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29"/>
  </p:notesMasterIdLst>
  <p:handoutMasterIdLst>
    <p:handoutMasterId r:id="rId30"/>
  </p:handoutMasterIdLst>
  <p:sldIdLst>
    <p:sldId id="338" r:id="rId3"/>
    <p:sldId id="341" r:id="rId4"/>
    <p:sldId id="342"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Samchynska" initials="Inna" lastIdx="1" clrIdx="0">
    <p:extLst/>
  </p:cmAuthor>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0" autoAdjust="0"/>
    <p:restoredTop sz="93886" autoAdjust="0"/>
  </p:normalViewPr>
  <p:slideViewPr>
    <p:cSldViewPr snapToGrid="0" snapToObjects="1" showGuides="1">
      <p:cViewPr varScale="1">
        <p:scale>
          <a:sx n="65" d="100"/>
          <a:sy n="65" d="100"/>
        </p:scale>
        <p:origin x="660" y="42"/>
      </p:cViewPr>
      <p:guideLst>
        <p:guide orient="horz" pos="2160"/>
        <p:guide pos="2880"/>
      </p:guideLst>
    </p:cSldViewPr>
  </p:slideViewPr>
  <p:outlineViewPr>
    <p:cViewPr>
      <p:scale>
        <a:sx n="33" d="100"/>
        <a:sy n="33" d="100"/>
      </p:scale>
      <p:origin x="0" y="-105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436028659160696E-2"/>
          <c:y val="7.82472613458529E-2"/>
          <c:w val="0.90992835209825995"/>
          <c:h val="0.73239436619718312"/>
        </c:manualLayout>
      </c:layout>
      <c:barChart>
        <c:barDir val="col"/>
        <c:grouping val="clustered"/>
        <c:varyColors val="0"/>
        <c:ser>
          <c:idx val="1"/>
          <c:order val="1"/>
          <c:tx>
            <c:strRef>
              <c:f>DataBase!$C$5</c:f>
              <c:strCache>
                <c:ptCount val="1"/>
                <c:pt idx="0">
                  <c:v>Central Government Budget </c:v>
                </c:pt>
              </c:strCache>
            </c:strRef>
          </c:tx>
          <c:invertIfNegative val="0"/>
          <c:dLbls>
            <c:dLbl>
              <c:idx val="0"/>
              <c:layout>
                <c:manualLayout>
                  <c:x val="3.1347067519930778E-2"/>
                  <c:y val="2.50181808630615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00-49B6-89B9-F7D3DE6C4394}"/>
                </c:ext>
              </c:extLst>
            </c:dLbl>
            <c:dLbl>
              <c:idx val="1"/>
              <c:layout>
                <c:manualLayout>
                  <c:x val="4.0887479373822753E-3"/>
                  <c:y val="1.25090904315308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00-49B6-89B9-F7D3DE6C4394}"/>
                </c:ext>
              </c:extLst>
            </c:dLbl>
            <c:dLbl>
              <c:idx val="3"/>
              <c:layout>
                <c:manualLayout>
                  <c:x val="0"/>
                  <c:y val="6.2545452157653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00-49B6-89B9-F7D3DE6C4394}"/>
                </c:ext>
              </c:extLst>
            </c:dLbl>
            <c:dLbl>
              <c:idx val="4"/>
              <c:layout>
                <c:manualLayout>
                  <c:x val="9.5404118538919749E-3"/>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00-49B6-89B9-F7D3DE6C4394}"/>
                </c:ext>
              </c:extLst>
            </c:dLbl>
            <c:dLbl>
              <c:idx val="6"/>
              <c:layout>
                <c:manualLayout>
                  <c:x val="-5.451663916509651E-3"/>
                  <c:y val="8.33939362102052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00-49B6-89B9-F7D3DE6C4394}"/>
                </c:ext>
              </c:extLst>
            </c:dLbl>
            <c:dLbl>
              <c:idx val="7"/>
              <c:layout>
                <c:manualLayout>
                  <c:x val="2.7258319582548502E-3"/>
                  <c:y val="8.33939362102052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00-49B6-89B9-F7D3DE6C4394}"/>
                </c:ext>
              </c:extLst>
            </c:dLbl>
            <c:dLbl>
              <c:idx val="9"/>
              <c:layout>
                <c:manualLayout>
                  <c:x val="5.4516639165097013E-3"/>
                  <c:y val="8.33939362102052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00-49B6-89B9-F7D3DE6C4394}"/>
                </c:ext>
              </c:extLst>
            </c:dLbl>
            <c:dLbl>
              <c:idx val="10"/>
              <c:layout>
                <c:manualLayout>
                  <c:x val="1.4992075770401674E-2"/>
                  <c:y val="1.2509090431530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00-49B6-89B9-F7D3DE6C4394}"/>
                </c:ext>
              </c:extLst>
            </c:dLbl>
            <c:dLbl>
              <c:idx val="11"/>
              <c:layout>
                <c:manualLayout>
                  <c:x val="4.0887479373823759E-3"/>
                  <c:y val="4.1696968105102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00-49B6-89B9-F7D3DE6C4394}"/>
                </c:ext>
              </c:extLst>
            </c:dLbl>
            <c:dLbl>
              <c:idx val="12"/>
              <c:layout>
                <c:manualLayout>
                  <c:x val="5.4516639165096007E-3"/>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00-49B6-89B9-F7D3DE6C4394}"/>
                </c:ext>
              </c:extLst>
            </c:dLbl>
            <c:dLbl>
              <c:idx val="13"/>
              <c:layout>
                <c:manualLayout>
                  <c:x val="6.8145798956371247E-3"/>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00-49B6-89B9-F7D3DE6C4394}"/>
                </c:ext>
              </c:extLst>
            </c:dLbl>
            <c:dLbl>
              <c:idx val="14"/>
              <c:layout>
                <c:manualLayout>
                  <c:x val="-5.4516639165097013E-3"/>
                  <c:y val="2.08484840525505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00-49B6-89B9-F7D3DE6C4394}"/>
                </c:ext>
              </c:extLst>
            </c:dLbl>
            <c:spPr>
              <a:noFill/>
              <a:ln w="25400">
                <a:noFill/>
              </a:ln>
            </c:spPr>
            <c:txPr>
              <a:bodyPr/>
              <a:lstStyle/>
              <a:p>
                <a:pPr>
                  <a:defRPr b="1">
                    <a:solidFill>
                      <a:schemeClr val="accent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DataBase!$A$6:$A$20</c:f>
              <c:strCache>
                <c:ptCount val="15"/>
                <c:pt idx="0">
                  <c:v>Armenia</c:v>
                </c:pt>
                <c:pt idx="1">
                  <c:v>Belarus</c:v>
                </c:pt>
                <c:pt idx="2">
                  <c:v>Bosnia and Hercegovina (Republic of Srpska)</c:v>
                </c:pt>
                <c:pt idx="3">
                  <c:v>Bulgaria</c:v>
                </c:pt>
                <c:pt idx="4">
                  <c:v>Croatia</c:v>
                </c:pt>
                <c:pt idx="5">
                  <c:v>Georgia</c:v>
                </c:pt>
                <c:pt idx="6">
                  <c:v>Kosovo</c:v>
                </c:pt>
                <c:pt idx="7">
                  <c:v>Kyrgyz Republic</c:v>
                </c:pt>
                <c:pt idx="8">
                  <c:v>Macedonia</c:v>
                </c:pt>
                <c:pt idx="9">
                  <c:v>Moldova</c:v>
                </c:pt>
                <c:pt idx="10">
                  <c:v>Montenegro</c:v>
                </c:pt>
                <c:pt idx="11">
                  <c:v>Romania</c:v>
                </c:pt>
                <c:pt idx="12">
                  <c:v>Russia</c:v>
                </c:pt>
                <c:pt idx="13">
                  <c:v>Ukraine</c:v>
                </c:pt>
                <c:pt idx="14">
                  <c:v>Uzbekistan</c:v>
                </c:pt>
              </c:strCache>
            </c:strRef>
          </c:cat>
          <c:val>
            <c:numRef>
              <c:f>DataBase!$C$6:$C$20</c:f>
              <c:numCache>
                <c:formatCode>0.0%</c:formatCode>
                <c:ptCount val="15"/>
                <c:pt idx="0">
                  <c:v>0.224</c:v>
                </c:pt>
                <c:pt idx="1">
                  <c:v>0.188</c:v>
                </c:pt>
                <c:pt idx="2">
                  <c:v>0.2717</c:v>
                </c:pt>
                <c:pt idx="3">
                  <c:v>0.23</c:v>
                </c:pt>
                <c:pt idx="4">
                  <c:v>0.48080000000000001</c:v>
                </c:pt>
                <c:pt idx="5">
                  <c:v>0.30499999999999999</c:v>
                </c:pt>
                <c:pt idx="6">
                  <c:v>0.25359999999999999</c:v>
                </c:pt>
                <c:pt idx="7">
                  <c:v>0.253</c:v>
                </c:pt>
                <c:pt idx="8">
                  <c:v>0.19600000000000001</c:v>
                </c:pt>
                <c:pt idx="9">
                  <c:v>0.215</c:v>
                </c:pt>
                <c:pt idx="10">
                  <c:v>0.376</c:v>
                </c:pt>
                <c:pt idx="11">
                  <c:v>0.26300000000000001</c:v>
                </c:pt>
                <c:pt idx="12">
                  <c:v>0.156</c:v>
                </c:pt>
                <c:pt idx="13">
                  <c:v>0.25700000000000001</c:v>
                </c:pt>
                <c:pt idx="14">
                  <c:v>0.112</c:v>
                </c:pt>
              </c:numCache>
            </c:numRef>
          </c:val>
          <c:extLst>
            <c:ext xmlns:c16="http://schemas.microsoft.com/office/drawing/2014/chart" uri="{C3380CC4-5D6E-409C-BE32-E72D297353CC}">
              <c16:uniqueId val="{0000000C-3B00-49B6-89B9-F7D3DE6C4394}"/>
            </c:ext>
          </c:extLst>
        </c:ser>
        <c:ser>
          <c:idx val="2"/>
          <c:order val="2"/>
          <c:tx>
            <c:strRef>
              <c:f>DataBase!$D$5</c:f>
              <c:strCache>
                <c:ptCount val="1"/>
                <c:pt idx="0">
                  <c:v>Local Government Budget </c:v>
                </c:pt>
              </c:strCache>
            </c:strRef>
          </c:tx>
          <c:invertIfNegative val="0"/>
          <c:dLbls>
            <c:dLbl>
              <c:idx val="0"/>
              <c:layout>
                <c:manualLayout>
                  <c:x val="1.09033278330193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00-49B6-89B9-F7D3DE6C4394}"/>
                </c:ext>
              </c:extLst>
            </c:dLbl>
            <c:dLbl>
              <c:idx val="1"/>
              <c:layout>
                <c:manualLayout>
                  <c:x val="1.2266243812146818E-2"/>
                  <c:y val="8.33939362102045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00-49B6-89B9-F7D3DE6C4394}"/>
                </c:ext>
              </c:extLst>
            </c:dLbl>
            <c:dLbl>
              <c:idx val="2"/>
              <c:layout>
                <c:manualLayout>
                  <c:x val="9.5404118538919992E-3"/>
                  <c:y val="7.644355844351122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00-49B6-89B9-F7D3DE6C4394}"/>
                </c:ext>
              </c:extLst>
            </c:dLbl>
            <c:dLbl>
              <c:idx val="3"/>
              <c:layout>
                <c:manualLayout>
                  <c:x val="9.54041185389197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B00-49B6-89B9-F7D3DE6C4394}"/>
                </c:ext>
              </c:extLst>
            </c:dLbl>
            <c:dLbl>
              <c:idx val="4"/>
              <c:layout>
                <c:manualLayout>
                  <c:x val="1.2266243812146818E-2"/>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00-49B6-89B9-F7D3DE6C4394}"/>
                </c:ext>
              </c:extLst>
            </c:dLbl>
            <c:dLbl>
              <c:idx val="5"/>
              <c:layout>
                <c:manualLayout>
                  <c:x val="1.0903327833019349E-2"/>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B00-49B6-89B9-F7D3DE6C4394}"/>
                </c:ext>
              </c:extLst>
            </c:dLbl>
            <c:dLbl>
              <c:idx val="6"/>
              <c:layout>
                <c:manualLayout>
                  <c:x val="1.09033278330193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B00-49B6-89B9-F7D3DE6C4394}"/>
                </c:ext>
              </c:extLst>
            </c:dLbl>
            <c:dLbl>
              <c:idx val="7"/>
              <c:layout>
                <c:manualLayout>
                  <c:x val="1.0903327833019399E-2"/>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B00-49B6-89B9-F7D3DE6C4394}"/>
                </c:ext>
              </c:extLst>
            </c:dLbl>
            <c:dLbl>
              <c:idx val="8"/>
              <c:layout>
                <c:manualLayout>
                  <c:x val="1.0903327833019399E-2"/>
                  <c:y val="4.1696968105103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B00-49B6-89B9-F7D3DE6C4394}"/>
                </c:ext>
              </c:extLst>
            </c:dLbl>
            <c:dLbl>
              <c:idx val="9"/>
              <c:layout>
                <c:manualLayout>
                  <c:x val="9.5404118538919749E-3"/>
                  <c:y val="4.1696968105102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B00-49B6-89B9-F7D3DE6C4394}"/>
                </c:ext>
              </c:extLst>
            </c:dLbl>
            <c:dLbl>
              <c:idx val="10"/>
              <c:layout>
                <c:manualLayout>
                  <c:x val="1.0903327833019399E-2"/>
                  <c:y val="4.1696968105103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B00-49B6-89B9-F7D3DE6C4394}"/>
                </c:ext>
              </c:extLst>
            </c:dLbl>
            <c:dLbl>
              <c:idx val="11"/>
              <c:layout>
                <c:manualLayout>
                  <c:x val="8.1774958747645541E-3"/>
                  <c:y val="2.08484840525513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B00-49B6-89B9-F7D3DE6C4394}"/>
                </c:ext>
              </c:extLst>
            </c:dLbl>
            <c:dLbl>
              <c:idx val="12"/>
              <c:layout>
                <c:manualLayout>
                  <c:x val="1.2266243812146818E-2"/>
                  <c:y val="4.1696968105102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B00-49B6-89B9-F7D3DE6C4394}"/>
                </c:ext>
              </c:extLst>
            </c:dLbl>
            <c:dLbl>
              <c:idx val="13"/>
              <c:layout>
                <c:manualLayout>
                  <c:x val="1.0903327833019399E-2"/>
                  <c:y val="2.08484840525520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B00-49B6-89B9-F7D3DE6C4394}"/>
                </c:ext>
              </c:extLst>
            </c:dLbl>
            <c:dLbl>
              <c:idx val="14"/>
              <c:layout>
                <c:manualLayout>
                  <c:x val="9.5404118538919749E-3"/>
                  <c:y val="4.16969681051026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B00-49B6-89B9-F7D3DE6C4394}"/>
                </c:ext>
              </c:extLst>
            </c:dLbl>
            <c:spPr>
              <a:noFill/>
              <a:ln w="25400">
                <a:noFill/>
              </a:ln>
            </c:spPr>
            <c:txPr>
              <a:bodyPr/>
              <a:lstStyle/>
              <a:p>
                <a:pPr>
                  <a:defRPr b="1">
                    <a:solidFill>
                      <a:srgbClr val="37441C"/>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DataBase!$A$6:$A$20</c:f>
              <c:strCache>
                <c:ptCount val="15"/>
                <c:pt idx="0">
                  <c:v>Armenia</c:v>
                </c:pt>
                <c:pt idx="1">
                  <c:v>Belarus</c:v>
                </c:pt>
                <c:pt idx="2">
                  <c:v>Bosnia and Hercegovina (Republic of Srpska)</c:v>
                </c:pt>
                <c:pt idx="3">
                  <c:v>Bulgaria</c:v>
                </c:pt>
                <c:pt idx="4">
                  <c:v>Croatia</c:v>
                </c:pt>
                <c:pt idx="5">
                  <c:v>Georgia</c:v>
                </c:pt>
                <c:pt idx="6">
                  <c:v>Kosovo</c:v>
                </c:pt>
                <c:pt idx="7">
                  <c:v>Kyrgyz Republic</c:v>
                </c:pt>
                <c:pt idx="8">
                  <c:v>Macedonia</c:v>
                </c:pt>
                <c:pt idx="9">
                  <c:v>Moldova</c:v>
                </c:pt>
                <c:pt idx="10">
                  <c:v>Montenegro</c:v>
                </c:pt>
                <c:pt idx="11">
                  <c:v>Romania</c:v>
                </c:pt>
                <c:pt idx="12">
                  <c:v>Russia</c:v>
                </c:pt>
                <c:pt idx="13">
                  <c:v>Ukraine</c:v>
                </c:pt>
                <c:pt idx="14">
                  <c:v>Uzbekistan</c:v>
                </c:pt>
              </c:strCache>
            </c:strRef>
          </c:cat>
          <c:val>
            <c:numRef>
              <c:f>DataBase!$D$6:$D$20</c:f>
              <c:numCache>
                <c:formatCode>0.0%</c:formatCode>
                <c:ptCount val="15"/>
                <c:pt idx="0">
                  <c:v>7.0000000000000001E-3</c:v>
                </c:pt>
                <c:pt idx="1">
                  <c:v>0.161</c:v>
                </c:pt>
                <c:pt idx="2">
                  <c:v>6.3E-2</c:v>
                </c:pt>
                <c:pt idx="3">
                  <c:v>0.02</c:v>
                </c:pt>
                <c:pt idx="4">
                  <c:v>0.16569999999999999</c:v>
                </c:pt>
                <c:pt idx="5">
                  <c:v>6.4000000000000001E-2</c:v>
                </c:pt>
                <c:pt idx="6">
                  <c:v>1.14E-2</c:v>
                </c:pt>
                <c:pt idx="7">
                  <c:v>3.2000000000000001E-2</c:v>
                </c:pt>
                <c:pt idx="8">
                  <c:v>0.05</c:v>
                </c:pt>
                <c:pt idx="9">
                  <c:v>2.8000000000000001E-2</c:v>
                </c:pt>
                <c:pt idx="10">
                  <c:v>0.05</c:v>
                </c:pt>
                <c:pt idx="11">
                  <c:v>3.2000000000000001E-2</c:v>
                </c:pt>
                <c:pt idx="12">
                  <c:v>0.115</c:v>
                </c:pt>
                <c:pt idx="13">
                  <c:v>7.0999999999999994E-2</c:v>
                </c:pt>
                <c:pt idx="14">
                  <c:v>9.4E-2</c:v>
                </c:pt>
              </c:numCache>
            </c:numRef>
          </c:val>
          <c:extLst>
            <c:ext xmlns:c16="http://schemas.microsoft.com/office/drawing/2014/chart" uri="{C3380CC4-5D6E-409C-BE32-E72D297353CC}">
              <c16:uniqueId val="{0000001C-3B00-49B6-89B9-F7D3DE6C4394}"/>
            </c:ext>
          </c:extLst>
        </c:ser>
        <c:dLbls>
          <c:showLegendKey val="0"/>
          <c:showVal val="0"/>
          <c:showCatName val="0"/>
          <c:showSerName val="0"/>
          <c:showPercent val="0"/>
          <c:showBubbleSize val="0"/>
        </c:dLbls>
        <c:gapWidth val="150"/>
        <c:axId val="145499456"/>
        <c:axId val="145499064"/>
      </c:barChart>
      <c:lineChart>
        <c:grouping val="standard"/>
        <c:varyColors val="0"/>
        <c:ser>
          <c:idx val="0"/>
          <c:order val="0"/>
          <c:tx>
            <c:strRef>
              <c:f>DataBase!$B$5</c:f>
              <c:strCache>
                <c:ptCount val="1"/>
                <c:pt idx="0">
                  <c:v>Consolidated Budget</c:v>
                </c:pt>
              </c:strCache>
            </c:strRef>
          </c:tx>
          <c:dLbls>
            <c:dLbl>
              <c:idx val="0"/>
              <c:layout>
                <c:manualLayout>
                  <c:x val="-3.9524563394695317E-2"/>
                  <c:y val="-2.084848405255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B00-49B6-89B9-F7D3DE6C4394}"/>
                </c:ext>
              </c:extLst>
            </c:dLbl>
            <c:dLbl>
              <c:idx val="1"/>
              <c:layout>
                <c:manualLayout>
                  <c:x val="-2.9984151540803347E-2"/>
                  <c:y val="-2.710302926831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B00-49B6-89B9-F7D3DE6C4394}"/>
                </c:ext>
              </c:extLst>
            </c:dLbl>
            <c:dLbl>
              <c:idx val="3"/>
              <c:layout>
                <c:manualLayout>
                  <c:x val="-3.4072899478185627E-2"/>
                  <c:y val="-1.8763635647296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B00-49B6-89B9-F7D3DE6C4394}"/>
                </c:ext>
              </c:extLst>
            </c:dLbl>
            <c:dLbl>
              <c:idx val="4"/>
              <c:layout>
                <c:manualLayout>
                  <c:x val="-2.8621235561675926E-2"/>
                  <c:y val="-2.084848405255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B00-49B6-89B9-F7D3DE6C4394}"/>
                </c:ext>
              </c:extLst>
            </c:dLbl>
            <c:dLbl>
              <c:idx val="6"/>
              <c:layout>
                <c:manualLayout>
                  <c:x val="-2.1806655666038795E-2"/>
                  <c:y val="-3.1272726078826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B00-49B6-89B9-F7D3DE6C4394}"/>
                </c:ext>
              </c:extLst>
            </c:dLbl>
            <c:dLbl>
              <c:idx val="7"/>
              <c:layout>
                <c:manualLayout>
                  <c:x val="-2.1806655666038795E-2"/>
                  <c:y val="-2.084848405255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B00-49B6-89B9-F7D3DE6C4394}"/>
                </c:ext>
              </c:extLst>
            </c:dLbl>
            <c:dLbl>
              <c:idx val="8"/>
              <c:layout>
                <c:manualLayout>
                  <c:x val="-1.4992075770401674E-2"/>
                  <c:y val="-1.6678787242041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B00-49B6-89B9-F7D3DE6C4394}"/>
                </c:ext>
              </c:extLst>
            </c:dLbl>
            <c:dLbl>
              <c:idx val="9"/>
              <c:layout>
                <c:manualLayout>
                  <c:x val="-2.7258319582548502E-3"/>
                  <c:y val="-6.254545215765393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B00-49B6-89B9-F7D3DE6C4394}"/>
                </c:ext>
              </c:extLst>
            </c:dLbl>
            <c:dLbl>
              <c:idx val="10"/>
              <c:layout>
                <c:manualLayout>
                  <c:x val="-2.4532487624293647E-2"/>
                  <c:y val="-1.6678787242041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B00-49B6-89B9-F7D3DE6C4394}"/>
                </c:ext>
              </c:extLst>
            </c:dLbl>
            <c:dLbl>
              <c:idx val="11"/>
              <c:layout>
                <c:manualLayout>
                  <c:x val="-1.2266351128365653E-2"/>
                  <c:y val="-2.5018180863061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B00-49B6-89B9-F7D3DE6C4394}"/>
                </c:ext>
              </c:extLst>
            </c:dLbl>
            <c:dLbl>
              <c:idx val="12"/>
              <c:layout>
                <c:manualLayout>
                  <c:x val="-3.4072899478185627E-2"/>
                  <c:y val="-2.08484840525513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B00-49B6-89B9-F7D3DE6C4394}"/>
                </c:ext>
              </c:extLst>
            </c:dLbl>
            <c:dLbl>
              <c:idx val="13"/>
              <c:layout>
                <c:manualLayout>
                  <c:x val="-2.8621235561675926E-2"/>
                  <c:y val="-1.8763635647296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B00-49B6-89B9-F7D3DE6C4394}"/>
                </c:ext>
              </c:extLst>
            </c:dLbl>
            <c:dLbl>
              <c:idx val="14"/>
              <c:layout>
                <c:manualLayout>
                  <c:x val="0"/>
                  <c:y val="-1.4593938836785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B00-49B6-89B9-F7D3DE6C4394}"/>
                </c:ext>
              </c:extLst>
            </c:dLbl>
            <c:spPr>
              <a:noFill/>
              <a:ln w="25400">
                <a:noFill/>
              </a:ln>
            </c:spPr>
            <c:txPr>
              <a:bodyPr/>
              <a:lstStyle/>
              <a:p>
                <a:pPr>
                  <a:defRPr b="1">
                    <a:solidFill>
                      <a:schemeClr val="tx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DataBase!$A$6:$A$20</c:f>
              <c:strCache>
                <c:ptCount val="15"/>
                <c:pt idx="0">
                  <c:v>Armenia</c:v>
                </c:pt>
                <c:pt idx="1">
                  <c:v>Belarus</c:v>
                </c:pt>
                <c:pt idx="2">
                  <c:v>Bosnia and Hercegovina (Republic of Srpska)</c:v>
                </c:pt>
                <c:pt idx="3">
                  <c:v>Bulgaria</c:v>
                </c:pt>
                <c:pt idx="4">
                  <c:v>Croatia</c:v>
                </c:pt>
                <c:pt idx="5">
                  <c:v>Georgia</c:v>
                </c:pt>
                <c:pt idx="6">
                  <c:v>Kosovo</c:v>
                </c:pt>
                <c:pt idx="7">
                  <c:v>Kyrgyz Republic</c:v>
                </c:pt>
                <c:pt idx="8">
                  <c:v>Macedonia</c:v>
                </c:pt>
                <c:pt idx="9">
                  <c:v>Moldova</c:v>
                </c:pt>
                <c:pt idx="10">
                  <c:v>Montenegro</c:v>
                </c:pt>
                <c:pt idx="11">
                  <c:v>Romania</c:v>
                </c:pt>
                <c:pt idx="12">
                  <c:v>Russia</c:v>
                </c:pt>
                <c:pt idx="13">
                  <c:v>Ukraine</c:v>
                </c:pt>
                <c:pt idx="14">
                  <c:v>Uzbekistan</c:v>
                </c:pt>
              </c:strCache>
            </c:strRef>
          </c:cat>
          <c:val>
            <c:numRef>
              <c:f>DataBase!$B$6:$B$20</c:f>
              <c:numCache>
                <c:formatCode>0.0%</c:formatCode>
                <c:ptCount val="15"/>
                <c:pt idx="0">
                  <c:v>0.23100000000000001</c:v>
                </c:pt>
                <c:pt idx="1">
                  <c:v>0.34899999999999998</c:v>
                </c:pt>
                <c:pt idx="2">
                  <c:v>0.3347</c:v>
                </c:pt>
                <c:pt idx="3">
                  <c:v>0.25</c:v>
                </c:pt>
                <c:pt idx="4">
                  <c:v>0.64649999999999996</c:v>
                </c:pt>
                <c:pt idx="5">
                  <c:v>0.36899999999999999</c:v>
                </c:pt>
                <c:pt idx="6">
                  <c:v>0.26500000000000001</c:v>
                </c:pt>
                <c:pt idx="7">
                  <c:v>0.28499999999999998</c:v>
                </c:pt>
                <c:pt idx="8">
                  <c:v>0.246</c:v>
                </c:pt>
                <c:pt idx="9">
                  <c:v>0.24299999999999999</c:v>
                </c:pt>
                <c:pt idx="10">
                  <c:v>0.42599999999999999</c:v>
                </c:pt>
                <c:pt idx="11">
                  <c:v>0.29499999999999998</c:v>
                </c:pt>
                <c:pt idx="12">
                  <c:v>0.27100000000000002</c:v>
                </c:pt>
                <c:pt idx="13">
                  <c:v>0.32800000000000001</c:v>
                </c:pt>
                <c:pt idx="14">
                  <c:v>0.20599999999999999</c:v>
                </c:pt>
              </c:numCache>
            </c:numRef>
          </c:val>
          <c:smooth val="0"/>
          <c:extLst>
            <c:ext xmlns:c16="http://schemas.microsoft.com/office/drawing/2014/chart" uri="{C3380CC4-5D6E-409C-BE32-E72D297353CC}">
              <c16:uniqueId val="{0000002A-3B00-49B6-89B9-F7D3DE6C4394}"/>
            </c:ext>
          </c:extLst>
        </c:ser>
        <c:dLbls>
          <c:showLegendKey val="0"/>
          <c:showVal val="0"/>
          <c:showCatName val="0"/>
          <c:showSerName val="0"/>
          <c:showPercent val="0"/>
          <c:showBubbleSize val="0"/>
        </c:dLbls>
        <c:marker val="1"/>
        <c:smooth val="0"/>
        <c:axId val="145499456"/>
        <c:axId val="145499064"/>
      </c:lineChart>
      <c:catAx>
        <c:axId val="145499456"/>
        <c:scaling>
          <c:orientation val="minMax"/>
        </c:scaling>
        <c:delete val="0"/>
        <c:axPos val="b"/>
        <c:numFmt formatCode="General" sourceLinked="0"/>
        <c:majorTickMark val="out"/>
        <c:minorTickMark val="none"/>
        <c:tickLblPos val="nextTo"/>
        <c:txPr>
          <a:bodyPr/>
          <a:lstStyle/>
          <a:p>
            <a:pPr>
              <a:defRPr sz="800"/>
            </a:pPr>
            <a:endParaRPr lang="en-US"/>
          </a:p>
        </c:txPr>
        <c:crossAx val="145499064"/>
        <c:crosses val="autoZero"/>
        <c:auto val="1"/>
        <c:lblAlgn val="ctr"/>
        <c:lblOffset val="100"/>
        <c:noMultiLvlLbl val="0"/>
      </c:catAx>
      <c:valAx>
        <c:axId val="145499064"/>
        <c:scaling>
          <c:orientation val="minMax"/>
        </c:scaling>
        <c:delete val="0"/>
        <c:axPos val="l"/>
        <c:majorGridlines/>
        <c:numFmt formatCode="0.0%" sourceLinked="1"/>
        <c:majorTickMark val="out"/>
        <c:minorTickMark val="none"/>
        <c:tickLblPos val="nextTo"/>
        <c:txPr>
          <a:bodyPr/>
          <a:lstStyle/>
          <a:p>
            <a:pPr>
              <a:defRPr b="1"/>
            </a:pPr>
            <a:endParaRPr lang="en-US"/>
          </a:p>
        </c:txPr>
        <c:crossAx val="145499456"/>
        <c:crosses val="autoZero"/>
        <c:crossBetween val="between"/>
      </c:valAx>
    </c:plotArea>
    <c:legend>
      <c:legendPos val="b"/>
      <c:overlay val="0"/>
    </c:legend>
    <c:plotVisOnly val="1"/>
    <c:dispBlanksAs val="gap"/>
    <c:showDLblsOverMax val="0"/>
  </c:chart>
  <c:spPr>
    <a:ln w="0">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649095013608602E-2"/>
          <c:y val="8.7838670811067582E-2"/>
          <c:w val="0.90687847170783631"/>
          <c:h val="0.62617183518308694"/>
        </c:manualLayout>
      </c:layout>
      <c:barChart>
        <c:barDir val="col"/>
        <c:grouping val="stacked"/>
        <c:varyColors val="0"/>
        <c:ser>
          <c:idx val="0"/>
          <c:order val="0"/>
          <c:tx>
            <c:strRef>
              <c:f>DB_TypeTransfers!$J$4</c:f>
              <c:strCache>
                <c:ptCount val="1"/>
                <c:pt idx="0">
                  <c:v>B. Earmarked transfers</c:v>
                </c:pt>
              </c:strCache>
            </c:strRef>
          </c:tx>
          <c:invertIfNegative val="0"/>
          <c:dLbls>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DB_TypeTransfers!$I$5:$I$15</c:f>
              <c:strCache>
                <c:ptCount val="11"/>
                <c:pt idx="0">
                  <c:v>Uzbekistan</c:v>
                </c:pt>
                <c:pt idx="1">
                  <c:v>Ukraine</c:v>
                </c:pt>
                <c:pt idx="2">
                  <c:v>Bulgaria</c:v>
                </c:pt>
                <c:pt idx="3">
                  <c:v>Moldova</c:v>
                </c:pt>
                <c:pt idx="4">
                  <c:v>Russia</c:v>
                </c:pt>
                <c:pt idx="5">
                  <c:v>Serbia</c:v>
                </c:pt>
                <c:pt idx="6">
                  <c:v>Armenia</c:v>
                </c:pt>
                <c:pt idx="7">
                  <c:v>Georgia</c:v>
                </c:pt>
                <c:pt idx="8">
                  <c:v>Belarus</c:v>
                </c:pt>
                <c:pt idx="9">
                  <c:v>Kyrgyz Republic</c:v>
                </c:pt>
                <c:pt idx="10">
                  <c:v>Montenegro</c:v>
                </c:pt>
              </c:strCache>
            </c:strRef>
          </c:cat>
          <c:val>
            <c:numRef>
              <c:f>DB_TypeTransfers!$J$5:$J$15</c:f>
              <c:numCache>
                <c:formatCode>0.0%</c:formatCode>
                <c:ptCount val="11"/>
                <c:pt idx="0">
                  <c:v>1</c:v>
                </c:pt>
                <c:pt idx="1">
                  <c:v>0.97600000000000009</c:v>
                </c:pt>
                <c:pt idx="2">
                  <c:v>0.91300000000000003</c:v>
                </c:pt>
                <c:pt idx="3">
                  <c:v>0.84600000000000009</c:v>
                </c:pt>
                <c:pt idx="4">
                  <c:v>0.58099999999999996</c:v>
                </c:pt>
                <c:pt idx="5">
                  <c:v>0.51139999999999997</c:v>
                </c:pt>
                <c:pt idx="6">
                  <c:v>0.48110000000000008</c:v>
                </c:pt>
                <c:pt idx="7">
                  <c:v>0.33700000000000008</c:v>
                </c:pt>
                <c:pt idx="8">
                  <c:v>0.3050000000000001</c:v>
                </c:pt>
                <c:pt idx="9">
                  <c:v>0.21900000000000003</c:v>
                </c:pt>
              </c:numCache>
            </c:numRef>
          </c:val>
          <c:extLst>
            <c:ext xmlns:c16="http://schemas.microsoft.com/office/drawing/2014/chart" uri="{C3380CC4-5D6E-409C-BE32-E72D297353CC}">
              <c16:uniqueId val="{00000000-BF16-4A64-B926-E8026AB6F3F2}"/>
            </c:ext>
          </c:extLst>
        </c:ser>
        <c:ser>
          <c:idx val="1"/>
          <c:order val="1"/>
          <c:tx>
            <c:strRef>
              <c:f>DB_TypeTransfers!$K$4</c:f>
              <c:strCache>
                <c:ptCount val="1"/>
                <c:pt idx="0">
                  <c:v>A. Equalization transfers</c:v>
                </c:pt>
              </c:strCache>
            </c:strRef>
          </c:tx>
          <c:invertIfNegative val="0"/>
          <c:dLbls>
            <c:spPr>
              <a:noFill/>
            </c:spPr>
            <c:txPr>
              <a:bodyPr/>
              <a:lstStyle/>
              <a:p>
                <a:pPr>
                  <a:defRPr b="1">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DB_TypeTransfers!$I$5:$I$15</c:f>
              <c:strCache>
                <c:ptCount val="11"/>
                <c:pt idx="0">
                  <c:v>Uzbekistan</c:v>
                </c:pt>
                <c:pt idx="1">
                  <c:v>Ukraine</c:v>
                </c:pt>
                <c:pt idx="2">
                  <c:v>Bulgaria</c:v>
                </c:pt>
                <c:pt idx="3">
                  <c:v>Moldova</c:v>
                </c:pt>
                <c:pt idx="4">
                  <c:v>Russia</c:v>
                </c:pt>
                <c:pt idx="5">
                  <c:v>Serbia</c:v>
                </c:pt>
                <c:pt idx="6">
                  <c:v>Armenia</c:v>
                </c:pt>
                <c:pt idx="7">
                  <c:v>Georgia</c:v>
                </c:pt>
                <c:pt idx="8">
                  <c:v>Belarus</c:v>
                </c:pt>
                <c:pt idx="9">
                  <c:v>Kyrgyz Republic</c:v>
                </c:pt>
                <c:pt idx="10">
                  <c:v>Montenegro</c:v>
                </c:pt>
              </c:strCache>
            </c:strRef>
          </c:cat>
          <c:val>
            <c:numRef>
              <c:f>DB_TypeTransfers!$K$5:$K$15</c:f>
              <c:numCache>
                <c:formatCode>0.0%</c:formatCode>
                <c:ptCount val="11"/>
                <c:pt idx="1">
                  <c:v>2.4E-2</c:v>
                </c:pt>
                <c:pt idx="2">
                  <c:v>8.7000000000000022E-2</c:v>
                </c:pt>
                <c:pt idx="3">
                  <c:v>0.13100000000000001</c:v>
                </c:pt>
                <c:pt idx="4">
                  <c:v>0.32800000000000007</c:v>
                </c:pt>
                <c:pt idx="5">
                  <c:v>0.48860000000000003</c:v>
                </c:pt>
                <c:pt idx="6">
                  <c:v>0.51900000000000002</c:v>
                </c:pt>
                <c:pt idx="7">
                  <c:v>0.66300000000000014</c:v>
                </c:pt>
                <c:pt idx="8">
                  <c:v>0.69499999999999995</c:v>
                </c:pt>
                <c:pt idx="9">
                  <c:v>0.78100000000000003</c:v>
                </c:pt>
                <c:pt idx="10">
                  <c:v>1</c:v>
                </c:pt>
              </c:numCache>
            </c:numRef>
          </c:val>
          <c:extLst>
            <c:ext xmlns:c16="http://schemas.microsoft.com/office/drawing/2014/chart" uri="{C3380CC4-5D6E-409C-BE32-E72D297353CC}">
              <c16:uniqueId val="{00000001-BF16-4A64-B926-E8026AB6F3F2}"/>
            </c:ext>
          </c:extLst>
        </c:ser>
        <c:dLbls>
          <c:showLegendKey val="0"/>
          <c:showVal val="0"/>
          <c:showCatName val="0"/>
          <c:showSerName val="0"/>
          <c:showPercent val="0"/>
          <c:showBubbleSize val="0"/>
        </c:dLbls>
        <c:gapWidth val="150"/>
        <c:overlap val="100"/>
        <c:axId val="244714144"/>
        <c:axId val="244714536"/>
      </c:barChart>
      <c:catAx>
        <c:axId val="244714144"/>
        <c:scaling>
          <c:orientation val="minMax"/>
        </c:scaling>
        <c:delete val="0"/>
        <c:axPos val="b"/>
        <c:numFmt formatCode="General" sourceLinked="0"/>
        <c:majorTickMark val="out"/>
        <c:minorTickMark val="none"/>
        <c:tickLblPos val="nextTo"/>
        <c:txPr>
          <a:bodyPr/>
          <a:lstStyle/>
          <a:p>
            <a:pPr>
              <a:defRPr sz="1100" b="0"/>
            </a:pPr>
            <a:endParaRPr lang="en-US"/>
          </a:p>
        </c:txPr>
        <c:crossAx val="244714536"/>
        <c:crosses val="autoZero"/>
        <c:auto val="1"/>
        <c:lblAlgn val="ctr"/>
        <c:lblOffset val="100"/>
        <c:noMultiLvlLbl val="0"/>
      </c:catAx>
      <c:valAx>
        <c:axId val="244714536"/>
        <c:scaling>
          <c:orientation val="minMax"/>
          <c:max val="1"/>
        </c:scaling>
        <c:delete val="0"/>
        <c:axPos val="l"/>
        <c:majorGridlines/>
        <c:numFmt formatCode="0.0%" sourceLinked="1"/>
        <c:majorTickMark val="out"/>
        <c:minorTickMark val="none"/>
        <c:tickLblPos val="nextTo"/>
        <c:txPr>
          <a:bodyPr/>
          <a:lstStyle/>
          <a:p>
            <a:pPr>
              <a:defRPr sz="1100" b="0"/>
            </a:pPr>
            <a:endParaRPr lang="en-US"/>
          </a:p>
        </c:txPr>
        <c:crossAx val="244714144"/>
        <c:crosses val="autoZero"/>
        <c:crossBetween val="between"/>
      </c:valAx>
    </c:plotArea>
    <c:legend>
      <c:legendPos val="r"/>
      <c:layout>
        <c:manualLayout>
          <c:xMode val="edge"/>
          <c:yMode val="edge"/>
          <c:x val="0.14262461818680033"/>
          <c:y val="4.0095771727593627E-3"/>
          <c:w val="0.78371198994189173"/>
          <c:h val="7.5497741465702373E-2"/>
        </c:manualLayout>
      </c:layout>
      <c:overlay val="0"/>
      <c:txPr>
        <a:bodyPr/>
        <a:lstStyle/>
        <a:p>
          <a:pPr>
            <a:defRPr sz="1200" b="1"/>
          </a:pPr>
          <a:endParaRPr lang="en-US"/>
        </a:p>
      </c:txPr>
    </c:legend>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5"/>
            <c:spPr>
              <a:solidFill>
                <a:srgbClr val="002060"/>
              </a:solidFill>
              <a:ln w="9525">
                <a:solidFill>
                  <a:schemeClr val="accent1"/>
                </a:solidFill>
              </a:ln>
              <a:effectLst/>
            </c:spPr>
          </c:marker>
          <c:dPt>
            <c:idx val="1"/>
            <c:bubble3D val="0"/>
            <c:extLst>
              <c:ext xmlns:c16="http://schemas.microsoft.com/office/drawing/2014/chart" uri="{C3380CC4-5D6E-409C-BE32-E72D297353CC}">
                <c16:uniqueId val="{00000000-D6DB-4645-9045-FE833C1E804A}"/>
              </c:ext>
            </c:extLst>
          </c:dPt>
          <c:dPt>
            <c:idx val="12"/>
            <c:bubble3D val="0"/>
            <c:extLst>
              <c:ext xmlns:c16="http://schemas.microsoft.com/office/drawing/2014/chart" uri="{C3380CC4-5D6E-409C-BE32-E72D297353CC}">
                <c16:uniqueId val="{00000001-D6DB-4645-9045-FE833C1E804A}"/>
              </c:ext>
            </c:extLst>
          </c:dPt>
          <c:dPt>
            <c:idx val="14"/>
            <c:bubble3D val="0"/>
            <c:extLst>
              <c:ext xmlns:c16="http://schemas.microsoft.com/office/drawing/2014/chart" uri="{C3380CC4-5D6E-409C-BE32-E72D297353CC}">
                <c16:uniqueId val="{00000002-D6DB-4645-9045-FE833C1E804A}"/>
              </c:ext>
            </c:extLst>
          </c:dPt>
          <c:dPt>
            <c:idx val="20"/>
            <c:bubble3D val="0"/>
            <c:extLst>
              <c:ext xmlns:c16="http://schemas.microsoft.com/office/drawing/2014/chart" uri="{C3380CC4-5D6E-409C-BE32-E72D297353CC}">
                <c16:uniqueId val="{00000003-D6DB-4645-9045-FE833C1E804A}"/>
              </c:ext>
            </c:extLst>
          </c:dPt>
          <c:dPt>
            <c:idx val="21"/>
            <c:bubble3D val="0"/>
            <c:extLst>
              <c:ext xmlns:c16="http://schemas.microsoft.com/office/drawing/2014/chart" uri="{C3380CC4-5D6E-409C-BE32-E72D297353CC}">
                <c16:uniqueId val="{00000004-D6DB-4645-9045-FE833C1E804A}"/>
              </c:ext>
            </c:extLst>
          </c:dPt>
          <c:dLbls>
            <c:dLbl>
              <c:idx val="1"/>
              <c:spPr>
                <a:noFill/>
                <a:ln w="25400">
                  <a:noFill/>
                </a:ln>
              </c:spPr>
              <c:txPr>
                <a:bodyPr/>
                <a:lstStyle/>
                <a:p>
                  <a:pPr>
                    <a:defRPr sz="1200" b="1" i="0" u="none" strike="noStrike" baseline="0">
                      <a:solidFill>
                        <a:srgbClr val="FF0000"/>
                      </a:solidFill>
                      <a:latin typeface="Calibri"/>
                      <a:ea typeface="Calibri"/>
                      <a:cs typeface="Calibri"/>
                    </a:defRPr>
                  </a:pPr>
                  <a:endParaRPr lang="en-US"/>
                </a:p>
              </c:txPr>
              <c:dLblPos val="t"/>
              <c:showLegendKey val="0"/>
              <c:showVal val="1"/>
              <c:showCatName val="1"/>
              <c:showSerName val="0"/>
              <c:showPercent val="0"/>
              <c:showBubbleSize val="0"/>
              <c:extLst>
                <c:ext xmlns:c16="http://schemas.microsoft.com/office/drawing/2014/chart" uri="{C3380CC4-5D6E-409C-BE32-E72D297353CC}">
                  <c16:uniqueId val="{00000000-D6DB-4645-9045-FE833C1E804A}"/>
                </c:ext>
              </c:extLst>
            </c:dLbl>
            <c:dLbl>
              <c:idx val="2"/>
              <c:layout>
                <c:manualLayout>
                  <c:x val="-9.8423924206066399E-3"/>
                  <c:y val="-1.7837445352141382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DB-4645-9045-FE833C1E804A}"/>
                </c:ext>
              </c:extLst>
            </c:dLbl>
            <c:dLbl>
              <c:idx val="3"/>
              <c:layout>
                <c:manualLayout>
                  <c:x val="-6.363521106624262E-2"/>
                  <c:y val="-2.1682439537329127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DB-4645-9045-FE833C1E804A}"/>
                </c:ext>
              </c:extLst>
            </c:dLbl>
            <c:dLbl>
              <c:idx val="4"/>
              <c:layout>
                <c:manualLayout>
                  <c:x val="-4.5231379652112137E-2"/>
                  <c:y val="-3.1550008380608133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DB-4645-9045-FE833C1E804A}"/>
                </c:ext>
              </c:extLst>
            </c:dLbl>
            <c:dLbl>
              <c:idx val="5"/>
              <c:layout>
                <c:manualLayout>
                  <c:x val="-5.977241572170873E-2"/>
                  <c:y val="-2.6242897186169414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DB-4645-9045-FE833C1E804A}"/>
                </c:ext>
              </c:extLst>
            </c:dLbl>
            <c:dLbl>
              <c:idx val="6"/>
              <c:layout>
                <c:manualLayout>
                  <c:x val="1.3626217684682739E-3"/>
                  <c:y val="-4.2091852790146263E-3"/>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DB-4645-9045-FE833C1E804A}"/>
                </c:ext>
              </c:extLst>
            </c:dLbl>
            <c:dLbl>
              <c:idx val="7"/>
              <c:layout>
                <c:manualLayout>
                  <c:x val="-1.3660755424556284E-3"/>
                  <c:y val="8.4122424453620011E-3"/>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DB-4645-9045-FE833C1E804A}"/>
                </c:ext>
              </c:extLst>
            </c:dLbl>
            <c:dLbl>
              <c:idx val="8"/>
              <c:layout>
                <c:manualLayout>
                  <c:x val="-4.1109969167523125E-3"/>
                  <c:y val="0"/>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DB-4645-9045-FE833C1E804A}"/>
                </c:ext>
              </c:extLst>
            </c:dLbl>
            <c:dLbl>
              <c:idx val="9"/>
              <c:layout>
                <c:manualLayout>
                  <c:x val="-6.3051450331438233E-2"/>
                  <c:y val="-2.1034001419072221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DB-4645-9045-FE833C1E804A}"/>
                </c:ext>
              </c:extLst>
            </c:dLbl>
            <c:dLbl>
              <c:idx val="10"/>
              <c:layout>
                <c:manualLayout>
                  <c:x val="-5.3204068915845948E-2"/>
                  <c:y val="-3.0449009331246845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DB-4645-9045-FE833C1E804A}"/>
                </c:ext>
              </c:extLst>
            </c:dLbl>
            <c:dLbl>
              <c:idx val="11"/>
              <c:layout>
                <c:manualLayout>
                  <c:x val="-1.5797778079263466E-3"/>
                  <c:y val="1.1937066601653386E-2"/>
                </c:manualLayout>
              </c:layout>
              <c:spPr>
                <a:noFill/>
                <a:ln w="25400">
                  <a:noFill/>
                </a:ln>
              </c:spPr>
              <c:txPr>
                <a:bodyPr/>
                <a:lstStyle/>
                <a:p>
                  <a:pPr>
                    <a:defRPr sz="1200" b="1" i="0" u="none" strike="noStrike" baseline="0">
                      <a:solidFill>
                        <a:srgbClr val="FF0000"/>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6DB-4645-9045-FE833C1E804A}"/>
                </c:ext>
              </c:extLst>
            </c:dLbl>
            <c:dLbl>
              <c:idx val="12"/>
              <c:spPr>
                <a:noFill/>
                <a:ln w="25400">
                  <a:noFill/>
                </a:ln>
              </c:spPr>
              <c:txPr>
                <a:bodyPr/>
                <a:lstStyle/>
                <a:p>
                  <a:pPr>
                    <a:defRPr sz="1200" b="1" i="0" u="none" strike="noStrike" baseline="0">
                      <a:solidFill>
                        <a:srgbClr val="FF0000"/>
                      </a:solidFill>
                      <a:latin typeface="Calibri"/>
                      <a:ea typeface="Calibri"/>
                      <a:cs typeface="Calibri"/>
                    </a:defRPr>
                  </a:pPr>
                  <a:endParaRPr lang="en-US"/>
                </a:p>
              </c:txPr>
              <c:dLblPos val="t"/>
              <c:showLegendKey val="0"/>
              <c:showVal val="1"/>
              <c:showCatName val="1"/>
              <c:showSerName val="0"/>
              <c:showPercent val="0"/>
              <c:showBubbleSize val="0"/>
              <c:extLst>
                <c:ext xmlns:c16="http://schemas.microsoft.com/office/drawing/2014/chart" uri="{C3380CC4-5D6E-409C-BE32-E72D297353CC}">
                  <c16:uniqueId val="{00000001-D6DB-4645-9045-FE833C1E804A}"/>
                </c:ext>
              </c:extLst>
            </c:dLbl>
            <c:dLbl>
              <c:idx val="14"/>
              <c:spPr>
                <a:noFill/>
                <a:ln w="25400">
                  <a:noFill/>
                </a:ln>
              </c:spPr>
              <c:txPr>
                <a:bodyPr/>
                <a:lstStyle/>
                <a:p>
                  <a:pPr>
                    <a:defRPr sz="1200" b="1" i="0" u="none" strike="noStrike" baseline="0">
                      <a:solidFill>
                        <a:srgbClr val="FF0000"/>
                      </a:solidFill>
                      <a:latin typeface="Calibri"/>
                      <a:ea typeface="Calibri"/>
                      <a:cs typeface="Calibri"/>
                    </a:defRPr>
                  </a:pPr>
                  <a:endParaRPr lang="en-US"/>
                </a:p>
              </c:txPr>
              <c:dLblPos val="t"/>
              <c:showLegendKey val="0"/>
              <c:showVal val="1"/>
              <c:showCatName val="1"/>
              <c:showSerName val="0"/>
              <c:showPercent val="0"/>
              <c:showBubbleSize val="0"/>
              <c:extLst>
                <c:ext xmlns:c16="http://schemas.microsoft.com/office/drawing/2014/chart" uri="{C3380CC4-5D6E-409C-BE32-E72D297353CC}">
                  <c16:uniqueId val="{00000002-D6DB-4645-9045-FE833C1E804A}"/>
                </c:ext>
              </c:extLst>
            </c:dLbl>
            <c:dLbl>
              <c:idx val="15"/>
              <c:layout>
                <c:manualLayout>
                  <c:x val="-2.7414762746773499E-2"/>
                  <c:y val="-2.944889385910111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6DB-4645-9045-FE833C1E804A}"/>
                </c:ext>
              </c:extLst>
            </c:dLbl>
            <c:dLbl>
              <c:idx val="16"/>
              <c:layout>
                <c:manualLayout>
                  <c:x val="-5.4813292223364167E-3"/>
                  <c:y val="0"/>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6DB-4645-9045-FE833C1E804A}"/>
                </c:ext>
              </c:extLst>
            </c:dLbl>
            <c:dLbl>
              <c:idx val="17"/>
              <c:layout>
                <c:manualLayout>
                  <c:x val="-3.1581519935907292E-2"/>
                  <c:y val="-2.1670682331900941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6DB-4645-9045-FE833C1E804A}"/>
                </c:ext>
              </c:extLst>
            </c:dLbl>
            <c:dLbl>
              <c:idx val="18"/>
              <c:layout>
                <c:manualLayout>
                  <c:x val="-8.4674557892645261E-2"/>
                  <c:y val="-2.2033380657821428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6DB-4645-9045-FE833C1E804A}"/>
                </c:ext>
              </c:extLst>
            </c:dLbl>
            <c:dLbl>
              <c:idx val="19"/>
              <c:layout>
                <c:manualLayout>
                  <c:x val="-3.1797170215041685E-2"/>
                  <c:y val="-3.4338465268838721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6DB-4645-9045-FE833C1E804A}"/>
                </c:ext>
              </c:extLst>
            </c:dLbl>
            <c:dLbl>
              <c:idx val="20"/>
              <c:layout>
                <c:manualLayout>
                  <c:x val="3.2889534168995538E-2"/>
                  <c:y val="6.3091404278548891E-3"/>
                </c:manualLayout>
              </c:layout>
              <c:spPr>
                <a:noFill/>
                <a:ln w="25400">
                  <a:noFill/>
                </a:ln>
              </c:spPr>
              <c:txPr>
                <a:bodyPr/>
                <a:lstStyle/>
                <a:p>
                  <a:pPr>
                    <a:defRPr sz="1200" b="1" i="0" u="none" strike="noStrike" baseline="0">
                      <a:solidFill>
                        <a:schemeClr val="accent1">
                          <a:lumMod val="50000"/>
                        </a:schemeClr>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DB-4645-9045-FE833C1E804A}"/>
                </c:ext>
              </c:extLst>
            </c:dLbl>
            <c:dLbl>
              <c:idx val="21"/>
              <c:layout>
                <c:manualLayout>
                  <c:x val="-9.7392864740388982E-2"/>
                  <c:y val="1.4199002674507889E-3"/>
                </c:manualLayout>
              </c:layout>
              <c:spPr>
                <a:noFill/>
                <a:ln w="25400">
                  <a:noFill/>
                </a:ln>
              </c:spPr>
              <c:txPr>
                <a:bodyPr/>
                <a:lstStyle/>
                <a:p>
                  <a:pPr>
                    <a:defRPr sz="1200" b="1" i="0" u="none" strike="noStrike" baseline="0">
                      <a:solidFill>
                        <a:schemeClr val="accent1">
                          <a:lumMod val="50000"/>
                        </a:schemeClr>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DB-4645-9045-FE833C1E804A}"/>
                </c:ext>
              </c:extLst>
            </c:dLbl>
            <c:dLbl>
              <c:idx val="22"/>
              <c:layout>
                <c:manualLayout>
                  <c:x val="-1.5720310976945349E-2"/>
                  <c:y val="-1.9588892454371926E-2"/>
                </c:manualLayout>
              </c:layout>
              <c:spPr>
                <a:noFill/>
                <a:ln w="25400">
                  <a:noFill/>
                </a:ln>
              </c:spPr>
              <c:txPr>
                <a:bodyPr/>
                <a:lstStyle/>
                <a:p>
                  <a:pPr>
                    <a:defRPr sz="1200" b="1" i="0" u="none" strike="noStrike" baseline="0">
                      <a:solidFill>
                        <a:srgbClr val="003366"/>
                      </a:solidFill>
                      <a:latin typeface="Calibri"/>
                      <a:ea typeface="Calibri"/>
                      <a:cs typeface="Calibri"/>
                    </a:defRPr>
                  </a:pPr>
                  <a:endParaRPr lang="en-US"/>
                </a:p>
              </c:tx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6DB-4645-9045-FE833C1E804A}"/>
                </c:ext>
              </c:extLst>
            </c:dLbl>
            <c:spPr>
              <a:noFill/>
              <a:ln w="25400">
                <a:noFill/>
              </a:ln>
            </c:spPr>
            <c:txPr>
              <a:bodyPr wrap="square" lIns="38100" tIns="19050" rIns="38100" bIns="19050" anchor="ctr">
                <a:spAutoFit/>
              </a:bodyPr>
              <a:lstStyle/>
              <a:p>
                <a:pPr>
                  <a:defRPr sz="1200" b="1" i="0" u="none" strike="noStrike" baseline="0">
                    <a:solidFill>
                      <a:srgbClr val="003366"/>
                    </a:solidFill>
                    <a:latin typeface="Calibri"/>
                    <a:ea typeface="Calibri"/>
                    <a:cs typeface="Calibri"/>
                  </a:defRPr>
                </a:pPr>
                <a:endParaRPr lang="en-U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strRef>
              <c:f>'[Presentation Data (fin) (002).xls]TaxPowChangesData'!$A$7:$A$29</c:f>
              <c:strCache>
                <c:ptCount val="23"/>
                <c:pt idx="0">
                  <c:v>Czech Republic</c:v>
                </c:pt>
                <c:pt idx="1">
                  <c:v>Denmark</c:v>
                </c:pt>
                <c:pt idx="2">
                  <c:v>Estonia</c:v>
                </c:pt>
                <c:pt idx="3">
                  <c:v>Finland</c:v>
                </c:pt>
                <c:pt idx="4">
                  <c:v>France</c:v>
                </c:pt>
                <c:pt idx="5">
                  <c:v>Germany</c:v>
                </c:pt>
                <c:pt idx="6">
                  <c:v>Greece</c:v>
                </c:pt>
                <c:pt idx="7">
                  <c:v>Hungary</c:v>
                </c:pt>
                <c:pt idx="8">
                  <c:v>Iceland</c:v>
                </c:pt>
                <c:pt idx="9">
                  <c:v>Ireland</c:v>
                </c:pt>
                <c:pt idx="10">
                  <c:v>Italy</c:v>
                </c:pt>
                <c:pt idx="11">
                  <c:v>Latvia</c:v>
                </c:pt>
                <c:pt idx="12">
                  <c:v>Luxembourg</c:v>
                </c:pt>
                <c:pt idx="13">
                  <c:v>Netherlands</c:v>
                </c:pt>
                <c:pt idx="14">
                  <c:v>Norway</c:v>
                </c:pt>
                <c:pt idx="15">
                  <c:v>Poland</c:v>
                </c:pt>
                <c:pt idx="16">
                  <c:v>Portugal</c:v>
                </c:pt>
                <c:pt idx="17">
                  <c:v>Slovak Republic</c:v>
                </c:pt>
                <c:pt idx="18">
                  <c:v>Slovenia</c:v>
                </c:pt>
                <c:pt idx="19">
                  <c:v>Sweden</c:v>
                </c:pt>
                <c:pt idx="20">
                  <c:v>Switzerland</c:v>
                </c:pt>
                <c:pt idx="21">
                  <c:v>Turkey</c:v>
                </c:pt>
                <c:pt idx="22">
                  <c:v>United Kingdom</c:v>
                </c:pt>
              </c:strCache>
            </c:strRef>
          </c:xVal>
          <c:yVal>
            <c:numRef>
              <c:f>'[Presentation Data (fin) (002).xls]TaxPowChangesData'!$B$7:$B$29</c:f>
              <c:numCache>
                <c:formatCode>0.0%</c:formatCode>
                <c:ptCount val="23"/>
                <c:pt idx="0">
                  <c:v>1E-3</c:v>
                </c:pt>
                <c:pt idx="1">
                  <c:v>-2.3999999999999994E-2</c:v>
                </c:pt>
                <c:pt idx="2">
                  <c:v>1E-3</c:v>
                </c:pt>
                <c:pt idx="3">
                  <c:v>3.9999999999999897E-3</c:v>
                </c:pt>
                <c:pt idx="4">
                  <c:v>1.2999999999999998E-2</c:v>
                </c:pt>
                <c:pt idx="5">
                  <c:v>8.0000000000000071E-3</c:v>
                </c:pt>
                <c:pt idx="6">
                  <c:v>5.9999999999999993E-3</c:v>
                </c:pt>
                <c:pt idx="7">
                  <c:v>1.1999999999999999E-2</c:v>
                </c:pt>
                <c:pt idx="8">
                  <c:v>3.2000000000000001E-2</c:v>
                </c:pt>
                <c:pt idx="9">
                  <c:v>0</c:v>
                </c:pt>
                <c:pt idx="10">
                  <c:v>5.099999999999999E-2</c:v>
                </c:pt>
                <c:pt idx="11">
                  <c:v>-2.0000000000000018E-3</c:v>
                </c:pt>
                <c:pt idx="12">
                  <c:v>-1.0999999999999999E-2</c:v>
                </c:pt>
                <c:pt idx="13">
                  <c:v>2E-3</c:v>
                </c:pt>
                <c:pt idx="14">
                  <c:v>-2.5000000000000001E-2</c:v>
                </c:pt>
                <c:pt idx="15">
                  <c:v>1.0000000000000002E-2</c:v>
                </c:pt>
                <c:pt idx="16">
                  <c:v>9.0000000000000011E-3</c:v>
                </c:pt>
                <c:pt idx="17">
                  <c:v>3.0000000000000001E-3</c:v>
                </c:pt>
                <c:pt idx="18">
                  <c:v>1.4999999999999999E-2</c:v>
                </c:pt>
                <c:pt idx="19">
                  <c:v>1.6000000000000014E-2</c:v>
                </c:pt>
                <c:pt idx="20">
                  <c:v>3.0000000000000027E-3</c:v>
                </c:pt>
                <c:pt idx="21">
                  <c:v>1.9999999999999983E-3</c:v>
                </c:pt>
                <c:pt idx="22">
                  <c:v>5.000000000000001E-3</c:v>
                </c:pt>
              </c:numCache>
            </c:numRef>
          </c:yVal>
          <c:smooth val="0"/>
          <c:extLst>
            <c:ext xmlns:c16="http://schemas.microsoft.com/office/drawing/2014/chart" uri="{C3380CC4-5D6E-409C-BE32-E72D297353CC}">
              <c16:uniqueId val="{00000015-D6DB-4645-9045-FE833C1E804A}"/>
            </c:ext>
          </c:extLst>
        </c:ser>
        <c:dLbls>
          <c:showLegendKey val="0"/>
          <c:showVal val="0"/>
          <c:showCatName val="0"/>
          <c:showSerName val="0"/>
          <c:showPercent val="0"/>
          <c:showBubbleSize val="0"/>
        </c:dLbls>
        <c:axId val="145502592"/>
        <c:axId val="200898488"/>
      </c:scatterChart>
      <c:valAx>
        <c:axId val="145502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25400" cap="flat" cmpd="sng" algn="ctr">
            <a:solidFill>
              <a:sysClr val="windowText" lastClr="000000"/>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200898488"/>
        <c:crosses val="autoZero"/>
        <c:crossBetween val="midCat"/>
      </c:valAx>
      <c:valAx>
        <c:axId val="200898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1" i="0" u="none" strike="noStrike" baseline="0">
                <a:solidFill>
                  <a:srgbClr val="000000"/>
                </a:solidFill>
                <a:latin typeface="Calibri"/>
                <a:ea typeface="Calibri"/>
                <a:cs typeface="Calibri"/>
              </a:defRPr>
            </a:pPr>
            <a:endParaRPr lang="en-US"/>
          </a:p>
        </c:txPr>
        <c:crossAx val="145502592"/>
        <c:crosses val="autoZero"/>
        <c:crossBetween val="midCat"/>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07377292809608"/>
          <c:y val="5.4172842365292573E-2"/>
          <c:w val="0.85577523538924238"/>
          <c:h val="0.7309844449590861"/>
        </c:manualLayout>
      </c:layout>
      <c:barChart>
        <c:barDir val="col"/>
        <c:grouping val="clustered"/>
        <c:varyColors val="0"/>
        <c:ser>
          <c:idx val="0"/>
          <c:order val="0"/>
          <c:spPr>
            <a:solidFill>
              <a:schemeClr val="accent4"/>
            </a:solidFill>
          </c:spPr>
          <c:invertIfNegative val="0"/>
          <c:dLbls>
            <c:dLbl>
              <c:idx val="12"/>
              <c:layout>
                <c:manualLayout>
                  <c:x val="2.5591810620601407E-3"/>
                  <c:y val="7.35294117647058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E8-435A-B6B8-AB4434FF380B}"/>
                </c:ext>
              </c:extLst>
            </c:dLbl>
            <c:dLbl>
              <c:idx val="13"/>
              <c:layout>
                <c:manualLayout>
                  <c:x val="7.677543186180422E-3"/>
                  <c:y val="-4.90196078431372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E8-435A-B6B8-AB4434FF380B}"/>
                </c:ext>
              </c:extLst>
            </c:dLbl>
            <c:dLbl>
              <c:idx val="14"/>
              <c:layout>
                <c:manualLayout>
                  <c:x val="-5.1183621241202813E-3"/>
                  <c:y val="-1.47058823529411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E8-435A-B6B8-AB4434FF380B}"/>
                </c:ext>
              </c:extLst>
            </c:dLbl>
            <c:dLbl>
              <c:idx val="15"/>
              <c:layout>
                <c:manualLayout>
                  <c:x val="2.3032629558541361E-2"/>
                  <c:y val="1.2254901960784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E8-435A-B6B8-AB4434FF380B}"/>
                </c:ext>
              </c:extLst>
            </c:dLbl>
            <c:dLbl>
              <c:idx val="17"/>
              <c:layout>
                <c:manualLayout>
                  <c:x val="7.677543186180422E-3"/>
                  <c:y val="2.45098039215686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E8-435A-B6B8-AB4434FF380B}"/>
                </c:ext>
              </c:extLst>
            </c:dLbl>
            <c:dLbl>
              <c:idx val="20"/>
              <c:layout>
                <c:manualLayout>
                  <c:x val="5.974435063065572E-3"/>
                  <c:y val="4.79873113461389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E8-435A-B6B8-AB4434FF380B}"/>
                </c:ext>
              </c:extLst>
            </c:dLbl>
            <c:spPr>
              <a:noFill/>
            </c:spPr>
            <c:txPr>
              <a:bodyPr/>
              <a:lstStyle/>
              <a:p>
                <a:pPr>
                  <a:defRPr b="1">
                    <a:solidFill>
                      <a:srgbClr val="7030A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TaxPowerDB!$C$3:$C$25</c:f>
              <c:strCache>
                <c:ptCount val="23"/>
                <c:pt idx="0">
                  <c:v>Czech Republic</c:v>
                </c:pt>
                <c:pt idx="1">
                  <c:v>Denmark</c:v>
                </c:pt>
                <c:pt idx="2">
                  <c:v>Estonia</c:v>
                </c:pt>
                <c:pt idx="3">
                  <c:v>Finland</c:v>
                </c:pt>
                <c:pt idx="4">
                  <c:v>France</c:v>
                </c:pt>
                <c:pt idx="5">
                  <c:v>Germany</c:v>
                </c:pt>
                <c:pt idx="6">
                  <c:v>Greece</c:v>
                </c:pt>
                <c:pt idx="7">
                  <c:v>Hungary</c:v>
                </c:pt>
                <c:pt idx="8">
                  <c:v>Iceland</c:v>
                </c:pt>
                <c:pt idx="9">
                  <c:v>Ireland</c:v>
                </c:pt>
                <c:pt idx="10">
                  <c:v>Italy</c:v>
                </c:pt>
                <c:pt idx="11">
                  <c:v>Latvia</c:v>
                </c:pt>
                <c:pt idx="12">
                  <c:v>Luxembourg</c:v>
                </c:pt>
                <c:pt idx="13">
                  <c:v>Netherlands</c:v>
                </c:pt>
                <c:pt idx="14">
                  <c:v>Norway</c:v>
                </c:pt>
                <c:pt idx="15">
                  <c:v>Poland</c:v>
                </c:pt>
                <c:pt idx="16">
                  <c:v>Portugal</c:v>
                </c:pt>
                <c:pt idx="17">
                  <c:v>Slovak Republic</c:v>
                </c:pt>
                <c:pt idx="18">
                  <c:v>Slovenia</c:v>
                </c:pt>
                <c:pt idx="19">
                  <c:v>Sweden</c:v>
                </c:pt>
                <c:pt idx="20">
                  <c:v>Switzerland</c:v>
                </c:pt>
                <c:pt idx="21">
                  <c:v>Turkey</c:v>
                </c:pt>
                <c:pt idx="22">
                  <c:v>United Kingdom</c:v>
                </c:pt>
              </c:strCache>
            </c:strRef>
          </c:cat>
          <c:val>
            <c:numRef>
              <c:f>TaxPowerDB!$D$3:$D$25</c:f>
              <c:numCache>
                <c:formatCode>0.0%</c:formatCode>
                <c:ptCount val="23"/>
                <c:pt idx="0">
                  <c:v>4.0000000000000001E-3</c:v>
                </c:pt>
                <c:pt idx="1">
                  <c:v>0.122</c:v>
                </c:pt>
                <c:pt idx="2">
                  <c:v>4.0000000000000001E-3</c:v>
                </c:pt>
                <c:pt idx="3">
                  <c:v>0.10299999999999999</c:v>
                </c:pt>
                <c:pt idx="4">
                  <c:v>5.8999999999999997E-2</c:v>
                </c:pt>
                <c:pt idx="5">
                  <c:v>0.113</c:v>
                </c:pt>
                <c:pt idx="6">
                  <c:v>8.9999999999999993E-3</c:v>
                </c:pt>
                <c:pt idx="7">
                  <c:v>2.1999999999999999E-2</c:v>
                </c:pt>
                <c:pt idx="8">
                  <c:v>9.5000000000000001E-2</c:v>
                </c:pt>
                <c:pt idx="9">
                  <c:v>8.0000000000000002E-3</c:v>
                </c:pt>
                <c:pt idx="10">
                  <c:v>7.1999999999999995E-2</c:v>
                </c:pt>
                <c:pt idx="11">
                  <c:v>5.6000000000000001E-2</c:v>
                </c:pt>
                <c:pt idx="12">
                  <c:v>1.2E-2</c:v>
                </c:pt>
                <c:pt idx="13">
                  <c:v>1.4E-2</c:v>
                </c:pt>
                <c:pt idx="14">
                  <c:v>5.3999999999999999E-2</c:v>
                </c:pt>
                <c:pt idx="15">
                  <c:v>4.1000000000000002E-2</c:v>
                </c:pt>
                <c:pt idx="16">
                  <c:v>2.5000000000000001E-2</c:v>
                </c:pt>
                <c:pt idx="17">
                  <c:v>8.0000000000000002E-3</c:v>
                </c:pt>
                <c:pt idx="18">
                  <c:v>3.9E-2</c:v>
                </c:pt>
                <c:pt idx="19">
                  <c:v>0.157</c:v>
                </c:pt>
                <c:pt idx="20">
                  <c:v>0.108</c:v>
                </c:pt>
                <c:pt idx="21">
                  <c:v>2.3E-2</c:v>
                </c:pt>
                <c:pt idx="22">
                  <c:v>1.6E-2</c:v>
                </c:pt>
              </c:numCache>
            </c:numRef>
          </c:val>
          <c:extLst>
            <c:ext xmlns:c16="http://schemas.microsoft.com/office/drawing/2014/chart" uri="{C3380CC4-5D6E-409C-BE32-E72D297353CC}">
              <c16:uniqueId val="{00000006-F8E8-435A-B6B8-AB4434FF380B}"/>
            </c:ext>
          </c:extLst>
        </c:ser>
        <c:dLbls>
          <c:showLegendKey val="0"/>
          <c:showVal val="0"/>
          <c:showCatName val="0"/>
          <c:showSerName val="0"/>
          <c:showPercent val="0"/>
          <c:showBubbleSize val="0"/>
        </c:dLbls>
        <c:gapWidth val="150"/>
        <c:axId val="200899272"/>
        <c:axId val="200899664"/>
      </c:barChart>
      <c:catAx>
        <c:axId val="200899272"/>
        <c:scaling>
          <c:orientation val="minMax"/>
        </c:scaling>
        <c:delete val="0"/>
        <c:axPos val="b"/>
        <c:numFmt formatCode="General" sourceLinked="1"/>
        <c:majorTickMark val="out"/>
        <c:minorTickMark val="none"/>
        <c:tickLblPos val="nextTo"/>
        <c:txPr>
          <a:bodyPr/>
          <a:lstStyle/>
          <a:p>
            <a:pPr>
              <a:defRPr b="1"/>
            </a:pPr>
            <a:endParaRPr lang="en-US"/>
          </a:p>
        </c:txPr>
        <c:crossAx val="200899664"/>
        <c:crosses val="autoZero"/>
        <c:auto val="1"/>
        <c:lblAlgn val="ctr"/>
        <c:lblOffset val="100"/>
        <c:noMultiLvlLbl val="0"/>
      </c:catAx>
      <c:valAx>
        <c:axId val="200899664"/>
        <c:scaling>
          <c:orientation val="minMax"/>
          <c:max val="0.2"/>
        </c:scaling>
        <c:delete val="0"/>
        <c:axPos val="l"/>
        <c:majorGridlines/>
        <c:numFmt formatCode="0.0%" sourceLinked="1"/>
        <c:majorTickMark val="out"/>
        <c:minorTickMark val="none"/>
        <c:tickLblPos val="nextTo"/>
        <c:txPr>
          <a:bodyPr/>
          <a:lstStyle/>
          <a:p>
            <a:pPr>
              <a:defRPr b="1"/>
            </a:pPr>
            <a:endParaRPr lang="en-US"/>
          </a:p>
        </c:txPr>
        <c:crossAx val="200899272"/>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411734072229113"/>
          <c:y val="5.6338051788060894E-2"/>
          <c:w val="0.4421699078812692"/>
          <c:h val="0.73865414710485133"/>
        </c:manualLayout>
      </c:layout>
      <c:barChart>
        <c:barDir val="col"/>
        <c:grouping val="clustered"/>
        <c:varyColors val="0"/>
        <c:ser>
          <c:idx val="0"/>
          <c:order val="0"/>
          <c:spPr>
            <a:solidFill>
              <a:srgbClr val="D49AD5"/>
            </a:solidFill>
          </c:spPr>
          <c:invertIfNegative val="0"/>
          <c:dLbls>
            <c:dLbl>
              <c:idx val="6"/>
              <c:layout>
                <c:manualLayout>
                  <c:x val="-1.2195296131464537E-4"/>
                  <c:y val="1.0055844608566837E-2"/>
                </c:manualLayout>
              </c:layout>
              <c:spPr/>
              <c:txPr>
                <a:bodyPr/>
                <a:lstStyle/>
                <a:p>
                  <a:pPr>
                    <a:defRPr b="1">
                      <a:solidFill>
                        <a:srgbClr val="80067A"/>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94-4FD8-A220-1ACA59949B66}"/>
                </c:ext>
              </c:extLst>
            </c:dLbl>
            <c:dLbl>
              <c:idx val="7"/>
              <c:layout>
                <c:manualLayout>
                  <c:x val="0"/>
                  <c:y val="1.0648647254965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94-4FD8-A220-1ACA59949B66}"/>
                </c:ext>
              </c:extLst>
            </c:dLbl>
            <c:dLbl>
              <c:idx val="9"/>
              <c:layout>
                <c:manualLayout>
                  <c:x val="1.1596518078151124E-3"/>
                  <c:y val="7.9864854412239738E-3"/>
                </c:manualLayout>
              </c:layout>
              <c:spPr/>
              <c:txPr>
                <a:bodyPr/>
                <a:lstStyle/>
                <a:p>
                  <a:pPr>
                    <a:defRPr b="1">
                      <a:solidFill>
                        <a:srgbClr val="80067A"/>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94-4FD8-A220-1ACA59949B66}"/>
                </c:ext>
              </c:extLst>
            </c:dLbl>
            <c:dLbl>
              <c:idx val="11"/>
              <c:layout>
                <c:manualLayout>
                  <c:x val="-1.3953176654907177E-3"/>
                  <c:y val="5.3243236274826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94-4FD8-A220-1ACA59949B66}"/>
                </c:ext>
              </c:extLst>
            </c:dLbl>
            <c:spPr>
              <a:noFill/>
              <a:ln w="25400">
                <a:noFill/>
              </a:ln>
            </c:spPr>
            <c:txPr>
              <a:bodyPr/>
              <a:lstStyle/>
              <a:p>
                <a:pPr>
                  <a:defRPr b="1">
                    <a:solidFill>
                      <a:srgbClr val="80067A"/>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TaxPowerDB!$A$3:$A$14</c:f>
              <c:strCache>
                <c:ptCount val="12"/>
                <c:pt idx="0">
                  <c:v>Armenia</c:v>
                </c:pt>
                <c:pt idx="1">
                  <c:v>Belarus</c:v>
                </c:pt>
                <c:pt idx="2">
                  <c:v>Bosnia and Hercegovina</c:v>
                </c:pt>
                <c:pt idx="3">
                  <c:v>Bulgaria</c:v>
                </c:pt>
                <c:pt idx="4">
                  <c:v>Croatia</c:v>
                </c:pt>
                <c:pt idx="5">
                  <c:v>Kyrgyz Republic</c:v>
                </c:pt>
                <c:pt idx="6">
                  <c:v>Georgia</c:v>
                </c:pt>
                <c:pt idx="7">
                  <c:v>Macedonia</c:v>
                </c:pt>
                <c:pt idx="8">
                  <c:v>Moldova</c:v>
                </c:pt>
                <c:pt idx="9">
                  <c:v>Romania</c:v>
                </c:pt>
                <c:pt idx="10">
                  <c:v>Russia</c:v>
                </c:pt>
                <c:pt idx="11">
                  <c:v>Ukraine</c:v>
                </c:pt>
              </c:strCache>
            </c:strRef>
          </c:cat>
          <c:val>
            <c:numRef>
              <c:f>TaxPowerDB!$B$3:$B$14</c:f>
              <c:numCache>
                <c:formatCode>0.0%</c:formatCode>
                <c:ptCount val="12"/>
                <c:pt idx="0">
                  <c:v>4.7999999999999996E-3</c:v>
                </c:pt>
                <c:pt idx="1">
                  <c:v>0.108</c:v>
                </c:pt>
                <c:pt idx="2">
                  <c:v>2.4400000000000002E-2</c:v>
                </c:pt>
                <c:pt idx="3">
                  <c:v>8.9999999999999993E-3</c:v>
                </c:pt>
                <c:pt idx="4">
                  <c:v>3.5000000000000003E-2</c:v>
                </c:pt>
                <c:pt idx="5">
                  <c:v>2.9000000000000001E-2</c:v>
                </c:pt>
                <c:pt idx="6">
                  <c:v>1.4E-2</c:v>
                </c:pt>
                <c:pt idx="7">
                  <c:v>1.2999999999999999E-2</c:v>
                </c:pt>
                <c:pt idx="8">
                  <c:v>2.9000000000000001E-2</c:v>
                </c:pt>
                <c:pt idx="9">
                  <c:v>0.01</c:v>
                </c:pt>
                <c:pt idx="10">
                  <c:v>1.2E-2</c:v>
                </c:pt>
                <c:pt idx="11">
                  <c:v>0.05</c:v>
                </c:pt>
              </c:numCache>
            </c:numRef>
          </c:val>
          <c:extLst>
            <c:ext xmlns:c16="http://schemas.microsoft.com/office/drawing/2014/chart" uri="{C3380CC4-5D6E-409C-BE32-E72D297353CC}">
              <c16:uniqueId val="{00000004-AD94-4FD8-A220-1ACA59949B66}"/>
            </c:ext>
          </c:extLst>
        </c:ser>
        <c:dLbls>
          <c:showLegendKey val="0"/>
          <c:showVal val="0"/>
          <c:showCatName val="0"/>
          <c:showSerName val="0"/>
          <c:showPercent val="0"/>
          <c:showBubbleSize val="0"/>
        </c:dLbls>
        <c:gapWidth val="150"/>
        <c:axId val="200900448"/>
        <c:axId val="242507792"/>
      </c:barChart>
      <c:catAx>
        <c:axId val="200900448"/>
        <c:scaling>
          <c:orientation val="minMax"/>
        </c:scaling>
        <c:delete val="0"/>
        <c:axPos val="b"/>
        <c:numFmt formatCode="General" sourceLinked="1"/>
        <c:majorTickMark val="out"/>
        <c:minorTickMark val="none"/>
        <c:tickLblPos val="nextTo"/>
        <c:txPr>
          <a:bodyPr/>
          <a:lstStyle/>
          <a:p>
            <a:pPr>
              <a:defRPr sz="800" b="1"/>
            </a:pPr>
            <a:endParaRPr lang="en-US"/>
          </a:p>
        </c:txPr>
        <c:crossAx val="242507792"/>
        <c:crosses val="autoZero"/>
        <c:auto val="1"/>
        <c:lblAlgn val="ctr"/>
        <c:lblOffset val="100"/>
        <c:noMultiLvlLbl val="0"/>
      </c:catAx>
      <c:valAx>
        <c:axId val="242507792"/>
        <c:scaling>
          <c:orientation val="minMax"/>
          <c:max val="0.2"/>
        </c:scaling>
        <c:delete val="0"/>
        <c:axPos val="l"/>
        <c:majorGridlines/>
        <c:numFmt formatCode="0.0%" sourceLinked="1"/>
        <c:majorTickMark val="out"/>
        <c:minorTickMark val="none"/>
        <c:tickLblPos val="nextTo"/>
        <c:txPr>
          <a:bodyPr/>
          <a:lstStyle/>
          <a:p>
            <a:pPr>
              <a:defRPr b="1"/>
            </a:pPr>
            <a:endParaRPr lang="en-US"/>
          </a:p>
        </c:txPr>
        <c:crossAx val="200900448"/>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90000"/>
                    <a:lumOff val="10000"/>
                  </a:schemeClr>
                </a:solidFill>
                <a:latin typeface="+mn-lt"/>
                <a:ea typeface="+mn-ea"/>
                <a:cs typeface="+mn-cs"/>
              </a:defRPr>
            </a:pPr>
            <a:r>
              <a:rPr lang="en-US" dirty="0">
                <a:solidFill>
                  <a:schemeClr val="tx1">
                    <a:lumMod val="90000"/>
                    <a:lumOff val="10000"/>
                  </a:schemeClr>
                </a:solidFill>
              </a:rPr>
              <a:t>Shares of local budget revenues and expenditures in their</a:t>
            </a:r>
            <a:r>
              <a:rPr lang="en-US" baseline="0" dirty="0">
                <a:solidFill>
                  <a:schemeClr val="tx1">
                    <a:lumMod val="90000"/>
                    <a:lumOff val="10000"/>
                  </a:schemeClr>
                </a:solidFill>
              </a:rPr>
              <a:t> </a:t>
            </a:r>
            <a:r>
              <a:rPr lang="en-US" dirty="0">
                <a:solidFill>
                  <a:schemeClr val="tx1">
                    <a:lumMod val="90000"/>
                    <a:lumOff val="10000"/>
                  </a:schemeClr>
                </a:solidFill>
              </a:rPr>
              <a:t>consolidated budgets, % in 2016, </a:t>
            </a:r>
            <a:r>
              <a:rPr lang="en-GB" sz="1440" b="1" i="0" u="none" strike="noStrike" baseline="0" dirty="0">
                <a:solidFill>
                  <a:schemeClr val="tx1">
                    <a:lumMod val="90000"/>
                    <a:lumOff val="10000"/>
                  </a:schemeClr>
                </a:solidFill>
                <a:effectLst/>
              </a:rPr>
              <a:t>PEMPAL Survey Data*</a:t>
            </a:r>
            <a:endParaRPr lang="ru-RU" dirty="0">
              <a:solidFill>
                <a:schemeClr val="tx1">
                  <a:lumMod val="90000"/>
                  <a:lumOff val="10000"/>
                </a:schemeClr>
              </a:solidFill>
            </a:endParaRPr>
          </a:p>
        </c:rich>
      </c:tx>
      <c:layout>
        <c:manualLayout>
          <c:xMode val="edge"/>
          <c:yMode val="edge"/>
          <c:x val="0.13268018488839337"/>
          <c:y val="2.3809523809523808E-2"/>
        </c:manualLayout>
      </c:layout>
      <c:overlay val="0"/>
      <c:spPr>
        <a:noFill/>
        <a:ln w="25400">
          <a:noFill/>
        </a:ln>
      </c:spPr>
    </c:title>
    <c:autoTitleDeleted val="0"/>
    <c:plotArea>
      <c:layout/>
      <c:barChart>
        <c:barDir val="col"/>
        <c:grouping val="clustered"/>
        <c:varyColors val="0"/>
        <c:ser>
          <c:idx val="0"/>
          <c:order val="0"/>
          <c:tx>
            <c:strRef>
              <c:f>Лист4!$B$3</c:f>
              <c:strCache>
                <c:ptCount val="1"/>
                <c:pt idx="0">
                  <c:v>With Inter-Governmental Transfers</c:v>
                </c:pt>
              </c:strCache>
            </c:strRef>
          </c:tx>
          <c:spPr>
            <a:solidFill>
              <a:srgbClr val="4F81BD"/>
            </a:solidFill>
            <a:ln w="25400">
              <a:noFill/>
            </a:ln>
          </c:spPr>
          <c:invertIfNegative val="0"/>
          <c:cat>
            <c:strRef>
              <c:f>Лист4!$A$4:$A$16</c:f>
              <c:strCache>
                <c:ptCount val="13"/>
                <c:pt idx="0">
                  <c:v>Armenia</c:v>
                </c:pt>
                <c:pt idx="1">
                  <c:v>Belarus</c:v>
                </c:pt>
                <c:pt idx="2">
                  <c:v>Bulgaria</c:v>
                </c:pt>
                <c:pt idx="3">
                  <c:v>Croatia</c:v>
                </c:pt>
                <c:pt idx="4">
                  <c:v>Georgia</c:v>
                </c:pt>
                <c:pt idx="5">
                  <c:v>Kyrgyz Republic</c:v>
                </c:pt>
                <c:pt idx="6">
                  <c:v>Macedonia</c:v>
                </c:pt>
                <c:pt idx="7">
                  <c:v>Moldova</c:v>
                </c:pt>
                <c:pt idx="8">
                  <c:v>Montenegro</c:v>
                </c:pt>
                <c:pt idx="9">
                  <c:v>Romania</c:v>
                </c:pt>
                <c:pt idx="10">
                  <c:v>Russia</c:v>
                </c:pt>
                <c:pt idx="11">
                  <c:v>Ukraine</c:v>
                </c:pt>
                <c:pt idx="12">
                  <c:v>Uzbekistan</c:v>
                </c:pt>
              </c:strCache>
            </c:strRef>
          </c:cat>
          <c:val>
            <c:numRef>
              <c:f>Лист4!$B$4:$B$16</c:f>
            </c:numRef>
          </c:val>
          <c:extLst>
            <c:ext xmlns:c16="http://schemas.microsoft.com/office/drawing/2014/chart" uri="{C3380CC4-5D6E-409C-BE32-E72D297353CC}">
              <c16:uniqueId val="{00000000-2D76-493F-B6A3-F90AB1302766}"/>
            </c:ext>
          </c:extLst>
        </c:ser>
        <c:ser>
          <c:idx val="1"/>
          <c:order val="1"/>
          <c:tx>
            <c:strRef>
              <c:f>Лист4!$C$3</c:f>
              <c:strCache>
                <c:ptCount val="1"/>
                <c:pt idx="0">
                  <c:v>Share of local budgets’ revenues in the consolidated budget (without Inter-Governmental Transfers)</c:v>
                </c:pt>
              </c:strCache>
            </c:strRef>
          </c:tx>
          <c:spPr>
            <a:solidFill>
              <a:schemeClr val="accent5">
                <a:lumMod val="40000"/>
                <a:lumOff val="60000"/>
              </a:schemeClr>
            </a:solidFill>
            <a:ln w="25400">
              <a:noFill/>
            </a:ln>
          </c:spPr>
          <c:invertIfNegative val="0"/>
          <c:cat>
            <c:strRef>
              <c:f>Лист4!$A$4:$A$16</c:f>
              <c:strCache>
                <c:ptCount val="13"/>
                <c:pt idx="0">
                  <c:v>Armenia</c:v>
                </c:pt>
                <c:pt idx="1">
                  <c:v>Belarus</c:v>
                </c:pt>
                <c:pt idx="2">
                  <c:v>Bulgaria</c:v>
                </c:pt>
                <c:pt idx="3">
                  <c:v>Croatia</c:v>
                </c:pt>
                <c:pt idx="4">
                  <c:v>Georgia</c:v>
                </c:pt>
                <c:pt idx="5">
                  <c:v>Kyrgyz Republic</c:v>
                </c:pt>
                <c:pt idx="6">
                  <c:v>Macedonia</c:v>
                </c:pt>
                <c:pt idx="7">
                  <c:v>Moldova</c:v>
                </c:pt>
                <c:pt idx="8">
                  <c:v>Montenegro</c:v>
                </c:pt>
                <c:pt idx="9">
                  <c:v>Romania</c:v>
                </c:pt>
                <c:pt idx="10">
                  <c:v>Russia</c:v>
                </c:pt>
                <c:pt idx="11">
                  <c:v>Ukraine</c:v>
                </c:pt>
                <c:pt idx="12">
                  <c:v>Uzbekistan</c:v>
                </c:pt>
              </c:strCache>
            </c:strRef>
          </c:cat>
          <c:val>
            <c:numRef>
              <c:f>Лист4!$C$4:$C$16</c:f>
              <c:numCache>
                <c:formatCode>0.0%</c:formatCode>
                <c:ptCount val="13"/>
                <c:pt idx="0">
                  <c:v>0.03</c:v>
                </c:pt>
                <c:pt idx="1">
                  <c:v>0.46100000000000002</c:v>
                </c:pt>
                <c:pt idx="2">
                  <c:v>0.22</c:v>
                </c:pt>
                <c:pt idx="3">
                  <c:v>0.19339999999999999</c:v>
                </c:pt>
                <c:pt idx="4">
                  <c:v>0.109</c:v>
                </c:pt>
                <c:pt idx="5">
                  <c:v>0.113</c:v>
                </c:pt>
                <c:pt idx="6">
                  <c:v>6.5000000000000002E-2</c:v>
                </c:pt>
                <c:pt idx="7">
                  <c:v>0.11600000000000001</c:v>
                </c:pt>
                <c:pt idx="8">
                  <c:v>0.11600000000000001</c:v>
                </c:pt>
                <c:pt idx="9">
                  <c:v>0.18079999999999999</c:v>
                </c:pt>
                <c:pt idx="10">
                  <c:v>0.29599999999999999</c:v>
                </c:pt>
                <c:pt idx="11">
                  <c:v>0.218</c:v>
                </c:pt>
                <c:pt idx="12">
                  <c:v>0.45600000000000002</c:v>
                </c:pt>
              </c:numCache>
            </c:numRef>
          </c:val>
          <c:extLst>
            <c:ext xmlns:c16="http://schemas.microsoft.com/office/drawing/2014/chart" uri="{C3380CC4-5D6E-409C-BE32-E72D297353CC}">
              <c16:uniqueId val="{00000001-2D76-493F-B6A3-F90AB1302766}"/>
            </c:ext>
          </c:extLst>
        </c:ser>
        <c:ser>
          <c:idx val="2"/>
          <c:order val="2"/>
          <c:tx>
            <c:strRef>
              <c:f>Лист4!$D$3</c:f>
              <c:strCache>
                <c:ptCount val="1"/>
                <c:pt idx="0">
                  <c:v>Share of local budgets’ expenditure in the consolidated budget</c:v>
                </c:pt>
              </c:strCache>
            </c:strRef>
          </c:tx>
          <c:spPr>
            <a:solidFill>
              <a:schemeClr val="accent6">
                <a:lumMod val="40000"/>
                <a:lumOff val="60000"/>
              </a:schemeClr>
            </a:solidFill>
            <a:ln w="25400">
              <a:noFill/>
            </a:ln>
          </c:spPr>
          <c:invertIfNegative val="0"/>
          <c:cat>
            <c:strRef>
              <c:f>Лист4!$A$4:$A$16</c:f>
              <c:strCache>
                <c:ptCount val="13"/>
                <c:pt idx="0">
                  <c:v>Armenia</c:v>
                </c:pt>
                <c:pt idx="1">
                  <c:v>Belarus</c:v>
                </c:pt>
                <c:pt idx="2">
                  <c:v>Bulgaria</c:v>
                </c:pt>
                <c:pt idx="3">
                  <c:v>Croatia</c:v>
                </c:pt>
                <c:pt idx="4">
                  <c:v>Georgia</c:v>
                </c:pt>
                <c:pt idx="5">
                  <c:v>Kyrgyz Republic</c:v>
                </c:pt>
                <c:pt idx="6">
                  <c:v>Macedonia</c:v>
                </c:pt>
                <c:pt idx="7">
                  <c:v>Moldova</c:v>
                </c:pt>
                <c:pt idx="8">
                  <c:v>Montenegro</c:v>
                </c:pt>
                <c:pt idx="9">
                  <c:v>Romania</c:v>
                </c:pt>
                <c:pt idx="10">
                  <c:v>Russia</c:v>
                </c:pt>
                <c:pt idx="11">
                  <c:v>Ukraine</c:v>
                </c:pt>
                <c:pt idx="12">
                  <c:v>Uzbekistan</c:v>
                </c:pt>
              </c:strCache>
            </c:strRef>
          </c:cat>
          <c:val>
            <c:numRef>
              <c:f>Лист4!$D$4:$D$16</c:f>
              <c:numCache>
                <c:formatCode>0.0%</c:formatCode>
                <c:ptCount val="13"/>
                <c:pt idx="0">
                  <c:v>9.1999999999999998E-2</c:v>
                </c:pt>
                <c:pt idx="1">
                  <c:v>0.54800000000000004</c:v>
                </c:pt>
                <c:pt idx="2">
                  <c:v>0.30199999999999999</c:v>
                </c:pt>
                <c:pt idx="3">
                  <c:v>0.25180000000000002</c:v>
                </c:pt>
                <c:pt idx="4">
                  <c:v>0.188</c:v>
                </c:pt>
                <c:pt idx="5">
                  <c:v>0.108</c:v>
                </c:pt>
                <c:pt idx="6">
                  <c:v>0.15</c:v>
                </c:pt>
                <c:pt idx="7">
                  <c:v>0.25900000000000001</c:v>
                </c:pt>
                <c:pt idx="8">
                  <c:v>0.112</c:v>
                </c:pt>
                <c:pt idx="9">
                  <c:v>0.28010000000000002</c:v>
                </c:pt>
                <c:pt idx="10">
                  <c:v>0.317</c:v>
                </c:pt>
                <c:pt idx="11">
                  <c:v>0.41399999999999998</c:v>
                </c:pt>
                <c:pt idx="12">
                  <c:v>0.52600000000000002</c:v>
                </c:pt>
              </c:numCache>
            </c:numRef>
          </c:val>
          <c:extLst>
            <c:ext xmlns:c16="http://schemas.microsoft.com/office/drawing/2014/chart" uri="{C3380CC4-5D6E-409C-BE32-E72D297353CC}">
              <c16:uniqueId val="{00000002-2D76-493F-B6A3-F90AB1302766}"/>
            </c:ext>
          </c:extLst>
        </c:ser>
        <c:dLbls>
          <c:showLegendKey val="0"/>
          <c:showVal val="0"/>
          <c:showCatName val="0"/>
          <c:showSerName val="0"/>
          <c:showPercent val="0"/>
          <c:showBubbleSize val="0"/>
        </c:dLbls>
        <c:gapWidth val="219"/>
        <c:axId val="242508576"/>
        <c:axId val="242508968"/>
      </c:barChart>
      <c:lineChart>
        <c:grouping val="stacked"/>
        <c:varyColors val="0"/>
        <c:ser>
          <c:idx val="3"/>
          <c:order val="3"/>
          <c:tx>
            <c:strRef>
              <c:f>Лист4!$E$3</c:f>
              <c:strCache>
                <c:ptCount val="1"/>
                <c:pt idx="0">
                  <c:v>Difference between revenues and expenditeres' shares (percentage points)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8655710071639275E-2"/>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76-493F-B6A3-F90AB1302766}"/>
                </c:ext>
              </c:extLst>
            </c:dLbl>
            <c:dLbl>
              <c:idx val="1"/>
              <c:layout>
                <c:manualLayout>
                  <c:x val="-2.359882005899705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76-493F-B6A3-F90AB1302766}"/>
                </c:ext>
              </c:extLst>
            </c:dLbl>
            <c:dLbl>
              <c:idx val="2"/>
              <c:layout>
                <c:manualLayout>
                  <c:x val="-2.022756005056893E-2"/>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76-493F-B6A3-F90AB1302766}"/>
                </c:ext>
              </c:extLst>
            </c:dLbl>
            <c:dLbl>
              <c:idx val="3"/>
              <c:layout>
                <c:manualLayout>
                  <c:x val="-3.0341340075853412E-2"/>
                  <c:y val="3.439153439153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76-493F-B6A3-F90AB1302766}"/>
                </c:ext>
              </c:extLst>
            </c:dLbl>
            <c:dLbl>
              <c:idx val="4"/>
              <c:layout>
                <c:manualLayout>
                  <c:x val="-2.1913190054782976E-2"/>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76-493F-B6A3-F90AB1302766}"/>
                </c:ext>
              </c:extLst>
            </c:dLbl>
            <c:dLbl>
              <c:idx val="5"/>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BA2-4A23-AEF0-EC033E8C6C1A}"/>
                </c:ext>
              </c:extLst>
            </c:dLbl>
            <c:dLbl>
              <c:idx val="6"/>
              <c:layout>
                <c:manualLayout>
                  <c:x val="-4.5512010113780088E-2"/>
                  <c:y val="3.1746031746031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76-493F-B6A3-F90AB1302766}"/>
                </c:ext>
              </c:extLst>
            </c:dLbl>
            <c:dLbl>
              <c:idx val="8"/>
              <c:spPr>
                <a:noFill/>
                <a:ln>
                  <a:noFill/>
                </a:ln>
                <a:effectLst/>
              </c:spPr>
              <c:txPr>
                <a:bodyPr wrap="square" lIns="38100" tIns="19050" rIns="38100" bIns="19050" anchor="ctr">
                  <a:spAutoFit/>
                </a:bodyPr>
                <a:lstStyle/>
                <a:p>
                  <a:pPr>
                    <a:defRPr>
                      <a:solidFill>
                        <a:srgbClr val="7030A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BA2-4A23-AEF0-EC033E8C6C1A}"/>
                </c:ext>
              </c:extLst>
            </c:dLbl>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Лист4!$A$4:$A$16</c:f>
              <c:strCache>
                <c:ptCount val="13"/>
                <c:pt idx="0">
                  <c:v>Armenia</c:v>
                </c:pt>
                <c:pt idx="1">
                  <c:v>Belarus</c:v>
                </c:pt>
                <c:pt idx="2">
                  <c:v>Bulgaria</c:v>
                </c:pt>
                <c:pt idx="3">
                  <c:v>Croatia</c:v>
                </c:pt>
                <c:pt idx="4">
                  <c:v>Georgia</c:v>
                </c:pt>
                <c:pt idx="5">
                  <c:v>Kyrgyz Republic</c:v>
                </c:pt>
                <c:pt idx="6">
                  <c:v>Macedonia</c:v>
                </c:pt>
                <c:pt idx="7">
                  <c:v>Moldova</c:v>
                </c:pt>
                <c:pt idx="8">
                  <c:v>Montenegro</c:v>
                </c:pt>
                <c:pt idx="9">
                  <c:v>Romania</c:v>
                </c:pt>
                <c:pt idx="10">
                  <c:v>Russia</c:v>
                </c:pt>
                <c:pt idx="11">
                  <c:v>Ukraine</c:v>
                </c:pt>
                <c:pt idx="12">
                  <c:v>Uzbekistan</c:v>
                </c:pt>
              </c:strCache>
            </c:strRef>
          </c:cat>
          <c:val>
            <c:numRef>
              <c:f>Лист4!$E$4:$E$16</c:f>
              <c:numCache>
                <c:formatCode>0.0</c:formatCode>
                <c:ptCount val="13"/>
                <c:pt idx="0">
                  <c:v>-6.2</c:v>
                </c:pt>
                <c:pt idx="1">
                  <c:v>-8.6999999999999993</c:v>
                </c:pt>
                <c:pt idx="2">
                  <c:v>-8.1999999999999993</c:v>
                </c:pt>
                <c:pt idx="3">
                  <c:v>-5.8</c:v>
                </c:pt>
                <c:pt idx="4">
                  <c:v>-7.9</c:v>
                </c:pt>
                <c:pt idx="5">
                  <c:v>0.5</c:v>
                </c:pt>
                <c:pt idx="6">
                  <c:v>-8.5</c:v>
                </c:pt>
                <c:pt idx="7">
                  <c:v>-14.3</c:v>
                </c:pt>
                <c:pt idx="8">
                  <c:v>0.4</c:v>
                </c:pt>
                <c:pt idx="9">
                  <c:v>-9.9</c:v>
                </c:pt>
                <c:pt idx="10">
                  <c:v>-2.1</c:v>
                </c:pt>
                <c:pt idx="11">
                  <c:v>-19.600000000000001</c:v>
                </c:pt>
                <c:pt idx="12">
                  <c:v>-7</c:v>
                </c:pt>
              </c:numCache>
            </c:numRef>
          </c:val>
          <c:smooth val="0"/>
          <c:extLst>
            <c:ext xmlns:c16="http://schemas.microsoft.com/office/drawing/2014/chart" uri="{C3380CC4-5D6E-409C-BE32-E72D297353CC}">
              <c16:uniqueId val="{0000000B-2D76-493F-B6A3-F90AB1302766}"/>
            </c:ext>
          </c:extLst>
        </c:ser>
        <c:dLbls>
          <c:showLegendKey val="0"/>
          <c:showVal val="0"/>
          <c:showCatName val="0"/>
          <c:showSerName val="0"/>
          <c:showPercent val="0"/>
          <c:showBubbleSize val="0"/>
        </c:dLbls>
        <c:marker val="1"/>
        <c:smooth val="0"/>
        <c:axId val="242509360"/>
        <c:axId val="242509752"/>
      </c:lineChart>
      <c:catAx>
        <c:axId val="2425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42508968"/>
        <c:crosses val="autoZero"/>
        <c:auto val="1"/>
        <c:lblAlgn val="ctr"/>
        <c:lblOffset val="100"/>
        <c:noMultiLvlLbl val="0"/>
      </c:catAx>
      <c:valAx>
        <c:axId val="2425089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42508576"/>
        <c:crosses val="autoZero"/>
        <c:crossBetween val="between"/>
      </c:valAx>
      <c:catAx>
        <c:axId val="242509360"/>
        <c:scaling>
          <c:orientation val="minMax"/>
        </c:scaling>
        <c:delete val="1"/>
        <c:axPos val="b"/>
        <c:numFmt formatCode="General" sourceLinked="1"/>
        <c:majorTickMark val="out"/>
        <c:minorTickMark val="none"/>
        <c:tickLblPos val="nextTo"/>
        <c:crossAx val="242509752"/>
        <c:crosses val="autoZero"/>
        <c:auto val="1"/>
        <c:lblAlgn val="ctr"/>
        <c:lblOffset val="100"/>
        <c:noMultiLvlLbl val="0"/>
      </c:catAx>
      <c:valAx>
        <c:axId val="242509752"/>
        <c:scaling>
          <c:orientation val="minMax"/>
        </c:scaling>
        <c:delete val="0"/>
        <c:axPos val="r"/>
        <c:numFmt formatCode="#,##0.0" sourceLinked="0"/>
        <c:majorTickMark val="out"/>
        <c:minorTickMark val="none"/>
        <c:tickLblPos val="nextTo"/>
        <c:spPr>
          <a:ln w="9525">
            <a:noFill/>
          </a:ln>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42509360"/>
        <c:crosses val="max"/>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sz="12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solidFill>
                  <a:schemeClr val="tx2">
                    <a:lumMod val="50000"/>
                  </a:schemeClr>
                </a:solidFill>
              </a:defRPr>
            </a:pPr>
            <a:r>
              <a:rPr lang="en-US" sz="1400" dirty="0">
                <a:solidFill>
                  <a:schemeClr val="tx2">
                    <a:lumMod val="50000"/>
                  </a:schemeClr>
                </a:solidFill>
              </a:rPr>
              <a:t>Shares of  Local Government Budget revenues in</a:t>
            </a:r>
            <a:r>
              <a:rPr lang="en-US" sz="1400" baseline="0" dirty="0">
                <a:solidFill>
                  <a:schemeClr val="tx2">
                    <a:lumMod val="50000"/>
                  </a:schemeClr>
                </a:solidFill>
              </a:rPr>
              <a:t> GDP</a:t>
            </a:r>
            <a:r>
              <a:rPr lang="en-US" sz="1400" dirty="0">
                <a:solidFill>
                  <a:schemeClr val="tx2">
                    <a:lumMod val="50000"/>
                  </a:schemeClr>
                </a:solidFill>
              </a:rPr>
              <a:t> and central budget transfers in local budget revenues (%) in 2016, </a:t>
            </a:r>
            <a:r>
              <a:rPr lang="en-US" sz="1400" b="1" dirty="0">
                <a:solidFill>
                  <a:schemeClr val="tx2">
                    <a:lumMod val="50000"/>
                  </a:schemeClr>
                </a:solidFill>
              </a:rPr>
              <a:t>PEMPAL Survey</a:t>
            </a:r>
            <a:r>
              <a:rPr lang="en-US" sz="1400" b="1" baseline="0" dirty="0">
                <a:solidFill>
                  <a:schemeClr val="tx2">
                    <a:lumMod val="50000"/>
                  </a:schemeClr>
                </a:solidFill>
              </a:rPr>
              <a:t> Data*</a:t>
            </a:r>
            <a:endParaRPr lang="ru-RU" sz="1400" b="1" dirty="0">
              <a:solidFill>
                <a:schemeClr val="tx2">
                  <a:lumMod val="50000"/>
                </a:schemeClr>
              </a:solidFill>
            </a:endParaRPr>
          </a:p>
        </c:rich>
      </c:tx>
      <c:layout>
        <c:manualLayout>
          <c:xMode val="edge"/>
          <c:yMode val="edge"/>
          <c:x val="0.12747587635223481"/>
          <c:y val="9.0703660823390191E-3"/>
        </c:manualLayout>
      </c:layout>
      <c:overlay val="0"/>
    </c:title>
    <c:autoTitleDeleted val="0"/>
    <c:plotArea>
      <c:layout>
        <c:manualLayout>
          <c:layoutTarget val="inner"/>
          <c:xMode val="edge"/>
          <c:yMode val="edge"/>
          <c:x val="6.8577277379733875E-2"/>
          <c:y val="0.12088808881599684"/>
          <c:w val="0.93072060688709268"/>
          <c:h val="0.73256476528790482"/>
        </c:manualLayout>
      </c:layout>
      <c:barChart>
        <c:barDir val="col"/>
        <c:grouping val="clustered"/>
        <c:varyColors val="0"/>
        <c:ser>
          <c:idx val="1"/>
          <c:order val="0"/>
          <c:tx>
            <c:strRef>
              <c:f>DataBase!$C$24</c:f>
              <c:strCache>
                <c:ptCount val="1"/>
                <c:pt idx="0">
                  <c:v>Share of  Local Government Budget revenues in GDP (%) in 2016</c:v>
                </c:pt>
              </c:strCache>
            </c:strRef>
          </c:tx>
          <c:invertIfNegative val="0"/>
          <c:dLbls>
            <c:dLbl>
              <c:idx val="1"/>
              <c:layout>
                <c:manualLayout>
                  <c:x val="-3.3542976939203361E-3"/>
                  <c:y val="7.2201689074579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0B-4759-979F-AB7BE1234C34}"/>
                </c:ext>
              </c:extLst>
            </c:dLbl>
            <c:dLbl>
              <c:idx val="4"/>
              <c:layout>
                <c:manualLayout>
                  <c:x val="1.6771488469601683E-3"/>
                  <c:y val="2.40673886883273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0B-4759-979F-AB7BE1234C34}"/>
                </c:ext>
              </c:extLst>
            </c:dLbl>
            <c:dLbl>
              <c:idx val="5"/>
              <c:layout>
                <c:manualLayout>
                  <c:x val="6.7085953878406731E-3"/>
                  <c:y val="2.40673886883264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0B-4759-979F-AB7BE1234C34}"/>
                </c:ext>
              </c:extLst>
            </c:dLbl>
            <c:dLbl>
              <c:idx val="7"/>
              <c:layout>
                <c:manualLayout>
                  <c:x val="6.7085953878406731E-3"/>
                  <c:y val="7.22021660649819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0B-4759-979F-AB7BE1234C34}"/>
                </c:ext>
              </c:extLst>
            </c:dLbl>
            <c:dLbl>
              <c:idx val="10"/>
              <c:layout>
                <c:manualLayout>
                  <c:x val="1.006289308176100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0B-4759-979F-AB7BE1234C34}"/>
                </c:ext>
              </c:extLst>
            </c:dLbl>
            <c:dLbl>
              <c:idx val="11"/>
              <c:layout>
                <c:manualLayout>
                  <c:x val="5.0314465408805046E-3"/>
                  <c:y val="7.22021660649819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0B-4759-979F-AB7BE1234C34}"/>
                </c:ext>
              </c:extLst>
            </c:dLbl>
            <c:dLbl>
              <c:idx val="12"/>
              <c:layout>
                <c:manualLayout>
                  <c:x val="1.0062893081761009E-2"/>
                  <c:y val="9.62695547533092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0B-4759-979F-AB7BE1234C34}"/>
                </c:ext>
              </c:extLst>
            </c:dLbl>
            <c:dLbl>
              <c:idx val="13"/>
              <c:layout>
                <c:manualLayout>
                  <c:x val="1.006289308176100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0B-4759-979F-AB7BE1234C34}"/>
                </c:ext>
              </c:extLst>
            </c:dLbl>
            <c:dLbl>
              <c:idx val="14"/>
              <c:layout>
                <c:manualLayout>
                  <c:x val="1.1740041928721297E-2"/>
                  <c:y val="2.40673886883273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0B-4759-979F-AB7BE1234C34}"/>
                </c:ext>
              </c:extLst>
            </c:dLbl>
            <c:spPr>
              <a:noFill/>
              <a:ln w="25400">
                <a:noFill/>
              </a:ln>
            </c:spPr>
            <c:txPr>
              <a:bodyPr/>
              <a:lstStyle/>
              <a:p>
                <a:pPr>
                  <a:defRPr b="1">
                    <a:solidFill>
                      <a:schemeClr val="accent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DataBase!$A$26:$A$36</c:f>
              <c:strCache>
                <c:ptCount val="11"/>
                <c:pt idx="0">
                  <c:v>Croatia</c:v>
                </c:pt>
                <c:pt idx="1">
                  <c:v>Belarus</c:v>
                </c:pt>
                <c:pt idx="2">
                  <c:v>Russia</c:v>
                </c:pt>
                <c:pt idx="3">
                  <c:v>Uzbekistan</c:v>
                </c:pt>
                <c:pt idx="4">
                  <c:v>Ukraine</c:v>
                </c:pt>
                <c:pt idx="5">
                  <c:v>Georgia</c:v>
                </c:pt>
                <c:pt idx="6">
                  <c:v>Macedonia</c:v>
                </c:pt>
                <c:pt idx="7">
                  <c:v>Montenegro</c:v>
                </c:pt>
                <c:pt idx="8">
                  <c:v>Kyrgyz Republic</c:v>
                </c:pt>
                <c:pt idx="9">
                  <c:v>Moldova</c:v>
                </c:pt>
                <c:pt idx="10">
                  <c:v>Armenia</c:v>
                </c:pt>
              </c:strCache>
            </c:strRef>
          </c:cat>
          <c:val>
            <c:numRef>
              <c:f>DataBase!$C$26:$C$36</c:f>
              <c:numCache>
                <c:formatCode>0.0%</c:formatCode>
                <c:ptCount val="11"/>
                <c:pt idx="0">
                  <c:v>0.16569999999999999</c:v>
                </c:pt>
                <c:pt idx="1">
                  <c:v>0.161</c:v>
                </c:pt>
                <c:pt idx="2">
                  <c:v>0.115</c:v>
                </c:pt>
                <c:pt idx="3">
                  <c:v>9.4E-2</c:v>
                </c:pt>
                <c:pt idx="4">
                  <c:v>7.0999999999999994E-2</c:v>
                </c:pt>
                <c:pt idx="5">
                  <c:v>6.4000000000000001E-2</c:v>
                </c:pt>
                <c:pt idx="6">
                  <c:v>0.05</c:v>
                </c:pt>
                <c:pt idx="7">
                  <c:v>0.05</c:v>
                </c:pt>
                <c:pt idx="8">
                  <c:v>3.2000000000000001E-2</c:v>
                </c:pt>
                <c:pt idx="9">
                  <c:v>2.8000000000000001E-2</c:v>
                </c:pt>
                <c:pt idx="10">
                  <c:v>7.0000000000000001E-3</c:v>
                </c:pt>
              </c:numCache>
            </c:numRef>
          </c:val>
          <c:extLst>
            <c:ext xmlns:c16="http://schemas.microsoft.com/office/drawing/2014/chart" uri="{C3380CC4-5D6E-409C-BE32-E72D297353CC}">
              <c16:uniqueId val="{00000009-0F0B-4759-979F-AB7BE1234C34}"/>
            </c:ext>
          </c:extLst>
        </c:ser>
        <c:ser>
          <c:idx val="0"/>
          <c:order val="1"/>
          <c:tx>
            <c:strRef>
              <c:f>DataBase!$B$24</c:f>
              <c:strCache>
                <c:ptCount val="1"/>
                <c:pt idx="0">
                  <c:v>Share of central budgets' transfers in local budget revenues (%) in 2016</c:v>
                </c:pt>
              </c:strCache>
            </c:strRef>
          </c:tx>
          <c:invertIfNegative val="0"/>
          <c:dLbls>
            <c:dLbl>
              <c:idx val="14"/>
              <c:layout>
                <c:manualLayout>
                  <c:x val="0"/>
                  <c:y val="6.2545452157653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0B-4759-979F-AB7BE1234C34}"/>
                </c:ext>
              </c:extLst>
            </c:dLbl>
            <c:spPr>
              <a:noFill/>
              <a:ln w="25400">
                <a:noFill/>
              </a:ln>
            </c:spPr>
            <c:txPr>
              <a:bodyPr/>
              <a:lstStyle/>
              <a:p>
                <a:pPr>
                  <a:defRPr b="1">
                    <a:solidFill>
                      <a:schemeClr val="tx2">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DataBase!$A$26:$A$36</c:f>
              <c:strCache>
                <c:ptCount val="11"/>
                <c:pt idx="0">
                  <c:v>Croatia</c:v>
                </c:pt>
                <c:pt idx="1">
                  <c:v>Belarus</c:v>
                </c:pt>
                <c:pt idx="2">
                  <c:v>Russia</c:v>
                </c:pt>
                <c:pt idx="3">
                  <c:v>Uzbekistan</c:v>
                </c:pt>
                <c:pt idx="4">
                  <c:v>Ukraine</c:v>
                </c:pt>
                <c:pt idx="5">
                  <c:v>Georgia</c:v>
                </c:pt>
                <c:pt idx="6">
                  <c:v>Macedonia</c:v>
                </c:pt>
                <c:pt idx="7">
                  <c:v>Montenegro</c:v>
                </c:pt>
                <c:pt idx="8">
                  <c:v>Kyrgyz Republic</c:v>
                </c:pt>
                <c:pt idx="9">
                  <c:v>Moldova</c:v>
                </c:pt>
                <c:pt idx="10">
                  <c:v>Armenia</c:v>
                </c:pt>
              </c:strCache>
            </c:strRef>
          </c:cat>
          <c:val>
            <c:numRef>
              <c:f>DataBase!$B$26:$B$36</c:f>
              <c:numCache>
                <c:formatCode>0.0%</c:formatCode>
                <c:ptCount val="11"/>
                <c:pt idx="0">
                  <c:v>4.02E-2</c:v>
                </c:pt>
                <c:pt idx="1">
                  <c:v>0.21</c:v>
                </c:pt>
                <c:pt idx="2">
                  <c:v>0.158</c:v>
                </c:pt>
                <c:pt idx="3">
                  <c:v>5.3999999999999999E-2</c:v>
                </c:pt>
                <c:pt idx="4">
                  <c:v>0.51500000000000001</c:v>
                </c:pt>
                <c:pt idx="5">
                  <c:v>0.41699999999999998</c:v>
                </c:pt>
                <c:pt idx="6">
                  <c:v>0.54400000000000004</c:v>
                </c:pt>
                <c:pt idx="7">
                  <c:v>8.9999999999999993E-3</c:v>
                </c:pt>
                <c:pt idx="8">
                  <c:v>8.1000000000000003E-2</c:v>
                </c:pt>
                <c:pt idx="9">
                  <c:v>0.68600000000000005</c:v>
                </c:pt>
                <c:pt idx="10">
                  <c:v>0.73099999999999998</c:v>
                </c:pt>
              </c:numCache>
            </c:numRef>
          </c:val>
          <c:extLst>
            <c:ext xmlns:c16="http://schemas.microsoft.com/office/drawing/2014/chart" uri="{C3380CC4-5D6E-409C-BE32-E72D297353CC}">
              <c16:uniqueId val="{0000000B-0F0B-4759-979F-AB7BE1234C34}"/>
            </c:ext>
          </c:extLst>
        </c:ser>
        <c:dLbls>
          <c:showLegendKey val="0"/>
          <c:showVal val="0"/>
          <c:showCatName val="0"/>
          <c:showSerName val="0"/>
          <c:showPercent val="0"/>
          <c:showBubbleSize val="0"/>
        </c:dLbls>
        <c:gapWidth val="150"/>
        <c:axId val="242361480"/>
        <c:axId val="242362656"/>
      </c:barChart>
      <c:catAx>
        <c:axId val="242361480"/>
        <c:scaling>
          <c:orientation val="minMax"/>
        </c:scaling>
        <c:delete val="0"/>
        <c:axPos val="b"/>
        <c:numFmt formatCode="General" sourceLinked="0"/>
        <c:majorTickMark val="none"/>
        <c:minorTickMark val="none"/>
        <c:tickLblPos val="nextTo"/>
        <c:crossAx val="242362656"/>
        <c:crosses val="autoZero"/>
        <c:auto val="1"/>
        <c:lblAlgn val="ctr"/>
        <c:lblOffset val="100"/>
        <c:noMultiLvlLbl val="0"/>
      </c:catAx>
      <c:valAx>
        <c:axId val="242362656"/>
        <c:scaling>
          <c:orientation val="minMax"/>
        </c:scaling>
        <c:delete val="0"/>
        <c:axPos val="l"/>
        <c:majorGridlines/>
        <c:numFmt formatCode="0.00%" sourceLinked="0"/>
        <c:majorTickMark val="none"/>
        <c:minorTickMark val="none"/>
        <c:tickLblPos val="nextTo"/>
        <c:txPr>
          <a:bodyPr/>
          <a:lstStyle/>
          <a:p>
            <a:pPr>
              <a:defRPr b="1"/>
            </a:pPr>
            <a:endParaRPr lang="en-US"/>
          </a:p>
        </c:txPr>
        <c:crossAx val="242361480"/>
        <c:crosses val="autoZero"/>
        <c:crossBetween val="between"/>
      </c:valAx>
    </c:plotArea>
    <c:legend>
      <c:legendPos val="b"/>
      <c:layout>
        <c:manualLayout>
          <c:xMode val="edge"/>
          <c:yMode val="edge"/>
          <c:x val="1.9716700816862512E-2"/>
          <c:y val="0.91159226237156343"/>
          <c:w val="0.730413433962948"/>
          <c:h val="8.7325596732187663E-2"/>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mn-lt"/>
                <a:ea typeface="+mn-ea"/>
                <a:cs typeface="+mn-cs"/>
              </a:defRPr>
            </a:pPr>
            <a:r>
              <a:rPr lang="en-GB" sz="1400" b="1" i="0" u="none" strike="noStrike" baseline="0">
                <a:solidFill>
                  <a:schemeClr val="tx2">
                    <a:lumMod val="50000"/>
                  </a:schemeClr>
                </a:solidFill>
                <a:effectLst/>
              </a:rPr>
              <a:t>Structure of </a:t>
            </a:r>
            <a:r>
              <a:rPr lang="en-GB" sz="1400" b="1" i="0" u="sng" strike="noStrike" baseline="0">
                <a:solidFill>
                  <a:schemeClr val="tx2">
                    <a:lumMod val="50000"/>
                  </a:schemeClr>
                </a:solidFill>
                <a:effectLst/>
              </a:rPr>
              <a:t>local budget revenues </a:t>
            </a:r>
            <a:r>
              <a:rPr lang="en-GB" sz="1400" b="1" i="0" u="none" strike="noStrike" baseline="0">
                <a:solidFill>
                  <a:schemeClr val="tx2">
                    <a:lumMod val="50000"/>
                  </a:schemeClr>
                </a:solidFill>
                <a:effectLst/>
              </a:rPr>
              <a:t>(%)</a:t>
            </a:r>
            <a:endParaRPr lang="ru-RU" sz="1400" u="none">
              <a:solidFill>
                <a:schemeClr val="tx2">
                  <a:lumMod val="50000"/>
                </a:schemeClr>
              </a:solidFill>
            </a:endParaRPr>
          </a:p>
        </c:rich>
      </c:tx>
      <c:overlay val="0"/>
      <c:spPr>
        <a:noFill/>
        <a:ln w="25400">
          <a:noFill/>
        </a:ln>
      </c:spPr>
    </c:title>
    <c:autoTitleDeleted val="0"/>
    <c:plotArea>
      <c:layout/>
      <c:barChart>
        <c:barDir val="bar"/>
        <c:grouping val="stacked"/>
        <c:varyColors val="0"/>
        <c:ser>
          <c:idx val="0"/>
          <c:order val="0"/>
          <c:tx>
            <c:strRef>
              <c:f>StrReven!$B$5</c:f>
              <c:strCache>
                <c:ptCount val="1"/>
                <c:pt idx="0">
                  <c:v>Tax revenues</c:v>
                </c:pt>
              </c:strCache>
            </c:strRef>
          </c:tx>
          <c:spPr>
            <a:solidFill>
              <a:schemeClr val="tx2">
                <a:lumMod val="60000"/>
                <a:lumOff val="40000"/>
              </a:schemeClr>
            </a:solidFill>
            <a:ln>
              <a:solidFill>
                <a:schemeClr val="tx2">
                  <a:lumMod val="60000"/>
                  <a:lumOff val="40000"/>
                </a:schemeClr>
              </a:solid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StrReven!$A$6:$A$15</c:f>
              <c:strCache>
                <c:ptCount val="10"/>
                <c:pt idx="0">
                  <c:v>Ukraine</c:v>
                </c:pt>
                <c:pt idx="1">
                  <c:v>Russia</c:v>
                </c:pt>
                <c:pt idx="2">
                  <c:v>Romania</c:v>
                </c:pt>
                <c:pt idx="3">
                  <c:v>Montenegro</c:v>
                </c:pt>
                <c:pt idx="4">
                  <c:v>Moldova</c:v>
                </c:pt>
                <c:pt idx="5">
                  <c:v>Macedonia</c:v>
                </c:pt>
                <c:pt idx="6">
                  <c:v>Kyrgyz Republic</c:v>
                </c:pt>
                <c:pt idx="7">
                  <c:v>Georgia</c:v>
                </c:pt>
                <c:pt idx="8">
                  <c:v>Belarus</c:v>
                </c:pt>
                <c:pt idx="9">
                  <c:v>Armenia</c:v>
                </c:pt>
              </c:strCache>
            </c:strRef>
          </c:cat>
          <c:val>
            <c:numRef>
              <c:f>StrReven!$B$6:$B$15</c:f>
              <c:numCache>
                <c:formatCode>0.0%</c:formatCode>
                <c:ptCount val="10"/>
                <c:pt idx="0">
                  <c:v>0.38700000000000001</c:v>
                </c:pt>
                <c:pt idx="1">
                  <c:v>0.76300000000000001</c:v>
                </c:pt>
                <c:pt idx="2">
                  <c:v>0.66200000000000003</c:v>
                </c:pt>
                <c:pt idx="3">
                  <c:v>0.64</c:v>
                </c:pt>
                <c:pt idx="4">
                  <c:v>0.25800000000000001</c:v>
                </c:pt>
                <c:pt idx="5">
                  <c:v>0.33200000000000002</c:v>
                </c:pt>
                <c:pt idx="6">
                  <c:v>0.70099999999999996</c:v>
                </c:pt>
                <c:pt idx="7">
                  <c:v>0.36899999999999999</c:v>
                </c:pt>
                <c:pt idx="8">
                  <c:v>0.70899999999999996</c:v>
                </c:pt>
                <c:pt idx="9">
                  <c:v>0.191</c:v>
                </c:pt>
              </c:numCache>
            </c:numRef>
          </c:val>
          <c:extLst>
            <c:ext xmlns:c16="http://schemas.microsoft.com/office/drawing/2014/chart" uri="{C3380CC4-5D6E-409C-BE32-E72D297353CC}">
              <c16:uniqueId val="{00000000-3994-4D1C-B3F5-28BF3FF6C74D}"/>
            </c:ext>
          </c:extLst>
        </c:ser>
        <c:ser>
          <c:idx val="1"/>
          <c:order val="1"/>
          <c:tx>
            <c:strRef>
              <c:f>StrReven!$C$5</c:f>
              <c:strCache>
                <c:ptCount val="1"/>
                <c:pt idx="0">
                  <c:v>Non-tax revenues</c:v>
                </c:pt>
              </c:strCache>
            </c:strRef>
          </c:tx>
          <c:spPr>
            <a:solidFill>
              <a:schemeClr val="accent2">
                <a:lumMod val="40000"/>
                <a:lumOff val="60000"/>
              </a:schemeClr>
            </a:solidFill>
            <a:ln>
              <a:solidFill>
                <a:schemeClr val="accent2">
                  <a:lumMod val="40000"/>
                  <a:lumOff val="60000"/>
                </a:schemeClr>
              </a:solid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StrReven!$A$6:$A$15</c:f>
              <c:strCache>
                <c:ptCount val="10"/>
                <c:pt idx="0">
                  <c:v>Ukraine</c:v>
                </c:pt>
                <c:pt idx="1">
                  <c:v>Russia</c:v>
                </c:pt>
                <c:pt idx="2">
                  <c:v>Romania</c:v>
                </c:pt>
                <c:pt idx="3">
                  <c:v>Montenegro</c:v>
                </c:pt>
                <c:pt idx="4">
                  <c:v>Moldova</c:v>
                </c:pt>
                <c:pt idx="5">
                  <c:v>Macedonia</c:v>
                </c:pt>
                <c:pt idx="6">
                  <c:v>Kyrgyz Republic</c:v>
                </c:pt>
                <c:pt idx="7">
                  <c:v>Georgia</c:v>
                </c:pt>
                <c:pt idx="8">
                  <c:v>Belarus</c:v>
                </c:pt>
                <c:pt idx="9">
                  <c:v>Armenia</c:v>
                </c:pt>
              </c:strCache>
            </c:strRef>
          </c:cat>
          <c:val>
            <c:numRef>
              <c:f>StrReven!$C$6:$C$15</c:f>
              <c:numCache>
                <c:formatCode>0.0%</c:formatCode>
                <c:ptCount val="10"/>
                <c:pt idx="0">
                  <c:v>5.8000000000000003E-2</c:v>
                </c:pt>
                <c:pt idx="1">
                  <c:v>7.1999999999999995E-2</c:v>
                </c:pt>
                <c:pt idx="2">
                  <c:v>0.18779999999999999</c:v>
                </c:pt>
                <c:pt idx="3">
                  <c:v>0.36</c:v>
                </c:pt>
                <c:pt idx="4">
                  <c:v>5.6000000000000001E-2</c:v>
                </c:pt>
                <c:pt idx="5">
                  <c:v>1.6E-2</c:v>
                </c:pt>
                <c:pt idx="6">
                  <c:v>0.14099999999999999</c:v>
                </c:pt>
                <c:pt idx="7">
                  <c:v>0.13800000000000001</c:v>
                </c:pt>
                <c:pt idx="8">
                  <c:v>7.9000000000000001E-2</c:v>
                </c:pt>
                <c:pt idx="9">
                  <c:v>7.8E-2</c:v>
                </c:pt>
              </c:numCache>
            </c:numRef>
          </c:val>
          <c:extLst>
            <c:ext xmlns:c16="http://schemas.microsoft.com/office/drawing/2014/chart" uri="{C3380CC4-5D6E-409C-BE32-E72D297353CC}">
              <c16:uniqueId val="{00000001-3994-4D1C-B3F5-28BF3FF6C74D}"/>
            </c:ext>
          </c:extLst>
        </c:ser>
        <c:ser>
          <c:idx val="2"/>
          <c:order val="2"/>
          <c:tx>
            <c:strRef>
              <c:f>StrReven!$D$5</c:f>
              <c:strCache>
                <c:ptCount val="1"/>
                <c:pt idx="0">
                  <c:v>Inter-government transfers </c:v>
                </c:pt>
              </c:strCache>
            </c:strRef>
          </c:tx>
          <c:spPr>
            <a:solidFill>
              <a:srgbClr val="9BBB59"/>
            </a:solidFill>
            <a:ln w="25400">
              <a:noFill/>
            </a:ln>
          </c:spPr>
          <c:invertIfNegative val="0"/>
          <c:dLbls>
            <c:dLbl>
              <c:idx val="7"/>
              <c:layout>
                <c:manualLayout>
                  <c:x val="2.5062656641602174E-3"/>
                  <c:y val="-1.89573459715639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94-4D1C-B3F5-28BF3FF6C74D}"/>
                </c:ext>
              </c:extLst>
            </c:dLbl>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StrReven!$A$6:$A$15</c:f>
              <c:strCache>
                <c:ptCount val="10"/>
                <c:pt idx="0">
                  <c:v>Ukraine</c:v>
                </c:pt>
                <c:pt idx="1">
                  <c:v>Russia</c:v>
                </c:pt>
                <c:pt idx="2">
                  <c:v>Romania</c:v>
                </c:pt>
                <c:pt idx="3">
                  <c:v>Montenegro</c:v>
                </c:pt>
                <c:pt idx="4">
                  <c:v>Moldova</c:v>
                </c:pt>
                <c:pt idx="5">
                  <c:v>Macedonia</c:v>
                </c:pt>
                <c:pt idx="6">
                  <c:v>Kyrgyz Republic</c:v>
                </c:pt>
                <c:pt idx="7">
                  <c:v>Georgia</c:v>
                </c:pt>
                <c:pt idx="8">
                  <c:v>Belarus</c:v>
                </c:pt>
                <c:pt idx="9">
                  <c:v>Armenia</c:v>
                </c:pt>
              </c:strCache>
            </c:strRef>
          </c:cat>
          <c:val>
            <c:numRef>
              <c:f>StrReven!$D$6:$D$15</c:f>
              <c:numCache>
                <c:formatCode>0.0%</c:formatCode>
                <c:ptCount val="10"/>
                <c:pt idx="0">
                  <c:v>0.55000000000000004</c:v>
                </c:pt>
                <c:pt idx="1">
                  <c:v>0.159</c:v>
                </c:pt>
                <c:pt idx="2">
                  <c:v>9.1999999999999998E-3</c:v>
                </c:pt>
                <c:pt idx="3">
                  <c:v>8.9999999999999993E-3</c:v>
                </c:pt>
                <c:pt idx="4">
                  <c:v>0.68600000000000005</c:v>
                </c:pt>
                <c:pt idx="5">
                  <c:v>0.54400000000000004</c:v>
                </c:pt>
                <c:pt idx="6">
                  <c:v>8.1000000000000003E-2</c:v>
                </c:pt>
                <c:pt idx="7">
                  <c:v>0.41699999999999998</c:v>
                </c:pt>
                <c:pt idx="8">
                  <c:v>0.21199999999999999</c:v>
                </c:pt>
                <c:pt idx="9">
                  <c:v>0.73099999999999998</c:v>
                </c:pt>
              </c:numCache>
            </c:numRef>
          </c:val>
          <c:extLst>
            <c:ext xmlns:c16="http://schemas.microsoft.com/office/drawing/2014/chart" uri="{C3380CC4-5D6E-409C-BE32-E72D297353CC}">
              <c16:uniqueId val="{00000003-3994-4D1C-B3F5-28BF3FF6C74D}"/>
            </c:ext>
          </c:extLst>
        </c:ser>
        <c:dLbls>
          <c:showLegendKey val="0"/>
          <c:showVal val="0"/>
          <c:showCatName val="0"/>
          <c:showSerName val="0"/>
          <c:showPercent val="0"/>
          <c:showBubbleSize val="0"/>
        </c:dLbls>
        <c:gapWidth val="219"/>
        <c:overlap val="100"/>
        <c:axId val="242363440"/>
        <c:axId val="242363832"/>
      </c:barChart>
      <c:catAx>
        <c:axId val="24236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42363832"/>
        <c:crosses val="autoZero"/>
        <c:auto val="1"/>
        <c:lblAlgn val="ctr"/>
        <c:lblOffset val="100"/>
        <c:noMultiLvlLbl val="0"/>
      </c:catAx>
      <c:valAx>
        <c:axId val="24236383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42363440"/>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2">
                    <a:lumMod val="50000"/>
                  </a:schemeClr>
                </a:solidFill>
                <a:latin typeface="+mn-lt"/>
                <a:ea typeface="+mn-ea"/>
                <a:cs typeface="+mn-cs"/>
              </a:defRPr>
            </a:pPr>
            <a:r>
              <a:rPr lang="en-US" sz="1400" b="1" i="0" baseline="0">
                <a:solidFill>
                  <a:schemeClr val="tx2">
                    <a:lumMod val="50000"/>
                  </a:schemeClr>
                </a:solidFill>
                <a:effectLst/>
              </a:rPr>
              <a:t>S</a:t>
            </a:r>
            <a:r>
              <a:rPr lang="en-GB" sz="1400" b="1" i="0" baseline="0">
                <a:solidFill>
                  <a:schemeClr val="tx2">
                    <a:lumMod val="50000"/>
                  </a:schemeClr>
                </a:solidFill>
                <a:effectLst/>
              </a:rPr>
              <a:t>tructure of </a:t>
            </a:r>
            <a:r>
              <a:rPr lang="en-GB" sz="1400" b="1" i="0" u="sng" baseline="0">
                <a:solidFill>
                  <a:schemeClr val="tx2">
                    <a:lumMod val="50000"/>
                  </a:schemeClr>
                </a:solidFill>
                <a:effectLst/>
              </a:rPr>
              <a:t>tax revenues </a:t>
            </a:r>
            <a:r>
              <a:rPr lang="en-GB" sz="1400" b="1" i="0" u="none" strike="noStrike" baseline="0">
                <a:effectLst/>
              </a:rPr>
              <a:t>(%)</a:t>
            </a:r>
            <a:endParaRPr lang="ru-RU" sz="1400">
              <a:solidFill>
                <a:schemeClr val="tx2">
                  <a:lumMod val="50000"/>
                </a:schemeClr>
              </a:solidFill>
              <a:effectLst/>
            </a:endParaRPr>
          </a:p>
        </c:rich>
      </c:tx>
      <c:overlay val="0"/>
      <c:spPr>
        <a:noFill/>
        <a:ln w="25400">
          <a:noFill/>
        </a:ln>
      </c:spPr>
    </c:title>
    <c:autoTitleDeleted val="0"/>
    <c:plotArea>
      <c:layout>
        <c:manualLayout>
          <c:layoutTarget val="inner"/>
          <c:xMode val="edge"/>
          <c:yMode val="edge"/>
          <c:x val="8.1300813008130079E-2"/>
          <c:y val="0.12034837688044339"/>
          <c:w val="0.84750178954903366"/>
          <c:h val="0.70071258907363421"/>
        </c:manualLayout>
      </c:layout>
      <c:barChart>
        <c:barDir val="bar"/>
        <c:grouping val="stacked"/>
        <c:varyColors val="0"/>
        <c:ser>
          <c:idx val="0"/>
          <c:order val="0"/>
          <c:tx>
            <c:strRef>
              <c:f>StrReven!$G$5</c:f>
              <c:strCache>
                <c:ptCount val="1"/>
                <c:pt idx="0">
                  <c:v>Tax revenues</c:v>
                </c:pt>
              </c:strCache>
            </c:strRef>
          </c:tx>
          <c:spPr>
            <a:solidFill>
              <a:srgbClr val="4F81BD"/>
            </a:solidFill>
            <a:ln w="25400">
              <a:noFill/>
            </a:ln>
          </c:spPr>
          <c:invertIfNegative val="0"/>
          <c:val>
            <c:numRef>
              <c:f>StrReven!$G$6:$G$15</c:f>
            </c:numRef>
          </c:val>
          <c:extLst>
            <c:ext xmlns:c15="http://schemas.microsoft.com/office/drawing/2012/chart" uri="{02D57815-91ED-43cb-92C2-25804820EDAC}">
              <c15:filteredCategoryTitle>
                <c15:cat>
                  <c:multiLvlStrRef>
                    <c:extLst>
                      <c:ext uri="{02D57815-91ED-43cb-92C2-25804820EDAC}">
                        <c15:formulaRef>
                          <c15:sqref>StrReven!$F$6:$F$15</c15:sqref>
                        </c15:formulaRef>
                      </c:ext>
                    </c:extLst>
                  </c:multiLvlStrRef>
                </c15:cat>
              </c15:filteredCategoryTitle>
            </c:ext>
            <c:ext xmlns:c16="http://schemas.microsoft.com/office/drawing/2014/chart" uri="{C3380CC4-5D6E-409C-BE32-E72D297353CC}">
              <c16:uniqueId val="{00000000-EF59-4732-89A0-0505D2551C2B}"/>
            </c:ext>
          </c:extLst>
        </c:ser>
        <c:ser>
          <c:idx val="1"/>
          <c:order val="1"/>
          <c:tx>
            <c:strRef>
              <c:f>StrReven!$H$5</c:f>
              <c:strCache>
                <c:ptCount val="1"/>
                <c:pt idx="0">
                  <c:v>Shared state taxes</c:v>
                </c:pt>
              </c:strCache>
            </c:strRef>
          </c:tx>
          <c:spPr>
            <a:solidFill>
              <a:srgbClr val="00B0F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StrReven!$H$6:$H$15</c:f>
              <c:numCache>
                <c:formatCode>0.0%</c:formatCode>
                <c:ptCount val="10"/>
                <c:pt idx="0">
                  <c:v>0.222</c:v>
                </c:pt>
                <c:pt idx="1">
                  <c:v>0.65</c:v>
                </c:pt>
                <c:pt idx="2">
                  <c:v>0.59109999999999996</c:v>
                </c:pt>
                <c:pt idx="3">
                  <c:v>0.248</c:v>
                </c:pt>
                <c:pt idx="4">
                  <c:v>0.188</c:v>
                </c:pt>
                <c:pt idx="5">
                  <c:v>7.1999999999999995E-2</c:v>
                </c:pt>
                <c:pt idx="6">
                  <c:v>0.53500000000000003</c:v>
                </c:pt>
                <c:pt idx="7">
                  <c:v>0.36899999999999999</c:v>
                </c:pt>
                <c:pt idx="8">
                  <c:v>0.70799999999999996</c:v>
                </c:pt>
                <c:pt idx="9">
                  <c:v>5.0000000000000001E-3</c:v>
                </c:pt>
              </c:numCache>
            </c:numRef>
          </c:val>
          <c:extLst>
            <c:ext xmlns:c15="http://schemas.microsoft.com/office/drawing/2012/chart" uri="{02D57815-91ED-43cb-92C2-25804820EDAC}">
              <c15:filteredCategoryTitle>
                <c15:cat>
                  <c:multiLvlStrRef>
                    <c:extLst>
                      <c:ext uri="{02D57815-91ED-43cb-92C2-25804820EDAC}">
                        <c15:formulaRef>
                          <c15:sqref>StrReven!$F$6:$F$15</c15:sqref>
                        </c15:formulaRef>
                      </c:ext>
                    </c:extLst>
                  </c:multiLvlStrRef>
                </c15:cat>
              </c15:filteredCategoryTitle>
            </c:ext>
            <c:ext xmlns:c16="http://schemas.microsoft.com/office/drawing/2014/chart" uri="{C3380CC4-5D6E-409C-BE32-E72D297353CC}">
              <c16:uniqueId val="{00000001-EF59-4732-89A0-0505D2551C2B}"/>
            </c:ext>
          </c:extLst>
        </c:ser>
        <c:ser>
          <c:idx val="2"/>
          <c:order val="2"/>
          <c:tx>
            <c:strRef>
              <c:f>StrReven!$I$5</c:f>
              <c:strCache>
                <c:ptCount val="1"/>
                <c:pt idx="0">
                  <c:v>Local taxes and fees</c:v>
                </c:pt>
              </c:strCache>
            </c:strRef>
          </c:tx>
          <c:spPr>
            <a:solidFill>
              <a:schemeClr val="tx2">
                <a:lumMod val="40000"/>
                <a:lumOff val="60000"/>
              </a:schemeClr>
            </a:solidFill>
            <a:ln>
              <a:solidFill>
                <a:schemeClr val="tx2">
                  <a:lumMod val="40000"/>
                  <a:lumOff val="60000"/>
                </a:schemeClr>
              </a:solidFill>
            </a:ln>
            <a:effectLst/>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StrReven!$I$6:$I$15</c:f>
              <c:numCache>
                <c:formatCode>0.0%</c:formatCode>
                <c:ptCount val="10"/>
                <c:pt idx="0">
                  <c:v>0.111</c:v>
                </c:pt>
                <c:pt idx="1">
                  <c:v>0.113</c:v>
                </c:pt>
                <c:pt idx="2">
                  <c:v>7.0900000000000005E-2</c:v>
                </c:pt>
                <c:pt idx="3">
                  <c:v>0.39200000000000002</c:v>
                </c:pt>
                <c:pt idx="4">
                  <c:v>6.9000000000000006E-2</c:v>
                </c:pt>
                <c:pt idx="5">
                  <c:v>0.26</c:v>
                </c:pt>
                <c:pt idx="6">
                  <c:v>0.16600000000000001</c:v>
                </c:pt>
                <c:pt idx="8">
                  <c:v>1E-3</c:v>
                </c:pt>
                <c:pt idx="9">
                  <c:v>0.186</c:v>
                </c:pt>
              </c:numCache>
            </c:numRef>
          </c:val>
          <c:extLst>
            <c:ext xmlns:c15="http://schemas.microsoft.com/office/drawing/2012/chart" uri="{02D57815-91ED-43cb-92C2-25804820EDAC}">
              <c15:filteredCategoryTitle>
                <c15:cat>
                  <c:multiLvlStrRef>
                    <c:extLst>
                      <c:ext uri="{02D57815-91ED-43cb-92C2-25804820EDAC}">
                        <c15:formulaRef>
                          <c15:sqref>StrReven!$F$6:$F$15</c15:sqref>
                        </c15:formulaRef>
                      </c:ext>
                    </c:extLst>
                  </c:multiLvlStrRef>
                </c15:cat>
              </c15:filteredCategoryTitle>
            </c:ext>
            <c:ext xmlns:c16="http://schemas.microsoft.com/office/drawing/2014/chart" uri="{C3380CC4-5D6E-409C-BE32-E72D297353CC}">
              <c16:uniqueId val="{00000002-EF59-4732-89A0-0505D2551C2B}"/>
            </c:ext>
          </c:extLst>
        </c:ser>
        <c:dLbls>
          <c:showLegendKey val="0"/>
          <c:showVal val="0"/>
          <c:showCatName val="0"/>
          <c:showSerName val="0"/>
          <c:showPercent val="0"/>
          <c:showBubbleSize val="0"/>
        </c:dLbls>
        <c:gapWidth val="150"/>
        <c:overlap val="100"/>
        <c:axId val="200897312"/>
        <c:axId val="244711008"/>
      </c:barChart>
      <c:catAx>
        <c:axId val="20089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44711008"/>
        <c:crosses val="autoZero"/>
        <c:auto val="1"/>
        <c:lblAlgn val="ctr"/>
        <c:lblOffset val="100"/>
        <c:noMultiLvlLbl val="0"/>
      </c:catAx>
      <c:valAx>
        <c:axId val="2447110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00897312"/>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553735926305009E-2"/>
          <c:y val="2.3474178403755867E-2"/>
          <c:w val="0.90283283904319289"/>
          <c:h val="0.71499020544226766"/>
        </c:manualLayout>
      </c:layout>
      <c:barChart>
        <c:barDir val="col"/>
        <c:grouping val="stacked"/>
        <c:varyColors val="0"/>
        <c:ser>
          <c:idx val="0"/>
          <c:order val="0"/>
          <c:tx>
            <c:strRef>
              <c:f>StrExpDB!$B$4</c:f>
              <c:strCache>
                <c:ptCount val="1"/>
                <c:pt idx="0">
                  <c:v>A. Health care</c:v>
                </c:pt>
              </c:strCache>
            </c:strRef>
          </c:tx>
          <c:spPr>
            <a:solidFill>
              <a:srgbClr val="FFFF00"/>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StrExpDB!$B$5:$B$16</c:f>
              <c:numCache>
                <c:formatCode>0.0%</c:formatCode>
                <c:ptCount val="12"/>
                <c:pt idx="0">
                  <c:v>3.0000000000000001E-3</c:v>
                </c:pt>
                <c:pt idx="1">
                  <c:v>0.216</c:v>
                </c:pt>
                <c:pt idx="2">
                  <c:v>3.5999999999999999E-3</c:v>
                </c:pt>
                <c:pt idx="3">
                  <c:v>3.2000000000000001E-2</c:v>
                </c:pt>
                <c:pt idx="4">
                  <c:v>0.21440000000000001</c:v>
                </c:pt>
                <c:pt idx="5">
                  <c:v>0.03</c:v>
                </c:pt>
                <c:pt idx="6">
                  <c:v>0.10299999999999999</c:v>
                </c:pt>
                <c:pt idx="7">
                  <c:v>1.6E-2</c:v>
                </c:pt>
                <c:pt idx="8">
                  <c:v>7.0000000000000001E-3</c:v>
                </c:pt>
                <c:pt idx="9">
                  <c:v>0.129</c:v>
                </c:pt>
                <c:pt idx="10">
                  <c:v>0.182</c:v>
                </c:pt>
                <c:pt idx="11">
                  <c:v>0.223</c:v>
                </c:pt>
              </c:numCache>
            </c:numRef>
          </c:val>
          <c:extLst>
            <c:ext xmlns:c16="http://schemas.microsoft.com/office/drawing/2014/chart" uri="{C3380CC4-5D6E-409C-BE32-E72D297353CC}">
              <c16:uniqueId val="{00000000-00A3-4351-BFED-CF8DFB3C8E28}"/>
            </c:ext>
          </c:extLst>
        </c:ser>
        <c:ser>
          <c:idx val="1"/>
          <c:order val="1"/>
          <c:tx>
            <c:strRef>
              <c:f>StrExpDB!$C$4</c:f>
              <c:strCache>
                <c:ptCount val="1"/>
                <c:pt idx="0">
                  <c:v>B. Education</c:v>
                </c:pt>
              </c:strCache>
            </c:strRef>
          </c:tx>
          <c:spPr>
            <a:solidFill>
              <a:srgbClr val="C0504D"/>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StrExpDB!$C$5:$C$16</c:f>
              <c:numCache>
                <c:formatCode>0.0%</c:formatCode>
                <c:ptCount val="12"/>
                <c:pt idx="0">
                  <c:v>0.312</c:v>
                </c:pt>
                <c:pt idx="1">
                  <c:v>0.26100000000000001</c:v>
                </c:pt>
                <c:pt idx="2">
                  <c:v>4.1099999999999998E-2</c:v>
                </c:pt>
                <c:pt idx="3">
                  <c:v>0.376</c:v>
                </c:pt>
                <c:pt idx="4">
                  <c:v>0.32719999999999999</c:v>
                </c:pt>
                <c:pt idx="5">
                  <c:v>0.12</c:v>
                </c:pt>
                <c:pt idx="6">
                  <c:v>0.39</c:v>
                </c:pt>
                <c:pt idx="7">
                  <c:v>0.36</c:v>
                </c:pt>
                <c:pt idx="8">
                  <c:v>0.58099999999999996</c:v>
                </c:pt>
                <c:pt idx="9">
                  <c:v>0.25600000000000001</c:v>
                </c:pt>
                <c:pt idx="10">
                  <c:v>0.26200000000000001</c:v>
                </c:pt>
                <c:pt idx="11">
                  <c:v>0.57199999999999995</c:v>
                </c:pt>
              </c:numCache>
            </c:numRef>
          </c:val>
          <c:extLst>
            <c:ext xmlns:c16="http://schemas.microsoft.com/office/drawing/2014/chart" uri="{C3380CC4-5D6E-409C-BE32-E72D297353CC}">
              <c16:uniqueId val="{00000001-00A3-4351-BFED-CF8DFB3C8E28}"/>
            </c:ext>
          </c:extLst>
        </c:ser>
        <c:ser>
          <c:idx val="2"/>
          <c:order val="2"/>
          <c:tx>
            <c:strRef>
              <c:f>StrExpDB!$D$4</c:f>
              <c:strCache>
                <c:ptCount val="1"/>
                <c:pt idx="0">
                  <c:v>C. Social assistance and protection</c:v>
                </c:pt>
              </c:strCache>
            </c:strRef>
          </c:tx>
          <c:spPr>
            <a:solidFill>
              <a:srgbClr val="9BBB59"/>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StrExpDB!$D$5:$D$16</c:f>
              <c:numCache>
                <c:formatCode>0.0%</c:formatCode>
                <c:ptCount val="12"/>
                <c:pt idx="0">
                  <c:v>0.03</c:v>
                </c:pt>
                <c:pt idx="1">
                  <c:v>4.9000000000000002E-2</c:v>
                </c:pt>
                <c:pt idx="2">
                  <c:v>6.8599999999999994E-2</c:v>
                </c:pt>
                <c:pt idx="3">
                  <c:v>9.0999999999999998E-2</c:v>
                </c:pt>
                <c:pt idx="4">
                  <c:v>4.2200000000000001E-2</c:v>
                </c:pt>
                <c:pt idx="5">
                  <c:v>0.11</c:v>
                </c:pt>
                <c:pt idx="7">
                  <c:v>3.1E-2</c:v>
                </c:pt>
                <c:pt idx="8">
                  <c:v>8.1000000000000003E-2</c:v>
                </c:pt>
                <c:pt idx="9">
                  <c:v>0.16600000000000001</c:v>
                </c:pt>
                <c:pt idx="10">
                  <c:v>0.30099999999999999</c:v>
                </c:pt>
                <c:pt idx="11">
                  <c:v>6.0000000000000001E-3</c:v>
                </c:pt>
              </c:numCache>
            </c:numRef>
          </c:val>
          <c:extLst>
            <c:ext xmlns:c16="http://schemas.microsoft.com/office/drawing/2014/chart" uri="{C3380CC4-5D6E-409C-BE32-E72D297353CC}">
              <c16:uniqueId val="{00000002-00A3-4351-BFED-CF8DFB3C8E28}"/>
            </c:ext>
          </c:extLst>
        </c:ser>
        <c:ser>
          <c:idx val="3"/>
          <c:order val="3"/>
          <c:tx>
            <c:strRef>
              <c:f>StrExpDB!$E$4</c:f>
              <c:strCache>
                <c:ptCount val="1"/>
                <c:pt idx="0">
                  <c:v>D. Communal services</c:v>
                </c:pt>
              </c:strCache>
            </c:strRef>
          </c:tx>
          <c:spPr>
            <a:solidFill>
              <a:srgbClr val="8064A2"/>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StrExpDB!$E$5:$E$16</c:f>
              <c:numCache>
                <c:formatCode>0.0%</c:formatCode>
                <c:ptCount val="12"/>
                <c:pt idx="0">
                  <c:v>0.129</c:v>
                </c:pt>
                <c:pt idx="1">
                  <c:v>0.10100000000000001</c:v>
                </c:pt>
                <c:pt idx="2">
                  <c:v>3.2800000000000003E-2</c:v>
                </c:pt>
                <c:pt idx="3">
                  <c:v>0.22700000000000001</c:v>
                </c:pt>
                <c:pt idx="4">
                  <c:v>9.1399999999999995E-2</c:v>
                </c:pt>
                <c:pt idx="5">
                  <c:v>0.19</c:v>
                </c:pt>
                <c:pt idx="6">
                  <c:v>3.6999999999999998E-2</c:v>
                </c:pt>
                <c:pt idx="7">
                  <c:v>0.309</c:v>
                </c:pt>
                <c:pt idx="8">
                  <c:v>8.8999999999999996E-2</c:v>
                </c:pt>
                <c:pt idx="9">
                  <c:v>2.9000000000000001E-2</c:v>
                </c:pt>
                <c:pt idx="10">
                  <c:v>5.0999999999999997E-2</c:v>
                </c:pt>
                <c:pt idx="11">
                  <c:v>5.7000000000000002E-2</c:v>
                </c:pt>
              </c:numCache>
            </c:numRef>
          </c:val>
          <c:extLst>
            <c:ext xmlns:c16="http://schemas.microsoft.com/office/drawing/2014/chart" uri="{C3380CC4-5D6E-409C-BE32-E72D297353CC}">
              <c16:uniqueId val="{00000003-00A3-4351-BFED-CF8DFB3C8E28}"/>
            </c:ext>
          </c:extLst>
        </c:ser>
        <c:ser>
          <c:idx val="4"/>
          <c:order val="4"/>
          <c:tx>
            <c:strRef>
              <c:f>StrExpDB!$F$4</c:f>
              <c:strCache>
                <c:ptCount val="1"/>
                <c:pt idx="0">
                  <c:v>E. Local infrastructure (roads, transports, other)</c:v>
                </c:pt>
              </c:strCache>
            </c:strRef>
          </c:tx>
          <c:spPr>
            <a:solidFill>
              <a:srgbClr val="4BACC6"/>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StrExpDB!$F$5:$F$16</c:f>
              <c:numCache>
                <c:formatCode>0.0%</c:formatCode>
                <c:ptCount val="12"/>
                <c:pt idx="0">
                  <c:v>0.115</c:v>
                </c:pt>
                <c:pt idx="1">
                  <c:v>3.5999999999999997E-2</c:v>
                </c:pt>
                <c:pt idx="2">
                  <c:v>4.5400000000000003E-2</c:v>
                </c:pt>
                <c:pt idx="3">
                  <c:v>7.0999999999999994E-2</c:v>
                </c:pt>
                <c:pt idx="4">
                  <c:v>6.3799999999999996E-2</c:v>
                </c:pt>
                <c:pt idx="5">
                  <c:v>0.16</c:v>
                </c:pt>
                <c:pt idx="6">
                  <c:v>0.113</c:v>
                </c:pt>
                <c:pt idx="7">
                  <c:v>3.5000000000000003E-2</c:v>
                </c:pt>
                <c:pt idx="8">
                  <c:v>7.8E-2</c:v>
                </c:pt>
                <c:pt idx="9">
                  <c:v>0.13100000000000001</c:v>
                </c:pt>
                <c:pt idx="10">
                  <c:v>4.2000000000000003E-2</c:v>
                </c:pt>
                <c:pt idx="11">
                  <c:v>3.5999999999999997E-2</c:v>
                </c:pt>
              </c:numCache>
            </c:numRef>
          </c:val>
          <c:extLst>
            <c:ext xmlns:c16="http://schemas.microsoft.com/office/drawing/2014/chart" uri="{C3380CC4-5D6E-409C-BE32-E72D297353CC}">
              <c16:uniqueId val="{00000004-00A3-4351-BFED-CF8DFB3C8E28}"/>
            </c:ext>
          </c:extLst>
        </c:ser>
        <c:ser>
          <c:idx val="5"/>
          <c:order val="5"/>
          <c:tx>
            <c:strRef>
              <c:f>StrExpDB!$G$4</c:f>
              <c:strCache>
                <c:ptCount val="1"/>
                <c:pt idx="0">
                  <c:v>F. OTHER EXPENDITURES</c:v>
                </c:pt>
              </c:strCache>
            </c:strRef>
          </c:tx>
          <c:spPr>
            <a:solidFill>
              <a:srgbClr val="F79646"/>
            </a:solidFill>
            <a:ln w="25400">
              <a:noFill/>
            </a:ln>
          </c:spPr>
          <c:invertIfNegative val="0"/>
          <c:dLbls>
            <c:spPr>
              <a:noFill/>
              <a:ln w="25400">
                <a:noFill/>
              </a:ln>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StrExpDB!$A$5:$A$16</c:f>
              <c:strCache>
                <c:ptCount val="12"/>
                <c:pt idx="0">
                  <c:v>Armenia</c:v>
                </c:pt>
                <c:pt idx="1">
                  <c:v>Belarus</c:v>
                </c:pt>
                <c:pt idx="2">
                  <c:v>Bosna i Hercegovina</c:v>
                </c:pt>
                <c:pt idx="3">
                  <c:v>Bulgaria</c:v>
                </c:pt>
                <c:pt idx="4">
                  <c:v>Croatia</c:v>
                </c:pt>
                <c:pt idx="5">
                  <c:v>Georgia</c:v>
                </c:pt>
                <c:pt idx="6">
                  <c:v>Kosovo</c:v>
                </c:pt>
                <c:pt idx="7">
                  <c:v>Kyrgyz Republic</c:v>
                </c:pt>
                <c:pt idx="8">
                  <c:v>Moldova</c:v>
                </c:pt>
                <c:pt idx="9">
                  <c:v>Russia</c:v>
                </c:pt>
                <c:pt idx="10">
                  <c:v>Ukraine</c:v>
                </c:pt>
                <c:pt idx="11">
                  <c:v>Uzbekistan</c:v>
                </c:pt>
              </c:strCache>
            </c:strRef>
          </c:cat>
          <c:val>
            <c:numRef>
              <c:f>StrExpDB!$G$5:$G$16</c:f>
              <c:numCache>
                <c:formatCode>0.0%</c:formatCode>
                <c:ptCount val="12"/>
                <c:pt idx="0">
                  <c:v>0.41099999999999998</c:v>
                </c:pt>
                <c:pt idx="1">
                  <c:v>0.33700000000000002</c:v>
                </c:pt>
                <c:pt idx="2">
                  <c:v>0.80859999999999999</c:v>
                </c:pt>
                <c:pt idx="3">
                  <c:v>0.20300000000000001</c:v>
                </c:pt>
                <c:pt idx="4">
                  <c:v>0.26100000000000001</c:v>
                </c:pt>
                <c:pt idx="5">
                  <c:v>0.39</c:v>
                </c:pt>
                <c:pt idx="6">
                  <c:v>0.36699999999999999</c:v>
                </c:pt>
                <c:pt idx="7">
                  <c:v>0.249</c:v>
                </c:pt>
                <c:pt idx="8">
                  <c:v>0.16400000000000001</c:v>
                </c:pt>
                <c:pt idx="9">
                  <c:v>0.28899999999999998</c:v>
                </c:pt>
                <c:pt idx="10">
                  <c:v>0.16200000000000001</c:v>
                </c:pt>
                <c:pt idx="11">
                  <c:v>0.11600000000000001</c:v>
                </c:pt>
              </c:numCache>
            </c:numRef>
          </c:val>
          <c:extLst>
            <c:ext xmlns:c16="http://schemas.microsoft.com/office/drawing/2014/chart" uri="{C3380CC4-5D6E-409C-BE32-E72D297353CC}">
              <c16:uniqueId val="{00000005-00A3-4351-BFED-CF8DFB3C8E28}"/>
            </c:ext>
          </c:extLst>
        </c:ser>
        <c:dLbls>
          <c:showLegendKey val="0"/>
          <c:showVal val="0"/>
          <c:showCatName val="0"/>
          <c:showSerName val="0"/>
          <c:showPercent val="0"/>
          <c:showBubbleSize val="0"/>
        </c:dLbls>
        <c:gapWidth val="219"/>
        <c:overlap val="100"/>
        <c:axId val="244712968"/>
        <c:axId val="244713360"/>
      </c:barChart>
      <c:catAx>
        <c:axId val="24471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4713360"/>
        <c:crosses val="autoZero"/>
        <c:auto val="1"/>
        <c:lblAlgn val="ctr"/>
        <c:lblOffset val="100"/>
        <c:noMultiLvlLbl val="0"/>
      </c:catAx>
      <c:valAx>
        <c:axId val="244713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vert="horz"/>
          <a:lstStyle/>
          <a:p>
            <a:pPr>
              <a:defRPr/>
            </a:pPr>
            <a:endParaRPr lang="en-US"/>
          </a:p>
        </c:txPr>
        <c:crossAx val="244712968"/>
        <c:crosses val="autoZero"/>
        <c:crossBetween val="between"/>
      </c:valAx>
      <c:spPr>
        <a:noFill/>
        <a:ln w="25400">
          <a:noFill/>
        </a:ln>
      </c:spPr>
    </c:plotArea>
    <c:legend>
      <c:legendPos val="b"/>
      <c:layout>
        <c:manualLayout>
          <c:xMode val="edge"/>
          <c:yMode val="edge"/>
          <c:x val="1.3660681225097884E-3"/>
          <c:y val="0.85476284819353288"/>
          <c:w val="0.70194697799755412"/>
          <c:h val="0.14523715454193628"/>
        </c:manualLayout>
      </c:layout>
      <c:overlay val="0"/>
      <c:spPr>
        <a:noFill/>
        <a:ln w="25400">
          <a:noFill/>
        </a:ln>
      </c:spPr>
    </c:legend>
    <c:plotVisOnly val="1"/>
    <c:dispBlanksAs val="gap"/>
    <c:showDLblsOverMax val="0"/>
  </c:chart>
  <c:spPr>
    <a:noFill/>
    <a:ln w="9525">
      <a:noFill/>
    </a:ln>
  </c:spPr>
  <c:txPr>
    <a:bodyPr/>
    <a:lstStyle/>
    <a:p>
      <a:pPr>
        <a:defRPr sz="1000" b="1">
          <a:solidFill>
            <a:sysClr val="windowText" lastClr="000000"/>
          </a:solidFil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7D449-7AC9-45BC-99EC-4367A92A3583}" type="doc">
      <dgm:prSet loTypeId="urn:microsoft.com/office/officeart/2005/8/layout/hierarchy2" loCatId="hierarchy" qsTypeId="urn:microsoft.com/office/officeart/2005/8/quickstyle/simple1" qsCatId="simple" csTypeId="urn:microsoft.com/office/officeart/2005/8/colors/accent6_4" csCatId="accent6"/>
      <dgm:spPr/>
      <dgm:t>
        <a:bodyPr/>
        <a:lstStyle/>
        <a:p>
          <a:endParaRPr lang="ru-RU"/>
        </a:p>
      </dgm:t>
    </dgm:pt>
    <dgm:pt modelId="{98CBBF1A-E861-4A54-B7D7-22884C0586E8}">
      <dgm:prSet/>
      <dgm:spPr/>
      <dgm:t>
        <a:bodyPr/>
        <a:lstStyle/>
        <a:p>
          <a:pPr rtl="0"/>
          <a:r>
            <a:rPr lang="en-US"/>
            <a:t>Grants</a:t>
          </a:r>
          <a:endParaRPr lang="ru-RU"/>
        </a:p>
      </dgm:t>
    </dgm:pt>
    <dgm:pt modelId="{71F2188D-636F-4B12-9A03-2742842C6066}" type="parTrans" cxnId="{6DC3FB08-8593-49C7-AAF4-7E432B27B9DA}">
      <dgm:prSet/>
      <dgm:spPr/>
      <dgm:t>
        <a:bodyPr/>
        <a:lstStyle/>
        <a:p>
          <a:endParaRPr lang="ru-RU"/>
        </a:p>
      </dgm:t>
    </dgm:pt>
    <dgm:pt modelId="{08550FC0-54A4-48C3-BE2E-A9818A5C708A}" type="sibTrans" cxnId="{6DC3FB08-8593-49C7-AAF4-7E432B27B9DA}">
      <dgm:prSet/>
      <dgm:spPr/>
      <dgm:t>
        <a:bodyPr/>
        <a:lstStyle/>
        <a:p>
          <a:endParaRPr lang="ru-RU"/>
        </a:p>
      </dgm:t>
    </dgm:pt>
    <dgm:pt modelId="{54DEB5DF-9DE4-4A18-896B-FF89BF586FC0}">
      <dgm:prSet/>
      <dgm:spPr/>
      <dgm:t>
        <a:bodyPr/>
        <a:lstStyle/>
        <a:p>
          <a:pPr rtl="0"/>
          <a:r>
            <a:rPr lang="en-US" dirty="0"/>
            <a:t>Non-earmarked</a:t>
          </a:r>
          <a:endParaRPr lang="ru-RU" dirty="0"/>
        </a:p>
      </dgm:t>
    </dgm:pt>
    <dgm:pt modelId="{D3BCC6DA-C791-418F-A8C6-04A9130CAB1E}" type="parTrans" cxnId="{E10D5C66-3193-4FFC-BF68-947373DD9023}">
      <dgm:prSet/>
      <dgm:spPr/>
      <dgm:t>
        <a:bodyPr/>
        <a:lstStyle/>
        <a:p>
          <a:endParaRPr lang="ru-RU"/>
        </a:p>
      </dgm:t>
    </dgm:pt>
    <dgm:pt modelId="{48A4E1DA-C4BC-4714-9C8F-D61BAFF1973A}" type="sibTrans" cxnId="{E10D5C66-3193-4FFC-BF68-947373DD9023}">
      <dgm:prSet/>
      <dgm:spPr/>
      <dgm:t>
        <a:bodyPr/>
        <a:lstStyle/>
        <a:p>
          <a:endParaRPr lang="ru-RU"/>
        </a:p>
      </dgm:t>
    </dgm:pt>
    <dgm:pt modelId="{B1C98E84-8BE3-4EEE-A63A-C2144DE282CF}">
      <dgm:prSet/>
      <dgm:spPr/>
      <dgm:t>
        <a:bodyPr/>
        <a:lstStyle/>
        <a:p>
          <a:pPr rtl="0"/>
          <a:r>
            <a:rPr lang="en-US"/>
            <a:t>Mandatory</a:t>
          </a:r>
          <a:endParaRPr lang="ru-RU"/>
        </a:p>
      </dgm:t>
    </dgm:pt>
    <dgm:pt modelId="{2DAC5288-11F8-4804-9522-68C6BA97B0C5}" type="parTrans" cxnId="{244D652C-A42D-4BB5-8F06-192636E34498}">
      <dgm:prSet/>
      <dgm:spPr/>
      <dgm:t>
        <a:bodyPr/>
        <a:lstStyle/>
        <a:p>
          <a:endParaRPr lang="ru-RU"/>
        </a:p>
      </dgm:t>
    </dgm:pt>
    <dgm:pt modelId="{6B871601-8100-493C-9C78-015592CC60A0}" type="sibTrans" cxnId="{244D652C-A42D-4BB5-8F06-192636E34498}">
      <dgm:prSet/>
      <dgm:spPr/>
      <dgm:t>
        <a:bodyPr/>
        <a:lstStyle/>
        <a:p>
          <a:endParaRPr lang="ru-RU"/>
        </a:p>
      </dgm:t>
    </dgm:pt>
    <dgm:pt modelId="{83C6766F-82C5-47E5-ADFB-A60638BF97AC}">
      <dgm:prSet/>
      <dgm:spPr/>
      <dgm:t>
        <a:bodyPr/>
        <a:lstStyle/>
        <a:p>
          <a:pPr rtl="0"/>
          <a:r>
            <a:rPr lang="en-US"/>
            <a:t>General purpose grant</a:t>
          </a:r>
          <a:endParaRPr lang="ru-RU"/>
        </a:p>
      </dgm:t>
    </dgm:pt>
    <dgm:pt modelId="{E19880DA-33DB-4DEE-9227-A7B967FD5EC9}" type="parTrans" cxnId="{5D7E8FDE-8151-4118-BB00-30A1FC5C2D29}">
      <dgm:prSet/>
      <dgm:spPr/>
      <dgm:t>
        <a:bodyPr/>
        <a:lstStyle/>
        <a:p>
          <a:endParaRPr lang="ru-RU"/>
        </a:p>
      </dgm:t>
    </dgm:pt>
    <dgm:pt modelId="{7B198BEE-3598-4F88-AE03-3DF1666240D3}" type="sibTrans" cxnId="{5D7E8FDE-8151-4118-BB00-30A1FC5C2D29}">
      <dgm:prSet/>
      <dgm:spPr/>
      <dgm:t>
        <a:bodyPr/>
        <a:lstStyle/>
        <a:p>
          <a:endParaRPr lang="ru-RU"/>
        </a:p>
      </dgm:t>
    </dgm:pt>
    <dgm:pt modelId="{1FC993AC-71DE-4856-A710-E35C690CDBA1}">
      <dgm:prSet/>
      <dgm:spPr/>
      <dgm:t>
        <a:bodyPr/>
        <a:lstStyle/>
        <a:p>
          <a:pPr rtl="0"/>
          <a:r>
            <a:rPr lang="en-US"/>
            <a:t>Block grant</a:t>
          </a:r>
          <a:endParaRPr lang="ru-RU"/>
        </a:p>
      </dgm:t>
    </dgm:pt>
    <dgm:pt modelId="{597F1BC9-353D-4C04-9468-EE03D79E1577}" type="parTrans" cxnId="{E64D0C7B-80D1-4FE1-9001-B3D5A8DB333B}">
      <dgm:prSet/>
      <dgm:spPr/>
      <dgm:t>
        <a:bodyPr/>
        <a:lstStyle/>
        <a:p>
          <a:endParaRPr lang="ru-RU"/>
        </a:p>
      </dgm:t>
    </dgm:pt>
    <dgm:pt modelId="{E21F03CC-CE42-44F6-A05E-3AEBB9E6C44C}" type="sibTrans" cxnId="{E64D0C7B-80D1-4FE1-9001-B3D5A8DB333B}">
      <dgm:prSet/>
      <dgm:spPr/>
      <dgm:t>
        <a:bodyPr/>
        <a:lstStyle/>
        <a:p>
          <a:endParaRPr lang="ru-RU"/>
        </a:p>
      </dgm:t>
    </dgm:pt>
    <dgm:pt modelId="{04E71A5B-615B-46A7-90C6-32DE0B2D0E2C}">
      <dgm:prSet/>
      <dgm:spPr/>
      <dgm:t>
        <a:bodyPr/>
        <a:lstStyle/>
        <a:p>
          <a:pPr rtl="0"/>
          <a:r>
            <a:rPr lang="en-US"/>
            <a:t>Discretionary</a:t>
          </a:r>
          <a:endParaRPr lang="ru-RU"/>
        </a:p>
      </dgm:t>
    </dgm:pt>
    <dgm:pt modelId="{C1524CED-6455-41A1-8E3D-65BC63A0BF37}" type="parTrans" cxnId="{5D1B7088-5089-4D55-91FB-46003AE49EAA}">
      <dgm:prSet/>
      <dgm:spPr/>
      <dgm:t>
        <a:bodyPr/>
        <a:lstStyle/>
        <a:p>
          <a:endParaRPr lang="ru-RU"/>
        </a:p>
      </dgm:t>
    </dgm:pt>
    <dgm:pt modelId="{2D75D9BA-4335-4AAD-8C57-E5ADF3A796C3}" type="sibTrans" cxnId="{5D1B7088-5089-4D55-91FB-46003AE49EAA}">
      <dgm:prSet/>
      <dgm:spPr/>
      <dgm:t>
        <a:bodyPr/>
        <a:lstStyle/>
        <a:p>
          <a:endParaRPr lang="ru-RU"/>
        </a:p>
      </dgm:t>
    </dgm:pt>
    <dgm:pt modelId="{C255D297-7D8B-4B6D-8C3D-0BB8C3874996}">
      <dgm:prSet/>
      <dgm:spPr/>
      <dgm:t>
        <a:bodyPr/>
        <a:lstStyle/>
        <a:p>
          <a:pPr rtl="0"/>
          <a:r>
            <a:rPr lang="en-US"/>
            <a:t>Earmarked</a:t>
          </a:r>
          <a:endParaRPr lang="ru-RU"/>
        </a:p>
      </dgm:t>
    </dgm:pt>
    <dgm:pt modelId="{CF47E6E2-DB1C-4347-A1FF-9B8D43E8A018}" type="parTrans" cxnId="{283D718C-79BE-47ED-A96A-674075495BEE}">
      <dgm:prSet/>
      <dgm:spPr/>
      <dgm:t>
        <a:bodyPr/>
        <a:lstStyle/>
        <a:p>
          <a:endParaRPr lang="ru-RU"/>
        </a:p>
      </dgm:t>
    </dgm:pt>
    <dgm:pt modelId="{34F88001-74FF-4A5C-AACB-0E5A2F0CB921}" type="sibTrans" cxnId="{283D718C-79BE-47ED-A96A-674075495BEE}">
      <dgm:prSet/>
      <dgm:spPr/>
      <dgm:t>
        <a:bodyPr/>
        <a:lstStyle/>
        <a:p>
          <a:endParaRPr lang="ru-RU"/>
        </a:p>
      </dgm:t>
    </dgm:pt>
    <dgm:pt modelId="{EC828ABF-992E-45F7-967D-E15D47D9DE12}">
      <dgm:prSet/>
      <dgm:spPr/>
      <dgm:t>
        <a:bodyPr/>
        <a:lstStyle/>
        <a:p>
          <a:pPr rtl="0"/>
          <a:r>
            <a:rPr lang="en-US"/>
            <a:t>Mandatory</a:t>
          </a:r>
          <a:endParaRPr lang="ru-RU"/>
        </a:p>
      </dgm:t>
    </dgm:pt>
    <dgm:pt modelId="{34CAC573-34B8-4940-BA61-8FB19B2496B9}" type="parTrans" cxnId="{FC23AD99-EF42-49BB-9A6A-5960BD3D8348}">
      <dgm:prSet/>
      <dgm:spPr/>
      <dgm:t>
        <a:bodyPr/>
        <a:lstStyle/>
        <a:p>
          <a:endParaRPr lang="ru-RU"/>
        </a:p>
      </dgm:t>
    </dgm:pt>
    <dgm:pt modelId="{48B3C326-AF85-4151-B043-F0CB0A720CF4}" type="sibTrans" cxnId="{FC23AD99-EF42-49BB-9A6A-5960BD3D8348}">
      <dgm:prSet/>
      <dgm:spPr/>
      <dgm:t>
        <a:bodyPr/>
        <a:lstStyle/>
        <a:p>
          <a:endParaRPr lang="ru-RU"/>
        </a:p>
      </dgm:t>
    </dgm:pt>
    <dgm:pt modelId="{516BA1DC-1E3F-478E-A8F4-D7599058CA1E}">
      <dgm:prSet/>
      <dgm:spPr/>
      <dgm:t>
        <a:bodyPr/>
        <a:lstStyle/>
        <a:p>
          <a:pPr rtl="0"/>
          <a:r>
            <a:rPr lang="en-US"/>
            <a:t>Non-matching grant</a:t>
          </a:r>
          <a:endParaRPr lang="ru-RU"/>
        </a:p>
      </dgm:t>
    </dgm:pt>
    <dgm:pt modelId="{E4823D45-B083-45CF-91F8-4F128EB1033F}" type="parTrans" cxnId="{59EF29D8-2D75-49D6-8519-D6F9AF13083D}">
      <dgm:prSet/>
      <dgm:spPr/>
      <dgm:t>
        <a:bodyPr/>
        <a:lstStyle/>
        <a:p>
          <a:endParaRPr lang="ru-RU"/>
        </a:p>
      </dgm:t>
    </dgm:pt>
    <dgm:pt modelId="{962F69A5-6E10-47F2-AAC2-7A24F13223A0}" type="sibTrans" cxnId="{59EF29D8-2D75-49D6-8519-D6F9AF13083D}">
      <dgm:prSet/>
      <dgm:spPr/>
      <dgm:t>
        <a:bodyPr/>
        <a:lstStyle/>
        <a:p>
          <a:endParaRPr lang="ru-RU"/>
        </a:p>
      </dgm:t>
    </dgm:pt>
    <dgm:pt modelId="{76D87600-5786-4369-B33E-A7F7025B84E9}">
      <dgm:prSet/>
      <dgm:spPr/>
      <dgm:t>
        <a:bodyPr/>
        <a:lstStyle/>
        <a:p>
          <a:pPr rtl="0"/>
          <a:r>
            <a:rPr lang="en-US"/>
            <a:t>Matching grant</a:t>
          </a:r>
          <a:endParaRPr lang="ru-RU"/>
        </a:p>
      </dgm:t>
    </dgm:pt>
    <dgm:pt modelId="{18712057-F79B-4F27-AD02-AF8DC70F8F51}" type="parTrans" cxnId="{74024EFB-0B9A-426B-ACEE-EC9989F0218C}">
      <dgm:prSet/>
      <dgm:spPr/>
      <dgm:t>
        <a:bodyPr/>
        <a:lstStyle/>
        <a:p>
          <a:endParaRPr lang="ru-RU"/>
        </a:p>
      </dgm:t>
    </dgm:pt>
    <dgm:pt modelId="{D2F68D58-1A06-4F6A-A77A-D4714528906D}" type="sibTrans" cxnId="{74024EFB-0B9A-426B-ACEE-EC9989F0218C}">
      <dgm:prSet/>
      <dgm:spPr/>
      <dgm:t>
        <a:bodyPr/>
        <a:lstStyle/>
        <a:p>
          <a:endParaRPr lang="ru-RU"/>
        </a:p>
      </dgm:t>
    </dgm:pt>
    <dgm:pt modelId="{022428C3-A39C-4AF9-9188-05B4BB51D8AC}">
      <dgm:prSet/>
      <dgm:spPr/>
      <dgm:t>
        <a:bodyPr/>
        <a:lstStyle/>
        <a:p>
          <a:pPr rtl="0"/>
          <a:r>
            <a:rPr lang="en-US"/>
            <a:t>Discretionary</a:t>
          </a:r>
          <a:endParaRPr lang="ru-RU"/>
        </a:p>
      </dgm:t>
    </dgm:pt>
    <dgm:pt modelId="{AAACDFE9-6E19-42CE-B0D8-6B57D9065346}" type="parTrans" cxnId="{F7D06D37-2AE3-4397-838D-8AE699C130A6}">
      <dgm:prSet/>
      <dgm:spPr/>
      <dgm:t>
        <a:bodyPr/>
        <a:lstStyle/>
        <a:p>
          <a:endParaRPr lang="ru-RU"/>
        </a:p>
      </dgm:t>
    </dgm:pt>
    <dgm:pt modelId="{B22822D0-7A13-476C-871C-3A3F3626AAA9}" type="sibTrans" cxnId="{F7D06D37-2AE3-4397-838D-8AE699C130A6}">
      <dgm:prSet/>
      <dgm:spPr/>
      <dgm:t>
        <a:bodyPr/>
        <a:lstStyle/>
        <a:p>
          <a:endParaRPr lang="ru-RU"/>
        </a:p>
      </dgm:t>
    </dgm:pt>
    <dgm:pt modelId="{B1325EA6-3A5C-493F-B275-88C7818F4B39}" type="pres">
      <dgm:prSet presAssocID="{0B77D449-7AC9-45BC-99EC-4367A92A3583}" presName="diagram" presStyleCnt="0">
        <dgm:presLayoutVars>
          <dgm:chPref val="1"/>
          <dgm:dir/>
          <dgm:animOne val="branch"/>
          <dgm:animLvl val="lvl"/>
          <dgm:resizeHandles val="exact"/>
        </dgm:presLayoutVars>
      </dgm:prSet>
      <dgm:spPr/>
    </dgm:pt>
    <dgm:pt modelId="{72DB1C82-7219-49EA-BC7D-8963BC9665CF}" type="pres">
      <dgm:prSet presAssocID="{98CBBF1A-E861-4A54-B7D7-22884C0586E8}" presName="root1" presStyleCnt="0"/>
      <dgm:spPr/>
    </dgm:pt>
    <dgm:pt modelId="{23B8A2A4-0FD4-4350-8A29-7610E2408202}" type="pres">
      <dgm:prSet presAssocID="{98CBBF1A-E861-4A54-B7D7-22884C0586E8}" presName="LevelOneTextNode" presStyleLbl="node0" presStyleIdx="0" presStyleCnt="1">
        <dgm:presLayoutVars>
          <dgm:chPref val="3"/>
        </dgm:presLayoutVars>
      </dgm:prSet>
      <dgm:spPr/>
    </dgm:pt>
    <dgm:pt modelId="{ADFDCC99-F536-40F0-88C7-FD673EED4C3B}" type="pres">
      <dgm:prSet presAssocID="{98CBBF1A-E861-4A54-B7D7-22884C0586E8}" presName="level2hierChild" presStyleCnt="0"/>
      <dgm:spPr/>
    </dgm:pt>
    <dgm:pt modelId="{BF6A0345-FF46-4F4A-8270-61A3AB787502}" type="pres">
      <dgm:prSet presAssocID="{D3BCC6DA-C791-418F-A8C6-04A9130CAB1E}" presName="conn2-1" presStyleLbl="parChTrans1D2" presStyleIdx="0" presStyleCnt="2"/>
      <dgm:spPr/>
    </dgm:pt>
    <dgm:pt modelId="{4F83DE69-AC19-49A1-B5A1-E0BFF0EFEAAB}" type="pres">
      <dgm:prSet presAssocID="{D3BCC6DA-C791-418F-A8C6-04A9130CAB1E}" presName="connTx" presStyleLbl="parChTrans1D2" presStyleIdx="0" presStyleCnt="2"/>
      <dgm:spPr/>
    </dgm:pt>
    <dgm:pt modelId="{743257A7-8BE2-4A3A-AD87-3981902EE35F}" type="pres">
      <dgm:prSet presAssocID="{54DEB5DF-9DE4-4A18-896B-FF89BF586FC0}" presName="root2" presStyleCnt="0"/>
      <dgm:spPr/>
    </dgm:pt>
    <dgm:pt modelId="{E80FFBDA-7F5F-4B3A-8FD9-EA0AD82A8033}" type="pres">
      <dgm:prSet presAssocID="{54DEB5DF-9DE4-4A18-896B-FF89BF586FC0}" presName="LevelTwoTextNode" presStyleLbl="node2" presStyleIdx="0" presStyleCnt="2">
        <dgm:presLayoutVars>
          <dgm:chPref val="3"/>
        </dgm:presLayoutVars>
      </dgm:prSet>
      <dgm:spPr/>
    </dgm:pt>
    <dgm:pt modelId="{DED549C0-A594-40D1-9E97-D64352EC9D81}" type="pres">
      <dgm:prSet presAssocID="{54DEB5DF-9DE4-4A18-896B-FF89BF586FC0}" presName="level3hierChild" presStyleCnt="0"/>
      <dgm:spPr/>
    </dgm:pt>
    <dgm:pt modelId="{5AC7C179-1486-4F16-86ED-FDF82082325F}" type="pres">
      <dgm:prSet presAssocID="{2DAC5288-11F8-4804-9522-68C6BA97B0C5}" presName="conn2-1" presStyleLbl="parChTrans1D3" presStyleIdx="0" presStyleCnt="4"/>
      <dgm:spPr/>
    </dgm:pt>
    <dgm:pt modelId="{4A040D73-A24A-4352-A531-0BB549DFECB6}" type="pres">
      <dgm:prSet presAssocID="{2DAC5288-11F8-4804-9522-68C6BA97B0C5}" presName="connTx" presStyleLbl="parChTrans1D3" presStyleIdx="0" presStyleCnt="4"/>
      <dgm:spPr/>
    </dgm:pt>
    <dgm:pt modelId="{B81748AC-DC29-4B6D-9615-CD27321502FD}" type="pres">
      <dgm:prSet presAssocID="{B1C98E84-8BE3-4EEE-A63A-C2144DE282CF}" presName="root2" presStyleCnt="0"/>
      <dgm:spPr/>
    </dgm:pt>
    <dgm:pt modelId="{6AEE0E79-F2D7-422F-AE88-75928561C4EF}" type="pres">
      <dgm:prSet presAssocID="{B1C98E84-8BE3-4EEE-A63A-C2144DE282CF}" presName="LevelTwoTextNode" presStyleLbl="node3" presStyleIdx="0" presStyleCnt="4">
        <dgm:presLayoutVars>
          <dgm:chPref val="3"/>
        </dgm:presLayoutVars>
      </dgm:prSet>
      <dgm:spPr/>
    </dgm:pt>
    <dgm:pt modelId="{C62364C0-7950-4B2E-938B-71C1C1F29353}" type="pres">
      <dgm:prSet presAssocID="{B1C98E84-8BE3-4EEE-A63A-C2144DE282CF}" presName="level3hierChild" presStyleCnt="0"/>
      <dgm:spPr/>
    </dgm:pt>
    <dgm:pt modelId="{2E08DDF9-7BCA-4699-9557-44B7940D4BC7}" type="pres">
      <dgm:prSet presAssocID="{E19880DA-33DB-4DEE-9227-A7B967FD5EC9}" presName="conn2-1" presStyleLbl="parChTrans1D4" presStyleIdx="0" presStyleCnt="4"/>
      <dgm:spPr/>
    </dgm:pt>
    <dgm:pt modelId="{05EC8D80-5E4D-4022-A30B-32C7AB6C2230}" type="pres">
      <dgm:prSet presAssocID="{E19880DA-33DB-4DEE-9227-A7B967FD5EC9}" presName="connTx" presStyleLbl="parChTrans1D4" presStyleIdx="0" presStyleCnt="4"/>
      <dgm:spPr/>
    </dgm:pt>
    <dgm:pt modelId="{348AA814-A8B8-4565-AD3D-24497552F150}" type="pres">
      <dgm:prSet presAssocID="{83C6766F-82C5-47E5-ADFB-A60638BF97AC}" presName="root2" presStyleCnt="0"/>
      <dgm:spPr/>
    </dgm:pt>
    <dgm:pt modelId="{4DC4A589-D879-42E7-B8B4-45614DABB721}" type="pres">
      <dgm:prSet presAssocID="{83C6766F-82C5-47E5-ADFB-A60638BF97AC}" presName="LevelTwoTextNode" presStyleLbl="node4" presStyleIdx="0" presStyleCnt="4">
        <dgm:presLayoutVars>
          <dgm:chPref val="3"/>
        </dgm:presLayoutVars>
      </dgm:prSet>
      <dgm:spPr/>
    </dgm:pt>
    <dgm:pt modelId="{CF025428-1BEF-4795-AA51-4FC9DC721C58}" type="pres">
      <dgm:prSet presAssocID="{83C6766F-82C5-47E5-ADFB-A60638BF97AC}" presName="level3hierChild" presStyleCnt="0"/>
      <dgm:spPr/>
    </dgm:pt>
    <dgm:pt modelId="{3A3CDC18-35CE-45D5-A4FD-9A401EC0990A}" type="pres">
      <dgm:prSet presAssocID="{597F1BC9-353D-4C04-9468-EE03D79E1577}" presName="conn2-1" presStyleLbl="parChTrans1D4" presStyleIdx="1" presStyleCnt="4"/>
      <dgm:spPr/>
    </dgm:pt>
    <dgm:pt modelId="{F801EF29-6D80-49A7-8D73-49312982774D}" type="pres">
      <dgm:prSet presAssocID="{597F1BC9-353D-4C04-9468-EE03D79E1577}" presName="connTx" presStyleLbl="parChTrans1D4" presStyleIdx="1" presStyleCnt="4"/>
      <dgm:spPr/>
    </dgm:pt>
    <dgm:pt modelId="{905716D2-0CDA-4D53-B769-EB5CCD1EDCE9}" type="pres">
      <dgm:prSet presAssocID="{1FC993AC-71DE-4856-A710-E35C690CDBA1}" presName="root2" presStyleCnt="0"/>
      <dgm:spPr/>
    </dgm:pt>
    <dgm:pt modelId="{79961ACE-9A2E-43ED-BBBD-D2287DBA6B2C}" type="pres">
      <dgm:prSet presAssocID="{1FC993AC-71DE-4856-A710-E35C690CDBA1}" presName="LevelTwoTextNode" presStyleLbl="node4" presStyleIdx="1" presStyleCnt="4">
        <dgm:presLayoutVars>
          <dgm:chPref val="3"/>
        </dgm:presLayoutVars>
      </dgm:prSet>
      <dgm:spPr/>
    </dgm:pt>
    <dgm:pt modelId="{8E77AB1C-B661-4BA4-A0D2-29124FB8DA71}" type="pres">
      <dgm:prSet presAssocID="{1FC993AC-71DE-4856-A710-E35C690CDBA1}" presName="level3hierChild" presStyleCnt="0"/>
      <dgm:spPr/>
    </dgm:pt>
    <dgm:pt modelId="{E2F55164-D132-4409-AC88-5EF93F869254}" type="pres">
      <dgm:prSet presAssocID="{C1524CED-6455-41A1-8E3D-65BC63A0BF37}" presName="conn2-1" presStyleLbl="parChTrans1D3" presStyleIdx="1" presStyleCnt="4"/>
      <dgm:spPr/>
    </dgm:pt>
    <dgm:pt modelId="{22D1893A-A629-4CCD-8E6D-7EEC180C4C41}" type="pres">
      <dgm:prSet presAssocID="{C1524CED-6455-41A1-8E3D-65BC63A0BF37}" presName="connTx" presStyleLbl="parChTrans1D3" presStyleIdx="1" presStyleCnt="4"/>
      <dgm:spPr/>
    </dgm:pt>
    <dgm:pt modelId="{51B70EBD-3498-470E-A845-1BF49E480007}" type="pres">
      <dgm:prSet presAssocID="{04E71A5B-615B-46A7-90C6-32DE0B2D0E2C}" presName="root2" presStyleCnt="0"/>
      <dgm:spPr/>
    </dgm:pt>
    <dgm:pt modelId="{D5CC35A1-F769-4A11-BCFD-9284A06445A6}" type="pres">
      <dgm:prSet presAssocID="{04E71A5B-615B-46A7-90C6-32DE0B2D0E2C}" presName="LevelTwoTextNode" presStyleLbl="node3" presStyleIdx="1" presStyleCnt="4">
        <dgm:presLayoutVars>
          <dgm:chPref val="3"/>
        </dgm:presLayoutVars>
      </dgm:prSet>
      <dgm:spPr/>
    </dgm:pt>
    <dgm:pt modelId="{8B5193EA-DB01-4705-88F1-B8A3120E0094}" type="pres">
      <dgm:prSet presAssocID="{04E71A5B-615B-46A7-90C6-32DE0B2D0E2C}" presName="level3hierChild" presStyleCnt="0"/>
      <dgm:spPr/>
    </dgm:pt>
    <dgm:pt modelId="{FB6E97F3-6989-4B95-AAC3-6DF1160FBB4F}" type="pres">
      <dgm:prSet presAssocID="{CF47E6E2-DB1C-4347-A1FF-9B8D43E8A018}" presName="conn2-1" presStyleLbl="parChTrans1D2" presStyleIdx="1" presStyleCnt="2"/>
      <dgm:spPr/>
    </dgm:pt>
    <dgm:pt modelId="{3ECA3706-9E88-4035-9D98-174EC170B31F}" type="pres">
      <dgm:prSet presAssocID="{CF47E6E2-DB1C-4347-A1FF-9B8D43E8A018}" presName="connTx" presStyleLbl="parChTrans1D2" presStyleIdx="1" presStyleCnt="2"/>
      <dgm:spPr/>
    </dgm:pt>
    <dgm:pt modelId="{64DC9B5D-0D3F-4527-8816-35D14241B864}" type="pres">
      <dgm:prSet presAssocID="{C255D297-7D8B-4B6D-8C3D-0BB8C3874996}" presName="root2" presStyleCnt="0"/>
      <dgm:spPr/>
    </dgm:pt>
    <dgm:pt modelId="{F5E79E29-E9CA-4130-8FD3-A77912AA24E1}" type="pres">
      <dgm:prSet presAssocID="{C255D297-7D8B-4B6D-8C3D-0BB8C3874996}" presName="LevelTwoTextNode" presStyleLbl="node2" presStyleIdx="1" presStyleCnt="2">
        <dgm:presLayoutVars>
          <dgm:chPref val="3"/>
        </dgm:presLayoutVars>
      </dgm:prSet>
      <dgm:spPr/>
    </dgm:pt>
    <dgm:pt modelId="{15AEA57F-2E95-41C7-88E7-9E5C6CD7F8A4}" type="pres">
      <dgm:prSet presAssocID="{C255D297-7D8B-4B6D-8C3D-0BB8C3874996}" presName="level3hierChild" presStyleCnt="0"/>
      <dgm:spPr/>
    </dgm:pt>
    <dgm:pt modelId="{9DEDEE65-1E77-408C-A01E-D5FCE6C45F4F}" type="pres">
      <dgm:prSet presAssocID="{34CAC573-34B8-4940-BA61-8FB19B2496B9}" presName="conn2-1" presStyleLbl="parChTrans1D3" presStyleIdx="2" presStyleCnt="4"/>
      <dgm:spPr/>
    </dgm:pt>
    <dgm:pt modelId="{37A81AD6-D63C-433D-8F83-7006FCD0AD84}" type="pres">
      <dgm:prSet presAssocID="{34CAC573-34B8-4940-BA61-8FB19B2496B9}" presName="connTx" presStyleLbl="parChTrans1D3" presStyleIdx="2" presStyleCnt="4"/>
      <dgm:spPr/>
    </dgm:pt>
    <dgm:pt modelId="{5B55A73C-B0C2-462A-A959-6B49520DB5AB}" type="pres">
      <dgm:prSet presAssocID="{EC828ABF-992E-45F7-967D-E15D47D9DE12}" presName="root2" presStyleCnt="0"/>
      <dgm:spPr/>
    </dgm:pt>
    <dgm:pt modelId="{EF7C258D-EB81-45B1-AB67-472D9672166F}" type="pres">
      <dgm:prSet presAssocID="{EC828ABF-992E-45F7-967D-E15D47D9DE12}" presName="LevelTwoTextNode" presStyleLbl="node3" presStyleIdx="2" presStyleCnt="4">
        <dgm:presLayoutVars>
          <dgm:chPref val="3"/>
        </dgm:presLayoutVars>
      </dgm:prSet>
      <dgm:spPr/>
    </dgm:pt>
    <dgm:pt modelId="{E36A1EB7-719E-43A8-93BE-EB62D6623FC7}" type="pres">
      <dgm:prSet presAssocID="{EC828ABF-992E-45F7-967D-E15D47D9DE12}" presName="level3hierChild" presStyleCnt="0"/>
      <dgm:spPr/>
    </dgm:pt>
    <dgm:pt modelId="{111553BD-CD4C-4887-8DF3-A694DEA51B69}" type="pres">
      <dgm:prSet presAssocID="{E4823D45-B083-45CF-91F8-4F128EB1033F}" presName="conn2-1" presStyleLbl="parChTrans1D4" presStyleIdx="2" presStyleCnt="4"/>
      <dgm:spPr/>
    </dgm:pt>
    <dgm:pt modelId="{2D5ADFB9-53B0-4E75-8F36-159CAF5ED613}" type="pres">
      <dgm:prSet presAssocID="{E4823D45-B083-45CF-91F8-4F128EB1033F}" presName="connTx" presStyleLbl="parChTrans1D4" presStyleIdx="2" presStyleCnt="4"/>
      <dgm:spPr/>
    </dgm:pt>
    <dgm:pt modelId="{20EFE631-08CD-4DCE-A2DA-893A4A6F10EA}" type="pres">
      <dgm:prSet presAssocID="{516BA1DC-1E3F-478E-A8F4-D7599058CA1E}" presName="root2" presStyleCnt="0"/>
      <dgm:spPr/>
    </dgm:pt>
    <dgm:pt modelId="{BD079D46-B9EB-485B-B9CB-01DB4CDA98B4}" type="pres">
      <dgm:prSet presAssocID="{516BA1DC-1E3F-478E-A8F4-D7599058CA1E}" presName="LevelTwoTextNode" presStyleLbl="node4" presStyleIdx="2" presStyleCnt="4">
        <dgm:presLayoutVars>
          <dgm:chPref val="3"/>
        </dgm:presLayoutVars>
      </dgm:prSet>
      <dgm:spPr/>
    </dgm:pt>
    <dgm:pt modelId="{AB54D2D7-4294-4B23-8D54-0956800C73E8}" type="pres">
      <dgm:prSet presAssocID="{516BA1DC-1E3F-478E-A8F4-D7599058CA1E}" presName="level3hierChild" presStyleCnt="0"/>
      <dgm:spPr/>
    </dgm:pt>
    <dgm:pt modelId="{67897FAE-CE1A-4385-8347-8491BE42B411}" type="pres">
      <dgm:prSet presAssocID="{18712057-F79B-4F27-AD02-AF8DC70F8F51}" presName="conn2-1" presStyleLbl="parChTrans1D4" presStyleIdx="3" presStyleCnt="4"/>
      <dgm:spPr/>
    </dgm:pt>
    <dgm:pt modelId="{8C344301-C4B4-4AB6-BC62-1C30D5FCA01C}" type="pres">
      <dgm:prSet presAssocID="{18712057-F79B-4F27-AD02-AF8DC70F8F51}" presName="connTx" presStyleLbl="parChTrans1D4" presStyleIdx="3" presStyleCnt="4"/>
      <dgm:spPr/>
    </dgm:pt>
    <dgm:pt modelId="{BA29AC8E-B140-4684-B55B-6E7E9D11E99E}" type="pres">
      <dgm:prSet presAssocID="{76D87600-5786-4369-B33E-A7F7025B84E9}" presName="root2" presStyleCnt="0"/>
      <dgm:spPr/>
    </dgm:pt>
    <dgm:pt modelId="{C7D72A21-1E26-4B7E-A9E4-1EEBD07E0CA8}" type="pres">
      <dgm:prSet presAssocID="{76D87600-5786-4369-B33E-A7F7025B84E9}" presName="LevelTwoTextNode" presStyleLbl="node4" presStyleIdx="3" presStyleCnt="4">
        <dgm:presLayoutVars>
          <dgm:chPref val="3"/>
        </dgm:presLayoutVars>
      </dgm:prSet>
      <dgm:spPr/>
    </dgm:pt>
    <dgm:pt modelId="{DFE31540-3DB4-48FA-832C-B964F24DF969}" type="pres">
      <dgm:prSet presAssocID="{76D87600-5786-4369-B33E-A7F7025B84E9}" presName="level3hierChild" presStyleCnt="0"/>
      <dgm:spPr/>
    </dgm:pt>
    <dgm:pt modelId="{7A8F43BF-D665-4B27-B6F2-30D1493B3D97}" type="pres">
      <dgm:prSet presAssocID="{AAACDFE9-6E19-42CE-B0D8-6B57D9065346}" presName="conn2-1" presStyleLbl="parChTrans1D3" presStyleIdx="3" presStyleCnt="4"/>
      <dgm:spPr/>
    </dgm:pt>
    <dgm:pt modelId="{37A50377-CCF3-4CA6-BF9E-963C87C54E27}" type="pres">
      <dgm:prSet presAssocID="{AAACDFE9-6E19-42CE-B0D8-6B57D9065346}" presName="connTx" presStyleLbl="parChTrans1D3" presStyleIdx="3" presStyleCnt="4"/>
      <dgm:spPr/>
    </dgm:pt>
    <dgm:pt modelId="{82FED69C-A0C0-4ABF-A626-4DAAA62451F7}" type="pres">
      <dgm:prSet presAssocID="{022428C3-A39C-4AF9-9188-05B4BB51D8AC}" presName="root2" presStyleCnt="0"/>
      <dgm:spPr/>
    </dgm:pt>
    <dgm:pt modelId="{4B833D8C-EC3D-493B-A43E-9DC90BDFE3D8}" type="pres">
      <dgm:prSet presAssocID="{022428C3-A39C-4AF9-9188-05B4BB51D8AC}" presName="LevelTwoTextNode" presStyleLbl="node3" presStyleIdx="3" presStyleCnt="4">
        <dgm:presLayoutVars>
          <dgm:chPref val="3"/>
        </dgm:presLayoutVars>
      </dgm:prSet>
      <dgm:spPr/>
    </dgm:pt>
    <dgm:pt modelId="{C92746A6-6469-4D18-8806-241AEB15CFA8}" type="pres">
      <dgm:prSet presAssocID="{022428C3-A39C-4AF9-9188-05B4BB51D8AC}" presName="level3hierChild" presStyleCnt="0"/>
      <dgm:spPr/>
    </dgm:pt>
  </dgm:ptLst>
  <dgm:cxnLst>
    <dgm:cxn modelId="{6DC3FB08-8593-49C7-AAF4-7E432B27B9DA}" srcId="{0B77D449-7AC9-45BC-99EC-4367A92A3583}" destId="{98CBBF1A-E861-4A54-B7D7-22884C0586E8}" srcOrd="0" destOrd="0" parTransId="{71F2188D-636F-4B12-9A03-2742842C6066}" sibTransId="{08550FC0-54A4-48C3-BE2E-A9818A5C708A}"/>
    <dgm:cxn modelId="{C9251612-3589-4FC4-B835-33F385BD4049}" type="presOf" srcId="{18712057-F79B-4F27-AD02-AF8DC70F8F51}" destId="{8C344301-C4B4-4AB6-BC62-1C30D5FCA01C}" srcOrd="1" destOrd="0" presId="urn:microsoft.com/office/officeart/2005/8/layout/hierarchy2"/>
    <dgm:cxn modelId="{263E4014-F9E0-454E-9838-F992783C205B}" type="presOf" srcId="{1FC993AC-71DE-4856-A710-E35C690CDBA1}" destId="{79961ACE-9A2E-43ED-BBBD-D2287DBA6B2C}" srcOrd="0" destOrd="0" presId="urn:microsoft.com/office/officeart/2005/8/layout/hierarchy2"/>
    <dgm:cxn modelId="{FF8AA818-398A-431A-88CE-02134476C3CE}" type="presOf" srcId="{EC828ABF-992E-45F7-967D-E15D47D9DE12}" destId="{EF7C258D-EB81-45B1-AB67-472D9672166F}" srcOrd="0" destOrd="0" presId="urn:microsoft.com/office/officeart/2005/8/layout/hierarchy2"/>
    <dgm:cxn modelId="{3DE0A628-476C-4DF8-B226-7E535BE6E1FB}" type="presOf" srcId="{2DAC5288-11F8-4804-9522-68C6BA97B0C5}" destId="{4A040D73-A24A-4352-A531-0BB549DFECB6}" srcOrd="1" destOrd="0" presId="urn:microsoft.com/office/officeart/2005/8/layout/hierarchy2"/>
    <dgm:cxn modelId="{244D652C-A42D-4BB5-8F06-192636E34498}" srcId="{54DEB5DF-9DE4-4A18-896B-FF89BF586FC0}" destId="{B1C98E84-8BE3-4EEE-A63A-C2144DE282CF}" srcOrd="0" destOrd="0" parTransId="{2DAC5288-11F8-4804-9522-68C6BA97B0C5}" sibTransId="{6B871601-8100-493C-9C78-015592CC60A0}"/>
    <dgm:cxn modelId="{9D0C6435-6C9F-4714-8F33-75E81CF88547}" type="presOf" srcId="{022428C3-A39C-4AF9-9188-05B4BB51D8AC}" destId="{4B833D8C-EC3D-493B-A43E-9DC90BDFE3D8}" srcOrd="0" destOrd="0" presId="urn:microsoft.com/office/officeart/2005/8/layout/hierarchy2"/>
    <dgm:cxn modelId="{F7D06D37-2AE3-4397-838D-8AE699C130A6}" srcId="{C255D297-7D8B-4B6D-8C3D-0BB8C3874996}" destId="{022428C3-A39C-4AF9-9188-05B4BB51D8AC}" srcOrd="1" destOrd="0" parTransId="{AAACDFE9-6E19-42CE-B0D8-6B57D9065346}" sibTransId="{B22822D0-7A13-476C-871C-3A3F3626AAA9}"/>
    <dgm:cxn modelId="{DC7D5937-6F83-469D-80D1-5B738970CE8D}" type="presOf" srcId="{54DEB5DF-9DE4-4A18-896B-FF89BF586FC0}" destId="{E80FFBDA-7F5F-4B3A-8FD9-EA0AD82A8033}" srcOrd="0" destOrd="0" presId="urn:microsoft.com/office/officeart/2005/8/layout/hierarchy2"/>
    <dgm:cxn modelId="{27AEFE3D-F777-4F22-B17C-3CEB0BAF7616}" type="presOf" srcId="{C255D297-7D8B-4B6D-8C3D-0BB8C3874996}" destId="{F5E79E29-E9CA-4130-8FD3-A77912AA24E1}" srcOrd="0" destOrd="0" presId="urn:microsoft.com/office/officeart/2005/8/layout/hierarchy2"/>
    <dgm:cxn modelId="{28CF5F40-3042-4E2D-9540-F667AA16BADD}" type="presOf" srcId="{C1524CED-6455-41A1-8E3D-65BC63A0BF37}" destId="{E2F55164-D132-4409-AC88-5EF93F869254}" srcOrd="0" destOrd="0" presId="urn:microsoft.com/office/officeart/2005/8/layout/hierarchy2"/>
    <dgm:cxn modelId="{985EB15F-CD37-47A0-AF78-1949122C4F24}" type="presOf" srcId="{AAACDFE9-6E19-42CE-B0D8-6B57D9065346}" destId="{7A8F43BF-D665-4B27-B6F2-30D1493B3D97}" srcOrd="0" destOrd="0" presId="urn:microsoft.com/office/officeart/2005/8/layout/hierarchy2"/>
    <dgm:cxn modelId="{7F899344-6EDE-41E4-86A5-6A90E5F6E327}" type="presOf" srcId="{B1C98E84-8BE3-4EEE-A63A-C2144DE282CF}" destId="{6AEE0E79-F2D7-422F-AE88-75928561C4EF}" srcOrd="0" destOrd="0" presId="urn:microsoft.com/office/officeart/2005/8/layout/hierarchy2"/>
    <dgm:cxn modelId="{E357B345-047E-47C8-B2D2-A21112C5F7AD}" type="presOf" srcId="{597F1BC9-353D-4C04-9468-EE03D79E1577}" destId="{F801EF29-6D80-49A7-8D73-49312982774D}" srcOrd="1" destOrd="0" presId="urn:microsoft.com/office/officeart/2005/8/layout/hierarchy2"/>
    <dgm:cxn modelId="{E10D5C66-3193-4FFC-BF68-947373DD9023}" srcId="{98CBBF1A-E861-4A54-B7D7-22884C0586E8}" destId="{54DEB5DF-9DE4-4A18-896B-FF89BF586FC0}" srcOrd="0" destOrd="0" parTransId="{D3BCC6DA-C791-418F-A8C6-04A9130CAB1E}" sibTransId="{48A4E1DA-C4BC-4714-9C8F-D61BAFF1973A}"/>
    <dgm:cxn modelId="{3F651A47-76DD-47AA-A67E-A667CB9E8D08}" type="presOf" srcId="{0B77D449-7AC9-45BC-99EC-4367A92A3583}" destId="{B1325EA6-3A5C-493F-B275-88C7818F4B39}" srcOrd="0" destOrd="0" presId="urn:microsoft.com/office/officeart/2005/8/layout/hierarchy2"/>
    <dgm:cxn modelId="{D52ABF4A-8C5C-4F9A-8997-2CD7F113E344}" type="presOf" srcId="{E19880DA-33DB-4DEE-9227-A7B967FD5EC9}" destId="{2E08DDF9-7BCA-4699-9557-44B7940D4BC7}" srcOrd="0" destOrd="0" presId="urn:microsoft.com/office/officeart/2005/8/layout/hierarchy2"/>
    <dgm:cxn modelId="{47C0F84A-B399-4B24-9D53-DA07F2333E91}" type="presOf" srcId="{CF47E6E2-DB1C-4347-A1FF-9B8D43E8A018}" destId="{FB6E97F3-6989-4B95-AAC3-6DF1160FBB4F}" srcOrd="0" destOrd="0" presId="urn:microsoft.com/office/officeart/2005/8/layout/hierarchy2"/>
    <dgm:cxn modelId="{1E5C0252-371B-4FCE-8022-A64799F10A5B}" type="presOf" srcId="{597F1BC9-353D-4C04-9468-EE03D79E1577}" destId="{3A3CDC18-35CE-45D5-A4FD-9A401EC0990A}" srcOrd="0" destOrd="0" presId="urn:microsoft.com/office/officeart/2005/8/layout/hierarchy2"/>
    <dgm:cxn modelId="{E64D0C7B-80D1-4FE1-9001-B3D5A8DB333B}" srcId="{B1C98E84-8BE3-4EEE-A63A-C2144DE282CF}" destId="{1FC993AC-71DE-4856-A710-E35C690CDBA1}" srcOrd="1" destOrd="0" parTransId="{597F1BC9-353D-4C04-9468-EE03D79E1577}" sibTransId="{E21F03CC-CE42-44F6-A05E-3AEBB9E6C44C}"/>
    <dgm:cxn modelId="{6E30CD85-E949-47EC-84D6-5143C34CC9E2}" type="presOf" srcId="{18712057-F79B-4F27-AD02-AF8DC70F8F51}" destId="{67897FAE-CE1A-4385-8347-8491BE42B411}" srcOrd="0" destOrd="0" presId="urn:microsoft.com/office/officeart/2005/8/layout/hierarchy2"/>
    <dgm:cxn modelId="{5D1B7088-5089-4D55-91FB-46003AE49EAA}" srcId="{54DEB5DF-9DE4-4A18-896B-FF89BF586FC0}" destId="{04E71A5B-615B-46A7-90C6-32DE0B2D0E2C}" srcOrd="1" destOrd="0" parTransId="{C1524CED-6455-41A1-8E3D-65BC63A0BF37}" sibTransId="{2D75D9BA-4335-4AAD-8C57-E5ADF3A796C3}"/>
    <dgm:cxn modelId="{283D718C-79BE-47ED-A96A-674075495BEE}" srcId="{98CBBF1A-E861-4A54-B7D7-22884C0586E8}" destId="{C255D297-7D8B-4B6D-8C3D-0BB8C3874996}" srcOrd="1" destOrd="0" parTransId="{CF47E6E2-DB1C-4347-A1FF-9B8D43E8A018}" sibTransId="{34F88001-74FF-4A5C-AACB-0E5A2F0CB921}"/>
    <dgm:cxn modelId="{46497B8D-5BF4-44DF-9BD3-C77D92B8F262}" type="presOf" srcId="{76D87600-5786-4369-B33E-A7F7025B84E9}" destId="{C7D72A21-1E26-4B7E-A9E4-1EEBD07E0CA8}" srcOrd="0" destOrd="0" presId="urn:microsoft.com/office/officeart/2005/8/layout/hierarchy2"/>
    <dgm:cxn modelId="{FC23AD99-EF42-49BB-9A6A-5960BD3D8348}" srcId="{C255D297-7D8B-4B6D-8C3D-0BB8C3874996}" destId="{EC828ABF-992E-45F7-967D-E15D47D9DE12}" srcOrd="0" destOrd="0" parTransId="{34CAC573-34B8-4940-BA61-8FB19B2496B9}" sibTransId="{48B3C326-AF85-4151-B043-F0CB0A720CF4}"/>
    <dgm:cxn modelId="{5AAC60A3-C6B0-48E1-B94A-07516A6C9943}" type="presOf" srcId="{D3BCC6DA-C791-418F-A8C6-04A9130CAB1E}" destId="{BF6A0345-FF46-4F4A-8270-61A3AB787502}" srcOrd="0" destOrd="0" presId="urn:microsoft.com/office/officeart/2005/8/layout/hierarchy2"/>
    <dgm:cxn modelId="{6E8ACBA6-981A-40B5-A42B-9A71A39AC19F}" type="presOf" srcId="{516BA1DC-1E3F-478E-A8F4-D7599058CA1E}" destId="{BD079D46-B9EB-485B-B9CB-01DB4CDA98B4}" srcOrd="0" destOrd="0" presId="urn:microsoft.com/office/officeart/2005/8/layout/hierarchy2"/>
    <dgm:cxn modelId="{20C2CCAC-9A5A-4964-9048-FE9DC204C65F}" type="presOf" srcId="{C1524CED-6455-41A1-8E3D-65BC63A0BF37}" destId="{22D1893A-A629-4CCD-8E6D-7EEC180C4C41}" srcOrd="1" destOrd="0" presId="urn:microsoft.com/office/officeart/2005/8/layout/hierarchy2"/>
    <dgm:cxn modelId="{CA5CC6B7-BE6D-4116-BA43-39FAB4A79AD7}" type="presOf" srcId="{E4823D45-B083-45CF-91F8-4F128EB1033F}" destId="{2D5ADFB9-53B0-4E75-8F36-159CAF5ED613}" srcOrd="1" destOrd="0" presId="urn:microsoft.com/office/officeart/2005/8/layout/hierarchy2"/>
    <dgm:cxn modelId="{ABAC31C4-BBC5-4FCC-8C82-4D04CEEE9837}" type="presOf" srcId="{CF47E6E2-DB1C-4347-A1FF-9B8D43E8A018}" destId="{3ECA3706-9E88-4035-9D98-174EC170B31F}" srcOrd="1" destOrd="0" presId="urn:microsoft.com/office/officeart/2005/8/layout/hierarchy2"/>
    <dgm:cxn modelId="{6FB6B7C4-FFD8-49C4-9B43-3D83FF961447}" type="presOf" srcId="{83C6766F-82C5-47E5-ADFB-A60638BF97AC}" destId="{4DC4A589-D879-42E7-B8B4-45614DABB721}" srcOrd="0" destOrd="0" presId="urn:microsoft.com/office/officeart/2005/8/layout/hierarchy2"/>
    <dgm:cxn modelId="{0CEF1AC8-A3F5-44DB-8F06-6CF22FD5B53D}" type="presOf" srcId="{E19880DA-33DB-4DEE-9227-A7B967FD5EC9}" destId="{05EC8D80-5E4D-4022-A30B-32C7AB6C2230}" srcOrd="1" destOrd="0" presId="urn:microsoft.com/office/officeart/2005/8/layout/hierarchy2"/>
    <dgm:cxn modelId="{A3AC1BD7-F9B4-4F88-8707-AC139EB0719D}" type="presOf" srcId="{2DAC5288-11F8-4804-9522-68C6BA97B0C5}" destId="{5AC7C179-1486-4F16-86ED-FDF82082325F}" srcOrd="0" destOrd="0" presId="urn:microsoft.com/office/officeart/2005/8/layout/hierarchy2"/>
    <dgm:cxn modelId="{59EF29D8-2D75-49D6-8519-D6F9AF13083D}" srcId="{EC828ABF-992E-45F7-967D-E15D47D9DE12}" destId="{516BA1DC-1E3F-478E-A8F4-D7599058CA1E}" srcOrd="0" destOrd="0" parTransId="{E4823D45-B083-45CF-91F8-4F128EB1033F}" sibTransId="{962F69A5-6E10-47F2-AAC2-7A24F13223A0}"/>
    <dgm:cxn modelId="{95BA22DE-107A-451B-914D-A838741062A8}" type="presOf" srcId="{04E71A5B-615B-46A7-90C6-32DE0B2D0E2C}" destId="{D5CC35A1-F769-4A11-BCFD-9284A06445A6}" srcOrd="0" destOrd="0" presId="urn:microsoft.com/office/officeart/2005/8/layout/hierarchy2"/>
    <dgm:cxn modelId="{5D7E8FDE-8151-4118-BB00-30A1FC5C2D29}" srcId="{B1C98E84-8BE3-4EEE-A63A-C2144DE282CF}" destId="{83C6766F-82C5-47E5-ADFB-A60638BF97AC}" srcOrd="0" destOrd="0" parTransId="{E19880DA-33DB-4DEE-9227-A7B967FD5EC9}" sibTransId="{7B198BEE-3598-4F88-AE03-3DF1666240D3}"/>
    <dgm:cxn modelId="{9F1932E0-0A4E-40B7-B308-7EFCED697928}" type="presOf" srcId="{D3BCC6DA-C791-418F-A8C6-04A9130CAB1E}" destId="{4F83DE69-AC19-49A1-B5A1-E0BFF0EFEAAB}" srcOrd="1" destOrd="0" presId="urn:microsoft.com/office/officeart/2005/8/layout/hierarchy2"/>
    <dgm:cxn modelId="{416902E3-9F90-4B2C-BDEE-CDCD8A84D2D8}" type="presOf" srcId="{34CAC573-34B8-4940-BA61-8FB19B2496B9}" destId="{9DEDEE65-1E77-408C-A01E-D5FCE6C45F4F}" srcOrd="0" destOrd="0" presId="urn:microsoft.com/office/officeart/2005/8/layout/hierarchy2"/>
    <dgm:cxn modelId="{F59211E4-2793-4656-AF5B-C8C6362B388A}" type="presOf" srcId="{34CAC573-34B8-4940-BA61-8FB19B2496B9}" destId="{37A81AD6-D63C-433D-8F83-7006FCD0AD84}" srcOrd="1" destOrd="0" presId="urn:microsoft.com/office/officeart/2005/8/layout/hierarchy2"/>
    <dgm:cxn modelId="{7329D4F8-7414-4B48-BA61-7148E39E48D3}" type="presOf" srcId="{AAACDFE9-6E19-42CE-B0D8-6B57D9065346}" destId="{37A50377-CCF3-4CA6-BF9E-963C87C54E27}" srcOrd="1" destOrd="0" presId="urn:microsoft.com/office/officeart/2005/8/layout/hierarchy2"/>
    <dgm:cxn modelId="{F72E88FA-00B7-4BB0-A1CF-3798EDB2D4DF}" type="presOf" srcId="{98CBBF1A-E861-4A54-B7D7-22884C0586E8}" destId="{23B8A2A4-0FD4-4350-8A29-7610E2408202}" srcOrd="0" destOrd="0" presId="urn:microsoft.com/office/officeart/2005/8/layout/hierarchy2"/>
    <dgm:cxn modelId="{74024EFB-0B9A-426B-ACEE-EC9989F0218C}" srcId="{EC828ABF-992E-45F7-967D-E15D47D9DE12}" destId="{76D87600-5786-4369-B33E-A7F7025B84E9}" srcOrd="1" destOrd="0" parTransId="{18712057-F79B-4F27-AD02-AF8DC70F8F51}" sibTransId="{D2F68D58-1A06-4F6A-A77A-D4714528906D}"/>
    <dgm:cxn modelId="{EA9D8FFC-6267-4F0B-AFCD-926EDB9FB610}" type="presOf" srcId="{E4823D45-B083-45CF-91F8-4F128EB1033F}" destId="{111553BD-CD4C-4887-8DF3-A694DEA51B69}" srcOrd="0" destOrd="0" presId="urn:microsoft.com/office/officeart/2005/8/layout/hierarchy2"/>
    <dgm:cxn modelId="{71CA88A8-1233-4305-921E-447A4274D400}" type="presParOf" srcId="{B1325EA6-3A5C-493F-B275-88C7818F4B39}" destId="{72DB1C82-7219-49EA-BC7D-8963BC9665CF}" srcOrd="0" destOrd="0" presId="urn:microsoft.com/office/officeart/2005/8/layout/hierarchy2"/>
    <dgm:cxn modelId="{B5F45E94-3852-4379-81B9-3C12E33D99F2}" type="presParOf" srcId="{72DB1C82-7219-49EA-BC7D-8963BC9665CF}" destId="{23B8A2A4-0FD4-4350-8A29-7610E2408202}" srcOrd="0" destOrd="0" presId="urn:microsoft.com/office/officeart/2005/8/layout/hierarchy2"/>
    <dgm:cxn modelId="{D5574C91-35AD-45EA-8CEB-99551E5C11E8}" type="presParOf" srcId="{72DB1C82-7219-49EA-BC7D-8963BC9665CF}" destId="{ADFDCC99-F536-40F0-88C7-FD673EED4C3B}" srcOrd="1" destOrd="0" presId="urn:microsoft.com/office/officeart/2005/8/layout/hierarchy2"/>
    <dgm:cxn modelId="{0478D8BB-16D0-49C0-A99D-390A9719A160}" type="presParOf" srcId="{ADFDCC99-F536-40F0-88C7-FD673EED4C3B}" destId="{BF6A0345-FF46-4F4A-8270-61A3AB787502}" srcOrd="0" destOrd="0" presId="urn:microsoft.com/office/officeart/2005/8/layout/hierarchy2"/>
    <dgm:cxn modelId="{D943C878-111B-4E61-94FE-086884281B6E}" type="presParOf" srcId="{BF6A0345-FF46-4F4A-8270-61A3AB787502}" destId="{4F83DE69-AC19-49A1-B5A1-E0BFF0EFEAAB}" srcOrd="0" destOrd="0" presId="urn:microsoft.com/office/officeart/2005/8/layout/hierarchy2"/>
    <dgm:cxn modelId="{08244BEB-9778-4D71-92AB-51FAE0C3A796}" type="presParOf" srcId="{ADFDCC99-F536-40F0-88C7-FD673EED4C3B}" destId="{743257A7-8BE2-4A3A-AD87-3981902EE35F}" srcOrd="1" destOrd="0" presId="urn:microsoft.com/office/officeart/2005/8/layout/hierarchy2"/>
    <dgm:cxn modelId="{89347776-642D-4C85-AA5A-2CDF11A1D6A1}" type="presParOf" srcId="{743257A7-8BE2-4A3A-AD87-3981902EE35F}" destId="{E80FFBDA-7F5F-4B3A-8FD9-EA0AD82A8033}" srcOrd="0" destOrd="0" presId="urn:microsoft.com/office/officeart/2005/8/layout/hierarchy2"/>
    <dgm:cxn modelId="{3804CA68-61D6-4546-89C2-CA441DBD347F}" type="presParOf" srcId="{743257A7-8BE2-4A3A-AD87-3981902EE35F}" destId="{DED549C0-A594-40D1-9E97-D64352EC9D81}" srcOrd="1" destOrd="0" presId="urn:microsoft.com/office/officeart/2005/8/layout/hierarchy2"/>
    <dgm:cxn modelId="{353BF3ED-A6C8-47E1-BA6C-BB1B3CA68E79}" type="presParOf" srcId="{DED549C0-A594-40D1-9E97-D64352EC9D81}" destId="{5AC7C179-1486-4F16-86ED-FDF82082325F}" srcOrd="0" destOrd="0" presId="urn:microsoft.com/office/officeart/2005/8/layout/hierarchy2"/>
    <dgm:cxn modelId="{A6B7D039-06B8-408C-9CEC-2F4F470112ED}" type="presParOf" srcId="{5AC7C179-1486-4F16-86ED-FDF82082325F}" destId="{4A040D73-A24A-4352-A531-0BB549DFECB6}" srcOrd="0" destOrd="0" presId="urn:microsoft.com/office/officeart/2005/8/layout/hierarchy2"/>
    <dgm:cxn modelId="{9CFBD574-C20F-4CA2-8B87-37B04FAD429A}" type="presParOf" srcId="{DED549C0-A594-40D1-9E97-D64352EC9D81}" destId="{B81748AC-DC29-4B6D-9615-CD27321502FD}" srcOrd="1" destOrd="0" presId="urn:microsoft.com/office/officeart/2005/8/layout/hierarchy2"/>
    <dgm:cxn modelId="{53D1FEE0-55CB-4F36-86ED-995D82CDC853}" type="presParOf" srcId="{B81748AC-DC29-4B6D-9615-CD27321502FD}" destId="{6AEE0E79-F2D7-422F-AE88-75928561C4EF}" srcOrd="0" destOrd="0" presId="urn:microsoft.com/office/officeart/2005/8/layout/hierarchy2"/>
    <dgm:cxn modelId="{927DE22F-7285-4815-9A56-ED0A57E8D5D9}" type="presParOf" srcId="{B81748AC-DC29-4B6D-9615-CD27321502FD}" destId="{C62364C0-7950-4B2E-938B-71C1C1F29353}" srcOrd="1" destOrd="0" presId="urn:microsoft.com/office/officeart/2005/8/layout/hierarchy2"/>
    <dgm:cxn modelId="{9F3B735F-1A66-4B0D-9BA6-14ED3793B20D}" type="presParOf" srcId="{C62364C0-7950-4B2E-938B-71C1C1F29353}" destId="{2E08DDF9-7BCA-4699-9557-44B7940D4BC7}" srcOrd="0" destOrd="0" presId="urn:microsoft.com/office/officeart/2005/8/layout/hierarchy2"/>
    <dgm:cxn modelId="{2B74703B-2DBB-49ED-BF11-5963AA4EB243}" type="presParOf" srcId="{2E08DDF9-7BCA-4699-9557-44B7940D4BC7}" destId="{05EC8D80-5E4D-4022-A30B-32C7AB6C2230}" srcOrd="0" destOrd="0" presId="urn:microsoft.com/office/officeart/2005/8/layout/hierarchy2"/>
    <dgm:cxn modelId="{1CB4A88E-671D-4A52-9699-71DB5935A7CF}" type="presParOf" srcId="{C62364C0-7950-4B2E-938B-71C1C1F29353}" destId="{348AA814-A8B8-4565-AD3D-24497552F150}" srcOrd="1" destOrd="0" presId="urn:microsoft.com/office/officeart/2005/8/layout/hierarchy2"/>
    <dgm:cxn modelId="{46647FA2-CEAD-426B-8255-D621B0B99041}" type="presParOf" srcId="{348AA814-A8B8-4565-AD3D-24497552F150}" destId="{4DC4A589-D879-42E7-B8B4-45614DABB721}" srcOrd="0" destOrd="0" presId="urn:microsoft.com/office/officeart/2005/8/layout/hierarchy2"/>
    <dgm:cxn modelId="{62D3233E-BFDB-4386-98C9-E8B8E51C7815}" type="presParOf" srcId="{348AA814-A8B8-4565-AD3D-24497552F150}" destId="{CF025428-1BEF-4795-AA51-4FC9DC721C58}" srcOrd="1" destOrd="0" presId="urn:microsoft.com/office/officeart/2005/8/layout/hierarchy2"/>
    <dgm:cxn modelId="{7BF8FF39-611A-4E18-9D4D-FC60EF5C2E06}" type="presParOf" srcId="{C62364C0-7950-4B2E-938B-71C1C1F29353}" destId="{3A3CDC18-35CE-45D5-A4FD-9A401EC0990A}" srcOrd="2" destOrd="0" presId="urn:microsoft.com/office/officeart/2005/8/layout/hierarchy2"/>
    <dgm:cxn modelId="{6B64A77C-EC4D-48D9-B4A7-CF0D6EFAD9A5}" type="presParOf" srcId="{3A3CDC18-35CE-45D5-A4FD-9A401EC0990A}" destId="{F801EF29-6D80-49A7-8D73-49312982774D}" srcOrd="0" destOrd="0" presId="urn:microsoft.com/office/officeart/2005/8/layout/hierarchy2"/>
    <dgm:cxn modelId="{D56E6686-9BBC-419C-832F-4171CB39A5C0}" type="presParOf" srcId="{C62364C0-7950-4B2E-938B-71C1C1F29353}" destId="{905716D2-0CDA-4D53-B769-EB5CCD1EDCE9}" srcOrd="3" destOrd="0" presId="urn:microsoft.com/office/officeart/2005/8/layout/hierarchy2"/>
    <dgm:cxn modelId="{F547CBC0-6828-4B90-AB17-D5744CCE49B8}" type="presParOf" srcId="{905716D2-0CDA-4D53-B769-EB5CCD1EDCE9}" destId="{79961ACE-9A2E-43ED-BBBD-D2287DBA6B2C}" srcOrd="0" destOrd="0" presId="urn:microsoft.com/office/officeart/2005/8/layout/hierarchy2"/>
    <dgm:cxn modelId="{1179999E-346D-4C04-91F9-A8E15E0E4422}" type="presParOf" srcId="{905716D2-0CDA-4D53-B769-EB5CCD1EDCE9}" destId="{8E77AB1C-B661-4BA4-A0D2-29124FB8DA71}" srcOrd="1" destOrd="0" presId="urn:microsoft.com/office/officeart/2005/8/layout/hierarchy2"/>
    <dgm:cxn modelId="{302352C7-0823-4816-82DA-A15203CF801F}" type="presParOf" srcId="{DED549C0-A594-40D1-9E97-D64352EC9D81}" destId="{E2F55164-D132-4409-AC88-5EF93F869254}" srcOrd="2" destOrd="0" presId="urn:microsoft.com/office/officeart/2005/8/layout/hierarchy2"/>
    <dgm:cxn modelId="{372D430E-86DB-49E0-9979-45B5243C16E2}" type="presParOf" srcId="{E2F55164-D132-4409-AC88-5EF93F869254}" destId="{22D1893A-A629-4CCD-8E6D-7EEC180C4C41}" srcOrd="0" destOrd="0" presId="urn:microsoft.com/office/officeart/2005/8/layout/hierarchy2"/>
    <dgm:cxn modelId="{0594ACE2-247B-43EF-B8F0-4244E45075C5}" type="presParOf" srcId="{DED549C0-A594-40D1-9E97-D64352EC9D81}" destId="{51B70EBD-3498-470E-A845-1BF49E480007}" srcOrd="3" destOrd="0" presId="urn:microsoft.com/office/officeart/2005/8/layout/hierarchy2"/>
    <dgm:cxn modelId="{FFA0AD19-6518-4538-B858-CE5A7A9FB3FC}" type="presParOf" srcId="{51B70EBD-3498-470E-A845-1BF49E480007}" destId="{D5CC35A1-F769-4A11-BCFD-9284A06445A6}" srcOrd="0" destOrd="0" presId="urn:microsoft.com/office/officeart/2005/8/layout/hierarchy2"/>
    <dgm:cxn modelId="{D51A50FE-6D79-4EF8-A405-888A870F5F16}" type="presParOf" srcId="{51B70EBD-3498-470E-A845-1BF49E480007}" destId="{8B5193EA-DB01-4705-88F1-B8A3120E0094}" srcOrd="1" destOrd="0" presId="urn:microsoft.com/office/officeart/2005/8/layout/hierarchy2"/>
    <dgm:cxn modelId="{53974DF0-BC85-4208-9482-C69ACCD5FF4E}" type="presParOf" srcId="{ADFDCC99-F536-40F0-88C7-FD673EED4C3B}" destId="{FB6E97F3-6989-4B95-AAC3-6DF1160FBB4F}" srcOrd="2" destOrd="0" presId="urn:microsoft.com/office/officeart/2005/8/layout/hierarchy2"/>
    <dgm:cxn modelId="{C7ECB23C-BB2B-425E-9393-ECEB1EC5CAA9}" type="presParOf" srcId="{FB6E97F3-6989-4B95-AAC3-6DF1160FBB4F}" destId="{3ECA3706-9E88-4035-9D98-174EC170B31F}" srcOrd="0" destOrd="0" presId="urn:microsoft.com/office/officeart/2005/8/layout/hierarchy2"/>
    <dgm:cxn modelId="{E9E0204B-400B-4772-AFC5-4573B02C04A0}" type="presParOf" srcId="{ADFDCC99-F536-40F0-88C7-FD673EED4C3B}" destId="{64DC9B5D-0D3F-4527-8816-35D14241B864}" srcOrd="3" destOrd="0" presId="urn:microsoft.com/office/officeart/2005/8/layout/hierarchy2"/>
    <dgm:cxn modelId="{6C33A21B-F9F2-4477-8769-A1F25BEC4BE3}" type="presParOf" srcId="{64DC9B5D-0D3F-4527-8816-35D14241B864}" destId="{F5E79E29-E9CA-4130-8FD3-A77912AA24E1}" srcOrd="0" destOrd="0" presId="urn:microsoft.com/office/officeart/2005/8/layout/hierarchy2"/>
    <dgm:cxn modelId="{CD73C0B6-3107-4512-A72A-C2751A95637B}" type="presParOf" srcId="{64DC9B5D-0D3F-4527-8816-35D14241B864}" destId="{15AEA57F-2E95-41C7-88E7-9E5C6CD7F8A4}" srcOrd="1" destOrd="0" presId="urn:microsoft.com/office/officeart/2005/8/layout/hierarchy2"/>
    <dgm:cxn modelId="{12F13D85-E49D-4B3B-8B85-069216F0B2EE}" type="presParOf" srcId="{15AEA57F-2E95-41C7-88E7-9E5C6CD7F8A4}" destId="{9DEDEE65-1E77-408C-A01E-D5FCE6C45F4F}" srcOrd="0" destOrd="0" presId="urn:microsoft.com/office/officeart/2005/8/layout/hierarchy2"/>
    <dgm:cxn modelId="{13D55D09-F4C1-48AD-B498-9C269454DF55}" type="presParOf" srcId="{9DEDEE65-1E77-408C-A01E-D5FCE6C45F4F}" destId="{37A81AD6-D63C-433D-8F83-7006FCD0AD84}" srcOrd="0" destOrd="0" presId="urn:microsoft.com/office/officeart/2005/8/layout/hierarchy2"/>
    <dgm:cxn modelId="{8E4230E8-0C9B-4840-804F-CE2816DC3BFD}" type="presParOf" srcId="{15AEA57F-2E95-41C7-88E7-9E5C6CD7F8A4}" destId="{5B55A73C-B0C2-462A-A959-6B49520DB5AB}" srcOrd="1" destOrd="0" presId="urn:microsoft.com/office/officeart/2005/8/layout/hierarchy2"/>
    <dgm:cxn modelId="{AA97E705-FAC8-43BD-8C31-D2CFACE82DD8}" type="presParOf" srcId="{5B55A73C-B0C2-462A-A959-6B49520DB5AB}" destId="{EF7C258D-EB81-45B1-AB67-472D9672166F}" srcOrd="0" destOrd="0" presId="urn:microsoft.com/office/officeart/2005/8/layout/hierarchy2"/>
    <dgm:cxn modelId="{216B6780-DF0C-43CB-97AE-E89961C7AB78}" type="presParOf" srcId="{5B55A73C-B0C2-462A-A959-6B49520DB5AB}" destId="{E36A1EB7-719E-43A8-93BE-EB62D6623FC7}" srcOrd="1" destOrd="0" presId="urn:microsoft.com/office/officeart/2005/8/layout/hierarchy2"/>
    <dgm:cxn modelId="{2983A156-A0FE-464E-87AB-E74531264400}" type="presParOf" srcId="{E36A1EB7-719E-43A8-93BE-EB62D6623FC7}" destId="{111553BD-CD4C-4887-8DF3-A694DEA51B69}" srcOrd="0" destOrd="0" presId="urn:microsoft.com/office/officeart/2005/8/layout/hierarchy2"/>
    <dgm:cxn modelId="{8D7D961C-F09F-4A3B-9856-5C3E89CA0556}" type="presParOf" srcId="{111553BD-CD4C-4887-8DF3-A694DEA51B69}" destId="{2D5ADFB9-53B0-4E75-8F36-159CAF5ED613}" srcOrd="0" destOrd="0" presId="urn:microsoft.com/office/officeart/2005/8/layout/hierarchy2"/>
    <dgm:cxn modelId="{9279DA0E-A3EE-4A5F-A5E2-BFFA85F7E85C}" type="presParOf" srcId="{E36A1EB7-719E-43A8-93BE-EB62D6623FC7}" destId="{20EFE631-08CD-4DCE-A2DA-893A4A6F10EA}" srcOrd="1" destOrd="0" presId="urn:microsoft.com/office/officeart/2005/8/layout/hierarchy2"/>
    <dgm:cxn modelId="{2340C6A4-1C35-42FB-93FA-81DC416C0CAF}" type="presParOf" srcId="{20EFE631-08CD-4DCE-A2DA-893A4A6F10EA}" destId="{BD079D46-B9EB-485B-B9CB-01DB4CDA98B4}" srcOrd="0" destOrd="0" presId="urn:microsoft.com/office/officeart/2005/8/layout/hierarchy2"/>
    <dgm:cxn modelId="{66E11B5D-5F55-46BD-BC95-BD009FDDA4E0}" type="presParOf" srcId="{20EFE631-08CD-4DCE-A2DA-893A4A6F10EA}" destId="{AB54D2D7-4294-4B23-8D54-0956800C73E8}" srcOrd="1" destOrd="0" presId="urn:microsoft.com/office/officeart/2005/8/layout/hierarchy2"/>
    <dgm:cxn modelId="{E0454B92-B5D1-491C-BBA2-57E86C13A07F}" type="presParOf" srcId="{E36A1EB7-719E-43A8-93BE-EB62D6623FC7}" destId="{67897FAE-CE1A-4385-8347-8491BE42B411}" srcOrd="2" destOrd="0" presId="urn:microsoft.com/office/officeart/2005/8/layout/hierarchy2"/>
    <dgm:cxn modelId="{C37AFFFE-2850-4F31-88F7-7C772A6558C0}" type="presParOf" srcId="{67897FAE-CE1A-4385-8347-8491BE42B411}" destId="{8C344301-C4B4-4AB6-BC62-1C30D5FCA01C}" srcOrd="0" destOrd="0" presId="urn:microsoft.com/office/officeart/2005/8/layout/hierarchy2"/>
    <dgm:cxn modelId="{550770CC-ACB8-45BD-9CB3-B799C20FE193}" type="presParOf" srcId="{E36A1EB7-719E-43A8-93BE-EB62D6623FC7}" destId="{BA29AC8E-B140-4684-B55B-6E7E9D11E99E}" srcOrd="3" destOrd="0" presId="urn:microsoft.com/office/officeart/2005/8/layout/hierarchy2"/>
    <dgm:cxn modelId="{336CA2A2-A98F-4630-9071-C9C272297707}" type="presParOf" srcId="{BA29AC8E-B140-4684-B55B-6E7E9D11E99E}" destId="{C7D72A21-1E26-4B7E-A9E4-1EEBD07E0CA8}" srcOrd="0" destOrd="0" presId="urn:microsoft.com/office/officeart/2005/8/layout/hierarchy2"/>
    <dgm:cxn modelId="{5C9C8B3F-C179-408E-8453-660FC179A195}" type="presParOf" srcId="{BA29AC8E-B140-4684-B55B-6E7E9D11E99E}" destId="{DFE31540-3DB4-48FA-832C-B964F24DF969}" srcOrd="1" destOrd="0" presId="urn:microsoft.com/office/officeart/2005/8/layout/hierarchy2"/>
    <dgm:cxn modelId="{34FCCDF2-FF96-45E4-AF23-8596B4F49812}" type="presParOf" srcId="{15AEA57F-2E95-41C7-88E7-9E5C6CD7F8A4}" destId="{7A8F43BF-D665-4B27-B6F2-30D1493B3D97}" srcOrd="2" destOrd="0" presId="urn:microsoft.com/office/officeart/2005/8/layout/hierarchy2"/>
    <dgm:cxn modelId="{815B93B2-A6D5-4F05-80BE-F8983A69DDD0}" type="presParOf" srcId="{7A8F43BF-D665-4B27-B6F2-30D1493B3D97}" destId="{37A50377-CCF3-4CA6-BF9E-963C87C54E27}" srcOrd="0" destOrd="0" presId="urn:microsoft.com/office/officeart/2005/8/layout/hierarchy2"/>
    <dgm:cxn modelId="{DB4EE68C-DB96-4726-84A2-E907A6A5B7CF}" type="presParOf" srcId="{15AEA57F-2E95-41C7-88E7-9E5C6CD7F8A4}" destId="{82FED69C-A0C0-4ABF-A626-4DAAA62451F7}" srcOrd="3" destOrd="0" presId="urn:microsoft.com/office/officeart/2005/8/layout/hierarchy2"/>
    <dgm:cxn modelId="{59CE6343-7534-45AF-81A8-3ABEC2CEB81F}" type="presParOf" srcId="{82FED69C-A0C0-4ABF-A626-4DAAA62451F7}" destId="{4B833D8C-EC3D-493B-A43E-9DC90BDFE3D8}" srcOrd="0" destOrd="0" presId="urn:microsoft.com/office/officeart/2005/8/layout/hierarchy2"/>
    <dgm:cxn modelId="{94C50D8B-8850-4186-A914-2635E4091DBC}" type="presParOf" srcId="{82FED69C-A0C0-4ABF-A626-4DAAA62451F7}" destId="{C92746A6-6469-4D18-8806-241AEB15CF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A2A4-0FD4-4350-8A29-7610E2408202}">
      <dsp:nvSpPr>
        <dsp:cNvPr id="0" name=""/>
        <dsp:cNvSpPr/>
      </dsp:nvSpPr>
      <dsp:spPr>
        <a:xfrm>
          <a:off x="422696" y="1898020"/>
          <a:ext cx="1466138" cy="733069"/>
        </a:xfrm>
        <a:prstGeom prst="roundRect">
          <a:avLst>
            <a:gd name="adj" fmla="val 10000"/>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Grants</a:t>
          </a:r>
          <a:endParaRPr lang="ru-RU" sz="1700" kern="1200"/>
        </a:p>
      </dsp:txBody>
      <dsp:txXfrm>
        <a:off x="444167" y="1919491"/>
        <a:ext cx="1423196" cy="690127"/>
      </dsp:txXfrm>
    </dsp:sp>
    <dsp:sp modelId="{BF6A0345-FF46-4F4A-8270-61A3AB787502}">
      <dsp:nvSpPr>
        <dsp:cNvPr id="0" name=""/>
        <dsp:cNvSpPr/>
      </dsp:nvSpPr>
      <dsp:spPr>
        <a:xfrm rot="17945813">
          <a:off x="1579070" y="1721599"/>
          <a:ext cx="1205983" cy="32124"/>
        </a:xfrm>
        <a:custGeom>
          <a:avLst/>
          <a:gdLst/>
          <a:ahLst/>
          <a:cxnLst/>
          <a:rect l="0" t="0" r="0" b="0"/>
          <a:pathLst>
            <a:path>
              <a:moveTo>
                <a:pt x="0" y="16062"/>
              </a:moveTo>
              <a:lnTo>
                <a:pt x="1205983" y="1606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151912" y="1707511"/>
        <a:ext cx="60299" cy="60299"/>
      </dsp:txXfrm>
    </dsp:sp>
    <dsp:sp modelId="{E80FFBDA-7F5F-4B3A-8FD9-EA0AD82A8033}">
      <dsp:nvSpPr>
        <dsp:cNvPr id="0" name=""/>
        <dsp:cNvSpPr/>
      </dsp:nvSpPr>
      <dsp:spPr>
        <a:xfrm>
          <a:off x="2475290" y="844233"/>
          <a:ext cx="1466138" cy="733069"/>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a:t>Non-earmarked</a:t>
          </a:r>
          <a:endParaRPr lang="ru-RU" sz="1700" kern="1200" dirty="0"/>
        </a:p>
      </dsp:txBody>
      <dsp:txXfrm>
        <a:off x="2496761" y="865704"/>
        <a:ext cx="1423196" cy="690127"/>
      </dsp:txXfrm>
    </dsp:sp>
    <dsp:sp modelId="{5AC7C179-1486-4F16-86ED-FDF82082325F}">
      <dsp:nvSpPr>
        <dsp:cNvPr id="0" name=""/>
        <dsp:cNvSpPr/>
      </dsp:nvSpPr>
      <dsp:spPr>
        <a:xfrm rot="19457599">
          <a:off x="3873545" y="983948"/>
          <a:ext cx="722222" cy="32124"/>
        </a:xfrm>
        <a:custGeom>
          <a:avLst/>
          <a:gdLst/>
          <a:ahLst/>
          <a:cxnLst/>
          <a:rect l="0" t="0" r="0" b="0"/>
          <a:pathLst>
            <a:path>
              <a:moveTo>
                <a:pt x="0" y="16062"/>
              </a:moveTo>
              <a:lnTo>
                <a:pt x="722222" y="1606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6600" y="981954"/>
        <a:ext cx="36111" cy="36111"/>
      </dsp:txXfrm>
    </dsp:sp>
    <dsp:sp modelId="{6AEE0E79-F2D7-422F-AE88-75928561C4EF}">
      <dsp:nvSpPr>
        <dsp:cNvPr id="0" name=""/>
        <dsp:cNvSpPr/>
      </dsp:nvSpPr>
      <dsp:spPr>
        <a:xfrm>
          <a:off x="4527884" y="422718"/>
          <a:ext cx="1466138" cy="733069"/>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Mandatory</a:t>
          </a:r>
          <a:endParaRPr lang="ru-RU" sz="1700" kern="1200"/>
        </a:p>
      </dsp:txBody>
      <dsp:txXfrm>
        <a:off x="4549355" y="444189"/>
        <a:ext cx="1423196" cy="690127"/>
      </dsp:txXfrm>
    </dsp:sp>
    <dsp:sp modelId="{2E08DDF9-7BCA-4699-9557-44B7940D4BC7}">
      <dsp:nvSpPr>
        <dsp:cNvPr id="0" name=""/>
        <dsp:cNvSpPr/>
      </dsp:nvSpPr>
      <dsp:spPr>
        <a:xfrm rot="19457599">
          <a:off x="5926139" y="562433"/>
          <a:ext cx="722222" cy="32124"/>
        </a:xfrm>
        <a:custGeom>
          <a:avLst/>
          <a:gdLst/>
          <a:ahLst/>
          <a:cxnLst/>
          <a:rect l="0" t="0" r="0" b="0"/>
          <a:pathLst>
            <a:path>
              <a:moveTo>
                <a:pt x="0" y="16062"/>
              </a:moveTo>
              <a:lnTo>
                <a:pt x="722222" y="16062"/>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269195" y="560439"/>
        <a:ext cx="36111" cy="36111"/>
      </dsp:txXfrm>
    </dsp:sp>
    <dsp:sp modelId="{4DC4A589-D879-42E7-B8B4-45614DABB721}">
      <dsp:nvSpPr>
        <dsp:cNvPr id="0" name=""/>
        <dsp:cNvSpPr/>
      </dsp:nvSpPr>
      <dsp:spPr>
        <a:xfrm>
          <a:off x="6580478" y="1203"/>
          <a:ext cx="1466138" cy="733069"/>
        </a:xfrm>
        <a:prstGeom prst="roundRect">
          <a:avLst>
            <a:gd name="adj" fmla="val 10000"/>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General purpose grant</a:t>
          </a:r>
          <a:endParaRPr lang="ru-RU" sz="1700" kern="1200"/>
        </a:p>
      </dsp:txBody>
      <dsp:txXfrm>
        <a:off x="6601949" y="22674"/>
        <a:ext cx="1423196" cy="690127"/>
      </dsp:txXfrm>
    </dsp:sp>
    <dsp:sp modelId="{3A3CDC18-35CE-45D5-A4FD-9A401EC0990A}">
      <dsp:nvSpPr>
        <dsp:cNvPr id="0" name=""/>
        <dsp:cNvSpPr/>
      </dsp:nvSpPr>
      <dsp:spPr>
        <a:xfrm rot="2142401">
          <a:off x="5926139" y="983948"/>
          <a:ext cx="722222" cy="32124"/>
        </a:xfrm>
        <a:custGeom>
          <a:avLst/>
          <a:gdLst/>
          <a:ahLst/>
          <a:cxnLst/>
          <a:rect l="0" t="0" r="0" b="0"/>
          <a:pathLst>
            <a:path>
              <a:moveTo>
                <a:pt x="0" y="16062"/>
              </a:moveTo>
              <a:lnTo>
                <a:pt x="722222" y="16062"/>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269195" y="981954"/>
        <a:ext cx="36111" cy="36111"/>
      </dsp:txXfrm>
    </dsp:sp>
    <dsp:sp modelId="{79961ACE-9A2E-43ED-BBBD-D2287DBA6B2C}">
      <dsp:nvSpPr>
        <dsp:cNvPr id="0" name=""/>
        <dsp:cNvSpPr/>
      </dsp:nvSpPr>
      <dsp:spPr>
        <a:xfrm>
          <a:off x="6580478" y="844233"/>
          <a:ext cx="1466138" cy="733069"/>
        </a:xfrm>
        <a:prstGeom prst="roundRect">
          <a:avLst>
            <a:gd name="adj" fmla="val 10000"/>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Block grant</a:t>
          </a:r>
          <a:endParaRPr lang="ru-RU" sz="1700" kern="1200"/>
        </a:p>
      </dsp:txBody>
      <dsp:txXfrm>
        <a:off x="6601949" y="865704"/>
        <a:ext cx="1423196" cy="690127"/>
      </dsp:txXfrm>
    </dsp:sp>
    <dsp:sp modelId="{E2F55164-D132-4409-AC88-5EF93F869254}">
      <dsp:nvSpPr>
        <dsp:cNvPr id="0" name=""/>
        <dsp:cNvSpPr/>
      </dsp:nvSpPr>
      <dsp:spPr>
        <a:xfrm rot="2142401">
          <a:off x="3873545" y="1405463"/>
          <a:ext cx="722222" cy="32124"/>
        </a:xfrm>
        <a:custGeom>
          <a:avLst/>
          <a:gdLst/>
          <a:ahLst/>
          <a:cxnLst/>
          <a:rect l="0" t="0" r="0" b="0"/>
          <a:pathLst>
            <a:path>
              <a:moveTo>
                <a:pt x="0" y="16062"/>
              </a:moveTo>
              <a:lnTo>
                <a:pt x="722222" y="1606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6600" y="1403469"/>
        <a:ext cx="36111" cy="36111"/>
      </dsp:txXfrm>
    </dsp:sp>
    <dsp:sp modelId="{D5CC35A1-F769-4A11-BCFD-9284A06445A6}">
      <dsp:nvSpPr>
        <dsp:cNvPr id="0" name=""/>
        <dsp:cNvSpPr/>
      </dsp:nvSpPr>
      <dsp:spPr>
        <a:xfrm>
          <a:off x="4527884" y="1265747"/>
          <a:ext cx="1466138" cy="733069"/>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Discretionary</a:t>
          </a:r>
          <a:endParaRPr lang="ru-RU" sz="1700" kern="1200"/>
        </a:p>
      </dsp:txBody>
      <dsp:txXfrm>
        <a:off x="4549355" y="1287218"/>
        <a:ext cx="1423196" cy="690127"/>
      </dsp:txXfrm>
    </dsp:sp>
    <dsp:sp modelId="{FB6E97F3-6989-4B95-AAC3-6DF1160FBB4F}">
      <dsp:nvSpPr>
        <dsp:cNvPr id="0" name=""/>
        <dsp:cNvSpPr/>
      </dsp:nvSpPr>
      <dsp:spPr>
        <a:xfrm rot="3654187">
          <a:off x="1579070" y="2775386"/>
          <a:ext cx="1205983" cy="32124"/>
        </a:xfrm>
        <a:custGeom>
          <a:avLst/>
          <a:gdLst/>
          <a:ahLst/>
          <a:cxnLst/>
          <a:rect l="0" t="0" r="0" b="0"/>
          <a:pathLst>
            <a:path>
              <a:moveTo>
                <a:pt x="0" y="16062"/>
              </a:moveTo>
              <a:lnTo>
                <a:pt x="1205983" y="1606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151912" y="2761298"/>
        <a:ext cx="60299" cy="60299"/>
      </dsp:txXfrm>
    </dsp:sp>
    <dsp:sp modelId="{F5E79E29-E9CA-4130-8FD3-A77912AA24E1}">
      <dsp:nvSpPr>
        <dsp:cNvPr id="0" name=""/>
        <dsp:cNvSpPr/>
      </dsp:nvSpPr>
      <dsp:spPr>
        <a:xfrm>
          <a:off x="2475290" y="2951807"/>
          <a:ext cx="1466138" cy="733069"/>
        </a:xfrm>
        <a:prstGeom prst="roundRect">
          <a:avLst>
            <a:gd name="adj" fmla="val 1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Earmarked</a:t>
          </a:r>
          <a:endParaRPr lang="ru-RU" sz="1700" kern="1200"/>
        </a:p>
      </dsp:txBody>
      <dsp:txXfrm>
        <a:off x="2496761" y="2973278"/>
        <a:ext cx="1423196" cy="690127"/>
      </dsp:txXfrm>
    </dsp:sp>
    <dsp:sp modelId="{9DEDEE65-1E77-408C-A01E-D5FCE6C45F4F}">
      <dsp:nvSpPr>
        <dsp:cNvPr id="0" name=""/>
        <dsp:cNvSpPr/>
      </dsp:nvSpPr>
      <dsp:spPr>
        <a:xfrm rot="19457599">
          <a:off x="3873545" y="3091522"/>
          <a:ext cx="722222" cy="32124"/>
        </a:xfrm>
        <a:custGeom>
          <a:avLst/>
          <a:gdLst/>
          <a:ahLst/>
          <a:cxnLst/>
          <a:rect l="0" t="0" r="0" b="0"/>
          <a:pathLst>
            <a:path>
              <a:moveTo>
                <a:pt x="0" y="16062"/>
              </a:moveTo>
              <a:lnTo>
                <a:pt x="722222" y="1606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6600" y="3089529"/>
        <a:ext cx="36111" cy="36111"/>
      </dsp:txXfrm>
    </dsp:sp>
    <dsp:sp modelId="{EF7C258D-EB81-45B1-AB67-472D9672166F}">
      <dsp:nvSpPr>
        <dsp:cNvPr id="0" name=""/>
        <dsp:cNvSpPr/>
      </dsp:nvSpPr>
      <dsp:spPr>
        <a:xfrm>
          <a:off x="4527884" y="2530292"/>
          <a:ext cx="1466138" cy="733069"/>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Mandatory</a:t>
          </a:r>
          <a:endParaRPr lang="ru-RU" sz="1700" kern="1200"/>
        </a:p>
      </dsp:txBody>
      <dsp:txXfrm>
        <a:off x="4549355" y="2551763"/>
        <a:ext cx="1423196" cy="690127"/>
      </dsp:txXfrm>
    </dsp:sp>
    <dsp:sp modelId="{111553BD-CD4C-4887-8DF3-A694DEA51B69}">
      <dsp:nvSpPr>
        <dsp:cNvPr id="0" name=""/>
        <dsp:cNvSpPr/>
      </dsp:nvSpPr>
      <dsp:spPr>
        <a:xfrm rot="19457599">
          <a:off x="5926139" y="2670007"/>
          <a:ext cx="722222" cy="32124"/>
        </a:xfrm>
        <a:custGeom>
          <a:avLst/>
          <a:gdLst/>
          <a:ahLst/>
          <a:cxnLst/>
          <a:rect l="0" t="0" r="0" b="0"/>
          <a:pathLst>
            <a:path>
              <a:moveTo>
                <a:pt x="0" y="16062"/>
              </a:moveTo>
              <a:lnTo>
                <a:pt x="722222" y="16062"/>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269195" y="2668014"/>
        <a:ext cx="36111" cy="36111"/>
      </dsp:txXfrm>
    </dsp:sp>
    <dsp:sp modelId="{BD079D46-B9EB-485B-B9CB-01DB4CDA98B4}">
      <dsp:nvSpPr>
        <dsp:cNvPr id="0" name=""/>
        <dsp:cNvSpPr/>
      </dsp:nvSpPr>
      <dsp:spPr>
        <a:xfrm>
          <a:off x="6580478" y="2108777"/>
          <a:ext cx="1466138" cy="733069"/>
        </a:xfrm>
        <a:prstGeom prst="roundRect">
          <a:avLst>
            <a:gd name="adj" fmla="val 10000"/>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Non-matching grant</a:t>
          </a:r>
          <a:endParaRPr lang="ru-RU" sz="1700" kern="1200"/>
        </a:p>
      </dsp:txBody>
      <dsp:txXfrm>
        <a:off x="6601949" y="2130248"/>
        <a:ext cx="1423196" cy="690127"/>
      </dsp:txXfrm>
    </dsp:sp>
    <dsp:sp modelId="{67897FAE-CE1A-4385-8347-8491BE42B411}">
      <dsp:nvSpPr>
        <dsp:cNvPr id="0" name=""/>
        <dsp:cNvSpPr/>
      </dsp:nvSpPr>
      <dsp:spPr>
        <a:xfrm rot="2142401">
          <a:off x="5926139" y="3091522"/>
          <a:ext cx="722222" cy="32124"/>
        </a:xfrm>
        <a:custGeom>
          <a:avLst/>
          <a:gdLst/>
          <a:ahLst/>
          <a:cxnLst/>
          <a:rect l="0" t="0" r="0" b="0"/>
          <a:pathLst>
            <a:path>
              <a:moveTo>
                <a:pt x="0" y="16062"/>
              </a:moveTo>
              <a:lnTo>
                <a:pt x="722222" y="16062"/>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269195" y="3089529"/>
        <a:ext cx="36111" cy="36111"/>
      </dsp:txXfrm>
    </dsp:sp>
    <dsp:sp modelId="{C7D72A21-1E26-4B7E-A9E4-1EEBD07E0CA8}">
      <dsp:nvSpPr>
        <dsp:cNvPr id="0" name=""/>
        <dsp:cNvSpPr/>
      </dsp:nvSpPr>
      <dsp:spPr>
        <a:xfrm>
          <a:off x="6580478" y="2951807"/>
          <a:ext cx="1466138" cy="733069"/>
        </a:xfrm>
        <a:prstGeom prst="roundRect">
          <a:avLst>
            <a:gd name="adj" fmla="val 10000"/>
          </a:avLst>
        </a:prstGeom>
        <a:solidFill>
          <a:schemeClr val="accent6">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Matching grant</a:t>
          </a:r>
          <a:endParaRPr lang="ru-RU" sz="1700" kern="1200"/>
        </a:p>
      </dsp:txBody>
      <dsp:txXfrm>
        <a:off x="6601949" y="2973278"/>
        <a:ext cx="1423196" cy="690127"/>
      </dsp:txXfrm>
    </dsp:sp>
    <dsp:sp modelId="{7A8F43BF-D665-4B27-B6F2-30D1493B3D97}">
      <dsp:nvSpPr>
        <dsp:cNvPr id="0" name=""/>
        <dsp:cNvSpPr/>
      </dsp:nvSpPr>
      <dsp:spPr>
        <a:xfrm rot="2142401">
          <a:off x="3873545" y="3513037"/>
          <a:ext cx="722222" cy="32124"/>
        </a:xfrm>
        <a:custGeom>
          <a:avLst/>
          <a:gdLst/>
          <a:ahLst/>
          <a:cxnLst/>
          <a:rect l="0" t="0" r="0" b="0"/>
          <a:pathLst>
            <a:path>
              <a:moveTo>
                <a:pt x="0" y="16062"/>
              </a:moveTo>
              <a:lnTo>
                <a:pt x="722222" y="16062"/>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216600" y="3511043"/>
        <a:ext cx="36111" cy="36111"/>
      </dsp:txXfrm>
    </dsp:sp>
    <dsp:sp modelId="{4B833D8C-EC3D-493B-A43E-9DC90BDFE3D8}">
      <dsp:nvSpPr>
        <dsp:cNvPr id="0" name=""/>
        <dsp:cNvSpPr/>
      </dsp:nvSpPr>
      <dsp:spPr>
        <a:xfrm>
          <a:off x="4527884" y="3373322"/>
          <a:ext cx="1466138" cy="733069"/>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a:t>Discretionary</a:t>
          </a:r>
          <a:endParaRPr lang="ru-RU" sz="1700" kern="1200"/>
        </a:p>
      </dsp:txBody>
      <dsp:txXfrm>
        <a:off x="4549355" y="3394793"/>
        <a:ext cx="1423196" cy="6901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0.13438</cdr:x>
      <cdr:y>0.01444</cdr:y>
    </cdr:from>
    <cdr:to>
      <cdr:x>0.73241</cdr:x>
      <cdr:y>0.08077</cdr:y>
    </cdr:to>
    <cdr:sp macro="" textlink="">
      <cdr:nvSpPr>
        <cdr:cNvPr id="2" name="TextBox 1"/>
        <cdr:cNvSpPr txBox="1"/>
      </cdr:nvSpPr>
      <cdr:spPr>
        <a:xfrm xmlns:a="http://schemas.openxmlformats.org/drawingml/2006/main">
          <a:off x="1131094" y="81855"/>
          <a:ext cx="5670351" cy="37207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0.16797</cdr:x>
      <cdr:y>0.01591</cdr:y>
    </cdr:from>
    <cdr:to>
      <cdr:x>0.83048</cdr:x>
      <cdr:y>0.06633</cdr:y>
    </cdr:to>
    <cdr:sp macro="" textlink="">
      <cdr:nvSpPr>
        <cdr:cNvPr id="3" name="TextBox 2"/>
        <cdr:cNvSpPr txBox="1"/>
      </cdr:nvSpPr>
      <cdr:spPr>
        <a:xfrm xmlns:a="http://schemas.openxmlformats.org/drawingml/2006/main">
          <a:off x="1451074" y="89297"/>
          <a:ext cx="6280547" cy="2827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GB" sz="1400" b="1" u="none" dirty="0">
              <a:solidFill>
                <a:schemeClr val="tx2">
                  <a:lumMod val="50000"/>
                </a:schemeClr>
              </a:solidFill>
              <a:latin typeface="+mn-lt"/>
              <a:ea typeface="+mn-ea"/>
              <a:cs typeface="+mn-cs"/>
            </a:rPr>
            <a:t>Share of budget revenues in GDP (%) in 2016, PEMPAL Survey</a:t>
          </a:r>
          <a:r>
            <a:rPr lang="en-GB" sz="1400" b="1" u="none" baseline="0" dirty="0">
              <a:solidFill>
                <a:schemeClr val="tx2">
                  <a:lumMod val="50000"/>
                </a:schemeClr>
              </a:solidFill>
              <a:latin typeface="+mn-lt"/>
              <a:ea typeface="+mn-ea"/>
              <a:cs typeface="+mn-cs"/>
            </a:rPr>
            <a:t> Data</a:t>
          </a:r>
          <a:r>
            <a:rPr lang="ru-RU" sz="1400" b="1" u="none" baseline="0" dirty="0">
              <a:solidFill>
                <a:schemeClr val="tx2">
                  <a:lumMod val="50000"/>
                </a:schemeClr>
              </a:solidFill>
              <a:latin typeface="+mn-lt"/>
              <a:ea typeface="+mn-ea"/>
              <a:cs typeface="+mn-cs"/>
            </a:rPr>
            <a:t>*</a:t>
          </a:r>
          <a:endParaRPr lang="ru-RU" sz="1400" u="none" dirty="0">
            <a:solidFill>
              <a:schemeClr val="tx2">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0.11132</cdr:x>
      <cdr:y>0.00184</cdr:y>
    </cdr:from>
    <cdr:to>
      <cdr:x>0.98273</cdr:x>
      <cdr:y>0.05515</cdr:y>
    </cdr:to>
    <cdr:sp macro="" textlink="">
      <cdr:nvSpPr>
        <cdr:cNvPr id="2" name="TextBox 1"/>
        <cdr:cNvSpPr txBox="1"/>
      </cdr:nvSpPr>
      <cdr:spPr>
        <a:xfrm xmlns:a="http://schemas.openxmlformats.org/drawingml/2006/main">
          <a:off x="552451" y="9525"/>
          <a:ext cx="4324350" cy="2762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200" b="1" dirty="0"/>
            <a:t>Eurostat</a:t>
          </a:r>
          <a:r>
            <a:rPr lang="en-US" sz="1200" b="1" baseline="0" dirty="0"/>
            <a:t> Data</a:t>
          </a:r>
          <a:endParaRPr lang="ru-RU"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0.00407</cdr:x>
      <cdr:y>0.00414</cdr:y>
    </cdr:from>
    <cdr:to>
      <cdr:x>0.53299</cdr:x>
      <cdr:y>0.99409</cdr:y>
    </cdr:to>
    <cdr:sp macro="" textlink="">
      <cdr:nvSpPr>
        <cdr:cNvPr id="2" name="TextBox 1"/>
        <cdr:cNvSpPr txBox="1"/>
      </cdr:nvSpPr>
      <cdr:spPr>
        <a:xfrm xmlns:a="http://schemas.openxmlformats.org/drawingml/2006/main">
          <a:off x="38099" y="22324"/>
          <a:ext cx="4848225" cy="60864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0.55765</cdr:x>
      <cdr:y>0.00594</cdr:y>
    </cdr:from>
    <cdr:to>
      <cdr:x>0.98936</cdr:x>
      <cdr:y>0.06501</cdr:y>
    </cdr:to>
    <cdr:sp macro="" textlink="">
      <cdr:nvSpPr>
        <cdr:cNvPr id="3" name="TextBox 2"/>
        <cdr:cNvSpPr txBox="1"/>
      </cdr:nvSpPr>
      <cdr:spPr>
        <a:xfrm xmlns:a="http://schemas.openxmlformats.org/drawingml/2006/main">
          <a:off x="5114925" y="31849"/>
          <a:ext cx="4171950" cy="33337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200" b="1" dirty="0"/>
            <a:t>PEMPAL countries, </a:t>
          </a:r>
          <a:r>
            <a:rPr lang="en-GB" sz="1200" b="1" dirty="0">
              <a:effectLst/>
              <a:latin typeface="+mn-lt"/>
              <a:ea typeface="+mn-ea"/>
              <a:cs typeface="+mn-cs"/>
            </a:rPr>
            <a:t>IMF GFS Database</a:t>
          </a:r>
          <a:endParaRPr lang="ru-RU"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0.05262</cdr:x>
      <cdr:y>0.81414</cdr:y>
    </cdr:from>
    <cdr:to>
      <cdr:x>0.78194</cdr:x>
      <cdr:y>0.94387</cdr:y>
    </cdr:to>
    <cdr:sp macro="" textlink="">
      <cdr:nvSpPr>
        <cdr:cNvPr id="2" name="TextBox 1"/>
        <cdr:cNvSpPr txBox="1"/>
      </cdr:nvSpPr>
      <cdr:spPr>
        <a:xfrm xmlns:a="http://schemas.openxmlformats.org/drawingml/2006/main">
          <a:off x="489857" y="4953000"/>
          <a:ext cx="6789964" cy="789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cdr:x>
      <cdr:y>0.78748</cdr:y>
    </cdr:from>
    <cdr:to>
      <cdr:x>0.80508</cdr:x>
      <cdr:y>0.99307</cdr:y>
    </cdr:to>
    <cdr:sp macro="" textlink="">
      <cdr:nvSpPr>
        <cdr:cNvPr id="3" name="TextBox 2"/>
        <cdr:cNvSpPr txBox="1"/>
      </cdr:nvSpPr>
      <cdr:spPr>
        <a:xfrm xmlns:a="http://schemas.openxmlformats.org/drawingml/2006/main">
          <a:off x="0" y="4202721"/>
          <a:ext cx="6972430" cy="1097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Key principles of the equalization formula</a:t>
          </a:r>
          <a:r>
            <a:rPr lang="en-US" sz="1200" dirty="0"/>
            <a:t>:</a:t>
          </a:r>
        </a:p>
        <a:p xmlns:a="http://schemas.openxmlformats.org/drawingml/2006/main">
          <a:r>
            <a:rPr lang="en-US" sz="1200" dirty="0"/>
            <a:t>-</a:t>
          </a:r>
          <a:r>
            <a:rPr lang="en-US" sz="1200" baseline="0" dirty="0"/>
            <a:t> </a:t>
          </a:r>
          <a:r>
            <a:rPr lang="en-US" sz="1200" dirty="0"/>
            <a:t>6 countries</a:t>
          </a:r>
          <a:r>
            <a:rPr lang="en-US" sz="1200" baseline="0" dirty="0"/>
            <a:t> (46%) - Deviation from the median value of </a:t>
          </a:r>
          <a:r>
            <a:rPr lang="en-US" sz="1200" dirty="0"/>
            <a:t>targeted </a:t>
          </a:r>
          <a:r>
            <a:rPr lang="en-US" sz="1200" baseline="0" dirty="0"/>
            <a:t>revenues;</a:t>
          </a:r>
        </a:p>
        <a:p xmlns:a="http://schemas.openxmlformats.org/drawingml/2006/main">
          <a:r>
            <a:rPr lang="en-US" sz="1200" baseline="0" dirty="0">
              <a:effectLst/>
              <a:latin typeface="+mn-lt"/>
              <a:ea typeface="+mn-ea"/>
              <a:cs typeface="+mn-cs"/>
            </a:rPr>
            <a:t>- 4 countries (31%) - Other;</a:t>
          </a:r>
        </a:p>
        <a:p xmlns:a="http://schemas.openxmlformats.org/drawingml/2006/main">
          <a:pPr>
            <a:defRPr/>
          </a:pPr>
          <a:r>
            <a:rPr lang="en-US" sz="1200" baseline="0" dirty="0">
              <a:effectLst/>
              <a:latin typeface="+mn-lt"/>
              <a:ea typeface="+mn-ea"/>
              <a:cs typeface="+mn-cs"/>
            </a:rPr>
            <a:t>- 3 countries (23%) – Equalization</a:t>
          </a:r>
          <a:r>
            <a:rPr lang="en-US" sz="1200" dirty="0">
              <a:effectLst/>
              <a:latin typeface="+mn-lt"/>
              <a:ea typeface="+mn-ea"/>
              <a:cs typeface="+mn-cs"/>
            </a:rPr>
            <a:t> of </a:t>
          </a:r>
          <a:r>
            <a:rPr lang="en-US" sz="1200" dirty="0"/>
            <a:t>expenditure</a:t>
          </a:r>
          <a:r>
            <a:rPr lang="en-US" sz="1200" strike="sngStrike" dirty="0">
              <a:solidFill>
                <a:srgbClr val="FF0000"/>
              </a:solidFill>
            </a:rPr>
            <a:t> </a:t>
          </a:r>
          <a:r>
            <a:rPr lang="en-US" sz="1200" dirty="0"/>
            <a:t>needs.</a:t>
          </a:r>
          <a:endParaRPr lang="ru-RU" sz="1200" dirty="0">
            <a:effectLst/>
          </a:endParaRPr>
        </a:p>
        <a:p xmlns:a="http://schemas.openxmlformats.org/drawingml/2006/main">
          <a:endParaRPr lang="ru-RU"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3/12/2018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3/12/2018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0</a:t>
            </a:fld>
            <a:endParaRPr lang="en-US"/>
          </a:p>
        </p:txBody>
      </p:sp>
    </p:spTree>
    <p:extLst>
      <p:ext uri="{BB962C8B-B14F-4D97-AF65-F5344CB8AC3E}">
        <p14:creationId xmlns:p14="http://schemas.microsoft.com/office/powerpoint/2010/main" val="8400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10</a:t>
            </a:fld>
            <a:endParaRPr lang="en-US"/>
          </a:p>
        </p:txBody>
      </p:sp>
    </p:spTree>
    <p:extLst>
      <p:ext uri="{BB962C8B-B14F-4D97-AF65-F5344CB8AC3E}">
        <p14:creationId xmlns:p14="http://schemas.microsoft.com/office/powerpoint/2010/main" val="310321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11</a:t>
            </a:fld>
            <a:endParaRPr lang="en-US"/>
          </a:p>
        </p:txBody>
      </p:sp>
    </p:spTree>
    <p:extLst>
      <p:ext uri="{BB962C8B-B14F-4D97-AF65-F5344CB8AC3E}">
        <p14:creationId xmlns:p14="http://schemas.microsoft.com/office/powerpoint/2010/main" val="80066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12</a:t>
            </a:fld>
            <a:endParaRPr lang="en-US"/>
          </a:p>
        </p:txBody>
      </p:sp>
    </p:spTree>
    <p:extLst>
      <p:ext uri="{BB962C8B-B14F-4D97-AF65-F5344CB8AC3E}">
        <p14:creationId xmlns:p14="http://schemas.microsoft.com/office/powerpoint/2010/main" val="82078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13</a:t>
            </a:fld>
            <a:endParaRPr lang="en-US"/>
          </a:p>
        </p:txBody>
      </p:sp>
    </p:spTree>
    <p:extLst>
      <p:ext uri="{BB962C8B-B14F-4D97-AF65-F5344CB8AC3E}">
        <p14:creationId xmlns:p14="http://schemas.microsoft.com/office/powerpoint/2010/main" val="148301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14</a:t>
            </a:fld>
            <a:endParaRPr lang="en-US"/>
          </a:p>
        </p:txBody>
      </p:sp>
    </p:spTree>
    <p:extLst>
      <p:ext uri="{BB962C8B-B14F-4D97-AF65-F5344CB8AC3E}">
        <p14:creationId xmlns:p14="http://schemas.microsoft.com/office/powerpoint/2010/main" val="298787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15</a:t>
            </a:fld>
            <a:endParaRPr lang="en-US"/>
          </a:p>
        </p:txBody>
      </p:sp>
    </p:spTree>
    <p:extLst>
      <p:ext uri="{BB962C8B-B14F-4D97-AF65-F5344CB8AC3E}">
        <p14:creationId xmlns:p14="http://schemas.microsoft.com/office/powerpoint/2010/main" val="230827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16</a:t>
            </a:fld>
            <a:endParaRPr lang="en-US"/>
          </a:p>
        </p:txBody>
      </p:sp>
    </p:spTree>
    <p:extLst>
      <p:ext uri="{BB962C8B-B14F-4D97-AF65-F5344CB8AC3E}">
        <p14:creationId xmlns:p14="http://schemas.microsoft.com/office/powerpoint/2010/main" val="282116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17</a:t>
            </a:fld>
            <a:endParaRPr lang="en-US"/>
          </a:p>
        </p:txBody>
      </p:sp>
    </p:spTree>
    <p:extLst>
      <p:ext uri="{BB962C8B-B14F-4D97-AF65-F5344CB8AC3E}">
        <p14:creationId xmlns:p14="http://schemas.microsoft.com/office/powerpoint/2010/main" val="18760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18</a:t>
            </a:fld>
            <a:endParaRPr lang="en-US"/>
          </a:p>
        </p:txBody>
      </p:sp>
    </p:spTree>
    <p:extLst>
      <p:ext uri="{BB962C8B-B14F-4D97-AF65-F5344CB8AC3E}">
        <p14:creationId xmlns:p14="http://schemas.microsoft.com/office/powerpoint/2010/main" val="287862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19</a:t>
            </a:fld>
            <a:endParaRPr lang="en-US"/>
          </a:p>
        </p:txBody>
      </p:sp>
    </p:spTree>
    <p:extLst>
      <p:ext uri="{BB962C8B-B14F-4D97-AF65-F5344CB8AC3E}">
        <p14:creationId xmlns:p14="http://schemas.microsoft.com/office/powerpoint/2010/main" val="84735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1</a:t>
            </a:fld>
            <a:endParaRPr lang="en-US"/>
          </a:p>
        </p:txBody>
      </p:sp>
    </p:spTree>
    <p:extLst>
      <p:ext uri="{BB962C8B-B14F-4D97-AF65-F5344CB8AC3E}">
        <p14:creationId xmlns:p14="http://schemas.microsoft.com/office/powerpoint/2010/main" val="297850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20</a:t>
            </a:fld>
            <a:endParaRPr lang="en-US"/>
          </a:p>
        </p:txBody>
      </p:sp>
    </p:spTree>
    <p:extLst>
      <p:ext uri="{BB962C8B-B14F-4D97-AF65-F5344CB8AC3E}">
        <p14:creationId xmlns:p14="http://schemas.microsoft.com/office/powerpoint/2010/main" val="279066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21</a:t>
            </a:fld>
            <a:endParaRPr lang="en-US"/>
          </a:p>
        </p:txBody>
      </p:sp>
    </p:spTree>
    <p:extLst>
      <p:ext uri="{BB962C8B-B14F-4D97-AF65-F5344CB8AC3E}">
        <p14:creationId xmlns:p14="http://schemas.microsoft.com/office/powerpoint/2010/main" val="3922863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22</a:t>
            </a:fld>
            <a:endParaRPr lang="en-US"/>
          </a:p>
        </p:txBody>
      </p:sp>
    </p:spTree>
    <p:extLst>
      <p:ext uri="{BB962C8B-B14F-4D97-AF65-F5344CB8AC3E}">
        <p14:creationId xmlns:p14="http://schemas.microsoft.com/office/powerpoint/2010/main" val="334145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23</a:t>
            </a:fld>
            <a:endParaRPr lang="en-US"/>
          </a:p>
        </p:txBody>
      </p:sp>
    </p:spTree>
    <p:extLst>
      <p:ext uri="{BB962C8B-B14F-4D97-AF65-F5344CB8AC3E}">
        <p14:creationId xmlns:p14="http://schemas.microsoft.com/office/powerpoint/2010/main" val="385257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24</a:t>
            </a:fld>
            <a:endParaRPr lang="en-US"/>
          </a:p>
        </p:txBody>
      </p:sp>
    </p:spTree>
    <p:extLst>
      <p:ext uri="{BB962C8B-B14F-4D97-AF65-F5344CB8AC3E}">
        <p14:creationId xmlns:p14="http://schemas.microsoft.com/office/powerpoint/2010/main" val="220029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25</a:t>
            </a:fld>
            <a:endParaRPr lang="en-US"/>
          </a:p>
        </p:txBody>
      </p:sp>
    </p:spTree>
    <p:extLst>
      <p:ext uri="{BB962C8B-B14F-4D97-AF65-F5344CB8AC3E}">
        <p14:creationId xmlns:p14="http://schemas.microsoft.com/office/powerpoint/2010/main" val="149915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2</a:t>
            </a:fld>
            <a:endParaRPr lang="en-US"/>
          </a:p>
        </p:txBody>
      </p:sp>
    </p:spTree>
    <p:extLst>
      <p:ext uri="{BB962C8B-B14F-4D97-AF65-F5344CB8AC3E}">
        <p14:creationId xmlns:p14="http://schemas.microsoft.com/office/powerpoint/2010/main" val="19444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4</a:t>
            </a:fld>
            <a:endParaRPr lang="en-US"/>
          </a:p>
        </p:txBody>
      </p:sp>
    </p:spTree>
    <p:extLst>
      <p:ext uri="{BB962C8B-B14F-4D97-AF65-F5344CB8AC3E}">
        <p14:creationId xmlns:p14="http://schemas.microsoft.com/office/powerpoint/2010/main" val="138182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a:p>
        </p:txBody>
      </p:sp>
    </p:spTree>
    <p:extLst>
      <p:ext uri="{BB962C8B-B14F-4D97-AF65-F5344CB8AC3E}">
        <p14:creationId xmlns:p14="http://schemas.microsoft.com/office/powerpoint/2010/main" val="421505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6</a:t>
            </a:fld>
            <a:endParaRPr lang="en-US"/>
          </a:p>
        </p:txBody>
      </p:sp>
    </p:spTree>
    <p:extLst>
      <p:ext uri="{BB962C8B-B14F-4D97-AF65-F5344CB8AC3E}">
        <p14:creationId xmlns:p14="http://schemas.microsoft.com/office/powerpoint/2010/main" val="183245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7</a:t>
            </a:fld>
            <a:endParaRPr lang="en-US"/>
          </a:p>
        </p:txBody>
      </p:sp>
    </p:spTree>
    <p:extLst>
      <p:ext uri="{BB962C8B-B14F-4D97-AF65-F5344CB8AC3E}">
        <p14:creationId xmlns:p14="http://schemas.microsoft.com/office/powerpoint/2010/main" val="126739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8</a:t>
            </a:fld>
            <a:endParaRPr lang="en-US"/>
          </a:p>
        </p:txBody>
      </p:sp>
    </p:spTree>
    <p:extLst>
      <p:ext uri="{BB962C8B-B14F-4D97-AF65-F5344CB8AC3E}">
        <p14:creationId xmlns:p14="http://schemas.microsoft.com/office/powerpoint/2010/main" val="341289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t>9</a:t>
            </a:fld>
            <a:endParaRPr lang="en-US"/>
          </a:p>
        </p:txBody>
      </p:sp>
    </p:spTree>
    <p:extLst>
      <p:ext uri="{BB962C8B-B14F-4D97-AF65-F5344CB8AC3E}">
        <p14:creationId xmlns:p14="http://schemas.microsoft.com/office/powerpoint/2010/main" val="1349274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val="174159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7751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sp>
        <p:nvSpPr>
          <p:cNvPr id="7" name="Rectangle 6"/>
          <p:cNvSpPr>
            <a:spLocks noChangeArrowheads="1"/>
          </p:cNvSpPr>
          <p:nvPr/>
        </p:nvSpPr>
        <p:spPr bwMode="auto">
          <a:xfrm>
            <a:off x="0" y="4302131"/>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grpSp>
        <p:nvGrpSpPr>
          <p:cNvPr id="8" name="Group 7"/>
          <p:cNvGrpSpPr>
            <a:grpSpLocks/>
          </p:cNvGrpSpPr>
          <p:nvPr/>
        </p:nvGrpSpPr>
        <p:grpSpPr bwMode="auto">
          <a:xfrm>
            <a:off x="265116"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6"/>
            <a:ext cx="9144000" cy="4299185"/>
          </a:xfrm>
        </p:spPr>
        <p:txBody>
          <a:bodyPr>
            <a:normAutofit/>
          </a:bodyPr>
          <a:lstStyle>
            <a:lvl1pPr>
              <a:defRPr baseline="0"/>
            </a:lvl1pPr>
          </a:lstStyle>
          <a:p>
            <a:pPr lvl="0"/>
            <a:r>
              <a:rPr lang="en-US" noProof="0"/>
              <a:t>Click icon to add picture</a:t>
            </a:r>
            <a:endParaRPr lang="en-US" noProof="0" dirty="0"/>
          </a:p>
        </p:txBody>
      </p:sp>
      <p:sp>
        <p:nvSpPr>
          <p:cNvPr id="17" name="Title 329"/>
          <p:cNvSpPr>
            <a:spLocks noGrp="1"/>
          </p:cNvSpPr>
          <p:nvPr>
            <p:ph type="title"/>
          </p:nvPr>
        </p:nvSpPr>
        <p:spPr>
          <a:xfrm>
            <a:off x="1273366" y="5293895"/>
            <a:ext cx="7323485" cy="387684"/>
          </a:xfrm>
        </p:spPr>
        <p:txBody>
          <a:bodyPr/>
          <a:lstStyle>
            <a:lvl1pPr>
              <a:defRPr sz="15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3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975"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5854701" y="6161094"/>
            <a:ext cx="2744788" cy="363537"/>
          </a:xfrm>
        </p:spPr>
        <p:txBody>
          <a:bodyPr rIns="0" anchor="b" anchorCtr="0"/>
          <a:lstStyle>
            <a:lvl1pPr algn="r">
              <a:defRPr sz="975" b="0" i="0">
                <a:solidFill>
                  <a:srgbClr val="FFFFFF"/>
                </a:solidFill>
                <a:latin typeface="Arial"/>
                <a:cs typeface="Arial"/>
              </a:defRPr>
            </a:lvl1pPr>
          </a:lstStyle>
          <a:p>
            <a:endParaRPr lang="en-US"/>
          </a:p>
        </p:txBody>
      </p:sp>
    </p:spTree>
    <p:extLst>
      <p:ext uri="{BB962C8B-B14F-4D97-AF65-F5344CB8AC3E}">
        <p14:creationId xmlns:p14="http://schemas.microsoft.com/office/powerpoint/2010/main" val="7098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31003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12290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07524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0880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thefuturesagency.com/2014/12/08/global-trends-briefing-10-key-trends-to-watch/"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en.wikipedia.org/wiki/File:Alanya_Market_50.jpg"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ipkitten.blogspot.com/2010/05/ownership-and-control-of-ip-report-3.html" TargetMode="Externa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mailto:mgusarova@worldbank.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ommons.wikimedia.org/wiki/File:Why,_Arizona.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4747" y="5352617"/>
            <a:ext cx="7602104" cy="494510"/>
          </a:xfrm>
        </p:spPr>
        <p:txBody>
          <a:bodyPr>
            <a:noAutofit/>
          </a:bodyPr>
          <a:lstStyle/>
          <a:p>
            <a:r>
              <a:rPr lang="en-US" sz="2800" dirty="0"/>
              <a:t>Intergovernmental Fiscal Transfers: Trends and Challenges in PEMPAL Countries</a:t>
            </a:r>
          </a:p>
        </p:txBody>
      </p:sp>
      <p:sp>
        <p:nvSpPr>
          <p:cNvPr id="8" name="Text Placeholder 4">
            <a:extLst>
              <a:ext uri="{FF2B5EF4-FFF2-40B4-BE49-F238E27FC236}">
                <a16:creationId xmlns:a16="http://schemas.microsoft.com/office/drawing/2014/main" id="{CB5A93E5-E84C-4009-AAE2-B8F5CB801606}"/>
              </a:ext>
            </a:extLst>
          </p:cNvPr>
          <p:cNvSpPr>
            <a:spLocks noGrp="1"/>
          </p:cNvSpPr>
          <p:nvPr>
            <p:ph type="body" sz="quarter" idx="13"/>
          </p:nvPr>
        </p:nvSpPr>
        <p:spPr>
          <a:xfrm>
            <a:off x="1080416" y="5931017"/>
            <a:ext cx="7335420" cy="738230"/>
          </a:xfrm>
        </p:spPr>
        <p:txBody>
          <a:bodyPr>
            <a:normAutofit/>
          </a:bodyPr>
          <a:lstStyle/>
          <a:p>
            <a:r>
              <a:rPr lang="en-US" sz="1800" dirty="0"/>
              <a:t>Iryna Shcherbyna</a:t>
            </a:r>
          </a:p>
          <a:p>
            <a:r>
              <a:rPr lang="en-US" sz="1800" dirty="0"/>
              <a:t>Public Sector Specialist, World Bank - Governance</a:t>
            </a:r>
          </a:p>
        </p:txBody>
      </p:sp>
      <p:pic>
        <p:nvPicPr>
          <p:cNvPr id="18" name="Picture Placeholder 17">
            <a:extLst>
              <a:ext uri="{FF2B5EF4-FFF2-40B4-BE49-F238E27FC236}">
                <a16:creationId xmlns:a16="http://schemas.microsoft.com/office/drawing/2014/main" id="{0442CDD6-219E-44AE-ABCF-E0DABC860CF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135" b="11135"/>
          <a:stretch>
            <a:fillRect/>
          </a:stretch>
        </p:blipFill>
        <p:spPr/>
      </p:pic>
      <p:sp>
        <p:nvSpPr>
          <p:cNvPr id="19" name="TextBox 18">
            <a:extLst>
              <a:ext uri="{FF2B5EF4-FFF2-40B4-BE49-F238E27FC236}">
                <a16:creationId xmlns:a16="http://schemas.microsoft.com/office/drawing/2014/main" id="{50A7A81F-8548-4409-8545-452E7508F134}"/>
              </a:ext>
            </a:extLst>
          </p:cNvPr>
          <p:cNvSpPr txBox="1"/>
          <p:nvPr/>
        </p:nvSpPr>
        <p:spPr>
          <a:xfrm>
            <a:off x="0" y="4299191"/>
            <a:ext cx="9144000" cy="230832"/>
          </a:xfrm>
          <a:prstGeom prst="rect">
            <a:avLst/>
          </a:prstGeom>
          <a:noFill/>
        </p:spPr>
        <p:txBody>
          <a:bodyPr wrap="square" rtlCol="0">
            <a:spAutoFit/>
          </a:bodyPr>
          <a:lstStyle/>
          <a:p>
            <a:r>
              <a:rPr lang="en-US" sz="900">
                <a:hlinkClick r:id="rId4" tooltip="http://thefuturesagency.com/2014/12/08/global-trends-briefing-10-key-trends-to-watch/"/>
              </a:rPr>
              <a:t>This Photo</a:t>
            </a:r>
            <a:r>
              <a:rPr lang="en-US" sz="900"/>
              <a:t> by Unknown Author is licensed under </a:t>
            </a:r>
            <a:r>
              <a:rPr lang="en-US" sz="900">
                <a:hlinkClick r:id="rId5" tooltip="https://creativecommons.org/licenses/by-nc-sa/3.0/"/>
              </a:rPr>
              <a:t>CC BY-NC-SA</a:t>
            </a:r>
            <a:endParaRPr lang="en-US" sz="900"/>
          </a:p>
        </p:txBody>
      </p:sp>
    </p:spTree>
    <p:extLst>
      <p:ext uri="{BB962C8B-B14F-4D97-AF65-F5344CB8AC3E}">
        <p14:creationId xmlns:p14="http://schemas.microsoft.com/office/powerpoint/2010/main" val="4137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TYPES OF INTER-BUDGETRAY TRANSFERS (grants)</a:t>
            </a:r>
            <a:endParaRPr lang="en-US" sz="21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graphicFrame>
        <p:nvGraphicFramePr>
          <p:cNvPr id="7" name="Схема 2">
            <a:extLst>
              <a:ext uri="{FF2B5EF4-FFF2-40B4-BE49-F238E27FC236}">
                <a16:creationId xmlns:a16="http://schemas.microsoft.com/office/drawing/2014/main" id="{BBFC4B43-6B87-4027-AB30-CBC6F72FAEE9}"/>
              </a:ext>
            </a:extLst>
          </p:cNvPr>
          <p:cNvGraphicFramePr/>
          <p:nvPr>
            <p:extLst>
              <p:ext uri="{D42A27DB-BD31-4B8C-83A1-F6EECF244321}">
                <p14:modId xmlns:p14="http://schemas.microsoft.com/office/powerpoint/2010/main" val="1455505442"/>
              </p:ext>
            </p:extLst>
          </p:nvPr>
        </p:nvGraphicFramePr>
        <p:xfrm>
          <a:off x="357188" y="1475520"/>
          <a:ext cx="8469313" cy="410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A956DE9-A93A-44E7-9FF4-74CBD503BD8D}"/>
              </a:ext>
            </a:extLst>
          </p:cNvPr>
          <p:cNvSpPr txBox="1"/>
          <p:nvPr/>
        </p:nvSpPr>
        <p:spPr>
          <a:xfrm>
            <a:off x="747346" y="5758962"/>
            <a:ext cx="5345723" cy="430887"/>
          </a:xfrm>
          <a:prstGeom prst="rect">
            <a:avLst/>
          </a:prstGeom>
          <a:noFill/>
        </p:spPr>
        <p:txBody>
          <a:bodyPr wrap="square" rtlCol="0">
            <a:spAutoFit/>
          </a:bodyPr>
          <a:lstStyle/>
          <a:p>
            <a:r>
              <a:rPr lang="en-US" sz="1100" b="0" dirty="0">
                <a:solidFill>
                  <a:schemeClr val="tx2"/>
                </a:solidFill>
              </a:rPr>
              <a:t>Source: OECD, INTERGOVERNMENTAL TRANSFERS AND DECENTRALISED PUBLIC SPENDING, Working Paper N 3, 2006</a:t>
            </a:r>
            <a:endParaRPr lang="ru-RU" sz="1100" b="0" dirty="0">
              <a:solidFill>
                <a:schemeClr val="tx2"/>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9</a:t>
            </a:fld>
            <a:endParaRPr lang="en-US"/>
          </a:p>
        </p:txBody>
      </p:sp>
      <p:pic>
        <p:nvPicPr>
          <p:cNvPr id="4" name="Рисунок 3"/>
          <p:cNvPicPr>
            <a:picLocks noChangeAspect="1"/>
          </p:cNvPicPr>
          <p:nvPr/>
        </p:nvPicPr>
        <p:blipFill>
          <a:blip r:embed="rId8"/>
          <a:stretch>
            <a:fillRect/>
          </a:stretch>
        </p:blipFill>
        <p:spPr>
          <a:xfrm>
            <a:off x="6313976" y="6273312"/>
            <a:ext cx="2371725" cy="571500"/>
          </a:xfrm>
          <a:prstGeom prst="rect">
            <a:avLst/>
          </a:prstGeom>
        </p:spPr>
      </p:pic>
    </p:spTree>
    <p:extLst>
      <p:ext uri="{BB962C8B-B14F-4D97-AF65-F5344CB8AC3E}">
        <p14:creationId xmlns:p14="http://schemas.microsoft.com/office/powerpoint/2010/main" val="168950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definitions</a:t>
            </a:r>
            <a:endParaRPr lang="en-US" sz="21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pic>
        <p:nvPicPr>
          <p:cNvPr id="9" name="Picture 6">
            <a:extLst>
              <a:ext uri="{FF2B5EF4-FFF2-40B4-BE49-F238E27FC236}">
                <a16:creationId xmlns:a16="http://schemas.microsoft.com/office/drawing/2014/main" id="{6B1925E2-9921-4C85-B7A0-9F3D6C081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314" y="1"/>
            <a:ext cx="3103685" cy="1376480"/>
          </a:xfrm>
          <a:prstGeom prst="rect">
            <a:avLst/>
          </a:prstGeom>
        </p:spPr>
      </p:pic>
      <p:sp>
        <p:nvSpPr>
          <p:cNvPr id="11" name="Text Placeholder 2">
            <a:extLst>
              <a:ext uri="{FF2B5EF4-FFF2-40B4-BE49-F238E27FC236}">
                <a16:creationId xmlns:a16="http://schemas.microsoft.com/office/drawing/2014/main" id="{1DB967C3-6AC9-4003-AEA2-57E2F03AD806}"/>
              </a:ext>
            </a:extLst>
          </p:cNvPr>
          <p:cNvSpPr txBox="1">
            <a:spLocks/>
          </p:cNvSpPr>
          <p:nvPr/>
        </p:nvSpPr>
        <p:spPr bwMode="auto">
          <a:xfrm>
            <a:off x="349250" y="1424355"/>
            <a:ext cx="8636488" cy="455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en-US" b="1" i="1" kern="0" dirty="0"/>
              <a:t> Earmarked grants  </a:t>
            </a:r>
            <a:r>
              <a:rPr lang="en-US" b="0" kern="0" dirty="0"/>
              <a:t>An earmarked grant is a grant that is given under the condition that it can only be used for a specific purpose.</a:t>
            </a:r>
          </a:p>
          <a:p>
            <a:r>
              <a:rPr lang="en-US" b="1" i="1" kern="0" dirty="0"/>
              <a:t> Non-earmarked grants </a:t>
            </a:r>
            <a:r>
              <a:rPr lang="en-US" b="0" kern="0" dirty="0"/>
              <a:t>Non-earmarked grants can be spent as if they were the receiving sub-national government’s own (non-earmarked) tax revenues. </a:t>
            </a:r>
          </a:p>
          <a:p>
            <a:r>
              <a:rPr lang="en-US" b="1" i="1" kern="0" dirty="0"/>
              <a:t> Mandatory grants </a:t>
            </a:r>
            <a:r>
              <a:rPr lang="en-US" b="0" kern="0" dirty="0"/>
              <a:t>Mandatory grants (entitlements) are legal, rules-based </a:t>
            </a:r>
            <a:r>
              <a:rPr lang="en-US" sz="1500" b="0" kern="0" dirty="0"/>
              <a:t>obligations for the government that issues the grant. This requires that both the size of the grant and the conditions under which it is given are laid down in a statute or an executive decree and that these conditions are both necessary and sufficient. </a:t>
            </a:r>
          </a:p>
          <a:p>
            <a:r>
              <a:rPr lang="en-US" b="1" i="1" kern="0" dirty="0"/>
              <a:t> Discretionary grants </a:t>
            </a:r>
            <a:r>
              <a:rPr lang="en-US" b="0" kern="0" dirty="0"/>
              <a:t>Discretionary grants, and the conditions under which they are given, are not determined by rules but decided on an ad hoc, discretionary basis. Discretionary grants are often temporary in nature and include, for example, grants for specific infrastructural projects or emergency aid to a disaster area.</a:t>
            </a:r>
          </a:p>
          <a:p>
            <a:r>
              <a:rPr lang="en-US" b="1" i="1" kern="0" dirty="0"/>
              <a:t> Matching grants </a:t>
            </a:r>
            <a:r>
              <a:rPr lang="en-US" b="0" kern="0" dirty="0"/>
              <a:t>Matching grants are grants designed to complement sub-national contributions. Matching grants are dependent on normative or actual spending for services for which the grants are earmarked or on local revenue collection related to these services. </a:t>
            </a:r>
          </a:p>
          <a:p>
            <a:r>
              <a:rPr lang="en-US" b="1" i="1" kern="0" dirty="0"/>
              <a:t> Non-matching grants </a:t>
            </a:r>
            <a:r>
              <a:rPr lang="en-US" b="0" kern="0" dirty="0"/>
              <a:t>Non-matching grants are grants not directly linked to any sub-national contribution.</a:t>
            </a:r>
          </a:p>
          <a:p>
            <a:r>
              <a:rPr lang="en-US" b="1" i="1" kern="0" dirty="0"/>
              <a:t> Current grants </a:t>
            </a:r>
            <a:r>
              <a:rPr lang="en-US" b="0" kern="0" dirty="0"/>
              <a:t>Current grants are grants assumed to be spent on either current or capital expenditures.</a:t>
            </a:r>
          </a:p>
          <a:p>
            <a:r>
              <a:rPr lang="en-US" b="1" i="1" kern="0" dirty="0"/>
              <a:t> Capital grants </a:t>
            </a:r>
            <a:r>
              <a:rPr lang="en-US" b="0" kern="0" dirty="0"/>
              <a:t>Capital grants are grants assumed to be spent only on capital expenditures.</a:t>
            </a:r>
          </a:p>
          <a:p>
            <a:endParaRPr lang="en-US" b="0" kern="0" dirty="0"/>
          </a:p>
        </p:txBody>
      </p:sp>
      <p:sp>
        <p:nvSpPr>
          <p:cNvPr id="12" name="TextBox 11">
            <a:extLst>
              <a:ext uri="{FF2B5EF4-FFF2-40B4-BE49-F238E27FC236}">
                <a16:creationId xmlns:a16="http://schemas.microsoft.com/office/drawing/2014/main" id="{B3A8274E-04A7-485C-8922-96A0D1866C7D}"/>
              </a:ext>
            </a:extLst>
          </p:cNvPr>
          <p:cNvSpPr txBox="1"/>
          <p:nvPr/>
        </p:nvSpPr>
        <p:spPr>
          <a:xfrm>
            <a:off x="483577" y="6124455"/>
            <a:ext cx="5345723" cy="600164"/>
          </a:xfrm>
          <a:prstGeom prst="rect">
            <a:avLst/>
          </a:prstGeom>
          <a:noFill/>
        </p:spPr>
        <p:txBody>
          <a:bodyPr wrap="square" rtlCol="0">
            <a:spAutoFit/>
          </a:bodyPr>
          <a:lstStyle/>
          <a:p>
            <a:r>
              <a:rPr lang="en-US" sz="1100" b="0" dirty="0">
                <a:solidFill>
                  <a:schemeClr val="tx2"/>
                </a:solidFill>
              </a:rPr>
              <a:t>Sources: OECD, INTERGOVERNMENTAL TRANSFERS AND DECENTRALISED PUBLIC SPENDING, Working Paper N 3, 2006; </a:t>
            </a:r>
          </a:p>
          <a:p>
            <a:r>
              <a:rPr lang="en-US" sz="1100" b="0" dirty="0">
                <a:solidFill>
                  <a:schemeClr val="tx2"/>
                </a:solidFill>
              </a:rPr>
              <a:t>WB, INTERGOVERNMENTAL FISCAL TRANSFERS.PRINCIPLES AND PRACTICE, 2007</a:t>
            </a:r>
            <a:endParaRPr lang="ru-RU" sz="1100" b="0" dirty="0">
              <a:solidFill>
                <a:schemeClr val="tx2"/>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10</a:t>
            </a:fld>
            <a:endParaRPr lang="en-US"/>
          </a:p>
        </p:txBody>
      </p:sp>
      <p:pic>
        <p:nvPicPr>
          <p:cNvPr id="4" name="Рисунок 3"/>
          <p:cNvPicPr>
            <a:picLocks noChangeAspect="1"/>
          </p:cNvPicPr>
          <p:nvPr/>
        </p:nvPicPr>
        <p:blipFill>
          <a:blip r:embed="rId4"/>
          <a:stretch>
            <a:fillRect/>
          </a:stretch>
        </p:blipFill>
        <p:spPr>
          <a:xfrm>
            <a:off x="6534394" y="6286500"/>
            <a:ext cx="2371725" cy="571500"/>
          </a:xfrm>
          <a:prstGeom prst="rect">
            <a:avLst/>
          </a:prstGeom>
        </p:spPr>
      </p:pic>
    </p:spTree>
    <p:extLst>
      <p:ext uri="{BB962C8B-B14F-4D97-AF65-F5344CB8AC3E}">
        <p14:creationId xmlns:p14="http://schemas.microsoft.com/office/powerpoint/2010/main" val="420437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000" dirty="0"/>
              <a:t>Part 2: </a:t>
            </a:r>
            <a:r>
              <a:rPr lang="en-US" sz="2000" b="1" dirty="0"/>
              <a:t> THE </a:t>
            </a:r>
            <a:r>
              <a:rPr lang="en-US" sz="2100" b="1" dirty="0"/>
              <a:t>SYSTEM OF INTERGOVERNMENTAL FISCAL TRANSFERS IN PEMPAL COUNTRIES </a:t>
            </a:r>
            <a:endParaRPr lang="en-US" sz="2100" dirty="0"/>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pic>
        <p:nvPicPr>
          <p:cNvPr id="9" name="Picture 8">
            <a:extLst>
              <a:ext uri="{FF2B5EF4-FFF2-40B4-BE49-F238E27FC236}">
                <a16:creationId xmlns:a16="http://schemas.microsoft.com/office/drawing/2014/main" id="{D3ACAFCD-69CF-405A-8565-2E57536820E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057" y="1349476"/>
            <a:ext cx="8217650" cy="4918675"/>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11</a:t>
            </a:fld>
            <a:endParaRPr lang="en-US"/>
          </a:p>
        </p:txBody>
      </p:sp>
      <p:pic>
        <p:nvPicPr>
          <p:cNvPr id="4" name="Рисунок 3"/>
          <p:cNvPicPr>
            <a:picLocks noChangeAspect="1"/>
          </p:cNvPicPr>
          <p:nvPr/>
        </p:nvPicPr>
        <p:blipFill>
          <a:blip r:embed="rId5"/>
          <a:stretch>
            <a:fillRect/>
          </a:stretch>
        </p:blipFill>
        <p:spPr>
          <a:xfrm>
            <a:off x="6464866" y="6268151"/>
            <a:ext cx="2371725" cy="571500"/>
          </a:xfrm>
          <a:prstGeom prst="rect">
            <a:avLst/>
          </a:prstGeom>
        </p:spPr>
      </p:pic>
    </p:spTree>
    <p:extLst>
      <p:ext uri="{BB962C8B-B14F-4D97-AF65-F5344CB8AC3E}">
        <p14:creationId xmlns:p14="http://schemas.microsoft.com/office/powerpoint/2010/main" val="285757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100" b="1" cap="none" dirty="0"/>
              <a:t>THE LOWER THE SHARE OF SUB-NATIONAL BUDGET REVENUES IN GGP, THE HIGHER THE IMPACT OF CENTRAL BUDGET TRANSFERS</a:t>
            </a:r>
            <a:endParaRPr lang="en-US" sz="2100" dirty="0"/>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graphicFrame>
        <p:nvGraphicFramePr>
          <p:cNvPr id="7" name="Диаграмма 5">
            <a:extLst>
              <a:ext uri="{FF2B5EF4-FFF2-40B4-BE49-F238E27FC236}">
                <a16:creationId xmlns:a16="http://schemas.microsoft.com/office/drawing/2014/main" id="{42A2F9BC-1429-49D6-9AB5-15F6120DF1E9}"/>
              </a:ext>
            </a:extLst>
          </p:cNvPr>
          <p:cNvGraphicFramePr>
            <a:graphicFrameLocks noGrp="1"/>
          </p:cNvGraphicFramePr>
          <p:nvPr>
            <p:extLst>
              <p:ext uri="{D42A27DB-BD31-4B8C-83A1-F6EECF244321}">
                <p14:modId xmlns:p14="http://schemas.microsoft.com/office/powerpoint/2010/main" val="2328926124"/>
              </p:ext>
            </p:extLst>
          </p:nvPr>
        </p:nvGraphicFramePr>
        <p:xfrm>
          <a:off x="185042" y="1301262"/>
          <a:ext cx="8387458" cy="5258032"/>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12</a:t>
            </a:fld>
            <a:endParaRPr lang="en-US"/>
          </a:p>
        </p:txBody>
      </p:sp>
      <p:pic>
        <p:nvPicPr>
          <p:cNvPr id="4" name="Рисунок 3"/>
          <p:cNvPicPr>
            <a:picLocks noChangeAspect="1"/>
          </p:cNvPicPr>
          <p:nvPr/>
        </p:nvPicPr>
        <p:blipFill>
          <a:blip r:embed="rId4"/>
          <a:stretch>
            <a:fillRect/>
          </a:stretch>
        </p:blipFill>
        <p:spPr>
          <a:xfrm>
            <a:off x="6366729" y="6238142"/>
            <a:ext cx="2371725" cy="571500"/>
          </a:xfrm>
          <a:prstGeom prst="rect">
            <a:avLst/>
          </a:prstGeom>
        </p:spPr>
      </p:pic>
      <p:sp>
        <p:nvSpPr>
          <p:cNvPr id="8" name="TextBox 7"/>
          <p:cNvSpPr txBox="1"/>
          <p:nvPr/>
        </p:nvSpPr>
        <p:spPr>
          <a:xfrm>
            <a:off x="562708" y="6521568"/>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300457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THE STRUCTURE OF LOCAL BUDGET REVENUES IN 2016</a:t>
            </a:r>
            <a:br>
              <a:rPr lang="en-US" sz="2100" b="1" cap="none" dirty="0"/>
            </a:br>
            <a:r>
              <a:rPr lang="en-US" sz="1600" b="1" i="1" cap="none" dirty="0"/>
              <a:t>PEMPAL Survey Data*</a:t>
            </a:r>
            <a:endParaRPr lang="en-US" sz="2100" b="1" dirty="0"/>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graphicFrame>
        <p:nvGraphicFramePr>
          <p:cNvPr id="8" name="Диаграмма 6">
            <a:extLst>
              <a:ext uri="{FF2B5EF4-FFF2-40B4-BE49-F238E27FC236}">
                <a16:creationId xmlns:a16="http://schemas.microsoft.com/office/drawing/2014/main" id="{D4505892-C09D-4DF3-9A01-ACEF823505C8}"/>
              </a:ext>
            </a:extLst>
          </p:cNvPr>
          <p:cNvGraphicFramePr>
            <a:graphicFrameLocks/>
          </p:cNvGraphicFramePr>
          <p:nvPr>
            <p:extLst>
              <p:ext uri="{D42A27DB-BD31-4B8C-83A1-F6EECF244321}">
                <p14:modId xmlns:p14="http://schemas.microsoft.com/office/powerpoint/2010/main" val="1860909587"/>
              </p:ext>
            </p:extLst>
          </p:nvPr>
        </p:nvGraphicFramePr>
        <p:xfrm>
          <a:off x="95864" y="1414829"/>
          <a:ext cx="4971435" cy="4019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a:extLst>
              <a:ext uri="{FF2B5EF4-FFF2-40B4-BE49-F238E27FC236}">
                <a16:creationId xmlns:a16="http://schemas.microsoft.com/office/drawing/2014/main" id="{E2D8F937-FEF1-4161-B909-EFC3CF7403F6}"/>
              </a:ext>
            </a:extLst>
          </p:cNvPr>
          <p:cNvGraphicFramePr>
            <a:graphicFrameLocks/>
          </p:cNvGraphicFramePr>
          <p:nvPr>
            <p:extLst>
              <p:ext uri="{D42A27DB-BD31-4B8C-83A1-F6EECF244321}">
                <p14:modId xmlns:p14="http://schemas.microsoft.com/office/powerpoint/2010/main" val="1660943714"/>
              </p:ext>
            </p:extLst>
          </p:nvPr>
        </p:nvGraphicFramePr>
        <p:xfrm>
          <a:off x="4938712" y="1441938"/>
          <a:ext cx="4064612" cy="3996837"/>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13</a:t>
            </a:fld>
            <a:endParaRPr lang="en-US"/>
          </a:p>
        </p:txBody>
      </p:sp>
      <p:pic>
        <p:nvPicPr>
          <p:cNvPr id="4" name="Рисунок 3"/>
          <p:cNvPicPr>
            <a:picLocks noChangeAspect="1"/>
          </p:cNvPicPr>
          <p:nvPr/>
        </p:nvPicPr>
        <p:blipFill>
          <a:blip r:embed="rId5"/>
          <a:stretch>
            <a:fillRect/>
          </a:stretch>
        </p:blipFill>
        <p:spPr>
          <a:xfrm>
            <a:off x="6305183" y="6273544"/>
            <a:ext cx="2371725" cy="571500"/>
          </a:xfrm>
          <a:prstGeom prst="rect">
            <a:avLst/>
          </a:prstGeom>
        </p:spPr>
      </p:pic>
      <p:sp>
        <p:nvSpPr>
          <p:cNvPr id="10" name="TextBox 9"/>
          <p:cNvSpPr txBox="1"/>
          <p:nvPr/>
        </p:nvSpPr>
        <p:spPr>
          <a:xfrm>
            <a:off x="562708" y="6266591"/>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82147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LOCAL BUDGET EXPENDITURES BY FUNCTIONS (%) IN 2016 </a:t>
            </a:r>
            <a:br>
              <a:rPr lang="en-US" sz="2100" b="1" cap="none" dirty="0"/>
            </a:br>
            <a:r>
              <a:rPr lang="en-US" sz="1800" i="1" cap="none" dirty="0"/>
              <a:t>PEMPAL Survey Data*</a:t>
            </a:r>
            <a:endParaRPr lang="en-US" sz="2100" dirty="0"/>
          </a:p>
        </p:txBody>
      </p:sp>
      <p:graphicFrame>
        <p:nvGraphicFramePr>
          <p:cNvPr id="8" name="Диаграмма 3">
            <a:extLst>
              <a:ext uri="{FF2B5EF4-FFF2-40B4-BE49-F238E27FC236}">
                <a16:creationId xmlns:a16="http://schemas.microsoft.com/office/drawing/2014/main" id="{3EC344E9-899D-4C73-B764-743976D2AA51}"/>
              </a:ext>
            </a:extLst>
          </p:cNvPr>
          <p:cNvGraphicFramePr>
            <a:graphicFrameLocks noGrp="1"/>
          </p:cNvGraphicFramePr>
          <p:nvPr>
            <p:extLst>
              <p:ext uri="{D42A27DB-BD31-4B8C-83A1-F6EECF244321}">
                <p14:modId xmlns:p14="http://schemas.microsoft.com/office/powerpoint/2010/main" val="2625689611"/>
              </p:ext>
            </p:extLst>
          </p:nvPr>
        </p:nvGraphicFramePr>
        <p:xfrm>
          <a:off x="357188" y="1406770"/>
          <a:ext cx="8391158" cy="5196253"/>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14</a:t>
            </a:fld>
            <a:endParaRPr lang="en-US"/>
          </a:p>
        </p:txBody>
      </p:sp>
      <p:pic>
        <p:nvPicPr>
          <p:cNvPr id="4" name="Рисунок 3"/>
          <p:cNvPicPr>
            <a:picLocks noChangeAspect="1"/>
          </p:cNvPicPr>
          <p:nvPr/>
        </p:nvPicPr>
        <p:blipFill>
          <a:blip r:embed="rId4"/>
          <a:stretch>
            <a:fillRect/>
          </a:stretch>
        </p:blipFill>
        <p:spPr>
          <a:xfrm>
            <a:off x="6313975" y="6211766"/>
            <a:ext cx="2371725" cy="571500"/>
          </a:xfrm>
          <a:prstGeom prst="rect">
            <a:avLst/>
          </a:prstGeom>
        </p:spPr>
      </p:pic>
      <p:sp>
        <p:nvSpPr>
          <p:cNvPr id="7" name="TextBox 6"/>
          <p:cNvSpPr txBox="1"/>
          <p:nvPr/>
        </p:nvSpPr>
        <p:spPr>
          <a:xfrm>
            <a:off x="562708" y="6512735"/>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272815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000" b="1" dirty="0"/>
              <a:t>SOME </a:t>
            </a:r>
            <a:r>
              <a:rPr lang="en-US" sz="2100" b="1" dirty="0"/>
              <a:t>Key decisions TO BE TAKEN FOR the design of transfers</a:t>
            </a:r>
            <a:endParaRPr lang="en-US" sz="2100" dirty="0"/>
          </a:p>
        </p:txBody>
      </p:sp>
      <p:sp>
        <p:nvSpPr>
          <p:cNvPr id="4" name="Text Placeholder 5">
            <a:extLst>
              <a:ext uri="{FF2B5EF4-FFF2-40B4-BE49-F238E27FC236}">
                <a16:creationId xmlns:a16="http://schemas.microsoft.com/office/drawing/2014/main" id="{929E59E0-CCF2-4A0B-8628-8750D9009113}"/>
              </a:ext>
            </a:extLst>
          </p:cNvPr>
          <p:cNvSpPr>
            <a:spLocks noGrp="1"/>
          </p:cNvSpPr>
          <p:nvPr>
            <p:ph type="body" sz="quarter" idx="13"/>
          </p:nvPr>
        </p:nvSpPr>
        <p:spPr>
          <a:xfrm>
            <a:off x="258097" y="1592826"/>
            <a:ext cx="5159030" cy="4667553"/>
          </a:xfrm>
        </p:spPr>
        <p:txBody>
          <a:bodyPr>
            <a:normAutofit/>
          </a:bodyPr>
          <a:lstStyle/>
          <a:p>
            <a:pPr indent="0">
              <a:lnSpc>
                <a:spcPct val="120000"/>
              </a:lnSpc>
              <a:spcBef>
                <a:spcPts val="600"/>
              </a:spcBef>
              <a:spcAft>
                <a:spcPts val="600"/>
              </a:spcAft>
            </a:pPr>
            <a:r>
              <a:rPr lang="en-US" dirty="0"/>
              <a:t>Non-earmarked grants versus earmarked grants;</a:t>
            </a:r>
          </a:p>
          <a:p>
            <a:pPr indent="0">
              <a:lnSpc>
                <a:spcPct val="120000"/>
              </a:lnSpc>
              <a:spcBef>
                <a:spcPts val="600"/>
              </a:spcBef>
              <a:spcAft>
                <a:spcPts val="600"/>
              </a:spcAft>
            </a:pPr>
            <a:r>
              <a:rPr lang="en-US" dirty="0"/>
              <a:t>Mandatory grants versus discretionary grants;</a:t>
            </a:r>
          </a:p>
          <a:p>
            <a:pPr indent="0">
              <a:lnSpc>
                <a:spcPct val="120000"/>
              </a:lnSpc>
              <a:spcBef>
                <a:spcPts val="600"/>
              </a:spcBef>
              <a:spcAft>
                <a:spcPts val="600"/>
              </a:spcAft>
            </a:pPr>
            <a:r>
              <a:rPr lang="en-US" dirty="0"/>
              <a:t>List of basic service packages and distribution formulas for non-earmarked grants;</a:t>
            </a:r>
          </a:p>
          <a:p>
            <a:pPr indent="0">
              <a:lnSpc>
                <a:spcPct val="120000"/>
              </a:lnSpc>
              <a:spcBef>
                <a:spcPts val="600"/>
              </a:spcBef>
              <a:spcAft>
                <a:spcPts val="600"/>
              </a:spcAft>
            </a:pPr>
            <a:r>
              <a:rPr lang="en-US" dirty="0"/>
              <a:t>Equalization approach, including: </a:t>
            </a:r>
          </a:p>
          <a:p>
            <a:pPr indent="0">
              <a:lnSpc>
                <a:spcPct val="120000"/>
              </a:lnSpc>
              <a:spcBef>
                <a:spcPts val="600"/>
              </a:spcBef>
              <a:spcAft>
                <a:spcPts val="600"/>
              </a:spcAft>
            </a:pPr>
            <a:r>
              <a:rPr lang="en-US" dirty="0"/>
              <a:t>Tax capacity of sub-national (local) governments;</a:t>
            </a:r>
          </a:p>
          <a:p>
            <a:pPr marL="0" indent="0">
              <a:lnSpc>
                <a:spcPct val="120000"/>
              </a:lnSpc>
              <a:spcBef>
                <a:spcPts val="600"/>
              </a:spcBef>
              <a:spcAft>
                <a:spcPts val="600"/>
              </a:spcAft>
            </a:pPr>
            <a:r>
              <a:rPr lang="en-US" dirty="0"/>
              <a:t>      Service capacity of sub-national (local) governments.</a:t>
            </a:r>
          </a:p>
        </p:txBody>
      </p:sp>
      <p:pic>
        <p:nvPicPr>
          <p:cNvPr id="6" name="Picture 5">
            <a:extLst>
              <a:ext uri="{FF2B5EF4-FFF2-40B4-BE49-F238E27FC236}">
                <a16:creationId xmlns:a16="http://schemas.microsoft.com/office/drawing/2014/main" id="{E18DBCDC-528C-480C-9F83-26F81CD28A8A}"/>
              </a:ext>
            </a:extLst>
          </p:cNvPr>
          <p:cNvPicPr>
            <a:picLocks noChangeAspect="1"/>
          </p:cNvPicPr>
          <p:nvPr/>
        </p:nvPicPr>
        <p:blipFill>
          <a:blip r:embed="rId3" cstate="print"/>
          <a:stretch>
            <a:fillRect/>
          </a:stretch>
        </p:blipFill>
        <p:spPr>
          <a:xfrm>
            <a:off x="5417126" y="1212273"/>
            <a:ext cx="3726873" cy="337676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15</a:t>
            </a:fld>
            <a:endParaRPr lang="en-US"/>
          </a:p>
        </p:txBody>
      </p:sp>
      <p:pic>
        <p:nvPicPr>
          <p:cNvPr id="7" name="Рисунок 6"/>
          <p:cNvPicPr>
            <a:picLocks noChangeAspect="1"/>
          </p:cNvPicPr>
          <p:nvPr/>
        </p:nvPicPr>
        <p:blipFill>
          <a:blip r:embed="rId4"/>
          <a:stretch>
            <a:fillRect/>
          </a:stretch>
        </p:blipFill>
        <p:spPr>
          <a:xfrm>
            <a:off x="6516198" y="6229350"/>
            <a:ext cx="2371725" cy="571500"/>
          </a:xfrm>
          <a:prstGeom prst="rect">
            <a:avLst/>
          </a:prstGeom>
        </p:spPr>
      </p:pic>
    </p:spTree>
    <p:extLst>
      <p:ext uri="{BB962C8B-B14F-4D97-AF65-F5344CB8AC3E}">
        <p14:creationId xmlns:p14="http://schemas.microsoft.com/office/powerpoint/2010/main" val="5053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EQUALISATION VERSUS</a:t>
            </a:r>
            <a:r>
              <a:rPr lang="ru-RU" sz="2100" b="1" cap="none" dirty="0"/>
              <a:t> </a:t>
            </a:r>
            <a:r>
              <a:rPr lang="en-US" sz="2100" b="1" cap="none" dirty="0"/>
              <a:t>EARMARKED TRANSFERS IN PEMPAL COUNTRIES </a:t>
            </a:r>
            <a:r>
              <a:rPr lang="en-US" sz="1600" i="1" cap="none" dirty="0"/>
              <a:t>(</a:t>
            </a:r>
            <a:r>
              <a:rPr lang="en-US" sz="2100" b="1" cap="none" dirty="0"/>
              <a:t> </a:t>
            </a:r>
            <a:r>
              <a:rPr lang="en-US" sz="1600" i="1" cap="none" dirty="0"/>
              <a:t>PEMPAL Survey Data*)</a:t>
            </a:r>
            <a:endParaRPr lang="en-US" sz="2100" dirty="0"/>
          </a:p>
        </p:txBody>
      </p:sp>
      <p:graphicFrame>
        <p:nvGraphicFramePr>
          <p:cNvPr id="7" name="Диаграмма 3">
            <a:extLst>
              <a:ext uri="{FF2B5EF4-FFF2-40B4-BE49-F238E27FC236}">
                <a16:creationId xmlns:a16="http://schemas.microsoft.com/office/drawing/2014/main" id="{E32699DB-3F06-4120-85D1-22AC82532D52}"/>
              </a:ext>
            </a:extLst>
          </p:cNvPr>
          <p:cNvGraphicFramePr>
            <a:graphicFrameLocks noGrp="1"/>
          </p:cNvGraphicFramePr>
          <p:nvPr>
            <p:extLst>
              <p:ext uri="{D42A27DB-BD31-4B8C-83A1-F6EECF244321}">
                <p14:modId xmlns:p14="http://schemas.microsoft.com/office/powerpoint/2010/main" val="2893091342"/>
              </p:ext>
            </p:extLst>
          </p:nvPr>
        </p:nvGraphicFramePr>
        <p:xfrm>
          <a:off x="165957" y="1257302"/>
          <a:ext cx="8660543" cy="5336928"/>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16</a:t>
            </a:fld>
            <a:endParaRPr lang="en-US"/>
          </a:p>
        </p:txBody>
      </p:sp>
      <p:pic>
        <p:nvPicPr>
          <p:cNvPr id="6" name="Рисунок 5"/>
          <p:cNvPicPr>
            <a:picLocks noChangeAspect="1"/>
          </p:cNvPicPr>
          <p:nvPr/>
        </p:nvPicPr>
        <p:blipFill>
          <a:blip r:embed="rId4"/>
          <a:stretch>
            <a:fillRect/>
          </a:stretch>
        </p:blipFill>
        <p:spPr>
          <a:xfrm>
            <a:off x="6454775" y="6202973"/>
            <a:ext cx="2371725" cy="571500"/>
          </a:xfrm>
          <a:prstGeom prst="rect">
            <a:avLst/>
          </a:prstGeom>
        </p:spPr>
      </p:pic>
      <p:sp>
        <p:nvSpPr>
          <p:cNvPr id="8" name="TextBox 7"/>
          <p:cNvSpPr txBox="1"/>
          <p:nvPr/>
        </p:nvSpPr>
        <p:spPr>
          <a:xfrm>
            <a:off x="562708" y="6405090"/>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166716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KEY CHALLENGES IN PLANNING AND EXECUTING OF EQUALISATION TRANSFERS</a:t>
            </a:r>
            <a:endParaRPr lang="en-US" sz="2100" dirty="0"/>
          </a:p>
        </p:txBody>
      </p:sp>
      <p:graphicFrame>
        <p:nvGraphicFramePr>
          <p:cNvPr id="7" name="Объект 3">
            <a:extLst>
              <a:ext uri="{FF2B5EF4-FFF2-40B4-BE49-F238E27FC236}">
                <a16:creationId xmlns:a16="http://schemas.microsoft.com/office/drawing/2014/main" id="{64C72D17-0E9C-4C3E-9A5F-82AF555CB8EE}"/>
              </a:ext>
            </a:extLst>
          </p:cNvPr>
          <p:cNvGraphicFramePr>
            <a:graphicFrameLocks/>
          </p:cNvGraphicFramePr>
          <p:nvPr>
            <p:extLst>
              <p:ext uri="{D42A27DB-BD31-4B8C-83A1-F6EECF244321}">
                <p14:modId xmlns:p14="http://schemas.microsoft.com/office/powerpoint/2010/main" val="2682709015"/>
              </p:ext>
            </p:extLst>
          </p:nvPr>
        </p:nvGraphicFramePr>
        <p:xfrm>
          <a:off x="422031" y="1484783"/>
          <a:ext cx="8191027" cy="4687417"/>
        </p:xfrm>
        <a:graphic>
          <a:graphicData uri="http://schemas.openxmlformats.org/drawingml/2006/table">
            <a:tbl>
              <a:tblPr firstRow="1" firstCol="1" bandRow="1">
                <a:tableStyleId>{5C22544A-7EE6-4342-B048-85BDC9FD1C3A}</a:tableStyleId>
              </a:tblPr>
              <a:tblGrid>
                <a:gridCol w="1328441">
                  <a:extLst>
                    <a:ext uri="{9D8B030D-6E8A-4147-A177-3AD203B41FA5}">
                      <a16:colId xmlns:a16="http://schemas.microsoft.com/office/drawing/2014/main" val="20000"/>
                    </a:ext>
                  </a:extLst>
                </a:gridCol>
                <a:gridCol w="6862586">
                  <a:extLst>
                    <a:ext uri="{9D8B030D-6E8A-4147-A177-3AD203B41FA5}">
                      <a16:colId xmlns:a16="http://schemas.microsoft.com/office/drawing/2014/main" val="20001"/>
                    </a:ext>
                  </a:extLst>
                </a:gridCol>
              </a:tblGrid>
              <a:tr h="332465">
                <a:tc>
                  <a:txBody>
                    <a:bodyPr/>
                    <a:lstStyle/>
                    <a:p>
                      <a:pPr algn="ctr">
                        <a:spcAft>
                          <a:spcPts val="0"/>
                        </a:spcAft>
                      </a:pPr>
                      <a:r>
                        <a:rPr lang="en-GB" sz="1600" dirty="0">
                          <a:effectLst/>
                        </a:rPr>
                        <a:t>Country</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tc>
                  <a:txBody>
                    <a:bodyPr/>
                    <a:lstStyle/>
                    <a:p>
                      <a:pPr algn="ctr">
                        <a:spcAft>
                          <a:spcPts val="0"/>
                        </a:spcAft>
                      </a:pPr>
                      <a:r>
                        <a:rPr lang="en-GB" sz="1600" dirty="0">
                          <a:effectLst/>
                        </a:rPr>
                        <a:t>Key challenges</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504085">
                <a:tc>
                  <a:txBody>
                    <a:bodyPr/>
                    <a:lstStyle/>
                    <a:p>
                      <a:pPr>
                        <a:spcAft>
                          <a:spcPts val="0"/>
                        </a:spcAft>
                      </a:pPr>
                      <a:r>
                        <a:rPr lang="en-GB" sz="1600" dirty="0">
                          <a:effectLst/>
                        </a:rPr>
                        <a:t>Belarus</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effectLst/>
                        </a:rPr>
                        <a:t>Absence of a fully functioning system of </a:t>
                      </a:r>
                      <a:r>
                        <a:rPr lang="en-GB" sz="1600" i="1" dirty="0">
                          <a:effectLst/>
                        </a:rPr>
                        <a:t>normative budgetary financing of social sectors.</a:t>
                      </a:r>
                      <a:endParaRPr lang="ru-RU" sz="1600" i="1"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1"/>
                  </a:ext>
                </a:extLst>
              </a:tr>
              <a:tr h="756126">
                <a:tc>
                  <a:txBody>
                    <a:bodyPr/>
                    <a:lstStyle/>
                    <a:p>
                      <a:pPr>
                        <a:spcAft>
                          <a:spcPts val="0"/>
                        </a:spcAft>
                      </a:pPr>
                      <a:r>
                        <a:rPr lang="en-GB" sz="1600" dirty="0">
                          <a:effectLst/>
                        </a:rPr>
                        <a:t>Bulgaria</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effectLst/>
                        </a:rPr>
                        <a:t>The key challenge is achieving fairer distribution for municipalities where the indicators are such that the </a:t>
                      </a:r>
                      <a:r>
                        <a:rPr lang="en-GB" sz="1600" i="1" dirty="0">
                          <a:effectLst/>
                        </a:rPr>
                        <a:t>equalization subsidy/transfer formula </a:t>
                      </a:r>
                      <a:r>
                        <a:rPr lang="en-GB" sz="1600" dirty="0">
                          <a:effectLst/>
                        </a:rPr>
                        <a:t>is distorted - a need to introduce a fairer model of the equalizing subsidy.</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2"/>
                  </a:ext>
                </a:extLst>
              </a:tr>
              <a:tr h="828542">
                <a:tc>
                  <a:txBody>
                    <a:bodyPr/>
                    <a:lstStyle/>
                    <a:p>
                      <a:pPr>
                        <a:spcAft>
                          <a:spcPts val="0"/>
                        </a:spcAft>
                      </a:pPr>
                      <a:r>
                        <a:rPr lang="en-GB" sz="1600" dirty="0">
                          <a:effectLst/>
                        </a:rPr>
                        <a:t>Croatia</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effectLst/>
                        </a:rPr>
                        <a:t>Since these are equalization transfers (subsidies) for units with below average fiscal capacity, the challenge lies in the </a:t>
                      </a:r>
                      <a:r>
                        <a:rPr lang="en-GB" sz="1600" i="1" dirty="0">
                          <a:effectLst/>
                        </a:rPr>
                        <a:t>calculation of the fiscal capacity</a:t>
                      </a:r>
                      <a:r>
                        <a:rPr lang="en-GB" sz="1600" dirty="0">
                          <a:effectLst/>
                        </a:rPr>
                        <a:t> of units of local and regional </a:t>
                      </a:r>
                      <a:r>
                        <a:rPr lang="en-GB" sz="1600" dirty="0">
                          <a:solidFill>
                            <a:schemeClr val="tx1"/>
                          </a:solidFill>
                          <a:effectLst/>
                        </a:rPr>
                        <a:t>self-governments.</a:t>
                      </a:r>
                      <a:endParaRPr lang="ru-RU"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3"/>
                  </a:ext>
                </a:extLst>
              </a:tr>
              <a:tr h="621565">
                <a:tc>
                  <a:txBody>
                    <a:bodyPr/>
                    <a:lstStyle/>
                    <a:p>
                      <a:pPr>
                        <a:spcAft>
                          <a:spcPts val="0"/>
                        </a:spcAft>
                      </a:pPr>
                      <a:r>
                        <a:rPr lang="en-GB" sz="1600" dirty="0">
                          <a:effectLst/>
                        </a:rPr>
                        <a:t>Kazakhstan</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solidFill>
                            <a:schemeClr val="tx1"/>
                          </a:solidFill>
                          <a:effectLst/>
                        </a:rPr>
                        <a:t>12 subvention regions for under delivery by income, 4 regions - withdrawals to the republican budget for an amount of excess for incomes</a:t>
                      </a:r>
                      <a:r>
                        <a:rPr lang="ru-RU" sz="1600" dirty="0">
                          <a:solidFill>
                            <a:schemeClr val="tx1"/>
                          </a:solidFill>
                          <a:effectLst/>
                        </a:rPr>
                        <a:t>.</a:t>
                      </a:r>
                      <a:endParaRPr lang="ru-RU"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4"/>
                  </a:ext>
                </a:extLst>
              </a:tr>
              <a:tr h="517567">
                <a:tc>
                  <a:txBody>
                    <a:bodyPr/>
                    <a:lstStyle/>
                    <a:p>
                      <a:pPr>
                        <a:spcAft>
                          <a:spcPts val="0"/>
                        </a:spcAft>
                      </a:pPr>
                      <a:r>
                        <a:rPr lang="en-GB" sz="1600" dirty="0">
                          <a:effectLst/>
                        </a:rPr>
                        <a:t>Kyrgyz Republic</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i="1" dirty="0">
                          <a:effectLst/>
                        </a:rPr>
                        <a:t>Forecasted revenue indicators</a:t>
                      </a:r>
                      <a:r>
                        <a:rPr lang="en-GB" sz="1600" dirty="0">
                          <a:effectLst/>
                        </a:rPr>
                        <a:t> are overstated (deviation from actual forecasts), which negatively affects the volumes of equalization transfers</a:t>
                      </a:r>
                      <a:r>
                        <a:rPr lang="en-US" sz="1600" dirty="0">
                          <a:effectLst/>
                        </a:rPr>
                        <a:t>.</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5"/>
                  </a:ext>
                </a:extLst>
              </a:tr>
              <a:tr h="521162">
                <a:tc>
                  <a:txBody>
                    <a:bodyPr/>
                    <a:lstStyle/>
                    <a:p>
                      <a:pPr>
                        <a:spcAft>
                          <a:spcPts val="0"/>
                        </a:spcAft>
                      </a:pPr>
                      <a:r>
                        <a:rPr lang="en-GB" sz="1600" dirty="0">
                          <a:effectLst/>
                        </a:rPr>
                        <a:t>Montenegro</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effectLst/>
                        </a:rPr>
                        <a:t>The main challenge is how to determine the </a:t>
                      </a:r>
                      <a:r>
                        <a:rPr lang="en-GB" sz="1600" i="1" dirty="0">
                          <a:effectLst/>
                        </a:rPr>
                        <a:t>criteria for the allocation of equalization </a:t>
                      </a:r>
                      <a:r>
                        <a:rPr lang="en-GB" sz="1600" dirty="0">
                          <a:effectLst/>
                        </a:rPr>
                        <a:t>fund resources.</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6"/>
                  </a:ext>
                </a:extLst>
              </a:tr>
              <a:tr h="353863">
                <a:tc>
                  <a:txBody>
                    <a:bodyPr/>
                    <a:lstStyle/>
                    <a:p>
                      <a:pPr>
                        <a:spcAft>
                          <a:spcPts val="0"/>
                        </a:spcAft>
                      </a:pPr>
                      <a:r>
                        <a:rPr lang="en-GB" sz="1600" dirty="0">
                          <a:effectLst/>
                        </a:rPr>
                        <a:t>Romania</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dirty="0">
                          <a:effectLst/>
                        </a:rPr>
                        <a:t>Finding </a:t>
                      </a:r>
                      <a:r>
                        <a:rPr lang="en-GB" sz="1600" i="1" dirty="0">
                          <a:effectLst/>
                        </a:rPr>
                        <a:t>keys for equal treatment of territorial administrative units</a:t>
                      </a:r>
                      <a:endParaRPr lang="ru-RU" sz="1600" i="1"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7"/>
                  </a:ext>
                </a:extLst>
              </a:tr>
              <a:tr h="252042">
                <a:tc>
                  <a:txBody>
                    <a:bodyPr/>
                    <a:lstStyle/>
                    <a:p>
                      <a:pPr>
                        <a:spcAft>
                          <a:spcPts val="0"/>
                        </a:spcAft>
                      </a:pPr>
                      <a:r>
                        <a:rPr lang="en-GB" sz="1600" dirty="0">
                          <a:effectLst/>
                        </a:rPr>
                        <a:t>Serbia</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2">
                        <a:lumMod val="75000"/>
                      </a:schemeClr>
                    </a:solidFill>
                  </a:tcPr>
                </a:tc>
                <a:tc>
                  <a:txBody>
                    <a:bodyPr/>
                    <a:lstStyle/>
                    <a:p>
                      <a:pPr algn="just">
                        <a:spcAft>
                          <a:spcPts val="0"/>
                        </a:spcAft>
                      </a:pPr>
                      <a:r>
                        <a:rPr lang="en-GB" sz="1600" i="1" dirty="0">
                          <a:effectLst/>
                        </a:rPr>
                        <a:t>Establishing formulas which ensure fairness </a:t>
                      </a:r>
                      <a:r>
                        <a:rPr lang="en-GB" sz="1600" dirty="0">
                          <a:effectLst/>
                        </a:rPr>
                        <a:t>in transfer allocations.</a:t>
                      </a:r>
                      <a:endParaRPr lang="ru-RU"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95000"/>
                        <a:alpha val="56000"/>
                      </a:schemeClr>
                    </a:solidFill>
                  </a:tcPr>
                </a:tc>
                <a:extLst>
                  <a:ext uri="{0D108BD9-81ED-4DB2-BD59-A6C34878D82A}">
                    <a16:rowId xmlns:a16="http://schemas.microsoft.com/office/drawing/2014/main" val="10008"/>
                  </a:ext>
                </a:extLst>
              </a:tr>
            </a:tbl>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17</a:t>
            </a:fld>
            <a:endParaRPr lang="en-US"/>
          </a:p>
        </p:txBody>
      </p:sp>
      <p:pic>
        <p:nvPicPr>
          <p:cNvPr id="4" name="Рисунок 3"/>
          <p:cNvPicPr>
            <a:picLocks noChangeAspect="1"/>
          </p:cNvPicPr>
          <p:nvPr/>
        </p:nvPicPr>
        <p:blipFill>
          <a:blip r:embed="rId3"/>
          <a:stretch>
            <a:fillRect/>
          </a:stretch>
        </p:blipFill>
        <p:spPr>
          <a:xfrm>
            <a:off x="6447238" y="6242538"/>
            <a:ext cx="2371725" cy="571500"/>
          </a:xfrm>
          <a:prstGeom prst="rect">
            <a:avLst/>
          </a:prstGeom>
        </p:spPr>
      </p:pic>
    </p:spTree>
    <p:extLst>
      <p:ext uri="{BB962C8B-B14F-4D97-AF65-F5344CB8AC3E}">
        <p14:creationId xmlns:p14="http://schemas.microsoft.com/office/powerpoint/2010/main" val="129092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cap="none" dirty="0"/>
              <a:t>KEY CHALLENGES  IN PLANING AND EXECUTING EARMARKED TRANSFERS</a:t>
            </a:r>
            <a:endParaRPr lang="en-US" sz="2100" dirty="0"/>
          </a:p>
        </p:txBody>
      </p:sp>
      <p:graphicFrame>
        <p:nvGraphicFramePr>
          <p:cNvPr id="4" name="Таблица 1">
            <a:extLst>
              <a:ext uri="{FF2B5EF4-FFF2-40B4-BE49-F238E27FC236}">
                <a16:creationId xmlns:a16="http://schemas.microsoft.com/office/drawing/2014/main" id="{9EA2C2BE-682A-43C5-8E00-70574673E0EE}"/>
              </a:ext>
            </a:extLst>
          </p:cNvPr>
          <p:cNvGraphicFramePr>
            <a:graphicFrameLocks noGrp="1"/>
          </p:cNvGraphicFramePr>
          <p:nvPr>
            <p:extLst>
              <p:ext uri="{D42A27DB-BD31-4B8C-83A1-F6EECF244321}">
                <p14:modId xmlns:p14="http://schemas.microsoft.com/office/powerpoint/2010/main" val="1025753141"/>
              </p:ext>
            </p:extLst>
          </p:nvPr>
        </p:nvGraphicFramePr>
        <p:xfrm>
          <a:off x="114300" y="1424354"/>
          <a:ext cx="8941210" cy="4912214"/>
        </p:xfrm>
        <a:graphic>
          <a:graphicData uri="http://schemas.openxmlformats.org/drawingml/2006/table">
            <a:tbl>
              <a:tblPr firstRow="1" firstCol="1" bandRow="1"/>
              <a:tblGrid>
                <a:gridCol w="5567168">
                  <a:extLst>
                    <a:ext uri="{9D8B030D-6E8A-4147-A177-3AD203B41FA5}">
                      <a16:colId xmlns:a16="http://schemas.microsoft.com/office/drawing/2014/main" val="20000"/>
                    </a:ext>
                  </a:extLst>
                </a:gridCol>
                <a:gridCol w="3374042">
                  <a:extLst>
                    <a:ext uri="{9D8B030D-6E8A-4147-A177-3AD203B41FA5}">
                      <a16:colId xmlns:a16="http://schemas.microsoft.com/office/drawing/2014/main" val="20001"/>
                    </a:ext>
                  </a:extLst>
                </a:gridCol>
              </a:tblGrid>
              <a:tr h="547727">
                <a:tc>
                  <a:txBody>
                    <a:bodyPr/>
                    <a:lstStyle/>
                    <a:p>
                      <a:pPr marL="342900" lvl="0" indent="-342900" algn="ctr">
                        <a:lnSpc>
                          <a:spcPct val="107000"/>
                        </a:lnSpc>
                        <a:spcAft>
                          <a:spcPts val="0"/>
                        </a:spcAft>
                        <a:buFont typeface="Arial" panose="020B0604020202020204" pitchFamily="34" charset="0"/>
                        <a:buNone/>
                        <a:tabLst>
                          <a:tab pos="457200" algn="l"/>
                        </a:tabLst>
                      </a:pPr>
                      <a:r>
                        <a:rPr lang="en-US" sz="1600" cap="none" dirty="0">
                          <a:solidFill>
                            <a:schemeClr val="bg1"/>
                          </a:solidFill>
                        </a:rPr>
                        <a:t>Main types of earmarked transfers </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92" marR="62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342900" lvl="0" indent="-342900" algn="ctr">
                        <a:lnSpc>
                          <a:spcPct val="107000"/>
                        </a:lnSpc>
                        <a:spcAft>
                          <a:spcPts val="0"/>
                        </a:spcAft>
                        <a:buFont typeface="Arial" panose="020B0604020202020204" pitchFamily="34" charset="0"/>
                        <a:buNone/>
                        <a:tabLst>
                          <a:tab pos="457200" algn="l"/>
                        </a:tabLst>
                      </a:pPr>
                      <a:r>
                        <a:rPr lang="en-US" sz="1600" kern="0" cap="none" dirty="0">
                          <a:solidFill>
                            <a:schemeClr val="bg1"/>
                          </a:solidFill>
                        </a:rPr>
                        <a:t>Key challenges in planning and executing earmarked</a:t>
                      </a:r>
                      <a:r>
                        <a:rPr lang="en-US" sz="1600" kern="0" cap="none" baseline="0" dirty="0">
                          <a:solidFill>
                            <a:schemeClr val="bg1"/>
                          </a:solidFill>
                        </a:rPr>
                        <a:t> </a:t>
                      </a:r>
                      <a:r>
                        <a:rPr lang="en-US" sz="1600" kern="0" cap="none" dirty="0">
                          <a:solidFill>
                            <a:schemeClr val="bg1"/>
                          </a:solidFill>
                        </a:rPr>
                        <a:t>transfers</a:t>
                      </a:r>
                      <a:endParaRPr lang="ru-RU"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892" marR="62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0"/>
                  </a:ext>
                </a:extLst>
              </a:tr>
              <a:tr h="4364487">
                <a:tc>
                  <a:txBody>
                    <a:bodyPr/>
                    <a:lstStyle/>
                    <a:p>
                      <a:pPr marL="0" lvl="0" indent="0">
                        <a:lnSpc>
                          <a:spcPct val="107000"/>
                        </a:lnSpc>
                        <a:spcAft>
                          <a:spcPts val="0"/>
                        </a:spcAft>
                        <a:buFont typeface="Arial" panose="020B0604020202020204" pitchFamily="34" charset="0"/>
                        <a:buNone/>
                        <a:tabLst>
                          <a:tab pos="457200" algn="l"/>
                        </a:tabLs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892" marR="62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Arial" panose="020B0604020202020204" pitchFamily="34" charset="0"/>
                        <a:buChar char="•"/>
                        <a:tabLst>
                          <a:tab pos="457200" algn="l"/>
                        </a:tabLst>
                      </a:pPr>
                      <a:r>
                        <a:rPr lang="en-GB" sz="1500" dirty="0">
                          <a:effectLst/>
                          <a:latin typeface="Calibri" panose="020F0502020204030204" pitchFamily="34" charset="0"/>
                          <a:ea typeface="Calibri" panose="020F0502020204030204" pitchFamily="34" charset="0"/>
                          <a:cs typeface="Times New Roman" panose="02020603050405020304" pitchFamily="18" charset="0"/>
                        </a:rPr>
                        <a:t>Identifying distribution  criteria for subventions;</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Using mechanisms and formulas to reflect each municipality’s specifics;</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Quality and  neutrality of the determination of transfer amounts; </a:t>
                      </a:r>
                    </a:p>
                    <a:p>
                      <a:pPr marL="342900" lvl="0" indent="-342900">
                        <a:lnSpc>
                          <a:spcPct val="107000"/>
                        </a:lnSpc>
                        <a:spcAft>
                          <a:spcPts val="0"/>
                        </a:spcAft>
                        <a:buFont typeface="Arial" panose="020B0604020202020204" pitchFamily="34" charset="0"/>
                        <a:buChar char="•"/>
                        <a:tabLst>
                          <a:tab pos="457200" algn="l"/>
                        </a:tabLst>
                      </a:pPr>
                      <a:r>
                        <a:rPr lang="en-GB" sz="1500" dirty="0">
                          <a:effectLst/>
                          <a:latin typeface="Calibri" panose="020F0502020204030204" pitchFamily="34" charset="0"/>
                          <a:ea typeface="Calibri" panose="020F0502020204030204" pitchFamily="34" charset="0"/>
                          <a:cs typeface="Times New Roman" panose="02020603050405020304" pitchFamily="18" charset="0"/>
                        </a:rPr>
                        <a:t>Excessive quantity and</a:t>
                      </a:r>
                      <a:r>
                        <a:rPr lang="en-GB"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lang="en-GB" sz="1500" dirty="0">
                          <a:effectLst/>
                          <a:latin typeface="Calibri" panose="020F0502020204030204" pitchFamily="34" charset="0"/>
                          <a:ea typeface="Calibri" panose="020F0502020204030204" pitchFamily="34" charset="0"/>
                          <a:cs typeface="Times New Roman" panose="02020603050405020304" pitchFamily="18" charset="0"/>
                        </a:rPr>
                        <a:t>"single-point" nature of earmarked transfers;</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457200" algn="l"/>
                        </a:tabLst>
                      </a:pPr>
                      <a:r>
                        <a:rPr lang="en-GB" sz="1500" dirty="0">
                          <a:effectLst/>
                          <a:latin typeface="Calibri" panose="020F0502020204030204" pitchFamily="34" charset="0"/>
                          <a:ea typeface="Calibri" panose="020F0502020204030204" pitchFamily="34" charset="0"/>
                          <a:cs typeface="Times New Roman" panose="02020603050405020304" pitchFamily="18" charset="0"/>
                        </a:rPr>
                        <a:t>High impact of non-economic criteria for the allocation of earmarked transfers; </a:t>
                      </a:r>
                    </a:p>
                    <a:p>
                      <a:pPr marL="342900" lvl="0" indent="-342900">
                        <a:lnSpc>
                          <a:spcPct val="107000"/>
                        </a:lnSpc>
                        <a:spcAft>
                          <a:spcPts val="0"/>
                        </a:spcAft>
                        <a:buFont typeface="Arial" panose="020B0604020202020204" pitchFamily="34" charset="0"/>
                        <a:buChar char="•"/>
                        <a:tabLst>
                          <a:tab pos="457200" algn="l"/>
                        </a:tabLst>
                      </a:pPr>
                      <a:r>
                        <a:rPr lang="en-GB" sz="1500" dirty="0">
                          <a:effectLst/>
                          <a:latin typeface="Calibri" panose="020F0502020204030204" pitchFamily="34" charset="0"/>
                          <a:ea typeface="Calibri" panose="020F0502020204030204" pitchFamily="34" charset="0"/>
                          <a:cs typeface="Times New Roman" panose="02020603050405020304" pitchFamily="18" charset="0"/>
                        </a:rPr>
                        <a:t>Introducing a fairer model of allocating the transfers and linking them to the quality of services provided and achieving solidarity.</a:t>
                      </a:r>
                    </a:p>
                    <a:p>
                      <a:pPr marL="342900" lvl="0" indent="-342900">
                        <a:lnSpc>
                          <a:spcPct val="107000"/>
                        </a:lnSpc>
                        <a:spcAft>
                          <a:spcPts val="0"/>
                        </a:spcAft>
                        <a:buFont typeface="Arial" panose="020B0604020202020204" pitchFamily="34" charset="0"/>
                        <a:buChar char="•"/>
                        <a:tabLst>
                          <a:tab pos="457200" algn="l"/>
                        </a:tabLst>
                      </a:pP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2892" marR="62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6">
            <a:extLst>
              <a:ext uri="{FF2B5EF4-FFF2-40B4-BE49-F238E27FC236}">
                <a16:creationId xmlns:a16="http://schemas.microsoft.com/office/drawing/2014/main" id="{34C9EAE2-A8A0-4753-80F4-876E9283DB83}"/>
              </a:ext>
            </a:extLst>
          </p:cNvPr>
          <p:cNvPicPr>
            <a:picLocks noChangeAspect="1" noChangeArrowheads="1"/>
          </p:cNvPicPr>
          <p:nvPr/>
        </p:nvPicPr>
        <p:blipFill>
          <a:blip r:embed="rId3"/>
          <a:srcRect/>
          <a:stretch>
            <a:fillRect/>
          </a:stretch>
        </p:blipFill>
        <p:spPr bwMode="auto">
          <a:xfrm>
            <a:off x="114300" y="1930611"/>
            <a:ext cx="5526958" cy="4405957"/>
          </a:xfrm>
          <a:prstGeom prst="rect">
            <a:avLst/>
          </a:prstGeom>
          <a:noFill/>
          <a:ln w="9525">
            <a:noFill/>
            <a:miter lim="800000"/>
            <a:headEnd/>
            <a:tailEnd/>
          </a:ln>
          <a:effectLst/>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18</a:t>
            </a:fld>
            <a:endParaRPr lang="en-US"/>
          </a:p>
        </p:txBody>
      </p:sp>
      <p:pic>
        <p:nvPicPr>
          <p:cNvPr id="7" name="Рисунок 6"/>
          <p:cNvPicPr>
            <a:picLocks noChangeAspect="1"/>
          </p:cNvPicPr>
          <p:nvPr/>
        </p:nvPicPr>
        <p:blipFill>
          <a:blip r:embed="rId4"/>
          <a:stretch>
            <a:fillRect/>
          </a:stretch>
        </p:blipFill>
        <p:spPr>
          <a:xfrm>
            <a:off x="6447238" y="6283814"/>
            <a:ext cx="2371725" cy="571500"/>
          </a:xfrm>
          <a:prstGeom prst="rect">
            <a:avLst/>
          </a:prstGeom>
        </p:spPr>
      </p:pic>
    </p:spTree>
    <p:extLst>
      <p:ext uri="{BB962C8B-B14F-4D97-AF65-F5344CB8AC3E}">
        <p14:creationId xmlns:p14="http://schemas.microsoft.com/office/powerpoint/2010/main" val="200282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CONTEXT</a:t>
            </a:r>
            <a:endParaRPr lang="en-US" sz="21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a:buAutoNum type="arabicPeriod"/>
            </a:pPr>
            <a:r>
              <a:rPr lang="en-US" sz="2800" b="1" dirty="0"/>
              <a:t>Introduction:  </a:t>
            </a:r>
            <a:r>
              <a:rPr lang="en-US" sz="2800" b="1" dirty="0">
                <a:solidFill>
                  <a:srgbClr val="C00000"/>
                </a:solidFill>
              </a:rPr>
              <a:t>Why</a:t>
            </a:r>
            <a:r>
              <a:rPr lang="en-US" sz="2800" dirty="0"/>
              <a:t> are transfers needed?</a:t>
            </a:r>
          </a:p>
          <a:p>
            <a:pPr>
              <a:buAutoNum type="arabicPeriod"/>
            </a:pPr>
            <a:r>
              <a:rPr lang="en-US" sz="2800" b="1" dirty="0"/>
              <a:t>The system of intergovernmental fiscal transfers in PEMPAL countries:</a:t>
            </a:r>
            <a:r>
              <a:rPr lang="en-US" sz="2800" dirty="0"/>
              <a:t> </a:t>
            </a:r>
            <a:r>
              <a:rPr lang="en-US" sz="2800" b="1" dirty="0">
                <a:solidFill>
                  <a:srgbClr val="C00000"/>
                </a:solidFill>
              </a:rPr>
              <a:t>What</a:t>
            </a:r>
            <a:r>
              <a:rPr lang="en-US" sz="2800" dirty="0">
                <a:solidFill>
                  <a:srgbClr val="C00000"/>
                </a:solidFill>
              </a:rPr>
              <a:t> </a:t>
            </a:r>
            <a:r>
              <a:rPr lang="en-US" sz="2800" dirty="0"/>
              <a:t>are the key trends and  challenges? </a:t>
            </a:r>
          </a:p>
          <a:p>
            <a:pPr>
              <a:buAutoNum type="arabicPeriod"/>
            </a:pPr>
            <a:r>
              <a:rPr lang="en-US" sz="2800" b="1" dirty="0"/>
              <a:t>Performance–Oriented transfers: </a:t>
            </a:r>
            <a:r>
              <a:rPr lang="en-US" sz="2800" b="1" dirty="0">
                <a:solidFill>
                  <a:srgbClr val="C00000"/>
                </a:solidFill>
              </a:rPr>
              <a:t>How</a:t>
            </a:r>
            <a:r>
              <a:rPr lang="en-US" sz="2800" dirty="0"/>
              <a:t> can results-based accountability be achieved? </a:t>
            </a:r>
          </a:p>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a:t>
            </a:fld>
            <a:endParaRPr lang="en-US"/>
          </a:p>
        </p:txBody>
      </p:sp>
      <p:pic>
        <p:nvPicPr>
          <p:cNvPr id="8" name="Рисунок 7"/>
          <p:cNvPicPr>
            <a:picLocks noChangeAspect="1"/>
          </p:cNvPicPr>
          <p:nvPr/>
        </p:nvPicPr>
        <p:blipFill>
          <a:blip r:embed="rId3"/>
          <a:stretch>
            <a:fillRect/>
          </a:stretch>
        </p:blipFill>
        <p:spPr>
          <a:xfrm>
            <a:off x="6384314" y="6211766"/>
            <a:ext cx="2371725" cy="571500"/>
          </a:xfrm>
          <a:prstGeom prst="rect">
            <a:avLst/>
          </a:prstGeom>
        </p:spPr>
      </p:pic>
    </p:spTree>
    <p:extLst>
      <p:ext uri="{BB962C8B-B14F-4D97-AF65-F5344CB8AC3E}">
        <p14:creationId xmlns:p14="http://schemas.microsoft.com/office/powerpoint/2010/main" val="24857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000" dirty="0"/>
              <a:t>Part 3: </a:t>
            </a:r>
            <a:r>
              <a:rPr lang="en-US" sz="2000" b="1" dirty="0"/>
              <a:t>Achieving Results–Based Accountability through Performance–Oriented transfers </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331864" y="1121464"/>
            <a:ext cx="8480271" cy="4615072"/>
          </a:xfrm>
          <a:prstGeom prst="rect">
            <a:avLst/>
          </a:prstGeom>
        </p:spPr>
      </p:pic>
      <p:pic>
        <p:nvPicPr>
          <p:cNvPr id="8" name="Picture 7">
            <a:extLst>
              <a:ext uri="{FF2B5EF4-FFF2-40B4-BE49-F238E27FC236}">
                <a16:creationId xmlns:a16="http://schemas.microsoft.com/office/drawing/2014/main" id="{DFA3E8F0-16F1-468A-B5EA-2455AB2C847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34195" y="1976844"/>
            <a:ext cx="3474720" cy="356833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19</a:t>
            </a:fld>
            <a:endParaRPr lang="en-US"/>
          </a:p>
        </p:txBody>
      </p:sp>
      <p:pic>
        <p:nvPicPr>
          <p:cNvPr id="6" name="Рисунок 5"/>
          <p:cNvPicPr>
            <a:picLocks noChangeAspect="1"/>
          </p:cNvPicPr>
          <p:nvPr/>
        </p:nvPicPr>
        <p:blipFill>
          <a:blip r:embed="rId6"/>
          <a:stretch>
            <a:fillRect/>
          </a:stretch>
        </p:blipFill>
        <p:spPr>
          <a:xfrm>
            <a:off x="6447238" y="6209645"/>
            <a:ext cx="2371725" cy="571500"/>
          </a:xfrm>
          <a:prstGeom prst="rect">
            <a:avLst/>
          </a:prstGeom>
        </p:spPr>
      </p:pic>
    </p:spTree>
    <p:extLst>
      <p:ext uri="{BB962C8B-B14F-4D97-AF65-F5344CB8AC3E}">
        <p14:creationId xmlns:p14="http://schemas.microsoft.com/office/powerpoint/2010/main" val="143202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KEY PRINCIPLES </a:t>
            </a:r>
            <a:r>
              <a:rPr lang="en-US" sz="2000" dirty="0"/>
              <a:t>(1)</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fontScale="92500" lnSpcReduction="1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en-US" sz="1800" b="1" i="1" kern="0" dirty="0"/>
              <a:t>Clarity in grant objectives.( </a:t>
            </a:r>
            <a:r>
              <a:rPr lang="en-US" sz="1800" b="0" i="1" kern="0" dirty="0"/>
              <a:t>Grant objectives should be clearly and precisely specified to guide the</a:t>
            </a:r>
            <a:r>
              <a:rPr lang="en-US" sz="1800" b="0" i="1" kern="0" dirty="0">
                <a:solidFill>
                  <a:srgbClr val="FF0000"/>
                </a:solidFill>
              </a:rPr>
              <a:t> </a:t>
            </a:r>
            <a:r>
              <a:rPr lang="en-US" sz="1800" b="0" i="1" kern="0" dirty="0"/>
              <a:t>grant design)</a:t>
            </a:r>
          </a:p>
          <a:p>
            <a:r>
              <a:rPr lang="en-US" sz="1800" b="1" i="1" kern="0" dirty="0"/>
              <a:t>Autonomy</a:t>
            </a:r>
            <a:r>
              <a:rPr lang="en-US" sz="1800" b="0" i="1" kern="0" dirty="0"/>
              <a:t> ( </a:t>
            </a:r>
            <a:r>
              <a:rPr lang="en-US" sz="1800" b="0" kern="0" dirty="0"/>
              <a:t>Subnational governments should have independence and flexibility in setting priorities. They should not be constrained by uncertainty associated with decision making at the center. Tax-base sharing – allowing SG to introduce their own tax rates on central bases, formula-based revenue sharing, or block grants - is consistent with these objectives).</a:t>
            </a:r>
          </a:p>
          <a:p>
            <a:r>
              <a:rPr lang="en-US" sz="1800" b="1" i="1" kern="0" dirty="0"/>
              <a:t>Revenue adequacy </a:t>
            </a:r>
            <a:r>
              <a:rPr lang="en-US" sz="1800" b="0" i="1" kern="0" dirty="0"/>
              <a:t>(</a:t>
            </a:r>
            <a:r>
              <a:rPr lang="en-US" sz="1800" b="0" kern="0" dirty="0"/>
              <a:t>adequate resources for designated responsibilities) </a:t>
            </a:r>
            <a:endParaRPr lang="en-US" sz="1800" b="0" i="1" kern="0" dirty="0"/>
          </a:p>
          <a:p>
            <a:r>
              <a:rPr lang="en-US" sz="1800" b="1" i="1" kern="0" dirty="0"/>
              <a:t>Responsiveness </a:t>
            </a:r>
            <a:r>
              <a:rPr lang="en-US" sz="1800" b="0" i="1" kern="0" dirty="0"/>
              <a:t>( </a:t>
            </a:r>
            <a:r>
              <a:rPr lang="en-US" sz="1800" b="0" kern="0" dirty="0"/>
              <a:t>having</a:t>
            </a:r>
            <a:r>
              <a:rPr lang="en-US" sz="1800" b="0" i="1" kern="0" dirty="0"/>
              <a:t> </a:t>
            </a:r>
            <a:r>
              <a:rPr lang="en-US" sz="1800" b="0" kern="0" dirty="0"/>
              <a:t>enough flexibility to accommodate unforeseen changes in the fiscal situation of the recipience )</a:t>
            </a:r>
          </a:p>
          <a:p>
            <a:r>
              <a:rPr lang="en-US" sz="1800" b="1" i="1" kern="0" dirty="0"/>
              <a:t>Equity </a:t>
            </a:r>
            <a:r>
              <a:rPr lang="en-US" sz="1800" b="0" kern="0" dirty="0"/>
              <a:t> ( Allocated funds should vary directly with fiscal need factors and inversely with tax capacity of each jurisdiction)</a:t>
            </a:r>
          </a:p>
          <a:p>
            <a:r>
              <a:rPr lang="en-US" sz="1800" b="1" i="1" kern="0" dirty="0"/>
              <a:t>Predictability </a:t>
            </a:r>
            <a:r>
              <a:rPr lang="en-US" sz="1800" b="0" kern="0" dirty="0"/>
              <a:t>( Publishing mid-term projections ( 5 year) of funding availability. The grant formula should specify ceilings and floors for yearly fluctuations. Any major changes in the formula should be accompanied by hold-harmless provisions.</a:t>
            </a:r>
          </a:p>
          <a:p>
            <a:endParaRPr lang="en-US" sz="1800" b="0" kern="0" dirty="0"/>
          </a:p>
          <a:p>
            <a:endParaRPr lang="en-US" sz="1800" b="0" kern="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20</a:t>
            </a:fld>
            <a:endParaRPr lang="en-US"/>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val="141661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KEY PRINCIPLES </a:t>
            </a:r>
            <a:r>
              <a:rPr lang="en-US" sz="2000" dirty="0"/>
              <a:t>(2)</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8" name="Content Placeholder 2">
            <a:extLst>
              <a:ext uri="{FF2B5EF4-FFF2-40B4-BE49-F238E27FC236}">
                <a16:creationId xmlns:a16="http://schemas.microsoft.com/office/drawing/2014/main" id="{CD556A9B-F3DE-4557-8E10-104065D4EC9A}"/>
              </a:ext>
            </a:extLst>
          </p:cNvPr>
          <p:cNvSpPr txBox="1">
            <a:spLocks/>
          </p:cNvSpPr>
          <p:nvPr/>
        </p:nvSpPr>
        <p:spPr>
          <a:xfrm>
            <a:off x="277033" y="1371600"/>
            <a:ext cx="8440305" cy="4859594"/>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r>
              <a:rPr lang="en-US" sz="1800" b="1" i="1" kern="0"/>
              <a:t>Transparency</a:t>
            </a:r>
            <a:r>
              <a:rPr lang="en-US" sz="1800" b="0" i="1" kern="0"/>
              <a:t> </a:t>
            </a:r>
            <a:r>
              <a:rPr lang="en-US" sz="1800" b="0" kern="0"/>
              <a:t>( Both the formula and the allocations should be disseminated widely); </a:t>
            </a:r>
          </a:p>
          <a:p>
            <a:r>
              <a:rPr lang="en-US" sz="1800" b="1" i="1" kern="0"/>
              <a:t>Efficiency</a:t>
            </a:r>
            <a:r>
              <a:rPr lang="en-US" sz="1800" b="0" i="1" kern="0"/>
              <a:t> </a:t>
            </a:r>
            <a:r>
              <a:rPr lang="en-US" sz="1800" b="0" kern="0"/>
              <a:t>( the grant design should be neutral with respect to subnational government’s choices of resource allocation to different sectors or types of activities);</a:t>
            </a:r>
          </a:p>
          <a:p>
            <a:r>
              <a:rPr lang="en-US" sz="1800" b="1" i="1" kern="0"/>
              <a:t>Simplicity </a:t>
            </a:r>
            <a:r>
              <a:rPr lang="en-US" sz="1800" b="1" kern="0"/>
              <a:t>(</a:t>
            </a:r>
            <a:r>
              <a:rPr lang="en-US" sz="1800" b="0" kern="0"/>
              <a:t>The formula should be easy to understand);</a:t>
            </a:r>
          </a:p>
          <a:p>
            <a:r>
              <a:rPr lang="en-US" sz="1800" b="1" i="1" kern="0"/>
              <a:t>Incentive </a:t>
            </a:r>
            <a:r>
              <a:rPr lang="en-US" sz="1800" b="0" kern="0"/>
              <a:t>( the design should provide incentives for efficient fiscal management );</a:t>
            </a:r>
          </a:p>
          <a:p>
            <a:r>
              <a:rPr lang="en-US" sz="1800" b="1" i="1" kern="0"/>
              <a:t>Accountability for results (</a:t>
            </a:r>
            <a:r>
              <a:rPr lang="en-US" sz="1800" b="0" i="1" kern="0"/>
              <a:t>the grantor is accountable for the design and operation. The recipient is accountable to the grantor and citizens for financial integrity and results).</a:t>
            </a:r>
            <a:endParaRPr lang="en-US" sz="1800" b="0" i="1" kern="0" dirty="0"/>
          </a:p>
        </p:txBody>
      </p:sp>
      <p:sp>
        <p:nvSpPr>
          <p:cNvPr id="9" name="TextBox 8">
            <a:extLst>
              <a:ext uri="{FF2B5EF4-FFF2-40B4-BE49-F238E27FC236}">
                <a16:creationId xmlns:a16="http://schemas.microsoft.com/office/drawing/2014/main" id="{28FCF76F-F7C8-44A1-9D26-4953AC27398C}"/>
              </a:ext>
            </a:extLst>
          </p:cNvPr>
          <p:cNvSpPr txBox="1"/>
          <p:nvPr/>
        </p:nvSpPr>
        <p:spPr>
          <a:xfrm>
            <a:off x="747346" y="5758962"/>
            <a:ext cx="5345723" cy="430887"/>
          </a:xfrm>
          <a:prstGeom prst="rect">
            <a:avLst/>
          </a:prstGeom>
          <a:noFill/>
        </p:spPr>
        <p:txBody>
          <a:bodyPr wrap="square" rtlCol="0">
            <a:spAutoFit/>
          </a:bodyPr>
          <a:lstStyle/>
          <a:p>
            <a:r>
              <a:rPr lang="en-US" sz="1100" b="0" dirty="0">
                <a:solidFill>
                  <a:schemeClr val="tx2"/>
                </a:solidFill>
              </a:rPr>
              <a:t>Source: WB, INTERGOVERNMENTAL FISCAL TRANSFERS.PRINCIPLES AND PRACTICE, 2007</a:t>
            </a:r>
            <a:endParaRPr lang="ru-RU" sz="1100" b="0" dirty="0">
              <a:solidFill>
                <a:schemeClr val="tx2"/>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21</a:t>
            </a:fld>
            <a:endParaRPr lang="en-US"/>
          </a:p>
        </p:txBody>
      </p:sp>
      <p:pic>
        <p:nvPicPr>
          <p:cNvPr id="10" name="Рисунок 9"/>
          <p:cNvPicPr>
            <a:picLocks noChangeAspect="1"/>
          </p:cNvPicPr>
          <p:nvPr/>
        </p:nvPicPr>
        <p:blipFill>
          <a:blip r:embed="rId4"/>
          <a:stretch>
            <a:fillRect/>
          </a:stretch>
        </p:blipFill>
        <p:spPr>
          <a:xfrm>
            <a:off x="6345613" y="6258711"/>
            <a:ext cx="2371725" cy="571500"/>
          </a:xfrm>
          <a:prstGeom prst="rect">
            <a:avLst/>
          </a:prstGeom>
        </p:spPr>
      </p:pic>
    </p:spTree>
    <p:extLst>
      <p:ext uri="{BB962C8B-B14F-4D97-AF65-F5344CB8AC3E}">
        <p14:creationId xmlns:p14="http://schemas.microsoft.com/office/powerpoint/2010/main" val="182236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Features of Traditional and Output-based Conditional Grants</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graphicFrame>
        <p:nvGraphicFramePr>
          <p:cNvPr id="10" name="Table 9">
            <a:extLst>
              <a:ext uri="{FF2B5EF4-FFF2-40B4-BE49-F238E27FC236}">
                <a16:creationId xmlns:a16="http://schemas.microsoft.com/office/drawing/2014/main" id="{A12BCF8E-8B7E-44A2-A381-72D38945C44E}"/>
              </a:ext>
            </a:extLst>
          </p:cNvPr>
          <p:cNvGraphicFramePr>
            <a:graphicFrameLocks noGrp="1"/>
          </p:cNvGraphicFramePr>
          <p:nvPr>
            <p:extLst>
              <p:ext uri="{D42A27DB-BD31-4B8C-83A1-F6EECF244321}">
                <p14:modId xmlns:p14="http://schemas.microsoft.com/office/powerpoint/2010/main" val="3212162793"/>
              </p:ext>
            </p:extLst>
          </p:nvPr>
        </p:nvGraphicFramePr>
        <p:xfrm>
          <a:off x="197654" y="1373714"/>
          <a:ext cx="8761708" cy="4630285"/>
        </p:xfrm>
        <a:graphic>
          <a:graphicData uri="http://schemas.openxmlformats.org/drawingml/2006/table">
            <a:tbl>
              <a:tblPr firstRow="1" bandRow="1">
                <a:tableStyleId>{5C22544A-7EE6-4342-B048-85BDC9FD1C3A}</a:tableStyleId>
              </a:tblPr>
              <a:tblGrid>
                <a:gridCol w="3279509">
                  <a:extLst>
                    <a:ext uri="{9D8B030D-6E8A-4147-A177-3AD203B41FA5}">
                      <a16:colId xmlns:a16="http://schemas.microsoft.com/office/drawing/2014/main" val="802324905"/>
                    </a:ext>
                  </a:extLst>
                </a:gridCol>
                <a:gridCol w="2691656">
                  <a:extLst>
                    <a:ext uri="{9D8B030D-6E8A-4147-A177-3AD203B41FA5}">
                      <a16:colId xmlns:a16="http://schemas.microsoft.com/office/drawing/2014/main" val="3127088135"/>
                    </a:ext>
                  </a:extLst>
                </a:gridCol>
                <a:gridCol w="2790543">
                  <a:extLst>
                    <a:ext uri="{9D8B030D-6E8A-4147-A177-3AD203B41FA5}">
                      <a16:colId xmlns:a16="http://schemas.microsoft.com/office/drawing/2014/main" val="2039444157"/>
                    </a:ext>
                  </a:extLst>
                </a:gridCol>
              </a:tblGrid>
              <a:tr h="328114">
                <a:tc>
                  <a:txBody>
                    <a:bodyPr/>
                    <a:lstStyle/>
                    <a:p>
                      <a:r>
                        <a:rPr lang="en-US" sz="1600" dirty="0"/>
                        <a:t>Feature</a:t>
                      </a:r>
                    </a:p>
                  </a:txBody>
                  <a:tcPr/>
                </a:tc>
                <a:tc>
                  <a:txBody>
                    <a:bodyPr/>
                    <a:lstStyle/>
                    <a:p>
                      <a:r>
                        <a:rPr lang="en-US" sz="1600" dirty="0"/>
                        <a:t>Traditional grant</a:t>
                      </a:r>
                    </a:p>
                  </a:txBody>
                  <a:tcPr/>
                </a:tc>
                <a:tc>
                  <a:txBody>
                    <a:bodyPr/>
                    <a:lstStyle/>
                    <a:p>
                      <a:r>
                        <a:rPr lang="en-US" sz="1600" dirty="0"/>
                        <a:t>Output-based grant</a:t>
                      </a:r>
                    </a:p>
                  </a:txBody>
                  <a:tcPr/>
                </a:tc>
                <a:extLst>
                  <a:ext uri="{0D108BD9-81ED-4DB2-BD59-A6C34878D82A}">
                    <a16:rowId xmlns:a16="http://schemas.microsoft.com/office/drawing/2014/main" val="2893595200"/>
                  </a:ext>
                </a:extLst>
              </a:tr>
              <a:tr h="574200">
                <a:tc>
                  <a:txBody>
                    <a:bodyPr/>
                    <a:lstStyle/>
                    <a:p>
                      <a:r>
                        <a:rPr lang="en-US" sz="1600" dirty="0"/>
                        <a:t>Grant objectives</a:t>
                      </a:r>
                    </a:p>
                  </a:txBody>
                  <a:tcPr/>
                </a:tc>
                <a:tc>
                  <a:txBody>
                    <a:bodyPr/>
                    <a:lstStyle/>
                    <a:p>
                      <a:r>
                        <a:rPr lang="en-US" sz="1600" dirty="0"/>
                        <a:t>Spending level </a:t>
                      </a:r>
                    </a:p>
                  </a:txBody>
                  <a:tcPr/>
                </a:tc>
                <a:tc>
                  <a:txBody>
                    <a:bodyPr/>
                    <a:lstStyle/>
                    <a:p>
                      <a:r>
                        <a:rPr lang="en-US" sz="1600" dirty="0"/>
                        <a:t>Quality and access to public services</a:t>
                      </a:r>
                    </a:p>
                  </a:txBody>
                  <a:tcPr/>
                </a:tc>
                <a:extLst>
                  <a:ext uri="{0D108BD9-81ED-4DB2-BD59-A6C34878D82A}">
                    <a16:rowId xmlns:a16="http://schemas.microsoft.com/office/drawing/2014/main" val="2532975810"/>
                  </a:ext>
                </a:extLst>
              </a:tr>
              <a:tr h="298938">
                <a:tc>
                  <a:txBody>
                    <a:bodyPr/>
                    <a:lstStyle/>
                    <a:p>
                      <a:r>
                        <a:rPr lang="en-US" sz="1600" dirty="0"/>
                        <a:t>Grant design and administration </a:t>
                      </a:r>
                    </a:p>
                  </a:txBody>
                  <a:tcPr/>
                </a:tc>
                <a:tc>
                  <a:txBody>
                    <a:bodyPr/>
                    <a:lstStyle/>
                    <a:p>
                      <a:r>
                        <a:rPr lang="en-US" sz="1600" dirty="0"/>
                        <a:t>Complex</a:t>
                      </a:r>
                    </a:p>
                  </a:txBody>
                  <a:tcPr/>
                </a:tc>
                <a:tc>
                  <a:txBody>
                    <a:bodyPr/>
                    <a:lstStyle/>
                    <a:p>
                      <a:r>
                        <a:rPr lang="en-US" sz="1600" dirty="0"/>
                        <a:t>Simple and transparent</a:t>
                      </a:r>
                    </a:p>
                  </a:txBody>
                  <a:tcPr/>
                </a:tc>
                <a:extLst>
                  <a:ext uri="{0D108BD9-81ED-4DB2-BD59-A6C34878D82A}">
                    <a16:rowId xmlns:a16="http://schemas.microsoft.com/office/drawing/2014/main" val="624471406"/>
                  </a:ext>
                </a:extLst>
              </a:tr>
              <a:tr h="820285">
                <a:tc>
                  <a:txBody>
                    <a:bodyPr/>
                    <a:lstStyle/>
                    <a:p>
                      <a:r>
                        <a:rPr lang="en-US" sz="1600" dirty="0"/>
                        <a:t>Conditions</a:t>
                      </a:r>
                    </a:p>
                  </a:txBody>
                  <a:tcPr/>
                </a:tc>
                <a:tc>
                  <a:txBody>
                    <a:bodyPr/>
                    <a:lstStyle/>
                    <a:p>
                      <a:r>
                        <a:rPr lang="en-US" sz="1600" dirty="0"/>
                        <a:t>Expenditures on authorized functions and objects</a:t>
                      </a:r>
                    </a:p>
                  </a:txBody>
                  <a:tcPr/>
                </a:tc>
                <a:tc>
                  <a:txBody>
                    <a:bodyPr/>
                    <a:lstStyle/>
                    <a:p>
                      <a:r>
                        <a:rPr lang="en-US" sz="1600" dirty="0"/>
                        <a:t>Output-service delivery results</a:t>
                      </a:r>
                    </a:p>
                  </a:txBody>
                  <a:tcPr/>
                </a:tc>
                <a:extLst>
                  <a:ext uri="{0D108BD9-81ED-4DB2-BD59-A6C34878D82A}">
                    <a16:rowId xmlns:a16="http://schemas.microsoft.com/office/drawing/2014/main" val="64898079"/>
                  </a:ext>
                </a:extLst>
              </a:tr>
              <a:tr h="778742">
                <a:tc>
                  <a:txBody>
                    <a:bodyPr/>
                    <a:lstStyle/>
                    <a:p>
                      <a:r>
                        <a:rPr lang="en-US" sz="1600" dirty="0"/>
                        <a:t>Compliance verifications</a:t>
                      </a:r>
                    </a:p>
                  </a:txBody>
                  <a:tcPr/>
                </a:tc>
                <a:tc>
                  <a:txBody>
                    <a:bodyPr/>
                    <a:lstStyle/>
                    <a:p>
                      <a:r>
                        <a:rPr lang="en-US" sz="1600" dirty="0"/>
                        <a:t>Higher level inspections and audits</a:t>
                      </a:r>
                    </a:p>
                  </a:txBody>
                  <a:tcPr/>
                </a:tc>
                <a:tc>
                  <a:txBody>
                    <a:bodyPr/>
                    <a:lstStyle/>
                    <a:p>
                      <a:r>
                        <a:rPr lang="en-US" sz="1600" dirty="0"/>
                        <a:t>Client feedback and redress, comparison of baseline and post-grant data</a:t>
                      </a:r>
                    </a:p>
                  </a:txBody>
                  <a:tcPr/>
                </a:tc>
                <a:extLst>
                  <a:ext uri="{0D108BD9-81ED-4DB2-BD59-A6C34878D82A}">
                    <a16:rowId xmlns:a16="http://schemas.microsoft.com/office/drawing/2014/main" val="4235950290"/>
                  </a:ext>
                </a:extLst>
              </a:tr>
              <a:tr h="764674">
                <a:tc>
                  <a:txBody>
                    <a:bodyPr/>
                    <a:lstStyle/>
                    <a:p>
                      <a:r>
                        <a:rPr lang="en-US" sz="1600" dirty="0"/>
                        <a:t>Managerial flexibility</a:t>
                      </a:r>
                    </a:p>
                  </a:txBody>
                  <a:tcPr/>
                </a:tc>
                <a:tc>
                  <a:txBody>
                    <a:bodyPr/>
                    <a:lstStyle/>
                    <a:p>
                      <a:r>
                        <a:rPr lang="en-US" sz="1600" dirty="0"/>
                        <a:t>Little or none. No tolerance </a:t>
                      </a:r>
                      <a:r>
                        <a:rPr lang="en-US" sz="1600" dirty="0">
                          <a:solidFill>
                            <a:schemeClr val="tx1"/>
                          </a:solidFill>
                        </a:rPr>
                        <a:t>to </a:t>
                      </a:r>
                      <a:r>
                        <a:rPr lang="en-US" sz="1600" dirty="0"/>
                        <a:t>risk and no accountability for failure</a:t>
                      </a:r>
                    </a:p>
                  </a:txBody>
                  <a:tcPr/>
                </a:tc>
                <a:tc>
                  <a:txBody>
                    <a:bodyPr/>
                    <a:lstStyle/>
                    <a:p>
                      <a:r>
                        <a:rPr lang="en-US" sz="1600" dirty="0"/>
                        <a:t>Absolute. Rewards for risks but penalties for persistent failure.</a:t>
                      </a:r>
                    </a:p>
                  </a:txBody>
                  <a:tcPr/>
                </a:tc>
                <a:extLst>
                  <a:ext uri="{0D108BD9-81ED-4DB2-BD59-A6C34878D82A}">
                    <a16:rowId xmlns:a16="http://schemas.microsoft.com/office/drawing/2014/main" val="1859373579"/>
                  </a:ext>
                </a:extLst>
              </a:tr>
              <a:tr h="574760">
                <a:tc>
                  <a:txBody>
                    <a:bodyPr/>
                    <a:lstStyle/>
                    <a:p>
                      <a:r>
                        <a:rPr lang="en-US" sz="1600" dirty="0"/>
                        <a:t>Local government autonomy, budget flexibility and transparency</a:t>
                      </a:r>
                    </a:p>
                  </a:txBody>
                  <a:tcPr/>
                </a:tc>
                <a:tc>
                  <a:txBody>
                    <a:bodyPr/>
                    <a:lstStyle/>
                    <a:p>
                      <a:r>
                        <a:rPr lang="en-US" sz="1600" dirty="0"/>
                        <a:t>little</a:t>
                      </a:r>
                    </a:p>
                  </a:txBody>
                  <a:tcPr/>
                </a:tc>
                <a:tc>
                  <a:txBody>
                    <a:bodyPr/>
                    <a:lstStyle/>
                    <a:p>
                      <a:r>
                        <a:rPr lang="en-US" sz="1600" dirty="0"/>
                        <a:t>Absolute</a:t>
                      </a:r>
                    </a:p>
                  </a:txBody>
                  <a:tcPr/>
                </a:tc>
                <a:extLst>
                  <a:ext uri="{0D108BD9-81ED-4DB2-BD59-A6C34878D82A}">
                    <a16:rowId xmlns:a16="http://schemas.microsoft.com/office/drawing/2014/main" val="2886233722"/>
                  </a:ext>
                </a:extLst>
              </a:tr>
              <a:tr h="328114">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941697585"/>
                  </a:ext>
                </a:extLst>
              </a:tr>
            </a:tbl>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22</a:t>
            </a:fld>
            <a:endParaRPr lang="en-US"/>
          </a:p>
        </p:txBody>
      </p:sp>
      <p:pic>
        <p:nvPicPr>
          <p:cNvPr id="8" name="Рисунок 7"/>
          <p:cNvPicPr>
            <a:picLocks noChangeAspect="1"/>
          </p:cNvPicPr>
          <p:nvPr/>
        </p:nvPicPr>
        <p:blipFill>
          <a:blip r:embed="rId4"/>
          <a:stretch>
            <a:fillRect/>
          </a:stretch>
        </p:blipFill>
        <p:spPr>
          <a:xfrm>
            <a:off x="6516198" y="6246935"/>
            <a:ext cx="2371725" cy="571500"/>
          </a:xfrm>
          <a:prstGeom prst="rect">
            <a:avLst/>
          </a:prstGeom>
        </p:spPr>
      </p:pic>
    </p:spTree>
    <p:extLst>
      <p:ext uri="{BB962C8B-B14F-4D97-AF65-F5344CB8AC3E}">
        <p14:creationId xmlns:p14="http://schemas.microsoft.com/office/powerpoint/2010/main" val="165401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Features of Traditional and Output-based Conditional Grants (2)</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graphicFrame>
        <p:nvGraphicFramePr>
          <p:cNvPr id="9" name="Content Placeholder 5">
            <a:extLst>
              <a:ext uri="{FF2B5EF4-FFF2-40B4-BE49-F238E27FC236}">
                <a16:creationId xmlns:a16="http://schemas.microsoft.com/office/drawing/2014/main" id="{55CF3B31-F97B-45CE-9CF4-07DD724DB3CC}"/>
              </a:ext>
            </a:extLst>
          </p:cNvPr>
          <p:cNvGraphicFramePr>
            <a:graphicFrameLocks/>
          </p:cNvGraphicFramePr>
          <p:nvPr>
            <p:extLst>
              <p:ext uri="{D42A27DB-BD31-4B8C-83A1-F6EECF244321}">
                <p14:modId xmlns:p14="http://schemas.microsoft.com/office/powerpoint/2010/main" val="2427710222"/>
              </p:ext>
            </p:extLst>
          </p:nvPr>
        </p:nvGraphicFramePr>
        <p:xfrm>
          <a:off x="342900" y="1460500"/>
          <a:ext cx="8440737" cy="2473960"/>
        </p:xfrm>
        <a:graphic>
          <a:graphicData uri="http://schemas.openxmlformats.org/drawingml/2006/table">
            <a:tbl>
              <a:tblPr firstRow="1" bandRow="1">
                <a:tableStyleId>{5C22544A-7EE6-4342-B048-85BDC9FD1C3A}</a:tableStyleId>
              </a:tblPr>
              <a:tblGrid>
                <a:gridCol w="2813579">
                  <a:extLst>
                    <a:ext uri="{9D8B030D-6E8A-4147-A177-3AD203B41FA5}">
                      <a16:colId xmlns:a16="http://schemas.microsoft.com/office/drawing/2014/main" val="3225845257"/>
                    </a:ext>
                  </a:extLst>
                </a:gridCol>
                <a:gridCol w="2813579">
                  <a:extLst>
                    <a:ext uri="{9D8B030D-6E8A-4147-A177-3AD203B41FA5}">
                      <a16:colId xmlns:a16="http://schemas.microsoft.com/office/drawing/2014/main" val="851949352"/>
                    </a:ext>
                  </a:extLst>
                </a:gridCol>
                <a:gridCol w="2813579">
                  <a:extLst>
                    <a:ext uri="{9D8B030D-6E8A-4147-A177-3AD203B41FA5}">
                      <a16:colId xmlns:a16="http://schemas.microsoft.com/office/drawing/2014/main" val="3230642842"/>
                    </a:ext>
                  </a:extLst>
                </a:gridCol>
              </a:tblGrid>
              <a:tr h="370840">
                <a:tc>
                  <a:txBody>
                    <a:bodyPr/>
                    <a:lstStyle/>
                    <a:p>
                      <a:r>
                        <a:rPr lang="en-US" dirty="0"/>
                        <a:t>Feature</a:t>
                      </a:r>
                    </a:p>
                  </a:txBody>
                  <a:tcPr/>
                </a:tc>
                <a:tc>
                  <a:txBody>
                    <a:bodyPr/>
                    <a:lstStyle/>
                    <a:p>
                      <a:r>
                        <a:rPr lang="en-US" dirty="0"/>
                        <a:t>Traditional grant</a:t>
                      </a:r>
                    </a:p>
                  </a:txBody>
                  <a:tcPr/>
                </a:tc>
                <a:tc>
                  <a:txBody>
                    <a:bodyPr/>
                    <a:lstStyle/>
                    <a:p>
                      <a:r>
                        <a:rPr lang="en-US" dirty="0"/>
                        <a:t>Output-based grant</a:t>
                      </a:r>
                    </a:p>
                  </a:txBody>
                  <a:tcPr/>
                </a:tc>
                <a:extLst>
                  <a:ext uri="{0D108BD9-81ED-4DB2-BD59-A6C34878D82A}">
                    <a16:rowId xmlns:a16="http://schemas.microsoft.com/office/drawing/2014/main" val="2284506214"/>
                  </a:ext>
                </a:extLst>
              </a:tr>
              <a:tr h="370840">
                <a:tc>
                  <a:txBody>
                    <a:bodyPr/>
                    <a:lstStyle/>
                    <a:p>
                      <a:r>
                        <a:rPr lang="en-US" dirty="0"/>
                        <a:t>Focus</a:t>
                      </a:r>
                    </a:p>
                  </a:txBody>
                  <a:tcPr/>
                </a:tc>
                <a:tc>
                  <a:txBody>
                    <a:bodyPr/>
                    <a:lstStyle/>
                    <a:p>
                      <a:r>
                        <a:rPr lang="en-US" dirty="0"/>
                        <a:t>Internal</a:t>
                      </a:r>
                    </a:p>
                  </a:txBody>
                  <a:tcPr/>
                </a:tc>
                <a:tc>
                  <a:txBody>
                    <a:bodyPr/>
                    <a:lstStyle/>
                    <a:p>
                      <a:r>
                        <a:rPr lang="en-US" dirty="0"/>
                        <a:t>External, competition,</a:t>
                      </a:r>
                    </a:p>
                    <a:p>
                      <a:r>
                        <a:rPr lang="en-US" dirty="0"/>
                        <a:t>innovation, benchmarking</a:t>
                      </a:r>
                    </a:p>
                  </a:txBody>
                  <a:tcPr/>
                </a:tc>
                <a:extLst>
                  <a:ext uri="{0D108BD9-81ED-4DB2-BD59-A6C34878D82A}">
                    <a16:rowId xmlns:a16="http://schemas.microsoft.com/office/drawing/2014/main" val="117545263"/>
                  </a:ext>
                </a:extLst>
              </a:tr>
              <a:tr h="370840">
                <a:tc>
                  <a:txBody>
                    <a:bodyPr/>
                    <a:lstStyle/>
                    <a:p>
                      <a:r>
                        <a:rPr lang="en-US" dirty="0"/>
                        <a:t>Accountability</a:t>
                      </a:r>
                    </a:p>
                  </a:txBody>
                  <a:tcPr/>
                </a:tc>
                <a:tc>
                  <a:txBody>
                    <a:bodyPr/>
                    <a:lstStyle/>
                    <a:p>
                      <a:r>
                        <a:rPr lang="en-US" dirty="0"/>
                        <a:t>Hierarchical to higher-level government, controls on inputs and process with little or no concern for results</a:t>
                      </a:r>
                    </a:p>
                  </a:txBody>
                  <a:tcPr/>
                </a:tc>
                <a:tc>
                  <a:txBody>
                    <a:bodyPr/>
                    <a:lstStyle/>
                    <a:p>
                      <a:r>
                        <a:rPr lang="en-US" dirty="0"/>
                        <a:t>Results-based, </a:t>
                      </a:r>
                    </a:p>
                    <a:p>
                      <a:r>
                        <a:rPr lang="en-US" dirty="0"/>
                        <a:t>bottom-up,</a:t>
                      </a:r>
                    </a:p>
                    <a:p>
                      <a:r>
                        <a:rPr lang="en-US" dirty="0"/>
                        <a:t>Client-driven</a:t>
                      </a:r>
                    </a:p>
                    <a:p>
                      <a:endParaRPr lang="en-US" dirty="0"/>
                    </a:p>
                  </a:txBody>
                  <a:tcPr/>
                </a:tc>
                <a:extLst>
                  <a:ext uri="{0D108BD9-81ED-4DB2-BD59-A6C34878D82A}">
                    <a16:rowId xmlns:a16="http://schemas.microsoft.com/office/drawing/2014/main" val="2948194281"/>
                  </a:ext>
                </a:extLst>
              </a:tr>
            </a:tbl>
          </a:graphicData>
        </a:graphic>
      </p:graphicFrame>
      <p:sp>
        <p:nvSpPr>
          <p:cNvPr id="11" name="TextBox 10">
            <a:extLst>
              <a:ext uri="{FF2B5EF4-FFF2-40B4-BE49-F238E27FC236}">
                <a16:creationId xmlns:a16="http://schemas.microsoft.com/office/drawing/2014/main" id="{295B7648-3DE9-4A23-88EA-8E1471A2828E}"/>
              </a:ext>
            </a:extLst>
          </p:cNvPr>
          <p:cNvSpPr txBox="1"/>
          <p:nvPr/>
        </p:nvSpPr>
        <p:spPr>
          <a:xfrm>
            <a:off x="747346" y="5758962"/>
            <a:ext cx="5345723" cy="430887"/>
          </a:xfrm>
          <a:prstGeom prst="rect">
            <a:avLst/>
          </a:prstGeom>
          <a:noFill/>
        </p:spPr>
        <p:txBody>
          <a:bodyPr wrap="square" rtlCol="0">
            <a:spAutoFit/>
          </a:bodyPr>
          <a:lstStyle/>
          <a:p>
            <a:r>
              <a:rPr lang="en-US" sz="1100" b="0" dirty="0">
                <a:solidFill>
                  <a:schemeClr val="tx2"/>
                </a:solidFill>
              </a:rPr>
              <a:t>Source: WB, INTERGOVERNMENTAL FISCAL TRANSFERS.PRINCIPLES AND PRACTICE, 2007</a:t>
            </a:r>
            <a:endParaRPr lang="ru-RU" sz="1100" b="0" dirty="0">
              <a:solidFill>
                <a:schemeClr val="tx2"/>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23</a:t>
            </a:fld>
            <a:endParaRPr lang="en-US"/>
          </a:p>
        </p:txBody>
      </p:sp>
      <p:pic>
        <p:nvPicPr>
          <p:cNvPr id="8" name="Рисунок 7"/>
          <p:cNvPicPr>
            <a:picLocks noChangeAspect="1"/>
          </p:cNvPicPr>
          <p:nvPr/>
        </p:nvPicPr>
        <p:blipFill>
          <a:blip r:embed="rId4"/>
          <a:stretch>
            <a:fillRect/>
          </a:stretch>
        </p:blipFill>
        <p:spPr>
          <a:xfrm>
            <a:off x="6447238" y="6262449"/>
            <a:ext cx="2371725" cy="571500"/>
          </a:xfrm>
          <a:prstGeom prst="rect">
            <a:avLst/>
          </a:prstGeom>
        </p:spPr>
      </p:pic>
    </p:spTree>
    <p:extLst>
      <p:ext uri="{BB962C8B-B14F-4D97-AF65-F5344CB8AC3E}">
        <p14:creationId xmlns:p14="http://schemas.microsoft.com/office/powerpoint/2010/main" val="125816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dirty="0"/>
              <a:t>important</a:t>
            </a:r>
          </a:p>
        </p:txBody>
      </p:sp>
      <p:sp>
        <p:nvSpPr>
          <p:cNvPr id="7" name="Content Placeholder 1">
            <a:extLst>
              <a:ext uri="{FF2B5EF4-FFF2-40B4-BE49-F238E27FC236}">
                <a16:creationId xmlns:a16="http://schemas.microsoft.com/office/drawing/2014/main" id="{887984C4-8EF7-4923-AE6B-97D75014B7BC}"/>
              </a:ext>
            </a:extLst>
          </p:cNvPr>
          <p:cNvSpPr>
            <a:spLocks noGrp="1"/>
          </p:cNvSpPr>
          <p:nvPr>
            <p:ph type="body" sz="quarter" idx="13"/>
          </p:nvPr>
        </p:nvSpPr>
        <p:spPr>
          <a:xfrm>
            <a:off x="349249" y="1983658"/>
            <a:ext cx="4031021" cy="3937820"/>
          </a:xfrm>
        </p:spPr>
        <p:txBody>
          <a:bodyPr>
            <a:normAutofit/>
          </a:bodyPr>
          <a:lstStyle/>
          <a:p>
            <a:pPr algn="ctr"/>
            <a:r>
              <a:rPr lang="en-GB" sz="2400" dirty="0"/>
              <a:t>Achieving citizens’ </a:t>
            </a:r>
            <a:r>
              <a:rPr lang="en-US" sz="2400" dirty="0"/>
              <a:t>satisfaction with services delivered by subnational governments requires </a:t>
            </a:r>
            <a:r>
              <a:rPr lang="en-GB" sz="2400" dirty="0"/>
              <a:t>general efficiency of intergovernmental fiscal relations,</a:t>
            </a:r>
            <a:r>
              <a:rPr lang="en-US" sz="2400" dirty="0"/>
              <a:t> equitability, and </a:t>
            </a:r>
            <a:r>
              <a:rPr lang="en-GB" sz="2400" dirty="0"/>
              <a:t>sustainability of inter-budgetary transfers.</a:t>
            </a:r>
            <a:endParaRPr lang="en-US" sz="2400" dirty="0"/>
          </a:p>
        </p:txBody>
      </p:sp>
      <p:pic>
        <p:nvPicPr>
          <p:cNvPr id="8" name="Content Placeholder 5">
            <a:extLst>
              <a:ext uri="{FF2B5EF4-FFF2-40B4-BE49-F238E27FC236}">
                <a16:creationId xmlns:a16="http://schemas.microsoft.com/office/drawing/2014/main" id="{0D522F0C-878B-49F1-850D-C84DB98CD323}"/>
              </a:ext>
            </a:extLst>
          </p:cNvPr>
          <p:cNvPicPr>
            <a:picLocks noChangeAspect="1"/>
          </p:cNvPicPr>
          <p:nvPr/>
        </p:nvPicPr>
        <p:blipFill>
          <a:blip r:embed="rId3"/>
          <a:stretch>
            <a:fillRect/>
          </a:stretch>
        </p:blipFill>
        <p:spPr>
          <a:xfrm>
            <a:off x="4380271" y="1283109"/>
            <a:ext cx="4368075" cy="4850885"/>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24</a:t>
            </a:fld>
            <a:endParaRPr lang="en-US" dirty="0"/>
          </a:p>
        </p:txBody>
      </p:sp>
      <p:pic>
        <p:nvPicPr>
          <p:cNvPr id="4" name="Рисунок 3"/>
          <p:cNvPicPr>
            <a:picLocks noChangeAspect="1"/>
          </p:cNvPicPr>
          <p:nvPr/>
        </p:nvPicPr>
        <p:blipFill>
          <a:blip r:embed="rId4"/>
          <a:stretch>
            <a:fillRect/>
          </a:stretch>
        </p:blipFill>
        <p:spPr>
          <a:xfrm>
            <a:off x="6334361" y="6211765"/>
            <a:ext cx="2371725" cy="571500"/>
          </a:xfrm>
          <a:prstGeom prst="rect">
            <a:avLst/>
          </a:prstGeom>
        </p:spPr>
      </p:pic>
    </p:spTree>
    <p:extLst>
      <p:ext uri="{BB962C8B-B14F-4D97-AF65-F5344CB8AC3E}">
        <p14:creationId xmlns:p14="http://schemas.microsoft.com/office/powerpoint/2010/main" val="185663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dirty="0"/>
              <a:t>Thank you</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826121" y="1733345"/>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2" name="Rectangle 1">
            <a:extLst>
              <a:ext uri="{FF2B5EF4-FFF2-40B4-BE49-F238E27FC236}">
                <a16:creationId xmlns:a16="http://schemas.microsoft.com/office/drawing/2014/main" id="{0EADD9FC-11B3-4EF2-BE83-8FFED61046B2}"/>
              </a:ext>
            </a:extLst>
          </p:cNvPr>
          <p:cNvSpPr/>
          <p:nvPr/>
        </p:nvSpPr>
        <p:spPr>
          <a:xfrm>
            <a:off x="1437967" y="2213283"/>
            <a:ext cx="6304935" cy="2554545"/>
          </a:xfrm>
          <a:prstGeom prst="rect">
            <a:avLst/>
          </a:prstGeom>
        </p:spPr>
        <p:txBody>
          <a:bodyPr wrap="square">
            <a:spAutoFit/>
          </a:bodyPr>
          <a:lstStyle/>
          <a:p>
            <a:pPr algn="ctr"/>
            <a:r>
              <a:rPr lang="en-US" sz="2400" dirty="0">
                <a:solidFill>
                  <a:schemeClr val="tx1">
                    <a:lumMod val="90000"/>
                    <a:lumOff val="10000"/>
                  </a:schemeClr>
                </a:solidFill>
              </a:rPr>
              <a:t>Questions? </a:t>
            </a:r>
          </a:p>
          <a:p>
            <a:pPr algn="ctr"/>
            <a:endParaRPr lang="en-US" sz="2400" dirty="0">
              <a:solidFill>
                <a:schemeClr val="tx1">
                  <a:lumMod val="90000"/>
                  <a:lumOff val="10000"/>
                </a:schemeClr>
              </a:solidFill>
            </a:endParaRPr>
          </a:p>
          <a:p>
            <a:pPr algn="ctr"/>
            <a:r>
              <a:rPr lang="en-US" dirty="0">
                <a:solidFill>
                  <a:schemeClr val="tx1">
                    <a:lumMod val="90000"/>
                    <a:lumOff val="10000"/>
                  </a:schemeClr>
                </a:solidFill>
              </a:rPr>
              <a:t>Please refer to:</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Iryna Shcherbyna (WB, Governance) </a:t>
            </a:r>
          </a:p>
          <a:p>
            <a:pPr algn="ctr"/>
            <a:r>
              <a:rPr lang="en-US" u="sng" dirty="0">
                <a:solidFill>
                  <a:schemeClr val="accent3">
                    <a:lumMod val="75000"/>
                  </a:schemeClr>
                </a:solidFill>
              </a:rPr>
              <a:t>ishcherbyna@worldbank.org</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Maya Gusarova (WB, Governance)</a:t>
            </a:r>
          </a:p>
          <a:p>
            <a:pPr algn="ctr"/>
            <a:r>
              <a:rPr lang="en-US" dirty="0">
                <a:solidFill>
                  <a:schemeClr val="accent1">
                    <a:lumMod val="90000"/>
                    <a:lumOff val="10000"/>
                  </a:schemeClr>
                </a:solidFill>
                <a:hlinkClick r:id="rId4"/>
              </a:rPr>
              <a:t>mgusarova@worldbank.org</a:t>
            </a:r>
            <a:endParaRPr lang="en-US" dirty="0">
              <a:solidFill>
                <a:schemeClr val="accent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25</a:t>
            </a:fld>
            <a:endParaRPr lang="en-US"/>
          </a:p>
        </p:txBody>
      </p:sp>
      <p:pic>
        <p:nvPicPr>
          <p:cNvPr id="9" name="Рисунок 8"/>
          <p:cNvPicPr>
            <a:picLocks noChangeAspect="1"/>
          </p:cNvPicPr>
          <p:nvPr/>
        </p:nvPicPr>
        <p:blipFill>
          <a:blip r:embed="rId5"/>
          <a:stretch>
            <a:fillRect/>
          </a:stretch>
        </p:blipFill>
        <p:spPr>
          <a:xfrm>
            <a:off x="6411981" y="6266327"/>
            <a:ext cx="2371725" cy="571500"/>
          </a:xfrm>
          <a:prstGeom prst="rect">
            <a:avLst/>
          </a:prstGeom>
        </p:spPr>
      </p:pic>
    </p:spTree>
    <p:extLst>
      <p:ext uri="{BB962C8B-B14F-4D97-AF65-F5344CB8AC3E}">
        <p14:creationId xmlns:p14="http://schemas.microsoft.com/office/powerpoint/2010/main" val="297023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dirty="0"/>
              <a:t>Part 1: </a:t>
            </a:r>
            <a:r>
              <a:rPr lang="en-US" sz="2100" b="1" dirty="0"/>
              <a:t>INTRODUCTION: THE THEORY AND PRACTICE OF Intergovernmental FISCAL Relationships</a:t>
            </a:r>
            <a:endParaRPr lang="en-US" sz="21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pic>
        <p:nvPicPr>
          <p:cNvPr id="7" name="Content Placeholder 6">
            <a:extLst>
              <a:ext uri="{FF2B5EF4-FFF2-40B4-BE49-F238E27FC236}">
                <a16:creationId xmlns:a16="http://schemas.microsoft.com/office/drawing/2014/main" id="{023B192C-DBB0-4738-8681-BD3EA5C016A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96219" y="1460500"/>
            <a:ext cx="6134100" cy="4600575"/>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a:t>
            </a:fld>
            <a:endParaRPr lang="en-US" dirty="0"/>
          </a:p>
        </p:txBody>
      </p:sp>
      <p:pic>
        <p:nvPicPr>
          <p:cNvPr id="8" name="Рисунок 7"/>
          <p:cNvPicPr>
            <a:picLocks noChangeAspect="1"/>
          </p:cNvPicPr>
          <p:nvPr/>
        </p:nvPicPr>
        <p:blipFill>
          <a:blip r:embed="rId5"/>
          <a:stretch>
            <a:fillRect/>
          </a:stretch>
        </p:blipFill>
        <p:spPr>
          <a:xfrm>
            <a:off x="6357937" y="6199188"/>
            <a:ext cx="2371725" cy="571500"/>
          </a:xfrm>
          <a:prstGeom prst="rect">
            <a:avLst/>
          </a:prstGeom>
        </p:spPr>
      </p:pic>
    </p:spTree>
    <p:extLst>
      <p:ext uri="{BB962C8B-B14F-4D97-AF65-F5344CB8AC3E}">
        <p14:creationId xmlns:p14="http://schemas.microsoft.com/office/powerpoint/2010/main" val="393558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a:bodyPr>
          <a:lstStyle/>
          <a:p>
            <a:pPr algn="ctr">
              <a:defRPr/>
            </a:pPr>
            <a:r>
              <a:rPr lang="en-US" sz="2100" b="1" cap="none" dirty="0"/>
              <a:t>THE ROLE OF LOCAL GOVERNMENTS IN PUBLIC FINANCES IS DIFFERENT ACROSS PEMPAL COUNTRIES </a:t>
            </a:r>
          </a:p>
        </p:txBody>
      </p:sp>
      <p:graphicFrame>
        <p:nvGraphicFramePr>
          <p:cNvPr id="4" name="Диаграмма 3"/>
          <p:cNvGraphicFramePr>
            <a:graphicFrameLocks noGrp="1"/>
          </p:cNvGraphicFramePr>
          <p:nvPr>
            <p:extLst>
              <p:ext uri="{D42A27DB-BD31-4B8C-83A1-F6EECF244321}">
                <p14:modId xmlns:p14="http://schemas.microsoft.com/office/powerpoint/2010/main" val="3283144631"/>
              </p:ext>
            </p:extLst>
          </p:nvPr>
        </p:nvGraphicFramePr>
        <p:xfrm>
          <a:off x="0" y="1283677"/>
          <a:ext cx="8901162" cy="4982914"/>
        </p:xfrm>
        <a:graphic>
          <a:graphicData uri="http://schemas.openxmlformats.org/drawingml/2006/chart">
            <c:chart xmlns:c="http://schemas.openxmlformats.org/drawingml/2006/chart" xmlns:r="http://schemas.openxmlformats.org/officeDocument/2006/relationships" r:id="rId2"/>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3</a:t>
            </a:fld>
            <a:endParaRPr lang="en-US"/>
          </a:p>
        </p:txBody>
      </p:sp>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sp>
        <p:nvSpPr>
          <p:cNvPr id="7" name="TextBox 6"/>
          <p:cNvSpPr txBox="1"/>
          <p:nvPr/>
        </p:nvSpPr>
        <p:spPr>
          <a:xfrm>
            <a:off x="562708" y="6266591"/>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348436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a:bodyPr>
          <a:lstStyle/>
          <a:p>
            <a:pPr algn="ctr">
              <a:defRPr/>
            </a:pPr>
            <a:r>
              <a:rPr lang="en-US" sz="2100" b="1" cap="none" dirty="0"/>
              <a:t>THE DEVIATION OF SHARE OF</a:t>
            </a:r>
            <a:r>
              <a:rPr lang="uk-UA" sz="2100" b="1" cap="none" dirty="0"/>
              <a:t> </a:t>
            </a:r>
            <a:r>
              <a:rPr lang="en-US" sz="2100" b="1" cap="none" dirty="0"/>
              <a:t>SUB-NATIONAL GOVERNMENTS’ TAX REVENUES IN GDP (%) in 1995 and 2014</a:t>
            </a:r>
          </a:p>
        </p:txBody>
      </p:sp>
      <p:graphicFrame>
        <p:nvGraphicFramePr>
          <p:cNvPr id="6" name="Chart 5">
            <a:extLst>
              <a:ext uri="{FF2B5EF4-FFF2-40B4-BE49-F238E27FC236}">
                <a16:creationId xmlns:a16="http://schemas.microsoft.com/office/drawing/2014/main" id="{40BBDC64-3047-4185-BD06-1BD5829F3ACB}"/>
              </a:ext>
            </a:extLst>
          </p:cNvPr>
          <p:cNvGraphicFramePr>
            <a:graphicFrameLocks noGrp="1"/>
          </p:cNvGraphicFramePr>
          <p:nvPr>
            <p:extLst>
              <p:ext uri="{D42A27DB-BD31-4B8C-83A1-F6EECF244321}">
                <p14:modId xmlns:p14="http://schemas.microsoft.com/office/powerpoint/2010/main" val="1637610962"/>
              </p:ext>
            </p:extLst>
          </p:nvPr>
        </p:nvGraphicFramePr>
        <p:xfrm>
          <a:off x="176982" y="1356852"/>
          <a:ext cx="8641581" cy="4894479"/>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4</a:t>
            </a:fld>
            <a:endParaRPr lang="en-US"/>
          </a:p>
        </p:txBody>
      </p:sp>
      <p:pic>
        <p:nvPicPr>
          <p:cNvPr id="4" name="Рисунок 3"/>
          <p:cNvPicPr>
            <a:picLocks noChangeAspect="1"/>
          </p:cNvPicPr>
          <p:nvPr/>
        </p:nvPicPr>
        <p:blipFill>
          <a:blip r:embed="rId4"/>
          <a:stretch>
            <a:fillRect/>
          </a:stretch>
        </p:blipFill>
        <p:spPr>
          <a:xfrm>
            <a:off x="6568953" y="6177868"/>
            <a:ext cx="2371725" cy="571500"/>
          </a:xfrm>
          <a:prstGeom prst="rect">
            <a:avLst/>
          </a:prstGeom>
        </p:spPr>
      </p:pic>
      <p:sp>
        <p:nvSpPr>
          <p:cNvPr id="7" name="TextBox 6">
            <a:extLst>
              <a:ext uri="{FF2B5EF4-FFF2-40B4-BE49-F238E27FC236}">
                <a16:creationId xmlns:a16="http://schemas.microsoft.com/office/drawing/2014/main" id="{DEA47EA0-648C-4B8B-9BC0-86C97A525878}"/>
              </a:ext>
            </a:extLst>
          </p:cNvPr>
          <p:cNvSpPr txBox="1"/>
          <p:nvPr/>
        </p:nvSpPr>
        <p:spPr>
          <a:xfrm>
            <a:off x="503715" y="6266591"/>
            <a:ext cx="3534507" cy="276999"/>
          </a:xfrm>
          <a:prstGeom prst="rect">
            <a:avLst/>
          </a:prstGeom>
          <a:noFill/>
        </p:spPr>
        <p:txBody>
          <a:bodyPr wrap="square" rtlCol="0">
            <a:spAutoFit/>
          </a:bodyPr>
          <a:lstStyle/>
          <a:p>
            <a:r>
              <a:rPr lang="en-US" sz="1200" i="1" dirty="0"/>
              <a:t>* Eurostat data</a:t>
            </a:r>
            <a:endParaRPr lang="ru-RU" sz="1200" i="1" dirty="0"/>
          </a:p>
        </p:txBody>
      </p:sp>
    </p:spTree>
    <p:extLst>
      <p:ext uri="{BB962C8B-B14F-4D97-AF65-F5344CB8AC3E}">
        <p14:creationId xmlns:p14="http://schemas.microsoft.com/office/powerpoint/2010/main" val="134092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a:bodyPr>
          <a:lstStyle/>
          <a:p>
            <a:pPr algn="ctr">
              <a:defRPr/>
            </a:pPr>
            <a:r>
              <a:rPr lang="en-US" sz="2100" b="1" cap="none" dirty="0"/>
              <a:t>TAXING POWER OF SUB-NATIONAL GOVERNMENTS</a:t>
            </a:r>
          </a:p>
        </p:txBody>
      </p:sp>
      <p:sp>
        <p:nvSpPr>
          <p:cNvPr id="4" name="TextBox 3">
            <a:extLst>
              <a:ext uri="{FF2B5EF4-FFF2-40B4-BE49-F238E27FC236}">
                <a16:creationId xmlns:a16="http://schemas.microsoft.com/office/drawing/2014/main" id="{49EA78C7-6909-4849-BB7F-BB527DDD0D57}"/>
              </a:ext>
            </a:extLst>
          </p:cNvPr>
          <p:cNvSpPr txBox="1"/>
          <p:nvPr/>
        </p:nvSpPr>
        <p:spPr>
          <a:xfrm>
            <a:off x="357188" y="1279202"/>
            <a:ext cx="8229478" cy="307777"/>
          </a:xfrm>
          <a:prstGeom prst="rect">
            <a:avLst/>
          </a:prstGeom>
          <a:noFill/>
        </p:spPr>
        <p:txBody>
          <a:bodyPr wrap="square" rtlCol="0">
            <a:spAutoFit/>
          </a:bodyPr>
          <a:lstStyle/>
          <a:p>
            <a:pPr algn="ctr"/>
            <a:r>
              <a:rPr lang="en-US" sz="1400" dirty="0"/>
              <a:t>Share of local budget tax revenues in GDP (%) in 2014</a:t>
            </a:r>
            <a:endParaRPr lang="ru-RU" sz="1400" dirty="0"/>
          </a:p>
        </p:txBody>
      </p:sp>
      <p:graphicFrame>
        <p:nvGraphicFramePr>
          <p:cNvPr id="7" name="Диаграмма 7">
            <a:extLst>
              <a:ext uri="{FF2B5EF4-FFF2-40B4-BE49-F238E27FC236}">
                <a16:creationId xmlns:a16="http://schemas.microsoft.com/office/drawing/2014/main" id="{84EAA83D-214A-4EEF-ACDB-6BC13F91523E}"/>
              </a:ext>
            </a:extLst>
          </p:cNvPr>
          <p:cNvGraphicFramePr>
            <a:graphicFrameLocks/>
          </p:cNvGraphicFramePr>
          <p:nvPr>
            <p:extLst/>
          </p:nvPr>
        </p:nvGraphicFramePr>
        <p:xfrm>
          <a:off x="144707" y="1683694"/>
          <a:ext cx="4251448" cy="4851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6">
            <a:extLst>
              <a:ext uri="{FF2B5EF4-FFF2-40B4-BE49-F238E27FC236}">
                <a16:creationId xmlns:a16="http://schemas.microsoft.com/office/drawing/2014/main" id="{C93FD074-9C0D-4C8A-AEB0-4BE14409F0EE}"/>
              </a:ext>
            </a:extLst>
          </p:cNvPr>
          <p:cNvGraphicFramePr>
            <a:graphicFrameLocks noGrp="1"/>
          </p:cNvGraphicFramePr>
          <p:nvPr>
            <p:extLst>
              <p:ext uri="{D42A27DB-BD31-4B8C-83A1-F6EECF244321}">
                <p14:modId xmlns:p14="http://schemas.microsoft.com/office/powerpoint/2010/main" val="332204480"/>
              </p:ext>
            </p:extLst>
          </p:nvPr>
        </p:nvGraphicFramePr>
        <p:xfrm>
          <a:off x="-80961" y="1696915"/>
          <a:ext cx="9101870" cy="4770559"/>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5</a:t>
            </a:fld>
            <a:endParaRPr lang="en-US" dirty="0"/>
          </a:p>
        </p:txBody>
      </p:sp>
      <p:pic>
        <p:nvPicPr>
          <p:cNvPr id="6" name="Рисунок 5"/>
          <p:cNvPicPr>
            <a:picLocks noChangeAspect="1"/>
          </p:cNvPicPr>
          <p:nvPr/>
        </p:nvPicPr>
        <p:blipFill>
          <a:blip r:embed="rId5"/>
          <a:stretch>
            <a:fillRect/>
          </a:stretch>
        </p:blipFill>
        <p:spPr>
          <a:xfrm>
            <a:off x="6446838" y="6249865"/>
            <a:ext cx="2371725" cy="571500"/>
          </a:xfrm>
          <a:prstGeom prst="rect">
            <a:avLst/>
          </a:prstGeom>
        </p:spPr>
      </p:pic>
    </p:spTree>
    <p:extLst>
      <p:ext uri="{BB962C8B-B14F-4D97-AF65-F5344CB8AC3E}">
        <p14:creationId xmlns:p14="http://schemas.microsoft.com/office/powerpoint/2010/main" val="150307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a:bodyPr>
          <a:lstStyle/>
          <a:p>
            <a:pPr algn="ctr">
              <a:defRPr/>
            </a:pPr>
            <a:r>
              <a:rPr lang="en-US" sz="2100" b="1" cap="none" dirty="0"/>
              <a:t>EXPENDITURE NEEDS EXCEED REVENUES IN ALMOST ALL PEMPAL COUNTRIES</a:t>
            </a:r>
          </a:p>
        </p:txBody>
      </p:sp>
      <p:graphicFrame>
        <p:nvGraphicFramePr>
          <p:cNvPr id="6" name="Диаграмма 5">
            <a:extLst>
              <a:ext uri="{FF2B5EF4-FFF2-40B4-BE49-F238E27FC236}">
                <a16:creationId xmlns:a16="http://schemas.microsoft.com/office/drawing/2014/main" id="{71C41237-85EF-42D9-9317-B43E6A209138}"/>
              </a:ext>
            </a:extLst>
          </p:cNvPr>
          <p:cNvGraphicFramePr>
            <a:graphicFrameLocks/>
          </p:cNvGraphicFramePr>
          <p:nvPr>
            <p:extLst>
              <p:ext uri="{D42A27DB-BD31-4B8C-83A1-F6EECF244321}">
                <p14:modId xmlns:p14="http://schemas.microsoft.com/office/powerpoint/2010/main" val="3252466671"/>
              </p:ext>
            </p:extLst>
          </p:nvPr>
        </p:nvGraphicFramePr>
        <p:xfrm>
          <a:off x="804862" y="1441938"/>
          <a:ext cx="7534275" cy="4712677"/>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6</a:t>
            </a:fld>
            <a:endParaRPr lang="en-US"/>
          </a:p>
        </p:txBody>
      </p:sp>
      <p:pic>
        <p:nvPicPr>
          <p:cNvPr id="4" name="Рисунок 3"/>
          <p:cNvPicPr>
            <a:picLocks noChangeAspect="1"/>
          </p:cNvPicPr>
          <p:nvPr/>
        </p:nvPicPr>
        <p:blipFill>
          <a:blip r:embed="rId4"/>
          <a:stretch>
            <a:fillRect/>
          </a:stretch>
        </p:blipFill>
        <p:spPr>
          <a:xfrm>
            <a:off x="6366729" y="6242538"/>
            <a:ext cx="2371725" cy="571500"/>
          </a:xfrm>
          <a:prstGeom prst="rect">
            <a:avLst/>
          </a:prstGeom>
        </p:spPr>
      </p:pic>
      <p:sp>
        <p:nvSpPr>
          <p:cNvPr id="7" name="TextBox 6"/>
          <p:cNvSpPr txBox="1"/>
          <p:nvPr/>
        </p:nvSpPr>
        <p:spPr>
          <a:xfrm>
            <a:off x="562708" y="6266591"/>
            <a:ext cx="3534507" cy="276999"/>
          </a:xfrm>
          <a:prstGeom prst="rect">
            <a:avLst/>
          </a:prstGeom>
          <a:noFill/>
        </p:spPr>
        <p:txBody>
          <a:bodyPr wrap="square" rtlCol="0">
            <a:spAutoFit/>
          </a:bodyPr>
          <a:lstStyle/>
          <a:p>
            <a:r>
              <a:rPr lang="en-US" sz="1200" i="1" dirty="0"/>
              <a:t>* Based on countries self-assessment</a:t>
            </a:r>
            <a:endParaRPr lang="ru-RU" sz="1200" i="1" dirty="0"/>
          </a:p>
        </p:txBody>
      </p:sp>
    </p:spTree>
    <p:extLst>
      <p:ext uri="{BB962C8B-B14F-4D97-AF65-F5344CB8AC3E}">
        <p14:creationId xmlns:p14="http://schemas.microsoft.com/office/powerpoint/2010/main" val="7745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301625"/>
            <a:ext cx="8461375" cy="757238"/>
          </a:xfrm>
        </p:spPr>
        <p:txBody>
          <a:bodyPr>
            <a:normAutofit fontScale="90000"/>
          </a:bodyPr>
          <a:lstStyle/>
          <a:p>
            <a:pPr algn="ctr">
              <a:defRPr/>
            </a:pPr>
            <a:r>
              <a:rPr lang="en-US" sz="2100" b="1" dirty="0"/>
              <a:t>Intergovernmental fiscal transfers finance about 60</a:t>
            </a:r>
            <a:br>
              <a:rPr lang="en-US" sz="2100" b="1" dirty="0"/>
            </a:br>
            <a:r>
              <a:rPr lang="en-US" sz="2100" b="1" dirty="0"/>
              <a:t> percent of subnational expenditures in developing countries and transition economies</a:t>
            </a:r>
            <a:endParaRPr lang="en-US" sz="2100" b="1" cap="none" dirty="0"/>
          </a:p>
        </p:txBody>
      </p:sp>
      <p:pic>
        <p:nvPicPr>
          <p:cNvPr id="4" name="Picture 3">
            <a:extLst>
              <a:ext uri="{FF2B5EF4-FFF2-40B4-BE49-F238E27FC236}">
                <a16:creationId xmlns:a16="http://schemas.microsoft.com/office/drawing/2014/main" id="{C929066A-A2C7-4226-9742-3C3064C74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13" y="1368450"/>
            <a:ext cx="8477250" cy="4918050"/>
          </a:xfrm>
          <a:prstGeom prst="rect">
            <a:avLst/>
          </a:prstGeom>
        </p:spPr>
      </p:pic>
      <p:sp>
        <p:nvSpPr>
          <p:cNvPr id="7" name="Rectangle 6">
            <a:extLst>
              <a:ext uri="{FF2B5EF4-FFF2-40B4-BE49-F238E27FC236}">
                <a16:creationId xmlns:a16="http://schemas.microsoft.com/office/drawing/2014/main" id="{5FDB6A9F-EFA9-4E2D-97B5-55F0E023E75B}"/>
              </a:ext>
            </a:extLst>
          </p:cNvPr>
          <p:cNvSpPr/>
          <p:nvPr/>
        </p:nvSpPr>
        <p:spPr>
          <a:xfrm>
            <a:off x="1097281" y="1525863"/>
            <a:ext cx="7602582" cy="830997"/>
          </a:xfrm>
          <a:prstGeom prst="rect">
            <a:avLst/>
          </a:prstGeom>
        </p:spPr>
        <p:txBody>
          <a:bodyPr wrap="square">
            <a:spAutoFit/>
          </a:bodyPr>
          <a:lstStyle/>
          <a:p>
            <a:pPr algn="just"/>
            <a:r>
              <a:rPr lang="en-US" dirty="0">
                <a:effectLst>
                  <a:outerShdw blurRad="50800" dist="38100" dir="2700000" algn="tl" rotWithShape="0">
                    <a:prstClr val="black">
                      <a:alpha val="40000"/>
                    </a:prstClr>
                  </a:outerShdw>
                </a:effectLst>
              </a:rPr>
              <a:t>Beyond the expenditures they finance, these transfers create incentives and accountability mechanisms that affect the fiscal management, efficiency, and equity of public service provision and government accountability to citizens.  </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7</a:t>
            </a:fld>
            <a:endParaRPr lang="en-US"/>
          </a:p>
        </p:txBody>
      </p:sp>
      <p:pic>
        <p:nvPicPr>
          <p:cNvPr id="6" name="Рисунок 5"/>
          <p:cNvPicPr>
            <a:picLocks noChangeAspect="1"/>
          </p:cNvPicPr>
          <p:nvPr/>
        </p:nvPicPr>
        <p:blipFill>
          <a:blip r:embed="rId4"/>
          <a:stretch>
            <a:fillRect/>
          </a:stretch>
        </p:blipFill>
        <p:spPr>
          <a:xfrm>
            <a:off x="6447238" y="6286500"/>
            <a:ext cx="2371725" cy="571500"/>
          </a:xfrm>
          <a:prstGeom prst="rect">
            <a:avLst/>
          </a:prstGeom>
        </p:spPr>
      </p:pic>
    </p:spTree>
    <p:extLst>
      <p:ext uri="{BB962C8B-B14F-4D97-AF65-F5344CB8AC3E}">
        <p14:creationId xmlns:p14="http://schemas.microsoft.com/office/powerpoint/2010/main" val="147945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100" b="1" dirty="0"/>
              <a:t>Key objectives of intergovernmental FISCAL transfers</a:t>
            </a:r>
            <a:endParaRPr lang="en-US" sz="2100" dirty="0"/>
          </a:p>
        </p:txBody>
      </p:sp>
      <p:pic>
        <p:nvPicPr>
          <p:cNvPr id="7" name="Picture 6">
            <a:extLst>
              <a:ext uri="{FF2B5EF4-FFF2-40B4-BE49-F238E27FC236}">
                <a16:creationId xmlns:a16="http://schemas.microsoft.com/office/drawing/2014/main" id="{5529F081-A1AD-4E35-9802-D586BBC1CB47}"/>
              </a:ext>
            </a:extLst>
          </p:cNvPr>
          <p:cNvPicPr>
            <a:picLocks noChangeAspect="1"/>
          </p:cNvPicPr>
          <p:nvPr/>
        </p:nvPicPr>
        <p:blipFill>
          <a:blip r:embed="rId3"/>
          <a:stretch>
            <a:fillRect/>
          </a:stretch>
        </p:blipFill>
        <p:spPr>
          <a:xfrm>
            <a:off x="331864" y="1121464"/>
            <a:ext cx="8480271" cy="4615072"/>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8</a:t>
            </a:fld>
            <a:endParaRPr lang="en-US"/>
          </a:p>
        </p:txBody>
      </p:sp>
      <p:pic>
        <p:nvPicPr>
          <p:cNvPr id="6" name="Рисунок 5"/>
          <p:cNvPicPr>
            <a:picLocks noChangeAspect="1"/>
          </p:cNvPicPr>
          <p:nvPr/>
        </p:nvPicPr>
        <p:blipFill>
          <a:blip r:embed="rId4"/>
          <a:stretch>
            <a:fillRect/>
          </a:stretch>
        </p:blipFill>
        <p:spPr>
          <a:xfrm>
            <a:off x="6440410" y="6255727"/>
            <a:ext cx="2371725" cy="571500"/>
          </a:xfrm>
          <a:prstGeom prst="rect">
            <a:avLst/>
          </a:prstGeom>
        </p:spPr>
      </p:pic>
    </p:spTree>
    <p:extLst>
      <p:ext uri="{BB962C8B-B14F-4D97-AF65-F5344CB8AC3E}">
        <p14:creationId xmlns:p14="http://schemas.microsoft.com/office/powerpoint/2010/main" val="2651818391"/>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3738</TotalTime>
  <Words>1602</Words>
  <Application>Microsoft Office PowerPoint</Application>
  <PresentationFormat>On-screen Show (4:3)</PresentationFormat>
  <Paragraphs>213</Paragraphs>
  <Slides>26</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MS PGothic</vt:lpstr>
      <vt:lpstr>Andes ExtraLight</vt:lpstr>
      <vt:lpstr>Arial</vt:lpstr>
      <vt:lpstr>Arial Bold</vt:lpstr>
      <vt:lpstr>Calibri</vt:lpstr>
      <vt:lpstr>Century Gothic</vt:lpstr>
      <vt:lpstr>Times New Roman</vt:lpstr>
      <vt:lpstr>Trebuchet MS</vt:lpstr>
      <vt:lpstr>Wingdings</vt:lpstr>
      <vt:lpstr>2014 WB Treasury Slide Deck</vt:lpstr>
      <vt:lpstr>Full Page Interior</vt:lpstr>
      <vt:lpstr>Intergovernmental Fiscal Transfers: Trends and Challenges in PEMPAL Countries</vt:lpstr>
      <vt:lpstr>CONTEXT</vt:lpstr>
      <vt:lpstr>Part 1: INTRODUCTION: THE THEORY AND PRACTICE OF Intergovernmental FISCAL Relationships</vt:lpstr>
      <vt:lpstr>THE ROLE OF LOCAL GOVERNMENTS IN PUBLIC FINANCES IS DIFFERENT ACROSS PEMPAL COUNTRIES </vt:lpstr>
      <vt:lpstr>THE DEVIATION OF SHARE OF SUB-NATIONAL GOVERNMENTS’ TAX REVENUES IN GDP (%) in 1995 and 2014</vt:lpstr>
      <vt:lpstr>TAXING POWER OF SUB-NATIONAL GOVERNMENTS</vt:lpstr>
      <vt:lpstr>EXPENDITURE NEEDS EXCEED REVENUES IN ALMOST ALL PEMPAL COUNTRIES</vt:lpstr>
      <vt:lpstr>Intergovernmental fiscal transfers finance about 60  percent of subnational expenditures in developing countries and transition economies</vt:lpstr>
      <vt:lpstr>Key objectives of intergovernmental FISCAL transfers</vt:lpstr>
      <vt:lpstr>TYPES OF INTER-BUDGETRAY TRANSFERS (grants)</vt:lpstr>
      <vt:lpstr>definitions</vt:lpstr>
      <vt:lpstr>Part 2:  THE SYSTEM OF INTERGOVERNMENTAL FISCAL TRANSFERS IN PEMPAL COUNTRIES </vt:lpstr>
      <vt:lpstr>THE LOWER THE SHARE OF SUB-NATIONAL BUDGET REVENUES IN GGP, THE HIGHER THE IMPACT OF CENTRAL BUDGET TRANSFERS</vt:lpstr>
      <vt:lpstr>THE STRUCTURE OF LOCAL BUDGET REVENUES IN 2016 PEMPAL Survey Data*</vt:lpstr>
      <vt:lpstr>LOCAL BUDGET EXPENDITURES BY FUNCTIONS (%) IN 2016  PEMPAL Survey Data*</vt:lpstr>
      <vt:lpstr>SOME Key decisions TO BE TAKEN FOR the design of transfers</vt:lpstr>
      <vt:lpstr>EQUALISATION VERSUS EARMARKED TRANSFERS IN PEMPAL COUNTRIES ( PEMPAL Survey Data*)</vt:lpstr>
      <vt:lpstr>KEY CHALLENGES IN PLANNING AND EXECUTING OF EQUALISATION TRANSFERS</vt:lpstr>
      <vt:lpstr>KEY CHALLENGES  IN PLANING AND EXECUTING EARMARKED TRANSFERS</vt:lpstr>
      <vt:lpstr>Part 3: Achieving Results–Based Accountability through Performance–Oriented transfers </vt:lpstr>
      <vt:lpstr>KEY PRINCIPLES (1)</vt:lpstr>
      <vt:lpstr>KEY PRINCIPLES (2)</vt:lpstr>
      <vt:lpstr>Features of Traditional and Output-based Conditional Grants</vt:lpstr>
      <vt:lpstr>Features of Traditional and Output-based Conditional Grants (2)</vt:lpstr>
      <vt:lpstr>important</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Shcherbyna</dc:creator>
  <cp:lastModifiedBy>Iryna Shcherbyna</cp:lastModifiedBy>
  <cp:revision>314</cp:revision>
  <dcterms:created xsi:type="dcterms:W3CDTF">2018-02-15T12:33:17Z</dcterms:created>
  <dcterms:modified xsi:type="dcterms:W3CDTF">2018-03-12T07:46:43Z</dcterms:modified>
</cp:coreProperties>
</file>