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1"/>
    <p:sldMasterId id="2147485265" r:id="rId2"/>
  </p:sldMasterIdLst>
  <p:notesMasterIdLst>
    <p:notesMasterId r:id="rId29"/>
  </p:notesMasterIdLst>
  <p:handoutMasterIdLst>
    <p:handoutMasterId r:id="rId30"/>
  </p:handoutMasterIdLst>
  <p:sldIdLst>
    <p:sldId id="338" r:id="rId3"/>
    <p:sldId id="341" r:id="rId4"/>
    <p:sldId id="342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na Samchynska" initials="Inna" lastIdx="1" clrIdx="0">
    <p:extLst/>
  </p:cmAuthor>
  <p:cmAuthor id="2" name="Admin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90" autoAdjust="0"/>
    <p:restoredTop sz="93886" autoAdjust="0"/>
  </p:normalViewPr>
  <p:slideViewPr>
    <p:cSldViewPr snapToGrid="0" snapToObjects="1" showGuides="1">
      <p:cViewPr>
        <p:scale>
          <a:sx n="58" d="100"/>
          <a:sy n="58" d="100"/>
        </p:scale>
        <p:origin x="855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5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277092\AppData\Local\Microsoft\Windows\INetCache\Content.Outlook\UE2D8JT2\PEMPAL_Iryna_Presentation%20Data%20(fin)+RU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436028659160696E-2"/>
          <c:y val="7.82472613458529E-2"/>
          <c:w val="0.90992835209825995"/>
          <c:h val="0.7323943661971831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499456"/>
        <c:axId val="145499064"/>
      </c:barChart>
      <c:catAx>
        <c:axId val="14549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45499064"/>
        <c:crosses val="autoZero"/>
        <c:auto val="1"/>
        <c:lblAlgn val="ctr"/>
        <c:lblOffset val="100"/>
        <c:noMultiLvlLbl val="0"/>
      </c:catAx>
      <c:valAx>
        <c:axId val="14549906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54994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 w="0"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B74F-49C4-8F42-9CBB3C70F198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1-B74F-49C4-8F42-9CBB3C70F198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2-B74F-49C4-8F42-9CBB3C70F198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3-B74F-49C4-8F42-9CBB3C70F198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04-B74F-49C4-8F42-9CBB3C70F198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74F-49C4-8F42-9CBB3C70F198}"/>
                </c:ext>
              </c:extLst>
            </c:dLbl>
            <c:dLbl>
              <c:idx val="2"/>
              <c:layout>
                <c:manualLayout>
                  <c:x val="-9.8423924206066399E-3"/>
                  <c:y val="-1.783744535214138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4F-49C4-8F42-9CBB3C70F198}"/>
                </c:ext>
              </c:extLst>
            </c:dLbl>
            <c:dLbl>
              <c:idx val="3"/>
              <c:layout>
                <c:manualLayout>
                  <c:x val="-6.363521106624262E-2"/>
                  <c:y val="-2.16824395373291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4F-49C4-8F42-9CBB3C70F198}"/>
                </c:ext>
              </c:extLst>
            </c:dLbl>
            <c:dLbl>
              <c:idx val="4"/>
              <c:layout>
                <c:manualLayout>
                  <c:x val="-4.5231379652112137E-2"/>
                  <c:y val="-3.155000838060813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4F-49C4-8F42-9CBB3C70F198}"/>
                </c:ext>
              </c:extLst>
            </c:dLbl>
            <c:dLbl>
              <c:idx val="5"/>
              <c:layout>
                <c:manualLayout>
                  <c:x val="-5.977241572170873E-2"/>
                  <c:y val="-2.624289718616941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4F-49C4-8F42-9CBB3C70F198}"/>
                </c:ext>
              </c:extLst>
            </c:dLbl>
            <c:dLbl>
              <c:idx val="6"/>
              <c:layout>
                <c:manualLayout>
                  <c:x val="1.3626217684682739E-3"/>
                  <c:y val="-4.209185279014626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4F-49C4-8F42-9CBB3C70F198}"/>
                </c:ext>
              </c:extLst>
            </c:dLbl>
            <c:dLbl>
              <c:idx val="7"/>
              <c:layout>
                <c:manualLayout>
                  <c:x val="-1.3660755424556284E-3"/>
                  <c:y val="8.412242445362001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4F-49C4-8F42-9CBB3C70F198}"/>
                </c:ext>
              </c:extLst>
            </c:dLbl>
            <c:dLbl>
              <c:idx val="8"/>
              <c:layout>
                <c:manualLayout>
                  <c:x val="-4.1109969167523125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4F-49C4-8F42-9CBB3C70F198}"/>
                </c:ext>
              </c:extLst>
            </c:dLbl>
            <c:dLbl>
              <c:idx val="9"/>
              <c:layout>
                <c:manualLayout>
                  <c:x val="-6.3051450331438233E-2"/>
                  <c:y val="-2.103400141907222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74F-49C4-8F42-9CBB3C70F198}"/>
                </c:ext>
              </c:extLst>
            </c:dLbl>
            <c:dLbl>
              <c:idx val="10"/>
              <c:layout>
                <c:manualLayout>
                  <c:x val="-5.3204068915845948E-2"/>
                  <c:y val="-3.044900933124684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74F-49C4-8F42-9CBB3C70F198}"/>
                </c:ext>
              </c:extLst>
            </c:dLbl>
            <c:dLbl>
              <c:idx val="11"/>
              <c:layout>
                <c:manualLayout>
                  <c:x val="-1.5797778079263466E-3"/>
                  <c:y val="1.193706660165338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74F-49C4-8F42-9CBB3C70F198}"/>
                </c:ext>
              </c:extLst>
            </c:dLbl>
            <c:dLbl>
              <c:idx val="1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74F-49C4-8F42-9CBB3C70F198}"/>
                </c:ext>
              </c:extLst>
            </c:dLbl>
            <c:dLbl>
              <c:idx val="14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74F-49C4-8F42-9CBB3C70F198}"/>
                </c:ext>
              </c:extLst>
            </c:dLbl>
            <c:dLbl>
              <c:idx val="15"/>
              <c:layout>
                <c:manualLayout>
                  <c:x val="-2.7414762746773499E-2"/>
                  <c:y val="-2.94488938591011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74F-49C4-8F42-9CBB3C70F198}"/>
                </c:ext>
              </c:extLst>
            </c:dLbl>
            <c:dLbl>
              <c:idx val="16"/>
              <c:layout>
                <c:manualLayout>
                  <c:x val="-5.4813292223364167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74F-49C4-8F42-9CBB3C70F198}"/>
                </c:ext>
              </c:extLst>
            </c:dLbl>
            <c:dLbl>
              <c:idx val="17"/>
              <c:layout>
                <c:manualLayout>
                  <c:x val="-3.1581519935907292E-2"/>
                  <c:y val="-2.167068233190094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74F-49C4-8F42-9CBB3C70F198}"/>
                </c:ext>
              </c:extLst>
            </c:dLbl>
            <c:dLbl>
              <c:idx val="18"/>
              <c:layout>
                <c:manualLayout>
                  <c:x val="-8.4674557892645261E-2"/>
                  <c:y val="-2.203338065782142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74F-49C4-8F42-9CBB3C70F198}"/>
                </c:ext>
              </c:extLst>
            </c:dLbl>
            <c:dLbl>
              <c:idx val="19"/>
              <c:layout>
                <c:manualLayout>
                  <c:x val="-3.1797170215041685E-2"/>
                  <c:y val="-3.433846526883872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74F-49C4-8F42-9CBB3C70F198}"/>
                </c:ext>
              </c:extLst>
            </c:dLbl>
            <c:dLbl>
              <c:idx val="20"/>
              <c:layout>
                <c:manualLayout>
                  <c:x val="3.2889534168995538E-2"/>
                  <c:y val="6.309140427854889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4F-49C4-8F42-9CBB3C70F198}"/>
                </c:ext>
              </c:extLst>
            </c:dLbl>
            <c:dLbl>
              <c:idx val="21"/>
              <c:layout>
                <c:manualLayout>
                  <c:x val="-9.7392864740388982E-2"/>
                  <c:y val="1.419900267450788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4F-49C4-8F42-9CBB3C70F198}"/>
                </c:ext>
              </c:extLst>
            </c:dLbl>
            <c:dLbl>
              <c:idx val="22"/>
              <c:layout>
                <c:manualLayout>
                  <c:x val="-1.5720310976945349E-2"/>
                  <c:y val="-1.95888924543719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74F-49C4-8F42-9CBB3C70F19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TaxPowChangesData!$A$7:$A$29</c:f>
              <c:strCache>
                <c:ptCount val="23"/>
                <c:pt idx="0">
                  <c:v>Чешская Республика</c:v>
                </c:pt>
                <c:pt idx="1">
                  <c:v>Дания</c:v>
                </c:pt>
                <c:pt idx="2">
                  <c:v>Эстония</c:v>
                </c:pt>
                <c:pt idx="3">
                  <c:v>Финляндия</c:v>
                </c:pt>
                <c:pt idx="4">
                  <c:v>Франция</c:v>
                </c:pt>
                <c:pt idx="5">
                  <c:v>Германия</c:v>
                </c:pt>
                <c:pt idx="6">
                  <c:v>Греция</c:v>
                </c:pt>
                <c:pt idx="7">
                  <c:v>Венгрия</c:v>
                </c:pt>
                <c:pt idx="8">
                  <c:v>Исландия</c:v>
                </c:pt>
                <c:pt idx="9">
                  <c:v>Ирландия</c:v>
                </c:pt>
                <c:pt idx="10">
                  <c:v>Италия</c:v>
                </c:pt>
                <c:pt idx="11">
                  <c:v>Латвия</c:v>
                </c:pt>
                <c:pt idx="12">
                  <c:v>Люксембург</c:v>
                </c:pt>
                <c:pt idx="13">
                  <c:v>Нидерланды</c:v>
                </c:pt>
                <c:pt idx="14">
                  <c:v>Норвегия</c:v>
                </c:pt>
                <c:pt idx="15">
                  <c:v>Польша</c:v>
                </c:pt>
                <c:pt idx="16">
                  <c:v>Португалия</c:v>
                </c:pt>
                <c:pt idx="17">
                  <c:v>Республика Словакия</c:v>
                </c:pt>
                <c:pt idx="18">
                  <c:v>Словения</c:v>
                </c:pt>
                <c:pt idx="19">
                  <c:v>Швеция</c:v>
                </c:pt>
                <c:pt idx="20">
                  <c:v>Швейцария</c:v>
                </c:pt>
                <c:pt idx="21">
                  <c:v>Турция</c:v>
                </c:pt>
                <c:pt idx="22">
                  <c:v>Великобритания</c:v>
                </c:pt>
              </c:strCache>
            </c:strRef>
          </c:xVal>
          <c:yVal>
            <c:numRef>
              <c:f>TaxPowChangesData!$B$7:$B$29</c:f>
              <c:numCache>
                <c:formatCode>0.0%</c:formatCode>
                <c:ptCount val="23"/>
                <c:pt idx="0">
                  <c:v>1E-3</c:v>
                </c:pt>
                <c:pt idx="1">
                  <c:v>-2.3999999999999994E-2</c:v>
                </c:pt>
                <c:pt idx="2">
                  <c:v>1E-3</c:v>
                </c:pt>
                <c:pt idx="3">
                  <c:v>3.9999999999999897E-3</c:v>
                </c:pt>
                <c:pt idx="4">
                  <c:v>1.2999999999999998E-2</c:v>
                </c:pt>
                <c:pt idx="5">
                  <c:v>8.0000000000000071E-3</c:v>
                </c:pt>
                <c:pt idx="6">
                  <c:v>5.9999999999999993E-3</c:v>
                </c:pt>
                <c:pt idx="7">
                  <c:v>1.1999999999999999E-2</c:v>
                </c:pt>
                <c:pt idx="8">
                  <c:v>3.2000000000000001E-2</c:v>
                </c:pt>
                <c:pt idx="9">
                  <c:v>0</c:v>
                </c:pt>
                <c:pt idx="10">
                  <c:v>5.099999999999999E-2</c:v>
                </c:pt>
                <c:pt idx="11">
                  <c:v>-2.0000000000000018E-3</c:v>
                </c:pt>
                <c:pt idx="12">
                  <c:v>-1.0999999999999999E-2</c:v>
                </c:pt>
                <c:pt idx="13">
                  <c:v>2E-3</c:v>
                </c:pt>
                <c:pt idx="14">
                  <c:v>-2.5000000000000001E-2</c:v>
                </c:pt>
                <c:pt idx="15">
                  <c:v>1.0000000000000002E-2</c:v>
                </c:pt>
                <c:pt idx="16">
                  <c:v>9.0000000000000011E-3</c:v>
                </c:pt>
                <c:pt idx="17">
                  <c:v>3.0000000000000001E-3</c:v>
                </c:pt>
                <c:pt idx="18">
                  <c:v>1.4999999999999999E-2</c:v>
                </c:pt>
                <c:pt idx="19">
                  <c:v>1.6000000000000014E-2</c:v>
                </c:pt>
                <c:pt idx="20">
                  <c:v>3.0000000000000027E-3</c:v>
                </c:pt>
                <c:pt idx="21">
                  <c:v>1.9999999999999983E-3</c:v>
                </c:pt>
                <c:pt idx="22">
                  <c:v>5.000000000000001E-3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B74F-49C4-8F42-9CBB3C70F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899232"/>
        <c:axId val="1"/>
      </c:scatterChart>
      <c:valAx>
        <c:axId val="474899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7489923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7D449-7AC9-45BC-99EC-4367A92A3583}" type="doc">
      <dgm:prSet loTypeId="urn:microsoft.com/office/officeart/2005/8/layout/hierarchy2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98CBBF1A-E861-4A54-B7D7-22884C0586E8}">
      <dgm:prSet/>
      <dgm:spPr/>
      <dgm:t>
        <a:bodyPr/>
        <a:lstStyle/>
        <a:p>
          <a:pPr rtl="0"/>
          <a:r>
            <a:rPr lang="ru-RU" dirty="0"/>
            <a:t>Гранты</a:t>
          </a:r>
        </a:p>
      </dgm:t>
    </dgm:pt>
    <dgm:pt modelId="{71F2188D-636F-4B12-9A03-2742842C6066}" type="parTrans" cxnId="{6DC3FB08-8593-49C7-AAF4-7E432B27B9DA}">
      <dgm:prSet/>
      <dgm:spPr/>
      <dgm:t>
        <a:bodyPr/>
        <a:lstStyle/>
        <a:p>
          <a:endParaRPr lang="ru-RU"/>
        </a:p>
      </dgm:t>
    </dgm:pt>
    <dgm:pt modelId="{08550FC0-54A4-48C3-BE2E-A9818A5C708A}" type="sibTrans" cxnId="{6DC3FB08-8593-49C7-AAF4-7E432B27B9DA}">
      <dgm:prSet/>
      <dgm:spPr/>
      <dgm:t>
        <a:bodyPr/>
        <a:lstStyle/>
        <a:p>
          <a:endParaRPr lang="ru-RU"/>
        </a:p>
      </dgm:t>
    </dgm:pt>
    <dgm:pt modelId="{54DEB5DF-9DE4-4A18-896B-FF89BF586FC0}">
      <dgm:prSet/>
      <dgm:spPr/>
      <dgm:t>
        <a:bodyPr/>
        <a:lstStyle/>
        <a:p>
          <a:pPr rtl="0"/>
          <a:r>
            <a:rPr lang="ru-RU" dirty="0"/>
            <a:t>Нецелевые</a:t>
          </a:r>
        </a:p>
      </dgm:t>
    </dgm:pt>
    <dgm:pt modelId="{D3BCC6DA-C791-418F-A8C6-04A9130CAB1E}" type="parTrans" cxnId="{E10D5C66-3193-4FFC-BF68-947373DD9023}">
      <dgm:prSet/>
      <dgm:spPr/>
      <dgm:t>
        <a:bodyPr/>
        <a:lstStyle/>
        <a:p>
          <a:endParaRPr lang="ru-RU"/>
        </a:p>
      </dgm:t>
    </dgm:pt>
    <dgm:pt modelId="{48A4E1DA-C4BC-4714-9C8F-D61BAFF1973A}" type="sibTrans" cxnId="{E10D5C66-3193-4FFC-BF68-947373DD9023}">
      <dgm:prSet/>
      <dgm:spPr/>
      <dgm:t>
        <a:bodyPr/>
        <a:lstStyle/>
        <a:p>
          <a:endParaRPr lang="ru-RU"/>
        </a:p>
      </dgm:t>
    </dgm:pt>
    <dgm:pt modelId="{B1C98E84-8BE3-4EEE-A63A-C2144DE282CF}">
      <dgm:prSet/>
      <dgm:spPr/>
      <dgm:t>
        <a:bodyPr/>
        <a:lstStyle/>
        <a:p>
          <a:pPr rtl="0"/>
          <a:r>
            <a:rPr lang="ru-RU" dirty="0"/>
            <a:t>Обязательные</a:t>
          </a:r>
        </a:p>
      </dgm:t>
    </dgm:pt>
    <dgm:pt modelId="{2DAC5288-11F8-4804-9522-68C6BA97B0C5}" type="parTrans" cxnId="{244D652C-A42D-4BB5-8F06-192636E34498}">
      <dgm:prSet/>
      <dgm:spPr/>
      <dgm:t>
        <a:bodyPr/>
        <a:lstStyle/>
        <a:p>
          <a:endParaRPr lang="ru-RU"/>
        </a:p>
      </dgm:t>
    </dgm:pt>
    <dgm:pt modelId="{6B871601-8100-493C-9C78-015592CC60A0}" type="sibTrans" cxnId="{244D652C-A42D-4BB5-8F06-192636E34498}">
      <dgm:prSet/>
      <dgm:spPr/>
      <dgm:t>
        <a:bodyPr/>
        <a:lstStyle/>
        <a:p>
          <a:endParaRPr lang="ru-RU"/>
        </a:p>
      </dgm:t>
    </dgm:pt>
    <dgm:pt modelId="{83C6766F-82C5-47E5-ADFB-A60638BF97AC}">
      <dgm:prSet/>
      <dgm:spPr/>
      <dgm:t>
        <a:bodyPr/>
        <a:lstStyle/>
        <a:p>
          <a:pPr rtl="0"/>
          <a:r>
            <a:rPr lang="ru-RU" dirty="0"/>
            <a:t>Общего назначения</a:t>
          </a:r>
        </a:p>
      </dgm:t>
    </dgm:pt>
    <dgm:pt modelId="{E19880DA-33DB-4DEE-9227-A7B967FD5EC9}" type="parTrans" cxnId="{5D7E8FDE-8151-4118-BB00-30A1FC5C2D29}">
      <dgm:prSet/>
      <dgm:spPr/>
      <dgm:t>
        <a:bodyPr/>
        <a:lstStyle/>
        <a:p>
          <a:endParaRPr lang="ru-RU"/>
        </a:p>
      </dgm:t>
    </dgm:pt>
    <dgm:pt modelId="{7B198BEE-3598-4F88-AE03-3DF1666240D3}" type="sibTrans" cxnId="{5D7E8FDE-8151-4118-BB00-30A1FC5C2D29}">
      <dgm:prSet/>
      <dgm:spPr/>
      <dgm:t>
        <a:bodyPr/>
        <a:lstStyle/>
        <a:p>
          <a:endParaRPr lang="ru-RU"/>
        </a:p>
      </dgm:t>
    </dgm:pt>
    <dgm:pt modelId="{1FC993AC-71DE-4856-A710-E35C690CDBA1}">
      <dgm:prSet/>
      <dgm:spPr/>
      <dgm:t>
        <a:bodyPr/>
        <a:lstStyle/>
        <a:p>
          <a:pPr rtl="0"/>
          <a:r>
            <a:rPr lang="ru-RU" dirty="0"/>
            <a:t>Блочные</a:t>
          </a:r>
        </a:p>
      </dgm:t>
    </dgm:pt>
    <dgm:pt modelId="{597F1BC9-353D-4C04-9468-EE03D79E1577}" type="parTrans" cxnId="{E64D0C7B-80D1-4FE1-9001-B3D5A8DB333B}">
      <dgm:prSet/>
      <dgm:spPr/>
      <dgm:t>
        <a:bodyPr/>
        <a:lstStyle/>
        <a:p>
          <a:endParaRPr lang="ru-RU"/>
        </a:p>
      </dgm:t>
    </dgm:pt>
    <dgm:pt modelId="{E21F03CC-CE42-44F6-A05E-3AEBB9E6C44C}" type="sibTrans" cxnId="{E64D0C7B-80D1-4FE1-9001-B3D5A8DB333B}">
      <dgm:prSet/>
      <dgm:spPr/>
      <dgm:t>
        <a:bodyPr/>
        <a:lstStyle/>
        <a:p>
          <a:endParaRPr lang="ru-RU"/>
        </a:p>
      </dgm:t>
    </dgm:pt>
    <dgm:pt modelId="{04E71A5B-615B-46A7-90C6-32DE0B2D0E2C}">
      <dgm:prSet/>
      <dgm:spPr/>
      <dgm:t>
        <a:bodyPr/>
        <a:lstStyle/>
        <a:p>
          <a:pPr rtl="0"/>
          <a:r>
            <a:rPr lang="ru-RU" dirty="0"/>
            <a:t>Дискреционные</a:t>
          </a:r>
        </a:p>
      </dgm:t>
    </dgm:pt>
    <dgm:pt modelId="{C1524CED-6455-41A1-8E3D-65BC63A0BF37}" type="parTrans" cxnId="{5D1B7088-5089-4D55-91FB-46003AE49EAA}">
      <dgm:prSet/>
      <dgm:spPr/>
      <dgm:t>
        <a:bodyPr/>
        <a:lstStyle/>
        <a:p>
          <a:endParaRPr lang="ru-RU"/>
        </a:p>
      </dgm:t>
    </dgm:pt>
    <dgm:pt modelId="{2D75D9BA-4335-4AAD-8C57-E5ADF3A796C3}" type="sibTrans" cxnId="{5D1B7088-5089-4D55-91FB-46003AE49EAA}">
      <dgm:prSet/>
      <dgm:spPr/>
      <dgm:t>
        <a:bodyPr/>
        <a:lstStyle/>
        <a:p>
          <a:endParaRPr lang="ru-RU"/>
        </a:p>
      </dgm:t>
    </dgm:pt>
    <dgm:pt modelId="{C255D297-7D8B-4B6D-8C3D-0BB8C3874996}">
      <dgm:prSet/>
      <dgm:spPr/>
      <dgm:t>
        <a:bodyPr/>
        <a:lstStyle/>
        <a:p>
          <a:pPr rtl="0"/>
          <a:r>
            <a:rPr lang="ru-RU" dirty="0"/>
            <a:t>Целевые</a:t>
          </a:r>
        </a:p>
      </dgm:t>
    </dgm:pt>
    <dgm:pt modelId="{CF47E6E2-DB1C-4347-A1FF-9B8D43E8A018}" type="parTrans" cxnId="{283D718C-79BE-47ED-A96A-674075495BEE}">
      <dgm:prSet/>
      <dgm:spPr/>
      <dgm:t>
        <a:bodyPr/>
        <a:lstStyle/>
        <a:p>
          <a:endParaRPr lang="ru-RU"/>
        </a:p>
      </dgm:t>
    </dgm:pt>
    <dgm:pt modelId="{34F88001-74FF-4A5C-AACB-0E5A2F0CB921}" type="sibTrans" cxnId="{283D718C-79BE-47ED-A96A-674075495BEE}">
      <dgm:prSet/>
      <dgm:spPr/>
      <dgm:t>
        <a:bodyPr/>
        <a:lstStyle/>
        <a:p>
          <a:endParaRPr lang="ru-RU"/>
        </a:p>
      </dgm:t>
    </dgm:pt>
    <dgm:pt modelId="{EC828ABF-992E-45F7-967D-E15D47D9DE12}">
      <dgm:prSet/>
      <dgm:spPr/>
      <dgm:t>
        <a:bodyPr/>
        <a:lstStyle/>
        <a:p>
          <a:pPr rtl="0"/>
          <a:r>
            <a:rPr lang="ru-RU" dirty="0"/>
            <a:t>Обязательные</a:t>
          </a:r>
        </a:p>
      </dgm:t>
    </dgm:pt>
    <dgm:pt modelId="{34CAC573-34B8-4940-BA61-8FB19B2496B9}" type="parTrans" cxnId="{FC23AD99-EF42-49BB-9A6A-5960BD3D8348}">
      <dgm:prSet/>
      <dgm:spPr/>
      <dgm:t>
        <a:bodyPr/>
        <a:lstStyle/>
        <a:p>
          <a:endParaRPr lang="ru-RU"/>
        </a:p>
      </dgm:t>
    </dgm:pt>
    <dgm:pt modelId="{48B3C326-AF85-4151-B043-F0CB0A720CF4}" type="sibTrans" cxnId="{FC23AD99-EF42-49BB-9A6A-5960BD3D8348}">
      <dgm:prSet/>
      <dgm:spPr/>
      <dgm:t>
        <a:bodyPr/>
        <a:lstStyle/>
        <a:p>
          <a:endParaRPr lang="ru-RU"/>
        </a:p>
      </dgm:t>
    </dgm:pt>
    <dgm:pt modelId="{516BA1DC-1E3F-478E-A8F4-D7599058CA1E}">
      <dgm:prSet/>
      <dgm:spPr/>
      <dgm:t>
        <a:bodyPr/>
        <a:lstStyle/>
        <a:p>
          <a:pPr rtl="0"/>
          <a:r>
            <a:rPr lang="ru-RU" dirty="0" err="1"/>
            <a:t>Недолевые</a:t>
          </a:r>
          <a:endParaRPr lang="ru-RU" dirty="0"/>
        </a:p>
      </dgm:t>
    </dgm:pt>
    <dgm:pt modelId="{E4823D45-B083-45CF-91F8-4F128EB1033F}" type="parTrans" cxnId="{59EF29D8-2D75-49D6-8519-D6F9AF13083D}">
      <dgm:prSet/>
      <dgm:spPr/>
      <dgm:t>
        <a:bodyPr/>
        <a:lstStyle/>
        <a:p>
          <a:endParaRPr lang="ru-RU"/>
        </a:p>
      </dgm:t>
    </dgm:pt>
    <dgm:pt modelId="{962F69A5-6E10-47F2-AAC2-7A24F13223A0}" type="sibTrans" cxnId="{59EF29D8-2D75-49D6-8519-D6F9AF13083D}">
      <dgm:prSet/>
      <dgm:spPr/>
      <dgm:t>
        <a:bodyPr/>
        <a:lstStyle/>
        <a:p>
          <a:endParaRPr lang="ru-RU"/>
        </a:p>
      </dgm:t>
    </dgm:pt>
    <dgm:pt modelId="{76D87600-5786-4369-B33E-A7F7025B84E9}">
      <dgm:prSet/>
      <dgm:spPr/>
      <dgm:t>
        <a:bodyPr/>
        <a:lstStyle/>
        <a:p>
          <a:pPr rtl="0"/>
          <a:r>
            <a:rPr lang="ru-RU" dirty="0"/>
            <a:t>Долевые</a:t>
          </a:r>
        </a:p>
      </dgm:t>
    </dgm:pt>
    <dgm:pt modelId="{18712057-F79B-4F27-AD02-AF8DC70F8F51}" type="parTrans" cxnId="{74024EFB-0B9A-426B-ACEE-EC9989F0218C}">
      <dgm:prSet/>
      <dgm:spPr/>
      <dgm:t>
        <a:bodyPr/>
        <a:lstStyle/>
        <a:p>
          <a:endParaRPr lang="ru-RU"/>
        </a:p>
      </dgm:t>
    </dgm:pt>
    <dgm:pt modelId="{D2F68D58-1A06-4F6A-A77A-D4714528906D}" type="sibTrans" cxnId="{74024EFB-0B9A-426B-ACEE-EC9989F0218C}">
      <dgm:prSet/>
      <dgm:spPr/>
      <dgm:t>
        <a:bodyPr/>
        <a:lstStyle/>
        <a:p>
          <a:endParaRPr lang="ru-RU"/>
        </a:p>
      </dgm:t>
    </dgm:pt>
    <dgm:pt modelId="{022428C3-A39C-4AF9-9188-05B4BB51D8AC}">
      <dgm:prSet/>
      <dgm:spPr/>
      <dgm:t>
        <a:bodyPr/>
        <a:lstStyle/>
        <a:p>
          <a:pPr rtl="0"/>
          <a:r>
            <a:rPr lang="ru-RU" dirty="0"/>
            <a:t>Дискреционные</a:t>
          </a:r>
        </a:p>
      </dgm:t>
    </dgm:pt>
    <dgm:pt modelId="{AAACDFE9-6E19-42CE-B0D8-6B57D9065346}" type="parTrans" cxnId="{F7D06D37-2AE3-4397-838D-8AE699C130A6}">
      <dgm:prSet/>
      <dgm:spPr/>
      <dgm:t>
        <a:bodyPr/>
        <a:lstStyle/>
        <a:p>
          <a:endParaRPr lang="ru-RU"/>
        </a:p>
      </dgm:t>
    </dgm:pt>
    <dgm:pt modelId="{B22822D0-7A13-476C-871C-3A3F3626AAA9}" type="sibTrans" cxnId="{F7D06D37-2AE3-4397-838D-8AE699C130A6}">
      <dgm:prSet/>
      <dgm:spPr/>
      <dgm:t>
        <a:bodyPr/>
        <a:lstStyle/>
        <a:p>
          <a:endParaRPr lang="ru-RU"/>
        </a:p>
      </dgm:t>
    </dgm:pt>
    <dgm:pt modelId="{B1325EA6-3A5C-493F-B275-88C7818F4B39}" type="pres">
      <dgm:prSet presAssocID="{0B77D449-7AC9-45BC-99EC-4367A92A35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2DB1C82-7219-49EA-BC7D-8963BC9665CF}" type="pres">
      <dgm:prSet presAssocID="{98CBBF1A-E861-4A54-B7D7-22884C0586E8}" presName="root1" presStyleCnt="0"/>
      <dgm:spPr/>
    </dgm:pt>
    <dgm:pt modelId="{23B8A2A4-0FD4-4350-8A29-7610E2408202}" type="pres">
      <dgm:prSet presAssocID="{98CBBF1A-E861-4A54-B7D7-22884C0586E8}" presName="LevelOneTextNode" presStyleLbl="node0" presStyleIdx="0" presStyleCnt="1">
        <dgm:presLayoutVars>
          <dgm:chPref val="3"/>
        </dgm:presLayoutVars>
      </dgm:prSet>
      <dgm:spPr/>
    </dgm:pt>
    <dgm:pt modelId="{ADFDCC99-F536-40F0-88C7-FD673EED4C3B}" type="pres">
      <dgm:prSet presAssocID="{98CBBF1A-E861-4A54-B7D7-22884C0586E8}" presName="level2hierChild" presStyleCnt="0"/>
      <dgm:spPr/>
    </dgm:pt>
    <dgm:pt modelId="{BF6A0345-FF46-4F4A-8270-61A3AB787502}" type="pres">
      <dgm:prSet presAssocID="{D3BCC6DA-C791-418F-A8C6-04A9130CAB1E}" presName="conn2-1" presStyleLbl="parChTrans1D2" presStyleIdx="0" presStyleCnt="2"/>
      <dgm:spPr/>
    </dgm:pt>
    <dgm:pt modelId="{4F83DE69-AC19-49A1-B5A1-E0BFF0EFEAAB}" type="pres">
      <dgm:prSet presAssocID="{D3BCC6DA-C791-418F-A8C6-04A9130CAB1E}" presName="connTx" presStyleLbl="parChTrans1D2" presStyleIdx="0" presStyleCnt="2"/>
      <dgm:spPr/>
    </dgm:pt>
    <dgm:pt modelId="{743257A7-8BE2-4A3A-AD87-3981902EE35F}" type="pres">
      <dgm:prSet presAssocID="{54DEB5DF-9DE4-4A18-896B-FF89BF586FC0}" presName="root2" presStyleCnt="0"/>
      <dgm:spPr/>
    </dgm:pt>
    <dgm:pt modelId="{E80FFBDA-7F5F-4B3A-8FD9-EA0AD82A8033}" type="pres">
      <dgm:prSet presAssocID="{54DEB5DF-9DE4-4A18-896B-FF89BF586FC0}" presName="LevelTwoTextNode" presStyleLbl="node2" presStyleIdx="0" presStyleCnt="2">
        <dgm:presLayoutVars>
          <dgm:chPref val="3"/>
        </dgm:presLayoutVars>
      </dgm:prSet>
      <dgm:spPr/>
    </dgm:pt>
    <dgm:pt modelId="{DED549C0-A594-40D1-9E97-D64352EC9D81}" type="pres">
      <dgm:prSet presAssocID="{54DEB5DF-9DE4-4A18-896B-FF89BF586FC0}" presName="level3hierChild" presStyleCnt="0"/>
      <dgm:spPr/>
    </dgm:pt>
    <dgm:pt modelId="{5AC7C179-1486-4F16-86ED-FDF82082325F}" type="pres">
      <dgm:prSet presAssocID="{2DAC5288-11F8-4804-9522-68C6BA97B0C5}" presName="conn2-1" presStyleLbl="parChTrans1D3" presStyleIdx="0" presStyleCnt="4"/>
      <dgm:spPr/>
    </dgm:pt>
    <dgm:pt modelId="{4A040D73-A24A-4352-A531-0BB549DFECB6}" type="pres">
      <dgm:prSet presAssocID="{2DAC5288-11F8-4804-9522-68C6BA97B0C5}" presName="connTx" presStyleLbl="parChTrans1D3" presStyleIdx="0" presStyleCnt="4"/>
      <dgm:spPr/>
    </dgm:pt>
    <dgm:pt modelId="{B81748AC-DC29-4B6D-9615-CD27321502FD}" type="pres">
      <dgm:prSet presAssocID="{B1C98E84-8BE3-4EEE-A63A-C2144DE282CF}" presName="root2" presStyleCnt="0"/>
      <dgm:spPr/>
    </dgm:pt>
    <dgm:pt modelId="{6AEE0E79-F2D7-422F-AE88-75928561C4EF}" type="pres">
      <dgm:prSet presAssocID="{B1C98E84-8BE3-4EEE-A63A-C2144DE282CF}" presName="LevelTwoTextNode" presStyleLbl="node3" presStyleIdx="0" presStyleCnt="4">
        <dgm:presLayoutVars>
          <dgm:chPref val="3"/>
        </dgm:presLayoutVars>
      </dgm:prSet>
      <dgm:spPr/>
    </dgm:pt>
    <dgm:pt modelId="{C62364C0-7950-4B2E-938B-71C1C1F29353}" type="pres">
      <dgm:prSet presAssocID="{B1C98E84-8BE3-4EEE-A63A-C2144DE282CF}" presName="level3hierChild" presStyleCnt="0"/>
      <dgm:spPr/>
    </dgm:pt>
    <dgm:pt modelId="{2E08DDF9-7BCA-4699-9557-44B7940D4BC7}" type="pres">
      <dgm:prSet presAssocID="{E19880DA-33DB-4DEE-9227-A7B967FD5EC9}" presName="conn2-1" presStyleLbl="parChTrans1D4" presStyleIdx="0" presStyleCnt="4"/>
      <dgm:spPr/>
    </dgm:pt>
    <dgm:pt modelId="{05EC8D80-5E4D-4022-A30B-32C7AB6C2230}" type="pres">
      <dgm:prSet presAssocID="{E19880DA-33DB-4DEE-9227-A7B967FD5EC9}" presName="connTx" presStyleLbl="parChTrans1D4" presStyleIdx="0" presStyleCnt="4"/>
      <dgm:spPr/>
    </dgm:pt>
    <dgm:pt modelId="{348AA814-A8B8-4565-AD3D-24497552F150}" type="pres">
      <dgm:prSet presAssocID="{83C6766F-82C5-47E5-ADFB-A60638BF97AC}" presName="root2" presStyleCnt="0"/>
      <dgm:spPr/>
    </dgm:pt>
    <dgm:pt modelId="{4DC4A589-D879-42E7-B8B4-45614DABB721}" type="pres">
      <dgm:prSet presAssocID="{83C6766F-82C5-47E5-ADFB-A60638BF97AC}" presName="LevelTwoTextNode" presStyleLbl="node4" presStyleIdx="0" presStyleCnt="4">
        <dgm:presLayoutVars>
          <dgm:chPref val="3"/>
        </dgm:presLayoutVars>
      </dgm:prSet>
      <dgm:spPr/>
    </dgm:pt>
    <dgm:pt modelId="{CF025428-1BEF-4795-AA51-4FC9DC721C58}" type="pres">
      <dgm:prSet presAssocID="{83C6766F-82C5-47E5-ADFB-A60638BF97AC}" presName="level3hierChild" presStyleCnt="0"/>
      <dgm:spPr/>
    </dgm:pt>
    <dgm:pt modelId="{3A3CDC18-35CE-45D5-A4FD-9A401EC0990A}" type="pres">
      <dgm:prSet presAssocID="{597F1BC9-353D-4C04-9468-EE03D79E1577}" presName="conn2-1" presStyleLbl="parChTrans1D4" presStyleIdx="1" presStyleCnt="4"/>
      <dgm:spPr/>
    </dgm:pt>
    <dgm:pt modelId="{F801EF29-6D80-49A7-8D73-49312982774D}" type="pres">
      <dgm:prSet presAssocID="{597F1BC9-353D-4C04-9468-EE03D79E1577}" presName="connTx" presStyleLbl="parChTrans1D4" presStyleIdx="1" presStyleCnt="4"/>
      <dgm:spPr/>
    </dgm:pt>
    <dgm:pt modelId="{905716D2-0CDA-4D53-B769-EB5CCD1EDCE9}" type="pres">
      <dgm:prSet presAssocID="{1FC993AC-71DE-4856-A710-E35C690CDBA1}" presName="root2" presStyleCnt="0"/>
      <dgm:spPr/>
    </dgm:pt>
    <dgm:pt modelId="{79961ACE-9A2E-43ED-BBBD-D2287DBA6B2C}" type="pres">
      <dgm:prSet presAssocID="{1FC993AC-71DE-4856-A710-E35C690CDBA1}" presName="LevelTwoTextNode" presStyleLbl="node4" presStyleIdx="1" presStyleCnt="4">
        <dgm:presLayoutVars>
          <dgm:chPref val="3"/>
        </dgm:presLayoutVars>
      </dgm:prSet>
      <dgm:spPr/>
    </dgm:pt>
    <dgm:pt modelId="{8E77AB1C-B661-4BA4-A0D2-29124FB8DA71}" type="pres">
      <dgm:prSet presAssocID="{1FC993AC-71DE-4856-A710-E35C690CDBA1}" presName="level3hierChild" presStyleCnt="0"/>
      <dgm:spPr/>
    </dgm:pt>
    <dgm:pt modelId="{E2F55164-D132-4409-AC88-5EF93F869254}" type="pres">
      <dgm:prSet presAssocID="{C1524CED-6455-41A1-8E3D-65BC63A0BF37}" presName="conn2-1" presStyleLbl="parChTrans1D3" presStyleIdx="1" presStyleCnt="4"/>
      <dgm:spPr/>
    </dgm:pt>
    <dgm:pt modelId="{22D1893A-A629-4CCD-8E6D-7EEC180C4C41}" type="pres">
      <dgm:prSet presAssocID="{C1524CED-6455-41A1-8E3D-65BC63A0BF37}" presName="connTx" presStyleLbl="parChTrans1D3" presStyleIdx="1" presStyleCnt="4"/>
      <dgm:spPr/>
    </dgm:pt>
    <dgm:pt modelId="{51B70EBD-3498-470E-A845-1BF49E480007}" type="pres">
      <dgm:prSet presAssocID="{04E71A5B-615B-46A7-90C6-32DE0B2D0E2C}" presName="root2" presStyleCnt="0"/>
      <dgm:spPr/>
    </dgm:pt>
    <dgm:pt modelId="{D5CC35A1-F769-4A11-BCFD-9284A06445A6}" type="pres">
      <dgm:prSet presAssocID="{04E71A5B-615B-46A7-90C6-32DE0B2D0E2C}" presName="LevelTwoTextNode" presStyleLbl="node3" presStyleIdx="1" presStyleCnt="4">
        <dgm:presLayoutVars>
          <dgm:chPref val="3"/>
        </dgm:presLayoutVars>
      </dgm:prSet>
      <dgm:spPr/>
    </dgm:pt>
    <dgm:pt modelId="{8B5193EA-DB01-4705-88F1-B8A3120E0094}" type="pres">
      <dgm:prSet presAssocID="{04E71A5B-615B-46A7-90C6-32DE0B2D0E2C}" presName="level3hierChild" presStyleCnt="0"/>
      <dgm:spPr/>
    </dgm:pt>
    <dgm:pt modelId="{FB6E97F3-6989-4B95-AAC3-6DF1160FBB4F}" type="pres">
      <dgm:prSet presAssocID="{CF47E6E2-DB1C-4347-A1FF-9B8D43E8A018}" presName="conn2-1" presStyleLbl="parChTrans1D2" presStyleIdx="1" presStyleCnt="2"/>
      <dgm:spPr/>
    </dgm:pt>
    <dgm:pt modelId="{3ECA3706-9E88-4035-9D98-174EC170B31F}" type="pres">
      <dgm:prSet presAssocID="{CF47E6E2-DB1C-4347-A1FF-9B8D43E8A018}" presName="connTx" presStyleLbl="parChTrans1D2" presStyleIdx="1" presStyleCnt="2"/>
      <dgm:spPr/>
    </dgm:pt>
    <dgm:pt modelId="{64DC9B5D-0D3F-4527-8816-35D14241B864}" type="pres">
      <dgm:prSet presAssocID="{C255D297-7D8B-4B6D-8C3D-0BB8C3874996}" presName="root2" presStyleCnt="0"/>
      <dgm:spPr/>
    </dgm:pt>
    <dgm:pt modelId="{F5E79E29-E9CA-4130-8FD3-A77912AA24E1}" type="pres">
      <dgm:prSet presAssocID="{C255D297-7D8B-4B6D-8C3D-0BB8C3874996}" presName="LevelTwoTextNode" presStyleLbl="node2" presStyleIdx="1" presStyleCnt="2">
        <dgm:presLayoutVars>
          <dgm:chPref val="3"/>
        </dgm:presLayoutVars>
      </dgm:prSet>
      <dgm:spPr/>
    </dgm:pt>
    <dgm:pt modelId="{15AEA57F-2E95-41C7-88E7-9E5C6CD7F8A4}" type="pres">
      <dgm:prSet presAssocID="{C255D297-7D8B-4B6D-8C3D-0BB8C3874996}" presName="level3hierChild" presStyleCnt="0"/>
      <dgm:spPr/>
    </dgm:pt>
    <dgm:pt modelId="{9DEDEE65-1E77-408C-A01E-D5FCE6C45F4F}" type="pres">
      <dgm:prSet presAssocID="{34CAC573-34B8-4940-BA61-8FB19B2496B9}" presName="conn2-1" presStyleLbl="parChTrans1D3" presStyleIdx="2" presStyleCnt="4"/>
      <dgm:spPr/>
    </dgm:pt>
    <dgm:pt modelId="{37A81AD6-D63C-433D-8F83-7006FCD0AD84}" type="pres">
      <dgm:prSet presAssocID="{34CAC573-34B8-4940-BA61-8FB19B2496B9}" presName="connTx" presStyleLbl="parChTrans1D3" presStyleIdx="2" presStyleCnt="4"/>
      <dgm:spPr/>
    </dgm:pt>
    <dgm:pt modelId="{5B55A73C-B0C2-462A-A959-6B49520DB5AB}" type="pres">
      <dgm:prSet presAssocID="{EC828ABF-992E-45F7-967D-E15D47D9DE12}" presName="root2" presStyleCnt="0"/>
      <dgm:spPr/>
    </dgm:pt>
    <dgm:pt modelId="{EF7C258D-EB81-45B1-AB67-472D9672166F}" type="pres">
      <dgm:prSet presAssocID="{EC828ABF-992E-45F7-967D-E15D47D9DE12}" presName="LevelTwoTextNode" presStyleLbl="node3" presStyleIdx="2" presStyleCnt="4">
        <dgm:presLayoutVars>
          <dgm:chPref val="3"/>
        </dgm:presLayoutVars>
      </dgm:prSet>
      <dgm:spPr/>
    </dgm:pt>
    <dgm:pt modelId="{E36A1EB7-719E-43A8-93BE-EB62D6623FC7}" type="pres">
      <dgm:prSet presAssocID="{EC828ABF-992E-45F7-967D-E15D47D9DE12}" presName="level3hierChild" presStyleCnt="0"/>
      <dgm:spPr/>
    </dgm:pt>
    <dgm:pt modelId="{111553BD-CD4C-4887-8DF3-A694DEA51B69}" type="pres">
      <dgm:prSet presAssocID="{E4823D45-B083-45CF-91F8-4F128EB1033F}" presName="conn2-1" presStyleLbl="parChTrans1D4" presStyleIdx="2" presStyleCnt="4"/>
      <dgm:spPr/>
    </dgm:pt>
    <dgm:pt modelId="{2D5ADFB9-53B0-4E75-8F36-159CAF5ED613}" type="pres">
      <dgm:prSet presAssocID="{E4823D45-B083-45CF-91F8-4F128EB1033F}" presName="connTx" presStyleLbl="parChTrans1D4" presStyleIdx="2" presStyleCnt="4"/>
      <dgm:spPr/>
    </dgm:pt>
    <dgm:pt modelId="{20EFE631-08CD-4DCE-A2DA-893A4A6F10EA}" type="pres">
      <dgm:prSet presAssocID="{516BA1DC-1E3F-478E-A8F4-D7599058CA1E}" presName="root2" presStyleCnt="0"/>
      <dgm:spPr/>
    </dgm:pt>
    <dgm:pt modelId="{BD079D46-B9EB-485B-B9CB-01DB4CDA98B4}" type="pres">
      <dgm:prSet presAssocID="{516BA1DC-1E3F-478E-A8F4-D7599058CA1E}" presName="LevelTwoTextNode" presStyleLbl="node4" presStyleIdx="2" presStyleCnt="4">
        <dgm:presLayoutVars>
          <dgm:chPref val="3"/>
        </dgm:presLayoutVars>
      </dgm:prSet>
      <dgm:spPr/>
    </dgm:pt>
    <dgm:pt modelId="{AB54D2D7-4294-4B23-8D54-0956800C73E8}" type="pres">
      <dgm:prSet presAssocID="{516BA1DC-1E3F-478E-A8F4-D7599058CA1E}" presName="level3hierChild" presStyleCnt="0"/>
      <dgm:spPr/>
    </dgm:pt>
    <dgm:pt modelId="{67897FAE-CE1A-4385-8347-8491BE42B411}" type="pres">
      <dgm:prSet presAssocID="{18712057-F79B-4F27-AD02-AF8DC70F8F51}" presName="conn2-1" presStyleLbl="parChTrans1D4" presStyleIdx="3" presStyleCnt="4"/>
      <dgm:spPr/>
    </dgm:pt>
    <dgm:pt modelId="{8C344301-C4B4-4AB6-BC62-1C30D5FCA01C}" type="pres">
      <dgm:prSet presAssocID="{18712057-F79B-4F27-AD02-AF8DC70F8F51}" presName="connTx" presStyleLbl="parChTrans1D4" presStyleIdx="3" presStyleCnt="4"/>
      <dgm:spPr/>
    </dgm:pt>
    <dgm:pt modelId="{BA29AC8E-B140-4684-B55B-6E7E9D11E99E}" type="pres">
      <dgm:prSet presAssocID="{76D87600-5786-4369-B33E-A7F7025B84E9}" presName="root2" presStyleCnt="0"/>
      <dgm:spPr/>
    </dgm:pt>
    <dgm:pt modelId="{C7D72A21-1E26-4B7E-A9E4-1EEBD07E0CA8}" type="pres">
      <dgm:prSet presAssocID="{76D87600-5786-4369-B33E-A7F7025B84E9}" presName="LevelTwoTextNode" presStyleLbl="node4" presStyleIdx="3" presStyleCnt="4">
        <dgm:presLayoutVars>
          <dgm:chPref val="3"/>
        </dgm:presLayoutVars>
      </dgm:prSet>
      <dgm:spPr/>
    </dgm:pt>
    <dgm:pt modelId="{DFE31540-3DB4-48FA-832C-B964F24DF969}" type="pres">
      <dgm:prSet presAssocID="{76D87600-5786-4369-B33E-A7F7025B84E9}" presName="level3hierChild" presStyleCnt="0"/>
      <dgm:spPr/>
    </dgm:pt>
    <dgm:pt modelId="{7A8F43BF-D665-4B27-B6F2-30D1493B3D97}" type="pres">
      <dgm:prSet presAssocID="{AAACDFE9-6E19-42CE-B0D8-6B57D9065346}" presName="conn2-1" presStyleLbl="parChTrans1D3" presStyleIdx="3" presStyleCnt="4"/>
      <dgm:spPr/>
    </dgm:pt>
    <dgm:pt modelId="{37A50377-CCF3-4CA6-BF9E-963C87C54E27}" type="pres">
      <dgm:prSet presAssocID="{AAACDFE9-6E19-42CE-B0D8-6B57D9065346}" presName="connTx" presStyleLbl="parChTrans1D3" presStyleIdx="3" presStyleCnt="4"/>
      <dgm:spPr/>
    </dgm:pt>
    <dgm:pt modelId="{82FED69C-A0C0-4ABF-A626-4DAAA62451F7}" type="pres">
      <dgm:prSet presAssocID="{022428C3-A39C-4AF9-9188-05B4BB51D8AC}" presName="root2" presStyleCnt="0"/>
      <dgm:spPr/>
    </dgm:pt>
    <dgm:pt modelId="{4B833D8C-EC3D-493B-A43E-9DC90BDFE3D8}" type="pres">
      <dgm:prSet presAssocID="{022428C3-A39C-4AF9-9188-05B4BB51D8AC}" presName="LevelTwoTextNode" presStyleLbl="node3" presStyleIdx="3" presStyleCnt="4">
        <dgm:presLayoutVars>
          <dgm:chPref val="3"/>
        </dgm:presLayoutVars>
      </dgm:prSet>
      <dgm:spPr/>
    </dgm:pt>
    <dgm:pt modelId="{C92746A6-6469-4D18-8806-241AEB15CFA8}" type="pres">
      <dgm:prSet presAssocID="{022428C3-A39C-4AF9-9188-05B4BB51D8AC}" presName="level3hierChild" presStyleCnt="0"/>
      <dgm:spPr/>
    </dgm:pt>
  </dgm:ptLst>
  <dgm:cxnLst>
    <dgm:cxn modelId="{6DC3FB08-8593-49C7-AAF4-7E432B27B9DA}" srcId="{0B77D449-7AC9-45BC-99EC-4367A92A3583}" destId="{98CBBF1A-E861-4A54-B7D7-22884C0586E8}" srcOrd="0" destOrd="0" parTransId="{71F2188D-636F-4B12-9A03-2742842C6066}" sibTransId="{08550FC0-54A4-48C3-BE2E-A9818A5C708A}"/>
    <dgm:cxn modelId="{C9251612-3589-4FC4-B835-33F385BD4049}" type="presOf" srcId="{18712057-F79B-4F27-AD02-AF8DC70F8F51}" destId="{8C344301-C4B4-4AB6-BC62-1C30D5FCA01C}" srcOrd="1" destOrd="0" presId="urn:microsoft.com/office/officeart/2005/8/layout/hierarchy2"/>
    <dgm:cxn modelId="{263E4014-F9E0-454E-9838-F992783C205B}" type="presOf" srcId="{1FC993AC-71DE-4856-A710-E35C690CDBA1}" destId="{79961ACE-9A2E-43ED-BBBD-D2287DBA6B2C}" srcOrd="0" destOrd="0" presId="urn:microsoft.com/office/officeart/2005/8/layout/hierarchy2"/>
    <dgm:cxn modelId="{FF8AA818-398A-431A-88CE-02134476C3CE}" type="presOf" srcId="{EC828ABF-992E-45F7-967D-E15D47D9DE12}" destId="{EF7C258D-EB81-45B1-AB67-472D9672166F}" srcOrd="0" destOrd="0" presId="urn:microsoft.com/office/officeart/2005/8/layout/hierarchy2"/>
    <dgm:cxn modelId="{3DE0A628-476C-4DF8-B226-7E535BE6E1FB}" type="presOf" srcId="{2DAC5288-11F8-4804-9522-68C6BA97B0C5}" destId="{4A040D73-A24A-4352-A531-0BB549DFECB6}" srcOrd="1" destOrd="0" presId="urn:microsoft.com/office/officeart/2005/8/layout/hierarchy2"/>
    <dgm:cxn modelId="{244D652C-A42D-4BB5-8F06-192636E34498}" srcId="{54DEB5DF-9DE4-4A18-896B-FF89BF586FC0}" destId="{B1C98E84-8BE3-4EEE-A63A-C2144DE282CF}" srcOrd="0" destOrd="0" parTransId="{2DAC5288-11F8-4804-9522-68C6BA97B0C5}" sibTransId="{6B871601-8100-493C-9C78-015592CC60A0}"/>
    <dgm:cxn modelId="{9D0C6435-6C9F-4714-8F33-75E81CF88547}" type="presOf" srcId="{022428C3-A39C-4AF9-9188-05B4BB51D8AC}" destId="{4B833D8C-EC3D-493B-A43E-9DC90BDFE3D8}" srcOrd="0" destOrd="0" presId="urn:microsoft.com/office/officeart/2005/8/layout/hierarchy2"/>
    <dgm:cxn modelId="{F7D06D37-2AE3-4397-838D-8AE699C130A6}" srcId="{C255D297-7D8B-4B6D-8C3D-0BB8C3874996}" destId="{022428C3-A39C-4AF9-9188-05B4BB51D8AC}" srcOrd="1" destOrd="0" parTransId="{AAACDFE9-6E19-42CE-B0D8-6B57D9065346}" sibTransId="{B22822D0-7A13-476C-871C-3A3F3626AAA9}"/>
    <dgm:cxn modelId="{DC7D5937-6F83-469D-80D1-5B738970CE8D}" type="presOf" srcId="{54DEB5DF-9DE4-4A18-896B-FF89BF586FC0}" destId="{E80FFBDA-7F5F-4B3A-8FD9-EA0AD82A8033}" srcOrd="0" destOrd="0" presId="urn:microsoft.com/office/officeart/2005/8/layout/hierarchy2"/>
    <dgm:cxn modelId="{27AEFE3D-F777-4F22-B17C-3CEB0BAF7616}" type="presOf" srcId="{C255D297-7D8B-4B6D-8C3D-0BB8C3874996}" destId="{F5E79E29-E9CA-4130-8FD3-A77912AA24E1}" srcOrd="0" destOrd="0" presId="urn:microsoft.com/office/officeart/2005/8/layout/hierarchy2"/>
    <dgm:cxn modelId="{28CF5F40-3042-4E2D-9540-F667AA16BADD}" type="presOf" srcId="{C1524CED-6455-41A1-8E3D-65BC63A0BF37}" destId="{E2F55164-D132-4409-AC88-5EF93F869254}" srcOrd="0" destOrd="0" presId="urn:microsoft.com/office/officeart/2005/8/layout/hierarchy2"/>
    <dgm:cxn modelId="{985EB15F-CD37-47A0-AF78-1949122C4F24}" type="presOf" srcId="{AAACDFE9-6E19-42CE-B0D8-6B57D9065346}" destId="{7A8F43BF-D665-4B27-B6F2-30D1493B3D97}" srcOrd="0" destOrd="0" presId="urn:microsoft.com/office/officeart/2005/8/layout/hierarchy2"/>
    <dgm:cxn modelId="{7F899344-6EDE-41E4-86A5-6A90E5F6E327}" type="presOf" srcId="{B1C98E84-8BE3-4EEE-A63A-C2144DE282CF}" destId="{6AEE0E79-F2D7-422F-AE88-75928561C4EF}" srcOrd="0" destOrd="0" presId="urn:microsoft.com/office/officeart/2005/8/layout/hierarchy2"/>
    <dgm:cxn modelId="{E357B345-047E-47C8-B2D2-A21112C5F7AD}" type="presOf" srcId="{597F1BC9-353D-4C04-9468-EE03D79E1577}" destId="{F801EF29-6D80-49A7-8D73-49312982774D}" srcOrd="1" destOrd="0" presId="urn:microsoft.com/office/officeart/2005/8/layout/hierarchy2"/>
    <dgm:cxn modelId="{E10D5C66-3193-4FFC-BF68-947373DD9023}" srcId="{98CBBF1A-E861-4A54-B7D7-22884C0586E8}" destId="{54DEB5DF-9DE4-4A18-896B-FF89BF586FC0}" srcOrd="0" destOrd="0" parTransId="{D3BCC6DA-C791-418F-A8C6-04A9130CAB1E}" sibTransId="{48A4E1DA-C4BC-4714-9C8F-D61BAFF1973A}"/>
    <dgm:cxn modelId="{3F651A47-76DD-47AA-A67E-A667CB9E8D08}" type="presOf" srcId="{0B77D449-7AC9-45BC-99EC-4367A92A3583}" destId="{B1325EA6-3A5C-493F-B275-88C7818F4B39}" srcOrd="0" destOrd="0" presId="urn:microsoft.com/office/officeart/2005/8/layout/hierarchy2"/>
    <dgm:cxn modelId="{D52ABF4A-8C5C-4F9A-8997-2CD7F113E344}" type="presOf" srcId="{E19880DA-33DB-4DEE-9227-A7B967FD5EC9}" destId="{2E08DDF9-7BCA-4699-9557-44B7940D4BC7}" srcOrd="0" destOrd="0" presId="urn:microsoft.com/office/officeart/2005/8/layout/hierarchy2"/>
    <dgm:cxn modelId="{47C0F84A-B399-4B24-9D53-DA07F2333E91}" type="presOf" srcId="{CF47E6E2-DB1C-4347-A1FF-9B8D43E8A018}" destId="{FB6E97F3-6989-4B95-AAC3-6DF1160FBB4F}" srcOrd="0" destOrd="0" presId="urn:microsoft.com/office/officeart/2005/8/layout/hierarchy2"/>
    <dgm:cxn modelId="{1E5C0252-371B-4FCE-8022-A64799F10A5B}" type="presOf" srcId="{597F1BC9-353D-4C04-9468-EE03D79E1577}" destId="{3A3CDC18-35CE-45D5-A4FD-9A401EC0990A}" srcOrd="0" destOrd="0" presId="urn:microsoft.com/office/officeart/2005/8/layout/hierarchy2"/>
    <dgm:cxn modelId="{E64D0C7B-80D1-4FE1-9001-B3D5A8DB333B}" srcId="{B1C98E84-8BE3-4EEE-A63A-C2144DE282CF}" destId="{1FC993AC-71DE-4856-A710-E35C690CDBA1}" srcOrd="1" destOrd="0" parTransId="{597F1BC9-353D-4C04-9468-EE03D79E1577}" sibTransId="{E21F03CC-CE42-44F6-A05E-3AEBB9E6C44C}"/>
    <dgm:cxn modelId="{6E30CD85-E949-47EC-84D6-5143C34CC9E2}" type="presOf" srcId="{18712057-F79B-4F27-AD02-AF8DC70F8F51}" destId="{67897FAE-CE1A-4385-8347-8491BE42B411}" srcOrd="0" destOrd="0" presId="urn:microsoft.com/office/officeart/2005/8/layout/hierarchy2"/>
    <dgm:cxn modelId="{5D1B7088-5089-4D55-91FB-46003AE49EAA}" srcId="{54DEB5DF-9DE4-4A18-896B-FF89BF586FC0}" destId="{04E71A5B-615B-46A7-90C6-32DE0B2D0E2C}" srcOrd="1" destOrd="0" parTransId="{C1524CED-6455-41A1-8E3D-65BC63A0BF37}" sibTransId="{2D75D9BA-4335-4AAD-8C57-E5ADF3A796C3}"/>
    <dgm:cxn modelId="{283D718C-79BE-47ED-A96A-674075495BEE}" srcId="{98CBBF1A-E861-4A54-B7D7-22884C0586E8}" destId="{C255D297-7D8B-4B6D-8C3D-0BB8C3874996}" srcOrd="1" destOrd="0" parTransId="{CF47E6E2-DB1C-4347-A1FF-9B8D43E8A018}" sibTransId="{34F88001-74FF-4A5C-AACB-0E5A2F0CB921}"/>
    <dgm:cxn modelId="{46497B8D-5BF4-44DF-9BD3-C77D92B8F262}" type="presOf" srcId="{76D87600-5786-4369-B33E-A7F7025B84E9}" destId="{C7D72A21-1E26-4B7E-A9E4-1EEBD07E0CA8}" srcOrd="0" destOrd="0" presId="urn:microsoft.com/office/officeart/2005/8/layout/hierarchy2"/>
    <dgm:cxn modelId="{FC23AD99-EF42-49BB-9A6A-5960BD3D8348}" srcId="{C255D297-7D8B-4B6D-8C3D-0BB8C3874996}" destId="{EC828ABF-992E-45F7-967D-E15D47D9DE12}" srcOrd="0" destOrd="0" parTransId="{34CAC573-34B8-4940-BA61-8FB19B2496B9}" sibTransId="{48B3C326-AF85-4151-B043-F0CB0A720CF4}"/>
    <dgm:cxn modelId="{5AAC60A3-C6B0-48E1-B94A-07516A6C9943}" type="presOf" srcId="{D3BCC6DA-C791-418F-A8C6-04A9130CAB1E}" destId="{BF6A0345-FF46-4F4A-8270-61A3AB787502}" srcOrd="0" destOrd="0" presId="urn:microsoft.com/office/officeart/2005/8/layout/hierarchy2"/>
    <dgm:cxn modelId="{6E8ACBA6-981A-40B5-A42B-9A71A39AC19F}" type="presOf" srcId="{516BA1DC-1E3F-478E-A8F4-D7599058CA1E}" destId="{BD079D46-B9EB-485B-B9CB-01DB4CDA98B4}" srcOrd="0" destOrd="0" presId="urn:microsoft.com/office/officeart/2005/8/layout/hierarchy2"/>
    <dgm:cxn modelId="{20C2CCAC-9A5A-4964-9048-FE9DC204C65F}" type="presOf" srcId="{C1524CED-6455-41A1-8E3D-65BC63A0BF37}" destId="{22D1893A-A629-4CCD-8E6D-7EEC180C4C41}" srcOrd="1" destOrd="0" presId="urn:microsoft.com/office/officeart/2005/8/layout/hierarchy2"/>
    <dgm:cxn modelId="{CA5CC6B7-BE6D-4116-BA43-39FAB4A79AD7}" type="presOf" srcId="{E4823D45-B083-45CF-91F8-4F128EB1033F}" destId="{2D5ADFB9-53B0-4E75-8F36-159CAF5ED613}" srcOrd="1" destOrd="0" presId="urn:microsoft.com/office/officeart/2005/8/layout/hierarchy2"/>
    <dgm:cxn modelId="{ABAC31C4-BBC5-4FCC-8C82-4D04CEEE9837}" type="presOf" srcId="{CF47E6E2-DB1C-4347-A1FF-9B8D43E8A018}" destId="{3ECA3706-9E88-4035-9D98-174EC170B31F}" srcOrd="1" destOrd="0" presId="urn:microsoft.com/office/officeart/2005/8/layout/hierarchy2"/>
    <dgm:cxn modelId="{6FB6B7C4-FFD8-49C4-9B43-3D83FF961447}" type="presOf" srcId="{83C6766F-82C5-47E5-ADFB-A60638BF97AC}" destId="{4DC4A589-D879-42E7-B8B4-45614DABB721}" srcOrd="0" destOrd="0" presId="urn:microsoft.com/office/officeart/2005/8/layout/hierarchy2"/>
    <dgm:cxn modelId="{0CEF1AC8-A3F5-44DB-8F06-6CF22FD5B53D}" type="presOf" srcId="{E19880DA-33DB-4DEE-9227-A7B967FD5EC9}" destId="{05EC8D80-5E4D-4022-A30B-32C7AB6C2230}" srcOrd="1" destOrd="0" presId="urn:microsoft.com/office/officeart/2005/8/layout/hierarchy2"/>
    <dgm:cxn modelId="{A3AC1BD7-F9B4-4F88-8707-AC139EB0719D}" type="presOf" srcId="{2DAC5288-11F8-4804-9522-68C6BA97B0C5}" destId="{5AC7C179-1486-4F16-86ED-FDF82082325F}" srcOrd="0" destOrd="0" presId="urn:microsoft.com/office/officeart/2005/8/layout/hierarchy2"/>
    <dgm:cxn modelId="{59EF29D8-2D75-49D6-8519-D6F9AF13083D}" srcId="{EC828ABF-992E-45F7-967D-E15D47D9DE12}" destId="{516BA1DC-1E3F-478E-A8F4-D7599058CA1E}" srcOrd="0" destOrd="0" parTransId="{E4823D45-B083-45CF-91F8-4F128EB1033F}" sibTransId="{962F69A5-6E10-47F2-AAC2-7A24F13223A0}"/>
    <dgm:cxn modelId="{95BA22DE-107A-451B-914D-A838741062A8}" type="presOf" srcId="{04E71A5B-615B-46A7-90C6-32DE0B2D0E2C}" destId="{D5CC35A1-F769-4A11-BCFD-9284A06445A6}" srcOrd="0" destOrd="0" presId="urn:microsoft.com/office/officeart/2005/8/layout/hierarchy2"/>
    <dgm:cxn modelId="{5D7E8FDE-8151-4118-BB00-30A1FC5C2D29}" srcId="{B1C98E84-8BE3-4EEE-A63A-C2144DE282CF}" destId="{83C6766F-82C5-47E5-ADFB-A60638BF97AC}" srcOrd="0" destOrd="0" parTransId="{E19880DA-33DB-4DEE-9227-A7B967FD5EC9}" sibTransId="{7B198BEE-3598-4F88-AE03-3DF1666240D3}"/>
    <dgm:cxn modelId="{9F1932E0-0A4E-40B7-B308-7EFCED697928}" type="presOf" srcId="{D3BCC6DA-C791-418F-A8C6-04A9130CAB1E}" destId="{4F83DE69-AC19-49A1-B5A1-E0BFF0EFEAAB}" srcOrd="1" destOrd="0" presId="urn:microsoft.com/office/officeart/2005/8/layout/hierarchy2"/>
    <dgm:cxn modelId="{416902E3-9F90-4B2C-BDEE-CDCD8A84D2D8}" type="presOf" srcId="{34CAC573-34B8-4940-BA61-8FB19B2496B9}" destId="{9DEDEE65-1E77-408C-A01E-D5FCE6C45F4F}" srcOrd="0" destOrd="0" presId="urn:microsoft.com/office/officeart/2005/8/layout/hierarchy2"/>
    <dgm:cxn modelId="{F59211E4-2793-4656-AF5B-C8C6362B388A}" type="presOf" srcId="{34CAC573-34B8-4940-BA61-8FB19B2496B9}" destId="{37A81AD6-D63C-433D-8F83-7006FCD0AD84}" srcOrd="1" destOrd="0" presId="urn:microsoft.com/office/officeart/2005/8/layout/hierarchy2"/>
    <dgm:cxn modelId="{7329D4F8-7414-4B48-BA61-7148E39E48D3}" type="presOf" srcId="{AAACDFE9-6E19-42CE-B0D8-6B57D9065346}" destId="{37A50377-CCF3-4CA6-BF9E-963C87C54E27}" srcOrd="1" destOrd="0" presId="urn:microsoft.com/office/officeart/2005/8/layout/hierarchy2"/>
    <dgm:cxn modelId="{F72E88FA-00B7-4BB0-A1CF-3798EDB2D4DF}" type="presOf" srcId="{98CBBF1A-E861-4A54-B7D7-22884C0586E8}" destId="{23B8A2A4-0FD4-4350-8A29-7610E2408202}" srcOrd="0" destOrd="0" presId="urn:microsoft.com/office/officeart/2005/8/layout/hierarchy2"/>
    <dgm:cxn modelId="{74024EFB-0B9A-426B-ACEE-EC9989F0218C}" srcId="{EC828ABF-992E-45F7-967D-E15D47D9DE12}" destId="{76D87600-5786-4369-B33E-A7F7025B84E9}" srcOrd="1" destOrd="0" parTransId="{18712057-F79B-4F27-AD02-AF8DC70F8F51}" sibTransId="{D2F68D58-1A06-4F6A-A77A-D4714528906D}"/>
    <dgm:cxn modelId="{EA9D8FFC-6267-4F0B-AFCD-926EDB9FB610}" type="presOf" srcId="{E4823D45-B083-45CF-91F8-4F128EB1033F}" destId="{111553BD-CD4C-4887-8DF3-A694DEA51B69}" srcOrd="0" destOrd="0" presId="urn:microsoft.com/office/officeart/2005/8/layout/hierarchy2"/>
    <dgm:cxn modelId="{71CA88A8-1233-4305-921E-447A4274D400}" type="presParOf" srcId="{B1325EA6-3A5C-493F-B275-88C7818F4B39}" destId="{72DB1C82-7219-49EA-BC7D-8963BC9665CF}" srcOrd="0" destOrd="0" presId="urn:microsoft.com/office/officeart/2005/8/layout/hierarchy2"/>
    <dgm:cxn modelId="{B5F45E94-3852-4379-81B9-3C12E33D99F2}" type="presParOf" srcId="{72DB1C82-7219-49EA-BC7D-8963BC9665CF}" destId="{23B8A2A4-0FD4-4350-8A29-7610E2408202}" srcOrd="0" destOrd="0" presId="urn:microsoft.com/office/officeart/2005/8/layout/hierarchy2"/>
    <dgm:cxn modelId="{D5574C91-35AD-45EA-8CEB-99551E5C11E8}" type="presParOf" srcId="{72DB1C82-7219-49EA-BC7D-8963BC9665CF}" destId="{ADFDCC99-F536-40F0-88C7-FD673EED4C3B}" srcOrd="1" destOrd="0" presId="urn:microsoft.com/office/officeart/2005/8/layout/hierarchy2"/>
    <dgm:cxn modelId="{0478D8BB-16D0-49C0-A99D-390A9719A160}" type="presParOf" srcId="{ADFDCC99-F536-40F0-88C7-FD673EED4C3B}" destId="{BF6A0345-FF46-4F4A-8270-61A3AB787502}" srcOrd="0" destOrd="0" presId="urn:microsoft.com/office/officeart/2005/8/layout/hierarchy2"/>
    <dgm:cxn modelId="{D943C878-111B-4E61-94FE-086884281B6E}" type="presParOf" srcId="{BF6A0345-FF46-4F4A-8270-61A3AB787502}" destId="{4F83DE69-AC19-49A1-B5A1-E0BFF0EFEAAB}" srcOrd="0" destOrd="0" presId="urn:microsoft.com/office/officeart/2005/8/layout/hierarchy2"/>
    <dgm:cxn modelId="{08244BEB-9778-4D71-92AB-51FAE0C3A796}" type="presParOf" srcId="{ADFDCC99-F536-40F0-88C7-FD673EED4C3B}" destId="{743257A7-8BE2-4A3A-AD87-3981902EE35F}" srcOrd="1" destOrd="0" presId="urn:microsoft.com/office/officeart/2005/8/layout/hierarchy2"/>
    <dgm:cxn modelId="{89347776-642D-4C85-AA5A-2CDF11A1D6A1}" type="presParOf" srcId="{743257A7-8BE2-4A3A-AD87-3981902EE35F}" destId="{E80FFBDA-7F5F-4B3A-8FD9-EA0AD82A8033}" srcOrd="0" destOrd="0" presId="urn:microsoft.com/office/officeart/2005/8/layout/hierarchy2"/>
    <dgm:cxn modelId="{3804CA68-61D6-4546-89C2-CA441DBD347F}" type="presParOf" srcId="{743257A7-8BE2-4A3A-AD87-3981902EE35F}" destId="{DED549C0-A594-40D1-9E97-D64352EC9D81}" srcOrd="1" destOrd="0" presId="urn:microsoft.com/office/officeart/2005/8/layout/hierarchy2"/>
    <dgm:cxn modelId="{353BF3ED-A6C8-47E1-BA6C-BB1B3CA68E79}" type="presParOf" srcId="{DED549C0-A594-40D1-9E97-D64352EC9D81}" destId="{5AC7C179-1486-4F16-86ED-FDF82082325F}" srcOrd="0" destOrd="0" presId="urn:microsoft.com/office/officeart/2005/8/layout/hierarchy2"/>
    <dgm:cxn modelId="{A6B7D039-06B8-408C-9CEC-2F4F470112ED}" type="presParOf" srcId="{5AC7C179-1486-4F16-86ED-FDF82082325F}" destId="{4A040D73-A24A-4352-A531-0BB549DFECB6}" srcOrd="0" destOrd="0" presId="urn:microsoft.com/office/officeart/2005/8/layout/hierarchy2"/>
    <dgm:cxn modelId="{9CFBD574-C20F-4CA2-8B87-37B04FAD429A}" type="presParOf" srcId="{DED549C0-A594-40D1-9E97-D64352EC9D81}" destId="{B81748AC-DC29-4B6D-9615-CD27321502FD}" srcOrd="1" destOrd="0" presId="urn:microsoft.com/office/officeart/2005/8/layout/hierarchy2"/>
    <dgm:cxn modelId="{53D1FEE0-55CB-4F36-86ED-995D82CDC853}" type="presParOf" srcId="{B81748AC-DC29-4B6D-9615-CD27321502FD}" destId="{6AEE0E79-F2D7-422F-AE88-75928561C4EF}" srcOrd="0" destOrd="0" presId="urn:microsoft.com/office/officeart/2005/8/layout/hierarchy2"/>
    <dgm:cxn modelId="{927DE22F-7285-4815-9A56-ED0A57E8D5D9}" type="presParOf" srcId="{B81748AC-DC29-4B6D-9615-CD27321502FD}" destId="{C62364C0-7950-4B2E-938B-71C1C1F29353}" srcOrd="1" destOrd="0" presId="urn:microsoft.com/office/officeart/2005/8/layout/hierarchy2"/>
    <dgm:cxn modelId="{9F3B735F-1A66-4B0D-9BA6-14ED3793B20D}" type="presParOf" srcId="{C62364C0-7950-4B2E-938B-71C1C1F29353}" destId="{2E08DDF9-7BCA-4699-9557-44B7940D4BC7}" srcOrd="0" destOrd="0" presId="urn:microsoft.com/office/officeart/2005/8/layout/hierarchy2"/>
    <dgm:cxn modelId="{2B74703B-2DBB-49ED-BF11-5963AA4EB243}" type="presParOf" srcId="{2E08DDF9-7BCA-4699-9557-44B7940D4BC7}" destId="{05EC8D80-5E4D-4022-A30B-32C7AB6C2230}" srcOrd="0" destOrd="0" presId="urn:microsoft.com/office/officeart/2005/8/layout/hierarchy2"/>
    <dgm:cxn modelId="{1CB4A88E-671D-4A52-9699-71DB5935A7CF}" type="presParOf" srcId="{C62364C0-7950-4B2E-938B-71C1C1F29353}" destId="{348AA814-A8B8-4565-AD3D-24497552F150}" srcOrd="1" destOrd="0" presId="urn:microsoft.com/office/officeart/2005/8/layout/hierarchy2"/>
    <dgm:cxn modelId="{46647FA2-CEAD-426B-8255-D621B0B99041}" type="presParOf" srcId="{348AA814-A8B8-4565-AD3D-24497552F150}" destId="{4DC4A589-D879-42E7-B8B4-45614DABB721}" srcOrd="0" destOrd="0" presId="urn:microsoft.com/office/officeart/2005/8/layout/hierarchy2"/>
    <dgm:cxn modelId="{62D3233E-BFDB-4386-98C9-E8B8E51C7815}" type="presParOf" srcId="{348AA814-A8B8-4565-AD3D-24497552F150}" destId="{CF025428-1BEF-4795-AA51-4FC9DC721C58}" srcOrd="1" destOrd="0" presId="urn:microsoft.com/office/officeart/2005/8/layout/hierarchy2"/>
    <dgm:cxn modelId="{7BF8FF39-611A-4E18-9D4D-FC60EF5C2E06}" type="presParOf" srcId="{C62364C0-7950-4B2E-938B-71C1C1F29353}" destId="{3A3CDC18-35CE-45D5-A4FD-9A401EC0990A}" srcOrd="2" destOrd="0" presId="urn:microsoft.com/office/officeart/2005/8/layout/hierarchy2"/>
    <dgm:cxn modelId="{6B64A77C-EC4D-48D9-B4A7-CF0D6EFAD9A5}" type="presParOf" srcId="{3A3CDC18-35CE-45D5-A4FD-9A401EC0990A}" destId="{F801EF29-6D80-49A7-8D73-49312982774D}" srcOrd="0" destOrd="0" presId="urn:microsoft.com/office/officeart/2005/8/layout/hierarchy2"/>
    <dgm:cxn modelId="{D56E6686-9BBC-419C-832F-4171CB39A5C0}" type="presParOf" srcId="{C62364C0-7950-4B2E-938B-71C1C1F29353}" destId="{905716D2-0CDA-4D53-B769-EB5CCD1EDCE9}" srcOrd="3" destOrd="0" presId="urn:microsoft.com/office/officeart/2005/8/layout/hierarchy2"/>
    <dgm:cxn modelId="{F547CBC0-6828-4B90-AB17-D5744CCE49B8}" type="presParOf" srcId="{905716D2-0CDA-4D53-B769-EB5CCD1EDCE9}" destId="{79961ACE-9A2E-43ED-BBBD-D2287DBA6B2C}" srcOrd="0" destOrd="0" presId="urn:microsoft.com/office/officeart/2005/8/layout/hierarchy2"/>
    <dgm:cxn modelId="{1179999E-346D-4C04-91F9-A8E15E0E4422}" type="presParOf" srcId="{905716D2-0CDA-4D53-B769-EB5CCD1EDCE9}" destId="{8E77AB1C-B661-4BA4-A0D2-29124FB8DA71}" srcOrd="1" destOrd="0" presId="urn:microsoft.com/office/officeart/2005/8/layout/hierarchy2"/>
    <dgm:cxn modelId="{302352C7-0823-4816-82DA-A15203CF801F}" type="presParOf" srcId="{DED549C0-A594-40D1-9E97-D64352EC9D81}" destId="{E2F55164-D132-4409-AC88-5EF93F869254}" srcOrd="2" destOrd="0" presId="urn:microsoft.com/office/officeart/2005/8/layout/hierarchy2"/>
    <dgm:cxn modelId="{372D430E-86DB-49E0-9979-45B5243C16E2}" type="presParOf" srcId="{E2F55164-D132-4409-AC88-5EF93F869254}" destId="{22D1893A-A629-4CCD-8E6D-7EEC180C4C41}" srcOrd="0" destOrd="0" presId="urn:microsoft.com/office/officeart/2005/8/layout/hierarchy2"/>
    <dgm:cxn modelId="{0594ACE2-247B-43EF-B8F0-4244E45075C5}" type="presParOf" srcId="{DED549C0-A594-40D1-9E97-D64352EC9D81}" destId="{51B70EBD-3498-470E-A845-1BF49E480007}" srcOrd="3" destOrd="0" presId="urn:microsoft.com/office/officeart/2005/8/layout/hierarchy2"/>
    <dgm:cxn modelId="{FFA0AD19-6518-4538-B858-CE5A7A9FB3FC}" type="presParOf" srcId="{51B70EBD-3498-470E-A845-1BF49E480007}" destId="{D5CC35A1-F769-4A11-BCFD-9284A06445A6}" srcOrd="0" destOrd="0" presId="urn:microsoft.com/office/officeart/2005/8/layout/hierarchy2"/>
    <dgm:cxn modelId="{D51A50FE-6D79-4EF8-A405-888A870F5F16}" type="presParOf" srcId="{51B70EBD-3498-470E-A845-1BF49E480007}" destId="{8B5193EA-DB01-4705-88F1-B8A3120E0094}" srcOrd="1" destOrd="0" presId="urn:microsoft.com/office/officeart/2005/8/layout/hierarchy2"/>
    <dgm:cxn modelId="{53974DF0-BC85-4208-9482-C69ACCD5FF4E}" type="presParOf" srcId="{ADFDCC99-F536-40F0-88C7-FD673EED4C3B}" destId="{FB6E97F3-6989-4B95-AAC3-6DF1160FBB4F}" srcOrd="2" destOrd="0" presId="urn:microsoft.com/office/officeart/2005/8/layout/hierarchy2"/>
    <dgm:cxn modelId="{C7ECB23C-BB2B-425E-9393-ECEB1EC5CAA9}" type="presParOf" srcId="{FB6E97F3-6989-4B95-AAC3-6DF1160FBB4F}" destId="{3ECA3706-9E88-4035-9D98-174EC170B31F}" srcOrd="0" destOrd="0" presId="urn:microsoft.com/office/officeart/2005/8/layout/hierarchy2"/>
    <dgm:cxn modelId="{E9E0204B-400B-4772-AFC5-4573B02C04A0}" type="presParOf" srcId="{ADFDCC99-F536-40F0-88C7-FD673EED4C3B}" destId="{64DC9B5D-0D3F-4527-8816-35D14241B864}" srcOrd="3" destOrd="0" presId="urn:microsoft.com/office/officeart/2005/8/layout/hierarchy2"/>
    <dgm:cxn modelId="{6C33A21B-F9F2-4477-8769-A1F25BEC4BE3}" type="presParOf" srcId="{64DC9B5D-0D3F-4527-8816-35D14241B864}" destId="{F5E79E29-E9CA-4130-8FD3-A77912AA24E1}" srcOrd="0" destOrd="0" presId="urn:microsoft.com/office/officeart/2005/8/layout/hierarchy2"/>
    <dgm:cxn modelId="{CD73C0B6-3107-4512-A72A-C2751A95637B}" type="presParOf" srcId="{64DC9B5D-0D3F-4527-8816-35D14241B864}" destId="{15AEA57F-2E95-41C7-88E7-9E5C6CD7F8A4}" srcOrd="1" destOrd="0" presId="urn:microsoft.com/office/officeart/2005/8/layout/hierarchy2"/>
    <dgm:cxn modelId="{12F13D85-E49D-4B3B-8B85-069216F0B2EE}" type="presParOf" srcId="{15AEA57F-2E95-41C7-88E7-9E5C6CD7F8A4}" destId="{9DEDEE65-1E77-408C-A01E-D5FCE6C45F4F}" srcOrd="0" destOrd="0" presId="urn:microsoft.com/office/officeart/2005/8/layout/hierarchy2"/>
    <dgm:cxn modelId="{13D55D09-F4C1-48AD-B498-9C269454DF55}" type="presParOf" srcId="{9DEDEE65-1E77-408C-A01E-D5FCE6C45F4F}" destId="{37A81AD6-D63C-433D-8F83-7006FCD0AD84}" srcOrd="0" destOrd="0" presId="urn:microsoft.com/office/officeart/2005/8/layout/hierarchy2"/>
    <dgm:cxn modelId="{8E4230E8-0C9B-4840-804F-CE2816DC3BFD}" type="presParOf" srcId="{15AEA57F-2E95-41C7-88E7-9E5C6CD7F8A4}" destId="{5B55A73C-B0C2-462A-A959-6B49520DB5AB}" srcOrd="1" destOrd="0" presId="urn:microsoft.com/office/officeart/2005/8/layout/hierarchy2"/>
    <dgm:cxn modelId="{AA97E705-FAC8-43BD-8C31-D2CFACE82DD8}" type="presParOf" srcId="{5B55A73C-B0C2-462A-A959-6B49520DB5AB}" destId="{EF7C258D-EB81-45B1-AB67-472D9672166F}" srcOrd="0" destOrd="0" presId="urn:microsoft.com/office/officeart/2005/8/layout/hierarchy2"/>
    <dgm:cxn modelId="{216B6780-DF0C-43CB-97AE-E89961C7AB78}" type="presParOf" srcId="{5B55A73C-B0C2-462A-A959-6B49520DB5AB}" destId="{E36A1EB7-719E-43A8-93BE-EB62D6623FC7}" srcOrd="1" destOrd="0" presId="urn:microsoft.com/office/officeart/2005/8/layout/hierarchy2"/>
    <dgm:cxn modelId="{2983A156-A0FE-464E-87AB-E74531264400}" type="presParOf" srcId="{E36A1EB7-719E-43A8-93BE-EB62D6623FC7}" destId="{111553BD-CD4C-4887-8DF3-A694DEA51B69}" srcOrd="0" destOrd="0" presId="urn:microsoft.com/office/officeart/2005/8/layout/hierarchy2"/>
    <dgm:cxn modelId="{8D7D961C-F09F-4A3B-9856-5C3E89CA0556}" type="presParOf" srcId="{111553BD-CD4C-4887-8DF3-A694DEA51B69}" destId="{2D5ADFB9-53B0-4E75-8F36-159CAF5ED613}" srcOrd="0" destOrd="0" presId="urn:microsoft.com/office/officeart/2005/8/layout/hierarchy2"/>
    <dgm:cxn modelId="{9279DA0E-A3EE-4A5F-A5E2-BFFA85F7E85C}" type="presParOf" srcId="{E36A1EB7-719E-43A8-93BE-EB62D6623FC7}" destId="{20EFE631-08CD-4DCE-A2DA-893A4A6F10EA}" srcOrd="1" destOrd="0" presId="urn:microsoft.com/office/officeart/2005/8/layout/hierarchy2"/>
    <dgm:cxn modelId="{2340C6A4-1C35-42FB-93FA-81DC416C0CAF}" type="presParOf" srcId="{20EFE631-08CD-4DCE-A2DA-893A4A6F10EA}" destId="{BD079D46-B9EB-485B-B9CB-01DB4CDA98B4}" srcOrd="0" destOrd="0" presId="urn:microsoft.com/office/officeart/2005/8/layout/hierarchy2"/>
    <dgm:cxn modelId="{66E11B5D-5F55-46BD-BC95-BD009FDDA4E0}" type="presParOf" srcId="{20EFE631-08CD-4DCE-A2DA-893A4A6F10EA}" destId="{AB54D2D7-4294-4B23-8D54-0956800C73E8}" srcOrd="1" destOrd="0" presId="urn:microsoft.com/office/officeart/2005/8/layout/hierarchy2"/>
    <dgm:cxn modelId="{E0454B92-B5D1-491C-BBA2-57E86C13A07F}" type="presParOf" srcId="{E36A1EB7-719E-43A8-93BE-EB62D6623FC7}" destId="{67897FAE-CE1A-4385-8347-8491BE42B411}" srcOrd="2" destOrd="0" presId="urn:microsoft.com/office/officeart/2005/8/layout/hierarchy2"/>
    <dgm:cxn modelId="{C37AFFFE-2850-4F31-88F7-7C772A6558C0}" type="presParOf" srcId="{67897FAE-CE1A-4385-8347-8491BE42B411}" destId="{8C344301-C4B4-4AB6-BC62-1C30D5FCA01C}" srcOrd="0" destOrd="0" presId="urn:microsoft.com/office/officeart/2005/8/layout/hierarchy2"/>
    <dgm:cxn modelId="{550770CC-ACB8-45BD-9CB3-B799C20FE193}" type="presParOf" srcId="{E36A1EB7-719E-43A8-93BE-EB62D6623FC7}" destId="{BA29AC8E-B140-4684-B55B-6E7E9D11E99E}" srcOrd="3" destOrd="0" presId="urn:microsoft.com/office/officeart/2005/8/layout/hierarchy2"/>
    <dgm:cxn modelId="{336CA2A2-A98F-4630-9071-C9C272297707}" type="presParOf" srcId="{BA29AC8E-B140-4684-B55B-6E7E9D11E99E}" destId="{C7D72A21-1E26-4B7E-A9E4-1EEBD07E0CA8}" srcOrd="0" destOrd="0" presId="urn:microsoft.com/office/officeart/2005/8/layout/hierarchy2"/>
    <dgm:cxn modelId="{5C9C8B3F-C179-408E-8453-660FC179A195}" type="presParOf" srcId="{BA29AC8E-B140-4684-B55B-6E7E9D11E99E}" destId="{DFE31540-3DB4-48FA-832C-B964F24DF969}" srcOrd="1" destOrd="0" presId="urn:microsoft.com/office/officeart/2005/8/layout/hierarchy2"/>
    <dgm:cxn modelId="{34FCCDF2-FF96-45E4-AF23-8596B4F49812}" type="presParOf" srcId="{15AEA57F-2E95-41C7-88E7-9E5C6CD7F8A4}" destId="{7A8F43BF-D665-4B27-B6F2-30D1493B3D97}" srcOrd="2" destOrd="0" presId="urn:microsoft.com/office/officeart/2005/8/layout/hierarchy2"/>
    <dgm:cxn modelId="{815B93B2-A6D5-4F05-80BE-F8983A69DDD0}" type="presParOf" srcId="{7A8F43BF-D665-4B27-B6F2-30D1493B3D97}" destId="{37A50377-CCF3-4CA6-BF9E-963C87C54E27}" srcOrd="0" destOrd="0" presId="urn:microsoft.com/office/officeart/2005/8/layout/hierarchy2"/>
    <dgm:cxn modelId="{DB4EE68C-DB96-4726-84A2-E907A6A5B7CF}" type="presParOf" srcId="{15AEA57F-2E95-41C7-88E7-9E5C6CD7F8A4}" destId="{82FED69C-A0C0-4ABF-A626-4DAAA62451F7}" srcOrd="3" destOrd="0" presId="urn:microsoft.com/office/officeart/2005/8/layout/hierarchy2"/>
    <dgm:cxn modelId="{59CE6343-7534-45AF-81A8-3ABEC2CEB81F}" type="presParOf" srcId="{82FED69C-A0C0-4ABF-A626-4DAAA62451F7}" destId="{4B833D8C-EC3D-493B-A43E-9DC90BDFE3D8}" srcOrd="0" destOrd="0" presId="urn:microsoft.com/office/officeart/2005/8/layout/hierarchy2"/>
    <dgm:cxn modelId="{94C50D8B-8850-4186-A914-2635E4091DBC}" type="presParOf" srcId="{82FED69C-A0C0-4ABF-A626-4DAAA62451F7}" destId="{C92746A6-6469-4D18-8806-241AEB15CFA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8A2A4-0FD4-4350-8A29-7610E2408202}">
      <dsp:nvSpPr>
        <dsp:cNvPr id="0" name=""/>
        <dsp:cNvSpPr/>
      </dsp:nvSpPr>
      <dsp:spPr>
        <a:xfrm>
          <a:off x="422696" y="1898020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Гранты</a:t>
          </a:r>
        </a:p>
      </dsp:txBody>
      <dsp:txXfrm>
        <a:off x="444167" y="1919491"/>
        <a:ext cx="1423196" cy="690127"/>
      </dsp:txXfrm>
    </dsp:sp>
    <dsp:sp modelId="{BF6A0345-FF46-4F4A-8270-61A3AB787502}">
      <dsp:nvSpPr>
        <dsp:cNvPr id="0" name=""/>
        <dsp:cNvSpPr/>
      </dsp:nvSpPr>
      <dsp:spPr>
        <a:xfrm rot="17945813">
          <a:off x="1579070" y="1721599"/>
          <a:ext cx="120598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05983" y="16062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151912" y="1707511"/>
        <a:ext cx="60299" cy="60299"/>
      </dsp:txXfrm>
    </dsp:sp>
    <dsp:sp modelId="{E80FFBDA-7F5F-4B3A-8FD9-EA0AD82A8033}">
      <dsp:nvSpPr>
        <dsp:cNvPr id="0" name=""/>
        <dsp:cNvSpPr/>
      </dsp:nvSpPr>
      <dsp:spPr>
        <a:xfrm>
          <a:off x="2475290" y="844233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Нецелевые</a:t>
          </a:r>
        </a:p>
      </dsp:txBody>
      <dsp:txXfrm>
        <a:off x="2496761" y="865704"/>
        <a:ext cx="1423196" cy="690127"/>
      </dsp:txXfrm>
    </dsp:sp>
    <dsp:sp modelId="{5AC7C179-1486-4F16-86ED-FDF82082325F}">
      <dsp:nvSpPr>
        <dsp:cNvPr id="0" name=""/>
        <dsp:cNvSpPr/>
      </dsp:nvSpPr>
      <dsp:spPr>
        <a:xfrm rot="19457599">
          <a:off x="3873545" y="983948"/>
          <a:ext cx="7222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2222" y="16062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216600" y="981954"/>
        <a:ext cx="36111" cy="36111"/>
      </dsp:txXfrm>
    </dsp:sp>
    <dsp:sp modelId="{6AEE0E79-F2D7-422F-AE88-75928561C4EF}">
      <dsp:nvSpPr>
        <dsp:cNvPr id="0" name=""/>
        <dsp:cNvSpPr/>
      </dsp:nvSpPr>
      <dsp:spPr>
        <a:xfrm>
          <a:off x="4527884" y="422718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Обязательные</a:t>
          </a:r>
        </a:p>
      </dsp:txBody>
      <dsp:txXfrm>
        <a:off x="4549355" y="444189"/>
        <a:ext cx="1423196" cy="690127"/>
      </dsp:txXfrm>
    </dsp:sp>
    <dsp:sp modelId="{2E08DDF9-7BCA-4699-9557-44B7940D4BC7}">
      <dsp:nvSpPr>
        <dsp:cNvPr id="0" name=""/>
        <dsp:cNvSpPr/>
      </dsp:nvSpPr>
      <dsp:spPr>
        <a:xfrm rot="19457599">
          <a:off x="5926139" y="562433"/>
          <a:ext cx="7222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2222" y="16062"/>
              </a:lnTo>
            </a:path>
          </a:pathLst>
        </a:custGeom>
        <a:noFill/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269195" y="560439"/>
        <a:ext cx="36111" cy="36111"/>
      </dsp:txXfrm>
    </dsp:sp>
    <dsp:sp modelId="{4DC4A589-D879-42E7-B8B4-45614DABB721}">
      <dsp:nvSpPr>
        <dsp:cNvPr id="0" name=""/>
        <dsp:cNvSpPr/>
      </dsp:nvSpPr>
      <dsp:spPr>
        <a:xfrm>
          <a:off x="6580478" y="1203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Общего назначения</a:t>
          </a:r>
        </a:p>
      </dsp:txBody>
      <dsp:txXfrm>
        <a:off x="6601949" y="22674"/>
        <a:ext cx="1423196" cy="690127"/>
      </dsp:txXfrm>
    </dsp:sp>
    <dsp:sp modelId="{3A3CDC18-35CE-45D5-A4FD-9A401EC0990A}">
      <dsp:nvSpPr>
        <dsp:cNvPr id="0" name=""/>
        <dsp:cNvSpPr/>
      </dsp:nvSpPr>
      <dsp:spPr>
        <a:xfrm rot="2142401">
          <a:off x="5926139" y="983948"/>
          <a:ext cx="7222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2222" y="16062"/>
              </a:lnTo>
            </a:path>
          </a:pathLst>
        </a:custGeom>
        <a:noFill/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269195" y="981954"/>
        <a:ext cx="36111" cy="36111"/>
      </dsp:txXfrm>
    </dsp:sp>
    <dsp:sp modelId="{79961ACE-9A2E-43ED-BBBD-D2287DBA6B2C}">
      <dsp:nvSpPr>
        <dsp:cNvPr id="0" name=""/>
        <dsp:cNvSpPr/>
      </dsp:nvSpPr>
      <dsp:spPr>
        <a:xfrm>
          <a:off x="6580478" y="844233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Блочные</a:t>
          </a:r>
        </a:p>
      </dsp:txBody>
      <dsp:txXfrm>
        <a:off x="6601949" y="865704"/>
        <a:ext cx="1423196" cy="690127"/>
      </dsp:txXfrm>
    </dsp:sp>
    <dsp:sp modelId="{E2F55164-D132-4409-AC88-5EF93F869254}">
      <dsp:nvSpPr>
        <dsp:cNvPr id="0" name=""/>
        <dsp:cNvSpPr/>
      </dsp:nvSpPr>
      <dsp:spPr>
        <a:xfrm rot="2142401">
          <a:off x="3873545" y="1405463"/>
          <a:ext cx="7222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2222" y="16062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216600" y="1403469"/>
        <a:ext cx="36111" cy="36111"/>
      </dsp:txXfrm>
    </dsp:sp>
    <dsp:sp modelId="{D5CC35A1-F769-4A11-BCFD-9284A06445A6}">
      <dsp:nvSpPr>
        <dsp:cNvPr id="0" name=""/>
        <dsp:cNvSpPr/>
      </dsp:nvSpPr>
      <dsp:spPr>
        <a:xfrm>
          <a:off x="4527884" y="1265747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Дискреционные</a:t>
          </a:r>
        </a:p>
      </dsp:txBody>
      <dsp:txXfrm>
        <a:off x="4549355" y="1287218"/>
        <a:ext cx="1423196" cy="690127"/>
      </dsp:txXfrm>
    </dsp:sp>
    <dsp:sp modelId="{FB6E97F3-6989-4B95-AAC3-6DF1160FBB4F}">
      <dsp:nvSpPr>
        <dsp:cNvPr id="0" name=""/>
        <dsp:cNvSpPr/>
      </dsp:nvSpPr>
      <dsp:spPr>
        <a:xfrm rot="3654187">
          <a:off x="1579070" y="2775386"/>
          <a:ext cx="120598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05983" y="16062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151912" y="2761298"/>
        <a:ext cx="60299" cy="60299"/>
      </dsp:txXfrm>
    </dsp:sp>
    <dsp:sp modelId="{F5E79E29-E9CA-4130-8FD3-A77912AA24E1}">
      <dsp:nvSpPr>
        <dsp:cNvPr id="0" name=""/>
        <dsp:cNvSpPr/>
      </dsp:nvSpPr>
      <dsp:spPr>
        <a:xfrm>
          <a:off x="2475290" y="2951807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Целевые</a:t>
          </a:r>
        </a:p>
      </dsp:txBody>
      <dsp:txXfrm>
        <a:off x="2496761" y="2973278"/>
        <a:ext cx="1423196" cy="690127"/>
      </dsp:txXfrm>
    </dsp:sp>
    <dsp:sp modelId="{9DEDEE65-1E77-408C-A01E-D5FCE6C45F4F}">
      <dsp:nvSpPr>
        <dsp:cNvPr id="0" name=""/>
        <dsp:cNvSpPr/>
      </dsp:nvSpPr>
      <dsp:spPr>
        <a:xfrm rot="19457599">
          <a:off x="3873545" y="3091522"/>
          <a:ext cx="7222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2222" y="16062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216600" y="3089529"/>
        <a:ext cx="36111" cy="36111"/>
      </dsp:txXfrm>
    </dsp:sp>
    <dsp:sp modelId="{EF7C258D-EB81-45B1-AB67-472D9672166F}">
      <dsp:nvSpPr>
        <dsp:cNvPr id="0" name=""/>
        <dsp:cNvSpPr/>
      </dsp:nvSpPr>
      <dsp:spPr>
        <a:xfrm>
          <a:off x="4527884" y="2530292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Обязательные</a:t>
          </a:r>
        </a:p>
      </dsp:txBody>
      <dsp:txXfrm>
        <a:off x="4549355" y="2551763"/>
        <a:ext cx="1423196" cy="690127"/>
      </dsp:txXfrm>
    </dsp:sp>
    <dsp:sp modelId="{111553BD-CD4C-4887-8DF3-A694DEA51B69}">
      <dsp:nvSpPr>
        <dsp:cNvPr id="0" name=""/>
        <dsp:cNvSpPr/>
      </dsp:nvSpPr>
      <dsp:spPr>
        <a:xfrm rot="19457599">
          <a:off x="5926139" y="2670007"/>
          <a:ext cx="7222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2222" y="16062"/>
              </a:lnTo>
            </a:path>
          </a:pathLst>
        </a:custGeom>
        <a:noFill/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269195" y="2668014"/>
        <a:ext cx="36111" cy="36111"/>
      </dsp:txXfrm>
    </dsp:sp>
    <dsp:sp modelId="{BD079D46-B9EB-485B-B9CB-01DB4CDA98B4}">
      <dsp:nvSpPr>
        <dsp:cNvPr id="0" name=""/>
        <dsp:cNvSpPr/>
      </dsp:nvSpPr>
      <dsp:spPr>
        <a:xfrm>
          <a:off x="6580478" y="2108777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/>
            <a:t>Недолевые</a:t>
          </a:r>
          <a:endParaRPr lang="ru-RU" sz="1500" kern="1200" dirty="0"/>
        </a:p>
      </dsp:txBody>
      <dsp:txXfrm>
        <a:off x="6601949" y="2130248"/>
        <a:ext cx="1423196" cy="690127"/>
      </dsp:txXfrm>
    </dsp:sp>
    <dsp:sp modelId="{67897FAE-CE1A-4385-8347-8491BE42B411}">
      <dsp:nvSpPr>
        <dsp:cNvPr id="0" name=""/>
        <dsp:cNvSpPr/>
      </dsp:nvSpPr>
      <dsp:spPr>
        <a:xfrm rot="2142401">
          <a:off x="5926139" y="3091522"/>
          <a:ext cx="7222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2222" y="16062"/>
              </a:lnTo>
            </a:path>
          </a:pathLst>
        </a:custGeom>
        <a:noFill/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269195" y="3089529"/>
        <a:ext cx="36111" cy="36111"/>
      </dsp:txXfrm>
    </dsp:sp>
    <dsp:sp modelId="{C7D72A21-1E26-4B7E-A9E4-1EEBD07E0CA8}">
      <dsp:nvSpPr>
        <dsp:cNvPr id="0" name=""/>
        <dsp:cNvSpPr/>
      </dsp:nvSpPr>
      <dsp:spPr>
        <a:xfrm>
          <a:off x="6580478" y="2951807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Долевые</a:t>
          </a:r>
        </a:p>
      </dsp:txBody>
      <dsp:txXfrm>
        <a:off x="6601949" y="2973278"/>
        <a:ext cx="1423196" cy="690127"/>
      </dsp:txXfrm>
    </dsp:sp>
    <dsp:sp modelId="{7A8F43BF-D665-4B27-B6F2-30D1493B3D97}">
      <dsp:nvSpPr>
        <dsp:cNvPr id="0" name=""/>
        <dsp:cNvSpPr/>
      </dsp:nvSpPr>
      <dsp:spPr>
        <a:xfrm rot="2142401">
          <a:off x="3873545" y="3513037"/>
          <a:ext cx="7222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2222" y="16062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216600" y="3511043"/>
        <a:ext cx="36111" cy="36111"/>
      </dsp:txXfrm>
    </dsp:sp>
    <dsp:sp modelId="{4B833D8C-EC3D-493B-A43E-9DC90BDFE3D8}">
      <dsp:nvSpPr>
        <dsp:cNvPr id="0" name=""/>
        <dsp:cNvSpPr/>
      </dsp:nvSpPr>
      <dsp:spPr>
        <a:xfrm>
          <a:off x="4527884" y="3373322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Дискреционные</a:t>
          </a:r>
        </a:p>
      </dsp:txBody>
      <dsp:txXfrm>
        <a:off x="4549355" y="3394793"/>
        <a:ext cx="1423196" cy="690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0.13438</cdr:x>
      <cdr:y>0.01444</cdr:y>
    </cdr:from>
    <cdr:to>
      <cdr:x>0.73241</cdr:x>
      <cdr:y>0.08077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31094" y="81855"/>
          <a:ext cx="5670351" cy="372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0.16797</cdr:x>
      <cdr:y>0.01591</cdr:y>
    </cdr:from>
    <cdr:to>
      <cdr:x>0.88326</cdr:x>
      <cdr:y>0.06633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95128" y="79278"/>
          <a:ext cx="6366919" cy="251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tx2">
                  <a:lumMod val="50000"/>
                </a:schemeClr>
              </a:solidFill>
            </a:rPr>
            <a:t>Доля доходов</a:t>
          </a:r>
          <a:r>
            <a:rPr lang="en-US" sz="1400" b="1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400" b="1" dirty="0">
              <a:solidFill>
                <a:schemeClr val="tx2">
                  <a:lumMod val="50000"/>
                </a:schemeClr>
              </a:solidFill>
            </a:rPr>
            <a:t>бюджета в ВВП</a:t>
          </a:r>
          <a:r>
            <a:rPr lang="en-GB" sz="1400" b="1" u="none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rPr>
            <a:t> (%) </a:t>
          </a:r>
          <a:r>
            <a:rPr lang="ru-RU" sz="1400" b="1" dirty="0">
              <a:solidFill>
                <a:schemeClr val="tx2">
                  <a:lumMod val="50000"/>
                </a:schemeClr>
              </a:solidFill>
            </a:rPr>
            <a:t>в</a:t>
          </a:r>
          <a:r>
            <a:rPr lang="en-GB" sz="1400" b="1" u="none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rPr>
            <a:t> 2016</a:t>
          </a:r>
          <a:r>
            <a:rPr lang="ru-RU" sz="1400" b="1" u="none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rPr>
            <a:t> г.</a:t>
          </a:r>
          <a:r>
            <a:rPr lang="en-GB" sz="1400" b="1" u="none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rPr>
            <a:t>, </a:t>
          </a:r>
          <a:r>
            <a:rPr lang="ru-RU" sz="1400" b="1" u="none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rPr>
            <a:t>данные обследования </a:t>
          </a:r>
          <a:r>
            <a:rPr lang="en-GB" sz="1400" b="1" u="none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rPr>
            <a:t>PEMPA</a:t>
          </a:r>
          <a:r>
            <a:rPr lang="en-US" sz="1400" b="1" dirty="0">
              <a:solidFill>
                <a:schemeClr val="tx2">
                  <a:lumMod val="50000"/>
                </a:schemeClr>
              </a:solidFill>
            </a:rPr>
            <a:t>L</a:t>
          </a:r>
          <a:r>
            <a:rPr lang="ru-RU" sz="1400" b="1" u="none" baseline="0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rPr>
            <a:t>*</a:t>
          </a:r>
          <a:endParaRPr lang="ru-RU" sz="1400" u="none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6C646A4-BB9B-4B8C-855E-D46909ACE4EC}" type="datetimeFigureOut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835A6EA-93D0-47D8-AD17-855E4C259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95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9F3E8D4-DEC0-4006-8D4F-0FDA10470C08}" type="datetimeFigureOut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57DA7DA-3AE2-4A43-88A4-44692C405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00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35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11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60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84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19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73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77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65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6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29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5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05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64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63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55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70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96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51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92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23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58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53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95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95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7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699000"/>
            <a:ext cx="5059363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3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2DC5-F85F-49BE-B09F-159904079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3450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D671-EFFE-40AD-B1E0-E733AD695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6927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8F022-CF83-4CC3-82DB-7496FFBF5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4018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54F7-6EF8-42CA-8692-C7C1F1197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82610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D765-6A1C-464E-8BDD-1BAFC2446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3005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D01B2-10AA-4A51-9782-D5953403B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98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55B0-583E-4CE9-B46F-403A4F4B0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5459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85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DDAB-13A3-4E47-8334-BEEEDFD18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21856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D7F4F-7EA8-495D-9EDB-0B3F348E4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1194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2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699000"/>
            <a:ext cx="5059363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46AC-8236-4238-B268-CD84337F6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88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EF53-64A7-469D-BF9D-A24E8EFB9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15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anchor="b"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294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6979-6643-40E3-97F8-98E9CF259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0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699000"/>
            <a:ext cx="5059363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72667" y="4699001"/>
            <a:ext cx="2762808" cy="1403045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716588" y="6116638"/>
            <a:ext cx="2719387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7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505A8E-F6FA-4478-92C9-D27F96A6F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7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ght 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62450"/>
            <a:ext cx="9144000" cy="24955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31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65116" y="4540250"/>
            <a:ext cx="4321175" cy="876300"/>
            <a:chOff x="264890" y="4539871"/>
            <a:chExt cx="4321263" cy="876905"/>
          </a:xfrm>
        </p:grpSpPr>
        <p:pic>
          <p:nvPicPr>
            <p:cNvPr id="9" name="Picture 8" descr="revers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27124" b="28558"/>
            <a:stretch>
              <a:fillRect/>
            </a:stretch>
          </p:blipFill>
          <p:spPr bwMode="auto">
            <a:xfrm>
              <a:off x="1200795" y="4789714"/>
              <a:ext cx="3385358" cy="4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EW-WHITE-GRADIENT-GLOB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"/>
            <a:stretch>
              <a:fillRect/>
            </a:stretch>
          </p:blipFill>
          <p:spPr bwMode="auto">
            <a:xfrm>
              <a:off x="264890" y="4539871"/>
              <a:ext cx="935905" cy="8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6"/>
            <a:ext cx="9144000" cy="4299185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329"/>
          <p:cNvSpPr>
            <a:spLocks noGrp="1"/>
          </p:cNvSpPr>
          <p:nvPr>
            <p:ph type="title"/>
          </p:nvPr>
        </p:nvSpPr>
        <p:spPr>
          <a:xfrm>
            <a:off x="1273366" y="5293895"/>
            <a:ext cx="7323485" cy="387684"/>
          </a:xfrm>
        </p:spPr>
        <p:txBody>
          <a:bodyPr/>
          <a:lstStyle>
            <a:lvl1pPr>
              <a:defRPr sz="15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273363" y="5708315"/>
            <a:ext cx="7335420" cy="3263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135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1273363" y="6055895"/>
            <a:ext cx="4373402" cy="468382"/>
          </a:xfrm>
        </p:spPr>
        <p:txBody>
          <a:bodyPr anchor="b"/>
          <a:lstStyle>
            <a:lvl1pPr algn="l">
              <a:lnSpc>
                <a:spcPct val="100000"/>
              </a:lnSpc>
              <a:defRPr sz="975" b="0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28"/>
          <p:cNvSpPr>
            <a:spLocks noGrp="1" noChangeArrowheads="1"/>
          </p:cNvSpPr>
          <p:nvPr>
            <p:ph type="dt" sz="half" idx="16"/>
          </p:nvPr>
        </p:nvSpPr>
        <p:spPr>
          <a:xfrm>
            <a:off x="5854701" y="6161094"/>
            <a:ext cx="2744788" cy="363537"/>
          </a:xfrm>
        </p:spPr>
        <p:txBody>
          <a:bodyPr rIns="0" anchor="b" anchorCtr="0"/>
          <a:lstStyle>
            <a:lvl1pPr algn="r">
              <a:defRPr sz="975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505A8E-F6FA-4478-92C9-D27F96A6F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9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49B432-AE81-4A26-98EE-5C4E4F4D8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6DC2F-DE00-4FC7-9D7F-8B4408EEE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4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997858"/>
            <a:ext cx="3010890" cy="4924960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858F-ED92-4D33-9105-3DC65086B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0880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2" r:id="rId1"/>
    <p:sldLayoutId id="2147485373" r:id="rId2"/>
    <p:sldLayoutId id="2147485374" r:id="rId3"/>
    <p:sldLayoutId id="2147485381" r:id="rId4"/>
    <p:sldLayoutId id="2147485382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 smtClean="0">
                <a:solidFill>
                  <a:srgbClr val="59595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6392975-6173-47C2-92A5-F7E9C3AE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pic>
        <p:nvPicPr>
          <p:cNvPr id="2057" name="Pictur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6305550"/>
            <a:ext cx="19827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5" r:id="rId1"/>
    <p:sldLayoutId id="2147485376" r:id="rId2"/>
    <p:sldLayoutId id="2147485377" r:id="rId3"/>
    <p:sldLayoutId id="2147485360" r:id="rId4"/>
    <p:sldLayoutId id="2147485361" r:id="rId5"/>
    <p:sldLayoutId id="2147485362" r:id="rId6"/>
    <p:sldLayoutId id="2147485363" r:id="rId7"/>
    <p:sldLayoutId id="2147485364" r:id="rId8"/>
    <p:sldLayoutId id="2147485365" r:id="rId9"/>
    <p:sldLayoutId id="2147485378" r:id="rId10"/>
    <p:sldLayoutId id="2147485366" r:id="rId11"/>
    <p:sldLayoutId id="2147485379" r:id="rId12"/>
    <p:sldLayoutId id="2147485367" r:id="rId13"/>
    <p:sldLayoutId id="2147485368" r:id="rId14"/>
    <p:sldLayoutId id="2147485369" r:id="rId15"/>
    <p:sldLayoutId id="2147485370" r:id="rId16"/>
    <p:sldLayoutId id="2147485380" r:id="rId17"/>
    <p:sldLayoutId id="2147485371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thefuturesagency.com/2014/12/08/global-trends-briefing-10-key-trends-to-watch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://en.wikipedia.org/wiki/File:Alanya_Market_50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://ipkitten.blogspot.com/2010/05/ownership-and-control-of-ip-report-3.html" TargetMode="External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mailto:mgusarova@worldbank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://commons.wikimedia.org/wiki/File:Why,_Arizona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4747" y="5352617"/>
            <a:ext cx="7602104" cy="494510"/>
          </a:xfrm>
        </p:spPr>
        <p:txBody>
          <a:bodyPr>
            <a:noAutofit/>
          </a:bodyPr>
          <a:lstStyle/>
          <a:p>
            <a:r>
              <a:rPr lang="ru-RU" sz="2800" dirty="0"/>
              <a:t>Межбюджетные трансферты: тенденции и вызовы в странах-членах</a:t>
            </a:r>
            <a:r>
              <a:rPr lang="en-US" sz="2800" dirty="0"/>
              <a:t> PEMPAL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B5A93E5-E84C-4009-AAE2-B8F5CB801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4747" y="6015317"/>
            <a:ext cx="7421089" cy="653929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/>
              <a:t>Ирина Щербина</a:t>
            </a:r>
            <a:endParaRPr lang="en-US" sz="1800" dirty="0"/>
          </a:p>
          <a:p>
            <a:r>
              <a:rPr lang="ru-RU" sz="1800" dirty="0"/>
              <a:t>Специалист по государственному сектору, Всемирный банк – Государственное управление</a:t>
            </a:r>
            <a:endParaRPr lang="en-US" sz="1800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442CDD6-219E-44AE-ABCF-E0DABC860CF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1135" b="11135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A7A81F-8548-4409-8545-452E7508F134}"/>
              </a:ext>
            </a:extLst>
          </p:cNvPr>
          <p:cNvSpPr txBox="1"/>
          <p:nvPr/>
        </p:nvSpPr>
        <p:spPr>
          <a:xfrm>
            <a:off x="0" y="4299191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thefuturesagency.com/2014/12/08/global-trends-briefing-10-key-trends-to-watch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BY-NC-SA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3790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6560" y="301626"/>
            <a:ext cx="8462029" cy="756707"/>
          </a:xfrm>
        </p:spPr>
        <p:txBody>
          <a:bodyPr>
            <a:normAutofit/>
          </a:bodyPr>
          <a:lstStyle/>
          <a:p>
            <a:pPr algn="ctr"/>
            <a:r>
              <a:rPr lang="ru-RU" sz="2100" b="1" cap="none" dirty="0"/>
              <a:t>ТИПЫ МЕЖБЮДЖЕТНЫХ ТРАНСФЕРТОВ</a:t>
            </a:r>
            <a:r>
              <a:rPr lang="en-US" sz="2100" b="1" cap="none" dirty="0"/>
              <a:t> (</a:t>
            </a:r>
            <a:r>
              <a:rPr lang="ru-RU" sz="2100" b="1" cap="none" dirty="0"/>
              <a:t>субсидии</a:t>
            </a:r>
            <a:r>
              <a:rPr lang="en-US" sz="2100" b="1" cap="none" dirty="0"/>
              <a:t>)</a:t>
            </a:r>
            <a:endParaRPr lang="en-US" sz="2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998130"/>
          </a:xfrm>
        </p:spPr>
        <p:txBody>
          <a:bodyPr>
            <a:normAutofit/>
          </a:bodyPr>
          <a:lstStyle/>
          <a:p>
            <a:pPr marL="0" indent="0"/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7" name="Схема 2">
            <a:extLst>
              <a:ext uri="{FF2B5EF4-FFF2-40B4-BE49-F238E27FC236}">
                <a16:creationId xmlns:a16="http://schemas.microsoft.com/office/drawing/2014/main" id="{BBFC4B43-6B87-4027-AB30-CBC6F72FA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791186"/>
              </p:ext>
            </p:extLst>
          </p:nvPr>
        </p:nvGraphicFramePr>
        <p:xfrm>
          <a:off x="357188" y="1475520"/>
          <a:ext cx="8469313" cy="410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956DE9-A93A-44E7-9FF4-74CBD503BD8D}"/>
              </a:ext>
            </a:extLst>
          </p:cNvPr>
          <p:cNvSpPr txBox="1"/>
          <p:nvPr/>
        </p:nvSpPr>
        <p:spPr>
          <a:xfrm>
            <a:off x="747346" y="5758962"/>
            <a:ext cx="5345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tx2"/>
                </a:solidFill>
              </a:rPr>
              <a:t>Источник</a:t>
            </a:r>
            <a:r>
              <a:rPr lang="en-US" sz="1100" b="0" dirty="0">
                <a:solidFill>
                  <a:schemeClr val="tx2"/>
                </a:solidFill>
              </a:rPr>
              <a:t>: OECD, INTERGOVERNMENTAL TRANSFERS AND DECENTRALISED PUBLIC SPENDING, Working Paper N 3, 2006</a:t>
            </a:r>
            <a:endParaRPr lang="ru-RU" sz="1100" b="0" dirty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3976" y="6273312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0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00" b="1" dirty="0"/>
              <a:t>ОПРЕДЕЛЕНИЯ</a:t>
            </a:r>
            <a:endParaRPr lang="en-US" sz="2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998130"/>
          </a:xfrm>
        </p:spPr>
        <p:txBody>
          <a:bodyPr>
            <a:normAutofit/>
          </a:bodyPr>
          <a:lstStyle/>
          <a:p>
            <a:pPr marL="0" indent="0"/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6B1925E2-9921-4C85-B7A0-9F3D6C081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314" y="1"/>
            <a:ext cx="3103685" cy="137648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B967C3-6AC9-4003-AEA2-57E2F03AD806}"/>
              </a:ext>
            </a:extLst>
          </p:cNvPr>
          <p:cNvSpPr txBox="1">
            <a:spLocks/>
          </p:cNvSpPr>
          <p:nvPr/>
        </p:nvSpPr>
        <p:spPr bwMode="auto">
          <a:xfrm>
            <a:off x="349250" y="1430179"/>
            <a:ext cx="8636488" cy="455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783C"/>
              </a:buClr>
              <a:tabLst>
                <a:tab pos="8402638" algn="r"/>
              </a:tabLst>
              <a:defRPr lang="en-US" sz="160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i="1" kern="0" dirty="0"/>
              <a:t> </a:t>
            </a:r>
            <a:r>
              <a:rPr lang="ru-RU" sz="1800" b="1" i="1" kern="0" dirty="0"/>
              <a:t>Целевые гранты. </a:t>
            </a:r>
            <a:r>
              <a:rPr lang="en-US" sz="1800" b="0" kern="0" dirty="0"/>
              <a:t> </a:t>
            </a:r>
            <a:r>
              <a:rPr lang="ru-RU" sz="1800" b="0" kern="0" dirty="0"/>
              <a:t>Выделяются при условии их использования только на определённые цели</a:t>
            </a:r>
            <a:r>
              <a:rPr lang="en-US" sz="1800" b="0" kern="0" dirty="0"/>
              <a:t>.</a:t>
            </a:r>
          </a:p>
          <a:p>
            <a:r>
              <a:rPr lang="en-US" sz="1800" b="1" i="1" kern="0" dirty="0"/>
              <a:t> </a:t>
            </a:r>
            <a:r>
              <a:rPr lang="ru-RU" sz="1800" b="1" i="1" kern="0" dirty="0"/>
              <a:t>Нецелевые гранты.</a:t>
            </a:r>
            <a:r>
              <a:rPr lang="en-US" sz="1800" b="1" i="1" kern="0" dirty="0"/>
              <a:t> </a:t>
            </a:r>
            <a:r>
              <a:rPr lang="ru-RU" sz="1800" b="0" kern="0" dirty="0"/>
              <a:t>Могут использоваться как если бы они представляли собой собственные (нецелевые) налоговые поступления субнационального органа власти.</a:t>
            </a:r>
            <a:r>
              <a:rPr lang="en-US" sz="1800" b="0" kern="0" dirty="0"/>
              <a:t> </a:t>
            </a:r>
          </a:p>
          <a:p>
            <a:r>
              <a:rPr lang="en-US" sz="1800" b="1" i="1" kern="0" dirty="0"/>
              <a:t> </a:t>
            </a:r>
            <a:r>
              <a:rPr lang="ru-RU" sz="1800" b="1" i="1" kern="0" dirty="0"/>
              <a:t>Обязательные </a:t>
            </a:r>
            <a:r>
              <a:rPr lang="ru-RU" sz="1800" i="1" kern="0" dirty="0"/>
              <a:t>гранты</a:t>
            </a:r>
            <a:r>
              <a:rPr lang="ru-RU" sz="1800" b="1" i="1" kern="0" dirty="0"/>
              <a:t>.</a:t>
            </a:r>
            <a:r>
              <a:rPr lang="en-US" sz="1800" b="1" i="1" kern="0" dirty="0"/>
              <a:t> </a:t>
            </a:r>
            <a:r>
              <a:rPr lang="ru-RU" sz="1800" b="0" kern="0" dirty="0"/>
              <a:t>Юридические, основанные на правилах обязательства уровня управления, предоставляющего субсидию.</a:t>
            </a:r>
            <a:r>
              <a:rPr lang="en-US" sz="1800" b="0" kern="0" dirty="0"/>
              <a:t> </a:t>
            </a:r>
            <a:r>
              <a:rPr lang="ru-RU" sz="1800" b="0" kern="0" dirty="0"/>
              <a:t>При этом размер гранта и условия его предоставления должны быть прописаны в законе или в постановлении правительства, и эти условия должны являться одновременно необходимыми и достаточными.</a:t>
            </a:r>
            <a:r>
              <a:rPr lang="en-US" sz="1800" b="0" kern="0" dirty="0"/>
              <a:t> </a:t>
            </a:r>
          </a:p>
          <a:p>
            <a:r>
              <a:rPr lang="ru-RU" sz="1800" b="1" i="1" kern="0" dirty="0"/>
              <a:t>Дискреционные </a:t>
            </a:r>
            <a:r>
              <a:rPr lang="ru-RU" sz="1800" i="1" kern="0" dirty="0"/>
              <a:t>гранты</a:t>
            </a:r>
            <a:r>
              <a:rPr lang="ru-RU" sz="1800" b="1" i="1" kern="0" dirty="0"/>
              <a:t>.</a:t>
            </a:r>
            <a:r>
              <a:rPr lang="en-US" sz="1800" b="1" i="1" kern="0" dirty="0"/>
              <a:t> </a:t>
            </a:r>
            <a:r>
              <a:rPr lang="ru-RU" sz="1800" b="0" kern="0" dirty="0"/>
              <a:t>Условия их предоставления не прописаны в законе, не определяются правилами, но устанавливаются произвольно. Дискреционные гранты часто имеют временный характер и включают в себя, например, гранты в поддержку реализации конкретных инфраструктурных проектов или оказания помощи району, пострадавшему от стихийного бедствия.</a:t>
            </a:r>
            <a:endParaRPr lang="en-US" sz="1800" b="0" kern="0" dirty="0"/>
          </a:p>
          <a:p>
            <a:r>
              <a:rPr lang="ru-RU" sz="1800" b="1" i="1" kern="0" dirty="0"/>
              <a:t>Долевые </a:t>
            </a:r>
            <a:r>
              <a:rPr lang="ru-RU" sz="1800" i="1" kern="0" dirty="0"/>
              <a:t>гранты</a:t>
            </a:r>
            <a:r>
              <a:rPr lang="ru-RU" sz="1800" b="1" i="1" kern="0" dirty="0"/>
              <a:t>.</a:t>
            </a:r>
            <a:r>
              <a:rPr lang="en-US" sz="1800" b="1" i="1" kern="0" dirty="0"/>
              <a:t> </a:t>
            </a:r>
            <a:r>
              <a:rPr lang="ru-RU" sz="1800" b="0" kern="0" dirty="0"/>
              <a:t>Дополняют средства, выделяемые из субнационального бюджета. Их размер зависит от нормативных или фактических расходов, связанных с предоставлением услуг, для финансирования которых эти гранты предназначены, или от показателей собираемости местных доходов в связи с такими услугами.</a:t>
            </a:r>
            <a:r>
              <a:rPr lang="en-US" sz="1800" b="0" kern="0" dirty="0"/>
              <a:t> </a:t>
            </a:r>
          </a:p>
          <a:p>
            <a:r>
              <a:rPr lang="ru-RU" sz="1800" b="1" i="1" kern="0" dirty="0" err="1"/>
              <a:t>Недолевые</a:t>
            </a:r>
            <a:r>
              <a:rPr lang="ru-RU" sz="1800" b="1" i="1" kern="0" dirty="0"/>
              <a:t> </a:t>
            </a:r>
            <a:r>
              <a:rPr lang="ru-RU" sz="1800" i="1" kern="0" dirty="0"/>
              <a:t>гранты</a:t>
            </a:r>
            <a:r>
              <a:rPr lang="ru-RU" sz="1800" b="1" i="1" kern="0" dirty="0"/>
              <a:t>.</a:t>
            </a:r>
            <a:r>
              <a:rPr lang="en-US" sz="1800" b="1" i="1" kern="0" dirty="0"/>
              <a:t> </a:t>
            </a:r>
            <a:r>
              <a:rPr lang="ru-RU" sz="1800" b="0" kern="0" dirty="0"/>
              <a:t>Непосредственная увязка с каким-либо долевым участием за счёт средств субнационального бюджета отсутствует</a:t>
            </a:r>
            <a:r>
              <a:rPr lang="en-US" sz="1800" b="0" kern="0" dirty="0"/>
              <a:t>.</a:t>
            </a:r>
          </a:p>
          <a:p>
            <a:r>
              <a:rPr lang="en-US" sz="1800" b="1" i="1" kern="0" dirty="0"/>
              <a:t> </a:t>
            </a:r>
            <a:r>
              <a:rPr lang="ru-RU" sz="1800" b="1" i="1" kern="0" dirty="0"/>
              <a:t>Текущие гранты.</a:t>
            </a:r>
            <a:r>
              <a:rPr lang="en-US" sz="1800" b="0" kern="0" dirty="0"/>
              <a:t> </a:t>
            </a:r>
            <a:r>
              <a:rPr lang="ru-RU" sz="1800" b="0" kern="0" dirty="0"/>
              <a:t>Предполагается, что они используются для финансирования либо текущих, либо капитальных расходов.</a:t>
            </a:r>
            <a:endParaRPr lang="en-US" sz="1800" b="0" kern="0" dirty="0"/>
          </a:p>
          <a:p>
            <a:r>
              <a:rPr lang="en-US" sz="1800" b="1" i="1" kern="0" dirty="0"/>
              <a:t> </a:t>
            </a:r>
            <a:r>
              <a:rPr lang="ru-RU" sz="1800" b="1" i="1" kern="0" dirty="0"/>
              <a:t>Инвестиционные гранты .</a:t>
            </a:r>
            <a:r>
              <a:rPr lang="en-US" sz="1800" b="1" i="1" kern="0" dirty="0"/>
              <a:t> </a:t>
            </a:r>
            <a:r>
              <a:rPr lang="ru-RU" sz="1800" b="0" kern="0" dirty="0"/>
              <a:t>Предполагается, что они используются</a:t>
            </a:r>
            <a:r>
              <a:rPr lang="en-US" sz="1800" b="0" kern="0" dirty="0"/>
              <a:t> </a:t>
            </a:r>
            <a:r>
              <a:rPr lang="ru-RU" sz="1800" b="0" kern="0" dirty="0"/>
              <a:t>только для финансирования капитальных расходов.</a:t>
            </a:r>
            <a:endParaRPr lang="en-US" sz="1800" b="0" kern="0" dirty="0"/>
          </a:p>
          <a:p>
            <a:endParaRPr lang="en-US" b="0" kern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A8274E-04A7-485C-8922-96A0D1866C7D}"/>
              </a:ext>
            </a:extLst>
          </p:cNvPr>
          <p:cNvSpPr txBox="1"/>
          <p:nvPr/>
        </p:nvSpPr>
        <p:spPr>
          <a:xfrm>
            <a:off x="483577" y="6124455"/>
            <a:ext cx="53457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tx2"/>
                </a:solidFill>
              </a:rPr>
              <a:t>Источники</a:t>
            </a:r>
            <a:r>
              <a:rPr lang="en-US" sz="1100" b="0" dirty="0">
                <a:solidFill>
                  <a:schemeClr val="tx2"/>
                </a:solidFill>
              </a:rPr>
              <a:t>: OECD, INTERGOVERNMENTAL TRANSFERS AND DECENTRALISED PUBLIC SPENDING, Working Paper N 3, 2006; </a:t>
            </a:r>
          </a:p>
          <a:p>
            <a:r>
              <a:rPr lang="en-US" sz="1100" b="0" dirty="0">
                <a:solidFill>
                  <a:schemeClr val="tx2"/>
                </a:solidFill>
              </a:rPr>
              <a:t>WB, INTERGOVERNMENTAL FISCAL TRANSFERS.PRINCIPLES AND PRACTICE, 2007</a:t>
            </a:r>
            <a:endParaRPr lang="ru-RU" sz="1100" b="0" dirty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394" y="6286500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77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ЧАСТЬ</a:t>
            </a:r>
            <a:r>
              <a:rPr lang="en-US" sz="2000" dirty="0"/>
              <a:t> 2: </a:t>
            </a:r>
            <a:r>
              <a:rPr lang="en-US" sz="2000" b="1" dirty="0"/>
              <a:t> </a:t>
            </a:r>
            <a:r>
              <a:rPr lang="ru-RU" sz="2000" b="1" dirty="0"/>
              <a:t>СИСТЕМА МЕЖБЮДЖЕТНЫХ ТРАНСФЕРТОВ В СТРАНАХ-ЧЛЕНАХ</a:t>
            </a:r>
            <a:r>
              <a:rPr lang="en-US" sz="2100" b="1" dirty="0"/>
              <a:t> PEMPAL </a:t>
            </a:r>
            <a:endParaRPr lang="en-US" sz="2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1713" y="1488000"/>
            <a:ext cx="8477250" cy="5071294"/>
          </a:xfrm>
        </p:spPr>
        <p:txBody>
          <a:bodyPr>
            <a:normAutofit/>
          </a:bodyPr>
          <a:lstStyle/>
          <a:p>
            <a:pPr marL="0" indent="0"/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ACAFCD-69CF-405A-8565-2E5753682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6057" y="1349476"/>
            <a:ext cx="8217650" cy="491867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866" y="6268151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75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cap="none" dirty="0"/>
              <a:t>ЧЕМ НИЖЕ ДОЛЯ ДОХОДОВ СУБНАЦИОНАЛЬНЫХ БЮДЖЕТОВ </a:t>
            </a:r>
            <a:br>
              <a:rPr lang="ru-RU" sz="2000" b="1" cap="none" dirty="0"/>
            </a:br>
            <a:r>
              <a:rPr lang="ru-RU" sz="2000" b="1" cap="none" dirty="0"/>
              <a:t>В ВВП, ТЕМ ВЫШЕ ВЛИЯНИЕ ТРАНСФЕРТОВ </a:t>
            </a:r>
            <a:br>
              <a:rPr lang="ru-RU" sz="2000" b="1" cap="none" dirty="0"/>
            </a:br>
            <a:r>
              <a:rPr lang="ru-RU" sz="2000" b="1" cap="none" dirty="0"/>
              <a:t>ИЗ ЦЕНТРАЛЬНОГО БЮДЖЕТА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1713" y="1488000"/>
            <a:ext cx="8477250" cy="5071294"/>
          </a:xfrm>
        </p:spPr>
        <p:txBody>
          <a:bodyPr>
            <a:normAutofit/>
          </a:bodyPr>
          <a:lstStyle/>
          <a:p>
            <a:pPr marL="0" indent="0"/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729" y="6238142"/>
            <a:ext cx="2371725" cy="571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708" y="6521568"/>
            <a:ext cx="3534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 </a:t>
            </a:r>
            <a:r>
              <a:rPr lang="ru-RU" sz="1200" i="1" dirty="0"/>
              <a:t>На основании самооценки стран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99513-8A41-4BF8-A19A-27E49505D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26" y="1410763"/>
            <a:ext cx="8701548" cy="495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7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00" b="1" cap="none" dirty="0"/>
              <a:t>СТРУКТУРА ДОХОДОВ МЕСТНЫХ БЮДЖЕТОВ В</a:t>
            </a:r>
            <a:r>
              <a:rPr lang="en-US" sz="2100" b="1" cap="none" dirty="0"/>
              <a:t> 2014</a:t>
            </a:r>
            <a:r>
              <a:rPr lang="ru-RU" sz="2100" b="1" cap="none" dirty="0"/>
              <a:t> г.</a:t>
            </a:r>
            <a:br>
              <a:rPr lang="en-US" sz="2100" b="1" cap="none" dirty="0"/>
            </a:br>
            <a:r>
              <a:rPr lang="ru-RU" sz="1600" b="1" i="1" cap="none" dirty="0"/>
              <a:t>Данные обследования </a:t>
            </a:r>
            <a:r>
              <a:rPr lang="en-US" sz="1600" b="1" i="1" cap="none" dirty="0"/>
              <a:t>PEMPAL*</a:t>
            </a:r>
            <a:endParaRPr lang="en-US" sz="21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1713" y="1488000"/>
            <a:ext cx="8477250" cy="5071294"/>
          </a:xfrm>
        </p:spPr>
        <p:txBody>
          <a:bodyPr>
            <a:normAutofit/>
          </a:bodyPr>
          <a:lstStyle/>
          <a:p>
            <a:pPr marL="0" indent="0"/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183" y="6273544"/>
            <a:ext cx="2371725" cy="57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2708" y="6266591"/>
            <a:ext cx="3534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 </a:t>
            </a:r>
            <a:r>
              <a:rPr lang="ru-RU" sz="1200" i="1" dirty="0"/>
              <a:t>На основании самооценки стран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55ED0-1683-43DE-AF4C-E4AF72B30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41938"/>
            <a:ext cx="4869165" cy="3996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3357F9-FE47-4B05-A474-D0E739E66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164" y="1441939"/>
            <a:ext cx="4274836" cy="39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7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100" b="1" cap="none" dirty="0"/>
              <a:t>РАСХОДЫ МЕСТНЫХ БЮДЖЕТОВ </a:t>
            </a:r>
            <a:br>
              <a:rPr lang="ru-RU" sz="2100" b="1" cap="none" dirty="0"/>
            </a:br>
            <a:r>
              <a:rPr lang="ru-RU" sz="2100" b="1" cap="none" dirty="0"/>
              <a:t>ПО ФУНКЦИОНАЛЬНОМУ НАЗНАЧЕНИЮ </a:t>
            </a:r>
            <a:r>
              <a:rPr lang="en-US" sz="2100" b="1" cap="none" dirty="0"/>
              <a:t>(%) </a:t>
            </a:r>
            <a:r>
              <a:rPr lang="ru-RU" sz="2100" b="1" cap="none" dirty="0"/>
              <a:t>В</a:t>
            </a:r>
            <a:r>
              <a:rPr lang="en-US" sz="2100" b="1" cap="none" dirty="0"/>
              <a:t> 2016</a:t>
            </a:r>
            <a:r>
              <a:rPr lang="ru-RU" sz="2100" b="1" cap="none" dirty="0"/>
              <a:t> г.</a:t>
            </a:r>
            <a:r>
              <a:rPr lang="en-US" sz="2100" b="1" cap="none" dirty="0"/>
              <a:t> </a:t>
            </a:r>
            <a:br>
              <a:rPr lang="en-US" sz="2100" b="1" cap="none" dirty="0"/>
            </a:br>
            <a:r>
              <a:rPr lang="ru-RU" sz="1600" i="1" cap="none" dirty="0"/>
              <a:t>Данные обследования </a:t>
            </a:r>
            <a:r>
              <a:rPr lang="en-US" sz="1600" i="1" cap="none" dirty="0"/>
              <a:t>PEMPAL*</a:t>
            </a:r>
            <a:endParaRPr lang="en-US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975" y="6211766"/>
            <a:ext cx="2371725" cy="57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708" y="6512735"/>
            <a:ext cx="3534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 </a:t>
            </a:r>
            <a:r>
              <a:rPr lang="ru-RU" sz="1200" i="1" dirty="0"/>
              <a:t>На основании самооценки стран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DBB874-B67B-4D67-AB14-47E6296D5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20" y="1396596"/>
            <a:ext cx="8584643" cy="493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58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НЕКОТОРЫЕ КЛЮЧЕВЫЕ РЕШЕНИЯ НЕОБХОДИМЫЕ</a:t>
            </a:r>
            <a:br>
              <a:rPr lang="ru-RU" sz="2000" b="1" dirty="0"/>
            </a:br>
            <a:r>
              <a:rPr lang="ru-RU" sz="2000" b="1" dirty="0"/>
              <a:t>ПРИ РАЗРАБОТКЕ СИСТЕМЫ ТРАНСФЕРТОВ</a:t>
            </a:r>
            <a:endParaRPr lang="en-US" sz="2100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29E59E0-CCF2-4A0B-8628-8750D9009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097" y="1592826"/>
            <a:ext cx="5159030" cy="4667553"/>
          </a:xfrm>
        </p:spPr>
        <p:txBody>
          <a:bodyPr>
            <a:normAutofit/>
          </a:bodyPr>
          <a:lstStyle/>
          <a:p>
            <a:pPr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Целевые или нецелевые трансферты?</a:t>
            </a:r>
            <a:endParaRPr lang="en-US" dirty="0"/>
          </a:p>
          <a:p>
            <a:pPr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Обязательные или дискреционные?</a:t>
            </a:r>
            <a:endParaRPr lang="en-US" dirty="0"/>
          </a:p>
          <a:p>
            <a:pPr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Перечень базовых услуг и формул распределения для нецелевых субсидий.</a:t>
            </a:r>
            <a:endParaRPr lang="en-US" dirty="0"/>
          </a:p>
          <a:p>
            <a:pPr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Механизм выравнивания, включая</a:t>
            </a:r>
            <a:r>
              <a:rPr lang="en-US" dirty="0"/>
              <a:t>: </a:t>
            </a:r>
          </a:p>
          <a:p>
            <a:pPr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Налоговые возможности субнациональных (местных) органов власти</a:t>
            </a:r>
            <a:r>
              <a:rPr lang="en-US" dirty="0"/>
              <a:t>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      </a:t>
            </a:r>
            <a:r>
              <a:rPr lang="ru-RU" dirty="0"/>
              <a:t>Возможности субнациональных (местных)                                                                                                                                     органов власти по предоставлению услуг.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8DBCDC-528C-480C-9F83-26F81CD28A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7126" y="1212273"/>
            <a:ext cx="3726873" cy="337676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198" y="6229350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5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471" y="293159"/>
            <a:ext cx="8462029" cy="756707"/>
          </a:xfrm>
        </p:spPr>
        <p:txBody>
          <a:bodyPr>
            <a:normAutofit/>
          </a:bodyPr>
          <a:lstStyle/>
          <a:p>
            <a:pPr algn="ctr"/>
            <a:r>
              <a:rPr lang="ru-RU" sz="2100" b="1" cap="none" dirty="0"/>
              <a:t>ВЫРАВНИВАЮЩИЕ И ЦЕЛЕВЫЕ ТРАНСФЕРТЫ В СТРАНАХ-ЧЛЕНАХ</a:t>
            </a:r>
            <a:r>
              <a:rPr lang="en-US" sz="2100" b="1" cap="none" dirty="0"/>
              <a:t> PEMPAL </a:t>
            </a:r>
            <a:r>
              <a:rPr lang="en-US" sz="1600" i="1" cap="none" dirty="0"/>
              <a:t>(</a:t>
            </a:r>
            <a:r>
              <a:rPr lang="en-US" sz="2100" b="1" cap="none" dirty="0"/>
              <a:t> </a:t>
            </a:r>
            <a:r>
              <a:rPr lang="ru-RU" sz="1600" i="1" cap="none" dirty="0"/>
              <a:t>данные обследования </a:t>
            </a:r>
            <a:r>
              <a:rPr lang="en-US" sz="1600" i="1" cap="none" dirty="0"/>
              <a:t>PEMPAL*)</a:t>
            </a:r>
            <a:endParaRPr lang="en-US" sz="21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775" y="6202973"/>
            <a:ext cx="2371725" cy="571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708" y="6405090"/>
            <a:ext cx="3534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 </a:t>
            </a:r>
            <a:r>
              <a:rPr lang="ru-RU" sz="1200" i="1" dirty="0"/>
              <a:t>На основании самооценки стран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C18576-1609-4E1E-A149-765B59106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71" y="1297858"/>
            <a:ext cx="8542160" cy="490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60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00" b="1" cap="none" dirty="0"/>
              <a:t>ПЛАНИРОВАНИЕ И ПРИМЕНЕНИЕ ВЫРАВНИВАЮЩИХ ТРАНСФЕРТОВ: ОСНОВНЫЕ ВЫЗОВЫ</a:t>
            </a:r>
            <a:endParaRPr lang="en-US" sz="2100" dirty="0"/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64C72D17-0E9C-4C3E-9A5F-82AF555CB8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613886"/>
              </p:ext>
            </p:extLst>
          </p:nvPr>
        </p:nvGraphicFramePr>
        <p:xfrm>
          <a:off x="206188" y="1484783"/>
          <a:ext cx="8722659" cy="4952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9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Страна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Основные вызовы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Беларусь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полностью функциональной системы </a:t>
                      </a:r>
                      <a:r>
                        <a:rPr lang="ru-RU" sz="1400" i="1" dirty="0">
                          <a:effectLst/>
                        </a:rPr>
                        <a:t>нормативного бюджетного финансирования социальной сферы</a:t>
                      </a:r>
                      <a:r>
                        <a:rPr lang="en-GB" sz="1400" i="1" dirty="0">
                          <a:effectLst/>
                        </a:rPr>
                        <a:t>.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Болгария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Главная проблема – достижение более справедливого распределения между муниципалитетами, где из-за показателей искажается </a:t>
                      </a:r>
                      <a:r>
                        <a:rPr lang="ru-RU" sz="1400" i="1" dirty="0">
                          <a:effectLst/>
                        </a:rPr>
                        <a:t>выравнивающий трансферт/формула трансфертов </a:t>
                      </a:r>
                      <a:r>
                        <a:rPr lang="en-GB" sz="1400" dirty="0">
                          <a:effectLst/>
                        </a:rPr>
                        <a:t>– </a:t>
                      </a:r>
                      <a:r>
                        <a:rPr lang="ru-RU" sz="1400" dirty="0">
                          <a:effectLst/>
                        </a:rPr>
                        <a:t>требуется внедрить более справедливую модель выравнивания 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Хорватия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Поскольку выравнивающие трансферты (субсидии) предназначены для административных единиц, у которых бюджетная обеспеченность ниже средней, проблема в том, </a:t>
                      </a:r>
                      <a:r>
                        <a:rPr lang="ru-RU" sz="1400" i="1" dirty="0">
                          <a:effectLst/>
                        </a:rPr>
                        <a:t>как рассчитать бюджетную обеспеченность </a:t>
                      </a:r>
                      <a:r>
                        <a:rPr lang="ru-RU" sz="1400" dirty="0">
                          <a:effectLst/>
                        </a:rPr>
                        <a:t>местных и региональных органов самоуправления.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Казахстан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регионов получают субвенции с учётом уровня доходов; 4 региона – изъятия в республиканский бюджет превышают размер поступлений.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Кыргызская Республика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Прогнозные показатели поступлений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завышены</a:t>
                      </a:r>
                      <a:r>
                        <a:rPr lang="en-GB" sz="1400" dirty="0">
                          <a:effectLst/>
                        </a:rPr>
                        <a:t> (</a:t>
                      </a:r>
                      <a:r>
                        <a:rPr lang="ru-RU" sz="1400" dirty="0">
                          <a:effectLst/>
                        </a:rPr>
                        <a:t>отклонение от фактических</a:t>
                      </a:r>
                      <a:r>
                        <a:rPr lang="en-GB" sz="1400" dirty="0">
                          <a:effectLst/>
                        </a:rPr>
                        <a:t>), </a:t>
                      </a:r>
                      <a:r>
                        <a:rPr lang="ru-RU" sz="1400" dirty="0">
                          <a:effectLst/>
                        </a:rPr>
                        <a:t>что негативно сказывается на объёмах выравнивающих трансфертов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Черногория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Главная проблема – определение </a:t>
                      </a:r>
                      <a:r>
                        <a:rPr lang="ru-RU" sz="1400" i="1" dirty="0">
                          <a:effectLst/>
                        </a:rPr>
                        <a:t>критериев для распределения </a:t>
                      </a:r>
                      <a:r>
                        <a:rPr lang="ru-RU" sz="1400" dirty="0">
                          <a:effectLst/>
                        </a:rPr>
                        <a:t>средств </a:t>
                      </a:r>
                      <a:r>
                        <a:rPr lang="ru-RU" sz="1400" i="1" dirty="0">
                          <a:effectLst/>
                        </a:rPr>
                        <a:t>фонда выравнивания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8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Румыния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Поиск способов </a:t>
                      </a:r>
                      <a:r>
                        <a:rPr lang="ru-RU" sz="1400" i="1" dirty="0">
                          <a:effectLst/>
                        </a:rPr>
                        <a:t>обеспечить равный подход к территориально-административным единицам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Сербия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Выработка формул, обеспечивающих справедливое </a:t>
                      </a:r>
                      <a:r>
                        <a:rPr lang="ru-RU" sz="1400" i="0" dirty="0">
                          <a:effectLst/>
                        </a:rPr>
                        <a:t>распределение трансфертов. 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238" y="6435440"/>
            <a:ext cx="2371725" cy="37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26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00" b="1" cap="none" dirty="0"/>
              <a:t>ПЛАНИРОВАНИЕ И ПРИМЕНЕНИЕ ЦЕЛЕВЫХ ТРАНСФЕРТОВ: ОСНОВНЫЕ ВЫЗОВЫ</a:t>
            </a:r>
            <a:endParaRPr lang="en-US" sz="2100" dirty="0"/>
          </a:p>
        </p:txBody>
      </p:sp>
      <p:graphicFrame>
        <p:nvGraphicFramePr>
          <p:cNvPr id="4" name="Таблица 1">
            <a:extLst>
              <a:ext uri="{FF2B5EF4-FFF2-40B4-BE49-F238E27FC236}">
                <a16:creationId xmlns:a16="http://schemas.microsoft.com/office/drawing/2014/main" id="{9EA2C2BE-682A-43C5-8E00-70574673E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01511"/>
              </p:ext>
            </p:extLst>
          </p:nvPr>
        </p:nvGraphicFramePr>
        <p:xfrm>
          <a:off x="114300" y="1424354"/>
          <a:ext cx="8941210" cy="5152772"/>
        </p:xfrm>
        <a:graphic>
          <a:graphicData uri="http://schemas.openxmlformats.org/drawingml/2006/table">
            <a:tbl>
              <a:tblPr firstRow="1" firstCol="1" bandRow="1"/>
              <a:tblGrid>
                <a:gridCol w="5567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4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7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cap="none" dirty="0">
                          <a:solidFill>
                            <a:schemeClr val="bg1"/>
                          </a:solidFill>
                        </a:rPr>
                        <a:t>Основные типы целевых трансфертов</a:t>
                      </a:r>
                      <a:r>
                        <a:rPr lang="en-US" sz="1600" cap="none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kern="0" cap="none" dirty="0">
                          <a:solidFill>
                            <a:schemeClr val="bg1"/>
                          </a:solidFill>
                        </a:rPr>
                        <a:t>Основные вызовы при планировании и применении целевых трансфертов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448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Определение критериев для распределения субвенций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Применение механизмов и формул, отражающих специфику каждого муниципалитета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и нейтральность при определении суммы трансферта;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Избыточное число и «точечная» природа целевых трансфертов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Значительное влияние факторов неэкономического характера при распределении целевых трансфертов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Внедрение более справедливой модели распределения трансфертов, и увязка их с качеством предоставляемых услуг и достижение солидарности</a:t>
                      </a: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238" y="6283814"/>
            <a:ext cx="2371725" cy="571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9C5B44-2791-4C06-82A7-9DBEC0CB8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795797"/>
            <a:ext cx="5504835" cy="477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2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00" dirty="0"/>
              <a:t>КОНТЕКСТ</a:t>
            </a:r>
            <a:endParaRPr lang="en-US" sz="2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99813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800" b="1" dirty="0"/>
              <a:t>Введение</a:t>
            </a:r>
            <a:r>
              <a:rPr lang="en-US" sz="2800" b="1" dirty="0"/>
              <a:t>:  </a:t>
            </a:r>
            <a:r>
              <a:rPr lang="ru-RU" sz="2800" b="1" dirty="0">
                <a:solidFill>
                  <a:srgbClr val="C00000"/>
                </a:solidFill>
              </a:rPr>
              <a:t>зачем</a:t>
            </a:r>
            <a:r>
              <a:rPr lang="en-US" sz="2800" dirty="0"/>
              <a:t> </a:t>
            </a:r>
            <a:r>
              <a:rPr lang="ru-RU" sz="2800" dirty="0"/>
              <a:t>нужны трансферты?</a:t>
            </a:r>
            <a:endParaRPr lang="en-US" sz="2800" dirty="0"/>
          </a:p>
          <a:p>
            <a:pPr>
              <a:buAutoNum type="arabicPeriod"/>
            </a:pPr>
            <a:r>
              <a:rPr lang="ru-RU" sz="2800" b="1" dirty="0"/>
              <a:t>Система межбюджетных трансфертов в странах </a:t>
            </a:r>
            <a:r>
              <a:rPr lang="en-US" sz="2800" b="1" dirty="0"/>
              <a:t>PEMPAL:</a:t>
            </a:r>
            <a:r>
              <a:rPr lang="en-US" sz="2800" dirty="0"/>
              <a:t> </a:t>
            </a:r>
            <a:r>
              <a:rPr lang="ru-RU" sz="2800" b="1" dirty="0">
                <a:solidFill>
                  <a:srgbClr val="C00000"/>
                </a:solidFill>
              </a:rPr>
              <a:t>каковы </a:t>
            </a:r>
            <a:r>
              <a:rPr lang="ru-RU" sz="2800" dirty="0"/>
              <a:t>основные тенденции и вызовы</a:t>
            </a:r>
            <a:r>
              <a:rPr lang="en-US" sz="2800" dirty="0"/>
              <a:t>? </a:t>
            </a:r>
          </a:p>
          <a:p>
            <a:pPr>
              <a:buAutoNum type="arabicPeriod"/>
            </a:pPr>
            <a:r>
              <a:rPr lang="ru-RU" sz="2800" b="1" dirty="0"/>
              <a:t>Трансферты, привязанные к эффективности</a:t>
            </a:r>
            <a:r>
              <a:rPr lang="en-US" sz="2800" b="1" dirty="0"/>
              <a:t>: </a:t>
            </a:r>
            <a:r>
              <a:rPr lang="ru-RU" sz="2800" b="1" dirty="0">
                <a:solidFill>
                  <a:srgbClr val="C00000"/>
                </a:solidFill>
              </a:rPr>
              <a:t>каким образом</a:t>
            </a:r>
            <a:r>
              <a:rPr lang="en-US" sz="2800" dirty="0"/>
              <a:t> </a:t>
            </a:r>
            <a:r>
              <a:rPr lang="ru-RU" sz="2800" dirty="0"/>
              <a:t>можно достичь подотчётности, основанной на результатах?</a:t>
            </a:r>
            <a:r>
              <a:rPr lang="en-US" sz="2800" dirty="0"/>
              <a:t> </a:t>
            </a:r>
          </a:p>
          <a:p>
            <a:pPr marL="0" indent="0"/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314" y="6211766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89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/>
              <a:t>ЧАСТЬ</a:t>
            </a:r>
            <a:r>
              <a:rPr lang="en-US" sz="2000" dirty="0"/>
              <a:t> 3: </a:t>
            </a:r>
            <a:r>
              <a:rPr lang="ru-RU" sz="2000" b="1" dirty="0"/>
              <a:t>ОБЕСПЕЧЕНИЕ ПОДОТЧЁТНОСТИ НА ОСНОВАНИИ РЕЗУЛЬТАТОВ благодаря Трансфертам, </a:t>
            </a:r>
            <a:br>
              <a:rPr lang="ru-RU" sz="2000" b="1" dirty="0"/>
            </a:br>
            <a:r>
              <a:rPr lang="ru-RU" sz="2000" b="1" dirty="0"/>
              <a:t>Ориентированным НА ЭФФЕКТИВНОСТЬ</a:t>
            </a:r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12923" y="649539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9E09C3-5998-4957-8F8A-7DD10662F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4" y="1121464"/>
            <a:ext cx="8480271" cy="4615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A3E8F0-16F1-468A-B5EA-2455AB2C8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34195" y="1976844"/>
            <a:ext cx="3474720" cy="35683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7238" y="6209645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21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00" b="1" dirty="0"/>
              <a:t>ОСНОВНЫЕ ПРИНЦИПЫ</a:t>
            </a:r>
            <a:r>
              <a:rPr lang="en-US" sz="2100" b="1" dirty="0"/>
              <a:t> </a:t>
            </a:r>
            <a:r>
              <a:rPr lang="en-US" sz="2000" dirty="0"/>
              <a:t>(1)</a:t>
            </a:r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12923" y="649539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9E09C3-5998-4957-8F8A-7DD10662F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3" y="1489586"/>
            <a:ext cx="8806040" cy="424694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828A92-0A83-4746-90BF-AEC2A4BCE724}"/>
              </a:ext>
            </a:extLst>
          </p:cNvPr>
          <p:cNvSpPr txBox="1">
            <a:spLocks/>
          </p:cNvSpPr>
          <p:nvPr/>
        </p:nvSpPr>
        <p:spPr>
          <a:xfrm>
            <a:off x="277906" y="1326776"/>
            <a:ext cx="8668869" cy="536234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6400" b="1" i="1" kern="0" dirty="0"/>
              <a:t>Чётко сформулированные цели трансфертов </a:t>
            </a:r>
            <a:r>
              <a:rPr lang="en-US" sz="6400" b="0" kern="0" dirty="0"/>
              <a:t>(</a:t>
            </a:r>
            <a:r>
              <a:rPr lang="ru-RU" sz="6400" b="0" kern="0" dirty="0"/>
              <a:t> цели предоставления трансфертов следует формулировать чётко и ясно</a:t>
            </a:r>
            <a:r>
              <a:rPr lang="ru-RU" sz="6400" b="0" i="1" kern="0" dirty="0"/>
              <a:t> </a:t>
            </a:r>
            <a:r>
              <a:rPr lang="ru-RU" sz="6400" b="0" kern="0" dirty="0"/>
              <a:t>в интересах выработки механизма субсидирования</a:t>
            </a:r>
            <a:r>
              <a:rPr lang="ru-RU" sz="6400" b="0" i="1" kern="0" dirty="0"/>
              <a:t>). </a:t>
            </a:r>
          </a:p>
          <a:p>
            <a:r>
              <a:rPr lang="en-US" sz="6400" b="1" i="1" kern="0" dirty="0"/>
              <a:t>A</a:t>
            </a:r>
            <a:r>
              <a:rPr lang="ru-RU" sz="6400" b="1" i="1" kern="0" dirty="0" err="1"/>
              <a:t>втономия</a:t>
            </a:r>
            <a:r>
              <a:rPr lang="en-US" sz="6400" b="0" i="1" kern="0" dirty="0"/>
              <a:t> (</a:t>
            </a:r>
            <a:r>
              <a:rPr lang="ru-RU" sz="6400" b="0" i="1" kern="0" dirty="0"/>
              <a:t> </a:t>
            </a:r>
            <a:r>
              <a:rPr lang="ru-RU" sz="6400" b="0" kern="0" dirty="0"/>
              <a:t>Органы власти субнационального уровня должны обладать независимостью и гибкостью в части установления приоритетов. Их не должна ограничивать неопределённость, связанная с принятием решений центральными органами.</a:t>
            </a:r>
            <a:r>
              <a:rPr lang="en-US" sz="6400" b="0" kern="0" dirty="0"/>
              <a:t> </a:t>
            </a:r>
            <a:r>
              <a:rPr lang="ru-RU" sz="6400" b="0" kern="0" dirty="0"/>
              <a:t>Этому соответствует практика долевого использования налоговой базы: она позволяет субнациональным органам власти вводить собственные ставки налогов на определённые базы, распределять доходы по формуле или использовать блочные гранты (субсидии))</a:t>
            </a:r>
            <a:r>
              <a:rPr lang="en-US" sz="6400" b="0" kern="0" dirty="0"/>
              <a:t>.</a:t>
            </a:r>
          </a:p>
          <a:p>
            <a:r>
              <a:rPr lang="ru-RU" sz="6400" b="1" i="1" kern="0" dirty="0"/>
              <a:t>Достаточность доходов</a:t>
            </a:r>
            <a:r>
              <a:rPr lang="en-US" sz="6400" b="1" i="1" kern="0" dirty="0"/>
              <a:t> </a:t>
            </a:r>
            <a:r>
              <a:rPr lang="en-US" sz="6400" b="0" i="1" kern="0" dirty="0"/>
              <a:t>(</a:t>
            </a:r>
            <a:r>
              <a:rPr lang="ru-RU" sz="6400" b="0" i="1" kern="0" dirty="0"/>
              <a:t> </a:t>
            </a:r>
            <a:r>
              <a:rPr lang="ru-RU" sz="6400" b="0" kern="0" dirty="0"/>
              <a:t>ресурсы, достаточные для выполнения возложенных обязанностей</a:t>
            </a:r>
            <a:r>
              <a:rPr lang="en-US" sz="6400" b="0" kern="0" dirty="0"/>
              <a:t>)</a:t>
            </a:r>
            <a:r>
              <a:rPr lang="ru-RU" sz="6400" b="0" kern="0" dirty="0"/>
              <a:t>.</a:t>
            </a:r>
            <a:r>
              <a:rPr lang="en-US" sz="6400" b="0" kern="0" dirty="0"/>
              <a:t> </a:t>
            </a:r>
            <a:endParaRPr lang="en-US" sz="6400" b="0" i="1" kern="0" dirty="0"/>
          </a:p>
          <a:p>
            <a:r>
              <a:rPr lang="ru-RU" sz="6400" b="1" i="1" kern="0" dirty="0"/>
              <a:t>Способность реагировать</a:t>
            </a:r>
            <a:r>
              <a:rPr lang="en-US" sz="6400" b="1" i="1" kern="0" dirty="0"/>
              <a:t> </a:t>
            </a:r>
            <a:r>
              <a:rPr lang="en-US" sz="6400" b="0" i="1" kern="0" dirty="0"/>
              <a:t>( </a:t>
            </a:r>
            <a:r>
              <a:rPr lang="ru-RU" sz="6400" b="0" kern="0" dirty="0"/>
              <a:t>достаточная степень гибкости, позволяющая реагировать на непредвиденные изменения в бюджетной ситуации получателя).</a:t>
            </a:r>
            <a:endParaRPr lang="en-US" sz="6400" b="0" kern="0" dirty="0"/>
          </a:p>
          <a:p>
            <a:r>
              <a:rPr lang="ru-RU" sz="6400" b="1" i="1" kern="0" dirty="0"/>
              <a:t>Справедливость</a:t>
            </a:r>
            <a:r>
              <a:rPr lang="en-US" sz="6400" b="0" kern="0" dirty="0"/>
              <a:t> (</a:t>
            </a:r>
            <a:r>
              <a:rPr lang="ru-RU" sz="6400" b="0" kern="0" dirty="0"/>
              <a:t> размер выделенных средств должен иметь прямую зависимость от факторов, определяющих бюджетные потребности,</a:t>
            </a:r>
            <a:r>
              <a:rPr lang="en-US" sz="6400" b="0" kern="0" dirty="0"/>
              <a:t> </a:t>
            </a:r>
            <a:r>
              <a:rPr lang="ru-RU" sz="6400" b="0" kern="0" dirty="0"/>
              <a:t>и обратную – от налоговых возможностей</a:t>
            </a:r>
            <a:r>
              <a:rPr lang="en-US" sz="6400" b="0" kern="0" dirty="0"/>
              <a:t> </a:t>
            </a:r>
            <a:r>
              <a:rPr lang="ru-RU" sz="6400" b="0" kern="0" dirty="0"/>
              <a:t>каждой юрисдикции).</a:t>
            </a:r>
            <a:endParaRPr lang="en-US" sz="6400" b="0" kern="0" dirty="0"/>
          </a:p>
          <a:p>
            <a:r>
              <a:rPr lang="ru-RU" sz="6400" b="1" i="1" kern="0" dirty="0"/>
              <a:t>Предсказуемость</a:t>
            </a:r>
            <a:r>
              <a:rPr lang="en-US" sz="6400" b="1" i="1" kern="0" dirty="0"/>
              <a:t> </a:t>
            </a:r>
            <a:r>
              <a:rPr lang="en-US" sz="6400" b="0" kern="0" dirty="0"/>
              <a:t>( </a:t>
            </a:r>
            <a:r>
              <a:rPr lang="ru-RU" sz="6400" b="0" kern="0" dirty="0"/>
              <a:t>публикация среднесрочных (5 лет) прогнозов наличия средств. В формуле расчёта трансфертов необходимо оговаривать максимальное и минимальное значение годовых колебаний. Любые серьёзные изменения в формуле должны сопровождаться положениями, обеспечивающими</a:t>
            </a:r>
          </a:p>
          <a:p>
            <a:r>
              <a:rPr lang="ru-RU" sz="6400" b="0" kern="0" dirty="0"/>
              <a:t>      защиту от возможных претензий).</a:t>
            </a:r>
            <a:endParaRPr lang="en-US" sz="6400" b="0" kern="0" dirty="0"/>
          </a:p>
          <a:p>
            <a:endParaRPr lang="en-US" sz="6400" b="0" kern="0" dirty="0"/>
          </a:p>
          <a:p>
            <a:endParaRPr lang="en-US" sz="1800" b="0" kern="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981" y="6246935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2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00" b="1" dirty="0"/>
              <a:t>ОСНОВНЫЕ ПРИНЦИПЫ</a:t>
            </a:r>
            <a:r>
              <a:rPr lang="en-US" sz="2100" b="1" dirty="0"/>
              <a:t> </a:t>
            </a:r>
            <a:r>
              <a:rPr lang="en-US" sz="2000" dirty="0"/>
              <a:t>(2)</a:t>
            </a:r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12923" y="649539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9E09C3-5998-4957-8F8A-7DD10662F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34" y="1432983"/>
            <a:ext cx="8806040" cy="424694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828A92-0A83-4746-90BF-AEC2A4BCE724}"/>
              </a:ext>
            </a:extLst>
          </p:cNvPr>
          <p:cNvSpPr txBox="1">
            <a:spLocks/>
          </p:cNvSpPr>
          <p:nvPr/>
        </p:nvSpPr>
        <p:spPr>
          <a:xfrm>
            <a:off x="343401" y="1460500"/>
            <a:ext cx="8440305" cy="4600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b="0" kern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556A9B-F3DE-4557-8E10-104065D4EC9A}"/>
              </a:ext>
            </a:extLst>
          </p:cNvPr>
          <p:cNvSpPr txBox="1">
            <a:spLocks/>
          </p:cNvSpPr>
          <p:nvPr/>
        </p:nvSpPr>
        <p:spPr>
          <a:xfrm>
            <a:off x="277033" y="1371600"/>
            <a:ext cx="8440305" cy="48595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800" b="1" i="1" kern="0" dirty="0"/>
              <a:t>Прозрачность</a:t>
            </a:r>
            <a:r>
              <a:rPr lang="en-US" sz="1800" b="0" i="1" kern="0" dirty="0"/>
              <a:t> </a:t>
            </a:r>
            <a:r>
              <a:rPr lang="en-US" sz="1800" b="0" kern="0" dirty="0"/>
              <a:t>(</a:t>
            </a:r>
            <a:r>
              <a:rPr lang="ru-RU" sz="1800" b="0" kern="0" dirty="0"/>
              <a:t>и формулу, и информацию о выделяемых суммах следует максимально широко распространять</a:t>
            </a:r>
            <a:r>
              <a:rPr lang="en-US" sz="1800" b="0" kern="0" dirty="0"/>
              <a:t>); </a:t>
            </a:r>
          </a:p>
          <a:p>
            <a:r>
              <a:rPr lang="ru-RU" sz="1800" b="1" i="1" kern="0" dirty="0"/>
              <a:t>Эффективность</a:t>
            </a:r>
            <a:r>
              <a:rPr lang="en-US" sz="1800" b="0" i="1" kern="0" dirty="0"/>
              <a:t> </a:t>
            </a:r>
            <a:r>
              <a:rPr lang="en-US" sz="1800" b="0" kern="0" dirty="0"/>
              <a:t>(</a:t>
            </a:r>
            <a:r>
              <a:rPr lang="ru-RU" sz="1800" b="0" kern="0" dirty="0"/>
              <a:t>структура трансфертов должна быть нейтральной по отношению к тому, как субнациональный орган власти желал бы распределять ресурсы по разным секторам или видам деятельности)</a:t>
            </a:r>
            <a:r>
              <a:rPr lang="en-US" sz="1800" b="0" kern="0" dirty="0"/>
              <a:t>;</a:t>
            </a:r>
          </a:p>
          <a:p>
            <a:r>
              <a:rPr lang="ru-RU" sz="1800" b="1" i="1" kern="0" dirty="0"/>
              <a:t>Простота</a:t>
            </a:r>
            <a:r>
              <a:rPr lang="en-US" sz="1800" b="1" i="1" kern="0" dirty="0"/>
              <a:t> </a:t>
            </a:r>
            <a:r>
              <a:rPr lang="en-US" sz="1800" b="0" kern="0" dirty="0"/>
              <a:t>(</a:t>
            </a:r>
            <a:r>
              <a:rPr lang="ru-RU" sz="1800" b="0" kern="0" dirty="0"/>
              <a:t>формула должна быть лёгкой для понимания</a:t>
            </a:r>
            <a:r>
              <a:rPr lang="en-US" sz="1800" b="0" kern="0" dirty="0"/>
              <a:t>);</a:t>
            </a:r>
          </a:p>
          <a:p>
            <a:r>
              <a:rPr lang="ru-RU" sz="1800" b="1" i="1" kern="0" dirty="0"/>
              <a:t>Заинтересованность</a:t>
            </a:r>
            <a:r>
              <a:rPr lang="en-US" sz="1800" b="1" i="1" kern="0" dirty="0"/>
              <a:t> </a:t>
            </a:r>
            <a:r>
              <a:rPr lang="en-US" sz="1800" b="0" kern="0" dirty="0"/>
              <a:t>(</a:t>
            </a:r>
            <a:r>
              <a:rPr lang="ru-RU" sz="1800" b="0" kern="0" dirty="0"/>
              <a:t>механизм должен содержать стимулы для эффективного управления бюджетом</a:t>
            </a:r>
            <a:r>
              <a:rPr lang="en-US" sz="1800" b="0" kern="0" dirty="0"/>
              <a:t>);</a:t>
            </a:r>
          </a:p>
          <a:p>
            <a:r>
              <a:rPr lang="ru-RU" sz="1800" b="1" i="1" kern="0" dirty="0"/>
              <a:t>Подотчётность за результаты</a:t>
            </a:r>
            <a:r>
              <a:rPr lang="en-US" sz="1800" b="1" i="1" kern="0" dirty="0"/>
              <a:t> </a:t>
            </a:r>
            <a:r>
              <a:rPr lang="en-US" sz="1800" b="0" kern="0" dirty="0"/>
              <a:t>(</a:t>
            </a:r>
            <a:r>
              <a:rPr lang="ru-RU" sz="1800" b="0" kern="0" dirty="0"/>
              <a:t>уровень, предоставляющий </a:t>
            </a:r>
            <a:r>
              <a:rPr lang="ru-RU" sz="1800" b="0" kern="0" dirty="0" err="1"/>
              <a:t>трасферт</a:t>
            </a:r>
            <a:r>
              <a:rPr lang="ru-RU" sz="1800" b="0" kern="0" dirty="0"/>
              <a:t>, отвечает за разработку и применение механизма субсидирования. Получатель подотчётен перед ним и гражданами за соблюдение финансовой дисциплины и  результаты).</a:t>
            </a:r>
            <a:endParaRPr lang="en-US" sz="1800" b="0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FCF76F-F7C8-44A1-9D26-4953AC27398C}"/>
              </a:ext>
            </a:extLst>
          </p:cNvPr>
          <p:cNvSpPr txBox="1"/>
          <p:nvPr/>
        </p:nvSpPr>
        <p:spPr>
          <a:xfrm>
            <a:off x="747346" y="5758962"/>
            <a:ext cx="5345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tx2"/>
                </a:solidFill>
              </a:rPr>
              <a:t>Источник</a:t>
            </a:r>
            <a:r>
              <a:rPr lang="en-US" sz="1100" b="0" dirty="0">
                <a:solidFill>
                  <a:schemeClr val="tx2"/>
                </a:solidFill>
              </a:rPr>
              <a:t>: WB, INTERGOVERNMENTAL FISCAL TRANSFERS.PRINCIPLES AND PRACTICE, 2007</a:t>
            </a:r>
            <a:endParaRPr lang="ru-RU" sz="1100" b="0" dirty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613" y="6258711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62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00" b="1" dirty="0"/>
              <a:t>ОБУСЛОВЛЕННЫЕ трансферты: ТРАДИЦИОННЫЙ ПОДХОД И ПРИВЯЗКА К РЕЗУЛЬТАТУ</a:t>
            </a:r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12923" y="649539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9E09C3-5998-4957-8F8A-7DD10662F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3" y="1489586"/>
            <a:ext cx="8806040" cy="424694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828A92-0A83-4746-90BF-AEC2A4BCE724}"/>
              </a:ext>
            </a:extLst>
          </p:cNvPr>
          <p:cNvSpPr txBox="1">
            <a:spLocks/>
          </p:cNvSpPr>
          <p:nvPr/>
        </p:nvSpPr>
        <p:spPr>
          <a:xfrm>
            <a:off x="343401" y="1460500"/>
            <a:ext cx="8440305" cy="4600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b="0" kern="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2BCF8E-8B7E-44A2-A381-72D38945C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981618"/>
              </p:ext>
            </p:extLst>
          </p:nvPr>
        </p:nvGraphicFramePr>
        <p:xfrm>
          <a:off x="197654" y="1373714"/>
          <a:ext cx="8761708" cy="509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9509">
                  <a:extLst>
                    <a:ext uri="{9D8B030D-6E8A-4147-A177-3AD203B41FA5}">
                      <a16:colId xmlns:a16="http://schemas.microsoft.com/office/drawing/2014/main" val="802324905"/>
                    </a:ext>
                  </a:extLst>
                </a:gridCol>
                <a:gridCol w="2691656">
                  <a:extLst>
                    <a:ext uri="{9D8B030D-6E8A-4147-A177-3AD203B41FA5}">
                      <a16:colId xmlns:a16="http://schemas.microsoft.com/office/drawing/2014/main" val="3127088135"/>
                    </a:ext>
                  </a:extLst>
                </a:gridCol>
                <a:gridCol w="2790543">
                  <a:extLst>
                    <a:ext uri="{9D8B030D-6E8A-4147-A177-3AD203B41FA5}">
                      <a16:colId xmlns:a16="http://schemas.microsoft.com/office/drawing/2014/main" val="2039444157"/>
                    </a:ext>
                  </a:extLst>
                </a:gridCol>
              </a:tblGrid>
              <a:tr h="328114">
                <a:tc>
                  <a:txBody>
                    <a:bodyPr/>
                    <a:lstStyle/>
                    <a:p>
                      <a:r>
                        <a:rPr lang="ru-RU" sz="1600" dirty="0"/>
                        <a:t>Характеристика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Традиционные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Привязанные к результатам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595200"/>
                  </a:ext>
                </a:extLst>
              </a:tr>
              <a:tr h="574200">
                <a:tc>
                  <a:txBody>
                    <a:bodyPr/>
                    <a:lstStyle/>
                    <a:p>
                      <a:r>
                        <a:rPr lang="ru-RU" sz="1200" dirty="0"/>
                        <a:t>Цели грантов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Уровень расходов</a:t>
                      </a:r>
                      <a:r>
                        <a:rPr lang="en-US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Качество и доступность государственных услуг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75810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r>
                        <a:rPr lang="ru-RU" sz="1200" dirty="0"/>
                        <a:t>Структура грантов и механизм их предоставления</a:t>
                      </a:r>
                      <a:r>
                        <a:rPr lang="en-US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Сложные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Простые и прозрачные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471406"/>
                  </a:ext>
                </a:extLst>
              </a:tr>
              <a:tr h="820285">
                <a:tc>
                  <a:txBody>
                    <a:bodyPr/>
                    <a:lstStyle/>
                    <a:p>
                      <a:r>
                        <a:rPr lang="ru-RU" sz="1200" dirty="0"/>
                        <a:t>Условия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Расходы на разрешённые функции и объекты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Итог – результаты предоставления услуг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8079"/>
                  </a:ext>
                </a:extLst>
              </a:tr>
              <a:tr h="778742">
                <a:tc>
                  <a:txBody>
                    <a:bodyPr/>
                    <a:lstStyle/>
                    <a:p>
                      <a:r>
                        <a:rPr lang="ru-RU" sz="1200" dirty="0"/>
                        <a:t>Проверка соблюдения требований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Проверки и ревизии с вышестоящего уровня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Комментарии клиента и удовлетворение претензий; сопоставление исходных показателей и ситуации после использования гранта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50290"/>
                  </a:ext>
                </a:extLst>
              </a:tr>
              <a:tr h="750891">
                <a:tc>
                  <a:txBody>
                    <a:bodyPr/>
                    <a:lstStyle/>
                    <a:p>
                      <a:r>
                        <a:rPr lang="ru-RU" sz="1200" dirty="0"/>
                        <a:t>Управленческая гибкость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Незначительна или отсутствует. Нетерпимость к риску, нет ответственности в случае неудачи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Абсолютная</a:t>
                      </a:r>
                      <a:r>
                        <a:rPr lang="en-US" sz="1200" dirty="0"/>
                        <a:t>. </a:t>
                      </a:r>
                      <a:r>
                        <a:rPr lang="ru-RU" sz="1200" dirty="0"/>
                        <a:t>Вознаграждение за риск; наказание за хронические неудачи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373579"/>
                  </a:ext>
                </a:extLst>
              </a:tr>
              <a:tr h="574760">
                <a:tc>
                  <a:txBody>
                    <a:bodyPr/>
                    <a:lstStyle/>
                    <a:p>
                      <a:r>
                        <a:rPr lang="ru-RU" sz="1200" dirty="0"/>
                        <a:t>Автономия местных органов власти, гибкость и прозрачность бюджета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Незначительные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Абсолютные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233722"/>
                  </a:ext>
                </a:extLst>
              </a:tr>
              <a:tr h="32811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697585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198" y="6246935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16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00" b="1" dirty="0"/>
              <a:t>ОБУСЛОВЛЕННЫЕ трансферты: ТРАДИЦИОННЫЙ ПОДХОД И ПРИВЯЗКА К РЕЗУЛЬТАТУ </a:t>
            </a:r>
            <a:r>
              <a:rPr lang="en-US" sz="2100" b="1" dirty="0"/>
              <a:t>(2)</a:t>
            </a:r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12923" y="649539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9E09C3-5998-4957-8F8A-7DD10662F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3" y="1489586"/>
            <a:ext cx="8806040" cy="424694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828A92-0A83-4746-90BF-AEC2A4BCE724}"/>
              </a:ext>
            </a:extLst>
          </p:cNvPr>
          <p:cNvSpPr txBox="1">
            <a:spLocks/>
          </p:cNvSpPr>
          <p:nvPr/>
        </p:nvSpPr>
        <p:spPr>
          <a:xfrm>
            <a:off x="343401" y="1460500"/>
            <a:ext cx="8440305" cy="4600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b="0" kern="0" dirty="0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55CF3B31-F97B-45CE-9CF4-07DD724DB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260791"/>
              </p:ext>
            </p:extLst>
          </p:nvPr>
        </p:nvGraphicFramePr>
        <p:xfrm>
          <a:off x="342900" y="1460500"/>
          <a:ext cx="8440737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579">
                  <a:extLst>
                    <a:ext uri="{9D8B030D-6E8A-4147-A177-3AD203B41FA5}">
                      <a16:colId xmlns:a16="http://schemas.microsoft.com/office/drawing/2014/main" val="3225845257"/>
                    </a:ext>
                  </a:extLst>
                </a:gridCol>
                <a:gridCol w="2813579">
                  <a:extLst>
                    <a:ext uri="{9D8B030D-6E8A-4147-A177-3AD203B41FA5}">
                      <a16:colId xmlns:a16="http://schemas.microsoft.com/office/drawing/2014/main" val="851949352"/>
                    </a:ext>
                  </a:extLst>
                </a:gridCol>
                <a:gridCol w="2813579">
                  <a:extLst>
                    <a:ext uri="{9D8B030D-6E8A-4147-A177-3AD203B41FA5}">
                      <a16:colId xmlns:a16="http://schemas.microsoft.com/office/drawing/2014/main" val="3230642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Характеристика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Традиционные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Привязанные к результатам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506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Основное внимание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Вовнутрь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Вовне; конкуренция, инновации, сравнительный анализ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45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Подотчётность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Иерархическая, - перед вышестоящими уровнями управления; контроль за вводимыми ресурсами и процессом; практически без внимания результатам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Основана на результатах, «снизу-вверх», отвечает интересам клиентов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9428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95B7648-3DE9-4A23-88EA-8E1471A2828E}"/>
              </a:ext>
            </a:extLst>
          </p:cNvPr>
          <p:cNvSpPr txBox="1"/>
          <p:nvPr/>
        </p:nvSpPr>
        <p:spPr>
          <a:xfrm>
            <a:off x="747346" y="5758962"/>
            <a:ext cx="5345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tx2"/>
                </a:solidFill>
              </a:rPr>
              <a:t>Источник</a:t>
            </a:r>
            <a:r>
              <a:rPr lang="en-US" sz="1100" b="0" dirty="0">
                <a:solidFill>
                  <a:schemeClr val="tx2"/>
                </a:solidFill>
              </a:rPr>
              <a:t>: WB, INTERGOVERNMENTAL FISCAL TRANSFERS.PRINCIPLES AND PRACTICE, 2007</a:t>
            </a:r>
            <a:endParaRPr lang="ru-RU" sz="1100" b="0" dirty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238" y="6262449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66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00" dirty="0"/>
              <a:t>ВАЖНО!</a:t>
            </a:r>
            <a:endParaRPr lang="en-US" sz="21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87984C4-8EF7-4923-AE6B-97D75014B7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249" y="1983658"/>
            <a:ext cx="4031021" cy="39378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dirty="0"/>
              <a:t>Для того, чтобы граждане были удовлетворены услугами, которые оказывают субнациональные органы власти, необходимо, чтобы система межбюджетных отношений была в общем эффективна, а  межбюджетные трансферты – справедливыми и финансово устойчивыми.</a:t>
            </a:r>
            <a:endParaRPr lang="en-US" sz="2400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0D522F0C-878B-49F1-850D-C84DB98CD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271" y="1283109"/>
            <a:ext cx="4368075" cy="48508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361" y="6211765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36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00" dirty="0"/>
              <a:t>Благодарю за внимание!</a:t>
            </a:r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12923" y="649539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9E09C3-5998-4957-8F8A-7DD10662F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6121" y="1733345"/>
            <a:ext cx="8806040" cy="424694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828A92-0A83-4746-90BF-AEC2A4BCE724}"/>
              </a:ext>
            </a:extLst>
          </p:cNvPr>
          <p:cNvSpPr txBox="1">
            <a:spLocks/>
          </p:cNvSpPr>
          <p:nvPr/>
        </p:nvSpPr>
        <p:spPr>
          <a:xfrm>
            <a:off x="343401" y="1460500"/>
            <a:ext cx="8440305" cy="4600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b="0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ADD9FC-11B3-4EF2-BE83-8FFED61046B2}"/>
              </a:ext>
            </a:extLst>
          </p:cNvPr>
          <p:cNvSpPr/>
          <p:nvPr/>
        </p:nvSpPr>
        <p:spPr>
          <a:xfrm>
            <a:off x="1437967" y="2213283"/>
            <a:ext cx="63049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Вопросы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? </a:t>
            </a:r>
          </a:p>
          <a:p>
            <a:pPr algn="ctr"/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Обращайтесь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</a:t>
            </a:r>
          </a:p>
          <a:p>
            <a:pPr algn="ctr"/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Ирина Щербина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ВБ, Государственное управление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 </a:t>
            </a:r>
          </a:p>
          <a:p>
            <a:pPr algn="ctr"/>
            <a:r>
              <a:rPr lang="en-US" u="sng" dirty="0">
                <a:solidFill>
                  <a:schemeClr val="accent3">
                    <a:lumMod val="75000"/>
                  </a:schemeClr>
                </a:solidFill>
              </a:rPr>
              <a:t>ishcherbyna@worldbank.org</a:t>
            </a:r>
          </a:p>
          <a:p>
            <a:pPr algn="ctr"/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Майя Гусарова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ВБ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Государственное управление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</a:t>
            </a:r>
          </a:p>
          <a:p>
            <a:pPr algn="ctr"/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  <a:hlinkClick r:id="rId4"/>
              </a:rPr>
              <a:t>mgusarova@worldbank.org</a:t>
            </a:r>
            <a:endParaRPr lang="en-US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981" y="6266327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3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00" dirty="0"/>
              <a:t>ЧАСТЬ</a:t>
            </a:r>
            <a:r>
              <a:rPr lang="en-US" sz="2100" dirty="0"/>
              <a:t> 1: </a:t>
            </a:r>
            <a:r>
              <a:rPr lang="ru-RU" sz="2100" b="1" dirty="0"/>
              <a:t>ВВЕДЕНИЕ</a:t>
            </a:r>
            <a:r>
              <a:rPr lang="en-US" sz="2100" b="1" dirty="0"/>
              <a:t>: </a:t>
            </a:r>
            <a:r>
              <a:rPr lang="ru-RU" sz="2100" b="1" dirty="0"/>
              <a:t>ТЕОРИЯ И ПРАКТИКА МЕДЖБЮДЖЕТНЫХ ОТНОШЕНИЙ</a:t>
            </a:r>
            <a:endParaRPr lang="en-US" sz="2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998130"/>
          </a:xfrm>
        </p:spPr>
        <p:txBody>
          <a:bodyPr>
            <a:normAutofit/>
          </a:bodyPr>
          <a:lstStyle/>
          <a:p>
            <a:pPr marL="0" indent="0"/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3B192C-DBB0-4738-8681-BD3EA5C01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6219" y="1460500"/>
            <a:ext cx="6134100" cy="460057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37" y="6199188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8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100" b="1" cap="none" dirty="0"/>
              <a:t>РОЛЬ МЕСТНЫХ ОРГАНОВ ВЛАСТИ В СИСТЕМЕ ГОСУДАРСТВЕННЫХ ФИНАНСОВ В РАЗНЫХ СТРАНАХ-ЧЛЕНАХ</a:t>
            </a:r>
            <a:r>
              <a:rPr lang="en-US" sz="2100" b="1" cap="none" dirty="0"/>
              <a:t> PEMPAL</a:t>
            </a:r>
            <a:r>
              <a:rPr lang="ru-RU" sz="2100" b="1" cap="none" dirty="0"/>
              <a:t> НЕОДИНАКОВА</a:t>
            </a:r>
            <a:r>
              <a:rPr lang="en-US" sz="2100" b="1" cap="none" dirty="0"/>
              <a:t> </a:t>
            </a: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861064"/>
              </p:ext>
            </p:extLst>
          </p:nvPr>
        </p:nvGraphicFramePr>
        <p:xfrm>
          <a:off x="0" y="1283677"/>
          <a:ext cx="8901162" cy="498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314" y="6209441"/>
            <a:ext cx="2371725" cy="57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708" y="6266591"/>
            <a:ext cx="3534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 </a:t>
            </a:r>
            <a:r>
              <a:rPr lang="ru-RU" sz="1200" i="1" dirty="0"/>
              <a:t>На основании самооценки стран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64722-7470-4A2F-AF76-C14F8A27E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20" y="1058863"/>
            <a:ext cx="8675360" cy="51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6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100" b="1" cap="none" dirty="0"/>
              <a:t>ОТКЛОНЕНИЕ ДОЛИ НАЛОГОВЫХ ПОСТУПЛЕНИЙ БЮДЖЕТОВ СУБНАЦИОНАЛЬНЫХ ОРГАНОВ ВЛАСТИ В ВВП </a:t>
            </a:r>
            <a:r>
              <a:rPr lang="en-US" sz="2100" b="1" cap="none" dirty="0"/>
              <a:t>(%) </a:t>
            </a:r>
            <a:r>
              <a:rPr lang="ru-RU" sz="2100" b="1" cap="none" dirty="0"/>
              <a:t>в</a:t>
            </a:r>
            <a:r>
              <a:rPr lang="en-US" sz="2100" b="1" cap="none" dirty="0"/>
              <a:t> 1995 </a:t>
            </a:r>
            <a:r>
              <a:rPr lang="ru-RU" sz="2100" b="1" cap="none" dirty="0"/>
              <a:t>и</a:t>
            </a:r>
            <a:r>
              <a:rPr lang="en-US" sz="2100" b="1" cap="none" dirty="0"/>
              <a:t> 2014</a:t>
            </a:r>
            <a:r>
              <a:rPr lang="ru-RU" sz="2100" b="1" cap="none" dirty="0"/>
              <a:t> гг.</a:t>
            </a:r>
            <a:endParaRPr lang="en-US" sz="2100" b="1" cap="none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953" y="6177868"/>
            <a:ext cx="2371725" cy="571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A47EA0-648C-4B8B-9BC0-86C97A525878}"/>
              </a:ext>
            </a:extLst>
          </p:cNvPr>
          <p:cNvSpPr txBox="1"/>
          <p:nvPr/>
        </p:nvSpPr>
        <p:spPr>
          <a:xfrm>
            <a:off x="503715" y="6266591"/>
            <a:ext cx="3534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 </a:t>
            </a:r>
            <a:r>
              <a:rPr lang="ru-RU" sz="1200" i="1" dirty="0"/>
              <a:t>Данные </a:t>
            </a:r>
            <a:r>
              <a:rPr lang="ru-RU" sz="1200" i="1" dirty="0" err="1"/>
              <a:t>Евростат</a:t>
            </a:r>
            <a:endParaRPr lang="ru-RU" sz="1200" i="1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742EAFD-0699-47F6-A633-99FBB8245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71511"/>
              </p:ext>
            </p:extLst>
          </p:nvPr>
        </p:nvGraphicFramePr>
        <p:xfrm>
          <a:off x="238518" y="1327356"/>
          <a:ext cx="8580045" cy="493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092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100" b="1" cap="none" dirty="0"/>
              <a:t>НАЛОГОВЫЕ ПОЛНОМОЧИЯ ОРГАНОВ ВЛАСТИ СУБНАЦИОНАЛЬНОГО УРОВНЯ</a:t>
            </a:r>
            <a:endParaRPr lang="en-US" sz="2100" b="1" cap="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EA78C7-6909-4849-BB7F-BB527DDD0D57}"/>
              </a:ext>
            </a:extLst>
          </p:cNvPr>
          <p:cNvSpPr txBox="1"/>
          <p:nvPr/>
        </p:nvSpPr>
        <p:spPr>
          <a:xfrm>
            <a:off x="357188" y="1279202"/>
            <a:ext cx="8229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Доля налоговых поступлений в местные бюджеты в ВВП</a:t>
            </a:r>
            <a:r>
              <a:rPr lang="en-US" sz="1400" dirty="0"/>
              <a:t> (%) </a:t>
            </a:r>
            <a:r>
              <a:rPr lang="ru-RU" sz="1400" dirty="0"/>
              <a:t>в</a:t>
            </a:r>
            <a:r>
              <a:rPr lang="en-US" sz="1400" dirty="0"/>
              <a:t> 2014</a:t>
            </a:r>
            <a:r>
              <a:rPr lang="ru-RU" sz="1400" dirty="0"/>
              <a:t>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838" y="6249865"/>
            <a:ext cx="2371725" cy="571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DFE567-6E5D-4163-8C21-010F4E1F3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807318"/>
            <a:ext cx="5014452" cy="4799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927E74-5920-4DA3-A2F9-CCF12816E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303" y="1807318"/>
            <a:ext cx="6787363" cy="49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100" b="1" cap="none" dirty="0"/>
              <a:t>ПОТРЕБНОСТИ В РАСХОДАХ ПРЕВЫШАЮТ ДОХОДЫ ПОЧТИ ВО ВСЕХ СТРАНАХ-ЧЛЕНАХ </a:t>
            </a:r>
            <a:r>
              <a:rPr lang="en-US" sz="2100" b="1" cap="none" dirty="0"/>
              <a:t>PEMPAL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729" y="6242538"/>
            <a:ext cx="2371725" cy="57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708" y="6266591"/>
            <a:ext cx="3534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 </a:t>
            </a:r>
            <a:r>
              <a:rPr lang="ru-RU" sz="1200" i="1" dirty="0"/>
              <a:t>На основании самооценки стран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F47002-E0D0-4C9A-A90F-500E13F00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74" y="1317257"/>
            <a:ext cx="8502480" cy="492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/>
              <a:t>ЗА СЧЁТ МЕЖБЮДЖЕТНЫХ ТРАНСФЕРТОВ В РАЗВИВАЮЩИХСЯ СТРАНАХ И СТРАНАХ С ПЕРЕХОДНОЙ ЭКОНОМИКОЙ ФИНАНСИРУЕТСЯ ОКОЛО 60 ПРОЦЕНТОВ СУБНАЦИОНАЛЬНЫХ РАСХОДОВ</a:t>
            </a:r>
            <a:endParaRPr lang="en-US" sz="1800" b="1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9066A-A2C7-4226-9742-3C3064C74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1368450"/>
            <a:ext cx="8477250" cy="49180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DB6A9F-EFA9-4E2D-97B5-55F0E023E75B}"/>
              </a:ext>
            </a:extLst>
          </p:cNvPr>
          <p:cNvSpPr/>
          <p:nvPr/>
        </p:nvSpPr>
        <p:spPr>
          <a:xfrm>
            <a:off x="1097281" y="1525863"/>
            <a:ext cx="7602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Помимо финансирования расходов эти трансферты формируют стимулы и механизмы подотчётности, которые влияют на управление бюджетом, эффективность и справедливость предоставления государственных услуг, а также подотчётность государства перед гражданами.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238" y="6286500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5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00" b="1" dirty="0"/>
              <a:t>ОСНОВНЫЕ ЦЕЛИ МЕЖБЮДЖЕТНЫХ ТРАНСФЕРТОВ</a:t>
            </a:r>
            <a:endParaRPr lang="en-US" sz="2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29F081-A1AD-4E35-9802-D586BBC1C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4" y="1121464"/>
            <a:ext cx="8480271" cy="452630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410" y="6255727"/>
            <a:ext cx="2371725" cy="571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2FB766-6B6E-4D71-A4E0-0DC64DDE2FA8}"/>
              </a:ext>
            </a:extLst>
          </p:cNvPr>
          <p:cNvSpPr txBox="1"/>
          <p:nvPr/>
        </p:nvSpPr>
        <p:spPr>
          <a:xfrm>
            <a:off x="4867835" y="4482353"/>
            <a:ext cx="1658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Выравнивание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C8C46-1170-4E59-B4ED-B271133FA07E}"/>
              </a:ext>
            </a:extLst>
          </p:cNvPr>
          <p:cNvSpPr txBox="1"/>
          <p:nvPr/>
        </p:nvSpPr>
        <p:spPr>
          <a:xfrm>
            <a:off x="4168589" y="2294965"/>
            <a:ext cx="1515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Субсидирование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8CF76-F20F-40BA-89F9-75477D573A0B}"/>
              </a:ext>
            </a:extLst>
          </p:cNvPr>
          <p:cNvSpPr txBox="1"/>
          <p:nvPr/>
        </p:nvSpPr>
        <p:spPr>
          <a:xfrm>
            <a:off x="1766046" y="4258235"/>
            <a:ext cx="1739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Финансирование услуг и инвестиций на субнациональном уровне</a:t>
            </a:r>
            <a:endParaRPr lang="en-US" sz="1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98295F-7F83-4C16-A1CF-8508379F255E}"/>
              </a:ext>
            </a:extLst>
          </p:cNvPr>
          <p:cNvCxnSpPr>
            <a:cxnSpLocks/>
          </p:cNvCxnSpPr>
          <p:nvPr/>
        </p:nvCxnSpPr>
        <p:spPr bwMode="auto">
          <a:xfrm flipH="1">
            <a:off x="2420471" y="3801035"/>
            <a:ext cx="573742" cy="394069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51818391"/>
      </p:ext>
    </p:extLst>
  </p:cSld>
  <p:clrMapOvr>
    <a:masterClrMapping/>
  </p:clrMapOvr>
</p:sld>
</file>

<file path=ppt/theme/theme1.xml><?xml version="1.0" encoding="utf-8"?>
<a:theme xmlns:a="http://schemas.openxmlformats.org/drawingml/2006/main" name="2014 WB Treasury Slide Deck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4122</TotalTime>
  <Words>1520</Words>
  <Application>Microsoft Office PowerPoint</Application>
  <PresentationFormat>On-screen Show (4:3)</PresentationFormat>
  <Paragraphs>224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MS PGothic</vt:lpstr>
      <vt:lpstr>Andes ExtraLight</vt:lpstr>
      <vt:lpstr>Arial</vt:lpstr>
      <vt:lpstr>Arial Bold</vt:lpstr>
      <vt:lpstr>Calibri</vt:lpstr>
      <vt:lpstr>Century Gothic</vt:lpstr>
      <vt:lpstr>Times New Roman</vt:lpstr>
      <vt:lpstr>Trebuchet MS</vt:lpstr>
      <vt:lpstr>Wingdings</vt:lpstr>
      <vt:lpstr>2014 WB Treasury Slide Deck</vt:lpstr>
      <vt:lpstr>Full Page Interior</vt:lpstr>
      <vt:lpstr>Межбюджетные трансферты: тенденции и вызовы в странах-членах PEMPAL</vt:lpstr>
      <vt:lpstr>КОНТЕКСТ</vt:lpstr>
      <vt:lpstr>ЧАСТЬ 1: ВВЕДЕНИЕ: ТЕОРИЯ И ПРАКТИКА МЕДЖБЮДЖЕТНЫХ ОТНОШЕНИЙ</vt:lpstr>
      <vt:lpstr>РОЛЬ МЕСТНЫХ ОРГАНОВ ВЛАСТИ В СИСТЕМЕ ГОСУДАРСТВЕННЫХ ФИНАНСОВ В РАЗНЫХ СТРАНАХ-ЧЛЕНАХ PEMPAL НЕОДИНАКОВА </vt:lpstr>
      <vt:lpstr>ОТКЛОНЕНИЕ ДОЛИ НАЛОГОВЫХ ПОСТУПЛЕНИЙ БЮДЖЕТОВ СУБНАЦИОНАЛЬНЫХ ОРГАНОВ ВЛАСТИ В ВВП (%) в 1995 и 2014 гг.</vt:lpstr>
      <vt:lpstr>НАЛОГОВЫЕ ПОЛНОМОЧИЯ ОРГАНОВ ВЛАСТИ СУБНАЦИОНАЛЬНОГО УРОВНЯ</vt:lpstr>
      <vt:lpstr>ПОТРЕБНОСТИ В РАСХОДАХ ПРЕВЫШАЮТ ДОХОДЫ ПОЧТИ ВО ВСЕХ СТРАНАХ-ЧЛЕНАХ PEMPAL</vt:lpstr>
      <vt:lpstr>ЗА СЧЁТ МЕЖБЮДЖЕТНЫХ ТРАНСФЕРТОВ В РАЗВИВАЮЩИХСЯ СТРАНАХ И СТРАНАХ С ПЕРЕХОДНОЙ ЭКОНОМИКОЙ ФИНАНСИРУЕТСЯ ОКОЛО 60 ПРОЦЕНТОВ СУБНАЦИОНАЛЬНЫХ РАСХОДОВ</vt:lpstr>
      <vt:lpstr>ОСНОВНЫЕ ЦЕЛИ МЕЖБЮДЖЕТНЫХ ТРАНСФЕРТОВ</vt:lpstr>
      <vt:lpstr>ТИПЫ МЕЖБЮДЖЕТНЫХ ТРАНСФЕРТОВ (субсидии)</vt:lpstr>
      <vt:lpstr>ОПРЕДЕЛЕНИЯ</vt:lpstr>
      <vt:lpstr>ЧАСТЬ 2:  СИСТЕМА МЕЖБЮДЖЕТНЫХ ТРАНСФЕРТОВ В СТРАНАХ-ЧЛЕНАХ PEMPAL </vt:lpstr>
      <vt:lpstr>ЧЕМ НИЖЕ ДОЛЯ ДОХОДОВ СУБНАЦИОНАЛЬНЫХ БЮДЖЕТОВ  В ВВП, ТЕМ ВЫШЕ ВЛИЯНИЕ ТРАНСФЕРТОВ  ИЗ ЦЕНТРАЛЬНОГО БЮДЖЕТА</vt:lpstr>
      <vt:lpstr>СТРУКТУРА ДОХОДОВ МЕСТНЫХ БЮДЖЕТОВ В 2014 г. Данные обследования PEMPAL*</vt:lpstr>
      <vt:lpstr>РАСХОДЫ МЕСТНЫХ БЮДЖЕТОВ  ПО ФУНКЦИОНАЛЬНОМУ НАЗНАЧЕНИЮ (%) В 2016 г.  Данные обследования PEMPAL*</vt:lpstr>
      <vt:lpstr>НЕКОТОРЫЕ КЛЮЧЕВЫЕ РЕШЕНИЯ НЕОБХОДИМЫЕ ПРИ РАЗРАБОТКЕ СИСТЕМЫ ТРАНСФЕРТОВ</vt:lpstr>
      <vt:lpstr>ВЫРАВНИВАЮЩИЕ И ЦЕЛЕВЫЕ ТРАНСФЕРТЫ В СТРАНАХ-ЧЛЕНАХ PEMPAL ( данные обследования PEMPAL*)</vt:lpstr>
      <vt:lpstr>ПЛАНИРОВАНИЕ И ПРИМЕНЕНИЕ ВЫРАВНИВАЮЩИХ ТРАНСФЕРТОВ: ОСНОВНЫЕ ВЫЗОВЫ</vt:lpstr>
      <vt:lpstr>ПЛАНИРОВАНИЕ И ПРИМЕНЕНИЕ ЦЕЛЕВЫХ ТРАНСФЕРТОВ: ОСНОВНЫЕ ВЫЗОВЫ</vt:lpstr>
      <vt:lpstr>ЧАСТЬ 3: ОБЕСПЕЧЕНИЕ ПОДОТЧЁТНОСТИ НА ОСНОВАНИИ РЕЗУЛЬТАТОВ благодаря Трансфертам,  Ориентированным НА ЭФФЕКТИВНОСТЬ</vt:lpstr>
      <vt:lpstr>ОСНОВНЫЕ ПРИНЦИПЫ (1)</vt:lpstr>
      <vt:lpstr>ОСНОВНЫЕ ПРИНЦИПЫ (2)</vt:lpstr>
      <vt:lpstr>ОБУСЛОВЛЕННЫЕ трансферты: ТРАДИЦИОННЫЙ ПОДХОД И ПРИВЯЗКА К РЕЗУЛЬТАТУ</vt:lpstr>
      <vt:lpstr>ОБУСЛОВЛЕННЫЕ трансферты: ТРАДИЦИОННЫЙ ПОДХОД И ПРИВЯЗКА К РЕЗУЛЬТАТУ (2)</vt:lpstr>
      <vt:lpstr>ВАЖНО!</vt:lpstr>
      <vt:lpstr>Благодарю за внимание!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Iryna Shcherbyna</dc:creator>
  <cp:lastModifiedBy>Iryna Shcherbyna</cp:lastModifiedBy>
  <cp:revision>367</cp:revision>
  <dcterms:created xsi:type="dcterms:W3CDTF">2018-02-15T12:33:17Z</dcterms:created>
  <dcterms:modified xsi:type="dcterms:W3CDTF">2018-03-13T10:31:29Z</dcterms:modified>
</cp:coreProperties>
</file>