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31" r:id="rId2"/>
  </p:sldMasterIdLst>
  <p:notesMasterIdLst>
    <p:notesMasterId r:id="rId24"/>
  </p:notesMasterIdLst>
  <p:handoutMasterIdLst>
    <p:handoutMasterId r:id="rId25"/>
  </p:handoutMasterIdLst>
  <p:sldIdLst>
    <p:sldId id="524" r:id="rId3"/>
    <p:sldId id="511" r:id="rId4"/>
    <p:sldId id="530" r:id="rId5"/>
    <p:sldId id="538" r:id="rId6"/>
    <p:sldId id="518" r:id="rId7"/>
    <p:sldId id="450" r:id="rId8"/>
    <p:sldId id="496" r:id="rId9"/>
    <p:sldId id="497" r:id="rId10"/>
    <p:sldId id="529" r:id="rId11"/>
    <p:sldId id="516" r:id="rId12"/>
    <p:sldId id="532" r:id="rId13"/>
    <p:sldId id="517" r:id="rId14"/>
    <p:sldId id="533" r:id="rId15"/>
    <p:sldId id="537" r:id="rId16"/>
    <p:sldId id="503" r:id="rId17"/>
    <p:sldId id="539" r:id="rId18"/>
    <p:sldId id="499" r:id="rId19"/>
    <p:sldId id="534" r:id="rId20"/>
    <p:sldId id="535" r:id="rId21"/>
    <p:sldId id="523" r:id="rId22"/>
    <p:sldId id="522" r:id="rId2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  <a:srgbClr val="786455"/>
    <a:srgbClr val="00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37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1\CHATRY_I\observatoire\Analyse\graphiques%20PART%20II%20Subnational%20government%20spending%20responsibilities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3868315421074"/>
          <c:y val="2.7567442554343579E-2"/>
          <c:w val="0.84924220236644532"/>
          <c:h val="0.8362663618790221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Pt>
            <c:idx val="23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39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65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1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6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7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8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0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1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3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4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5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6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8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90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92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/>
              <c:tx>
                <c:strRef>
                  <c:f>'FIG 10 exp gdp gdpcap'!$A$4</c:f>
                  <c:strCache>
                    <c:ptCount val="1"/>
                    <c:pt idx="0">
                      <c:v>TCD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'FIG 10 exp gdp gdpcap'!$A$5</c:f>
                  <c:strCache>
                    <c:ptCount val="1"/>
                    <c:pt idx="0">
                      <c:v>GIN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'FIG 10 exp gdp gdpcap'!$A$6</c:f>
                  <c:strCache>
                    <c:ptCount val="1"/>
                    <c:pt idx="0">
                      <c:v>COG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'FIG 10 exp gdp gdpcap'!$A$7</c:f>
                  <c:strCache>
                    <c:ptCount val="1"/>
                    <c:pt idx="0">
                      <c:v>KHM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'FIG 10 exp gdp gdpcap'!$A$8</c:f>
                  <c:strCache>
                    <c:ptCount val="1"/>
                    <c:pt idx="0">
                      <c:v>MLT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'FIG 10 exp gdp gdpcap'!$A$9</c:f>
                  <c:strCache>
                    <c:ptCount val="1"/>
                    <c:pt idx="0">
                      <c:v>GRM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'FIG 10 exp gdp gdpcap'!$A$10</c:f>
                  <c:strCache>
                    <c:ptCount val="1"/>
                    <c:pt idx="0">
                      <c:v>DOM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'FIG 10 exp gdp gdpcap'!$A$11</c:f>
                  <c:strCache>
                    <c:ptCount val="1"/>
                    <c:pt idx="0">
                      <c:v>JAM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'FIG 10 exp gdp gdpcap'!$A$12</c:f>
                  <c:strCache>
                    <c:ptCount val="1"/>
                    <c:pt idx="0">
                      <c:v>AZE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'FIG 10 exp gdp gdpcap'!$A$13</c:f>
                  <c:strCache>
                    <c:ptCount val="1"/>
                    <c:pt idx="0">
                      <c:v>BEN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strRef>
                  <c:f>'FIG 10 exp gdp gdpcap'!$A$14</c:f>
                  <c:strCache>
                    <c:ptCount val="1"/>
                    <c:pt idx="0">
                      <c:v>MWI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strRef>
                  <c:f>'FIG 10 exp gdp gdpcap'!$A$15</c:f>
                  <c:strCache>
                    <c:ptCount val="1"/>
                    <c:pt idx="0">
                      <c:v>BFA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strRef>
                  <c:f>'FIG 10 exp gdp gdpcap'!$A$16</c:f>
                  <c:strCache>
                    <c:ptCount val="1"/>
                    <c:pt idx="0">
                      <c:v>CRI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strRef>
                  <c:f>'FIG 10 exp gdp gdpcap'!$A$17</c:f>
                  <c:strCache>
                    <c:ptCount val="1"/>
                    <c:pt idx="0">
                      <c:v>CYP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strRef>
                  <c:f>'FIG 10 exp gdp gdpcap'!$A$18</c:f>
                  <c:strCache>
                    <c:ptCount val="1"/>
                    <c:pt idx="0">
                      <c:v>TUN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strRef>
                  <c:f>'FIG 10 exp gdp gdpcap'!$A$19</c:f>
                  <c:strCache>
                    <c:ptCount val="1"/>
                    <c:pt idx="0">
                      <c:v>SEN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strRef>
                  <c:f>'FIG 10 exp gdp gdpcap'!$A$20</c:f>
                  <c:strCache>
                    <c:ptCount val="1"/>
                    <c:pt idx="0">
                      <c:v>MUS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strRef>
                  <c:f>'FIG 10 exp gdp gdpcap'!$A$21</c:f>
                  <c:strCache>
                    <c:ptCount val="1"/>
                    <c:pt idx="0">
                      <c:v>MLI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strRef>
                  <c:f>'FIG 10 exp gdp gdpcap'!$A$22</c:f>
                  <c:strCache>
                    <c:ptCount val="1"/>
                    <c:pt idx="0">
                      <c:v>JOR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strRef>
                  <c:f>'FIG 10 exp gdp gdpcap'!$A$23</c:f>
                  <c:strCache>
                    <c:ptCount val="1"/>
                    <c:pt idx="0">
                      <c:v>ARM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strRef>
                  <c:f>'FIG 10 exp gdp gdpcap'!$A$24</c:f>
                  <c:strCache>
                    <c:ptCount val="1"/>
                    <c:pt idx="0">
                      <c:v>PRY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strRef>
                  <c:f>'FIG 10 exp gdp gdpcap'!$A$25</c:f>
                  <c:strCache>
                    <c:ptCount val="1"/>
                    <c:pt idx="0">
                      <c:v>SLV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strRef>
                  <c:f>'FIG 10 exp gdp gdpcap'!$A$26</c:f>
                  <c:strCache>
                    <c:ptCount val="1"/>
                    <c:pt idx="0">
                      <c:v>ZWE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strRef>
                  <c:f>'FIG 10 exp gdp gdpcap'!$A$27</c:f>
                  <c:strCache>
                    <c:ptCount val="1"/>
                    <c:pt idx="0">
                      <c:v>MYS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strRef>
                  <c:f>'FIG 10 exp gdp gdpcap'!$A$28</c:f>
                  <c:strCache>
                    <c:ptCount val="1"/>
                    <c:pt idx="0">
                      <c:v>CHL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tx>
                <c:strRef>
                  <c:f>'FIG 10 exp gdp gdpcap'!$A$29</c:f>
                  <c:strCache>
                    <c:ptCount val="1"/>
                    <c:pt idx="0">
                      <c:v>HND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/>
              <c:tx>
                <c:strRef>
                  <c:f>'FIG 10 exp gdp gdpcap'!$A$30</c:f>
                  <c:strCache>
                    <c:ptCount val="1"/>
                    <c:pt idx="0">
                      <c:v>UGA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tx>
                <c:strRef>
                  <c:f>'FIG 10 exp gdp gdpcap'!$A$31</c:f>
                  <c:strCache>
                    <c:ptCount val="1"/>
                    <c:pt idx="0">
                      <c:v>PSE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/>
              <c:tx>
                <c:strRef>
                  <c:f>'FIG 10 exp gdp gdpcap'!$A$32</c:f>
                  <c:strCache>
                    <c:ptCount val="1"/>
                    <c:pt idx="0">
                      <c:v>KEN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/>
              <c:tx>
                <c:strRef>
                  <c:f>'FIG 10 exp gdp gdpcap'!$A$33</c:f>
                  <c:strCache>
                    <c:ptCount val="1"/>
                    <c:pt idx="0">
                      <c:v>GRC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tx>
                <c:strRef>
                  <c:f>'FIG 10 exp gdp gdpcap'!$A$34</c:f>
                  <c:strCache>
                    <c:ptCount val="1"/>
                    <c:pt idx="0">
                      <c:v>MAR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/>
              <c:tx>
                <c:strRef>
                  <c:f>'FIG 10 exp gdp gdpcap'!$A$35</c:f>
                  <c:strCache>
                    <c:ptCount val="1"/>
                    <c:pt idx="0">
                      <c:v>TZA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/>
              <c:tx>
                <c:strRef>
                  <c:f>'FIG 10 exp gdp gdpcap'!$A$36</c:f>
                  <c:strCache>
                    <c:ptCount val="1"/>
                    <c:pt idx="0">
                      <c:v>THA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/>
              <c:tx>
                <c:strRef>
                  <c:f>'FIG 10 exp gdp gdpcap'!$A$37</c:f>
                  <c:strCache>
                    <c:ptCount val="1"/>
                    <c:pt idx="0">
                      <c:v>IRL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/>
              <c:tx>
                <c:strRef>
                  <c:f>'FIG 10 exp gdp gdpcap'!$A$38</c:f>
                  <c:strCache>
                    <c:ptCount val="1"/>
                    <c:pt idx="0">
                      <c:v>TUR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/>
              <c:tx>
                <c:strRef>
                  <c:f>'FIG 10 exp gdp gdpcap'!$A$39</c:f>
                  <c:strCache>
                    <c:ptCount val="1"/>
                    <c:pt idx="0">
                      <c:v>ALB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2.0941465709389456E-2"/>
                  <c:y val="-3.1567675233489215E-3"/>
                </c:manualLayout>
              </c:layout>
              <c:tx>
                <c:strRef>
                  <c:f>'FIG 10 exp gdp gdpcap'!$A$40</c:f>
                  <c:strCache>
                    <c:ptCount val="1"/>
                    <c:pt idx="0">
                      <c:v>CPV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/>
              <c:tx>
                <c:strRef>
                  <c:f>'FIG 10 exp gdp gdpcap'!$A$41</c:f>
                  <c:strCache>
                    <c:ptCount val="1"/>
                    <c:pt idx="0">
                      <c:v>ECU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/>
              <c:tx>
                <c:strRef>
                  <c:f>'FIG 10 exp gdp gdpcap'!$A$42</c:f>
                  <c:strCache>
                    <c:ptCount val="1"/>
                    <c:pt idx="0">
                      <c:v>NZL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strRef>
                  <c:f>'FIG 10 exp gdp gdpcap'!$A$43</c:f>
                  <c:strCache>
                    <c:ptCount val="1"/>
                    <c:pt idx="0">
                      <c:v>NGA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strRef>
                  <c:f>'FIG 10 exp gdp gdpcap'!$A$44</c:f>
                  <c:strCache>
                    <c:ptCount val="1"/>
                    <c:pt idx="0">
                      <c:v>KGZ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/>
              <c:tx>
                <c:strRef>
                  <c:f>'FIG 10 exp gdp gdpcap'!$A$45</c:f>
                  <c:strCache>
                    <c:ptCount val="1"/>
                    <c:pt idx="0">
                      <c:v>GEO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strRef>
                  <c:f>'FIG 10 exp gdp gdpcap'!$A$46</c:f>
                  <c:strCache>
                    <c:ptCount val="1"/>
                    <c:pt idx="0">
                      <c:v>ISR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strRef>
                  <c:f>'FIG 10 exp gdp gdpcap'!$A$47</c:f>
                  <c:strCache>
                    <c:ptCount val="1"/>
                    <c:pt idx="0">
                      <c:v>MNE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/>
              <c:tx>
                <c:strRef>
                  <c:f>'FIG 10 exp gdp gdpcap'!$A$48</c:f>
                  <c:strCache>
                    <c:ptCount val="1"/>
                    <c:pt idx="0">
                      <c:v>SVK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layout/>
              <c:tx>
                <c:strRef>
                  <c:f>'FIG 10 exp gdp gdpcap'!$A$49</c:f>
                  <c:strCache>
                    <c:ptCount val="1"/>
                    <c:pt idx="0">
                      <c:v>PRT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/>
              <c:tx>
                <c:strRef>
                  <c:f>'FIG 10 exp gdp gdpcap'!$A$50</c:f>
                  <c:strCache>
                    <c:ptCount val="1"/>
                    <c:pt idx="0">
                      <c:v>IDN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/>
              <c:tx>
                <c:strRef>
                  <c:f>'FIG 10 exp gdp gdpcap'!$A$51</c:f>
                  <c:strCache>
                    <c:ptCount val="1"/>
                    <c:pt idx="0">
                      <c:v>HUN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/>
              <c:tx>
                <c:strRef>
                  <c:f>'FIG 10 exp gdp gdpcap'!$A$52</c:f>
                  <c:strCache>
                    <c:ptCount val="1"/>
                    <c:pt idx="0">
                      <c:v>GHA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/>
              <c:tx>
                <c:strRef>
                  <c:f>'FIG 10 exp gdp gdpcap'!$A$53</c:f>
                  <c:strCache>
                    <c:ptCount val="1"/>
                    <c:pt idx="0">
                      <c:v>SRB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/>
              <c:tx>
                <c:strRef>
                  <c:f>'FIG 10 exp gdp gdpcap'!$A$54</c:f>
                  <c:strCache>
                    <c:ptCount val="1"/>
                    <c:pt idx="0">
                      <c:v>BGR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/>
              <c:tx>
                <c:strRef>
                  <c:f>'FIG 10 exp gdp gdpcap'!$A$55</c:f>
                  <c:strCache>
                    <c:ptCount val="1"/>
                    <c:pt idx="0">
                      <c:v>LTU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/>
              <c:tx>
                <c:strRef>
                  <c:f>'FIG 10 exp gdp gdpcap'!$A$56</c:f>
                  <c:strCache>
                    <c:ptCount val="1"/>
                    <c:pt idx="0">
                      <c:v>PER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/>
              <c:tx>
                <c:strRef>
                  <c:f>'FIG 10 exp gdp gdpcap'!$A$57</c:f>
                  <c:strCache>
                    <c:ptCount val="1"/>
                    <c:pt idx="0">
                      <c:v>ROU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strRef>
                  <c:f>'FIG 10 exp gdp gdpcap'!$A$58</c:f>
                  <c:strCache>
                    <c:ptCount val="1"/>
                    <c:pt idx="0">
                      <c:v>KAZ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/>
              <c:tx>
                <c:strRef>
                  <c:f>'FIG 10 exp gdp gdpcap'!$A$59</c:f>
                  <c:strCache>
                    <c:ptCount val="1"/>
                    <c:pt idx="0">
                      <c:v>MNG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6"/>
              <c:layout/>
              <c:tx>
                <c:strRef>
                  <c:f>'FIG 10 exp gdp gdpcap'!$A$60</c:f>
                  <c:strCache>
                    <c:ptCount val="1"/>
                    <c:pt idx="0">
                      <c:v>MDA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layout/>
              <c:tx>
                <c:strRef>
                  <c:f>'FIG 10 exp gdp gdpcap'!$A$61</c:f>
                  <c:strCache>
                    <c:ptCount val="1"/>
                    <c:pt idx="0">
                      <c:v>SVN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strRef>
                  <c:f>'FIG 10 exp gdp gdpcap'!$A$62</c:f>
                  <c:strCache>
                    <c:ptCount val="1"/>
                    <c:pt idx="0">
                      <c:v>EST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strRef>
                  <c:f>'FIG 10 exp gdp gdpcap'!$A$63</c:f>
                  <c:strCache>
                    <c:ptCount val="1"/>
                    <c:pt idx="0">
                      <c:v>CZE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/>
              <c:tx>
                <c:strRef>
                  <c:f>'FIG 10 exp gdp gdpcap'!$A$64</c:f>
                  <c:strCache>
                    <c:ptCount val="1"/>
                    <c:pt idx="0">
                      <c:v>LVA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1"/>
              <c:layout/>
              <c:tx>
                <c:strRef>
                  <c:f>'FIG 10 exp gdp gdpcap'!$A$65</c:f>
                  <c:strCache>
                    <c:ptCount val="1"/>
                    <c:pt idx="0">
                      <c:v>GBR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2"/>
              <c:layout/>
              <c:tx>
                <c:strRef>
                  <c:f>'FIG 10 exp gdp gdpcap'!$A$66</c:f>
                  <c:strCache>
                    <c:ptCount val="1"/>
                    <c:pt idx="0">
                      <c:v>FRA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3"/>
              <c:layout/>
              <c:tx>
                <c:strRef>
                  <c:f>'FIG 10 exp gdp gdpcap'!$A$67</c:f>
                  <c:strCache>
                    <c:ptCount val="1"/>
                    <c:pt idx="0">
                      <c:v>PHL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layout/>
              <c:tx>
                <c:strRef>
                  <c:f>'FIG 10 exp gdp gdpcap'!$A$68</c:f>
                  <c:strCache>
                    <c:ptCount val="1"/>
                    <c:pt idx="0">
                      <c:v>HRV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strRef>
                  <c:f>'FIG 10 exp gdp gdpcap'!$A$69</c:f>
                  <c:strCache>
                    <c:ptCount val="1"/>
                    <c:pt idx="0">
                      <c:v>MEX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strRef>
                  <c:f>'FIG 10 exp gdp gdpcap'!$A$70</c:f>
                  <c:strCache>
                    <c:ptCount val="1"/>
                    <c:pt idx="0">
                      <c:v>COL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layout/>
              <c:tx>
                <c:strRef>
                  <c:f>'FIG 10 exp gdp gdpcap'!$A$71</c:f>
                  <c:strCache>
                    <c:ptCount val="1"/>
                    <c:pt idx="0">
                      <c:v>POL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8"/>
              <c:layout/>
              <c:tx>
                <c:strRef>
                  <c:f>'FIG 10 exp gdp gdpcap'!$A$72</c:f>
                  <c:strCache>
                    <c:ptCount val="1"/>
                    <c:pt idx="0">
                      <c:v>ISL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layout/>
              <c:tx>
                <c:strRef>
                  <c:f>'FIG 10 exp gdp gdpcap'!$A$73</c:f>
                  <c:strCache>
                    <c:ptCount val="1"/>
                    <c:pt idx="0">
                      <c:v>KOR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layout/>
              <c:tx>
                <c:strRef>
                  <c:f>'FIG 10 exp gdp gdpcap'!$A$74</c:f>
                  <c:strCache>
                    <c:ptCount val="1"/>
                    <c:pt idx="0">
                      <c:v>NLD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/>
              <c:tx>
                <c:strRef>
                  <c:f>'FIG 10 exp gdp gdpcap'!$A$75</c:f>
                  <c:strCache>
                    <c:ptCount val="1"/>
                    <c:pt idx="0">
                      <c:v>IND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2"/>
              <c:layout/>
              <c:tx>
                <c:strRef>
                  <c:f>'FIG 10 exp gdp gdpcap'!$A$76</c:f>
                  <c:strCache>
                    <c:ptCount val="1"/>
                    <c:pt idx="0">
                      <c:v>ITA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3"/>
              <c:layout/>
              <c:tx>
                <c:strRef>
                  <c:f>'FIG 10 exp gdp gdpcap'!$A$77</c:f>
                  <c:strCache>
                    <c:ptCount val="1"/>
                    <c:pt idx="0">
                      <c:v>UKR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4"/>
              <c:layout/>
              <c:tx>
                <c:strRef>
                  <c:f>'FIG 10 exp gdp gdpcap'!$A$78</c:f>
                  <c:strCache>
                    <c:ptCount val="1"/>
                    <c:pt idx="0">
                      <c:v>NOR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layout/>
              <c:tx>
                <c:strRef>
                  <c:f>'FIG 10 exp gdp gdpcap'!$A$79</c:f>
                  <c:strCache>
                    <c:ptCount val="1"/>
                    <c:pt idx="0">
                      <c:v>JPN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strRef>
                  <c:f>'FIG 10 exp gdp gdpcap'!$A$80</c:f>
                  <c:strCache>
                    <c:ptCount val="1"/>
                    <c:pt idx="0">
                      <c:v>AUS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strRef>
                  <c:f>'FIG 10 exp gdp gdpcap'!$A$81</c:f>
                  <c:strCache>
                    <c:ptCount val="1"/>
                    <c:pt idx="0">
                      <c:v>AUT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layout/>
              <c:tx>
                <c:strRef>
                  <c:f>'FIG 10 exp gdp gdpcap'!$A$82</c:f>
                  <c:strCache>
                    <c:ptCount val="1"/>
                    <c:pt idx="0">
                      <c:v>USA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strRef>
                  <c:f>'FIG 10 exp gdp gdpcap'!$A$83</c:f>
                  <c:strCache>
                    <c:ptCount val="1"/>
                    <c:pt idx="0">
                      <c:v>VNM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/>
              <c:tx>
                <c:strRef>
                  <c:f>'FIG 10 exp gdp gdpcap'!$A$84</c:f>
                  <c:strCache>
                    <c:ptCount val="1"/>
                    <c:pt idx="0">
                      <c:v>CHE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1"/>
              <c:layout/>
              <c:tx>
                <c:strRef>
                  <c:f>'FIG 10 exp gdp gdpcap'!$A$85</c:f>
                  <c:strCache>
                    <c:ptCount val="1"/>
                    <c:pt idx="0">
                      <c:v>DEU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2"/>
              <c:layout>
                <c:manualLayout>
                  <c:x val="-4.7310597999574378E-2"/>
                  <c:y val="-2.219230051827278E-2"/>
                </c:manualLayout>
              </c:layout>
              <c:tx>
                <c:strRef>
                  <c:f>'FIG 10 exp gdp gdpcap'!$A$86</c:f>
                  <c:strCache>
                    <c:ptCount val="1"/>
                    <c:pt idx="0">
                      <c:v>CHN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3"/>
              <c:layout/>
              <c:tx>
                <c:strRef>
                  <c:f>'FIG 10 exp gdp gdpcap'!$A$87</c:f>
                  <c:strCache>
                    <c:ptCount val="1"/>
                    <c:pt idx="0">
                      <c:v>ESP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4"/>
              <c:layout/>
              <c:tx>
                <c:strRef>
                  <c:f>'FIG 10 exp gdp gdpcap'!$A$88</c:f>
                  <c:strCache>
                    <c:ptCount val="1"/>
                    <c:pt idx="0">
                      <c:v>ZAF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5"/>
              <c:layout/>
              <c:tx>
                <c:strRef>
                  <c:f>'FIG 10 exp gdp gdpcap'!$A$89</c:f>
                  <c:strCache>
                    <c:ptCount val="1"/>
                    <c:pt idx="0">
                      <c:v>BRA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6"/>
              <c:layout/>
              <c:tx>
                <c:strRef>
                  <c:f>'FIG 10 exp gdp gdpcap'!$A$90</c:f>
                  <c:strCache>
                    <c:ptCount val="1"/>
                    <c:pt idx="0">
                      <c:v>BEL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7"/>
              <c:layout/>
              <c:tx>
                <c:strRef>
                  <c:f>'FIG 10 exp gdp gdpcap'!$A$91</c:f>
                  <c:strCache>
                    <c:ptCount val="1"/>
                    <c:pt idx="0">
                      <c:v>FIN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8"/>
              <c:layout/>
              <c:tx>
                <c:strRef>
                  <c:f>'FIG 10 exp gdp gdpcap'!$A$92</c:f>
                  <c:strCache>
                    <c:ptCount val="1"/>
                    <c:pt idx="0">
                      <c:v>RUS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9"/>
              <c:layout/>
              <c:tx>
                <c:strRef>
                  <c:f>'FIG 10 exp gdp gdpcap'!$A$93</c:f>
                  <c:strCache>
                    <c:ptCount val="1"/>
                    <c:pt idx="0">
                      <c:v>SWE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0"/>
              <c:layout/>
              <c:tx>
                <c:strRef>
                  <c:f>'FIG 10 exp gdp gdpcap'!$A$94</c:f>
                  <c:strCache>
                    <c:ptCount val="1"/>
                    <c:pt idx="0">
                      <c:v>CAN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1"/>
              <c:layout/>
              <c:tx>
                <c:strRef>
                  <c:f>'FIG 10 exp gdp gdpcap'!$A$95</c:f>
                  <c:strCache>
                    <c:ptCount val="1"/>
                    <c:pt idx="0">
                      <c:v>DNK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2"/>
              <c:layout/>
              <c:tx>
                <c:strRef>
                  <c:f>'FIG 10 exp gdp gdpcap'!$A$96</c:f>
                  <c:strCache>
                    <c:ptCount val="1"/>
                    <c:pt idx="0">
                      <c:v>ARG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1"/>
            <c:dispEq val="0"/>
            <c:trendlineLbl>
              <c:layout>
                <c:manualLayout>
                  <c:x val="5.8375662234966007E-2"/>
                  <c:y val="-1.7028891375887659E-2"/>
                </c:manualLayout>
              </c:layout>
              <c:numFmt formatCode="General" sourceLinked="0"/>
            </c:trendlineLbl>
          </c:trendline>
          <c:xVal>
            <c:numRef>
              <c:f>'FIG 10 exp gdp gdpcap'!$B$4:$B$96</c:f>
              <c:numCache>
                <c:formatCode>#,##0</c:formatCode>
                <c:ptCount val="93"/>
                <c:pt idx="0">
                  <c:v>2182</c:v>
                </c:pt>
                <c:pt idx="1">
                  <c:v>1219</c:v>
                </c:pt>
                <c:pt idx="2">
                  <c:v>6277</c:v>
                </c:pt>
                <c:pt idx="3">
                  <c:v>3281.9390382522051</c:v>
                </c:pt>
                <c:pt idx="4">
                  <c:v>29246.154768256514</c:v>
                </c:pt>
                <c:pt idx="5">
                  <c:v>7453</c:v>
                </c:pt>
                <c:pt idx="6">
                  <c:v>13262</c:v>
                </c:pt>
                <c:pt idx="7">
                  <c:v>8878</c:v>
                </c:pt>
                <c:pt idx="8">
                  <c:v>17525</c:v>
                </c:pt>
                <c:pt idx="9">
                  <c:v>2030</c:v>
                </c:pt>
                <c:pt idx="10">
                  <c:v>821</c:v>
                </c:pt>
                <c:pt idx="11">
                  <c:v>1618.54664</c:v>
                </c:pt>
                <c:pt idx="12">
                  <c:v>14918.0772529163</c:v>
                </c:pt>
                <c:pt idx="13">
                  <c:v>22398.476049275665</c:v>
                </c:pt>
                <c:pt idx="14">
                  <c:v>11311.880048946025</c:v>
                </c:pt>
                <c:pt idx="15">
                  <c:v>2333</c:v>
                </c:pt>
                <c:pt idx="16">
                  <c:v>18584.400000000001</c:v>
                </c:pt>
                <c:pt idx="17">
                  <c:v>1596.5</c:v>
                </c:pt>
                <c:pt idx="18">
                  <c:v>10353</c:v>
                </c:pt>
                <c:pt idx="19">
                  <c:v>8115</c:v>
                </c:pt>
                <c:pt idx="20">
                  <c:v>8912</c:v>
                </c:pt>
                <c:pt idx="21">
                  <c:v>7936</c:v>
                </c:pt>
                <c:pt idx="22">
                  <c:v>1780</c:v>
                </c:pt>
                <c:pt idx="23">
                  <c:v>25639</c:v>
                </c:pt>
                <c:pt idx="24">
                  <c:v>21980.080580299167</c:v>
                </c:pt>
                <c:pt idx="25">
                  <c:v>4908.6811900000002</c:v>
                </c:pt>
                <c:pt idx="26">
                  <c:v>1770.9</c:v>
                </c:pt>
                <c:pt idx="27">
                  <c:v>4509</c:v>
                </c:pt>
                <c:pt idx="28">
                  <c:v>2954</c:v>
                </c:pt>
                <c:pt idx="29">
                  <c:v>26794.82869715284</c:v>
                </c:pt>
                <c:pt idx="30">
                  <c:v>7711.9302892470369</c:v>
                </c:pt>
                <c:pt idx="31">
                  <c:v>2514</c:v>
                </c:pt>
                <c:pt idx="32">
                  <c:v>14242.099700220013</c:v>
                </c:pt>
                <c:pt idx="33">
                  <c:v>49402.388689562526</c:v>
                </c:pt>
                <c:pt idx="34">
                  <c:v>19610.295784860304</c:v>
                </c:pt>
                <c:pt idx="35">
                  <c:v>10057</c:v>
                </c:pt>
                <c:pt idx="36">
                  <c:v>6531.0461890838205</c:v>
                </c:pt>
                <c:pt idx="37">
                  <c:v>11092</c:v>
                </c:pt>
                <c:pt idx="38">
                  <c:v>37477.066915029114</c:v>
                </c:pt>
                <c:pt idx="39">
                  <c:v>5911.2331095751169</c:v>
                </c:pt>
                <c:pt idx="40">
                  <c:v>3324.8</c:v>
                </c:pt>
                <c:pt idx="41">
                  <c:v>7921</c:v>
                </c:pt>
                <c:pt idx="42">
                  <c:v>33718.199865279523</c:v>
                </c:pt>
                <c:pt idx="43">
                  <c:v>14904</c:v>
                </c:pt>
                <c:pt idx="44">
                  <c:v>28326.769965206513</c:v>
                </c:pt>
                <c:pt idx="45">
                  <c:v>28759.879218294602</c:v>
                </c:pt>
                <c:pt idx="46">
                  <c:v>10517</c:v>
                </c:pt>
                <c:pt idx="47">
                  <c:v>25060.505288309148</c:v>
                </c:pt>
                <c:pt idx="48">
                  <c:v>4080</c:v>
                </c:pt>
                <c:pt idx="49">
                  <c:v>13592</c:v>
                </c:pt>
                <c:pt idx="50">
                  <c:v>17341.848346138908</c:v>
                </c:pt>
                <c:pt idx="51">
                  <c:v>27685.856030928091</c:v>
                </c:pt>
                <c:pt idx="52">
                  <c:v>11988.931233045314</c:v>
                </c:pt>
                <c:pt idx="53">
                  <c:v>20339.046760296569</c:v>
                </c:pt>
                <c:pt idx="54">
                  <c:v>25223.194234182789</c:v>
                </c:pt>
                <c:pt idx="55">
                  <c:v>11892</c:v>
                </c:pt>
                <c:pt idx="56">
                  <c:v>5150</c:v>
                </c:pt>
                <c:pt idx="57">
                  <c:v>30405.347828912694</c:v>
                </c:pt>
                <c:pt idx="58">
                  <c:v>28113.099781115059</c:v>
                </c:pt>
                <c:pt idx="59">
                  <c:v>31187.499509109821</c:v>
                </c:pt>
                <c:pt idx="60">
                  <c:v>23536.734487678401</c:v>
                </c:pt>
                <c:pt idx="61">
                  <c:v>40209.626204387503</c:v>
                </c:pt>
                <c:pt idx="62">
                  <c:v>39356.686665961402</c:v>
                </c:pt>
                <c:pt idx="63">
                  <c:v>6968.9643871630742</c:v>
                </c:pt>
                <c:pt idx="64">
                  <c:v>21663.649288382701</c:v>
                </c:pt>
                <c:pt idx="65">
                  <c:v>18135.209796744715</c:v>
                </c:pt>
                <c:pt idx="66">
                  <c:v>13357.149671705218</c:v>
                </c:pt>
                <c:pt idx="67">
                  <c:v>24951.549369610409</c:v>
                </c:pt>
                <c:pt idx="68">
                  <c:v>43992.755360661293</c:v>
                </c:pt>
                <c:pt idx="69">
                  <c:v>33394.770111607373</c:v>
                </c:pt>
                <c:pt idx="70">
                  <c:v>48256.218355258716</c:v>
                </c:pt>
                <c:pt idx="71">
                  <c:v>5701</c:v>
                </c:pt>
                <c:pt idx="72">
                  <c:v>35459.377478687056</c:v>
                </c:pt>
                <c:pt idx="73">
                  <c:v>8168.2077012713034</c:v>
                </c:pt>
                <c:pt idx="74">
                  <c:v>65613.025079503597</c:v>
                </c:pt>
                <c:pt idx="75">
                  <c:v>36622.82539421814</c:v>
                </c:pt>
                <c:pt idx="76">
                  <c:v>45550.185546144865</c:v>
                </c:pt>
                <c:pt idx="77">
                  <c:v>47694.846615714137</c:v>
                </c:pt>
                <c:pt idx="78">
                  <c:v>54575.418346789986</c:v>
                </c:pt>
                <c:pt idx="79">
                  <c:v>5469</c:v>
                </c:pt>
                <c:pt idx="80">
                  <c:v>59535.803379659294</c:v>
                </c:pt>
                <c:pt idx="81">
                  <c:v>46393.590073312924</c:v>
                </c:pt>
                <c:pt idx="82">
                  <c:v>12854.766004184543</c:v>
                </c:pt>
                <c:pt idx="83">
                  <c:v>33637.573010330772</c:v>
                </c:pt>
                <c:pt idx="84">
                  <c:v>13049.277087626813</c:v>
                </c:pt>
                <c:pt idx="85">
                  <c:v>16152.5396989132</c:v>
                </c:pt>
                <c:pt idx="86">
                  <c:v>43723.632481700901</c:v>
                </c:pt>
                <c:pt idx="87">
                  <c:v>40666.318592196854</c:v>
                </c:pt>
                <c:pt idx="88">
                  <c:v>23352.60208599193</c:v>
                </c:pt>
                <c:pt idx="89">
                  <c:v>45297.002977076554</c:v>
                </c:pt>
                <c:pt idx="90">
                  <c:v>45065.69154395954</c:v>
                </c:pt>
                <c:pt idx="91">
                  <c:v>45500.434934587451</c:v>
                </c:pt>
                <c:pt idx="92" formatCode="General">
                  <c:v>17554.12</c:v>
                </c:pt>
              </c:numCache>
            </c:numRef>
          </c:xVal>
          <c:yVal>
            <c:numRef>
              <c:f>'FIG 10 exp gdp gdpcap'!$C$4:$C$96</c:f>
              <c:numCache>
                <c:formatCode>0.00%</c:formatCode>
                <c:ptCount val="93"/>
                <c:pt idx="0">
                  <c:v>1.3788672308966314E-3</c:v>
                </c:pt>
                <c:pt idx="1">
                  <c:v>2.0960070713854301E-3</c:v>
                </c:pt>
                <c:pt idx="2">
                  <c:v>4.3995289383027452E-3</c:v>
                </c:pt>
                <c:pt idx="3">
                  <c:v>6.3731852544857874E-3</c:v>
                </c:pt>
                <c:pt idx="4">
                  <c:v>7.0587312584149227E-3</c:v>
                </c:pt>
                <c:pt idx="5">
                  <c:v>7.2603480713860106E-3</c:v>
                </c:pt>
                <c:pt idx="6">
                  <c:v>6.9608643310424137E-3</c:v>
                </c:pt>
                <c:pt idx="7">
                  <c:v>7.8031889438566655E-3</c:v>
                </c:pt>
                <c:pt idx="8">
                  <c:v>1.0889267036573658E-2</c:v>
                </c:pt>
                <c:pt idx="9">
                  <c:v>1.2179155567527938E-2</c:v>
                </c:pt>
                <c:pt idx="10">
                  <c:v>1.1293149739231269E-2</c:v>
                </c:pt>
                <c:pt idx="11">
                  <c:v>1.213486611912344E-2</c:v>
                </c:pt>
                <c:pt idx="12">
                  <c:v>1.2197911055715238E-2</c:v>
                </c:pt>
                <c:pt idx="13">
                  <c:v>1.5383678575778041E-2</c:v>
                </c:pt>
                <c:pt idx="14">
                  <c:v>1.6214871360743774E-2</c:v>
                </c:pt>
                <c:pt idx="15">
                  <c:v>1.6503011286206917E-2</c:v>
                </c:pt>
                <c:pt idx="16">
                  <c:v>1.6768669896949431E-2</c:v>
                </c:pt>
                <c:pt idx="17">
                  <c:v>1.9724135185701205E-2</c:v>
                </c:pt>
                <c:pt idx="18">
                  <c:v>2.1134824795404961E-2</c:v>
                </c:pt>
                <c:pt idx="19">
                  <c:v>2.1389539730768774E-2</c:v>
                </c:pt>
                <c:pt idx="20">
                  <c:v>2.1592862263450193E-2</c:v>
                </c:pt>
                <c:pt idx="21">
                  <c:v>2.4912870523810089E-2</c:v>
                </c:pt>
                <c:pt idx="22">
                  <c:v>2.9429206819866566E-2</c:v>
                </c:pt>
                <c:pt idx="23">
                  <c:v>2.9172425346567828E-2</c:v>
                </c:pt>
                <c:pt idx="24">
                  <c:v>3.0377631773337667E-2</c:v>
                </c:pt>
                <c:pt idx="25">
                  <c:v>3.0417492562531304E-2</c:v>
                </c:pt>
                <c:pt idx="26" formatCode="0,000%">
                  <c:v>3.1111792121311085E-2</c:v>
                </c:pt>
                <c:pt idx="27" formatCode="#,#00%">
                  <c:v>3.2662712407823022E-2</c:v>
                </c:pt>
                <c:pt idx="28">
                  <c:v>3.4011072526693525E-2</c:v>
                </c:pt>
                <c:pt idx="29">
                  <c:v>3.4822731849617108E-2</c:v>
                </c:pt>
                <c:pt idx="30">
                  <c:v>3.7304062733762175E-2</c:v>
                </c:pt>
                <c:pt idx="31">
                  <c:v>3.8699015643113746E-2</c:v>
                </c:pt>
                <c:pt idx="32">
                  <c:v>3.8743314738106847E-2</c:v>
                </c:pt>
                <c:pt idx="33">
                  <c:v>3.9782872488504865E-2</c:v>
                </c:pt>
                <c:pt idx="34" formatCode="#,#00%">
                  <c:v>3.9883696952454521E-2</c:v>
                </c:pt>
                <c:pt idx="35">
                  <c:v>4.0811902283767777E-2</c:v>
                </c:pt>
                <c:pt idx="36">
                  <c:v>4.2183775477057907E-2</c:v>
                </c:pt>
                <c:pt idx="37">
                  <c:v>4.3836316026275385E-2</c:v>
                </c:pt>
                <c:pt idx="38">
                  <c:v>4.5674584695244547E-2</c:v>
                </c:pt>
                <c:pt idx="39">
                  <c:v>5.2960738229657647E-2</c:v>
                </c:pt>
                <c:pt idx="40">
                  <c:v>5.8005352175151452E-2</c:v>
                </c:pt>
                <c:pt idx="41">
                  <c:v>5.8591276492717996E-2</c:v>
                </c:pt>
                <c:pt idx="42" formatCode="#,#00%">
                  <c:v>5.8595520478120687E-2</c:v>
                </c:pt>
                <c:pt idx="43">
                  <c:v>6.345365859018981E-2</c:v>
                </c:pt>
                <c:pt idx="44">
                  <c:v>6.4319801285988382E-2</c:v>
                </c:pt>
                <c:pt idx="45">
                  <c:v>6.6052376277005401E-2</c:v>
                </c:pt>
                <c:pt idx="46">
                  <c:v>6.8057210821527714E-2</c:v>
                </c:pt>
                <c:pt idx="47">
                  <c:v>7.5196157749619477E-2</c:v>
                </c:pt>
                <c:pt idx="48">
                  <c:v>7.647908395549452E-2</c:v>
                </c:pt>
                <c:pt idx="49">
                  <c:v>7.8534641889353371E-2</c:v>
                </c:pt>
                <c:pt idx="50">
                  <c:v>7.919752107452635E-2</c:v>
                </c:pt>
                <c:pt idx="51">
                  <c:v>8.2978187871472625E-2</c:v>
                </c:pt>
                <c:pt idx="52">
                  <c:v>8.6097640957094254E-2</c:v>
                </c:pt>
                <c:pt idx="53">
                  <c:v>9.1696838683767976E-2</c:v>
                </c:pt>
                <c:pt idx="54">
                  <c:v>9.3516713007644692E-2</c:v>
                </c:pt>
                <c:pt idx="55">
                  <c:v>9.3569640454360545E-2</c:v>
                </c:pt>
                <c:pt idx="56">
                  <c:v>9.4787139142945606E-2</c:v>
                </c:pt>
                <c:pt idx="57">
                  <c:v>9.6356241699867187E-2</c:v>
                </c:pt>
                <c:pt idx="58">
                  <c:v>9.8728099353926013E-2</c:v>
                </c:pt>
                <c:pt idx="59">
                  <c:v>9.8974612481829344E-2</c:v>
                </c:pt>
                <c:pt idx="60">
                  <c:v>0.1017532915401816</c:v>
                </c:pt>
                <c:pt idx="61">
                  <c:v>0.11594095458467056</c:v>
                </c:pt>
                <c:pt idx="62">
                  <c:v>0.11920591837864357</c:v>
                </c:pt>
                <c:pt idx="63">
                  <c:v>0.12249007468743266</c:v>
                </c:pt>
                <c:pt idx="64">
                  <c:v>0.1230410536354349</c:v>
                </c:pt>
                <c:pt idx="65">
                  <c:v>0.12388784999910277</c:v>
                </c:pt>
                <c:pt idx="66">
                  <c:v>0.12783964114398028</c:v>
                </c:pt>
                <c:pt idx="67">
                  <c:v>0.13141646591081385</c:v>
                </c:pt>
                <c:pt idx="68">
                  <c:v>0.13356197370522169</c:v>
                </c:pt>
                <c:pt idx="69">
                  <c:v>0.13702957359077042</c:v>
                </c:pt>
                <c:pt idx="70">
                  <c:v>0.14272825273663725</c:v>
                </c:pt>
                <c:pt idx="71">
                  <c:v>0.14796957495564092</c:v>
                </c:pt>
                <c:pt idx="72">
                  <c:v>0.14881803375065286</c:v>
                </c:pt>
                <c:pt idx="73">
                  <c:v>0.14910185728276998</c:v>
                </c:pt>
                <c:pt idx="74">
                  <c:v>0.15017689319053271</c:v>
                </c:pt>
                <c:pt idx="75">
                  <c:v>0.16745846940815781</c:v>
                </c:pt>
                <c:pt idx="76">
                  <c:v>0.16858345869407421</c:v>
                </c:pt>
                <c:pt idx="77">
                  <c:v>0.17611950107038371</c:v>
                </c:pt>
                <c:pt idx="78" formatCode="#,#00%">
                  <c:v>0.1861988126228154</c:v>
                </c:pt>
                <c:pt idx="79">
                  <c:v>0.19913862323680578</c:v>
                </c:pt>
                <c:pt idx="80">
                  <c:v>0.20455828249634758</c:v>
                </c:pt>
                <c:pt idx="81">
                  <c:v>0.20474963338411378</c:v>
                </c:pt>
                <c:pt idx="82">
                  <c:v>0.21049723193585884</c:v>
                </c:pt>
                <c:pt idx="83">
                  <c:v>0.2124971763689964</c:v>
                </c:pt>
                <c:pt idx="84">
                  <c:v>0.21384388254642256</c:v>
                </c:pt>
                <c:pt idx="85">
                  <c:v>0.22745328349626892</c:v>
                </c:pt>
                <c:pt idx="86">
                  <c:v>0.23006208540158174</c:v>
                </c:pt>
                <c:pt idx="87">
                  <c:v>0.23854055793460235</c:v>
                </c:pt>
                <c:pt idx="88">
                  <c:v>0.24711894831532474</c:v>
                </c:pt>
                <c:pt idx="89">
                  <c:v>0.25278939215092067</c:v>
                </c:pt>
                <c:pt idx="90" formatCode="#,#00%">
                  <c:v>0.31109027072610612</c:v>
                </c:pt>
                <c:pt idx="91">
                  <c:v>0.36440444806569999</c:v>
                </c:pt>
                <c:pt idx="92" formatCode="#,#00%">
                  <c:v>0.16330856676126754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97056"/>
        <c:axId val="74798976"/>
      </c:scatterChart>
      <c:valAx>
        <c:axId val="747970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BDP po glavi stanovnika (USD JPP)</a:t>
                </a:r>
              </a:p>
            </c:rich>
          </c:tx>
          <c:layout>
            <c:manualLayout>
              <c:xMode val="edge"/>
              <c:yMode val="edge"/>
              <c:x val="0.1503864397424976"/>
              <c:y val="0.9291469366394794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74798976"/>
        <c:crosses val="autoZero"/>
        <c:crossBetween val="midCat"/>
      </c:valAx>
      <c:valAx>
        <c:axId val="74798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Rashodi nižih razina vlasti kao % BDP-a</a:t>
                </a:r>
              </a:p>
            </c:rich>
          </c:tx>
          <c:layout>
            <c:manualLayout>
              <c:xMode val="edge"/>
              <c:yMode val="edge"/>
              <c:x val="1.9238942642362273E-2"/>
              <c:y val="0.1719057963063968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47970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55238907805842E-2"/>
          <c:y val="0.11316041291308319"/>
          <c:w val="0.95262113238404944"/>
          <c:h val="0.844096810978494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'Collated data B'!$C$28</c:f>
              <c:strCache>
                <c:ptCount val="1"/>
                <c:pt idx="0">
                  <c:v>Diskrecijske mjere za porezne stope i olakšice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B'!$C$29:$C$34</c:f>
              <c:numCache>
                <c:formatCode>0.0</c:formatCode>
                <c:ptCount val="6"/>
                <c:pt idx="0">
                  <c:v>6.1805392247197553</c:v>
                </c:pt>
                <c:pt idx="1">
                  <c:v>10.75171572801786</c:v>
                </c:pt>
                <c:pt idx="2">
                  <c:v>11.022575506797676</c:v>
                </c:pt>
                <c:pt idx="3">
                  <c:v>11.302408875625225</c:v>
                </c:pt>
                <c:pt idx="4">
                  <c:v>11.176495705255853</c:v>
                </c:pt>
                <c:pt idx="5">
                  <c:v>10.841200834098178</c:v>
                </c:pt>
              </c:numCache>
            </c:numRef>
          </c:val>
        </c:ser>
        <c:ser>
          <c:idx val="1"/>
          <c:order val="1"/>
          <c:tx>
            <c:strRef>
              <c:f>'Collated data B'!$D$28</c:f>
              <c:strCache>
                <c:ptCount val="1"/>
                <c:pt idx="0">
                  <c:v>Diskrecijske mjere za porezne stope</c:v>
                </c:pt>
              </c:strCache>
            </c:strRef>
          </c:tx>
          <c:spPr>
            <a:solidFill>
              <a:srgbClr val="CCCCC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B'!$D$29:$D$34</c:f>
              <c:numCache>
                <c:formatCode>0.0</c:formatCode>
                <c:ptCount val="6"/>
                <c:pt idx="0">
                  <c:v>2.5574866545171098</c:v>
                </c:pt>
                <c:pt idx="1">
                  <c:v>0.96677968642835321</c:v>
                </c:pt>
                <c:pt idx="2">
                  <c:v>1.0571378165104828</c:v>
                </c:pt>
                <c:pt idx="3">
                  <c:v>0.93443596000005258</c:v>
                </c:pt>
                <c:pt idx="4">
                  <c:v>1.0318291199844751</c:v>
                </c:pt>
                <c:pt idx="5">
                  <c:v>1.0008742463849409</c:v>
                </c:pt>
              </c:numCache>
            </c:numRef>
          </c:val>
        </c:ser>
        <c:ser>
          <c:idx val="2"/>
          <c:order val="2"/>
          <c:tx>
            <c:strRef>
              <c:f>'Collated data B'!$E$28</c:f>
              <c:strCache>
                <c:ptCount val="1"/>
                <c:pt idx="0">
                  <c:v>Diskrecijske mjere za olakšice</c:v>
                </c:pt>
              </c:strCache>
            </c:strRef>
          </c:tx>
          <c:spPr>
            <a:solidFill>
              <a:srgbClr val="A7B9E3"/>
            </a:solidFill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B'!$E$29:$E$34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'Collated data B'!$F$28</c:f>
              <c:strCache>
                <c:ptCount val="1"/>
                <c:pt idx="0">
                  <c:v>Raspodjela poreza</c:v>
                </c:pt>
              </c:strCache>
            </c:strRef>
          </c:tx>
          <c:spPr>
            <a:solidFill>
              <a:srgbClr val="9292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B'!$F$29:$F$34</c:f>
              <c:numCache>
                <c:formatCode>0.0</c:formatCode>
                <c:ptCount val="6"/>
                <c:pt idx="0">
                  <c:v>4.5523186205238746</c:v>
                </c:pt>
                <c:pt idx="1">
                  <c:v>2.6574953215062398</c:v>
                </c:pt>
                <c:pt idx="2">
                  <c:v>2.6942637871334956</c:v>
                </c:pt>
                <c:pt idx="3">
                  <c:v>2.7619740810745133</c:v>
                </c:pt>
                <c:pt idx="4">
                  <c:v>2.9248729919392469</c:v>
                </c:pt>
                <c:pt idx="5">
                  <c:v>2.8371268021810696</c:v>
                </c:pt>
              </c:numCache>
            </c:numRef>
          </c:val>
        </c:ser>
        <c:ser>
          <c:idx val="4"/>
          <c:order val="4"/>
          <c:tx>
            <c:strRef>
              <c:f>'Collated data B'!$G$28</c:f>
              <c:strCache>
                <c:ptCount val="1"/>
                <c:pt idx="0">
                  <c:v>Stope i olakšice koje određuje središnja država</c:v>
                </c:pt>
              </c:strCache>
            </c:strRef>
          </c:tx>
          <c:spPr>
            <a:solidFill>
              <a:srgbClr val="EDF0F7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B'!$G$29:$G$34</c:f>
              <c:numCache>
                <c:formatCode>0.0</c:formatCode>
                <c:ptCount val="6"/>
                <c:pt idx="0">
                  <c:v>1.0350606119608468</c:v>
                </c:pt>
                <c:pt idx="1">
                  <c:v>0.69611419612651981</c:v>
                </c:pt>
                <c:pt idx="2">
                  <c:v>0.7387861268419198</c:v>
                </c:pt>
                <c:pt idx="3">
                  <c:v>0.97128816578061816</c:v>
                </c:pt>
                <c:pt idx="4">
                  <c:v>0.99231856152029341</c:v>
                </c:pt>
                <c:pt idx="5">
                  <c:v>0.96254900467468463</c:v>
                </c:pt>
              </c:numCache>
            </c:numRef>
          </c:val>
        </c:ser>
        <c:ser>
          <c:idx val="5"/>
          <c:order val="5"/>
          <c:tx>
            <c:strRef>
              <c:f>'Collated data B'!$H$28</c:f>
              <c:strCache>
                <c:ptCount val="1"/>
                <c:pt idx="0">
                  <c:v>Ostalo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B'!$H$29:$H$34</c:f>
              <c:numCache>
                <c:formatCode>0.0</c:formatCode>
                <c:ptCount val="6"/>
                <c:pt idx="0">
                  <c:v>0.3332615549450812</c:v>
                </c:pt>
                <c:pt idx="1">
                  <c:v>0.53213566582041671</c:v>
                </c:pt>
                <c:pt idx="2">
                  <c:v>0.58322786057879816</c:v>
                </c:pt>
                <c:pt idx="3">
                  <c:v>0.50546530027860437</c:v>
                </c:pt>
                <c:pt idx="4">
                  <c:v>0.42731053300302052</c:v>
                </c:pt>
                <c:pt idx="5">
                  <c:v>0.4144912170129299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405184"/>
        <c:axId val="141406976"/>
      </c:barChart>
      <c:catAx>
        <c:axId val="14140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1406976"/>
        <c:crosses val="autoZero"/>
        <c:auto val="1"/>
        <c:lblAlgn val="ctr"/>
        <c:lblOffset val="100"/>
        <c:noMultiLvlLbl val="0"/>
      </c:catAx>
      <c:valAx>
        <c:axId val="141406976"/>
        <c:scaling>
          <c:orientation val="minMax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1405184"/>
        <c:crosses val="autoZero"/>
        <c:crossBetween val="between"/>
      </c:valAx>
      <c:spPr>
        <a:solidFill>
          <a:srgbClr val="F4FFFF"/>
        </a:solidFill>
        <a:ln>
          <a:solidFill>
            <a:schemeClr val="tx1"/>
          </a:solidFill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6.7769819618434146E-2"/>
          <c:y val="5.1320055581287639E-3"/>
          <c:w val="0.9322301803815658"/>
          <c:h val="0.14536271201393944"/>
        </c:manualLayout>
      </c:layout>
      <c:overlay val="0"/>
      <c:spPr>
        <a:solidFill>
          <a:srgbClr val="EAEAEA"/>
        </a:solidFill>
      </c:spPr>
    </c:legend>
    <c:plotVisOnly val="1"/>
    <c:dispBlanksAs val="gap"/>
    <c:showDLblsOverMax val="0"/>
  </c:chart>
  <c:txPr>
    <a:bodyPr/>
    <a:lstStyle/>
    <a:p>
      <a:pPr>
        <a:defRPr sz="1616">
          <a:latin typeface="Arial Narrow" panose="020B0606020202030204" pitchFamily="34" charset="0"/>
        </a:defRPr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0B06D69-3C18-4C8F-9B83-3C98F3B6605B}" type="datetimeFigureOut">
              <a:rPr lang="en-US" altLang="en-US"/>
              <a:pPr/>
              <a:t>3/13/2018</a:t>
            </a:fld>
            <a:endParaRPr lang="hr-H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F17956A-0B64-44A0-AFB6-D53DA48FB21F}" type="slidenum">
              <a:rPr lang="en-US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282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5D5A179-7C2C-43EA-B1C0-88239E8B4019}" type="datetimeFigureOut">
              <a:rPr lang="en-GB" altLang="en-US"/>
              <a:pPr/>
              <a:t>13/03/2018</a:t>
            </a:fld>
            <a:endParaRPr lang="hr-H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3537" cy="4473575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0614FC-0DD7-43BF-985E-EA94B2080903}" type="slidenum">
              <a:rPr lang="en-GB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044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48096-21C4-405D-BC5A-7F8E052A6F80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hr-H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698A-9225-483D-BD40-EFF588B41556}" type="slidenum">
              <a:rPr lang="en-GB" smtClean="0"/>
              <a:pPr/>
              <a:t>3</a:t>
            </a:fld>
            <a:endParaRPr lang="hr-HR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2232025" y="234950"/>
            <a:ext cx="2289175" cy="1717675"/>
          </a:xfrm>
        </p:spPr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1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273050"/>
            <a:ext cx="2954337" cy="221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7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698A-9225-483D-BD40-EFF588B41556}" type="slidenum">
              <a:rPr lang="en-GB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765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AU" i="1" dirty="0" smtClean="0"/>
          </a:p>
          <a:p>
            <a:endParaRPr lang="en-AU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14FC-0DD7-43BF-985E-EA94B2080903}" type="slidenum">
              <a:rPr lang="en-GB" altLang="en-US" smtClean="0"/>
              <a:pPr/>
              <a:t>11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8737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E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 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2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BB6A9-32BB-412C-9411-20D0AF8F7FAE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908B4-EACF-4FF2-B4A2-D37B8AE83A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393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026C9-45F8-4B27-A83C-7C1B17845391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FF69-2B65-4236-AC47-0584009CF6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23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>
                <a:solidFill>
                  <a:srgbClr val="34411B"/>
                </a:solidFill>
              </a:defRPr>
            </a:lvl1pPr>
            <a:lvl2pPr eaLnBrk="1" latinLnBrk="0" hangingPunct="1">
              <a:defRPr>
                <a:solidFill>
                  <a:srgbClr val="34411B"/>
                </a:solidFill>
              </a:defRPr>
            </a:lvl2pPr>
            <a:lvl3pPr eaLnBrk="1" latinLnBrk="0" hangingPunct="1">
              <a:defRPr>
                <a:solidFill>
                  <a:srgbClr val="34411B"/>
                </a:solidFill>
              </a:defRPr>
            </a:lvl3pPr>
            <a:lvl4pPr eaLnBrk="1" latinLnBrk="0" hangingPunct="1">
              <a:defRPr>
                <a:solidFill>
                  <a:srgbClr val="34411B"/>
                </a:solidFill>
              </a:defRPr>
            </a:lvl4pPr>
            <a:lvl5pPr eaLnBrk="1" latinLnBrk="0" hangingPunct="1">
              <a:defRPr>
                <a:solidFill>
                  <a:srgbClr val="34411B"/>
                </a:solidFill>
              </a:defRPr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9E0088B6-205D-46CD-91A3-33B76E75F264}" type="datetime1">
              <a:rPr lang="en-US" smtClean="0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1E24D8A3-C7DE-4B2E-A3FA-4CE3DC6430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4411B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9704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13/03/2018</a:t>
            </a:fld>
            <a:endParaRPr lang="en-GB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alt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13/03/2018</a:t>
            </a:fld>
            <a:endParaRPr lang="en-GB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13/03/2018</a:t>
            </a:fld>
            <a:endParaRPr lang="en-GB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2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52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34B0B-F2EA-4025-AB38-1C6DF4D8B5F6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3E093-D270-4156-ABB0-A82B92B0C9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1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3DA4-BC50-4E28-8E77-8ADA6A9BB4BD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7CE3-8B9A-49B2-9D4E-68302CF1A9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39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82658-90E8-4A35-917B-DA5B2AE9C534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8EDA5-DE81-42AE-9320-B2804B27B6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08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7A221-1CB3-4773-B539-4AF88CC20CC2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991CE-6E7F-48F3-A11F-6C90552C00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84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081F-EC79-4380-AAFB-491BA6C14EB0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B43F5-33FA-486C-B98A-6EFBD7625D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566C8-AC3C-4462-A44D-65BBE7AEA0F4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E196-8431-4CDB-98BD-262E0CC5A3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8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DEA5-802B-49B2-AFCD-509EEC960AA6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3D04-1548-49C7-A8CA-F3CB425F7C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E131BA03-150A-4C77-BC79-9A6894929C89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AFDF1856-82B7-41BC-9A27-FE14600351D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3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13/03/2018</a:t>
            </a:fld>
            <a:endParaRPr lang="en-GB" alt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alt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e.cd/fiscalnetwor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user?screen_name=econecho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4032448" cy="1944216"/>
          </a:xfrm>
        </p:spPr>
        <p:txBody>
          <a:bodyPr/>
          <a:lstStyle/>
          <a:p>
            <a:pPr eaLnBrk="1" hangingPunct="1"/>
            <a:r>
              <a:rPr lang="hr-HR" altLang="en-US" sz="3600" b="1" dirty="0" smtClean="0"/>
              <a:t>Poruke OECD-ove fiskalne mreže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539553" y="5445224"/>
            <a:ext cx="4320479" cy="722214"/>
          </a:xfrm>
        </p:spPr>
        <p:txBody>
          <a:bodyPr/>
          <a:lstStyle/>
          <a:p>
            <a:pPr eaLnBrk="1" hangingPunct="1"/>
            <a:r>
              <a:rPr lang="hr-HR" altLang="en-US" sz="2000" b="1" dirty="0" smtClean="0"/>
              <a:t>Sean M. Dougherty </a:t>
            </a:r>
          </a:p>
          <a:p>
            <a:pPr eaLnBrk="1" hangingPunct="1"/>
            <a:r>
              <a:rPr lang="hr-HR" altLang="en-US" sz="1800" dirty="0" smtClean="0"/>
              <a:t>viši savjetnik</a:t>
            </a:r>
          </a:p>
          <a:p>
            <a:pPr eaLnBrk="1" hangingPunct="1"/>
            <a:endParaRPr lang="hr-HR" altLang="en-US" sz="1800" dirty="0" smtClean="0"/>
          </a:p>
        </p:txBody>
      </p:sp>
      <p:sp>
        <p:nvSpPr>
          <p:cNvPr id="4101" name="Slide Number Placeholder 10"/>
          <p:cNvSpPr txBox="1">
            <a:spLocks/>
          </p:cNvSpPr>
          <p:nvPr/>
        </p:nvSpPr>
        <p:spPr bwMode="auto">
          <a:xfrm>
            <a:off x="467544" y="3356992"/>
            <a:ext cx="43204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400" b="1" dirty="0" smtClean="0">
              <a:solidFill>
                <a:srgbClr val="72727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400" b="1" dirty="0" smtClean="0">
                <a:solidFill>
                  <a:srgbClr val="727272"/>
                </a:solidFill>
              </a:rPr>
              <a:t>Sastanak PEMPAL-a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400" b="1" dirty="0" smtClean="0">
                <a:solidFill>
                  <a:srgbClr val="727272"/>
                </a:solidFill>
              </a:rPr>
              <a:t>14. ožujka 2018.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400" b="1" dirty="0" smtClean="0">
                <a:solidFill>
                  <a:srgbClr val="727272"/>
                </a:solidFill>
              </a:rPr>
              <a:t>Beč, Austrija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91668"/>
            <a:ext cx="4320480" cy="559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3999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Čemu decentralizacija? Kako bi se promicao učinak podnacionalnih vlasti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80012" y="6165304"/>
            <a:ext cx="3421001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Izvor: </a:t>
            </a:r>
            <a:r>
              <a:rPr lang="hr-HR" altLang="en-US" i="1" dirty="0" smtClean="0">
                <a:solidFill>
                  <a:srgbClr val="727272"/>
                </a:solidFill>
                <a:latin typeface="Georgia" pitchFamily="18" charset="0"/>
              </a:rPr>
              <a:t>OECD Fiscal Federalism 2018.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sp>
        <p:nvSpPr>
          <p:cNvPr id="8" name="Footer Placeholder 9"/>
          <p:cNvSpPr txBox="1">
            <a:spLocks/>
          </p:cNvSpPr>
          <p:nvPr/>
        </p:nvSpPr>
        <p:spPr bwMode="auto">
          <a:xfrm>
            <a:off x="881419" y="1388170"/>
            <a:ext cx="777686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hr-HR" altLang="en-US" b="1" dirty="0" smtClean="0">
                <a:solidFill>
                  <a:srgbClr val="727272"/>
                </a:solidFill>
                <a:latin typeface="Georgia" pitchFamily="18" charset="0"/>
              </a:rPr>
              <a:t>Središnja država može pomoći nižim razinama vlasti da unaprijede produktivnost javnog sektora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44824"/>
            <a:ext cx="8302099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2083" y="1992367"/>
            <a:ext cx="2808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Učinak u javnom sektoru</a:t>
            </a:r>
            <a:endParaRPr lang="hr-HR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55735" y="2780927"/>
            <a:ext cx="22936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Produktivnost/ efikasnost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5301208"/>
            <a:ext cx="28083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00B0F0"/>
                </a:solidFill>
              </a:rPr>
              <a:t>Učinkovitost</a:t>
            </a:r>
            <a:endParaRPr lang="hr-HR" sz="16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3825044"/>
            <a:ext cx="129005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>
                    <a:lumMod val="95000"/>
                  </a:schemeClr>
                </a:solidFill>
              </a:rPr>
              <a:t>Definirani krajnji rezultati</a:t>
            </a:r>
            <a:endParaRPr lang="hr-HR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9" y="3901988"/>
            <a:ext cx="86409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>
                    <a:lumMod val="95000"/>
                  </a:schemeClr>
                </a:solidFill>
              </a:rPr>
              <a:t>Javna</a:t>
            </a:r>
            <a:endParaRPr lang="hr-HR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5535" y="4005064"/>
            <a:ext cx="992329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b="1" dirty="0" err="1" smtClean="0">
                <a:solidFill>
                  <a:schemeClr val="bg1">
                    <a:lumMod val="95000"/>
                  </a:schemeClr>
                </a:solidFill>
              </a:rPr>
              <a:t>Inputi</a:t>
            </a:r>
            <a:endParaRPr lang="hr-HR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3409" y="3901988"/>
            <a:ext cx="141599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bg1">
                    <a:lumMod val="95000"/>
                  </a:schemeClr>
                </a:solidFill>
              </a:rPr>
              <a:t>Izlazni rezultati</a:t>
            </a:r>
            <a:endParaRPr lang="hr-H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743" y="4436587"/>
            <a:ext cx="15081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Tehnička efikasnost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2691" y="4436587"/>
            <a:ext cx="10434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Efikasne alokacije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352" y="3917377"/>
            <a:ext cx="11845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B050"/>
                </a:solidFill>
              </a:rPr>
              <a:t>Jednakost/</a:t>
            </a:r>
          </a:p>
          <a:p>
            <a:r>
              <a:rPr lang="hr-HR" sz="1400" b="1" dirty="0" smtClean="0">
                <a:solidFill>
                  <a:srgbClr val="00B050"/>
                </a:solidFill>
              </a:rPr>
              <a:t>pristup</a:t>
            </a:r>
          </a:p>
          <a:p>
            <a:r>
              <a:rPr lang="hr-HR" sz="1400" b="1" dirty="0" smtClean="0">
                <a:solidFill>
                  <a:srgbClr val="00B050"/>
                </a:solidFill>
              </a:rPr>
              <a:t>Kvaliteta</a:t>
            </a:r>
            <a:endParaRPr lang="hr-HR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8487" cy="647701"/>
          </a:xfrm>
        </p:spPr>
        <p:txBody>
          <a:bodyPr/>
          <a:lstStyle/>
          <a:p>
            <a:r>
              <a:rPr lang="hr-HR" sz="3200" b="1" dirty="0" smtClean="0"/>
              <a:t>Pristupi mjerenju učinka</a:t>
            </a:r>
            <a:endParaRPr lang="hr-HR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43C-200D-4A9D-9FFE-C4B02C71F280}" type="slidenum">
              <a:rPr lang="en-GB" altLang="en-US" smtClean="0"/>
              <a:pPr/>
              <a:t>11</a:t>
            </a:fld>
            <a:endParaRPr lang="hr-HR" altLang="en-US"/>
          </a:p>
        </p:txBody>
      </p:sp>
      <p:sp>
        <p:nvSpPr>
          <p:cNvPr id="30" name="Oval 29"/>
          <p:cNvSpPr/>
          <p:nvPr/>
        </p:nvSpPr>
        <p:spPr>
          <a:xfrm>
            <a:off x="2521740" y="932276"/>
            <a:ext cx="2659097" cy="1226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Sastavni pokazatelji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91570" y="4740287"/>
            <a:ext cx="2682977" cy="12508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Iskustvo korisnika te ankete o razini zadovoljstva s pruženom uslugom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491571" y="2809632"/>
            <a:ext cx="2682977" cy="1247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Sustavi osiguranja kvalitete 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937322" y="1962945"/>
            <a:ext cx="426818" cy="6797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20072" y="1515298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37322" y="4103040"/>
            <a:ext cx="426818" cy="694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66881" y="932055"/>
            <a:ext cx="2925517" cy="1227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Sastavne pokazatelje je lako tumačiti, međutim uz njih bi trebalo ići više detaljnih informacija, analiza osjetljivosti i upotrijebljene tehnike 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8144" y="2515503"/>
            <a:ext cx="2924254" cy="1709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Vanjska inspekcija i samoprocjena su korisni, posebno kada se koriste zajedno – iza rezultata će vjerojatnije stajati pružatelj usluga, ali se može dobiti i određeni odmak te dovesti u pitanje zaključci/pretpostavke 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66881" y="4581128"/>
            <a:ext cx="2925517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Anketama se može utvrditi kvaliteta usluga na širem području. Bolje zadovoljstvo korisnika također je povezano s boljim krajnjim rezultatima u pogledu korisnika (posebno za zdravstvo)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79712" y="3372852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20072" y="3438633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55176" y="5344292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179512" y="2745514"/>
            <a:ext cx="1757810" cy="1225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Mehanizmi mjerenja učinka </a:t>
            </a:r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245225"/>
            <a:ext cx="367240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400" dirty="0">
                <a:solidFill>
                  <a:srgbClr val="727272"/>
                </a:solidFill>
              </a:rPr>
              <a:t>Izvor: </a:t>
            </a:r>
            <a:r>
              <a:rPr lang="hr-HR" altLang="en-US" sz="1400" i="1" dirty="0">
                <a:solidFill>
                  <a:srgbClr val="727272"/>
                </a:solidFill>
              </a:rPr>
              <a:t>OECD Fiscal Federalism WP br. 22</a:t>
            </a:r>
            <a:endParaRPr lang="hr-HR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Decentralizacija može poboljšati poticaje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80012" y="6165304"/>
            <a:ext cx="3421001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Izvor: </a:t>
            </a:r>
            <a:r>
              <a:rPr lang="hr-HR" altLang="en-US" i="1" dirty="0" smtClean="0">
                <a:solidFill>
                  <a:srgbClr val="727272"/>
                </a:solidFill>
                <a:latin typeface="Georgia" pitchFamily="18" charset="0"/>
              </a:rPr>
              <a:t>OECD Fiscal Federalism</a:t>
            </a:r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 (2014.)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379666" y="1378893"/>
            <a:ext cx="8568952" cy="4642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9"/>
          <p:cNvSpPr txBox="1">
            <a:spLocks/>
          </p:cNvSpPr>
          <p:nvPr/>
        </p:nvSpPr>
        <p:spPr bwMode="auto">
          <a:xfrm>
            <a:off x="1619672" y="1018051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hr-HR" altLang="en-US" b="1" dirty="0" smtClean="0">
                <a:solidFill>
                  <a:srgbClr val="727272"/>
                </a:solidFill>
                <a:latin typeface="Georgia" pitchFamily="18" charset="0"/>
              </a:rPr>
              <a:t>Bolji obrazovni krajnji rezultati vezani uz potrošnju nižih razina vlasti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556792"/>
            <a:ext cx="23762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Prosječni bodovi PISA-e za 2009.</a:t>
            </a:r>
            <a:endParaRPr lang="hr-HR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5704763"/>
            <a:ext cx="25922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Udio rashoda nižih razina vlasti, 2004.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9711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I potaknuti ekonomski rast, smanjiti nejednakosti – teško kod globalizacije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952277"/>
            <a:ext cx="8218487" cy="3821809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9" y="6245225"/>
            <a:ext cx="345668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400" dirty="0">
                <a:solidFill>
                  <a:srgbClr val="727272"/>
                </a:solidFill>
              </a:rPr>
              <a:t>Izvor: Dougherty i Akgun (2018.)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478842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B0F0"/>
                </a:solidFill>
              </a:rPr>
              <a:t>Indeks globalizacije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47884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B0F0"/>
                </a:solidFill>
              </a:rPr>
              <a:t>Indeks globalizacije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340768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B0F0"/>
                </a:solidFill>
              </a:rPr>
              <a:t>Učinak sve veće centralizacije ili decentralizacije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060848"/>
            <a:ext cx="2016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Učinak na rast</a:t>
            </a:r>
            <a:endParaRPr lang="hr-HR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77354" y="2060848"/>
            <a:ext cx="30879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Učinak na nejednakost</a:t>
            </a:r>
            <a:endParaRPr lang="hr-HR" sz="2000" b="1" dirty="0"/>
          </a:p>
        </p:txBody>
      </p:sp>
      <p:sp>
        <p:nvSpPr>
          <p:cNvPr id="12" name="TextBox 11"/>
          <p:cNvSpPr txBox="1"/>
          <p:nvPr/>
        </p:nvSpPr>
        <p:spPr>
          <a:xfrm rot="-5400000">
            <a:off x="-800725" y="3673189"/>
            <a:ext cx="31323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Učinak fiskalne decentralizacije 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840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3" y="188913"/>
            <a:ext cx="8507288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Ključne lekcije iz našeg rada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750941"/>
          </a:xfrm>
        </p:spPr>
        <p:txBody>
          <a:bodyPr/>
          <a:lstStyle/>
          <a:p>
            <a:pPr eaLnBrk="1" hangingPunct="1"/>
            <a:r>
              <a:rPr lang="hr-HR" altLang="en-US" sz="2800" b="1" dirty="0"/>
              <a:t>Na temelju nedavne sinteze analiza:</a:t>
            </a:r>
          </a:p>
          <a:p>
            <a:pPr lvl="4" eaLnBrk="1" hangingPunct="1"/>
            <a:endParaRPr lang="hr-HR" altLang="en-US" sz="1600" b="1" dirty="0"/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hr-HR" altLang="en-US" sz="2200" b="1" dirty="0" smtClean="0"/>
              <a:t>bolja usklađenost potrošnje nižih razina vlasti s vlastitim izvorima prihoda;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hr-HR" altLang="en-US" sz="2200" b="1" dirty="0" smtClean="0"/>
              <a:t>jasno odrediti odgovornosti i funkcije;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hr-HR" altLang="en-US" sz="2200" b="1" u="sng" dirty="0"/>
              <a:t>povećati ovlasti nižim razinama vlasti u pogledu potrošnje i porezne autonomije te smanjiti obuhvat dodjele namjenskih bespovratnih sredstava</a:t>
            </a:r>
            <a:r>
              <a:rPr lang="hr-HR" altLang="en-US" sz="2200" b="1" dirty="0"/>
              <a:t>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hr-HR" altLang="en-US" sz="2200" b="1" dirty="0" smtClean="0"/>
              <a:t>održati i ojačati interna tržišta;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hr-HR" altLang="en-US" sz="2200" b="1" dirty="0" smtClean="0"/>
              <a:t>prenijeti određene odgovornosti pružateljima usluga iz privatnog sektora;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hr-HR" altLang="en-US" sz="2200" b="1" dirty="0" smtClean="0"/>
              <a:t>ojačati sustave međuvladine razmjene informacije i koordinacije. </a:t>
            </a:r>
            <a:endParaRPr lang="hr-HR" altLang="en-US" sz="2200" b="1" dirty="0"/>
          </a:p>
          <a:p>
            <a:pPr eaLnBrk="1" hangingPunct="1"/>
            <a:endParaRPr lang="hr-HR" altLang="en-US" sz="3000" b="1" dirty="0"/>
          </a:p>
          <a:p>
            <a:pPr eaLnBrk="1" hangingPunct="1"/>
            <a:endParaRPr lang="hr-HR" altLang="en-US" sz="3000" b="1" dirty="0" smtClean="0"/>
          </a:p>
          <a:p>
            <a:pPr lvl="4" eaLnBrk="1" hangingPunct="1"/>
            <a:endParaRPr lang="hr-HR" altLang="en-US" sz="3000" dirty="0" smtClean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72000" y="6021288"/>
            <a:ext cx="35290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sz="1600" dirty="0" smtClean="0">
                <a:solidFill>
                  <a:srgbClr val="727272"/>
                </a:solidFill>
                <a:latin typeface="Georgia" pitchFamily="18" charset="0"/>
              </a:rPr>
              <a:t>Izvor: OECD (2018.), sinteza poglavlja o anketi o fiskalnom federalizmu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hr-HR" altLang="en-US" sz="140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1"/>
          <a:stretch/>
        </p:blipFill>
        <p:spPr bwMode="auto">
          <a:xfrm>
            <a:off x="185644" y="1124744"/>
            <a:ext cx="8877402" cy="471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" y="188913"/>
            <a:ext cx="9144000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Temelji prihoda podnacionalne razine znatno variraju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Izvor: Baza podataka OECD-ove fiskalne mreže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6323" y="1268760"/>
            <a:ext cx="23042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Porezni prihodi na </a:t>
            </a:r>
            <a:r>
              <a:rPr lang="hr-HR" sz="1400" b="1" dirty="0" err="1" smtClean="0"/>
              <a:t>podnacionalnoj</a:t>
            </a:r>
            <a:r>
              <a:rPr lang="hr-HR" sz="1400" b="1" dirty="0" smtClean="0"/>
              <a:t> razini </a:t>
            </a:r>
            <a:endParaRPr lang="hr-HR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777356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% BDP-a</a:t>
            </a:r>
            <a:endParaRPr lang="hr-H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980047" y="2204864"/>
            <a:ext cx="16561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Lokalna razina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74149" y="2204863"/>
            <a:ext cx="16561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Državna razina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3902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hr-HR" smtClean="0"/>
              <a:t> </a:t>
            </a:r>
            <a:endParaRPr lang="hr-HR" altLang="en-US" sz="32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5101" cy="503897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en-US" sz="3000" b="1" dirty="0" smtClean="0"/>
              <a:t>Strategije ostvarenja i optimizacije prihoda na podnacionalnoj razini:</a:t>
            </a:r>
          </a:p>
          <a:p>
            <a:pPr lvl="5"/>
            <a:endParaRPr lang="hr-HR" altLang="en-US" sz="1800" b="1" dirty="0" smtClean="0"/>
          </a:p>
          <a:p>
            <a:pPr lvl="1" eaLnBrk="1" hangingPunct="1"/>
            <a:r>
              <a:rPr lang="hr-HR" altLang="en-US" sz="2600" b="1" dirty="0" smtClean="0"/>
              <a:t>Zašto je bitno ostvariti veću fiskalnu autonomiju na podnacionalnoj razini? </a:t>
            </a:r>
          </a:p>
          <a:p>
            <a:pPr lvl="2" eaLnBrk="1" hangingPunct="1"/>
            <a:r>
              <a:rPr lang="hr-HR" altLang="en-US" sz="2200" b="1" dirty="0" smtClean="0"/>
              <a:t>Bolji krajnji rezultati, promicanje efikasnosti</a:t>
            </a:r>
          </a:p>
          <a:p>
            <a:pPr lvl="4" eaLnBrk="1" hangingPunct="1"/>
            <a:r>
              <a:rPr lang="hr-HR" altLang="en-US" sz="1800" b="1" dirty="0" smtClean="0"/>
              <a:t>Ravnoteža heterogenosti i ekonomija razmjera/opsega</a:t>
            </a:r>
          </a:p>
          <a:p>
            <a:pPr lvl="3" eaLnBrk="1" hangingPunct="1"/>
            <a:endParaRPr lang="hr-HR" altLang="en-US" sz="1800" b="1" dirty="0" smtClean="0"/>
          </a:p>
          <a:p>
            <a:pPr lvl="1" eaLnBrk="1" hangingPunct="1"/>
            <a:r>
              <a:rPr lang="hr-HR" altLang="en-US" sz="2600" b="1" dirty="0" smtClean="0"/>
              <a:t>Koje lekcije možemo naučiti iz međunarodnog iskustva po pitanju jačanja fiskalne autonomije podnacionalne razine?</a:t>
            </a:r>
          </a:p>
          <a:p>
            <a:pPr lvl="2" eaLnBrk="1" hangingPunct="1"/>
            <a:r>
              <a:rPr lang="hr-HR" altLang="en-US" sz="2200" b="1" dirty="0"/>
              <a:t>Različita iskustva zemalja OECD-a</a:t>
            </a:r>
            <a:endParaRPr lang="hr-HR" altLang="en-US" sz="2200" b="1" dirty="0" smtClean="0"/>
          </a:p>
          <a:p>
            <a:pPr lvl="4" eaLnBrk="1" hangingPunct="1"/>
            <a:r>
              <a:rPr lang="hr-HR" altLang="en-US" sz="1800" b="1" dirty="0" smtClean="0"/>
              <a:t>Potreba da se pogode poticaji, povećaju kapaciteti</a:t>
            </a:r>
          </a:p>
          <a:p>
            <a:pPr marL="0" indent="0" eaLnBrk="1" hangingPunct="1">
              <a:buNone/>
            </a:pPr>
            <a:endParaRPr lang="hr-HR" altLang="en-US" sz="3000" b="1" dirty="0" smtClean="0"/>
          </a:p>
          <a:p>
            <a:pPr lvl="4" eaLnBrk="1" hangingPunct="1"/>
            <a:endParaRPr lang="hr-HR" altLang="en-US" sz="3000" dirty="0" smtClean="0"/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hr-HR" altLang="en-US" sz="140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813675" cy="1022350"/>
          </a:xfrm>
        </p:spPr>
        <p:txBody>
          <a:bodyPr/>
          <a:lstStyle/>
          <a:p>
            <a:r>
              <a:rPr lang="hr-HR" altLang="en-US" sz="2800" b="1" dirty="0" smtClean="0"/>
              <a:t>Porezna autonomija </a:t>
            </a:r>
            <a:r>
              <a:rPr lang="hr-HR" altLang="en-US" sz="2800" b="1" dirty="0" smtClean="0"/>
              <a:t>državne/regionalnih </a:t>
            </a:r>
            <a:r>
              <a:rPr lang="hr-HR" altLang="en-US" sz="2800" b="1" dirty="0" smtClean="0"/>
              <a:t>vlasti u zemljama OECD-a, prosjek</a:t>
            </a:r>
          </a:p>
        </p:txBody>
      </p:sp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585280"/>
              </p:ext>
            </p:extLst>
          </p:nvPr>
        </p:nvGraphicFramePr>
        <p:xfrm>
          <a:off x="395288" y="1412875"/>
          <a:ext cx="8425184" cy="448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Izvor: Baza podataka OECD-ove fiskalne mreže</a:t>
            </a:r>
          </a:p>
        </p:txBody>
      </p:sp>
      <p:sp>
        <p:nvSpPr>
          <p:cNvPr id="6" name="Footer Placeholder 9"/>
          <p:cNvSpPr txBox="1">
            <a:spLocks/>
          </p:cNvSpPr>
          <p:nvPr/>
        </p:nvSpPr>
        <p:spPr bwMode="auto">
          <a:xfrm>
            <a:off x="1475656" y="6237312"/>
            <a:ext cx="20017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hr-HR" altLang="en-US" i="1" dirty="0" smtClean="0">
                <a:solidFill>
                  <a:srgbClr val="727272"/>
                </a:solidFill>
                <a:latin typeface="Georgia" pitchFamily="18" charset="0"/>
              </a:rPr>
              <a:t>*preliminarni podaci</a:t>
            </a:r>
          </a:p>
        </p:txBody>
      </p:sp>
    </p:spTree>
    <p:extLst>
      <p:ext uri="{BB962C8B-B14F-4D97-AF65-F5344CB8AC3E}">
        <p14:creationId xmlns:p14="http://schemas.microsoft.com/office/powerpoint/2010/main" val="684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Što je s fiskalnim izravnanjem?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552" y="1196975"/>
            <a:ext cx="8424936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r-HR" altLang="en-US" sz="2800" b="1" dirty="0" smtClean="0"/>
              <a:t>„Prirodni” pratitelj decentralizacije gdje se pokušavaju ispraviti razlike u razini autonomije podnacionalnih vlasti</a:t>
            </a:r>
          </a:p>
          <a:p>
            <a:pPr lvl="3" eaLnBrk="1" hangingPunct="1"/>
            <a:endParaRPr lang="hr-HR" altLang="en-US" sz="1600" b="1" dirty="0" smtClean="0"/>
          </a:p>
          <a:p>
            <a:pPr eaLnBrk="1" hangingPunct="1"/>
            <a:r>
              <a:rPr lang="hr-HR" altLang="en-US" sz="2800" b="1" i="1" dirty="0" smtClean="0"/>
              <a:t>Naširoko se koristi</a:t>
            </a:r>
            <a:r>
              <a:rPr lang="hr-HR" altLang="en-US" sz="2800" b="1" dirty="0" smtClean="0"/>
              <a:t>: diljem OECD-a fiskalno izravnanje iznosi 2,5 % BDP-a; 5 % državnih rashoda i 50 % međuvladinih transfera</a:t>
            </a:r>
          </a:p>
          <a:p>
            <a:pPr lvl="3" eaLnBrk="1" hangingPunct="1"/>
            <a:endParaRPr lang="hr-HR" altLang="en-US" sz="1600" b="1" dirty="0" smtClean="0"/>
          </a:p>
          <a:p>
            <a:pPr eaLnBrk="1" hangingPunct="1"/>
            <a:r>
              <a:rPr lang="hr-HR" altLang="en-US" sz="2800" b="1" dirty="0" smtClean="0"/>
              <a:t>Dok može ispraviti regionalne razlike, ne ispravlja razlike na razini kućanstava, stoga je nužan oprez</a:t>
            </a:r>
          </a:p>
          <a:p>
            <a:pPr eaLnBrk="1" hangingPunct="1">
              <a:buFontTx/>
              <a:buNone/>
            </a:pPr>
            <a:endParaRPr lang="hr-HR" altLang="en-US" sz="2800" b="1" dirty="0" smtClean="0"/>
          </a:p>
          <a:p>
            <a:pPr eaLnBrk="1" hangingPunct="1"/>
            <a:endParaRPr lang="hr-HR" altLang="en-US" sz="2400" dirty="0" smtClean="0"/>
          </a:p>
          <a:p>
            <a:pPr lvl="2" eaLnBrk="1" hangingPunct="1"/>
            <a:endParaRPr lang="hr-HR" altLang="en-US" dirty="0" smtClean="0"/>
          </a:p>
          <a:p>
            <a:pPr lvl="4" eaLnBrk="1" hangingPunct="1"/>
            <a:endParaRPr lang="hr-HR" altLang="en-US" sz="2400" dirty="0" smtClean="0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hr-HR" altLang="en-US" sz="140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Nejednakost diljem regija jedna je motivacija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120680" cy="58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251520" y="3429000"/>
            <a:ext cx="12961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051720" y="908720"/>
            <a:ext cx="54726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b="1" dirty="0" err="1" smtClean="0"/>
              <a:t>Ginijev</a:t>
            </a:r>
            <a:r>
              <a:rPr lang="hr-HR" sz="1400" b="1" dirty="0" smtClean="0"/>
              <a:t> koeficijent nejednakosti BDP-a po stanovniku diljem regija 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4384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hr-HR" altLang="en-US" sz="2800" b="1" dirty="0" smtClean="0"/>
              <a:t>OECD-ova fiskalna mreža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F804C-68AB-4549-8F91-C6A1070B0712}" type="slidenum">
              <a:rPr lang="en-GB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38138" y="1052736"/>
            <a:ext cx="833831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hr-HR" altLang="en-US" sz="2400" i="1" dirty="0" smtClean="0">
                <a:solidFill>
                  <a:srgbClr val="002060"/>
                </a:solidFill>
              </a:rPr>
              <a:t>Razmjenjuju se iskustva iz svih aspekata fiskalnog federalizma i podnacionalnih javnih financija, u pogledu proračunskih rashoda i prihoda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hr-HR" altLang="en-US" sz="2400" i="1" dirty="0" smtClean="0">
                <a:solidFill>
                  <a:srgbClr val="002060"/>
                </a:solidFill>
              </a:rPr>
              <a:t>Održavaju se godišnji sastanci, radionice i stručni seminari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hr-HR" altLang="en-US" sz="2400" i="1" dirty="0" smtClean="0">
                <a:solidFill>
                  <a:srgbClr val="002060"/>
                </a:solidFill>
              </a:rPr>
              <a:t>Jedinstvena analiza politika, baza podataka i izvještaji 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hr-HR" altLang="en-US" sz="2400" dirty="0" smtClean="0">
                <a:solidFill>
                  <a:srgbClr val="002060"/>
                </a:solidFill>
              </a:rPr>
              <a:t>Prema članstvu: većina federalnih zemalja OECD-a, unitarne zemlje koje su više decentralizirane; zemlje koje nisu članice OECD-a također su dobrodošle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hr-HR" altLang="en-US" sz="2400" i="1" dirty="0" smtClean="0">
                <a:solidFill>
                  <a:srgbClr val="002060"/>
                </a:solidFill>
              </a:rPr>
              <a:t>Surađuje s nekoliko uprava OECD-a</a:t>
            </a:r>
            <a:endParaRPr lang="hr-HR" altLang="en-US" sz="2400" i="1" dirty="0" smtClean="0">
              <a:solidFill>
                <a:srgbClr val="00206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4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hr-HR" smtClean="0"/>
              <a:t>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F804C-68AB-4549-8F91-C6A1070B0712}" type="slidenum">
              <a:rPr lang="en-GB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886481" cy="5033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764704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cap="small" dirty="0" smtClean="0">
                <a:solidFill>
                  <a:srgbClr val="04629A"/>
                </a:solidFill>
                <a:latin typeface="Caecilia Roman" pitchFamily="18" charset="0"/>
              </a:rPr>
              <a:t>Nedavna politička analiza</a:t>
            </a:r>
            <a:endParaRPr lang="hr-HR" b="1" cap="small" dirty="0">
              <a:solidFill>
                <a:srgbClr val="04629A"/>
              </a:solidFill>
              <a:latin typeface="Caecilia Roman" pitchFamily="18" charset="0"/>
            </a:endParaRPr>
          </a:p>
          <a:p>
            <a:endParaRPr lang="hr-HR" sz="1200" b="1" cap="small" dirty="0" smtClean="0">
              <a:solidFill>
                <a:srgbClr val="04629A"/>
              </a:solidFill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hr-HR" b="1" dirty="0" smtClean="0">
                <a:latin typeface="Caecilia Roman" pitchFamily="18" charset="0"/>
              </a:rPr>
              <a:t>Decentralizacija i nejednakost:</a:t>
            </a:r>
            <a:r>
              <a:rPr lang="hr-HR" dirty="0" smtClean="0">
                <a:latin typeface="Caecilia Roman" pitchFamily="18" charset="0"/>
              </a:rPr>
              <a:t> </a:t>
            </a:r>
            <a:r>
              <a:rPr lang="hr-HR" sz="1200" dirty="0" smtClean="0">
                <a:latin typeface="Caecilia Roman" pitchFamily="18" charset="0"/>
              </a:rPr>
              <a:t>Ostvaruju li decentralizirane države veću razinu jednakosti ili ne? I jesu li regionalne razlike veće?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hr-HR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hr-HR" b="1" dirty="0" smtClean="0"/>
              <a:t>Oporezivanje nekretnina:</a:t>
            </a:r>
            <a:r>
              <a:rPr lang="hr-HR" sz="1200" dirty="0" smtClean="0">
                <a:latin typeface="Caecilia Roman" pitchFamily="18" charset="0"/>
              </a:rPr>
              <a:t> Kako izgleda „dobar” porez na nekretnine te kako uspješno provesti reformu poreza na nekretnine?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hr-HR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hr-HR" b="1" dirty="0" smtClean="0"/>
              <a:t>Praćenje i upravljanje dugom:</a:t>
            </a:r>
            <a:r>
              <a:rPr lang="hr-HR" sz="1200" dirty="0" smtClean="0">
                <a:latin typeface="Caecilia Roman" pitchFamily="18" charset="0"/>
              </a:rPr>
              <a:t> Treba li središnja država pratiti podnacionalni dug i ako da, koji se instrumenti tada preferiraju?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hr-HR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hr-HR" b="1" dirty="0" smtClean="0"/>
              <a:t>Fiskalni ustavi:</a:t>
            </a:r>
            <a:r>
              <a:rPr lang="hr-HR" sz="1200" dirty="0" smtClean="0">
                <a:latin typeface="Caecilia Roman" pitchFamily="18" charset="0"/>
              </a:rPr>
              <a:t> Utječu li ustavni okviri na fiskalnu politiku? Koliko su pogodni za dugoročan rast?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hr-HR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hr-HR" b="1" dirty="0" smtClean="0"/>
              <a:t>Decentralizacija, obrazovanje i rast:</a:t>
            </a:r>
            <a:r>
              <a:rPr lang="hr-HR" sz="1200" dirty="0" smtClean="0">
                <a:latin typeface="Caecilia Roman" pitchFamily="18" charset="0"/>
              </a:rPr>
              <a:t> Investiraju li decentraliziranije države više te ostvaruju li brži rast? I ostvaruju li njihovi učenici bolje rezultate?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hr-HR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hr-HR" b="1" dirty="0" smtClean="0"/>
              <a:t>Fiskalna pravila za niže razine vlasti:</a:t>
            </a:r>
            <a:r>
              <a:rPr lang="hr-HR" sz="1200" dirty="0" smtClean="0">
                <a:latin typeface="Caecilia Roman" pitchFamily="18" charset="0"/>
              </a:rPr>
              <a:t> Kako izraditi fiskalna pravila za niže razine vlasti koja će omogućiti stabilne i održive javne financije te inkluzivni rast?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hr-HR" sz="1200" dirty="0" smtClean="0">
              <a:latin typeface="Caecilia Roman" pitchFamily="18" charset="0"/>
            </a:endParaRPr>
          </a:p>
          <a:p>
            <a:pPr lvl="0">
              <a:buClr>
                <a:srgbClr val="97BF0D"/>
              </a:buClr>
            </a:pPr>
            <a:r>
              <a:rPr lang="hr-HR" sz="1100" i="1" dirty="0" smtClean="0"/>
              <a:t>Web</a:t>
            </a:r>
            <a:r>
              <a:rPr lang="hr-HR" sz="1100" dirty="0"/>
              <a:t> </a:t>
            </a:r>
            <a:r>
              <a:rPr lang="hr-HR" sz="1100" dirty="0" smtClean="0"/>
              <a:t>stranica</a:t>
            </a:r>
            <a:r>
              <a:rPr lang="hr-HR" sz="1100" dirty="0" smtClean="0"/>
              <a:t>:</a:t>
            </a:r>
            <a:r>
              <a:rPr lang="hr-HR" sz="1100" dirty="0" smtClean="0">
                <a:latin typeface="Caecilia Roman" pitchFamily="18" charset="0"/>
              </a:rPr>
              <a:t> </a:t>
            </a:r>
            <a:r>
              <a:rPr lang="hr-HR" sz="1100" u="sng" dirty="0">
                <a:hlinkClick r:id="rId3"/>
              </a:rPr>
              <a:t>http://oe.cd/fiscalnetwork</a:t>
            </a:r>
            <a:r>
              <a:rPr lang="hr-HR" sz="1100" dirty="0" smtClean="0"/>
              <a:t> </a:t>
            </a:r>
            <a:endParaRPr lang="hr-HR" sz="1100" dirty="0">
              <a:latin typeface="Caecilia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1606" y="6165304"/>
            <a:ext cx="835292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hr-HR" altLang="en-US" sz="2400" b="1" kern="0" dirty="0" smtClean="0"/>
              <a:t>E-pošta: Sean.Dougherty@oecd.org </a:t>
            </a:r>
          </a:p>
        </p:txBody>
      </p:sp>
    </p:spTree>
    <p:extLst>
      <p:ext uri="{BB962C8B-B14F-4D97-AF65-F5344CB8AC3E}">
        <p14:creationId xmlns:p14="http://schemas.microsoft.com/office/powerpoint/2010/main" val="8076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9981"/>
            <a:ext cx="3384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200" b="1" i="1" dirty="0">
                <a:solidFill>
                  <a:schemeClr val="bg2"/>
                </a:solidFill>
                <a:latin typeface="Helvetica" pitchFamily="34" charset="0"/>
              </a:rPr>
              <a:t>Twitter </a:t>
            </a:r>
            <a:r>
              <a:rPr lang="hr-HR" altLang="en-US" sz="2200" b="1" dirty="0">
                <a:solidFill>
                  <a:schemeClr val="bg2"/>
                </a:solidFill>
                <a:latin typeface="Helvetica" pitchFamily="34" charset="0"/>
              </a:rPr>
              <a:t>@econecho</a:t>
            </a:r>
            <a:r>
              <a:rPr lang="hr-HR" smtClean="0"/>
              <a:t>     </a:t>
            </a:r>
          </a:p>
        </p:txBody>
      </p:sp>
      <p:pic>
        <p:nvPicPr>
          <p:cNvPr id="6" name="Picture 5" descr="cid:image002.png@01CF639B.C4F0A66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54" y="41275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2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Bogatije zemlje obično su decentraliziranije...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404962"/>
              </p:ext>
            </p:extLst>
          </p:nvPr>
        </p:nvGraphicFramePr>
        <p:xfrm>
          <a:off x="468313" y="1601788"/>
          <a:ext cx="8218487" cy="50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283968" y="6493635"/>
            <a:ext cx="4032448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Izvor: </a:t>
            </a:r>
            <a:r>
              <a:rPr lang="hr-HR" altLang="en-US" i="1" dirty="0" smtClean="0">
                <a:solidFill>
                  <a:srgbClr val="727272"/>
                </a:solidFill>
                <a:latin typeface="Georgia" pitchFamily="18" charset="0"/>
              </a:rPr>
              <a:t>OECD-UCLG Sub-national Governments Around the World </a:t>
            </a:r>
            <a:endParaRPr lang="hr-HR" altLang="en-US" dirty="0" smtClean="0">
              <a:solidFill>
                <a:srgbClr val="72727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352928" cy="576262"/>
          </a:xfrm>
        </p:spPr>
        <p:txBody>
          <a:bodyPr/>
          <a:lstStyle/>
          <a:p>
            <a:r>
              <a:rPr lang="hr-HR" altLang="en-US" sz="2800" b="1" dirty="0" smtClean="0"/>
              <a:t>Dio tog uređenja je na ustavnoj razini 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036" r="12381" b="1709"/>
          <a:stretch/>
        </p:blipFill>
        <p:spPr>
          <a:xfrm>
            <a:off x="675716" y="1126067"/>
            <a:ext cx="7570817" cy="4895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Izvor: </a:t>
            </a:r>
            <a:r>
              <a:rPr lang="hr-HR" altLang="en-US" i="1" dirty="0" smtClean="0">
                <a:solidFill>
                  <a:srgbClr val="727272"/>
                </a:solidFill>
                <a:latin typeface="Georgia" pitchFamily="18" charset="0"/>
              </a:rPr>
              <a:t>OECD Fiscal Federalism Studies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83568" y="836712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mtClean="0"/>
              <a:t>Indeks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7744" y="1988840"/>
            <a:ext cx="2160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Integrirani fiskalni ustavi</a:t>
            </a:r>
            <a:endParaRPr lang="hr-H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4474301"/>
            <a:ext cx="18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Kvazi</a:t>
            </a:r>
            <a:r>
              <a:rPr lang="hr-HR" sz="1600" dirty="0" smtClean="0"/>
              <a:t>-decentralizirani fiskalni ustavi</a:t>
            </a:r>
            <a:endParaRPr lang="hr-H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4491166"/>
            <a:ext cx="17615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Decentralizirani fiskalni ustavi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202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Zemlje OECD-a upotrebljavaju različite modele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1845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400" dirty="0">
                <a:solidFill>
                  <a:srgbClr val="727272"/>
                </a:solidFill>
              </a:rPr>
              <a:t>Izvor: OECD (2018., nadolazeće)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000" cy="422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hr-HR" altLang="en-US" sz="3200" b="1" i="1" dirty="0" smtClean="0"/>
              <a:t>Neka ključna pitanja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5101" cy="4462909"/>
          </a:xfrm>
        </p:spPr>
        <p:txBody>
          <a:bodyPr/>
          <a:lstStyle/>
          <a:p>
            <a:pPr eaLnBrk="1" hangingPunct="1"/>
            <a:r>
              <a:rPr lang="hr-HR" altLang="en-US" sz="3000" b="1" dirty="0" smtClean="0"/>
              <a:t>Kako su se fiskalna decentralizacija i autonomija promijenile tijekom vremena? </a:t>
            </a:r>
          </a:p>
          <a:p>
            <a:pPr eaLnBrk="1" hangingPunct="1"/>
            <a:endParaRPr lang="hr-HR" altLang="en-US" sz="3000" b="1" dirty="0" smtClean="0"/>
          </a:p>
          <a:p>
            <a:pPr eaLnBrk="1" hangingPunct="1"/>
            <a:r>
              <a:rPr lang="hr-HR" altLang="en-US" sz="3000" b="1" dirty="0" smtClean="0"/>
              <a:t>Ima li promjena? </a:t>
            </a:r>
          </a:p>
          <a:p>
            <a:pPr eaLnBrk="1" hangingPunct="1"/>
            <a:endParaRPr lang="hr-HR" altLang="en-US" sz="3000" b="1" dirty="0" smtClean="0"/>
          </a:p>
          <a:p>
            <a:pPr eaLnBrk="1" hangingPunct="1"/>
            <a:r>
              <a:rPr lang="hr-HR" altLang="en-US" sz="3000" b="1" dirty="0" smtClean="0"/>
              <a:t>Što su „dobre” politike u širem smislu? </a:t>
            </a:r>
          </a:p>
          <a:p>
            <a:pPr eaLnBrk="1" hangingPunct="1"/>
            <a:endParaRPr lang="hr-HR" altLang="en-US" sz="3000" b="1" dirty="0"/>
          </a:p>
          <a:p>
            <a:pPr eaLnBrk="1" hangingPunct="1"/>
            <a:r>
              <a:rPr lang="hr-HR" altLang="en-US" sz="3000" b="1" dirty="0"/>
              <a:t>Kako promicati veću autonomiju? </a:t>
            </a:r>
          </a:p>
          <a:p>
            <a:pPr eaLnBrk="1" hangingPunct="1"/>
            <a:endParaRPr lang="hr-HR" altLang="en-US" sz="3000" b="1" dirty="0" smtClean="0"/>
          </a:p>
          <a:p>
            <a:pPr lvl="4" eaLnBrk="1" hangingPunct="1"/>
            <a:endParaRPr lang="hr-HR" altLang="en-US" sz="3000" dirty="0" smtClean="0"/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hr-HR" altLang="en-US" sz="1400">
              <a:solidFill>
                <a:srgbClr val="7272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8449" y="44624"/>
            <a:ext cx="8928991" cy="576262"/>
          </a:xfrm>
        </p:spPr>
        <p:txBody>
          <a:bodyPr/>
          <a:lstStyle/>
          <a:p>
            <a:pPr eaLnBrk="1" hangingPunct="1"/>
            <a:r>
              <a:rPr lang="hr-HR" dirty="0" smtClean="0"/>
              <a:t>Većina zemalja više decentralizira </a:t>
            </a:r>
            <a:r>
              <a:rPr lang="hr-HR" i="1" dirty="0" smtClean="0"/>
              <a:t>potrošnju</a:t>
            </a:r>
            <a:r>
              <a:rPr lang="hr-HR" dirty="0" smtClean="0"/>
              <a:t> nego li prihode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17078" y="6351894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Izvor: </a:t>
            </a:r>
            <a:r>
              <a:rPr lang="hr-HR" altLang="en-US" i="1" dirty="0" smtClean="0">
                <a:solidFill>
                  <a:srgbClr val="727272"/>
                </a:solidFill>
                <a:latin typeface="Georgia" pitchFamily="18" charset="0"/>
              </a:rPr>
              <a:t>OECD Fiscal Federalism 2016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447" y="4983559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00B0F0"/>
                </a:solidFill>
              </a:rPr>
              <a:t>Podnacionalna potrošnja</a:t>
            </a:r>
            <a:endParaRPr lang="hr-HR" sz="1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88840"/>
            <a:ext cx="21106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Podnacionalni prihodi</a:t>
            </a:r>
            <a:endParaRPr lang="hr-HR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5"/>
            <a:ext cx="5972326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 rot="19995912">
            <a:off x="3015353" y="3932005"/>
            <a:ext cx="4589350" cy="1333568"/>
          </a:xfrm>
          <a:prstGeom prst="ellipse">
            <a:avLst/>
          </a:prstGeom>
          <a:solidFill>
            <a:schemeClr val="accent6">
              <a:lumMod val="75000"/>
              <a:alpha val="1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/>
          <p:cNvSpPr txBox="1"/>
          <p:nvPr/>
        </p:nvSpPr>
        <p:spPr>
          <a:xfrm>
            <a:off x="3275857" y="6181273"/>
            <a:ext cx="51845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Potrošnja na </a:t>
            </a:r>
            <a:r>
              <a:rPr lang="hr-HR" sz="1000" dirty="0" err="1" smtClean="0"/>
              <a:t>podnacionalnoj</a:t>
            </a:r>
            <a:r>
              <a:rPr lang="hr-HR" sz="1000" dirty="0" smtClean="0"/>
              <a:t> razini izražena u % ukupne državne potrošnje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5907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90" y="1124744"/>
            <a:ext cx="7278561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1" cy="576262"/>
          </a:xfrm>
        </p:spPr>
        <p:txBody>
          <a:bodyPr/>
          <a:lstStyle/>
          <a:p>
            <a:pPr eaLnBrk="1" hangingPunct="1"/>
            <a:r>
              <a:rPr lang="hr-HR" altLang="en-US" sz="3200" b="1" dirty="0" smtClean="0"/>
              <a:t>Veliki trend sve veće decentralizacije tijekom proteklog desetljeća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23303" y="6375157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en-US" dirty="0" smtClean="0">
                <a:solidFill>
                  <a:srgbClr val="727272"/>
                </a:solidFill>
                <a:latin typeface="Georgia" pitchFamily="18" charset="0"/>
              </a:rPr>
              <a:t>Izvor: </a:t>
            </a:r>
            <a:r>
              <a:rPr lang="hr-HR" altLang="en-US" i="1" dirty="0" smtClean="0">
                <a:solidFill>
                  <a:srgbClr val="727272"/>
                </a:solidFill>
                <a:latin typeface="Georgia" pitchFamily="18" charset="0"/>
              </a:rPr>
              <a:t>OECD Fiscal Federalism 2016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hr-HR" altLang="en-US" sz="1400">
              <a:solidFill>
                <a:srgbClr val="7272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5703638"/>
            <a:ext cx="16561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Promjene u podnacionalnoj potrošnji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643" y="1322245"/>
            <a:ext cx="21106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B0F0"/>
                </a:solidFill>
              </a:rPr>
              <a:t>Promjene u podnacionalnim prihodima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095400">
            <a:off x="4358446" y="2116896"/>
            <a:ext cx="4186203" cy="19620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27584" y="1199134"/>
            <a:ext cx="2016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Promjena u udjelu prihoda, % bodova</a:t>
            </a:r>
            <a:endParaRPr lang="hr-HR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4297" y="5935052"/>
            <a:ext cx="15841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Promjena u rashodima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6431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57" y="150515"/>
            <a:ext cx="7884488" cy="1022400"/>
          </a:xfrm>
        </p:spPr>
        <p:txBody>
          <a:bodyPr/>
          <a:lstStyle/>
          <a:p>
            <a:r>
              <a:rPr lang="hr-HR" sz="2400" b="1" dirty="0" smtClean="0">
                <a:latin typeface="+mj-lt"/>
              </a:rPr>
              <a:t>Politička područja koja su najviše decentralizirana:  </a:t>
            </a:r>
            <a:r>
              <a:rPr lang="hr-HR" sz="2400" b="1" i="1" dirty="0" smtClean="0">
                <a:latin typeface="+mj-lt"/>
              </a:rPr>
              <a:t>obrazovanje, socijalna zaštita, zdravstvo, javni prijevoz, stambeni smještaj</a:t>
            </a:r>
            <a:endParaRPr lang="hr-HR" sz="2400" b="1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2333" y="1448780"/>
            <a:ext cx="6156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Raščlamba rashoda NRV-a prema ekonomskoj funkciji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0" y="2204864"/>
            <a:ext cx="3852000" cy="418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50" y="2323108"/>
            <a:ext cx="4140000" cy="395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5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Eng_white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35641</TotalTime>
  <Words>935</Words>
  <Application>Microsoft Office PowerPoint</Application>
  <PresentationFormat>On-screen Show (4:3)</PresentationFormat>
  <Paragraphs>161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oecd_Eng_white</vt:lpstr>
      <vt:lpstr>OCDE_Français_blanc</vt:lpstr>
      <vt:lpstr>Poruke OECD-ove fiskalne mreže</vt:lpstr>
      <vt:lpstr>OECD-ova fiskalna mreža</vt:lpstr>
      <vt:lpstr>Bogatije zemlje obično su decentraliziranije...</vt:lpstr>
      <vt:lpstr>Dio tog uređenja je na ustavnoj razini </vt:lpstr>
      <vt:lpstr>Zemlje OECD-a upotrebljavaju različite modele</vt:lpstr>
      <vt:lpstr>Neka ključna pitanja</vt:lpstr>
      <vt:lpstr>Većina zemalja više decentralizira potrošnju nego li prihode</vt:lpstr>
      <vt:lpstr>Veliki trend sve veće decentralizacije tijekom proteklog desetljeća</vt:lpstr>
      <vt:lpstr>Politička područja koja su najviše decentralizirana:  obrazovanje, socijalna zaštita, zdravstvo, javni prijevoz, stambeni smještaj</vt:lpstr>
      <vt:lpstr>Čemu decentralizacija? Kako bi se promicao učinak podnacionalnih vlasti</vt:lpstr>
      <vt:lpstr>Pristupi mjerenju učinka</vt:lpstr>
      <vt:lpstr>Decentralizacija može poboljšati poticaje</vt:lpstr>
      <vt:lpstr>I potaknuti ekonomski rast, smanjiti nejednakosti – teško kod globalizacije</vt:lpstr>
      <vt:lpstr>Ključne lekcije iz našeg rada</vt:lpstr>
      <vt:lpstr>Temelji prihoda podnacionalne razine znatno variraju</vt:lpstr>
      <vt:lpstr> </vt:lpstr>
      <vt:lpstr>Porezna autonomija državne/regionalnih vlasti u zemljama OECD-a, prosjek</vt:lpstr>
      <vt:lpstr>Što je s fiskalnim izravnanjem? </vt:lpstr>
      <vt:lpstr>Nejednakost diljem regija jedna je motivacija</vt:lpstr>
      <vt:lpstr> 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Decentralisation, globalisation and equalisation</dc:title>
  <dc:creator>dougherty_s</dc:creator>
  <cp:lastModifiedBy>Windows user</cp:lastModifiedBy>
  <cp:revision>730</cp:revision>
  <cp:lastPrinted>2017-04-10T15:06:55Z</cp:lastPrinted>
  <dcterms:created xsi:type="dcterms:W3CDTF">2011-03-13T17:59:07Z</dcterms:created>
  <dcterms:modified xsi:type="dcterms:W3CDTF">2018-03-13T12:21:29Z</dcterms:modified>
</cp:coreProperties>
</file>