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4231" r:id="rId2"/>
  </p:sldMasterIdLst>
  <p:notesMasterIdLst>
    <p:notesMasterId r:id="rId24"/>
  </p:notesMasterIdLst>
  <p:handoutMasterIdLst>
    <p:handoutMasterId r:id="rId25"/>
  </p:handoutMasterIdLst>
  <p:sldIdLst>
    <p:sldId id="524" r:id="rId3"/>
    <p:sldId id="511" r:id="rId4"/>
    <p:sldId id="530" r:id="rId5"/>
    <p:sldId id="538" r:id="rId6"/>
    <p:sldId id="518" r:id="rId7"/>
    <p:sldId id="450" r:id="rId8"/>
    <p:sldId id="496" r:id="rId9"/>
    <p:sldId id="497" r:id="rId10"/>
    <p:sldId id="529" r:id="rId11"/>
    <p:sldId id="516" r:id="rId12"/>
    <p:sldId id="532" r:id="rId13"/>
    <p:sldId id="517" r:id="rId14"/>
    <p:sldId id="533" r:id="rId15"/>
    <p:sldId id="537" r:id="rId16"/>
    <p:sldId id="503" r:id="rId17"/>
    <p:sldId id="539" r:id="rId18"/>
    <p:sldId id="499" r:id="rId19"/>
    <p:sldId id="534" r:id="rId20"/>
    <p:sldId id="535" r:id="rId21"/>
    <p:sldId id="523" r:id="rId22"/>
    <p:sldId id="522" r:id="rId23"/>
  </p:sldIdLst>
  <p:sldSz cx="9144000" cy="6858000" type="screen4x3"/>
  <p:notesSz cx="6805613" cy="9944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7272"/>
    <a:srgbClr val="786455"/>
    <a:srgbClr val="004B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94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-CH-1.main.oecd.org\Users1\CHATRY_I\observatoire\Analyse\graphiques%20PART%20II%20Subnational%20government%20spending%20responsibilities%20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903868315421074"/>
          <c:y val="2.7567442554343579E-2"/>
          <c:w val="0.84924220236644532"/>
          <c:h val="0.83626636187902215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pPr>
              <a:ln>
                <a:solidFill>
                  <a:schemeClr val="tx1"/>
                </a:solidFill>
              </a:ln>
            </c:spPr>
          </c:marker>
          <c:dPt>
            <c:idx val="23"/>
            <c:marker>
              <c:spPr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</c:dPt>
          <c:dPt>
            <c:idx val="39"/>
            <c:marker>
              <c:spPr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</c:dPt>
          <c:dPt>
            <c:idx val="65"/>
            <c:marker>
              <c:spPr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</c:dPt>
          <c:dPt>
            <c:idx val="71"/>
            <c:marker>
              <c:spPr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</c:dPt>
          <c:dPt>
            <c:idx val="76"/>
            <c:marker>
              <c:spPr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</c:dPt>
          <c:dPt>
            <c:idx val="77"/>
            <c:marker>
              <c:spPr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</c:dPt>
          <c:dPt>
            <c:idx val="78"/>
            <c:marker>
              <c:spPr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</c:dPt>
          <c:dPt>
            <c:idx val="80"/>
            <c:marker>
              <c:spPr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</c:dPt>
          <c:dPt>
            <c:idx val="81"/>
            <c:marker>
              <c:spPr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</c:dPt>
          <c:dPt>
            <c:idx val="83"/>
            <c:marker>
              <c:spPr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</c:dPt>
          <c:dPt>
            <c:idx val="84"/>
            <c:marker>
              <c:spPr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</c:dPt>
          <c:dPt>
            <c:idx val="85"/>
            <c:marker>
              <c:spPr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</c:dPt>
          <c:dPt>
            <c:idx val="86"/>
            <c:marker>
              <c:spPr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</c:dPt>
          <c:dPt>
            <c:idx val="88"/>
            <c:marker>
              <c:spPr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</c:dPt>
          <c:dPt>
            <c:idx val="90"/>
            <c:marker>
              <c:spPr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</c:dPt>
          <c:dPt>
            <c:idx val="92"/>
            <c:marker>
              <c:spPr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</c:dPt>
          <c:dLbls>
            <c:dLbl>
              <c:idx val="0"/>
              <c:layout/>
              <c:tx>
                <c:strRef>
                  <c:f>'FIG 10 exp gdp gdpcap'!$A$4</c:f>
                  <c:strCache>
                    <c:ptCount val="1"/>
                    <c:pt idx="0">
                      <c:v>TCD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strRef>
                  <c:f>'FIG 10 exp gdp gdpcap'!$A$5</c:f>
                  <c:strCache>
                    <c:ptCount val="1"/>
                    <c:pt idx="0">
                      <c:v>GIN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strRef>
                  <c:f>'FIG 10 exp gdp gdpcap'!$A$6</c:f>
                  <c:strCache>
                    <c:ptCount val="1"/>
                    <c:pt idx="0">
                      <c:v>COG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strRef>
                  <c:f>'FIG 10 exp gdp gdpcap'!$A$7</c:f>
                  <c:strCache>
                    <c:ptCount val="1"/>
                    <c:pt idx="0">
                      <c:v>KHM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strRef>
                  <c:f>'FIG 10 exp gdp gdpcap'!$A$8</c:f>
                  <c:strCache>
                    <c:ptCount val="1"/>
                    <c:pt idx="0">
                      <c:v>MLT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strRef>
                  <c:f>'FIG 10 exp gdp gdpcap'!$A$9</c:f>
                  <c:strCache>
                    <c:ptCount val="1"/>
                    <c:pt idx="0">
                      <c:v>GRM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strRef>
                  <c:f>'FIG 10 exp gdp gdpcap'!$A$10</c:f>
                  <c:strCache>
                    <c:ptCount val="1"/>
                    <c:pt idx="0">
                      <c:v>DOM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strRef>
                  <c:f>'FIG 10 exp gdp gdpcap'!$A$11</c:f>
                  <c:strCache>
                    <c:ptCount val="1"/>
                    <c:pt idx="0">
                      <c:v>JAM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strRef>
                  <c:f>'FIG 10 exp gdp gdpcap'!$A$12</c:f>
                  <c:strCache>
                    <c:ptCount val="1"/>
                    <c:pt idx="0">
                      <c:v>AZE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tx>
                <c:strRef>
                  <c:f>'FIG 10 exp gdp gdpcap'!$A$13</c:f>
                  <c:strCache>
                    <c:ptCount val="1"/>
                    <c:pt idx="0">
                      <c:v>BEN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/>
              <c:tx>
                <c:strRef>
                  <c:f>'FIG 10 exp gdp gdpcap'!$A$14</c:f>
                  <c:strCache>
                    <c:ptCount val="1"/>
                    <c:pt idx="0">
                      <c:v>MWI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/>
              <c:tx>
                <c:strRef>
                  <c:f>'FIG 10 exp gdp gdpcap'!$A$15</c:f>
                  <c:strCache>
                    <c:ptCount val="1"/>
                    <c:pt idx="0">
                      <c:v>BFA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/>
              <c:tx>
                <c:strRef>
                  <c:f>'FIG 10 exp gdp gdpcap'!$A$16</c:f>
                  <c:strCache>
                    <c:ptCount val="1"/>
                    <c:pt idx="0">
                      <c:v>CRI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/>
              <c:tx>
                <c:strRef>
                  <c:f>'FIG 10 exp gdp gdpcap'!$A$17</c:f>
                  <c:strCache>
                    <c:ptCount val="1"/>
                    <c:pt idx="0">
                      <c:v>CYP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/>
              <c:tx>
                <c:strRef>
                  <c:f>'FIG 10 exp gdp gdpcap'!$A$18</c:f>
                  <c:strCache>
                    <c:ptCount val="1"/>
                    <c:pt idx="0">
                      <c:v>TUN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/>
              <c:tx>
                <c:strRef>
                  <c:f>'FIG 10 exp gdp gdpcap'!$A$19</c:f>
                  <c:strCache>
                    <c:ptCount val="1"/>
                    <c:pt idx="0">
                      <c:v>SEN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/>
              <c:tx>
                <c:strRef>
                  <c:f>'FIG 10 exp gdp gdpcap'!$A$20</c:f>
                  <c:strCache>
                    <c:ptCount val="1"/>
                    <c:pt idx="0">
                      <c:v>MUS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/>
              <c:tx>
                <c:strRef>
                  <c:f>'FIG 10 exp gdp gdpcap'!$A$21</c:f>
                  <c:strCache>
                    <c:ptCount val="1"/>
                    <c:pt idx="0">
                      <c:v>MLI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/>
              <c:tx>
                <c:strRef>
                  <c:f>'FIG 10 exp gdp gdpcap'!$A$22</c:f>
                  <c:strCache>
                    <c:ptCount val="1"/>
                    <c:pt idx="0">
                      <c:v>JOR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/>
              <c:tx>
                <c:strRef>
                  <c:f>'FIG 10 exp gdp gdpcap'!$A$23</c:f>
                  <c:strCache>
                    <c:ptCount val="1"/>
                    <c:pt idx="0">
                      <c:v>ARM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/>
              <c:tx>
                <c:strRef>
                  <c:f>'FIG 10 exp gdp gdpcap'!$A$24</c:f>
                  <c:strCache>
                    <c:ptCount val="1"/>
                    <c:pt idx="0">
                      <c:v>PRY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layout/>
              <c:tx>
                <c:strRef>
                  <c:f>'FIG 10 exp gdp gdpcap'!$A$25</c:f>
                  <c:strCache>
                    <c:ptCount val="1"/>
                    <c:pt idx="0">
                      <c:v>SLV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/>
              <c:tx>
                <c:strRef>
                  <c:f>'FIG 10 exp gdp gdpcap'!$A$26</c:f>
                  <c:strCache>
                    <c:ptCount val="1"/>
                    <c:pt idx="0">
                      <c:v>ZWE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layout/>
              <c:tx>
                <c:strRef>
                  <c:f>'FIG 10 exp gdp gdpcap'!$A$27</c:f>
                  <c:strCache>
                    <c:ptCount val="1"/>
                    <c:pt idx="0">
                      <c:v>MYS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layout/>
              <c:tx>
                <c:strRef>
                  <c:f>'FIG 10 exp gdp gdpcap'!$A$28</c:f>
                  <c:strCache>
                    <c:ptCount val="1"/>
                    <c:pt idx="0">
                      <c:v>CHL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5"/>
              <c:layout/>
              <c:tx>
                <c:strRef>
                  <c:f>'FIG 10 exp gdp gdpcap'!$A$29</c:f>
                  <c:strCache>
                    <c:ptCount val="1"/>
                    <c:pt idx="0">
                      <c:v>HND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6"/>
              <c:layout/>
              <c:tx>
                <c:strRef>
                  <c:f>'FIG 10 exp gdp gdpcap'!$A$30</c:f>
                  <c:strCache>
                    <c:ptCount val="1"/>
                    <c:pt idx="0">
                      <c:v>UGA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7"/>
              <c:layout/>
              <c:tx>
                <c:strRef>
                  <c:f>'FIG 10 exp gdp gdpcap'!$A$31</c:f>
                  <c:strCache>
                    <c:ptCount val="1"/>
                    <c:pt idx="0">
                      <c:v>PSE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8"/>
              <c:layout/>
              <c:tx>
                <c:strRef>
                  <c:f>'FIG 10 exp gdp gdpcap'!$A$32</c:f>
                  <c:strCache>
                    <c:ptCount val="1"/>
                    <c:pt idx="0">
                      <c:v>KEN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9"/>
              <c:layout/>
              <c:tx>
                <c:strRef>
                  <c:f>'FIG 10 exp gdp gdpcap'!$A$33</c:f>
                  <c:strCache>
                    <c:ptCount val="1"/>
                    <c:pt idx="0">
                      <c:v>GRC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0"/>
              <c:layout/>
              <c:tx>
                <c:strRef>
                  <c:f>'FIG 10 exp gdp gdpcap'!$A$34</c:f>
                  <c:strCache>
                    <c:ptCount val="1"/>
                    <c:pt idx="0">
                      <c:v>MAR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1"/>
              <c:layout/>
              <c:tx>
                <c:strRef>
                  <c:f>'FIG 10 exp gdp gdpcap'!$A$35</c:f>
                  <c:strCache>
                    <c:ptCount val="1"/>
                    <c:pt idx="0">
                      <c:v>TZA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2"/>
              <c:layout/>
              <c:tx>
                <c:strRef>
                  <c:f>'FIG 10 exp gdp gdpcap'!$A$36</c:f>
                  <c:strCache>
                    <c:ptCount val="1"/>
                    <c:pt idx="0">
                      <c:v>THA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3"/>
              <c:layout/>
              <c:tx>
                <c:strRef>
                  <c:f>'FIG 10 exp gdp gdpcap'!$A$37</c:f>
                  <c:strCache>
                    <c:ptCount val="1"/>
                    <c:pt idx="0">
                      <c:v>IRL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4"/>
              <c:layout/>
              <c:tx>
                <c:strRef>
                  <c:f>'FIG 10 exp gdp gdpcap'!$A$38</c:f>
                  <c:strCache>
                    <c:ptCount val="1"/>
                    <c:pt idx="0">
                      <c:v>TUR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5"/>
              <c:layout/>
              <c:tx>
                <c:strRef>
                  <c:f>'FIG 10 exp gdp gdpcap'!$A$39</c:f>
                  <c:strCache>
                    <c:ptCount val="1"/>
                    <c:pt idx="0">
                      <c:v>ALB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6"/>
              <c:layout>
                <c:manualLayout>
                  <c:x val="-2.0941465709389456E-2"/>
                  <c:y val="-3.1567675233489215E-3"/>
                </c:manualLayout>
              </c:layout>
              <c:tx>
                <c:strRef>
                  <c:f>'FIG 10 exp gdp gdpcap'!$A$40</c:f>
                  <c:strCache>
                    <c:ptCount val="1"/>
                    <c:pt idx="0">
                      <c:v>CPV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7"/>
              <c:layout/>
              <c:tx>
                <c:strRef>
                  <c:f>'FIG 10 exp gdp gdpcap'!$A$41</c:f>
                  <c:strCache>
                    <c:ptCount val="1"/>
                    <c:pt idx="0">
                      <c:v>ECU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8"/>
              <c:layout/>
              <c:tx>
                <c:strRef>
                  <c:f>'FIG 10 exp gdp gdpcap'!$A$42</c:f>
                  <c:strCache>
                    <c:ptCount val="1"/>
                    <c:pt idx="0">
                      <c:v>NZL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9"/>
              <c:layout/>
              <c:tx>
                <c:strRef>
                  <c:f>'FIG 10 exp gdp gdpcap'!$A$43</c:f>
                  <c:strCache>
                    <c:ptCount val="1"/>
                    <c:pt idx="0">
                      <c:v>NGA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0"/>
              <c:layout/>
              <c:tx>
                <c:strRef>
                  <c:f>'FIG 10 exp gdp gdpcap'!$A$44</c:f>
                  <c:strCache>
                    <c:ptCount val="1"/>
                    <c:pt idx="0">
                      <c:v>KGZ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1"/>
              <c:layout/>
              <c:tx>
                <c:strRef>
                  <c:f>'FIG 10 exp gdp gdpcap'!$A$45</c:f>
                  <c:strCache>
                    <c:ptCount val="1"/>
                    <c:pt idx="0">
                      <c:v>GEO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2"/>
              <c:layout/>
              <c:tx>
                <c:strRef>
                  <c:f>'FIG 10 exp gdp gdpcap'!$A$46</c:f>
                  <c:strCache>
                    <c:ptCount val="1"/>
                    <c:pt idx="0">
                      <c:v>ISR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3"/>
              <c:layout/>
              <c:tx>
                <c:strRef>
                  <c:f>'FIG 10 exp gdp gdpcap'!$A$47</c:f>
                  <c:strCache>
                    <c:ptCount val="1"/>
                    <c:pt idx="0">
                      <c:v>MNE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4"/>
              <c:layout/>
              <c:tx>
                <c:strRef>
                  <c:f>'FIG 10 exp gdp gdpcap'!$A$48</c:f>
                  <c:strCache>
                    <c:ptCount val="1"/>
                    <c:pt idx="0">
                      <c:v>SVK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5"/>
              <c:layout/>
              <c:tx>
                <c:strRef>
                  <c:f>'FIG 10 exp gdp gdpcap'!$A$49</c:f>
                  <c:strCache>
                    <c:ptCount val="1"/>
                    <c:pt idx="0">
                      <c:v>PRT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6"/>
              <c:layout/>
              <c:tx>
                <c:strRef>
                  <c:f>'FIG 10 exp gdp gdpcap'!$A$50</c:f>
                  <c:strCache>
                    <c:ptCount val="1"/>
                    <c:pt idx="0">
                      <c:v>IDN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7"/>
              <c:layout/>
              <c:tx>
                <c:strRef>
                  <c:f>'FIG 10 exp gdp gdpcap'!$A$51</c:f>
                  <c:strCache>
                    <c:ptCount val="1"/>
                    <c:pt idx="0">
                      <c:v>HUN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8"/>
              <c:layout/>
              <c:tx>
                <c:strRef>
                  <c:f>'FIG 10 exp gdp gdpcap'!$A$52</c:f>
                  <c:strCache>
                    <c:ptCount val="1"/>
                    <c:pt idx="0">
                      <c:v>GHA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9"/>
              <c:layout/>
              <c:tx>
                <c:strRef>
                  <c:f>'FIG 10 exp gdp gdpcap'!$A$53</c:f>
                  <c:strCache>
                    <c:ptCount val="1"/>
                    <c:pt idx="0">
                      <c:v>SRB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0"/>
              <c:layout/>
              <c:tx>
                <c:strRef>
                  <c:f>'FIG 10 exp gdp gdpcap'!$A$54</c:f>
                  <c:strCache>
                    <c:ptCount val="1"/>
                    <c:pt idx="0">
                      <c:v>BGR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1"/>
              <c:layout/>
              <c:tx>
                <c:strRef>
                  <c:f>'FIG 10 exp gdp gdpcap'!$A$55</c:f>
                  <c:strCache>
                    <c:ptCount val="1"/>
                    <c:pt idx="0">
                      <c:v>LTU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2"/>
              <c:layout/>
              <c:tx>
                <c:strRef>
                  <c:f>'FIG 10 exp gdp gdpcap'!$A$56</c:f>
                  <c:strCache>
                    <c:ptCount val="1"/>
                    <c:pt idx="0">
                      <c:v>PER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3"/>
              <c:layout/>
              <c:tx>
                <c:strRef>
                  <c:f>'FIG 10 exp gdp gdpcap'!$A$57</c:f>
                  <c:strCache>
                    <c:ptCount val="1"/>
                    <c:pt idx="0">
                      <c:v>ROU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4"/>
              <c:layout/>
              <c:tx>
                <c:strRef>
                  <c:f>'FIG 10 exp gdp gdpcap'!$A$58</c:f>
                  <c:strCache>
                    <c:ptCount val="1"/>
                    <c:pt idx="0">
                      <c:v>KAZ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5"/>
              <c:layout/>
              <c:tx>
                <c:strRef>
                  <c:f>'FIG 10 exp gdp gdpcap'!$A$59</c:f>
                  <c:strCache>
                    <c:ptCount val="1"/>
                    <c:pt idx="0">
                      <c:v>MNG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6"/>
              <c:layout/>
              <c:tx>
                <c:strRef>
                  <c:f>'FIG 10 exp gdp gdpcap'!$A$60</c:f>
                  <c:strCache>
                    <c:ptCount val="1"/>
                    <c:pt idx="0">
                      <c:v>MDA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7"/>
              <c:layout/>
              <c:tx>
                <c:strRef>
                  <c:f>'FIG 10 exp gdp gdpcap'!$A$61</c:f>
                  <c:strCache>
                    <c:ptCount val="1"/>
                    <c:pt idx="0">
                      <c:v>SVN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8"/>
              <c:layout/>
              <c:tx>
                <c:strRef>
                  <c:f>'FIG 10 exp gdp gdpcap'!$A$62</c:f>
                  <c:strCache>
                    <c:ptCount val="1"/>
                    <c:pt idx="0">
                      <c:v>EST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9"/>
              <c:layout/>
              <c:tx>
                <c:strRef>
                  <c:f>'FIG 10 exp gdp gdpcap'!$A$63</c:f>
                  <c:strCache>
                    <c:ptCount val="1"/>
                    <c:pt idx="0">
                      <c:v>CZE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0"/>
              <c:layout/>
              <c:tx>
                <c:strRef>
                  <c:f>'FIG 10 exp gdp gdpcap'!$A$64</c:f>
                  <c:strCache>
                    <c:ptCount val="1"/>
                    <c:pt idx="0">
                      <c:v>LVA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1"/>
              <c:layout/>
              <c:tx>
                <c:strRef>
                  <c:f>'FIG 10 exp gdp gdpcap'!$A$65</c:f>
                  <c:strCache>
                    <c:ptCount val="1"/>
                    <c:pt idx="0">
                      <c:v>GBR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2"/>
              <c:layout/>
              <c:tx>
                <c:strRef>
                  <c:f>'FIG 10 exp gdp gdpcap'!$A$66</c:f>
                  <c:strCache>
                    <c:ptCount val="1"/>
                    <c:pt idx="0">
                      <c:v>FRA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3"/>
              <c:layout/>
              <c:tx>
                <c:strRef>
                  <c:f>'FIG 10 exp gdp gdpcap'!$A$67</c:f>
                  <c:strCache>
                    <c:ptCount val="1"/>
                    <c:pt idx="0">
                      <c:v>PHL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4"/>
              <c:layout/>
              <c:tx>
                <c:strRef>
                  <c:f>'FIG 10 exp gdp gdpcap'!$A$68</c:f>
                  <c:strCache>
                    <c:ptCount val="1"/>
                    <c:pt idx="0">
                      <c:v>HRV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5"/>
              <c:layout/>
              <c:tx>
                <c:strRef>
                  <c:f>'FIG 10 exp gdp gdpcap'!$A$69</c:f>
                  <c:strCache>
                    <c:ptCount val="1"/>
                    <c:pt idx="0">
                      <c:v>MEX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6"/>
              <c:layout/>
              <c:tx>
                <c:strRef>
                  <c:f>'FIG 10 exp gdp gdpcap'!$A$70</c:f>
                  <c:strCache>
                    <c:ptCount val="1"/>
                    <c:pt idx="0">
                      <c:v>COL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7"/>
              <c:layout/>
              <c:tx>
                <c:strRef>
                  <c:f>'FIG 10 exp gdp gdpcap'!$A$71</c:f>
                  <c:strCache>
                    <c:ptCount val="1"/>
                    <c:pt idx="0">
                      <c:v>POL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8"/>
              <c:layout/>
              <c:tx>
                <c:strRef>
                  <c:f>'FIG 10 exp gdp gdpcap'!$A$72</c:f>
                  <c:strCache>
                    <c:ptCount val="1"/>
                    <c:pt idx="0">
                      <c:v>ISL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9"/>
              <c:layout/>
              <c:tx>
                <c:strRef>
                  <c:f>'FIG 10 exp gdp gdpcap'!$A$73</c:f>
                  <c:strCache>
                    <c:ptCount val="1"/>
                    <c:pt idx="0">
                      <c:v>KOR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0"/>
              <c:layout/>
              <c:tx>
                <c:strRef>
                  <c:f>'FIG 10 exp gdp gdpcap'!$A$74</c:f>
                  <c:strCache>
                    <c:ptCount val="1"/>
                    <c:pt idx="0">
                      <c:v>NLD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1"/>
              <c:layout/>
              <c:tx>
                <c:strRef>
                  <c:f>'FIG 10 exp gdp gdpcap'!$A$75</c:f>
                  <c:strCache>
                    <c:ptCount val="1"/>
                    <c:pt idx="0">
                      <c:v>IND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2"/>
              <c:layout/>
              <c:tx>
                <c:strRef>
                  <c:f>'FIG 10 exp gdp gdpcap'!$A$76</c:f>
                  <c:strCache>
                    <c:ptCount val="1"/>
                    <c:pt idx="0">
                      <c:v>ITA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3"/>
              <c:layout/>
              <c:tx>
                <c:strRef>
                  <c:f>'FIG 10 exp gdp gdpcap'!$A$77</c:f>
                  <c:strCache>
                    <c:ptCount val="1"/>
                    <c:pt idx="0">
                      <c:v>UKR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4"/>
              <c:layout/>
              <c:tx>
                <c:strRef>
                  <c:f>'FIG 10 exp gdp gdpcap'!$A$78</c:f>
                  <c:strCache>
                    <c:ptCount val="1"/>
                    <c:pt idx="0">
                      <c:v>NOR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5"/>
              <c:layout/>
              <c:tx>
                <c:strRef>
                  <c:f>'FIG 10 exp gdp gdpcap'!$A$79</c:f>
                  <c:strCache>
                    <c:ptCount val="1"/>
                    <c:pt idx="0">
                      <c:v>JPN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6"/>
              <c:layout/>
              <c:tx>
                <c:strRef>
                  <c:f>'FIG 10 exp gdp gdpcap'!$A$80</c:f>
                  <c:strCache>
                    <c:ptCount val="1"/>
                    <c:pt idx="0">
                      <c:v>AUS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7"/>
              <c:layout/>
              <c:tx>
                <c:strRef>
                  <c:f>'FIG 10 exp gdp gdpcap'!$A$81</c:f>
                  <c:strCache>
                    <c:ptCount val="1"/>
                    <c:pt idx="0">
                      <c:v>AUT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8"/>
              <c:layout/>
              <c:tx>
                <c:strRef>
                  <c:f>'FIG 10 exp gdp gdpcap'!$A$82</c:f>
                  <c:strCache>
                    <c:ptCount val="1"/>
                    <c:pt idx="0">
                      <c:v>USA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9"/>
              <c:layout/>
              <c:tx>
                <c:strRef>
                  <c:f>'FIG 10 exp gdp gdpcap'!$A$83</c:f>
                  <c:strCache>
                    <c:ptCount val="1"/>
                    <c:pt idx="0">
                      <c:v>VNM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0"/>
              <c:layout/>
              <c:tx>
                <c:strRef>
                  <c:f>'FIG 10 exp gdp gdpcap'!$A$84</c:f>
                  <c:strCache>
                    <c:ptCount val="1"/>
                    <c:pt idx="0">
                      <c:v>CHE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1"/>
              <c:layout/>
              <c:tx>
                <c:strRef>
                  <c:f>'FIG 10 exp gdp gdpcap'!$A$85</c:f>
                  <c:strCache>
                    <c:ptCount val="1"/>
                    <c:pt idx="0">
                      <c:v>DEU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2"/>
              <c:layout>
                <c:manualLayout>
                  <c:x val="-4.7310597999574378E-2"/>
                  <c:y val="-2.219230051827278E-2"/>
                </c:manualLayout>
              </c:layout>
              <c:tx>
                <c:strRef>
                  <c:f>'FIG 10 exp gdp gdpcap'!$A$86</c:f>
                  <c:strCache>
                    <c:ptCount val="1"/>
                    <c:pt idx="0">
                      <c:v>CHN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3"/>
              <c:layout/>
              <c:tx>
                <c:strRef>
                  <c:f>'FIG 10 exp gdp gdpcap'!$A$87</c:f>
                  <c:strCache>
                    <c:ptCount val="1"/>
                    <c:pt idx="0">
                      <c:v>ESP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4"/>
              <c:layout/>
              <c:tx>
                <c:strRef>
                  <c:f>'FIG 10 exp gdp gdpcap'!$A$88</c:f>
                  <c:strCache>
                    <c:ptCount val="1"/>
                    <c:pt idx="0">
                      <c:v>ZAF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5"/>
              <c:layout/>
              <c:tx>
                <c:strRef>
                  <c:f>'FIG 10 exp gdp gdpcap'!$A$89</c:f>
                  <c:strCache>
                    <c:ptCount val="1"/>
                    <c:pt idx="0">
                      <c:v>BRA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6"/>
              <c:layout/>
              <c:tx>
                <c:strRef>
                  <c:f>'FIG 10 exp gdp gdpcap'!$A$90</c:f>
                  <c:strCache>
                    <c:ptCount val="1"/>
                    <c:pt idx="0">
                      <c:v>BEL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7"/>
              <c:layout/>
              <c:tx>
                <c:strRef>
                  <c:f>'FIG 10 exp gdp gdpcap'!$A$91</c:f>
                  <c:strCache>
                    <c:ptCount val="1"/>
                    <c:pt idx="0">
                      <c:v>FIN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8"/>
              <c:layout/>
              <c:tx>
                <c:strRef>
                  <c:f>'FIG 10 exp gdp gdpcap'!$A$92</c:f>
                  <c:strCache>
                    <c:ptCount val="1"/>
                    <c:pt idx="0">
                      <c:v>RUS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9"/>
              <c:layout/>
              <c:tx>
                <c:strRef>
                  <c:f>'FIG 10 exp gdp gdpcap'!$A$93</c:f>
                  <c:strCache>
                    <c:ptCount val="1"/>
                    <c:pt idx="0">
                      <c:v>SWE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0"/>
              <c:layout/>
              <c:tx>
                <c:strRef>
                  <c:f>'FIG 10 exp gdp gdpcap'!$A$94</c:f>
                  <c:strCache>
                    <c:ptCount val="1"/>
                    <c:pt idx="0">
                      <c:v>CAN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1"/>
              <c:layout/>
              <c:tx>
                <c:strRef>
                  <c:f>'FIG 10 exp gdp gdpcap'!$A$95</c:f>
                  <c:strCache>
                    <c:ptCount val="1"/>
                    <c:pt idx="0">
                      <c:v>DNK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2"/>
              <c:layout/>
              <c:tx>
                <c:strRef>
                  <c:f>'FIG 10 exp gdp gdpcap'!$A$96</c:f>
                  <c:strCache>
                    <c:ptCount val="1"/>
                    <c:pt idx="0">
                      <c:v>ARG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trendlineType val="linear"/>
            <c:dispRSqr val="1"/>
            <c:dispEq val="0"/>
            <c:trendlineLbl>
              <c:layout>
                <c:manualLayout>
                  <c:x val="5.8375662234966007E-2"/>
                  <c:y val="-1.7028891375887659E-2"/>
                </c:manualLayout>
              </c:layout>
              <c:numFmt formatCode="General" sourceLinked="0"/>
            </c:trendlineLbl>
          </c:trendline>
          <c:xVal>
            <c:numRef>
              <c:f>'FIG 10 exp gdp gdpcap'!$B$4:$B$96</c:f>
              <c:numCache>
                <c:formatCode>#,##0</c:formatCode>
                <c:ptCount val="93"/>
                <c:pt idx="0">
                  <c:v>2182</c:v>
                </c:pt>
                <c:pt idx="1">
                  <c:v>1219</c:v>
                </c:pt>
                <c:pt idx="2">
                  <c:v>6277</c:v>
                </c:pt>
                <c:pt idx="3">
                  <c:v>3281.9390382522051</c:v>
                </c:pt>
                <c:pt idx="4">
                  <c:v>29246.154768256514</c:v>
                </c:pt>
                <c:pt idx="5">
                  <c:v>7453</c:v>
                </c:pt>
                <c:pt idx="6">
                  <c:v>13262</c:v>
                </c:pt>
                <c:pt idx="7">
                  <c:v>8878</c:v>
                </c:pt>
                <c:pt idx="8">
                  <c:v>17525</c:v>
                </c:pt>
                <c:pt idx="9">
                  <c:v>2030</c:v>
                </c:pt>
                <c:pt idx="10">
                  <c:v>821</c:v>
                </c:pt>
                <c:pt idx="11">
                  <c:v>1618.54664</c:v>
                </c:pt>
                <c:pt idx="12">
                  <c:v>14918.0772529163</c:v>
                </c:pt>
                <c:pt idx="13">
                  <c:v>22398.476049275665</c:v>
                </c:pt>
                <c:pt idx="14">
                  <c:v>11311.880048946025</c:v>
                </c:pt>
                <c:pt idx="15">
                  <c:v>2333</c:v>
                </c:pt>
                <c:pt idx="16">
                  <c:v>18584.400000000001</c:v>
                </c:pt>
                <c:pt idx="17">
                  <c:v>1596.5</c:v>
                </c:pt>
                <c:pt idx="18">
                  <c:v>10353</c:v>
                </c:pt>
                <c:pt idx="19">
                  <c:v>8115</c:v>
                </c:pt>
                <c:pt idx="20">
                  <c:v>8912</c:v>
                </c:pt>
                <c:pt idx="21">
                  <c:v>7936</c:v>
                </c:pt>
                <c:pt idx="22">
                  <c:v>1780</c:v>
                </c:pt>
                <c:pt idx="23">
                  <c:v>25639</c:v>
                </c:pt>
                <c:pt idx="24">
                  <c:v>21980.080580299167</c:v>
                </c:pt>
                <c:pt idx="25">
                  <c:v>4908.6811900000002</c:v>
                </c:pt>
                <c:pt idx="26">
                  <c:v>1770.9</c:v>
                </c:pt>
                <c:pt idx="27">
                  <c:v>4509</c:v>
                </c:pt>
                <c:pt idx="28">
                  <c:v>2954</c:v>
                </c:pt>
                <c:pt idx="29">
                  <c:v>26794.82869715284</c:v>
                </c:pt>
                <c:pt idx="30">
                  <c:v>7711.9302892470369</c:v>
                </c:pt>
                <c:pt idx="31">
                  <c:v>2514</c:v>
                </c:pt>
                <c:pt idx="32">
                  <c:v>14242.099700220013</c:v>
                </c:pt>
                <c:pt idx="33">
                  <c:v>49402.388689562526</c:v>
                </c:pt>
                <c:pt idx="34">
                  <c:v>19610.295784860304</c:v>
                </c:pt>
                <c:pt idx="35">
                  <c:v>10057</c:v>
                </c:pt>
                <c:pt idx="36">
                  <c:v>6531.0461890838205</c:v>
                </c:pt>
                <c:pt idx="37">
                  <c:v>11092</c:v>
                </c:pt>
                <c:pt idx="38">
                  <c:v>37477.066915029114</c:v>
                </c:pt>
                <c:pt idx="39">
                  <c:v>5911.2331095751169</c:v>
                </c:pt>
                <c:pt idx="40">
                  <c:v>3324.8</c:v>
                </c:pt>
                <c:pt idx="41">
                  <c:v>7921</c:v>
                </c:pt>
                <c:pt idx="42">
                  <c:v>33718.199865279523</c:v>
                </c:pt>
                <c:pt idx="43">
                  <c:v>14904</c:v>
                </c:pt>
                <c:pt idx="44">
                  <c:v>28326.769965206513</c:v>
                </c:pt>
                <c:pt idx="45">
                  <c:v>28759.879218294602</c:v>
                </c:pt>
                <c:pt idx="46">
                  <c:v>10517</c:v>
                </c:pt>
                <c:pt idx="47">
                  <c:v>25060.505288309148</c:v>
                </c:pt>
                <c:pt idx="48">
                  <c:v>4080</c:v>
                </c:pt>
                <c:pt idx="49">
                  <c:v>13592</c:v>
                </c:pt>
                <c:pt idx="50">
                  <c:v>17341.848346138908</c:v>
                </c:pt>
                <c:pt idx="51">
                  <c:v>27685.856030928091</c:v>
                </c:pt>
                <c:pt idx="52">
                  <c:v>11988.931233045314</c:v>
                </c:pt>
                <c:pt idx="53">
                  <c:v>20339.046760296569</c:v>
                </c:pt>
                <c:pt idx="54">
                  <c:v>25223.194234182789</c:v>
                </c:pt>
                <c:pt idx="55">
                  <c:v>11892</c:v>
                </c:pt>
                <c:pt idx="56">
                  <c:v>5150</c:v>
                </c:pt>
                <c:pt idx="57">
                  <c:v>30405.347828912694</c:v>
                </c:pt>
                <c:pt idx="58">
                  <c:v>28113.099781115059</c:v>
                </c:pt>
                <c:pt idx="59">
                  <c:v>31187.499509109821</c:v>
                </c:pt>
                <c:pt idx="60">
                  <c:v>23536.734487678401</c:v>
                </c:pt>
                <c:pt idx="61">
                  <c:v>40209.626204387503</c:v>
                </c:pt>
                <c:pt idx="62">
                  <c:v>39356.686665961402</c:v>
                </c:pt>
                <c:pt idx="63">
                  <c:v>6968.9643871630742</c:v>
                </c:pt>
                <c:pt idx="64">
                  <c:v>21663.649288382701</c:v>
                </c:pt>
                <c:pt idx="65">
                  <c:v>18135.209796744715</c:v>
                </c:pt>
                <c:pt idx="66">
                  <c:v>13357.149671705218</c:v>
                </c:pt>
                <c:pt idx="67">
                  <c:v>24951.549369610409</c:v>
                </c:pt>
                <c:pt idx="68">
                  <c:v>43992.755360661293</c:v>
                </c:pt>
                <c:pt idx="69">
                  <c:v>33394.770111607373</c:v>
                </c:pt>
                <c:pt idx="70">
                  <c:v>48256.218355258716</c:v>
                </c:pt>
                <c:pt idx="71">
                  <c:v>5701</c:v>
                </c:pt>
                <c:pt idx="72">
                  <c:v>35459.377478687056</c:v>
                </c:pt>
                <c:pt idx="73">
                  <c:v>8168.2077012713034</c:v>
                </c:pt>
                <c:pt idx="74">
                  <c:v>65613.025079503597</c:v>
                </c:pt>
                <c:pt idx="75">
                  <c:v>36622.82539421814</c:v>
                </c:pt>
                <c:pt idx="76">
                  <c:v>45550.185546144865</c:v>
                </c:pt>
                <c:pt idx="77">
                  <c:v>47694.846615714137</c:v>
                </c:pt>
                <c:pt idx="78">
                  <c:v>54575.418346789986</c:v>
                </c:pt>
                <c:pt idx="79">
                  <c:v>5469</c:v>
                </c:pt>
                <c:pt idx="80">
                  <c:v>59535.803379659294</c:v>
                </c:pt>
                <c:pt idx="81">
                  <c:v>46393.590073312924</c:v>
                </c:pt>
                <c:pt idx="82">
                  <c:v>12854.766004184543</c:v>
                </c:pt>
                <c:pt idx="83">
                  <c:v>33637.573010330772</c:v>
                </c:pt>
                <c:pt idx="84">
                  <c:v>13049.277087626813</c:v>
                </c:pt>
                <c:pt idx="85">
                  <c:v>16152.5396989132</c:v>
                </c:pt>
                <c:pt idx="86">
                  <c:v>43723.632481700901</c:v>
                </c:pt>
                <c:pt idx="87">
                  <c:v>40666.318592196854</c:v>
                </c:pt>
                <c:pt idx="88">
                  <c:v>23352.60208599193</c:v>
                </c:pt>
                <c:pt idx="89">
                  <c:v>45297.002977076554</c:v>
                </c:pt>
                <c:pt idx="90">
                  <c:v>45065.69154395954</c:v>
                </c:pt>
                <c:pt idx="91">
                  <c:v>45500.434934587451</c:v>
                </c:pt>
                <c:pt idx="92" formatCode="General">
                  <c:v>17554.12</c:v>
                </c:pt>
              </c:numCache>
            </c:numRef>
          </c:xVal>
          <c:yVal>
            <c:numRef>
              <c:f>'FIG 10 exp gdp gdpcap'!$C$4:$C$96</c:f>
              <c:numCache>
                <c:formatCode>0.00%</c:formatCode>
                <c:ptCount val="93"/>
                <c:pt idx="0">
                  <c:v>1.3788672308966314E-3</c:v>
                </c:pt>
                <c:pt idx="1">
                  <c:v>2.0960070713854301E-3</c:v>
                </c:pt>
                <c:pt idx="2">
                  <c:v>4.3995289383027452E-3</c:v>
                </c:pt>
                <c:pt idx="3">
                  <c:v>6.3731852544857874E-3</c:v>
                </c:pt>
                <c:pt idx="4">
                  <c:v>7.0587312584149227E-3</c:v>
                </c:pt>
                <c:pt idx="5">
                  <c:v>7.2603480713860106E-3</c:v>
                </c:pt>
                <c:pt idx="6">
                  <c:v>6.9608643310424137E-3</c:v>
                </c:pt>
                <c:pt idx="7">
                  <c:v>7.8031889438566655E-3</c:v>
                </c:pt>
                <c:pt idx="8">
                  <c:v>1.0889267036573658E-2</c:v>
                </c:pt>
                <c:pt idx="9">
                  <c:v>1.2179155567527938E-2</c:v>
                </c:pt>
                <c:pt idx="10">
                  <c:v>1.1293149739231269E-2</c:v>
                </c:pt>
                <c:pt idx="11">
                  <c:v>1.213486611912344E-2</c:v>
                </c:pt>
                <c:pt idx="12">
                  <c:v>1.2197911055715238E-2</c:v>
                </c:pt>
                <c:pt idx="13">
                  <c:v>1.5383678575778041E-2</c:v>
                </c:pt>
                <c:pt idx="14">
                  <c:v>1.6214871360743774E-2</c:v>
                </c:pt>
                <c:pt idx="15">
                  <c:v>1.6503011286206917E-2</c:v>
                </c:pt>
                <c:pt idx="16">
                  <c:v>1.6768669896949431E-2</c:v>
                </c:pt>
                <c:pt idx="17">
                  <c:v>1.9724135185701205E-2</c:v>
                </c:pt>
                <c:pt idx="18">
                  <c:v>2.1134824795404961E-2</c:v>
                </c:pt>
                <c:pt idx="19">
                  <c:v>2.1389539730768774E-2</c:v>
                </c:pt>
                <c:pt idx="20">
                  <c:v>2.1592862263450193E-2</c:v>
                </c:pt>
                <c:pt idx="21">
                  <c:v>2.4912870523810089E-2</c:v>
                </c:pt>
                <c:pt idx="22">
                  <c:v>2.9429206819866566E-2</c:v>
                </c:pt>
                <c:pt idx="23">
                  <c:v>2.9172425346567828E-2</c:v>
                </c:pt>
                <c:pt idx="24">
                  <c:v>3.0377631773337667E-2</c:v>
                </c:pt>
                <c:pt idx="25">
                  <c:v>3.0417492562531304E-2</c:v>
                </c:pt>
                <c:pt idx="26" formatCode="0,000%">
                  <c:v>3.1111792121311085E-2</c:v>
                </c:pt>
                <c:pt idx="27" formatCode="#,#00%">
                  <c:v>3.2662712407823022E-2</c:v>
                </c:pt>
                <c:pt idx="28">
                  <c:v>3.4011072526693525E-2</c:v>
                </c:pt>
                <c:pt idx="29">
                  <c:v>3.4822731849617108E-2</c:v>
                </c:pt>
                <c:pt idx="30">
                  <c:v>3.7304062733762175E-2</c:v>
                </c:pt>
                <c:pt idx="31">
                  <c:v>3.8699015643113746E-2</c:v>
                </c:pt>
                <c:pt idx="32">
                  <c:v>3.8743314738106847E-2</c:v>
                </c:pt>
                <c:pt idx="33">
                  <c:v>3.9782872488504865E-2</c:v>
                </c:pt>
                <c:pt idx="34" formatCode="#,#00%">
                  <c:v>3.9883696952454521E-2</c:v>
                </c:pt>
                <c:pt idx="35">
                  <c:v>4.0811902283767777E-2</c:v>
                </c:pt>
                <c:pt idx="36">
                  <c:v>4.2183775477057907E-2</c:v>
                </c:pt>
                <c:pt idx="37">
                  <c:v>4.3836316026275385E-2</c:v>
                </c:pt>
                <c:pt idx="38">
                  <c:v>4.5674584695244547E-2</c:v>
                </c:pt>
                <c:pt idx="39">
                  <c:v>5.2960738229657647E-2</c:v>
                </c:pt>
                <c:pt idx="40">
                  <c:v>5.8005352175151452E-2</c:v>
                </c:pt>
                <c:pt idx="41">
                  <c:v>5.8591276492717996E-2</c:v>
                </c:pt>
                <c:pt idx="42" formatCode="#,#00%">
                  <c:v>5.8595520478120687E-2</c:v>
                </c:pt>
                <c:pt idx="43">
                  <c:v>6.345365859018981E-2</c:v>
                </c:pt>
                <c:pt idx="44">
                  <c:v>6.4319801285988382E-2</c:v>
                </c:pt>
                <c:pt idx="45">
                  <c:v>6.6052376277005401E-2</c:v>
                </c:pt>
                <c:pt idx="46">
                  <c:v>6.8057210821527714E-2</c:v>
                </c:pt>
                <c:pt idx="47">
                  <c:v>7.5196157749619477E-2</c:v>
                </c:pt>
                <c:pt idx="48">
                  <c:v>7.647908395549452E-2</c:v>
                </c:pt>
                <c:pt idx="49">
                  <c:v>7.8534641889353371E-2</c:v>
                </c:pt>
                <c:pt idx="50">
                  <c:v>7.919752107452635E-2</c:v>
                </c:pt>
                <c:pt idx="51">
                  <c:v>8.2978187871472625E-2</c:v>
                </c:pt>
                <c:pt idx="52">
                  <c:v>8.6097640957094254E-2</c:v>
                </c:pt>
                <c:pt idx="53">
                  <c:v>9.1696838683767976E-2</c:v>
                </c:pt>
                <c:pt idx="54">
                  <c:v>9.3516713007644692E-2</c:v>
                </c:pt>
                <c:pt idx="55">
                  <c:v>9.3569640454360545E-2</c:v>
                </c:pt>
                <c:pt idx="56">
                  <c:v>9.4787139142945606E-2</c:v>
                </c:pt>
                <c:pt idx="57">
                  <c:v>9.6356241699867187E-2</c:v>
                </c:pt>
                <c:pt idx="58">
                  <c:v>9.8728099353926013E-2</c:v>
                </c:pt>
                <c:pt idx="59">
                  <c:v>9.8974612481829344E-2</c:v>
                </c:pt>
                <c:pt idx="60">
                  <c:v>0.1017532915401816</c:v>
                </c:pt>
                <c:pt idx="61">
                  <c:v>0.11594095458467056</c:v>
                </c:pt>
                <c:pt idx="62">
                  <c:v>0.11920591837864357</c:v>
                </c:pt>
                <c:pt idx="63">
                  <c:v>0.12249007468743266</c:v>
                </c:pt>
                <c:pt idx="64">
                  <c:v>0.1230410536354349</c:v>
                </c:pt>
                <c:pt idx="65">
                  <c:v>0.12388784999910277</c:v>
                </c:pt>
                <c:pt idx="66">
                  <c:v>0.12783964114398028</c:v>
                </c:pt>
                <c:pt idx="67">
                  <c:v>0.13141646591081385</c:v>
                </c:pt>
                <c:pt idx="68">
                  <c:v>0.13356197370522169</c:v>
                </c:pt>
                <c:pt idx="69">
                  <c:v>0.13702957359077042</c:v>
                </c:pt>
                <c:pt idx="70">
                  <c:v>0.14272825273663725</c:v>
                </c:pt>
                <c:pt idx="71">
                  <c:v>0.14796957495564092</c:v>
                </c:pt>
                <c:pt idx="72">
                  <c:v>0.14881803375065286</c:v>
                </c:pt>
                <c:pt idx="73">
                  <c:v>0.14910185728276998</c:v>
                </c:pt>
                <c:pt idx="74">
                  <c:v>0.15017689319053271</c:v>
                </c:pt>
                <c:pt idx="75">
                  <c:v>0.16745846940815781</c:v>
                </c:pt>
                <c:pt idx="76">
                  <c:v>0.16858345869407421</c:v>
                </c:pt>
                <c:pt idx="77">
                  <c:v>0.17611950107038371</c:v>
                </c:pt>
                <c:pt idx="78" formatCode="#,#00%">
                  <c:v>0.1861988126228154</c:v>
                </c:pt>
                <c:pt idx="79">
                  <c:v>0.19913862323680578</c:v>
                </c:pt>
                <c:pt idx="80">
                  <c:v>0.20455828249634758</c:v>
                </c:pt>
                <c:pt idx="81">
                  <c:v>0.20474963338411378</c:v>
                </c:pt>
                <c:pt idx="82">
                  <c:v>0.21049723193585884</c:v>
                </c:pt>
                <c:pt idx="83">
                  <c:v>0.2124971763689964</c:v>
                </c:pt>
                <c:pt idx="84">
                  <c:v>0.21384388254642256</c:v>
                </c:pt>
                <c:pt idx="85">
                  <c:v>0.22745328349626892</c:v>
                </c:pt>
                <c:pt idx="86">
                  <c:v>0.23006208540158174</c:v>
                </c:pt>
                <c:pt idx="87">
                  <c:v>0.23854055793460235</c:v>
                </c:pt>
                <c:pt idx="88">
                  <c:v>0.24711894831532474</c:v>
                </c:pt>
                <c:pt idx="89">
                  <c:v>0.25278939215092067</c:v>
                </c:pt>
                <c:pt idx="90" formatCode="#,#00%">
                  <c:v>0.31109027072610612</c:v>
                </c:pt>
                <c:pt idx="91">
                  <c:v>0.36440444806569999</c:v>
                </c:pt>
                <c:pt idx="92" formatCode="#,#00%">
                  <c:v>0.16330856676126754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1587200"/>
        <c:axId val="251878400"/>
      </c:scatterChart>
      <c:valAx>
        <c:axId val="251587200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GB" sz="1400"/>
                  <a:t>GDP per capita (USD PPP)</a:t>
                </a:r>
              </a:p>
            </c:rich>
          </c:tx>
          <c:layout>
            <c:manualLayout>
              <c:xMode val="edge"/>
              <c:yMode val="edge"/>
              <c:x val="0.1503864397424976"/>
              <c:y val="0.92914693663947945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crossAx val="251878400"/>
        <c:crosses val="autoZero"/>
        <c:crossBetween val="midCat"/>
      </c:valAx>
      <c:valAx>
        <c:axId val="2518784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SNG expenditure as a % of GDP</a:t>
                </a:r>
              </a:p>
            </c:rich>
          </c:tx>
          <c:layout>
            <c:manualLayout>
              <c:xMode val="edge"/>
              <c:yMode val="edge"/>
              <c:x val="1.9238942642362273E-2"/>
              <c:y val="0.17190579630639682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crossAx val="25158720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>
          <a:solidFill>
            <a:schemeClr val="bg2">
              <a:lumMod val="10000"/>
            </a:schemeClr>
          </a:solidFill>
          <a:latin typeface="+mj-lt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837288955901787E-2"/>
          <c:y val="3.8965639390719092E-2"/>
          <c:w val="0.57977903248845364"/>
          <c:h val="0.8399457772348063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'FIG 14 COFOG SNG'!$B$3</c:f>
              <c:strCache>
                <c:ptCount val="1"/>
                <c:pt idx="0">
                  <c:v>Education</c:v>
                </c:pt>
              </c:strCache>
            </c:strRef>
          </c:tx>
          <c:invertIfNegative val="0"/>
          <c:dLbls>
            <c:numFmt formatCode="0.0%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 14 COFOG SNG'!$A$4</c:f>
              <c:strCache>
                <c:ptCount val="1"/>
                <c:pt idx="0">
                  <c:v>% of total SNG expenditure</c:v>
                </c:pt>
              </c:strCache>
            </c:strRef>
          </c:cat>
          <c:val>
            <c:numRef>
              <c:f>'FIG 14 COFOG SNG'!$B$4</c:f>
              <c:numCache>
                <c:formatCode>#,#00%</c:formatCode>
                <c:ptCount val="1"/>
                <c:pt idx="0">
                  <c:v>0.21772430019834821</c:v>
                </c:pt>
              </c:numCache>
            </c:numRef>
          </c:val>
        </c:ser>
        <c:ser>
          <c:idx val="1"/>
          <c:order val="1"/>
          <c:tx>
            <c:strRef>
              <c:f>'FIG 14 COFOG SNG'!$C$3</c:f>
              <c:strCache>
                <c:ptCount val="1"/>
                <c:pt idx="0">
                  <c:v>General public services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numFmt formatCode="0.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 14 COFOG SNG'!$A$4</c:f>
              <c:strCache>
                <c:ptCount val="1"/>
                <c:pt idx="0">
                  <c:v>% of total SNG expenditure</c:v>
                </c:pt>
              </c:strCache>
            </c:strRef>
          </c:cat>
          <c:val>
            <c:numRef>
              <c:f>'FIG 14 COFOG SNG'!$C$4</c:f>
              <c:numCache>
                <c:formatCode>#,#00%</c:formatCode>
                <c:ptCount val="1"/>
                <c:pt idx="0">
                  <c:v>0.20285304050563807</c:v>
                </c:pt>
              </c:numCache>
            </c:numRef>
          </c:val>
        </c:ser>
        <c:ser>
          <c:idx val="2"/>
          <c:order val="2"/>
          <c:tx>
            <c:strRef>
              <c:f>'FIG 14 COFOG SNG'!$D$3</c:f>
              <c:strCache>
                <c:ptCount val="1"/>
                <c:pt idx="0">
                  <c:v>Economic affairs &amp; transport</c:v>
                </c:pt>
              </c:strCache>
            </c:strRef>
          </c:tx>
          <c:invertIfNegative val="0"/>
          <c:dLbls>
            <c:numFmt formatCode="0.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 14 COFOG SNG'!$A$4</c:f>
              <c:strCache>
                <c:ptCount val="1"/>
                <c:pt idx="0">
                  <c:v>% of total SNG expenditure</c:v>
                </c:pt>
              </c:strCache>
            </c:strRef>
          </c:cat>
          <c:val>
            <c:numRef>
              <c:f>'FIG 14 COFOG SNG'!$D$4</c:f>
              <c:numCache>
                <c:formatCode>#,#00%</c:formatCode>
                <c:ptCount val="1"/>
                <c:pt idx="0">
                  <c:v>0.13759390778884828</c:v>
                </c:pt>
              </c:numCache>
            </c:numRef>
          </c:val>
        </c:ser>
        <c:ser>
          <c:idx val="3"/>
          <c:order val="3"/>
          <c:tx>
            <c:strRef>
              <c:f>'FIG 14 COFOG SNG'!$E$3</c:f>
              <c:strCache>
                <c:ptCount val="1"/>
                <c:pt idx="0">
                  <c:v>Social protection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numFmt formatCode="0.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 14 COFOG SNG'!$A$4</c:f>
              <c:strCache>
                <c:ptCount val="1"/>
                <c:pt idx="0">
                  <c:v>% of total SNG expenditure</c:v>
                </c:pt>
              </c:strCache>
            </c:strRef>
          </c:cat>
          <c:val>
            <c:numRef>
              <c:f>'FIG 14 COFOG SNG'!$E$4</c:f>
              <c:numCache>
                <c:formatCode>#,#00%</c:formatCode>
                <c:ptCount val="1"/>
                <c:pt idx="0">
                  <c:v>0.12492756630155218</c:v>
                </c:pt>
              </c:numCache>
            </c:numRef>
          </c:val>
        </c:ser>
        <c:ser>
          <c:idx val="4"/>
          <c:order val="4"/>
          <c:tx>
            <c:strRef>
              <c:f>'FIG 14 COFOG SNG'!$F$3</c:f>
              <c:strCache>
                <c:ptCount val="1"/>
                <c:pt idx="0">
                  <c:v>Health</c:v>
                </c:pt>
              </c:strCache>
            </c:strRef>
          </c:tx>
          <c:invertIfNegative val="0"/>
          <c:dLbls>
            <c:numFmt formatCode="0.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 14 COFOG SNG'!$A$4</c:f>
              <c:strCache>
                <c:ptCount val="1"/>
                <c:pt idx="0">
                  <c:v>% of total SNG expenditure</c:v>
                </c:pt>
              </c:strCache>
            </c:strRef>
          </c:cat>
          <c:val>
            <c:numRef>
              <c:f>'FIG 14 COFOG SNG'!$F$4</c:f>
              <c:numCache>
                <c:formatCode>#,#00%</c:formatCode>
                <c:ptCount val="1"/>
                <c:pt idx="0">
                  <c:v>9.4186488318347569E-2</c:v>
                </c:pt>
              </c:numCache>
            </c:numRef>
          </c:val>
        </c:ser>
        <c:ser>
          <c:idx val="5"/>
          <c:order val="5"/>
          <c:tx>
            <c:strRef>
              <c:f>'FIG 14 COFOG SNG'!$G$3</c:f>
              <c:strCache>
                <c:ptCount val="1"/>
                <c:pt idx="0">
                  <c:v>Housing and community amenities</c:v>
                </c:pt>
              </c:strCache>
            </c:strRef>
          </c:tx>
          <c:invertIfNegative val="0"/>
          <c:dLbls>
            <c:numFmt formatCode="0.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 14 COFOG SNG'!$A$4</c:f>
              <c:strCache>
                <c:ptCount val="1"/>
                <c:pt idx="0">
                  <c:v>% of total SNG expenditure</c:v>
                </c:pt>
              </c:strCache>
            </c:strRef>
          </c:cat>
          <c:val>
            <c:numRef>
              <c:f>'FIG 14 COFOG SNG'!$G$4</c:f>
              <c:numCache>
                <c:formatCode>#,#00%</c:formatCode>
                <c:ptCount val="1"/>
                <c:pt idx="0">
                  <c:v>8.8406685885343811E-2</c:v>
                </c:pt>
              </c:numCache>
            </c:numRef>
          </c:val>
        </c:ser>
        <c:ser>
          <c:idx val="6"/>
          <c:order val="6"/>
          <c:tx>
            <c:strRef>
              <c:f>'FIG 14 COFOG SNG'!$H$3</c:f>
              <c:strCache>
                <c:ptCount val="1"/>
                <c:pt idx="0">
                  <c:v>Recreation, culture and religion</c:v>
                </c:pt>
              </c:strCache>
            </c:strRef>
          </c:tx>
          <c:invertIfNegative val="0"/>
          <c:dLbls>
            <c:numFmt formatCode="0.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 14 COFOG SNG'!$A$4</c:f>
              <c:strCache>
                <c:ptCount val="1"/>
                <c:pt idx="0">
                  <c:v>% of total SNG expenditure</c:v>
                </c:pt>
              </c:strCache>
            </c:strRef>
          </c:cat>
          <c:val>
            <c:numRef>
              <c:f>'FIG 14 COFOG SNG'!$H$4</c:f>
              <c:numCache>
                <c:formatCode>#,#00%</c:formatCode>
                <c:ptCount val="1"/>
                <c:pt idx="0">
                  <c:v>5.6964998376503095E-2</c:v>
                </c:pt>
              </c:numCache>
            </c:numRef>
          </c:val>
        </c:ser>
        <c:ser>
          <c:idx val="7"/>
          <c:order val="7"/>
          <c:tx>
            <c:strRef>
              <c:f>'FIG 14 COFOG SNG'!$I$3</c:f>
              <c:strCache>
                <c:ptCount val="1"/>
                <c:pt idx="0">
                  <c:v>Environmental protection</c:v>
                </c:pt>
              </c:strCache>
            </c:strRef>
          </c:tx>
          <c:invertIfNegative val="0"/>
          <c:dLbls>
            <c:numFmt formatCode="0.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 14 COFOG SNG'!$A$4</c:f>
              <c:strCache>
                <c:ptCount val="1"/>
                <c:pt idx="0">
                  <c:v>% of total SNG expenditure</c:v>
                </c:pt>
              </c:strCache>
            </c:strRef>
          </c:cat>
          <c:val>
            <c:numRef>
              <c:f>'FIG 14 COFOG SNG'!$I$4</c:f>
              <c:numCache>
                <c:formatCode>#,#00%</c:formatCode>
                <c:ptCount val="1"/>
                <c:pt idx="0">
                  <c:v>5.4235863657268735E-2</c:v>
                </c:pt>
              </c:numCache>
            </c:numRef>
          </c:val>
        </c:ser>
        <c:ser>
          <c:idx val="8"/>
          <c:order val="8"/>
          <c:tx>
            <c:strRef>
              <c:f>'FIG 14 COFOG SNG'!$J$3</c:f>
              <c:strCache>
                <c:ptCount val="1"/>
                <c:pt idx="0">
                  <c:v>Defence, security and public order</c:v>
                </c:pt>
              </c:strCache>
            </c:strRef>
          </c:tx>
          <c:invertIfNegative val="0"/>
          <c:dLbls>
            <c:numFmt formatCode="0.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 14 COFOG SNG'!$A$4</c:f>
              <c:strCache>
                <c:ptCount val="1"/>
                <c:pt idx="0">
                  <c:v>% of total SNG expenditure</c:v>
                </c:pt>
              </c:strCache>
            </c:strRef>
          </c:cat>
          <c:val>
            <c:numRef>
              <c:f>'FIG 14 COFOG SNG'!$J$4</c:f>
              <c:numCache>
                <c:formatCode>0,000%</c:formatCode>
                <c:ptCount val="1"/>
                <c:pt idx="0">
                  <c:v>2.3938735168033534E-2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3"/>
        <c:overlap val="100"/>
        <c:axId val="41686144"/>
        <c:axId val="41710336"/>
      </c:barChart>
      <c:catAx>
        <c:axId val="416861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41710336"/>
        <c:crosses val="autoZero"/>
        <c:auto val="1"/>
        <c:lblAlgn val="ctr"/>
        <c:lblOffset val="100"/>
        <c:noMultiLvlLbl val="0"/>
      </c:catAx>
      <c:valAx>
        <c:axId val="4171033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416861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835348155760475"/>
          <c:y val="2.6991969141112262E-2"/>
          <c:w val="0.33497996750361064"/>
          <c:h val="0.93452305299411176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>
          <a:solidFill>
            <a:srgbClr val="000000"/>
          </a:solidFill>
          <a:latin typeface="Calibri" panose="020F0502020204030204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4.6808691925492696E-2"/>
          <c:y val="0.11644142714301585"/>
          <c:w val="0.53011442839054757"/>
          <c:h val="0.7307741820573727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'FIG 12 exp cofog gdp all'!$B$2</c:f>
              <c:strCache>
                <c:ptCount val="1"/>
                <c:pt idx="0">
                  <c:v>Education</c:v>
                </c:pt>
              </c:strCache>
            </c:strRef>
          </c:tx>
          <c:invertIfNegative val="0"/>
          <c:dLbls>
            <c:numFmt formatCode="0.0%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 12 exp cofog gdp all'!$A$3</c:f>
              <c:strCache>
                <c:ptCount val="1"/>
                <c:pt idx="0">
                  <c:v>% of GDP </c:v>
                </c:pt>
              </c:strCache>
            </c:strRef>
          </c:cat>
          <c:val>
            <c:numRef>
              <c:f>'FIG 12 exp cofog gdp all'!$B$3</c:f>
              <c:numCache>
                <c:formatCode>#,#00%</c:formatCode>
                <c:ptCount val="1"/>
                <c:pt idx="0">
                  <c:v>2.590036627195175E-2</c:v>
                </c:pt>
              </c:numCache>
            </c:numRef>
          </c:val>
        </c:ser>
        <c:ser>
          <c:idx val="1"/>
          <c:order val="1"/>
          <c:tx>
            <c:strRef>
              <c:f>'FIG 12 exp cofog gdp all'!$C$2</c:f>
              <c:strCache>
                <c:ptCount val="1"/>
                <c:pt idx="0">
                  <c:v>Social protection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numFmt formatCode="0.0%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 12 exp cofog gdp all'!$A$3</c:f>
              <c:strCache>
                <c:ptCount val="1"/>
                <c:pt idx="0">
                  <c:v>% of GDP </c:v>
                </c:pt>
              </c:strCache>
            </c:strRef>
          </c:cat>
          <c:val>
            <c:numRef>
              <c:f>'FIG 12 exp cofog gdp all'!$C$3</c:f>
              <c:numCache>
                <c:formatCode>#,#00%</c:formatCode>
                <c:ptCount val="1"/>
                <c:pt idx="0">
                  <c:v>1.8954055730283362E-2</c:v>
                </c:pt>
              </c:numCache>
            </c:numRef>
          </c:val>
        </c:ser>
        <c:ser>
          <c:idx val="2"/>
          <c:order val="2"/>
          <c:tx>
            <c:strRef>
              <c:f>'FIG 12 exp cofog gdp all'!$D$2</c:f>
              <c:strCache>
                <c:ptCount val="1"/>
                <c:pt idx="0">
                  <c:v>General public services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numFmt formatCode="0.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 12 exp cofog gdp all'!$A$3</c:f>
              <c:strCache>
                <c:ptCount val="1"/>
                <c:pt idx="0">
                  <c:v>% of GDP </c:v>
                </c:pt>
              </c:strCache>
            </c:strRef>
          </c:cat>
          <c:val>
            <c:numRef>
              <c:f>'FIG 12 exp cofog gdp all'!$D$3</c:f>
              <c:numCache>
                <c:formatCode>#,#00%</c:formatCode>
                <c:ptCount val="1"/>
                <c:pt idx="0">
                  <c:v>1.8761213624251902E-2</c:v>
                </c:pt>
              </c:numCache>
            </c:numRef>
          </c:val>
        </c:ser>
        <c:ser>
          <c:idx val="3"/>
          <c:order val="3"/>
          <c:tx>
            <c:strRef>
              <c:f>'FIG 12 exp cofog gdp all'!$E$2</c:f>
              <c:strCache>
                <c:ptCount val="1"/>
                <c:pt idx="0">
                  <c:v>Health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0.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 12 exp cofog gdp all'!$A$3</c:f>
              <c:strCache>
                <c:ptCount val="1"/>
                <c:pt idx="0">
                  <c:v>% of GDP </c:v>
                </c:pt>
              </c:strCache>
            </c:strRef>
          </c:cat>
          <c:val>
            <c:numRef>
              <c:f>'FIG 12 exp cofog gdp all'!$E$3</c:f>
              <c:numCache>
                <c:formatCode>#,#00%</c:formatCode>
                <c:ptCount val="1"/>
                <c:pt idx="0">
                  <c:v>1.5349460478239303E-2</c:v>
                </c:pt>
              </c:numCache>
            </c:numRef>
          </c:val>
        </c:ser>
        <c:ser>
          <c:idx val="4"/>
          <c:order val="4"/>
          <c:tx>
            <c:strRef>
              <c:f>'FIG 12 exp cofog gdp all'!$F$2</c:f>
              <c:strCache>
                <c:ptCount val="1"/>
                <c:pt idx="0">
                  <c:v>Economic affairs &amp; transport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numFmt formatCode="0.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 12 exp cofog gdp all'!$A$3</c:f>
              <c:strCache>
                <c:ptCount val="1"/>
                <c:pt idx="0">
                  <c:v>% of GDP </c:v>
                </c:pt>
              </c:strCache>
            </c:strRef>
          </c:cat>
          <c:val>
            <c:numRef>
              <c:f>'FIG 12 exp cofog gdp all'!$F$3</c:f>
              <c:numCache>
                <c:formatCode>#,#00%</c:formatCode>
                <c:ptCount val="1"/>
                <c:pt idx="0">
                  <c:v>1.4792050248471897E-2</c:v>
                </c:pt>
              </c:numCache>
            </c:numRef>
          </c:val>
        </c:ser>
        <c:ser>
          <c:idx val="5"/>
          <c:order val="5"/>
          <c:tx>
            <c:strRef>
              <c:f>'FIG 12 exp cofog gdp all'!$G$2</c:f>
              <c:strCache>
                <c:ptCount val="1"/>
                <c:pt idx="0">
                  <c:v>Housing and community amenities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'FIG 12 exp cofog gdp all'!$A$3</c:f>
              <c:strCache>
                <c:ptCount val="1"/>
                <c:pt idx="0">
                  <c:v>% of GDP </c:v>
                </c:pt>
              </c:strCache>
            </c:strRef>
          </c:cat>
          <c:val>
            <c:numRef>
              <c:f>'FIG 12 exp cofog gdp all'!$G$3</c:f>
              <c:numCache>
                <c:formatCode>#,#00%</c:formatCode>
                <c:ptCount val="1"/>
                <c:pt idx="0">
                  <c:v>5.9964414241267571E-3</c:v>
                </c:pt>
              </c:numCache>
            </c:numRef>
          </c:val>
        </c:ser>
        <c:ser>
          <c:idx val="6"/>
          <c:order val="6"/>
          <c:tx>
            <c:strRef>
              <c:f>'FIG 12 exp cofog gdp all'!$H$2</c:f>
              <c:strCache>
                <c:ptCount val="1"/>
                <c:pt idx="0">
                  <c:v>Recreation, culture and religion</c:v>
                </c:pt>
              </c:strCache>
            </c:strRef>
          </c:tx>
          <c:invertIfNegative val="0"/>
          <c:dLbls>
            <c:numFmt formatCode="0.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 12 exp cofog gdp all'!$A$3</c:f>
              <c:strCache>
                <c:ptCount val="1"/>
                <c:pt idx="0">
                  <c:v>% of GDP </c:v>
                </c:pt>
              </c:strCache>
            </c:strRef>
          </c:cat>
          <c:val>
            <c:numRef>
              <c:f>'FIG 12 exp cofog gdp all'!$H$3</c:f>
              <c:numCache>
                <c:formatCode>#,#00%</c:formatCode>
                <c:ptCount val="1"/>
                <c:pt idx="0">
                  <c:v>5.4038514138314304E-3</c:v>
                </c:pt>
              </c:numCache>
            </c:numRef>
          </c:val>
        </c:ser>
        <c:ser>
          <c:idx val="7"/>
          <c:order val="7"/>
          <c:tx>
            <c:strRef>
              <c:f>'FIG 12 exp cofog gdp all'!$I$2</c:f>
              <c:strCache>
                <c:ptCount val="1"/>
                <c:pt idx="0">
                  <c:v>Environmental protection</c:v>
                </c:pt>
              </c:strCache>
            </c:strRef>
          </c:tx>
          <c:invertIfNegative val="0"/>
          <c:dLbls>
            <c:numFmt formatCode="0.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 12 exp cofog gdp all'!$A$3</c:f>
              <c:strCache>
                <c:ptCount val="1"/>
                <c:pt idx="0">
                  <c:v>% of GDP </c:v>
                </c:pt>
              </c:strCache>
            </c:strRef>
          </c:cat>
          <c:val>
            <c:numRef>
              <c:f>'FIG 12 exp cofog gdp all'!$I$3</c:f>
              <c:numCache>
                <c:formatCode>#,#00%</c:formatCode>
                <c:ptCount val="1"/>
                <c:pt idx="0">
                  <c:v>3.8509113557505322E-3</c:v>
                </c:pt>
              </c:numCache>
            </c:numRef>
          </c:val>
        </c:ser>
        <c:ser>
          <c:idx val="8"/>
          <c:order val="8"/>
          <c:tx>
            <c:strRef>
              <c:f>'FIG 12 exp cofog gdp all'!$J$2</c:f>
              <c:strCache>
                <c:ptCount val="1"/>
                <c:pt idx="0">
                  <c:v>Defence, security and public order</c:v>
                </c:pt>
              </c:strCache>
            </c:strRef>
          </c:tx>
          <c:invertIfNegative val="0"/>
          <c:dLbls>
            <c:numFmt formatCode="0.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 12 exp cofog gdp all'!$A$3</c:f>
              <c:strCache>
                <c:ptCount val="1"/>
                <c:pt idx="0">
                  <c:v>% of GDP </c:v>
                </c:pt>
              </c:strCache>
            </c:strRef>
          </c:cat>
          <c:val>
            <c:numRef>
              <c:f>'FIG 12 exp cofog gdp all'!$J$3</c:f>
              <c:numCache>
                <c:formatCode>#,#00%</c:formatCode>
                <c:ptCount val="1"/>
                <c:pt idx="0">
                  <c:v>3.3756947627813613E-3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3"/>
        <c:overlap val="100"/>
        <c:axId val="50444928"/>
        <c:axId val="50446720"/>
      </c:barChart>
      <c:catAx>
        <c:axId val="504449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50446720"/>
        <c:crosses val="autoZero"/>
        <c:auto val="1"/>
        <c:lblAlgn val="ctr"/>
        <c:lblOffset val="100"/>
        <c:noMultiLvlLbl val="0"/>
      </c:catAx>
      <c:valAx>
        <c:axId val="50446720"/>
        <c:scaling>
          <c:orientation val="minMax"/>
          <c:max val="0.12000000000000001"/>
          <c:min val="0"/>
        </c:scaling>
        <c:delete val="1"/>
        <c:axPos val="l"/>
        <c:numFmt formatCode="0%" sourceLinked="0"/>
        <c:majorTickMark val="out"/>
        <c:minorTickMark val="none"/>
        <c:tickLblPos val="nextTo"/>
        <c:crossAx val="50444928"/>
        <c:crosses val="autoZero"/>
        <c:crossBetween val="between"/>
        <c:majorUnit val="4.0000000000000008E-2"/>
      </c:valAx>
    </c:plotArea>
    <c:legend>
      <c:legendPos val="r"/>
      <c:layout>
        <c:manualLayout>
          <c:xMode val="edge"/>
          <c:yMode val="edge"/>
          <c:x val="0.55697255848627925"/>
          <c:y val="3.5515895059279129E-2"/>
          <c:w val="0.44002177334421999"/>
          <c:h val="0.8617799080525444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solidFill>
            <a:srgbClr val="000000"/>
          </a:solidFill>
          <a:latin typeface="Calibri" panose="020F0502020204030204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355238907805842E-2"/>
          <c:y val="0.11316041291308319"/>
          <c:w val="0.95262113238404944"/>
          <c:h val="0.8440968109784940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'Collated data B'!$C$28</c:f>
              <c:strCache>
                <c:ptCount val="1"/>
                <c:pt idx="0">
                  <c:v>Discretion on rates and reliefs</c:v>
                </c:pt>
              </c:strCache>
            </c:strRef>
          </c:tx>
          <c:spPr>
            <a:solidFill>
              <a:srgbClr val="4F81BD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'Collated data B'!$A$29:$A$34</c:f>
              <c:strCache>
                <c:ptCount val="6"/>
                <c:pt idx="0">
                  <c:v>1995-96</c:v>
                </c:pt>
                <c:pt idx="1">
                  <c:v>2002-03</c:v>
                </c:pt>
                <c:pt idx="2">
                  <c:v>2005-06</c:v>
                </c:pt>
                <c:pt idx="3">
                  <c:v>2008-09</c:v>
                </c:pt>
                <c:pt idx="4">
                  <c:v>2011-12</c:v>
                </c:pt>
                <c:pt idx="5">
                  <c:v>2014-15*</c:v>
                </c:pt>
              </c:strCache>
            </c:strRef>
          </c:cat>
          <c:val>
            <c:numRef>
              <c:f>'Collated data B'!$C$29:$C$34</c:f>
              <c:numCache>
                <c:formatCode>0.0</c:formatCode>
                <c:ptCount val="6"/>
                <c:pt idx="0">
                  <c:v>6.1805392247197553</c:v>
                </c:pt>
                <c:pt idx="1">
                  <c:v>10.75171572801786</c:v>
                </c:pt>
                <c:pt idx="2">
                  <c:v>11.022575506797676</c:v>
                </c:pt>
                <c:pt idx="3">
                  <c:v>11.302408875625225</c:v>
                </c:pt>
                <c:pt idx="4">
                  <c:v>11.176495705255853</c:v>
                </c:pt>
                <c:pt idx="5">
                  <c:v>10.841200834098178</c:v>
                </c:pt>
              </c:numCache>
            </c:numRef>
          </c:val>
        </c:ser>
        <c:ser>
          <c:idx val="1"/>
          <c:order val="1"/>
          <c:tx>
            <c:strRef>
              <c:f>'Collated data B'!$D$28</c:f>
              <c:strCache>
                <c:ptCount val="1"/>
                <c:pt idx="0">
                  <c:v>Discretion on rates</c:v>
                </c:pt>
              </c:strCache>
            </c:strRef>
          </c:tx>
          <c:spPr>
            <a:solidFill>
              <a:srgbClr val="CCCCCC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'Collated data B'!$A$29:$A$34</c:f>
              <c:strCache>
                <c:ptCount val="6"/>
                <c:pt idx="0">
                  <c:v>1995-96</c:v>
                </c:pt>
                <c:pt idx="1">
                  <c:v>2002-03</c:v>
                </c:pt>
                <c:pt idx="2">
                  <c:v>2005-06</c:v>
                </c:pt>
                <c:pt idx="3">
                  <c:v>2008-09</c:v>
                </c:pt>
                <c:pt idx="4">
                  <c:v>2011-12</c:v>
                </c:pt>
                <c:pt idx="5">
                  <c:v>2014-15*</c:v>
                </c:pt>
              </c:strCache>
            </c:strRef>
          </c:cat>
          <c:val>
            <c:numRef>
              <c:f>'Collated data B'!$D$29:$D$34</c:f>
              <c:numCache>
                <c:formatCode>0.0</c:formatCode>
                <c:ptCount val="6"/>
                <c:pt idx="0">
                  <c:v>2.5574866545171098</c:v>
                </c:pt>
                <c:pt idx="1">
                  <c:v>0.96677968642835321</c:v>
                </c:pt>
                <c:pt idx="2">
                  <c:v>1.0571378165104828</c:v>
                </c:pt>
                <c:pt idx="3">
                  <c:v>0.93443596000005258</c:v>
                </c:pt>
                <c:pt idx="4">
                  <c:v>1.0318291199844751</c:v>
                </c:pt>
                <c:pt idx="5">
                  <c:v>1.0008742463849409</c:v>
                </c:pt>
              </c:numCache>
            </c:numRef>
          </c:val>
        </c:ser>
        <c:ser>
          <c:idx val="2"/>
          <c:order val="2"/>
          <c:tx>
            <c:strRef>
              <c:f>'Collated data B'!$E$28</c:f>
              <c:strCache>
                <c:ptCount val="1"/>
                <c:pt idx="0">
                  <c:v>Discretion on reliefs</c:v>
                </c:pt>
              </c:strCache>
            </c:strRef>
          </c:tx>
          <c:spPr>
            <a:solidFill>
              <a:srgbClr val="A7B9E3"/>
            </a:solidFill>
          </c:spPr>
          <c:invertIfNegative val="0"/>
          <c:cat>
            <c:strRef>
              <c:f>'Collated data B'!$A$29:$A$34</c:f>
              <c:strCache>
                <c:ptCount val="6"/>
                <c:pt idx="0">
                  <c:v>1995-96</c:v>
                </c:pt>
                <c:pt idx="1">
                  <c:v>2002-03</c:v>
                </c:pt>
                <c:pt idx="2">
                  <c:v>2005-06</c:v>
                </c:pt>
                <c:pt idx="3">
                  <c:v>2008-09</c:v>
                </c:pt>
                <c:pt idx="4">
                  <c:v>2011-12</c:v>
                </c:pt>
                <c:pt idx="5">
                  <c:v>2014-15*</c:v>
                </c:pt>
              </c:strCache>
            </c:strRef>
          </c:cat>
          <c:val>
            <c:numRef>
              <c:f>'Collated data B'!$E$29:$E$34</c:f>
              <c:numCache>
                <c:formatCode>0.0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3"/>
          <c:order val="3"/>
          <c:tx>
            <c:strRef>
              <c:f>'Collated data B'!$F$28</c:f>
              <c:strCache>
                <c:ptCount val="1"/>
                <c:pt idx="0">
                  <c:v>Tax sharing arrangements</c:v>
                </c:pt>
              </c:strCache>
            </c:strRef>
          </c:tx>
          <c:spPr>
            <a:solidFill>
              <a:srgbClr val="9292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'Collated data B'!$A$29:$A$34</c:f>
              <c:strCache>
                <c:ptCount val="6"/>
                <c:pt idx="0">
                  <c:v>1995-96</c:v>
                </c:pt>
                <c:pt idx="1">
                  <c:v>2002-03</c:v>
                </c:pt>
                <c:pt idx="2">
                  <c:v>2005-06</c:v>
                </c:pt>
                <c:pt idx="3">
                  <c:v>2008-09</c:v>
                </c:pt>
                <c:pt idx="4">
                  <c:v>2011-12</c:v>
                </c:pt>
                <c:pt idx="5">
                  <c:v>2014-15*</c:v>
                </c:pt>
              </c:strCache>
            </c:strRef>
          </c:cat>
          <c:val>
            <c:numRef>
              <c:f>'Collated data B'!$F$29:$F$34</c:f>
              <c:numCache>
                <c:formatCode>0.0</c:formatCode>
                <c:ptCount val="6"/>
                <c:pt idx="0">
                  <c:v>4.5523186205238746</c:v>
                </c:pt>
                <c:pt idx="1">
                  <c:v>2.6574953215062398</c:v>
                </c:pt>
                <c:pt idx="2">
                  <c:v>2.6942637871334956</c:v>
                </c:pt>
                <c:pt idx="3">
                  <c:v>2.7619740810745133</c:v>
                </c:pt>
                <c:pt idx="4">
                  <c:v>2.9248729919392469</c:v>
                </c:pt>
                <c:pt idx="5">
                  <c:v>2.8371268021810696</c:v>
                </c:pt>
              </c:numCache>
            </c:numRef>
          </c:val>
        </c:ser>
        <c:ser>
          <c:idx val="4"/>
          <c:order val="4"/>
          <c:tx>
            <c:strRef>
              <c:f>'Collated data B'!$G$28</c:f>
              <c:strCache>
                <c:ptCount val="1"/>
                <c:pt idx="0">
                  <c:v>Rates and reliefs set by CG</c:v>
                </c:pt>
              </c:strCache>
            </c:strRef>
          </c:tx>
          <c:spPr>
            <a:solidFill>
              <a:srgbClr val="EDF0F7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'Collated data B'!$A$29:$A$34</c:f>
              <c:strCache>
                <c:ptCount val="6"/>
                <c:pt idx="0">
                  <c:v>1995-96</c:v>
                </c:pt>
                <c:pt idx="1">
                  <c:v>2002-03</c:v>
                </c:pt>
                <c:pt idx="2">
                  <c:v>2005-06</c:v>
                </c:pt>
                <c:pt idx="3">
                  <c:v>2008-09</c:v>
                </c:pt>
                <c:pt idx="4">
                  <c:v>2011-12</c:v>
                </c:pt>
                <c:pt idx="5">
                  <c:v>2014-15*</c:v>
                </c:pt>
              </c:strCache>
            </c:strRef>
          </c:cat>
          <c:val>
            <c:numRef>
              <c:f>'Collated data B'!$G$29:$G$34</c:f>
              <c:numCache>
                <c:formatCode>0.0</c:formatCode>
                <c:ptCount val="6"/>
                <c:pt idx="0">
                  <c:v>1.0350606119608468</c:v>
                </c:pt>
                <c:pt idx="1">
                  <c:v>0.69611419612651981</c:v>
                </c:pt>
                <c:pt idx="2">
                  <c:v>0.7387861268419198</c:v>
                </c:pt>
                <c:pt idx="3">
                  <c:v>0.97128816578061816</c:v>
                </c:pt>
                <c:pt idx="4">
                  <c:v>0.99231856152029341</c:v>
                </c:pt>
                <c:pt idx="5">
                  <c:v>0.96254900467468463</c:v>
                </c:pt>
              </c:numCache>
            </c:numRef>
          </c:val>
        </c:ser>
        <c:ser>
          <c:idx val="5"/>
          <c:order val="5"/>
          <c:tx>
            <c:strRef>
              <c:f>'Collated data B'!$H$28</c:f>
              <c:strCache>
                <c:ptCount val="1"/>
                <c:pt idx="0">
                  <c:v>Other</c:v>
                </c:pt>
              </c:strCache>
            </c:strRef>
          </c:tx>
          <c:spPr>
            <a:pattFill prst="openDmnd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'Collated data B'!$A$29:$A$34</c:f>
              <c:strCache>
                <c:ptCount val="6"/>
                <c:pt idx="0">
                  <c:v>1995-96</c:v>
                </c:pt>
                <c:pt idx="1">
                  <c:v>2002-03</c:v>
                </c:pt>
                <c:pt idx="2">
                  <c:v>2005-06</c:v>
                </c:pt>
                <c:pt idx="3">
                  <c:v>2008-09</c:v>
                </c:pt>
                <c:pt idx="4">
                  <c:v>2011-12</c:v>
                </c:pt>
                <c:pt idx="5">
                  <c:v>2014-15*</c:v>
                </c:pt>
              </c:strCache>
            </c:strRef>
          </c:cat>
          <c:val>
            <c:numRef>
              <c:f>'Collated data B'!$H$29:$H$34</c:f>
              <c:numCache>
                <c:formatCode>0.0</c:formatCode>
                <c:ptCount val="6"/>
                <c:pt idx="0">
                  <c:v>0.3332615549450812</c:v>
                </c:pt>
                <c:pt idx="1">
                  <c:v>0.53213566582041671</c:v>
                </c:pt>
                <c:pt idx="2">
                  <c:v>0.58322786057879816</c:v>
                </c:pt>
                <c:pt idx="3">
                  <c:v>0.50546530027860437</c:v>
                </c:pt>
                <c:pt idx="4">
                  <c:v>0.42731053300302052</c:v>
                </c:pt>
                <c:pt idx="5">
                  <c:v>0.4144912170129299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4403072"/>
        <c:axId val="149550592"/>
      </c:barChart>
      <c:catAx>
        <c:axId val="144403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49550592"/>
        <c:crosses val="autoZero"/>
        <c:auto val="1"/>
        <c:lblAlgn val="ctr"/>
        <c:lblOffset val="100"/>
        <c:noMultiLvlLbl val="0"/>
      </c:catAx>
      <c:valAx>
        <c:axId val="149550592"/>
        <c:scaling>
          <c:orientation val="minMax"/>
        </c:scaling>
        <c:delete val="0"/>
        <c:axPos val="l"/>
        <c:majorGridlines>
          <c:spPr>
            <a:ln>
              <a:solidFill>
                <a:srgbClr val="FFFFFF"/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44403072"/>
        <c:crosses val="autoZero"/>
        <c:crossBetween val="between"/>
      </c:valAx>
      <c:spPr>
        <a:solidFill>
          <a:srgbClr val="F4FFFF"/>
        </a:solidFill>
        <a:ln>
          <a:solidFill>
            <a:schemeClr val="tx1"/>
          </a:solidFill>
        </a:ln>
      </c:spPr>
    </c:plotArea>
    <c:legend>
      <c:legendPos val="t"/>
      <c:legendEntry>
        <c:idx val="2"/>
        <c:delete val="1"/>
      </c:legendEntry>
      <c:layout>
        <c:manualLayout>
          <c:xMode val="edge"/>
          <c:yMode val="edge"/>
          <c:x val="6.7769819618434146E-2"/>
          <c:y val="5.1320055581287639E-3"/>
          <c:w val="0.9322301803815658"/>
          <c:h val="0.14536271201393944"/>
        </c:manualLayout>
      </c:layout>
      <c:overlay val="0"/>
      <c:spPr>
        <a:solidFill>
          <a:srgbClr val="EAEAEA"/>
        </a:solidFill>
      </c:spPr>
    </c:legend>
    <c:plotVisOnly val="1"/>
    <c:dispBlanksAs val="gap"/>
    <c:showDLblsOverMax val="0"/>
  </c:chart>
  <c:txPr>
    <a:bodyPr/>
    <a:lstStyle/>
    <a:p>
      <a:pPr>
        <a:defRPr sz="1616">
          <a:latin typeface="Arial Narrow" panose="020B0606020202030204" pitchFamily="34" charset="0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80B06D69-3C18-4C8F-9B83-3C98F3B6605B}" type="datetimeFigureOut">
              <a:rPr lang="en-US" altLang="en-US"/>
              <a:pPr/>
              <a:t>09-Mar-2018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AF17956A-0B64-44A0-AFB6-D53DA48FB2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829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15D5A179-7C2C-43EA-B1C0-88239E8B4019}" type="datetimeFigureOut">
              <a:rPr lang="en-GB" altLang="en-US"/>
              <a:pPr/>
              <a:t>09/03/2018</a:t>
            </a:fld>
            <a:endParaRPr lang="en-GB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7363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8" tIns="45784" rIns="91568" bIns="45784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4400"/>
            <a:ext cx="5443537" cy="4473575"/>
          </a:xfrm>
          <a:prstGeom prst="rect">
            <a:avLst/>
          </a:prstGeom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C0614FC-0DD7-43BF-985E-EA94B208090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04462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4588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1788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8988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61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33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305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77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CC48096-21C4-405D-BC5A-7F8E052A6F80}" type="slidenum">
              <a:rPr lang="en-GB" altLang="en-US"/>
              <a:pPr eaLnBrk="1" hangingPunct="1">
                <a:spcBef>
                  <a:spcPct val="0"/>
                </a:spcBef>
              </a:pPr>
              <a:t>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A698A-9225-483D-BD40-EFF588B41556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>
          <a:xfrm>
            <a:off x="2232025" y="234950"/>
            <a:ext cx="2289175" cy="1717675"/>
          </a:xfrm>
        </p:spPr>
      </p:sp>
      <p:sp>
        <p:nvSpPr>
          <p:cNvPr id="8" name="Notes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917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16113" y="273050"/>
            <a:ext cx="2954337" cy="2217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037"/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A698A-9225-483D-BD40-EFF588B4155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655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endParaRPr lang="en-AU" i="1" dirty="0" smtClean="0"/>
          </a:p>
          <a:p>
            <a:endParaRPr lang="en-AU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614FC-0DD7-43BF-985E-EA94B2080903}" type="slidenum">
              <a:rPr lang="en-GB" altLang="en-US" smtClean="0"/>
              <a:pPr/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8737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_fondcouv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Logo_ENG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62375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3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09726" y="1341438"/>
            <a:ext cx="4894263" cy="1470025"/>
          </a:xfrm>
        </p:spPr>
        <p:txBody>
          <a:bodyPr/>
          <a:lstStyle>
            <a:lvl1pPr algn="l">
              <a:defRPr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08139" y="2924175"/>
            <a:ext cx="4929187" cy="1752600"/>
          </a:xfrm>
        </p:spPr>
        <p:txBody>
          <a:bodyPr/>
          <a:lstStyle>
            <a:lvl1pPr marL="0" indent="0" algn="l">
              <a:buFontTx/>
              <a:buNone/>
              <a:defRPr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50825" y="6245225"/>
            <a:ext cx="4043363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72727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Name 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72727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8221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BBB6A9-32BB-412C-9411-20D0AF8F7FAE}" type="datetime1">
              <a:rPr lang="en-GB" altLang="en-US"/>
              <a:pPr/>
              <a:t>09/03/2018</a:t>
            </a:fld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4908B4-EACF-4FF2-B4A2-D37B8AE83A7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13934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0026C9-45F8-4B27-A83C-7C1B17845391}" type="datetime1">
              <a:rPr lang="en-GB" altLang="en-US"/>
              <a:pPr/>
              <a:t>09/03/2018</a:t>
            </a:fld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30FF69-2B65-4236-AC47-0584009CF6F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52238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eaLnBrk="1" latinLnBrk="0" hangingPunct="1">
              <a:defRPr>
                <a:solidFill>
                  <a:srgbClr val="34411B"/>
                </a:solidFill>
              </a:defRPr>
            </a:lvl1pPr>
            <a:lvl2pPr eaLnBrk="1" latinLnBrk="0" hangingPunct="1">
              <a:defRPr>
                <a:solidFill>
                  <a:srgbClr val="34411B"/>
                </a:solidFill>
              </a:defRPr>
            </a:lvl2pPr>
            <a:lvl3pPr eaLnBrk="1" latinLnBrk="0" hangingPunct="1">
              <a:defRPr>
                <a:solidFill>
                  <a:srgbClr val="34411B"/>
                </a:solidFill>
              </a:defRPr>
            </a:lvl3pPr>
            <a:lvl4pPr eaLnBrk="1" latinLnBrk="0" hangingPunct="1">
              <a:defRPr>
                <a:solidFill>
                  <a:srgbClr val="34411B"/>
                </a:solidFill>
              </a:defRPr>
            </a:lvl4pPr>
            <a:lvl5pPr eaLnBrk="1" latinLnBrk="0" hangingPunct="1">
              <a:defRPr>
                <a:solidFill>
                  <a:srgbClr val="34411B"/>
                </a:solidFill>
              </a:defRPr>
            </a:lvl5pPr>
          </a:lstStyle>
          <a:p>
            <a:pPr lvl="0" eaLnBrk="1" latinLnBrk="0" hangingPunct="1"/>
            <a:r>
              <a:rPr lang="fr-FR" dirty="0" smtClean="0"/>
              <a:t>Cliquez pour modifier les styles du texte du masque</a:t>
            </a:r>
            <a:endParaRPr lang="en-US" dirty="0" smtClean="0"/>
          </a:p>
          <a:p>
            <a:pPr lvl="1" eaLnBrk="1" latinLnBrk="0" hangingPunct="1"/>
            <a:r>
              <a:rPr lang="en-US" dirty="0" err="1" smtClean="0"/>
              <a:t>Deuxième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2" eaLnBrk="1" latinLnBrk="0" hangingPunct="1"/>
            <a:r>
              <a:rPr lang="en-US" dirty="0" err="1" smtClean="0"/>
              <a:t>Troisième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3" eaLnBrk="1" latinLnBrk="0" hangingPunct="1"/>
            <a:r>
              <a:rPr lang="en-US" dirty="0" err="1" smtClean="0"/>
              <a:t>Quatrième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4" eaLnBrk="1" latinLnBrk="0" hangingPunct="1"/>
            <a:r>
              <a:rPr lang="en-US" dirty="0" err="1" smtClean="0"/>
              <a:t>Cinquième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pPr>
              <a:defRPr/>
            </a:pPr>
            <a:fld id="{9E0088B6-205D-46CD-91A3-33B76E75F264}" type="datetime1">
              <a:rPr lang="en-US" smtClean="0"/>
              <a:pPr>
                <a:defRPr/>
              </a:pPr>
              <a:t>09-Mar-2018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fld id="{1E24D8A3-C7DE-4B2E-A3FA-4CE3DC6430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rgbClr val="34411B"/>
                </a:solidFill>
              </a:defRPr>
            </a:lvl1pPr>
          </a:lstStyle>
          <a:p>
            <a:r>
              <a:rPr lang="fr-FR" dirty="0" smtClean="0"/>
              <a:t>Cliquez pour modifier le titre</a:t>
            </a:r>
            <a:br>
              <a:rPr lang="fr-FR" dirty="0" smtClean="0"/>
            </a:br>
            <a:r>
              <a:rPr lang="fr-FR" dirty="0" smtClean="0"/>
              <a:t>Le titre peut-être étendu sur deux lignes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19704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000" y="2628508"/>
            <a:ext cx="2628000" cy="4229631"/>
          </a:xfrm>
          <a:prstGeom prst="rect">
            <a:avLst/>
          </a:prstGeom>
        </p:spPr>
      </p:pic>
      <p:pic>
        <p:nvPicPr>
          <p:cNvPr id="39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6001200"/>
            <a:ext cx="1742400" cy="685680"/>
          </a:xfrm>
          <a:prstGeom prst="rect">
            <a:avLst/>
          </a:prstGeom>
        </p:spPr>
      </p:pic>
      <p:pic>
        <p:nvPicPr>
          <p:cNvPr id="36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08"/>
            <a:ext cx="2628000" cy="422963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1368000" y="2480400"/>
            <a:ext cx="6300000" cy="1267200"/>
          </a:xfrm>
          <a:prstGeom prst="rect">
            <a:avLst/>
          </a:prstGeom>
        </p:spPr>
        <p:txBody>
          <a:bodyPr lIns="90000" rIns="90000" anchor="b">
            <a:spAutoFit/>
          </a:bodyPr>
          <a:lstStyle>
            <a:lvl1pPr>
              <a:lnSpc>
                <a:spcPts val="4500"/>
              </a:lnSpc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kumimoji="0" lang="fr-FR" dirty="0" smtClean="0"/>
              <a:t>CLIQUEZ POUR MODIFIER LE TITRE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1368000" y="3805200"/>
            <a:ext cx="6300000" cy="352800"/>
          </a:xfrm>
        </p:spPr>
        <p:txBody>
          <a:bodyPr lIns="90000" rIns="90000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dirty="0" smtClean="0"/>
              <a:t>Cliquez pour modifier les sous-titres</a:t>
            </a:r>
            <a:endParaRPr kumimoji="0" lang="en-US" dirty="0"/>
          </a:p>
        </p:txBody>
      </p:sp>
      <p:pic>
        <p:nvPicPr>
          <p:cNvPr id="37" name="Image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1200" y="432000"/>
            <a:ext cx="692307" cy="1440000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E131BA03-150A-4C77-BC79-9A6894929C89}" type="datetime1">
              <a:rPr lang="en-GB" altLang="en-US" smtClean="0"/>
              <a:pPr/>
              <a:t>09/03/2018</a:t>
            </a:fld>
            <a:endParaRPr lang="en-GB" alt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 altLang="en-US"/>
          </a:p>
        </p:txBody>
      </p:sp>
    </p:spTree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fr-FR" dirty="0" smtClean="0"/>
              <a:t>Cliquez pour modifier les styles du texte du masque</a:t>
            </a:r>
            <a:endParaRPr lang="en-US" dirty="0" smtClean="0"/>
          </a:p>
          <a:p>
            <a:pPr lvl="1" eaLnBrk="1" latinLnBrk="0" hangingPunct="1"/>
            <a:r>
              <a:rPr lang="en-US" dirty="0" err="1" smtClean="0"/>
              <a:t>Deuxième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2" eaLnBrk="1" latinLnBrk="0" hangingPunct="1"/>
            <a:r>
              <a:rPr lang="en-US" dirty="0" err="1" smtClean="0"/>
              <a:t>Troisième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3" eaLnBrk="1" latinLnBrk="0" hangingPunct="1"/>
            <a:r>
              <a:rPr lang="en-US" dirty="0" err="1" smtClean="0"/>
              <a:t>Quatrième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4" eaLnBrk="1" latinLnBrk="0" hangingPunct="1"/>
            <a:r>
              <a:rPr lang="en-US" dirty="0" err="1" smtClean="0"/>
              <a:t>Cinquième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E131BA03-150A-4C77-BC79-9A6894929C89}" type="datetime1">
              <a:rPr lang="en-GB" altLang="en-US" smtClean="0"/>
              <a:pPr/>
              <a:t>09/03/2018</a:t>
            </a:fld>
            <a:endParaRPr lang="en-GB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 alt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AFDF1856-82B7-41BC-9A27-FE14600351DE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Cliquez pour modifier le titre</a:t>
            </a:r>
            <a:br>
              <a:rPr lang="fr-FR" dirty="0" smtClean="0"/>
            </a:br>
            <a:r>
              <a:rPr lang="fr-FR" dirty="0" smtClean="0"/>
              <a:t>Le titre peut-être étendu sur deux lignes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-tête d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93600" y="5328000"/>
            <a:ext cx="950407" cy="153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00" y="468000"/>
            <a:ext cx="692308" cy="1440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60000" y="2682992"/>
            <a:ext cx="6624000" cy="1531616"/>
          </a:xfrm>
        </p:spPr>
        <p:txBody>
          <a:bodyPr anchor="ctr" anchorCtr="0">
            <a:spAutoFit/>
          </a:bodyPr>
          <a:lstStyle>
            <a:lvl1pPr algn="ctr">
              <a:lnSpc>
                <a:spcPts val="3700"/>
              </a:lnSpc>
              <a:defRPr sz="3700" b="0" i="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pour modifier</a:t>
            </a:r>
            <a:br>
              <a:rPr lang="fr-FR" dirty="0" smtClean="0"/>
            </a:br>
            <a:r>
              <a:rPr lang="fr-FR" dirty="0" smtClean="0"/>
              <a:t>le titre de l'en-tête de section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E131BA03-150A-4C77-BC79-9A6894929C89}" type="datetime1">
              <a:rPr lang="en-GB" altLang="en-US" smtClean="0"/>
              <a:pPr/>
              <a:t>09/03/2018</a:t>
            </a:fld>
            <a:endParaRPr lang="en-GB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 alt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tx2"/>
                </a:solidFill>
                <a:latin typeface="Arial"/>
              </a:defRPr>
            </a:lvl1pPr>
          </a:lstStyle>
          <a:p>
            <a:fld id="{AFDF1856-82B7-41BC-9A27-FE14600351DE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Name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B6D43C-200D-4A9D-9FFE-C4B02C71F28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5257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Name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B6D43C-200D-4A9D-9FFE-C4B02C71F28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5257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D34B0B-F2EA-4025-AB38-1C6DF4D8B5F6}" type="datetime1">
              <a:rPr lang="en-GB" altLang="en-US"/>
              <a:pPr/>
              <a:t>09/03/2018</a:t>
            </a:fld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93E093-D270-4156-ABB0-A82B92B0C95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7018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600200"/>
            <a:ext cx="4032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EB3DA4-BC50-4E28-8E77-8ADA6A9BB4BD}" type="datetime1">
              <a:rPr lang="en-GB" altLang="en-US"/>
              <a:pPr/>
              <a:t>09/03/2018</a:t>
            </a:fld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B87CE3-8B9A-49B2-9D4E-68302CF1A92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43909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A82658-90E8-4A35-917B-DA5B2AE9C534}" type="datetime1">
              <a:rPr lang="en-GB" altLang="en-US"/>
              <a:pPr/>
              <a:t>09/03/2018</a:t>
            </a:fld>
            <a:endParaRPr lang="en-GB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B8EDA5-DE81-42AE-9320-B2804B27B61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38088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07A221-1CB3-4773-B539-4AF88CC20CC2}" type="datetime1">
              <a:rPr lang="en-GB" altLang="en-US"/>
              <a:pPr/>
              <a:t>09/03/2018</a:t>
            </a:fld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F991CE-6E7F-48F3-A11F-6C90552C00A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54844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F2081F-EC79-4380-AAFB-491BA6C14EB0}" type="datetime1">
              <a:rPr lang="en-GB" altLang="en-US"/>
              <a:pPr/>
              <a:t>09/03/2018</a:t>
            </a:fld>
            <a:endParaRPr lang="en-GB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FB43F5-33FA-486C-B98A-6EFBD7625D7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742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A566C8-AC3C-4462-A44D-65BBE7AEA0F4}" type="datetime1">
              <a:rPr lang="en-GB" altLang="en-US"/>
              <a:pPr/>
              <a:t>09/03/2018</a:t>
            </a:fld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28E196-8431-4CDB-98BD-262E0CC5A31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24805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CBDEA5-802B-49B2-AFCD-509EEC960AA6}" type="datetime1">
              <a:rPr lang="en-GB" altLang="en-US"/>
              <a:pPr/>
              <a:t>09/03/2018</a:t>
            </a:fld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693D04-1548-49C7-A8CA-F3CB425F7CC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0635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PPT_fondslide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-1588"/>
            <a:ext cx="8218487" cy="64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00200"/>
            <a:ext cx="821848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39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17675" y="62372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727272"/>
                </a:solidFill>
                <a:latin typeface="Georgia" pitchFamily="18" charset="0"/>
              </a:defRPr>
            </a:lvl1pPr>
          </a:lstStyle>
          <a:p>
            <a:fld id="{E131BA03-150A-4C77-BC79-9A6894929C89}" type="datetime1">
              <a:rPr lang="en-GB" altLang="en-US"/>
              <a:pPr/>
              <a:t>09/03/2018</a:t>
            </a:fld>
            <a:endParaRPr lang="en-GB" altLang="en-US"/>
          </a:p>
        </p:txBody>
      </p:sp>
      <p:sp>
        <p:nvSpPr>
          <p:cNvPr id="439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56125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727272"/>
                </a:solidFill>
                <a:latin typeface="Georgia" pitchFamily="18" charset="0"/>
              </a:defRPr>
            </a:lvl1pPr>
          </a:lstStyle>
          <a:p>
            <a:endParaRPr lang="en-GB" altLang="en-US"/>
          </a:p>
        </p:txBody>
      </p:sp>
      <p:sp>
        <p:nvSpPr>
          <p:cNvPr id="439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6245225"/>
            <a:ext cx="1114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727272"/>
                </a:solidFill>
                <a:latin typeface="Georgia" pitchFamily="18" charset="0"/>
              </a:defRPr>
            </a:lvl1pPr>
          </a:lstStyle>
          <a:p>
            <a:fld id="{AFDF1856-82B7-41BC-9A27-FE14600351DE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1032" name="Picture 11" descr="OECD_10cm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172200"/>
            <a:ext cx="582612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29" r:id="rId1"/>
    <p:sldLayoutId id="2147484230" r:id="rId2"/>
    <p:sldLayoutId id="2147484220" r:id="rId3"/>
    <p:sldLayoutId id="2147484221" r:id="rId4"/>
    <p:sldLayoutId id="2147484222" r:id="rId5"/>
    <p:sldLayoutId id="2147484223" r:id="rId6"/>
    <p:sldLayoutId id="2147484224" r:id="rId7"/>
    <p:sldLayoutId id="2147484225" r:id="rId8"/>
    <p:sldLayoutId id="2147484226" r:id="rId9"/>
    <p:sldLayoutId id="2147484227" r:id="rId10"/>
    <p:sldLayoutId id="2147484228" r:id="rId11"/>
    <p:sldLayoutId id="2147484236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Helvetic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Helvetic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Helvetic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Helvetic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4B7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4B78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4B78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4B78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4B78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600" y="5328184"/>
            <a:ext cx="950407" cy="152963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 bwMode="auto">
          <a:xfrm>
            <a:off x="504000" y="1306800"/>
            <a:ext cx="8154000" cy="0"/>
          </a:xfrm>
          <a:prstGeom prst="rect">
            <a:avLst/>
          </a:prstGeom>
          <a:noFill/>
          <a:ln w="6350" cap="flat" cmpd="sng" algn="ctr">
            <a:solidFill>
              <a:srgbClr val="72727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 65 Medium" pitchFamily="34" charset="0"/>
            </a:endParaRPr>
          </a:p>
        </p:txBody>
      </p:sp>
      <p:pic>
        <p:nvPicPr>
          <p:cNvPr id="24" name="Image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0400" y="288000"/>
            <a:ext cx="458653" cy="95400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68000" y="1602000"/>
            <a:ext cx="8218800" cy="4525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dirty="0" smtClean="0"/>
              <a:t>Cliquez pour modifier les styles du texte du masque</a:t>
            </a:r>
            <a:endParaRPr kumimoji="0" lang="en-US" dirty="0" smtClean="0"/>
          </a:p>
          <a:p>
            <a:pPr lvl="1" eaLnBrk="1" latinLnBrk="0" hangingPunct="1"/>
            <a:r>
              <a:rPr kumimoji="0" lang="en-US" dirty="0" err="1" smtClean="0"/>
              <a:t>Deuxième</a:t>
            </a:r>
            <a:r>
              <a:rPr kumimoji="0" lang="en-US" dirty="0" smtClean="0"/>
              <a:t> </a:t>
            </a:r>
            <a:r>
              <a:rPr kumimoji="0" lang="en-US" dirty="0" err="1" smtClean="0"/>
              <a:t>niveau</a:t>
            </a:r>
            <a:endParaRPr kumimoji="0" lang="en-US" dirty="0" smtClean="0"/>
          </a:p>
          <a:p>
            <a:pPr lvl="2" eaLnBrk="1" latinLnBrk="0" hangingPunct="1"/>
            <a:r>
              <a:rPr kumimoji="0" lang="en-US" dirty="0" err="1" smtClean="0"/>
              <a:t>Troisième</a:t>
            </a:r>
            <a:r>
              <a:rPr kumimoji="0" lang="en-US" dirty="0" smtClean="0"/>
              <a:t> </a:t>
            </a:r>
            <a:r>
              <a:rPr kumimoji="0" lang="en-US" dirty="0" err="1" smtClean="0"/>
              <a:t>niveau</a:t>
            </a:r>
            <a:endParaRPr kumimoji="0" lang="en-US" dirty="0" smtClean="0"/>
          </a:p>
          <a:p>
            <a:pPr lvl="3" eaLnBrk="1" latinLnBrk="0" hangingPunct="1"/>
            <a:r>
              <a:rPr kumimoji="0" lang="en-US" dirty="0" err="1" smtClean="0"/>
              <a:t>Quatrième</a:t>
            </a:r>
            <a:r>
              <a:rPr kumimoji="0" lang="en-US" dirty="0" smtClean="0"/>
              <a:t> </a:t>
            </a:r>
            <a:r>
              <a:rPr kumimoji="0" lang="en-US" dirty="0" err="1" smtClean="0"/>
              <a:t>niveau</a:t>
            </a:r>
            <a:endParaRPr kumimoji="0" lang="en-US" dirty="0" smtClean="0"/>
          </a:p>
          <a:p>
            <a:pPr lvl="4" eaLnBrk="1" latinLnBrk="0" hangingPunct="1"/>
            <a:r>
              <a:rPr kumimoji="0" lang="en-US" dirty="0" err="1" smtClean="0"/>
              <a:t>Cinquième</a:t>
            </a:r>
            <a:r>
              <a:rPr kumimoji="0" lang="en-US" dirty="0" smtClean="0"/>
              <a:t> </a:t>
            </a:r>
            <a:r>
              <a:rPr kumimoji="0" lang="en-US" dirty="0" err="1" smtClean="0"/>
              <a:t>niveau</a:t>
            </a:r>
            <a:endParaRPr kumimoji="0" lang="en-US" dirty="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Cliquez pour modifier le titre</a:t>
            </a:r>
            <a:br>
              <a:rPr lang="fr-FR" dirty="0" smtClean="0"/>
            </a:br>
            <a:r>
              <a:rPr lang="fr-FR" dirty="0" smtClean="0"/>
              <a:t>Le titre peut-être étendu sur deux lignes</a:t>
            </a:r>
            <a:endParaRPr lang="en-US" dirty="0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E131BA03-150A-4C77-BC79-9A6894929C89}" type="datetime1">
              <a:rPr lang="en-GB" altLang="en-US" smtClean="0"/>
              <a:pPr/>
              <a:t>09/03/2018</a:t>
            </a:fld>
            <a:endParaRPr lang="en-GB" altLang="en-US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 altLang="en-US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AFDF1856-82B7-41BC-9A27-FE14600351DE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34" r:id="rId3"/>
    <p:sldLayoutId id="2147484235" r:id="rId4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00" indent="-342000" algn="l" rtl="0" eaLnBrk="1" latinLnBrk="0" hangingPunct="1">
        <a:spcBef>
          <a:spcPts val="768"/>
        </a:spcBef>
        <a:buClr>
          <a:schemeClr val="tx1"/>
        </a:buClr>
        <a:buFont typeface="Arial" pitchFamily="34" charset="0"/>
        <a:buChar char="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00" indent="-284400" algn="l" rtl="0" eaLnBrk="1" latinLnBrk="0" hangingPunct="1">
        <a:spcBef>
          <a:spcPts val="672"/>
        </a:spcBef>
        <a:buClr>
          <a:schemeClr val="tx1"/>
        </a:buClr>
        <a:buFont typeface="Arial" pitchFamily="34" charset="0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800" indent="-230400" algn="l" rtl="0" eaLnBrk="1" latinLnBrk="0" hangingPunct="1">
        <a:spcBef>
          <a:spcPts val="576"/>
        </a:spcBef>
        <a:buClr>
          <a:schemeClr val="tx1"/>
        </a:buClr>
        <a:buFont typeface="Arial" pitchFamily="34" charset="0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–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»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oe.cd/fiscalnetwork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intent/user?screen_name=econecho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ctrTitle"/>
          </p:nvPr>
        </p:nvSpPr>
        <p:spPr>
          <a:xfrm>
            <a:off x="467544" y="1412776"/>
            <a:ext cx="4032448" cy="1944216"/>
          </a:xfrm>
        </p:spPr>
        <p:txBody>
          <a:bodyPr/>
          <a:lstStyle/>
          <a:p>
            <a:pPr eaLnBrk="1" hangingPunct="1"/>
            <a:r>
              <a:rPr lang="en-GB" altLang="en-US" sz="3600" b="1" dirty="0" smtClean="0"/>
              <a:t>Messages from the OECD’s    Fiscal Network</a:t>
            </a:r>
            <a:endParaRPr lang="en-GB" altLang="en-US" sz="3600" b="1" dirty="0" smtClean="0"/>
          </a:p>
        </p:txBody>
      </p:sp>
      <p:sp>
        <p:nvSpPr>
          <p:cNvPr id="4100" name="Subtitle 2"/>
          <p:cNvSpPr>
            <a:spLocks noGrp="1"/>
          </p:cNvSpPr>
          <p:nvPr>
            <p:ph type="subTitle" idx="1"/>
          </p:nvPr>
        </p:nvSpPr>
        <p:spPr>
          <a:xfrm>
            <a:off x="539553" y="5445224"/>
            <a:ext cx="4320479" cy="722214"/>
          </a:xfrm>
        </p:spPr>
        <p:txBody>
          <a:bodyPr/>
          <a:lstStyle/>
          <a:p>
            <a:pPr eaLnBrk="1" hangingPunct="1"/>
            <a:r>
              <a:rPr lang="en-US" altLang="en-US" sz="2000" b="1" dirty="0" smtClean="0"/>
              <a:t>Sean M. Dougherty </a:t>
            </a:r>
          </a:p>
          <a:p>
            <a:pPr eaLnBrk="1" hangingPunct="1"/>
            <a:r>
              <a:rPr lang="en-US" altLang="en-US" sz="1800" dirty="0" smtClean="0"/>
              <a:t>Senior Advisor</a:t>
            </a:r>
          </a:p>
          <a:p>
            <a:pPr eaLnBrk="1" hangingPunct="1"/>
            <a:endParaRPr lang="en-US" altLang="en-US" sz="1800" dirty="0" smtClean="0"/>
          </a:p>
        </p:txBody>
      </p:sp>
      <p:sp>
        <p:nvSpPr>
          <p:cNvPr id="4101" name="Slide Number Placeholder 10"/>
          <p:cNvSpPr txBox="1">
            <a:spLocks/>
          </p:cNvSpPr>
          <p:nvPr/>
        </p:nvSpPr>
        <p:spPr bwMode="auto">
          <a:xfrm>
            <a:off x="467544" y="3356992"/>
            <a:ext cx="432048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dirty="0" smtClean="0">
              <a:solidFill>
                <a:srgbClr val="72727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rgbClr val="727272"/>
                </a:solidFill>
              </a:rPr>
              <a:t>PEMPAL Meeting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rgbClr val="727272"/>
                </a:solidFill>
              </a:rPr>
              <a:t>14 March 2018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rgbClr val="727272"/>
                </a:solidFill>
              </a:rPr>
              <a:t>Vienna, Austria</a:t>
            </a:r>
            <a:endParaRPr lang="en-US" altLang="en-US" sz="2400" b="1" dirty="0" smtClean="0">
              <a:solidFill>
                <a:srgbClr val="727272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791668"/>
            <a:ext cx="4320480" cy="55959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10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188913"/>
            <a:ext cx="9143999" cy="576262"/>
          </a:xfrm>
        </p:spPr>
        <p:txBody>
          <a:bodyPr/>
          <a:lstStyle/>
          <a:p>
            <a:pPr eaLnBrk="1" hangingPunct="1"/>
            <a:r>
              <a:rPr lang="en-US" altLang="en-US" sz="3200" b="1" dirty="0" smtClean="0"/>
              <a:t>Why </a:t>
            </a:r>
            <a:r>
              <a:rPr lang="en-US" altLang="en-US" sz="3200" b="1" dirty="0" err="1" smtClean="0"/>
              <a:t>decentralise</a:t>
            </a:r>
            <a:r>
              <a:rPr lang="en-US" altLang="en-US" sz="3200" b="1" dirty="0" smtClean="0"/>
              <a:t>? To promote sub-national government performance</a:t>
            </a:r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4680012" y="6165304"/>
            <a:ext cx="3421001" cy="3322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dirty="0" smtClean="0">
                <a:solidFill>
                  <a:srgbClr val="727272"/>
                </a:solidFill>
                <a:latin typeface="Georgia" pitchFamily="18" charset="0"/>
              </a:rPr>
              <a:t>Source: OECD Fiscal Federalism (2018)</a:t>
            </a:r>
          </a:p>
        </p:txBody>
      </p:sp>
      <p:sp>
        <p:nvSpPr>
          <p:cNvPr id="5124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46E7F45-9325-42DE-BD3D-415C07B0FC46}" type="slidenum">
              <a:rPr lang="en-US" altLang="en-US" sz="1400">
                <a:solidFill>
                  <a:srgbClr val="727272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>
              <a:solidFill>
                <a:srgbClr val="727272"/>
              </a:solidFill>
            </a:endParaRPr>
          </a:p>
        </p:txBody>
      </p:sp>
      <p:sp>
        <p:nvSpPr>
          <p:cNvPr id="8" name="Footer Placeholder 9"/>
          <p:cNvSpPr txBox="1">
            <a:spLocks/>
          </p:cNvSpPr>
          <p:nvPr/>
        </p:nvSpPr>
        <p:spPr bwMode="auto">
          <a:xfrm>
            <a:off x="881419" y="1388170"/>
            <a:ext cx="7776864" cy="332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en-GB" altLang="en-US" b="1" dirty="0" smtClean="0">
                <a:solidFill>
                  <a:srgbClr val="727272"/>
                </a:solidFill>
                <a:latin typeface="Georgia" pitchFamily="18" charset="0"/>
              </a:rPr>
              <a:t>Central governments can help sub-nationals to enhance public sector productivity</a:t>
            </a:r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844824"/>
            <a:ext cx="8302099" cy="39604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3423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8487" cy="647701"/>
          </a:xfrm>
        </p:spPr>
        <p:txBody>
          <a:bodyPr/>
          <a:lstStyle/>
          <a:p>
            <a:r>
              <a:rPr lang="en-AU" sz="3200" b="1" dirty="0" smtClean="0"/>
              <a:t>Approaches to measuring performance</a:t>
            </a:r>
            <a:endParaRPr lang="en-AU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6D43C-200D-4A9D-9FFE-C4B02C71F280}" type="slidenum">
              <a:rPr lang="en-GB" altLang="en-US" smtClean="0"/>
              <a:pPr/>
              <a:t>11</a:t>
            </a:fld>
            <a:endParaRPr lang="en-GB" altLang="en-US"/>
          </a:p>
        </p:txBody>
      </p:sp>
      <p:sp>
        <p:nvSpPr>
          <p:cNvPr id="30" name="Oval 29"/>
          <p:cNvSpPr/>
          <p:nvPr/>
        </p:nvSpPr>
        <p:spPr>
          <a:xfrm>
            <a:off x="2521740" y="932276"/>
            <a:ext cx="2659097" cy="122682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 smtClean="0">
                <a:solidFill>
                  <a:schemeClr val="tx1"/>
                </a:solidFill>
              </a:rPr>
              <a:t>Composite indicators</a:t>
            </a:r>
            <a:endParaRPr lang="en-AU" sz="1600" dirty="0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2491570" y="4740287"/>
            <a:ext cx="2682977" cy="125085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 smtClean="0">
                <a:solidFill>
                  <a:schemeClr val="tx1"/>
                </a:solidFill>
              </a:rPr>
              <a:t>Consumer experience and satisfaction surveys</a:t>
            </a:r>
            <a:endParaRPr lang="en-AU" sz="1600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2491571" y="2809632"/>
            <a:ext cx="2682977" cy="124785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 smtClean="0">
                <a:solidFill>
                  <a:schemeClr val="tx1"/>
                </a:solidFill>
              </a:rPr>
              <a:t>Quality assurance systems </a:t>
            </a:r>
            <a:endParaRPr lang="en-AU" sz="1600" dirty="0">
              <a:solidFill>
                <a:schemeClr val="tx1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1937322" y="1962945"/>
            <a:ext cx="426818" cy="67972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220072" y="1515298"/>
            <a:ext cx="40549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1937322" y="4103040"/>
            <a:ext cx="426818" cy="69411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5866881" y="932055"/>
            <a:ext cx="2925517" cy="12270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>
                <a:solidFill>
                  <a:schemeClr val="tx1"/>
                </a:solidFill>
              </a:rPr>
              <a:t>Composite indicators are easy to interpret, however they should be accompanied by the more detailed information, sensitivity analysis and the techniques used </a:t>
            </a:r>
            <a:endParaRPr lang="en-AU" sz="1400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868144" y="2515503"/>
            <a:ext cx="2924254" cy="1709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>
                <a:solidFill>
                  <a:schemeClr val="tx1"/>
                </a:solidFill>
              </a:rPr>
              <a:t>External inspections and self-assessments are useful, especially when used together – the results are more likely to be ‘owned’ by the provider but can also provide distance and challenge assumptions </a:t>
            </a:r>
            <a:endParaRPr lang="en-AU" sz="1400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866881" y="4581128"/>
            <a:ext cx="2925517" cy="12961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>
                <a:solidFill>
                  <a:schemeClr val="tx1"/>
                </a:solidFill>
              </a:rPr>
              <a:t>Surveys can help broadly identify the quality of services. Better consumer satisfaction is also linked to better consumer outcomes (health especially)</a:t>
            </a:r>
            <a:endParaRPr lang="en-AU" sz="1400" dirty="0">
              <a:solidFill>
                <a:schemeClr val="tx1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1979712" y="3372852"/>
            <a:ext cx="40549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220072" y="3438633"/>
            <a:ext cx="40549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255176" y="5344292"/>
            <a:ext cx="40549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ontent Placeholder 41"/>
          <p:cNvSpPr>
            <a:spLocks noGrp="1"/>
          </p:cNvSpPr>
          <p:nvPr>
            <p:ph idx="1"/>
          </p:nvPr>
        </p:nvSpPr>
        <p:spPr>
          <a:xfrm>
            <a:off x="179512" y="2745514"/>
            <a:ext cx="1757810" cy="12253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AU" sz="1800" dirty="0" smtClean="0">
                <a:solidFill>
                  <a:schemeClr val="tx1"/>
                </a:solidFill>
              </a:rPr>
              <a:t>Performance measurement mechanisms </a:t>
            </a:r>
            <a:endParaRPr lang="en-AU" sz="1800" dirty="0">
              <a:solidFill>
                <a:schemeClr val="tx1"/>
              </a:solidFill>
            </a:endParaRPr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245225"/>
            <a:ext cx="3672407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dirty="0">
                <a:solidFill>
                  <a:srgbClr val="727272"/>
                </a:solidFill>
              </a:rPr>
              <a:t>Source: </a:t>
            </a:r>
            <a:r>
              <a:rPr lang="en-GB" altLang="en-US" sz="1400" dirty="0" smtClean="0">
                <a:solidFill>
                  <a:srgbClr val="727272"/>
                </a:solidFill>
              </a:rPr>
              <a:t>OECD Fiscal Federalism WP No. 22</a:t>
            </a:r>
            <a:endParaRPr lang="en-GB" altLang="en-US" sz="1400" dirty="0">
              <a:solidFill>
                <a:srgbClr val="7272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95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18487" cy="576262"/>
          </a:xfrm>
        </p:spPr>
        <p:txBody>
          <a:bodyPr/>
          <a:lstStyle/>
          <a:p>
            <a:pPr eaLnBrk="1" hangingPunct="1"/>
            <a:r>
              <a:rPr lang="en-US" altLang="en-US" sz="3200" b="1" dirty="0" err="1" smtClean="0"/>
              <a:t>Decentralisation</a:t>
            </a:r>
            <a:r>
              <a:rPr lang="en-US" altLang="en-US" sz="3200" b="1" dirty="0" smtClean="0"/>
              <a:t> can improve incentives</a:t>
            </a:r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4680012" y="6165304"/>
            <a:ext cx="3421001" cy="3322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dirty="0" smtClean="0">
                <a:solidFill>
                  <a:srgbClr val="727272"/>
                </a:solidFill>
                <a:latin typeface="Georgia" pitchFamily="18" charset="0"/>
              </a:rPr>
              <a:t>Source: OECD Fiscal Federalism (2014)</a:t>
            </a:r>
          </a:p>
        </p:txBody>
      </p:sp>
      <p:sp>
        <p:nvSpPr>
          <p:cNvPr id="5124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46E7F45-9325-42DE-BD3D-415C07B0FC46}" type="slidenum">
              <a:rPr lang="en-US" altLang="en-US" sz="1400">
                <a:solidFill>
                  <a:srgbClr val="727272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>
              <a:solidFill>
                <a:srgbClr val="727272"/>
              </a:solidFill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19"/>
          <a:stretch/>
        </p:blipFill>
        <p:spPr bwMode="auto">
          <a:xfrm>
            <a:off x="379666" y="1378893"/>
            <a:ext cx="8568952" cy="464239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Footer Placeholder 9"/>
          <p:cNvSpPr txBox="1">
            <a:spLocks/>
          </p:cNvSpPr>
          <p:nvPr/>
        </p:nvSpPr>
        <p:spPr bwMode="auto">
          <a:xfrm>
            <a:off x="1619672" y="1018051"/>
            <a:ext cx="6336704" cy="332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en-GB" altLang="en-US" b="1" dirty="0" smtClean="0">
                <a:solidFill>
                  <a:srgbClr val="727272"/>
                </a:solidFill>
                <a:latin typeface="Georgia" pitchFamily="18" charset="0"/>
              </a:rPr>
              <a:t>Better educational outcomes associated with  more SNG spending</a:t>
            </a:r>
          </a:p>
        </p:txBody>
      </p:sp>
    </p:spTree>
    <p:extLst>
      <p:ext uri="{BB962C8B-B14F-4D97-AF65-F5344CB8AC3E}">
        <p14:creationId xmlns:p14="http://schemas.microsoft.com/office/powerpoint/2010/main" val="197118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18487" cy="576262"/>
          </a:xfrm>
        </p:spPr>
        <p:txBody>
          <a:bodyPr/>
          <a:lstStyle/>
          <a:p>
            <a:pPr eaLnBrk="1" hangingPunct="1"/>
            <a:r>
              <a:rPr lang="en-US" altLang="en-US" sz="3200" b="1" dirty="0" smtClean="0"/>
              <a:t>And boost economic growth, reduce inequality – harder if </a:t>
            </a:r>
            <a:r>
              <a:rPr lang="en-US" altLang="en-US" sz="3200" b="1" dirty="0" err="1" smtClean="0"/>
              <a:t>globalised</a:t>
            </a:r>
            <a:endParaRPr lang="en-US" altLang="en-US" sz="3200" b="1" dirty="0" smtClean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1952277"/>
            <a:ext cx="8218487" cy="3821809"/>
          </a:xfrm>
        </p:spPr>
      </p:pic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9" y="6245225"/>
            <a:ext cx="3456682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dirty="0">
                <a:solidFill>
                  <a:srgbClr val="727272"/>
                </a:solidFill>
              </a:rPr>
              <a:t>Source: </a:t>
            </a:r>
            <a:r>
              <a:rPr lang="en-GB" altLang="en-US" sz="1400" dirty="0" smtClean="0">
                <a:solidFill>
                  <a:srgbClr val="727272"/>
                </a:solidFill>
              </a:rPr>
              <a:t>Dougherty and </a:t>
            </a:r>
            <a:r>
              <a:rPr lang="en-GB" altLang="en-US" sz="1400" dirty="0" err="1" smtClean="0">
                <a:solidFill>
                  <a:srgbClr val="727272"/>
                </a:solidFill>
              </a:rPr>
              <a:t>Akgun</a:t>
            </a:r>
            <a:r>
              <a:rPr lang="en-GB" altLang="en-US" sz="1400" dirty="0" smtClean="0">
                <a:solidFill>
                  <a:srgbClr val="727272"/>
                </a:solidFill>
              </a:rPr>
              <a:t> (2018)</a:t>
            </a:r>
            <a:endParaRPr lang="en-GB" altLang="en-US" sz="1400" dirty="0">
              <a:solidFill>
                <a:srgbClr val="727272"/>
              </a:solidFill>
            </a:endParaRPr>
          </a:p>
        </p:txBody>
      </p:sp>
      <p:sp>
        <p:nvSpPr>
          <p:cNvPr id="16388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F0B43C9-3195-4CF3-BF3D-FCD3E13B20A8}" type="slidenum">
              <a:rPr lang="en-US" altLang="en-US" sz="1400">
                <a:solidFill>
                  <a:srgbClr val="727272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>
              <a:solidFill>
                <a:srgbClr val="72727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5656" y="5478842"/>
            <a:ext cx="28083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B0F0"/>
                </a:solidFill>
              </a:rPr>
              <a:t>Index of globalisation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8104" y="5478842"/>
            <a:ext cx="25922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B0F0"/>
                </a:solidFill>
              </a:rPr>
              <a:t>Index of globalisation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27784" y="1340768"/>
            <a:ext cx="367240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B0F0"/>
                </a:solidFill>
              </a:rPr>
              <a:t>Effect of increasing centralisation or decentralisation</a:t>
            </a:r>
            <a:endParaRPr lang="en-GB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3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79513" y="188913"/>
            <a:ext cx="8507288" cy="576262"/>
          </a:xfrm>
        </p:spPr>
        <p:txBody>
          <a:bodyPr/>
          <a:lstStyle/>
          <a:p>
            <a:pPr eaLnBrk="1" hangingPunct="1"/>
            <a:r>
              <a:rPr lang="en-US" altLang="en-US" sz="3200" b="1" dirty="0" smtClean="0"/>
              <a:t>Key lessons from our work</a:t>
            </a:r>
            <a:endParaRPr lang="en-US" altLang="en-US" sz="3200" b="1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964488" cy="4750941"/>
          </a:xfrm>
        </p:spPr>
        <p:txBody>
          <a:bodyPr/>
          <a:lstStyle/>
          <a:p>
            <a:pPr eaLnBrk="1" hangingPunct="1"/>
            <a:r>
              <a:rPr lang="en-US" altLang="en-US" sz="2800" b="1" dirty="0"/>
              <a:t>Based on </a:t>
            </a:r>
            <a:r>
              <a:rPr lang="en-US" altLang="en-US" sz="2800" b="1" dirty="0" smtClean="0"/>
              <a:t>a recent synthesis of reviews:</a:t>
            </a:r>
          </a:p>
          <a:p>
            <a:pPr lvl="4" eaLnBrk="1" hangingPunct="1"/>
            <a:endParaRPr lang="en-US" altLang="en-US" sz="1600" b="1" dirty="0"/>
          </a:p>
          <a:p>
            <a:pPr marL="1371600" lvl="2" indent="-514350" eaLnBrk="1" hangingPunct="1">
              <a:buFont typeface="+mj-lt"/>
              <a:buAutoNum type="arabicPeriod"/>
            </a:pPr>
            <a:r>
              <a:rPr lang="en-US" altLang="en-US" sz="2200" b="1" dirty="0" smtClean="0"/>
              <a:t>better </a:t>
            </a:r>
            <a:r>
              <a:rPr lang="en-US" altLang="en-US" sz="2200" b="1" dirty="0"/>
              <a:t>align sub-central spending with own-source revenue; </a:t>
            </a:r>
          </a:p>
          <a:p>
            <a:pPr marL="1371600" lvl="2" indent="-514350" eaLnBrk="1" hangingPunct="1">
              <a:buFont typeface="+mj-lt"/>
              <a:buAutoNum type="arabicPeriod"/>
            </a:pPr>
            <a:r>
              <a:rPr lang="en-US" altLang="en-US" sz="2200" b="1" dirty="0" smtClean="0"/>
              <a:t>delineate </a:t>
            </a:r>
            <a:r>
              <a:rPr lang="en-US" altLang="en-US" sz="2200" b="1" dirty="0"/>
              <a:t>responsibilities and functions clearly; </a:t>
            </a:r>
          </a:p>
          <a:p>
            <a:pPr marL="1371600" lvl="2" indent="-514350" eaLnBrk="1" hangingPunct="1">
              <a:buFont typeface="+mj-lt"/>
              <a:buAutoNum type="arabicPeriod"/>
            </a:pPr>
            <a:r>
              <a:rPr lang="en-US" altLang="en-US" sz="2200" b="1" u="sng" dirty="0" smtClean="0"/>
              <a:t>raise </a:t>
            </a:r>
            <a:r>
              <a:rPr lang="en-US" altLang="en-US" sz="2200" b="1" u="sng" dirty="0"/>
              <a:t>sub-central spending </a:t>
            </a:r>
            <a:r>
              <a:rPr lang="en-US" altLang="en-US" sz="2200" b="1" u="sng" dirty="0" smtClean="0"/>
              <a:t>power, tax autonomy </a:t>
            </a:r>
            <a:r>
              <a:rPr lang="en-US" altLang="en-US" sz="2200" b="1" u="sng" dirty="0"/>
              <a:t>and reduce the scope of earmarked grants</a:t>
            </a:r>
            <a:r>
              <a:rPr lang="en-US" altLang="en-US" sz="2200" b="1" dirty="0"/>
              <a:t>; </a:t>
            </a:r>
          </a:p>
          <a:p>
            <a:pPr marL="1371600" lvl="2" indent="-514350" eaLnBrk="1" hangingPunct="1">
              <a:buFont typeface="+mj-lt"/>
              <a:buAutoNum type="arabicPeriod"/>
            </a:pPr>
            <a:r>
              <a:rPr lang="en-US" altLang="en-US" sz="2200" b="1" dirty="0" smtClean="0"/>
              <a:t>maintain </a:t>
            </a:r>
            <a:r>
              <a:rPr lang="en-US" altLang="en-US" sz="2200" b="1" dirty="0"/>
              <a:t>and strengthen internal markets; </a:t>
            </a:r>
          </a:p>
          <a:p>
            <a:pPr marL="1371600" lvl="2" indent="-514350" eaLnBrk="1" hangingPunct="1">
              <a:buFont typeface="+mj-lt"/>
              <a:buAutoNum type="arabicPeriod"/>
            </a:pPr>
            <a:r>
              <a:rPr lang="en-US" altLang="en-US" sz="2200" b="1" dirty="0" smtClean="0"/>
              <a:t>devolve </a:t>
            </a:r>
            <a:r>
              <a:rPr lang="en-US" altLang="en-US" sz="2200" b="1" dirty="0"/>
              <a:t>some responsibilities to private-sector service providers; </a:t>
            </a:r>
          </a:p>
          <a:p>
            <a:pPr marL="1371600" lvl="2" indent="-514350" eaLnBrk="1" hangingPunct="1">
              <a:buFont typeface="+mj-lt"/>
              <a:buAutoNum type="arabicPeriod"/>
            </a:pPr>
            <a:r>
              <a:rPr lang="en-US" altLang="en-US" sz="2200" b="1" dirty="0" smtClean="0"/>
              <a:t>strengthen </a:t>
            </a:r>
            <a:r>
              <a:rPr lang="en-US" altLang="en-US" sz="2200" b="1" dirty="0"/>
              <a:t>intergovernmental information and co-ordination systems. </a:t>
            </a:r>
            <a:endParaRPr lang="en-GB" altLang="en-US" sz="2200" b="1" dirty="0"/>
          </a:p>
          <a:p>
            <a:pPr eaLnBrk="1" hangingPunct="1"/>
            <a:endParaRPr lang="en-GB" altLang="en-US" sz="3000" b="1" dirty="0"/>
          </a:p>
          <a:p>
            <a:pPr eaLnBrk="1" hangingPunct="1"/>
            <a:endParaRPr lang="en-US" altLang="en-US" sz="3000" b="1" dirty="0" smtClean="0"/>
          </a:p>
          <a:p>
            <a:pPr lvl="4" eaLnBrk="1" hangingPunct="1"/>
            <a:endParaRPr lang="en-US" altLang="en-US" sz="3000" dirty="0" smtClean="0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4572000" y="6021288"/>
            <a:ext cx="3529013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600" dirty="0" smtClean="0">
                <a:solidFill>
                  <a:srgbClr val="727272"/>
                </a:solidFill>
                <a:latin typeface="Georgia" pitchFamily="18" charset="0"/>
              </a:rPr>
              <a:t>Source: OECD (2018), Synthesis of Fiscal Federalism Survey Chapters</a:t>
            </a:r>
          </a:p>
        </p:txBody>
      </p:sp>
      <p:sp>
        <p:nvSpPr>
          <p:cNvPr id="5124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46E7F45-9325-42DE-BD3D-415C07B0FC46}" type="slidenum">
              <a:rPr lang="en-US" altLang="en-US" sz="1400">
                <a:solidFill>
                  <a:srgbClr val="727272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>
              <a:solidFill>
                <a:srgbClr val="7272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51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81"/>
          <a:stretch/>
        </p:blipFill>
        <p:spPr bwMode="auto">
          <a:xfrm>
            <a:off x="185644" y="1124744"/>
            <a:ext cx="8877402" cy="4719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" y="188913"/>
            <a:ext cx="9144000" cy="576262"/>
          </a:xfrm>
        </p:spPr>
        <p:txBody>
          <a:bodyPr/>
          <a:lstStyle/>
          <a:p>
            <a:pPr eaLnBrk="1" hangingPunct="1"/>
            <a:r>
              <a:rPr lang="en-US" altLang="en-US" sz="3200" b="1" dirty="0" smtClean="0"/>
              <a:t>Sub-national revenue bases vary widely</a:t>
            </a: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1547664" y="6309320"/>
            <a:ext cx="3544888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dirty="0" smtClean="0">
                <a:solidFill>
                  <a:srgbClr val="727272"/>
                </a:solidFill>
                <a:latin typeface="Georgia" pitchFamily="18" charset="0"/>
              </a:rPr>
              <a:t>Source: OECD Fiscal Network </a:t>
            </a:r>
            <a:r>
              <a:rPr lang="en-GB" altLang="en-US" dirty="0" smtClean="0">
                <a:solidFill>
                  <a:srgbClr val="727272"/>
                </a:solidFill>
                <a:latin typeface="Georgia" pitchFamily="18" charset="0"/>
              </a:rPr>
              <a:t>Database</a:t>
            </a:r>
            <a:endParaRPr lang="en-GB" altLang="en-US" dirty="0" smtClean="0">
              <a:solidFill>
                <a:srgbClr val="727272"/>
              </a:solidFill>
              <a:latin typeface="Georgia" pitchFamily="18" charset="0"/>
            </a:endParaRPr>
          </a:p>
        </p:txBody>
      </p:sp>
      <p:sp>
        <p:nvSpPr>
          <p:cNvPr id="16388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F0B43C9-3195-4CF3-BF3D-FCD3E13B20A8}" type="slidenum">
              <a:rPr lang="en-US" altLang="en-US" sz="1400">
                <a:solidFill>
                  <a:srgbClr val="727272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>
              <a:solidFill>
                <a:srgbClr val="7272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22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18487" cy="576262"/>
          </a:xfrm>
        </p:spPr>
        <p:txBody>
          <a:bodyPr/>
          <a:lstStyle/>
          <a:p>
            <a:pPr eaLnBrk="1" hangingPunct="1"/>
            <a:r>
              <a:rPr lang="en-US" altLang="en-US" sz="3200" b="1" dirty="0"/>
              <a:t> </a:t>
            </a:r>
            <a:endParaRPr lang="en-US" altLang="en-US" sz="3200" b="1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79512" y="836712"/>
            <a:ext cx="8785101" cy="503897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3000" b="1" dirty="0" smtClean="0"/>
              <a:t>Strategies </a:t>
            </a:r>
            <a:r>
              <a:rPr lang="en-US" altLang="en-US" sz="3000" b="1" dirty="0"/>
              <a:t>to generate and optimize subnational </a:t>
            </a:r>
            <a:r>
              <a:rPr lang="en-US" altLang="en-US" sz="3000" b="1" dirty="0" smtClean="0"/>
              <a:t>revenue:</a:t>
            </a:r>
            <a:endParaRPr lang="en-US" altLang="en-US" sz="3000" b="1" dirty="0" smtClean="0"/>
          </a:p>
          <a:p>
            <a:pPr lvl="5"/>
            <a:endParaRPr lang="en-US" altLang="en-US" sz="1800" b="1" dirty="0" smtClean="0"/>
          </a:p>
          <a:p>
            <a:pPr lvl="1" eaLnBrk="1" hangingPunct="1"/>
            <a:r>
              <a:rPr lang="en-US" altLang="en-US" sz="2600" b="1" dirty="0" smtClean="0"/>
              <a:t>Why </a:t>
            </a:r>
            <a:r>
              <a:rPr lang="en-US" altLang="en-US" sz="2600" b="1" dirty="0"/>
              <a:t>is it important to achieve greater subnational fiscal autonomy? </a:t>
            </a:r>
            <a:endParaRPr lang="en-US" altLang="en-US" sz="2600" b="1" dirty="0" smtClean="0"/>
          </a:p>
          <a:p>
            <a:pPr lvl="2" eaLnBrk="1" hangingPunct="1"/>
            <a:r>
              <a:rPr lang="en-US" altLang="en-US" sz="2200" b="1" dirty="0" smtClean="0"/>
              <a:t>Better outcomes, promote efficiency</a:t>
            </a:r>
          </a:p>
          <a:p>
            <a:pPr lvl="4" eaLnBrk="1" hangingPunct="1"/>
            <a:r>
              <a:rPr lang="en-US" altLang="en-US" sz="1800" b="1" dirty="0" smtClean="0"/>
              <a:t>Balance heterogeneity and economies of scale/scope</a:t>
            </a:r>
          </a:p>
          <a:p>
            <a:pPr lvl="3" eaLnBrk="1" hangingPunct="1"/>
            <a:endParaRPr lang="en-US" altLang="en-US" sz="1800" b="1" dirty="0" smtClean="0"/>
          </a:p>
          <a:p>
            <a:pPr lvl="1" eaLnBrk="1" hangingPunct="1"/>
            <a:r>
              <a:rPr lang="en-US" altLang="en-US" sz="2600" b="1" dirty="0" smtClean="0"/>
              <a:t>What </a:t>
            </a:r>
            <a:r>
              <a:rPr lang="en-US" altLang="en-US" sz="2600" b="1" dirty="0"/>
              <a:t>lessons can we draw from international experiences on subnational fiscal autonomy strengthening</a:t>
            </a:r>
            <a:r>
              <a:rPr lang="en-US" altLang="en-US" sz="2600" b="1" dirty="0" smtClean="0"/>
              <a:t>?</a:t>
            </a:r>
          </a:p>
          <a:p>
            <a:pPr lvl="2" eaLnBrk="1" hangingPunct="1"/>
            <a:r>
              <a:rPr lang="en-US" altLang="en-US" sz="2200" b="1" dirty="0"/>
              <a:t>Mixed </a:t>
            </a:r>
            <a:r>
              <a:rPr lang="en-US" altLang="en-US" sz="2200" b="1" dirty="0" smtClean="0"/>
              <a:t>experiences </a:t>
            </a:r>
            <a:r>
              <a:rPr lang="en-US" altLang="en-US" sz="2200" b="1" dirty="0"/>
              <a:t>in OECD countries</a:t>
            </a:r>
            <a:endParaRPr lang="en-US" altLang="en-US" sz="2200" b="1" dirty="0" smtClean="0"/>
          </a:p>
          <a:p>
            <a:pPr lvl="4" eaLnBrk="1" hangingPunct="1"/>
            <a:r>
              <a:rPr lang="en-US" altLang="en-US" sz="1800" b="1" dirty="0" smtClean="0"/>
              <a:t>Need to get incentives right, boost capacity</a:t>
            </a:r>
          </a:p>
          <a:p>
            <a:pPr marL="0" indent="0" eaLnBrk="1" hangingPunct="1">
              <a:buNone/>
            </a:pPr>
            <a:endParaRPr lang="en-US" altLang="en-US" sz="3000" b="1" dirty="0" smtClean="0"/>
          </a:p>
          <a:p>
            <a:pPr lvl="4" eaLnBrk="1" hangingPunct="1"/>
            <a:endParaRPr lang="en-US" altLang="en-US" sz="3000" dirty="0" smtClean="0"/>
          </a:p>
        </p:txBody>
      </p:sp>
      <p:sp>
        <p:nvSpPr>
          <p:cNvPr id="5124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46E7F45-9325-42DE-BD3D-415C07B0FC46}" type="slidenum">
              <a:rPr lang="en-US" altLang="en-US" sz="1400">
                <a:solidFill>
                  <a:srgbClr val="727272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>
              <a:solidFill>
                <a:srgbClr val="7272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91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079500" y="238125"/>
            <a:ext cx="7813675" cy="1022350"/>
          </a:xfrm>
        </p:spPr>
        <p:txBody>
          <a:bodyPr/>
          <a:lstStyle/>
          <a:p>
            <a:r>
              <a:rPr lang="en-GB" altLang="en-US" sz="2800" b="1" smtClean="0"/>
              <a:t>Tax autonomy of state/regional governments in OECD countries, average</a:t>
            </a:r>
          </a:p>
        </p:txBody>
      </p:sp>
      <p:graphicFrame>
        <p:nvGraphicFramePr>
          <p:cNvPr id="2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7578178"/>
              </p:ext>
            </p:extLst>
          </p:nvPr>
        </p:nvGraphicFramePr>
        <p:xfrm>
          <a:off x="395288" y="1412875"/>
          <a:ext cx="8425184" cy="4485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172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4556125" y="6245225"/>
            <a:ext cx="3544888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dirty="0" smtClean="0">
                <a:solidFill>
                  <a:srgbClr val="727272"/>
                </a:solidFill>
                <a:latin typeface="Georgia" pitchFamily="18" charset="0"/>
              </a:rPr>
              <a:t>Source: OECD Fiscal Network database</a:t>
            </a:r>
          </a:p>
        </p:txBody>
      </p:sp>
      <p:sp>
        <p:nvSpPr>
          <p:cNvPr id="6" name="Footer Placeholder 9"/>
          <p:cNvSpPr txBox="1">
            <a:spLocks/>
          </p:cNvSpPr>
          <p:nvPr/>
        </p:nvSpPr>
        <p:spPr bwMode="auto">
          <a:xfrm>
            <a:off x="1475656" y="6237312"/>
            <a:ext cx="2001714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en-GB" altLang="en-US" i="1" dirty="0" smtClean="0">
                <a:solidFill>
                  <a:srgbClr val="727272"/>
                </a:solidFill>
                <a:latin typeface="Georgia" pitchFamily="18" charset="0"/>
              </a:rPr>
              <a:t>*preliminary data</a:t>
            </a:r>
          </a:p>
        </p:txBody>
      </p:sp>
    </p:spTree>
    <p:extLst>
      <p:ext uri="{BB962C8B-B14F-4D97-AF65-F5344CB8AC3E}">
        <p14:creationId xmlns:p14="http://schemas.microsoft.com/office/powerpoint/2010/main" val="6844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18487" cy="576262"/>
          </a:xfrm>
        </p:spPr>
        <p:txBody>
          <a:bodyPr/>
          <a:lstStyle/>
          <a:p>
            <a:pPr eaLnBrk="1" hangingPunct="1"/>
            <a:r>
              <a:rPr lang="en-US" altLang="en-US" sz="3200" b="1" dirty="0" smtClean="0"/>
              <a:t>What about fiscal </a:t>
            </a:r>
            <a:r>
              <a:rPr lang="en-US" altLang="en-US" sz="3200" b="1" dirty="0" err="1" smtClean="0"/>
              <a:t>equalisation</a:t>
            </a:r>
            <a:r>
              <a:rPr lang="en-US" altLang="en-US" sz="3200" b="1" dirty="0" smtClean="0"/>
              <a:t>? 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539552" y="1196975"/>
            <a:ext cx="8424936" cy="4525963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GB" altLang="en-US" sz="2800" b="1" dirty="0" smtClean="0"/>
              <a:t>“Natural” companion of decentralisation, seeking to correct disparities from sub-national autonomy</a:t>
            </a:r>
          </a:p>
          <a:p>
            <a:pPr lvl="3" eaLnBrk="1" hangingPunct="1"/>
            <a:endParaRPr lang="en-GB" altLang="en-US" sz="1600" b="1" dirty="0" smtClean="0"/>
          </a:p>
          <a:p>
            <a:pPr eaLnBrk="1" hangingPunct="1"/>
            <a:r>
              <a:rPr lang="en-GB" altLang="en-US" sz="2800" b="1" i="1" dirty="0" smtClean="0"/>
              <a:t>Widely used</a:t>
            </a:r>
            <a:r>
              <a:rPr lang="en-GB" altLang="en-US" sz="2800" b="1" dirty="0" smtClean="0"/>
              <a:t>: across the OECD, fiscal equalisation amounts to 2.5% of GDP; </a:t>
            </a:r>
            <a:r>
              <a:rPr lang="en-GB" altLang="en-US" sz="2800" b="1" dirty="0" smtClean="0"/>
              <a:t>5</a:t>
            </a:r>
            <a:r>
              <a:rPr lang="en-GB" altLang="en-US" sz="2800" b="1" dirty="0" smtClean="0"/>
              <a:t>% of government spending, and 50% of inter-governmental grants</a:t>
            </a:r>
          </a:p>
          <a:p>
            <a:pPr lvl="3" eaLnBrk="1" hangingPunct="1"/>
            <a:endParaRPr lang="en-GB" altLang="en-US" sz="1600" b="1" dirty="0" smtClean="0"/>
          </a:p>
          <a:p>
            <a:pPr eaLnBrk="1" hangingPunct="1"/>
            <a:r>
              <a:rPr lang="en-US" altLang="en-US" sz="2800" b="1" dirty="0" smtClean="0"/>
              <a:t>While it can correct </a:t>
            </a:r>
            <a:r>
              <a:rPr lang="en-US" altLang="en-US" sz="2800" b="1" i="1" dirty="0" smtClean="0"/>
              <a:t>regional</a:t>
            </a:r>
            <a:r>
              <a:rPr lang="en-US" altLang="en-US" sz="2800" b="1" dirty="0" smtClean="0"/>
              <a:t> disparities, it does not correct household-level  </a:t>
            </a:r>
            <a:r>
              <a:rPr lang="en-US" altLang="en-US" sz="2800" b="1" dirty="0" smtClean="0"/>
              <a:t>ones, thus caution is appropriate</a:t>
            </a:r>
            <a:endParaRPr lang="en-US" altLang="en-US" sz="2800" b="1" dirty="0" smtClean="0"/>
          </a:p>
          <a:p>
            <a:pPr eaLnBrk="1" hangingPunct="1">
              <a:buFontTx/>
              <a:buNone/>
            </a:pPr>
            <a:endParaRPr lang="en-US" altLang="en-US" sz="2800" b="1" dirty="0" smtClean="0"/>
          </a:p>
          <a:p>
            <a:pPr eaLnBrk="1" hangingPunct="1"/>
            <a:endParaRPr lang="en-US" altLang="en-US" sz="2400" dirty="0" smtClean="0"/>
          </a:p>
          <a:p>
            <a:pPr lvl="2" eaLnBrk="1" hangingPunct="1"/>
            <a:endParaRPr lang="en-US" altLang="en-US" dirty="0" smtClean="0"/>
          </a:p>
          <a:p>
            <a:pPr lvl="4" eaLnBrk="1" hangingPunct="1"/>
            <a:endParaRPr lang="en-US" altLang="en-US" sz="2400" dirty="0" smtClean="0"/>
          </a:p>
        </p:txBody>
      </p:sp>
      <p:sp>
        <p:nvSpPr>
          <p:cNvPr id="16388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F0B43C9-3195-4CF3-BF3D-FCD3E13B20A8}" type="slidenum">
              <a:rPr lang="en-US" altLang="en-US" sz="1400">
                <a:solidFill>
                  <a:srgbClr val="727272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>
              <a:solidFill>
                <a:srgbClr val="7272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06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07505" y="188913"/>
            <a:ext cx="8928992" cy="576262"/>
          </a:xfrm>
        </p:spPr>
        <p:txBody>
          <a:bodyPr/>
          <a:lstStyle/>
          <a:p>
            <a:pPr eaLnBrk="1" hangingPunct="1"/>
            <a:r>
              <a:rPr lang="en-US" altLang="en-US" sz="3200" b="1" dirty="0" smtClean="0"/>
              <a:t>Inequality across regions is one motivation</a:t>
            </a:r>
          </a:p>
        </p:txBody>
      </p:sp>
      <p:sp>
        <p:nvSpPr>
          <p:cNvPr id="16388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F0B43C9-3195-4CF3-BF3D-FCD3E13B20A8}" type="slidenum">
              <a:rPr lang="en-US" altLang="en-US" sz="1400">
                <a:solidFill>
                  <a:srgbClr val="727272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>
              <a:solidFill>
                <a:srgbClr val="727272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08720"/>
            <a:ext cx="6120680" cy="5833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 bwMode="auto">
          <a:xfrm>
            <a:off x="251520" y="3429000"/>
            <a:ext cx="129614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43844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576262"/>
          </a:xfrm>
        </p:spPr>
        <p:txBody>
          <a:bodyPr/>
          <a:lstStyle/>
          <a:p>
            <a:r>
              <a:rPr lang="en-GB" altLang="en-US" sz="2800" b="1" dirty="0" smtClean="0">
                <a:ea typeface="SimSun" pitchFamily="2" charset="-122"/>
              </a:rPr>
              <a:t>The OECD’s Fiscal Network</a:t>
            </a:r>
            <a:endParaRPr lang="en-US" altLang="en-US" sz="2800" b="1" dirty="0" smtClean="0"/>
          </a:p>
        </p:txBody>
      </p:sp>
      <p:sp>
        <p:nvSpPr>
          <p:cNvPr id="1741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44F804C-68AB-4549-8F91-C6A1070B0712}" type="slidenum">
              <a:rPr lang="en-GB" altLang="en-US" sz="1400">
                <a:solidFill>
                  <a:srgbClr val="727272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400">
              <a:solidFill>
                <a:srgbClr val="727272"/>
              </a:solidFill>
            </a:endParaRPr>
          </a:p>
        </p:txBody>
      </p:sp>
      <p:sp>
        <p:nvSpPr>
          <p:cNvPr id="16390" name="TextBox 8"/>
          <p:cNvSpPr txBox="1">
            <a:spLocks noChangeArrowheads="1"/>
          </p:cNvSpPr>
          <p:nvPr/>
        </p:nvSpPr>
        <p:spPr bwMode="auto">
          <a:xfrm>
            <a:off x="338138" y="1052736"/>
            <a:ext cx="8338318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marL="285750" indent="-285750" eaLnBrk="1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altLang="en-US" sz="2400" i="1" dirty="0" smtClean="0">
                <a:solidFill>
                  <a:srgbClr val="002060"/>
                </a:solidFill>
                <a:ea typeface="MS PGothic" pitchFamily="34" charset="-128"/>
              </a:rPr>
              <a:t>Shares experiences on all aspects of fiscal federalism and sub-national public finance, on both the revenue and spending sides of the budget</a:t>
            </a:r>
          </a:p>
          <a:p>
            <a:pPr marL="285750" indent="-285750" eaLnBrk="1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altLang="en-US" sz="2400" i="1" dirty="0" smtClean="0">
                <a:solidFill>
                  <a:srgbClr val="002060"/>
                </a:solidFill>
                <a:ea typeface="MS PGothic" pitchFamily="34" charset="-128"/>
              </a:rPr>
              <a:t>Annual Network meetings, as well as workshops and expert seminars</a:t>
            </a:r>
          </a:p>
          <a:p>
            <a:pPr marL="285750" indent="-285750" eaLnBrk="1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altLang="en-US" sz="2400" i="1" dirty="0" smtClean="0">
                <a:solidFill>
                  <a:srgbClr val="002060"/>
                </a:solidFill>
                <a:ea typeface="MS PGothic" pitchFamily="34" charset="-128"/>
              </a:rPr>
              <a:t>Unique policy analysis, database and reports </a:t>
            </a:r>
          </a:p>
          <a:p>
            <a:pPr marL="285750" indent="-285750" eaLnBrk="1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altLang="en-US" sz="2400" dirty="0" smtClean="0">
                <a:solidFill>
                  <a:srgbClr val="002060"/>
                </a:solidFill>
                <a:ea typeface="MS PGothic" pitchFamily="34" charset="-128"/>
              </a:rPr>
              <a:t>Membership-based</a:t>
            </a:r>
            <a:r>
              <a:rPr lang="en-US" altLang="en-US" sz="2400" i="1" dirty="0" smtClean="0">
                <a:solidFill>
                  <a:srgbClr val="002060"/>
                </a:solidFill>
                <a:ea typeface="MS PGothic" pitchFamily="34" charset="-128"/>
              </a:rPr>
              <a:t>: most Federal OECD countries, unitary countries that are more </a:t>
            </a:r>
            <a:r>
              <a:rPr lang="en-US" altLang="en-US" sz="2400" i="1" dirty="0" err="1" smtClean="0">
                <a:solidFill>
                  <a:srgbClr val="002060"/>
                </a:solidFill>
                <a:ea typeface="MS PGothic" pitchFamily="34" charset="-128"/>
              </a:rPr>
              <a:t>decentralised</a:t>
            </a:r>
            <a:r>
              <a:rPr lang="en-US" altLang="en-US" sz="2400" i="1" dirty="0" smtClean="0">
                <a:solidFill>
                  <a:srgbClr val="002060"/>
                </a:solidFill>
                <a:ea typeface="MS PGothic" pitchFamily="34" charset="-128"/>
              </a:rPr>
              <a:t>;             non-OECD members are welcome</a:t>
            </a:r>
          </a:p>
          <a:p>
            <a:pPr marL="285750" indent="-285750" eaLnBrk="1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altLang="en-US" sz="2400" i="1" dirty="0" smtClean="0">
                <a:solidFill>
                  <a:srgbClr val="002060"/>
                </a:solidFill>
                <a:ea typeface="MS PGothic" pitchFamily="34" charset="-128"/>
              </a:rPr>
              <a:t>Collaborates with multiple directorates at the </a:t>
            </a:r>
            <a:r>
              <a:rPr lang="en-US" altLang="en-US" sz="2400" i="1" dirty="0" smtClean="0">
                <a:solidFill>
                  <a:srgbClr val="002060"/>
                </a:solidFill>
                <a:ea typeface="MS PGothic" pitchFamily="34" charset="-128"/>
              </a:rPr>
              <a:t>OECD</a:t>
            </a:r>
            <a:endParaRPr lang="en-US" altLang="en-US" sz="2400" i="1" dirty="0" smtClean="0">
              <a:solidFill>
                <a:srgbClr val="00206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445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576262"/>
          </a:xfrm>
        </p:spPr>
        <p:txBody>
          <a:bodyPr/>
          <a:lstStyle/>
          <a:p>
            <a:r>
              <a:rPr lang="en-US" altLang="en-US" sz="2800" b="1" dirty="0" smtClean="0"/>
              <a:t> </a:t>
            </a:r>
          </a:p>
        </p:txBody>
      </p:sp>
      <p:sp>
        <p:nvSpPr>
          <p:cNvPr id="1741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44F804C-68AB-4549-8F91-C6A1070B0712}" type="slidenum">
              <a:rPr lang="en-GB" altLang="en-US" sz="1400">
                <a:solidFill>
                  <a:srgbClr val="727272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GB" altLang="en-US" sz="1400">
              <a:solidFill>
                <a:srgbClr val="727272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764704"/>
            <a:ext cx="3886481" cy="50338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1520" y="764704"/>
            <a:ext cx="48245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cap="small" dirty="0" smtClean="0">
                <a:solidFill>
                  <a:srgbClr val="04629A"/>
                </a:solidFill>
                <a:latin typeface="Caecilia Roman" pitchFamily="18" charset="0"/>
              </a:rPr>
              <a:t>Recent Policy Analysis</a:t>
            </a:r>
            <a:endParaRPr lang="en-GB" b="1" cap="small" dirty="0">
              <a:solidFill>
                <a:srgbClr val="04629A"/>
              </a:solidFill>
              <a:latin typeface="Caecilia Roman" pitchFamily="18" charset="0"/>
            </a:endParaRPr>
          </a:p>
          <a:p>
            <a:endParaRPr lang="en-GB" sz="1200" b="1" cap="small" dirty="0" smtClean="0">
              <a:solidFill>
                <a:srgbClr val="04629A"/>
              </a:solidFill>
              <a:latin typeface="Caecilia Roman" pitchFamily="18" charset="0"/>
            </a:endParaRPr>
          </a:p>
          <a:p>
            <a:pPr marL="171450" lvl="0" indent="-171450">
              <a:buClr>
                <a:srgbClr val="97BF0D"/>
              </a:buClr>
              <a:buFont typeface="Wingdings" panose="05000000000000000000" pitchFamily="2" charset="2"/>
              <a:buChar char="§"/>
            </a:pPr>
            <a:r>
              <a:rPr lang="en-US" sz="1200" b="1" dirty="0" err="1" smtClean="0">
                <a:latin typeface="Caecilia Roman" pitchFamily="18" charset="0"/>
              </a:rPr>
              <a:t>Decentralisation</a:t>
            </a:r>
            <a:r>
              <a:rPr lang="en-US" sz="1200" b="1" dirty="0" smtClean="0">
                <a:latin typeface="Caecilia Roman" pitchFamily="18" charset="0"/>
              </a:rPr>
              <a:t> and inequality</a:t>
            </a:r>
            <a:r>
              <a:rPr lang="en-US" sz="1200" dirty="0" smtClean="0">
                <a:latin typeface="Caecilia Roman" pitchFamily="18" charset="0"/>
              </a:rPr>
              <a:t>: Do </a:t>
            </a:r>
            <a:r>
              <a:rPr lang="en-US" sz="1200" dirty="0" err="1" smtClean="0">
                <a:latin typeface="Caecilia Roman" pitchFamily="18" charset="0"/>
              </a:rPr>
              <a:t>decentralised</a:t>
            </a:r>
            <a:r>
              <a:rPr lang="en-US" sz="1200" dirty="0" smtClean="0">
                <a:latin typeface="Caecilia Roman" pitchFamily="18" charset="0"/>
              </a:rPr>
              <a:t> countries grow more or less equal? And are regional disparities larger? </a:t>
            </a:r>
          </a:p>
          <a:p>
            <a:pPr marL="171450" lvl="0" indent="-171450">
              <a:buClr>
                <a:srgbClr val="97BF0D"/>
              </a:buClr>
              <a:buFont typeface="Wingdings" panose="05000000000000000000" pitchFamily="2" charset="2"/>
              <a:buChar char="§"/>
            </a:pPr>
            <a:endParaRPr lang="en-US" sz="1200" dirty="0">
              <a:latin typeface="Caecilia Roman" pitchFamily="18" charset="0"/>
            </a:endParaRPr>
          </a:p>
          <a:p>
            <a:pPr marL="171450" lvl="0" indent="-171450">
              <a:buClr>
                <a:srgbClr val="97BF0D"/>
              </a:buClr>
              <a:buFont typeface="Wingdings" panose="05000000000000000000" pitchFamily="2" charset="2"/>
              <a:buChar char="§"/>
            </a:pPr>
            <a:r>
              <a:rPr lang="en-US" sz="1200" b="1" dirty="0" smtClean="0">
                <a:latin typeface="Caecilia Roman" pitchFamily="18" charset="0"/>
              </a:rPr>
              <a:t>The </a:t>
            </a:r>
            <a:r>
              <a:rPr lang="en-US" sz="1200" b="1" dirty="0">
                <a:latin typeface="Caecilia Roman" pitchFamily="18" charset="0"/>
              </a:rPr>
              <a:t>t</a:t>
            </a:r>
            <a:r>
              <a:rPr lang="en-US" sz="1200" b="1" dirty="0" smtClean="0">
                <a:latin typeface="Caecilia Roman" pitchFamily="18" charset="0"/>
              </a:rPr>
              <a:t>axation of immovable </a:t>
            </a:r>
            <a:r>
              <a:rPr lang="en-US" sz="1200" b="1" dirty="0">
                <a:latin typeface="Caecilia Roman" pitchFamily="18" charset="0"/>
              </a:rPr>
              <a:t>p</a:t>
            </a:r>
            <a:r>
              <a:rPr lang="en-US" sz="1200" b="1" dirty="0" smtClean="0">
                <a:latin typeface="Caecilia Roman" pitchFamily="18" charset="0"/>
              </a:rPr>
              <a:t>roperty</a:t>
            </a:r>
            <a:r>
              <a:rPr lang="en-US" sz="1200" dirty="0" smtClean="0">
                <a:latin typeface="Caecilia Roman" pitchFamily="18" charset="0"/>
              </a:rPr>
              <a:t>: What is a “good” property tax, and how can property tax reform be successfully implemented? </a:t>
            </a:r>
          </a:p>
          <a:p>
            <a:pPr marL="171450" lvl="0" indent="-171450">
              <a:buClr>
                <a:srgbClr val="97BF0D"/>
              </a:buClr>
              <a:buFont typeface="Wingdings" panose="05000000000000000000" pitchFamily="2" charset="2"/>
              <a:buChar char="§"/>
            </a:pPr>
            <a:endParaRPr lang="en-US" sz="1200" dirty="0">
              <a:latin typeface="Caecilia Roman" pitchFamily="18" charset="0"/>
            </a:endParaRPr>
          </a:p>
          <a:p>
            <a:pPr marL="171450" lvl="0" indent="-171450">
              <a:buClr>
                <a:srgbClr val="97BF0D"/>
              </a:buClr>
              <a:buFont typeface="Wingdings" panose="05000000000000000000" pitchFamily="2" charset="2"/>
              <a:buChar char="§"/>
            </a:pPr>
            <a:r>
              <a:rPr lang="en-US" sz="1200" b="1" dirty="0" smtClean="0">
                <a:latin typeface="Caecilia Roman" pitchFamily="18" charset="0"/>
              </a:rPr>
              <a:t>Debt monitoring and management</a:t>
            </a:r>
            <a:r>
              <a:rPr lang="en-US" sz="1200" dirty="0" smtClean="0">
                <a:latin typeface="Caecilia Roman" pitchFamily="18" charset="0"/>
              </a:rPr>
              <a:t>: Should central government monitor sub-national debt, and if so, what are the preferred instruments? </a:t>
            </a:r>
          </a:p>
          <a:p>
            <a:pPr marL="171450" lvl="0" indent="-171450">
              <a:buClr>
                <a:srgbClr val="97BF0D"/>
              </a:buClr>
              <a:buFont typeface="Wingdings" panose="05000000000000000000" pitchFamily="2" charset="2"/>
              <a:buChar char="§"/>
            </a:pPr>
            <a:endParaRPr lang="en-US" sz="1200" dirty="0">
              <a:latin typeface="Caecilia Roman" pitchFamily="18" charset="0"/>
            </a:endParaRPr>
          </a:p>
          <a:p>
            <a:pPr marL="171450" lvl="0" indent="-171450">
              <a:buClr>
                <a:srgbClr val="97BF0D"/>
              </a:buClr>
              <a:buFont typeface="Wingdings" panose="05000000000000000000" pitchFamily="2" charset="2"/>
              <a:buChar char="§"/>
            </a:pPr>
            <a:r>
              <a:rPr lang="en-US" sz="1200" b="1" dirty="0" smtClean="0">
                <a:latin typeface="Caecilia Roman" pitchFamily="18" charset="0"/>
              </a:rPr>
              <a:t>Fiscal constitutions</a:t>
            </a:r>
            <a:r>
              <a:rPr lang="en-US" sz="1200" dirty="0" smtClean="0">
                <a:latin typeface="Caecilia Roman" pitchFamily="18" charset="0"/>
              </a:rPr>
              <a:t>: Do constitutional frameworks affect fiscal policy? How conducive are they to long-term growth? </a:t>
            </a:r>
          </a:p>
          <a:p>
            <a:pPr marL="171450" lvl="0" indent="-171450">
              <a:buClr>
                <a:srgbClr val="97BF0D"/>
              </a:buClr>
              <a:buFont typeface="Wingdings" panose="05000000000000000000" pitchFamily="2" charset="2"/>
              <a:buChar char="§"/>
            </a:pPr>
            <a:endParaRPr lang="en-US" sz="1200" dirty="0">
              <a:latin typeface="Caecilia Roman" pitchFamily="18" charset="0"/>
            </a:endParaRPr>
          </a:p>
          <a:p>
            <a:pPr marL="171450" lvl="0" indent="-171450">
              <a:buClr>
                <a:srgbClr val="97BF0D"/>
              </a:buClr>
              <a:buFont typeface="Wingdings" panose="05000000000000000000" pitchFamily="2" charset="2"/>
              <a:buChar char="§"/>
            </a:pPr>
            <a:r>
              <a:rPr lang="en-US" sz="1200" b="1" dirty="0" smtClean="0">
                <a:latin typeface="Caecilia Roman" pitchFamily="18" charset="0"/>
              </a:rPr>
              <a:t>Decentralization, education, and growth</a:t>
            </a:r>
            <a:r>
              <a:rPr lang="en-US" sz="1200" dirty="0" smtClean="0">
                <a:latin typeface="Caecilia Roman" pitchFamily="18" charset="0"/>
              </a:rPr>
              <a:t>: Do </a:t>
            </a:r>
            <a:r>
              <a:rPr lang="en-US" sz="1200" dirty="0" err="1" smtClean="0">
                <a:latin typeface="Caecilia Roman" pitchFamily="18" charset="0"/>
              </a:rPr>
              <a:t>decentralised</a:t>
            </a:r>
            <a:r>
              <a:rPr lang="en-US" sz="1200" dirty="0" smtClean="0">
                <a:latin typeface="Caecilia Roman" pitchFamily="18" charset="0"/>
              </a:rPr>
              <a:t> countries invest more and grow faster? And do their students perform better?</a:t>
            </a:r>
          </a:p>
          <a:p>
            <a:pPr marL="171450" lvl="0" indent="-171450">
              <a:buClr>
                <a:srgbClr val="97BF0D"/>
              </a:buClr>
              <a:buFont typeface="Wingdings" panose="05000000000000000000" pitchFamily="2" charset="2"/>
              <a:buChar char="§"/>
            </a:pPr>
            <a:endParaRPr lang="en-US" sz="1200" dirty="0">
              <a:latin typeface="Caecilia Roman" pitchFamily="18" charset="0"/>
            </a:endParaRPr>
          </a:p>
          <a:p>
            <a:pPr marL="171450" lvl="0" indent="-171450">
              <a:buClr>
                <a:srgbClr val="97BF0D"/>
              </a:buClr>
              <a:buFont typeface="Wingdings" panose="05000000000000000000" pitchFamily="2" charset="2"/>
              <a:buChar char="§"/>
            </a:pPr>
            <a:r>
              <a:rPr lang="en-US" sz="1200" b="1" dirty="0" smtClean="0">
                <a:latin typeface="Caecilia Roman" pitchFamily="18" charset="0"/>
              </a:rPr>
              <a:t>Sub-central fiscal rules</a:t>
            </a:r>
            <a:r>
              <a:rPr lang="en-US" sz="1200" dirty="0" smtClean="0">
                <a:latin typeface="Caecilia Roman" pitchFamily="18" charset="0"/>
              </a:rPr>
              <a:t>: How to design sub-central fiscal rules that foster stable and sustainable public finances and inclusive growth? </a:t>
            </a:r>
          </a:p>
          <a:p>
            <a:pPr marL="171450" lvl="0" indent="-171450">
              <a:buClr>
                <a:srgbClr val="97BF0D"/>
              </a:buClr>
              <a:buFont typeface="Wingdings" panose="05000000000000000000" pitchFamily="2" charset="2"/>
              <a:buChar char="§"/>
            </a:pPr>
            <a:endParaRPr lang="en-US" sz="1200" dirty="0" smtClean="0">
              <a:latin typeface="Caecilia Roman" pitchFamily="18" charset="0"/>
            </a:endParaRPr>
          </a:p>
          <a:p>
            <a:pPr lvl="0">
              <a:buClr>
                <a:srgbClr val="97BF0D"/>
              </a:buClr>
            </a:pPr>
            <a:r>
              <a:rPr lang="en-US" sz="1200" b="1" dirty="0">
                <a:latin typeface="Caecilia Roman" pitchFamily="18" charset="0"/>
              </a:rPr>
              <a:t>Website</a:t>
            </a:r>
            <a:r>
              <a:rPr lang="en-US" sz="1200" dirty="0">
                <a:latin typeface="Caecilia Roman" pitchFamily="18" charset="0"/>
              </a:rPr>
              <a:t>: </a:t>
            </a:r>
            <a:r>
              <a:rPr lang="en-GB" sz="1200" u="sng" dirty="0">
                <a:hlinkClick r:id="rId3"/>
              </a:rPr>
              <a:t>http://oe.cd/fiscalnetwork</a:t>
            </a:r>
            <a:r>
              <a:rPr lang="en-US" sz="1200" dirty="0" smtClean="0">
                <a:latin typeface="Caecilia Roman" pitchFamily="18" charset="0"/>
              </a:rPr>
              <a:t> </a:t>
            </a:r>
            <a:endParaRPr lang="en-US" sz="1200" dirty="0">
              <a:latin typeface="Caecilia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621606" y="6165304"/>
            <a:ext cx="835292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72727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727272"/>
                </a:solidFill>
                <a:latin typeface="Helvetic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727272"/>
                </a:solidFill>
                <a:latin typeface="Helvetic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727272"/>
                </a:solidFill>
                <a:latin typeface="Helvetic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727272"/>
                </a:solidFill>
                <a:latin typeface="Helvetica" pitchFamily="34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Helvetica" pitchFamily="34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Helvetica" pitchFamily="34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Helvetica" pitchFamily="34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Helvetica" pitchFamily="34" charset="0"/>
                <a:cs typeface="Arial" charset="0"/>
              </a:defRPr>
            </a:lvl9pPr>
          </a:lstStyle>
          <a:p>
            <a:r>
              <a:rPr lang="en-GB" altLang="en-US" sz="2400" b="1" kern="0" dirty="0" smtClean="0"/>
              <a:t>Email: Sean.Dougherty@oecd.org </a:t>
            </a:r>
          </a:p>
        </p:txBody>
      </p:sp>
    </p:spTree>
    <p:extLst>
      <p:ext uri="{BB962C8B-B14F-4D97-AF65-F5344CB8AC3E}">
        <p14:creationId xmlns:p14="http://schemas.microsoft.com/office/powerpoint/2010/main" val="80764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F0B43C9-3195-4CF3-BF3D-FCD3E13B20A8}" type="slidenum">
              <a:rPr lang="en-US" altLang="en-US" sz="1400">
                <a:solidFill>
                  <a:srgbClr val="727272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>
              <a:solidFill>
                <a:srgbClr val="72727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7504" y="9981"/>
            <a:ext cx="338437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200" b="1" i="1" dirty="0">
                <a:solidFill>
                  <a:schemeClr val="bg2"/>
                </a:solidFill>
                <a:latin typeface="Helvetica" pitchFamily="34" charset="0"/>
              </a:rPr>
              <a:t>Twitter </a:t>
            </a:r>
            <a:r>
              <a:rPr lang="en-GB" altLang="en-US" sz="2200" b="1" dirty="0">
                <a:solidFill>
                  <a:schemeClr val="bg2"/>
                </a:solidFill>
                <a:latin typeface="Helvetica" pitchFamily="34" charset="0"/>
              </a:rPr>
              <a:t>@</a:t>
            </a:r>
            <a:r>
              <a:rPr lang="en-GB" altLang="en-US" sz="2200" b="1" dirty="0" err="1">
                <a:solidFill>
                  <a:schemeClr val="bg2"/>
                </a:solidFill>
                <a:latin typeface="Helvetica" pitchFamily="34" charset="0"/>
              </a:rPr>
              <a:t>econecho</a:t>
            </a:r>
            <a:r>
              <a:rPr lang="en-GB" altLang="en-US" sz="2200" b="1" dirty="0">
                <a:solidFill>
                  <a:schemeClr val="bg2"/>
                </a:solidFill>
                <a:latin typeface="Helvetica" pitchFamily="34" charset="0"/>
              </a:rPr>
              <a:t>     </a:t>
            </a:r>
          </a:p>
        </p:txBody>
      </p:sp>
      <p:pic>
        <p:nvPicPr>
          <p:cNvPr id="6" name="Picture 5" descr="cid:image002.png@01CF639B.C4F0A66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854" y="41275"/>
            <a:ext cx="415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329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/>
              <a:t>Wealthier countries tend to be more </a:t>
            </a:r>
            <a:r>
              <a:rPr lang="en-GB" sz="2800" b="1" dirty="0" smtClean="0"/>
              <a:t>decentralised…</a:t>
            </a:r>
            <a:endParaRPr lang="en-GB" sz="28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1404962"/>
              </p:ext>
            </p:extLst>
          </p:nvPr>
        </p:nvGraphicFramePr>
        <p:xfrm>
          <a:off x="468313" y="1601788"/>
          <a:ext cx="8218487" cy="5067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4283968" y="6493635"/>
            <a:ext cx="4032448" cy="3322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dirty="0" smtClean="0">
                <a:solidFill>
                  <a:srgbClr val="727272"/>
                </a:solidFill>
                <a:latin typeface="Georgia" pitchFamily="18" charset="0"/>
              </a:rPr>
              <a:t>Source: </a:t>
            </a:r>
            <a:r>
              <a:rPr lang="en-GB" altLang="en-US" dirty="0" smtClean="0">
                <a:solidFill>
                  <a:srgbClr val="727272"/>
                </a:solidFill>
                <a:latin typeface="Georgia" pitchFamily="18" charset="0"/>
              </a:rPr>
              <a:t>OECD-UCLG Sub-national Governments Around the World</a:t>
            </a:r>
            <a:endParaRPr lang="en-GB" altLang="en-US" dirty="0" smtClean="0">
              <a:solidFill>
                <a:srgbClr val="727272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80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95536" y="188913"/>
            <a:ext cx="8352928" cy="576262"/>
          </a:xfrm>
        </p:spPr>
        <p:txBody>
          <a:bodyPr/>
          <a:lstStyle/>
          <a:p>
            <a:r>
              <a:rPr lang="en-GB" altLang="en-US" sz="2800" b="1" dirty="0" smtClean="0"/>
              <a:t>Part of these arrangements are constitutional </a:t>
            </a:r>
            <a:endParaRPr lang="en-GB" altLang="en-US" sz="2800" b="1" dirty="0" smtClean="0"/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1" t="1036" r="12381" b="1709"/>
          <a:stretch/>
        </p:blipFill>
        <p:spPr>
          <a:xfrm>
            <a:off x="675716" y="1126067"/>
            <a:ext cx="7570817" cy="489522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4556125" y="6245225"/>
            <a:ext cx="3544888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dirty="0" smtClean="0">
                <a:solidFill>
                  <a:srgbClr val="727272"/>
                </a:solidFill>
                <a:latin typeface="Georgia" pitchFamily="18" charset="0"/>
              </a:rPr>
              <a:t>Source: OECD Fiscal Federalism Studies</a:t>
            </a:r>
          </a:p>
        </p:txBody>
      </p:sp>
      <p:sp>
        <p:nvSpPr>
          <p:cNvPr id="18436" name="TextBox 2"/>
          <p:cNvSpPr txBox="1">
            <a:spLocks noChangeArrowheads="1"/>
          </p:cNvSpPr>
          <p:nvPr/>
        </p:nvSpPr>
        <p:spPr bwMode="auto">
          <a:xfrm>
            <a:off x="683568" y="836712"/>
            <a:ext cx="86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dirty="0"/>
              <a:t>Index</a:t>
            </a:r>
          </a:p>
        </p:txBody>
      </p:sp>
    </p:spTree>
    <p:extLst>
      <p:ext uri="{BB962C8B-B14F-4D97-AF65-F5344CB8AC3E}">
        <p14:creationId xmlns:p14="http://schemas.microsoft.com/office/powerpoint/2010/main" val="22026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18487" cy="576262"/>
          </a:xfrm>
        </p:spPr>
        <p:txBody>
          <a:bodyPr/>
          <a:lstStyle/>
          <a:p>
            <a:pPr eaLnBrk="1" hangingPunct="1"/>
            <a:r>
              <a:rPr lang="en-US" altLang="en-US" sz="3200" b="1" dirty="0" smtClean="0"/>
              <a:t>OECD countries follow various models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56125" y="6245225"/>
            <a:ext cx="3184525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dirty="0">
                <a:solidFill>
                  <a:srgbClr val="727272"/>
                </a:solidFill>
              </a:rPr>
              <a:t>Source: </a:t>
            </a:r>
            <a:r>
              <a:rPr lang="en-GB" altLang="en-US" sz="1400" dirty="0" smtClean="0">
                <a:solidFill>
                  <a:srgbClr val="727272"/>
                </a:solidFill>
              </a:rPr>
              <a:t>OECD (2018, forthcoming)</a:t>
            </a:r>
            <a:endParaRPr lang="en-GB" altLang="en-US" sz="1400" dirty="0">
              <a:solidFill>
                <a:srgbClr val="727272"/>
              </a:solidFill>
            </a:endParaRPr>
          </a:p>
        </p:txBody>
      </p:sp>
      <p:sp>
        <p:nvSpPr>
          <p:cNvPr id="16388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F0B43C9-3195-4CF3-BF3D-FCD3E13B20A8}" type="slidenum">
              <a:rPr lang="en-US" altLang="en-US" sz="1400">
                <a:solidFill>
                  <a:srgbClr val="727272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>
              <a:solidFill>
                <a:srgbClr val="72727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8666139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282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18487" cy="576262"/>
          </a:xfrm>
        </p:spPr>
        <p:txBody>
          <a:bodyPr/>
          <a:lstStyle/>
          <a:p>
            <a:pPr eaLnBrk="1" hangingPunct="1"/>
            <a:r>
              <a:rPr lang="en-US" altLang="en-US" sz="3200" b="1" i="1" dirty="0" smtClean="0"/>
              <a:t>Some key questions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785101" cy="4462909"/>
          </a:xfrm>
        </p:spPr>
        <p:txBody>
          <a:bodyPr/>
          <a:lstStyle/>
          <a:p>
            <a:pPr eaLnBrk="1" hangingPunct="1"/>
            <a:r>
              <a:rPr lang="en-GB" altLang="en-US" sz="3000" b="1" dirty="0" smtClean="0"/>
              <a:t>How has </a:t>
            </a:r>
            <a:r>
              <a:rPr lang="en-GB" altLang="en-US" sz="3000" b="1" dirty="0" smtClean="0"/>
              <a:t>fiscal decentralisation and autonomy changed over time? </a:t>
            </a:r>
          </a:p>
          <a:p>
            <a:pPr eaLnBrk="1" hangingPunct="1"/>
            <a:endParaRPr lang="en-US" altLang="en-US" sz="3000" b="1" dirty="0" smtClean="0"/>
          </a:p>
          <a:p>
            <a:pPr eaLnBrk="1" hangingPunct="1"/>
            <a:r>
              <a:rPr lang="en-GB" altLang="en-US" sz="3000" b="1" dirty="0" smtClean="0"/>
              <a:t>What difference does it make? </a:t>
            </a:r>
          </a:p>
          <a:p>
            <a:pPr eaLnBrk="1" hangingPunct="1"/>
            <a:endParaRPr lang="en-GB" altLang="en-US" sz="3000" b="1" dirty="0" smtClean="0"/>
          </a:p>
          <a:p>
            <a:pPr eaLnBrk="1" hangingPunct="1"/>
            <a:r>
              <a:rPr lang="en-GB" altLang="en-US" sz="3000" b="1" dirty="0" smtClean="0"/>
              <a:t>What </a:t>
            </a:r>
            <a:r>
              <a:rPr lang="en-GB" altLang="en-US" sz="3000" b="1" dirty="0" smtClean="0"/>
              <a:t>are “good” </a:t>
            </a:r>
            <a:r>
              <a:rPr lang="en-GB" altLang="en-US" sz="3000" b="1" dirty="0" smtClean="0"/>
              <a:t>policies more broadly? </a:t>
            </a:r>
          </a:p>
          <a:p>
            <a:pPr eaLnBrk="1" hangingPunct="1"/>
            <a:endParaRPr lang="en-GB" altLang="en-US" sz="3000" b="1" dirty="0"/>
          </a:p>
          <a:p>
            <a:pPr eaLnBrk="1" hangingPunct="1"/>
            <a:r>
              <a:rPr lang="en-GB" altLang="en-US" sz="3000" b="1" dirty="0"/>
              <a:t>How to promote greater autonomy? </a:t>
            </a:r>
          </a:p>
          <a:p>
            <a:pPr eaLnBrk="1" hangingPunct="1"/>
            <a:endParaRPr lang="en-US" altLang="en-US" sz="3000" b="1" dirty="0" smtClean="0"/>
          </a:p>
          <a:p>
            <a:pPr lvl="4" eaLnBrk="1" hangingPunct="1"/>
            <a:endParaRPr lang="en-US" altLang="en-US" sz="3000" dirty="0" smtClean="0"/>
          </a:p>
        </p:txBody>
      </p:sp>
      <p:sp>
        <p:nvSpPr>
          <p:cNvPr id="5124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46E7F45-9325-42DE-BD3D-415C07B0FC46}" type="slidenum">
              <a:rPr lang="en-US" altLang="en-US" sz="1400">
                <a:solidFill>
                  <a:srgbClr val="727272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>
              <a:solidFill>
                <a:srgbClr val="72727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07504" y="188913"/>
            <a:ext cx="8928991" cy="576262"/>
          </a:xfrm>
        </p:spPr>
        <p:txBody>
          <a:bodyPr/>
          <a:lstStyle/>
          <a:p>
            <a:pPr eaLnBrk="1" hangingPunct="1"/>
            <a:r>
              <a:rPr lang="en-US" altLang="en-US" sz="3200" b="1" dirty="0" smtClean="0"/>
              <a:t>Most countries </a:t>
            </a:r>
            <a:r>
              <a:rPr lang="en-US" altLang="en-US" sz="3200" b="1" dirty="0" err="1" smtClean="0"/>
              <a:t>decentralise</a:t>
            </a:r>
            <a:r>
              <a:rPr lang="en-US" altLang="en-US" sz="3200" b="1" dirty="0" smtClean="0"/>
              <a:t> </a:t>
            </a:r>
            <a:r>
              <a:rPr lang="en-US" altLang="en-US" sz="3200" b="1" i="1" dirty="0" smtClean="0"/>
              <a:t>spending</a:t>
            </a:r>
            <a:r>
              <a:rPr lang="en-US" altLang="en-US" sz="3200" b="1" dirty="0" smtClean="0"/>
              <a:t> more than revenues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1517078" y="6351894"/>
            <a:ext cx="3544888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dirty="0" smtClean="0">
                <a:solidFill>
                  <a:srgbClr val="727272"/>
                </a:solidFill>
                <a:latin typeface="Georgia" pitchFamily="18" charset="0"/>
              </a:rPr>
              <a:t>Source: OECD Fiscal Federalism 2016</a:t>
            </a:r>
          </a:p>
        </p:txBody>
      </p:sp>
      <p:sp>
        <p:nvSpPr>
          <p:cNvPr id="16388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F0B43C9-3195-4CF3-BF3D-FCD3E13B20A8}" type="slidenum">
              <a:rPr lang="en-US" altLang="en-US" sz="1400">
                <a:solidFill>
                  <a:srgbClr val="727272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>
              <a:solidFill>
                <a:srgbClr val="72727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06447" y="4983559"/>
            <a:ext cx="144016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B0F0"/>
                </a:solidFill>
              </a:rPr>
              <a:t>Sub-national spending</a:t>
            </a:r>
            <a:endParaRPr lang="en-GB" b="1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1988840"/>
            <a:ext cx="211065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B0F0"/>
                </a:solidFill>
              </a:rPr>
              <a:t>Sub-national revenues</a:t>
            </a:r>
            <a:endParaRPr lang="en-GB" b="1" dirty="0">
              <a:solidFill>
                <a:srgbClr val="00B0F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52735"/>
            <a:ext cx="5972326" cy="5328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8"/>
          <p:cNvSpPr/>
          <p:nvPr/>
        </p:nvSpPr>
        <p:spPr>
          <a:xfrm rot="19995912">
            <a:off x="3015353" y="3932005"/>
            <a:ext cx="4589350" cy="1333568"/>
          </a:xfrm>
          <a:prstGeom prst="ellipse">
            <a:avLst/>
          </a:prstGeom>
          <a:solidFill>
            <a:schemeClr val="accent6">
              <a:lumMod val="75000"/>
              <a:alpha val="17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071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690" y="1124744"/>
            <a:ext cx="7278561" cy="5040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07504" y="188913"/>
            <a:ext cx="8928991" cy="576262"/>
          </a:xfrm>
        </p:spPr>
        <p:txBody>
          <a:bodyPr/>
          <a:lstStyle/>
          <a:p>
            <a:pPr eaLnBrk="1" hangingPunct="1"/>
            <a:r>
              <a:rPr lang="en-US" altLang="en-US" sz="3200" b="1" dirty="0" smtClean="0"/>
              <a:t>Broad trend towards </a:t>
            </a:r>
            <a:r>
              <a:rPr lang="en-US" altLang="en-US" sz="3200" b="1" dirty="0" err="1" smtClean="0"/>
              <a:t>decentralisation</a:t>
            </a:r>
            <a:r>
              <a:rPr lang="en-US" altLang="en-US" sz="3200" b="1" dirty="0" smtClean="0"/>
              <a:t> over the last decade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1523303" y="6375157"/>
            <a:ext cx="3544888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dirty="0" smtClean="0">
                <a:solidFill>
                  <a:srgbClr val="727272"/>
                </a:solidFill>
                <a:latin typeface="Georgia" pitchFamily="18" charset="0"/>
              </a:rPr>
              <a:t>Source: OECD Fiscal Federalism 2016</a:t>
            </a:r>
          </a:p>
        </p:txBody>
      </p:sp>
      <p:sp>
        <p:nvSpPr>
          <p:cNvPr id="16388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F0B43C9-3195-4CF3-BF3D-FCD3E13B20A8}" type="slidenum">
              <a:rPr lang="en-US" altLang="en-US" sz="1400">
                <a:solidFill>
                  <a:srgbClr val="727272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>
              <a:solidFill>
                <a:srgbClr val="72727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80312" y="5703638"/>
            <a:ext cx="165618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B0F0"/>
                </a:solidFill>
              </a:rPr>
              <a:t>Change in sub-national spending</a:t>
            </a:r>
            <a:endParaRPr lang="en-GB" b="1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3643" y="1322245"/>
            <a:ext cx="211065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B0F0"/>
                </a:solidFill>
              </a:rPr>
              <a:t>Change in sub-national revenues</a:t>
            </a:r>
            <a:endParaRPr lang="en-GB" b="1" dirty="0">
              <a:solidFill>
                <a:srgbClr val="00B0F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20095400">
            <a:off x="4358446" y="2116896"/>
            <a:ext cx="4186203" cy="1962044"/>
          </a:xfrm>
          <a:prstGeom prst="ellipse">
            <a:avLst/>
          </a:prstGeom>
          <a:solidFill>
            <a:schemeClr val="accent1"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313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457" y="150515"/>
            <a:ext cx="7884488" cy="1022400"/>
          </a:xfrm>
        </p:spPr>
        <p:txBody>
          <a:bodyPr/>
          <a:lstStyle/>
          <a:p>
            <a:r>
              <a:rPr lang="en-GB" sz="2800" b="1" dirty="0" smtClean="0">
                <a:latin typeface="+mj-lt"/>
              </a:rPr>
              <a:t>Policy areas more </a:t>
            </a:r>
            <a:r>
              <a:rPr lang="en-GB" sz="2800" b="1" dirty="0" smtClean="0">
                <a:latin typeface="+mj-lt"/>
              </a:rPr>
              <a:t>decentralised than others:  </a:t>
            </a:r>
            <a:r>
              <a:rPr lang="en-GB" sz="2800" b="1" i="1" dirty="0" smtClean="0">
                <a:latin typeface="+mj-lt"/>
              </a:rPr>
              <a:t>education, social protection, health, public transport, housing</a:t>
            </a:r>
            <a:endParaRPr lang="en-GB" sz="2800" b="1" i="1" dirty="0">
              <a:latin typeface="+mj-lt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2474840"/>
              </p:ext>
            </p:extLst>
          </p:nvPr>
        </p:nvGraphicFramePr>
        <p:xfrm>
          <a:off x="4481990" y="1916832"/>
          <a:ext cx="4554505" cy="45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1592333" y="1448780"/>
            <a:ext cx="6156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Breakdown of SNG expenditure by economic </a:t>
            </a:r>
            <a:r>
              <a:rPr lang="en-US" b="1" dirty="0" smtClean="0"/>
              <a:t>function</a:t>
            </a:r>
            <a:endParaRPr lang="en-GB" b="1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7210177"/>
              </p:ext>
            </p:extLst>
          </p:nvPr>
        </p:nvGraphicFramePr>
        <p:xfrm>
          <a:off x="256640" y="1980158"/>
          <a:ext cx="422535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9952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ecd_Eng_white">
  <a:themeElements>
    <a:clrScheme name="OCDE_White_F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CDE_White_FR">
      <a:majorFont>
        <a:latin typeface="Helvetica"/>
        <a:ea typeface=""/>
        <a:cs typeface="Arial"/>
      </a:majorFont>
      <a:minorFont>
        <a:latin typeface="Georgi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lnDef>
  </a:objectDefaults>
  <a:extraClrSchemeLst>
    <a:extraClrScheme>
      <a:clrScheme name="OCDE_White_F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CDE_Français_blanc">
  <a:themeElements>
    <a:clrScheme name="OECD white">
      <a:dk1>
        <a:srgbClr val="727272"/>
      </a:dk1>
      <a:lt1>
        <a:sysClr val="window" lastClr="FFFFFF"/>
      </a:lt1>
      <a:dk2>
        <a:srgbClr val="006299"/>
      </a:dk2>
      <a:lt2>
        <a:srgbClr val="E6E6E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ECD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35521</TotalTime>
  <Words>827</Words>
  <Application>Microsoft Office PowerPoint</Application>
  <PresentationFormat>On-screen Show (4:3)</PresentationFormat>
  <Paragraphs>134</Paragraphs>
  <Slides>21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oecd_Eng_white</vt:lpstr>
      <vt:lpstr>OCDE_Français_blanc</vt:lpstr>
      <vt:lpstr>Messages from the OECD’s    Fiscal Network</vt:lpstr>
      <vt:lpstr>The OECD’s Fiscal Network</vt:lpstr>
      <vt:lpstr>Wealthier countries tend to be more decentralised…</vt:lpstr>
      <vt:lpstr>Part of these arrangements are constitutional </vt:lpstr>
      <vt:lpstr>OECD countries follow various models</vt:lpstr>
      <vt:lpstr>Some key questions</vt:lpstr>
      <vt:lpstr>Most countries decentralise spending more than revenues</vt:lpstr>
      <vt:lpstr>Broad trend towards decentralisation over the last decade</vt:lpstr>
      <vt:lpstr>Policy areas more decentralised than others:  education, social protection, health, public transport, housing</vt:lpstr>
      <vt:lpstr>Why decentralise? To promote sub-national government performance</vt:lpstr>
      <vt:lpstr>Approaches to measuring performance</vt:lpstr>
      <vt:lpstr>Decentralisation can improve incentives</vt:lpstr>
      <vt:lpstr>And boost economic growth, reduce inequality – harder if globalised</vt:lpstr>
      <vt:lpstr>Key lessons from our work</vt:lpstr>
      <vt:lpstr>Sub-national revenue bases vary widely</vt:lpstr>
      <vt:lpstr> </vt:lpstr>
      <vt:lpstr>Tax autonomy of state/regional governments in OECD countries, average</vt:lpstr>
      <vt:lpstr>What about fiscal equalisation? </vt:lpstr>
      <vt:lpstr>Inequality across regions is one motivation</vt:lpstr>
      <vt:lpstr> </vt:lpstr>
      <vt:lpstr>PowerPoint Presentation</vt:lpstr>
    </vt:vector>
  </TitlesOfParts>
  <Company>OECD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Decentralisation, globalisation and equalisation</dc:title>
  <dc:creator>dougherty_s</dc:creator>
  <cp:lastModifiedBy>DOUGHERTY Sean</cp:lastModifiedBy>
  <cp:revision>718</cp:revision>
  <cp:lastPrinted>2017-04-10T15:06:55Z</cp:lastPrinted>
  <dcterms:created xsi:type="dcterms:W3CDTF">2011-03-13T17:59:07Z</dcterms:created>
  <dcterms:modified xsi:type="dcterms:W3CDTF">2018-03-09T19:07:42Z</dcterms:modified>
</cp:coreProperties>
</file>