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31" r:id="rId2"/>
  </p:sldMasterIdLst>
  <p:notesMasterIdLst>
    <p:notesMasterId r:id="rId24"/>
  </p:notesMasterIdLst>
  <p:handoutMasterIdLst>
    <p:handoutMasterId r:id="rId25"/>
  </p:handoutMasterIdLst>
  <p:sldIdLst>
    <p:sldId id="524" r:id="rId3"/>
    <p:sldId id="511" r:id="rId4"/>
    <p:sldId id="530" r:id="rId5"/>
    <p:sldId id="538" r:id="rId6"/>
    <p:sldId id="518" r:id="rId7"/>
    <p:sldId id="450" r:id="rId8"/>
    <p:sldId id="496" r:id="rId9"/>
    <p:sldId id="497" r:id="rId10"/>
    <p:sldId id="529" r:id="rId11"/>
    <p:sldId id="516" r:id="rId12"/>
    <p:sldId id="532" r:id="rId13"/>
    <p:sldId id="517" r:id="rId14"/>
    <p:sldId id="533" r:id="rId15"/>
    <p:sldId id="537" r:id="rId16"/>
    <p:sldId id="503" r:id="rId17"/>
    <p:sldId id="539" r:id="rId18"/>
    <p:sldId id="499" r:id="rId19"/>
    <p:sldId id="534" r:id="rId20"/>
    <p:sldId id="535" r:id="rId21"/>
    <p:sldId id="523" r:id="rId22"/>
    <p:sldId id="522" r:id="rId2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786455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CHATRY_I\observatoire\Analyse\graphiques%20PART%20II%20Subnational%20government%20spending%20responsibilities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3868315421074"/>
          <c:y val="2.7567442554343579E-2"/>
          <c:w val="0.84924220236644532"/>
          <c:h val="0.8362663618790221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8BD-4EC1-A2CA-82F44201C462}"/>
              </c:ext>
            </c:extLst>
          </c:dPt>
          <c:dPt>
            <c:idx val="39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8BD-4EC1-A2CA-82F44201C462}"/>
              </c:ext>
            </c:extLst>
          </c:dPt>
          <c:dPt>
            <c:idx val="6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8BD-4EC1-A2CA-82F44201C462}"/>
              </c:ext>
            </c:extLst>
          </c:dPt>
          <c:dPt>
            <c:idx val="7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8BD-4EC1-A2CA-82F44201C462}"/>
              </c:ext>
            </c:extLst>
          </c:dPt>
          <c:dPt>
            <c:idx val="7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8BD-4EC1-A2CA-82F44201C462}"/>
              </c:ext>
            </c:extLst>
          </c:dPt>
          <c:dPt>
            <c:idx val="77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8BD-4EC1-A2CA-82F44201C462}"/>
              </c:ext>
            </c:extLst>
          </c:dPt>
          <c:dPt>
            <c:idx val="7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8BD-4EC1-A2CA-82F44201C462}"/>
              </c:ext>
            </c:extLst>
          </c:dPt>
          <c:dPt>
            <c:idx val="8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8BD-4EC1-A2CA-82F44201C462}"/>
              </c:ext>
            </c:extLst>
          </c:dPt>
          <c:dPt>
            <c:idx val="8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8BD-4EC1-A2CA-82F44201C462}"/>
              </c:ext>
            </c:extLst>
          </c:dPt>
          <c:dPt>
            <c:idx val="8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8BD-4EC1-A2CA-82F44201C462}"/>
              </c:ext>
            </c:extLst>
          </c:dPt>
          <c:dPt>
            <c:idx val="84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8BD-4EC1-A2CA-82F44201C462}"/>
              </c:ext>
            </c:extLst>
          </c:dPt>
          <c:dPt>
            <c:idx val="8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8BD-4EC1-A2CA-82F44201C462}"/>
              </c:ext>
            </c:extLst>
          </c:dPt>
          <c:dPt>
            <c:idx val="8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8BD-4EC1-A2CA-82F44201C462}"/>
              </c:ext>
            </c:extLst>
          </c:dPt>
          <c:dPt>
            <c:idx val="8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8BD-4EC1-A2CA-82F44201C462}"/>
              </c:ext>
            </c:extLst>
          </c:dPt>
          <c:dPt>
            <c:idx val="9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8BD-4EC1-A2CA-82F44201C462}"/>
              </c:ext>
            </c:extLst>
          </c:dPt>
          <c:dPt>
            <c:idx val="92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8BD-4EC1-A2CA-82F44201C462}"/>
              </c:ext>
            </c:extLst>
          </c:dPt>
          <c:dLbls>
            <c:dLbl>
              <c:idx val="0"/>
              <c:tx>
                <c:strRef>
                  <c:f>'FIG 10 exp gdp gdpcap'!$A$4</c:f>
                  <c:strCache>
                    <c:ptCount val="1"/>
                    <c:pt idx="0">
                      <c:v>TCD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{A2A57BB2-AF84-4E7F-B0E4-774B5DFB1F30}</c15:txfldGUID>
                      <c15:f>'FIG 10 exp gdp gdpcap'!$A$4</c15:f>
                      <c15:dlblFieldTableCache>
                        <c:ptCount val="1"/>
                        <c:pt idx="0">
                          <c:v>TCD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8BD-4EC1-A2CA-82F44201C462}"/>
                </c:ext>
              </c:extLst>
            </c:dLbl>
            <c:dLbl>
              <c:idx val="1"/>
              <c:tx>
                <c:strRef>
                  <c:f>'FIG 10 exp gdp gdpcap'!$A$5</c:f>
                  <c:strCache>
                    <c:ptCount val="1"/>
                    <c:pt idx="0">
                      <c:v>GIN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{800D8429-6671-4DE7-9C06-720490F337FA}</c15:txfldGUID>
                      <c15:f>'FIG 10 exp gdp gdpcap'!$A$5</c15:f>
                      <c15:dlblFieldTableCache>
                        <c:ptCount val="1"/>
                        <c:pt idx="0">
                          <c:v>GIN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8BD-4EC1-A2CA-82F44201C462}"/>
                </c:ext>
              </c:extLst>
            </c:dLbl>
            <c:dLbl>
              <c:idx val="2"/>
              <c:tx>
                <c:strRef>
                  <c:f>'FIG 10 exp gdp gdpcap'!$A$6</c:f>
                  <c:strCache>
                    <c:ptCount val="1"/>
                    <c:pt idx="0">
                      <c:v>COG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{0974A395-8E8F-4312-ADBB-ED10369B0211}</c15:txfldGUID>
                      <c15:f>'FIG 10 exp gdp gdpcap'!$A$6</c15:f>
                      <c15:dlblFieldTableCache>
                        <c:ptCount val="1"/>
                        <c:pt idx="0">
                          <c:v>COG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8BD-4EC1-A2CA-82F44201C462}"/>
                </c:ext>
              </c:extLst>
            </c:dLbl>
            <c:dLbl>
              <c:idx val="3"/>
              <c:tx>
                <c:strRef>
                  <c:f>'FIG 10 exp gdp gdpcap'!$A$7</c:f>
                  <c:strCache>
                    <c:ptCount val="1"/>
                    <c:pt idx="0">
                      <c:v>KHM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{413A8C6D-F6DA-4A1C-88D2-B50C0495B483}</c15:txfldGUID>
                      <c15:f>'FIG 10 exp gdp gdpcap'!$A$7</c15:f>
                      <c15:dlblFieldTableCache>
                        <c:ptCount val="1"/>
                        <c:pt idx="0">
                          <c:v>KHM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8BD-4EC1-A2CA-82F44201C462}"/>
                </c:ext>
              </c:extLst>
            </c:dLbl>
            <c:dLbl>
              <c:idx val="4"/>
              <c:tx>
                <c:strRef>
                  <c:f>'FIG 10 exp gdp gdpcap'!$A$8</c:f>
                  <c:strCache>
                    <c:ptCount val="1"/>
                    <c:pt idx="0">
                      <c:v>MLT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{112052C3-D062-4725-B7AD-FC62BF0511B1}</c15:txfldGUID>
                      <c15:f>'FIG 10 exp gdp gdpcap'!$A$8</c15:f>
                      <c15:dlblFieldTableCache>
                        <c:ptCount val="1"/>
                        <c:pt idx="0">
                          <c:v>MLT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8BD-4EC1-A2CA-82F44201C462}"/>
                </c:ext>
              </c:extLst>
            </c:dLbl>
            <c:dLbl>
              <c:idx val="5"/>
              <c:tx>
                <c:strRef>
                  <c:f>'FIG 10 exp gdp gdpcap'!$A$9</c:f>
                  <c:strCache>
                    <c:ptCount val="1"/>
                    <c:pt idx="0">
                      <c:v>GRM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{17EBDF3C-5D2A-4023-93A0-5C8C24D09942}</c15:txfldGUID>
                      <c15:f>'FIG 10 exp gdp gdpcap'!$A$9</c15:f>
                      <c15:dlblFieldTableCache>
                        <c:ptCount val="1"/>
                        <c:pt idx="0">
                          <c:v>GRM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8BD-4EC1-A2CA-82F44201C462}"/>
                </c:ext>
              </c:extLst>
            </c:dLbl>
            <c:dLbl>
              <c:idx val="6"/>
              <c:tx>
                <c:strRef>
                  <c:f>'FIG 10 exp gdp gdpcap'!$A$10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{4133BE67-D04C-43A1-9F76-A776B3C12035}</c15:txfldGUID>
                      <c15:f>'FIG 10 exp gdp gdpcap'!$A$10</c15:f>
                      <c15:dlblFieldTableCache>
                        <c:ptCount val="1"/>
                        <c:pt idx="0">
                          <c:v>DOM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8BD-4EC1-A2CA-82F44201C462}"/>
                </c:ext>
              </c:extLst>
            </c:dLbl>
            <c:dLbl>
              <c:idx val="7"/>
              <c:tx>
                <c:strRef>
                  <c:f>'FIG 10 exp gdp gdpcap'!$A$11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{498C2B04-3C37-424D-A0FB-F4EEF0138260}</c15:txfldGUID>
                      <c15:f>'FIG 10 exp gdp gdpcap'!$A$11</c15:f>
                      <c15:dlblFieldTableCache>
                        <c:ptCount val="1"/>
                        <c:pt idx="0">
                          <c:v>JAM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8BD-4EC1-A2CA-82F44201C462}"/>
                </c:ext>
              </c:extLst>
            </c:dLbl>
            <c:dLbl>
              <c:idx val="8"/>
              <c:tx>
                <c:strRef>
                  <c:f>'FIG 10 exp gdp gdpcap'!$A$12</c:f>
                  <c:strCache>
                    <c:ptCount val="1"/>
                    <c:pt idx="0">
                      <c:v>AZE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{DC598899-3421-4FF3-A971-A8E2EEABCD95}</c15:txfldGUID>
                      <c15:f>'FIG 10 exp gdp gdpcap'!$A$12</c15:f>
                      <c15:dlblFieldTableCache>
                        <c:ptCount val="1"/>
                        <c:pt idx="0">
                          <c:v>AZE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8BD-4EC1-A2CA-82F44201C462}"/>
                </c:ext>
              </c:extLst>
            </c:dLbl>
            <c:dLbl>
              <c:idx val="9"/>
              <c:tx>
                <c:strRef>
                  <c:f>'FIG 10 exp gdp gdpcap'!$A$13</c:f>
                  <c:strCache>
                    <c:ptCount val="1"/>
                    <c:pt idx="0">
                      <c:v>BEN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{5D6487AD-5D74-415D-AB27-33F48B37260E}</c15:txfldGUID>
                      <c15:f>'FIG 10 exp gdp gdpcap'!$A$13</c15:f>
                      <c15:dlblFieldTableCache>
                        <c:ptCount val="1"/>
                        <c:pt idx="0">
                          <c:v>BEN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8BD-4EC1-A2CA-82F44201C462}"/>
                </c:ext>
              </c:extLst>
            </c:dLbl>
            <c:dLbl>
              <c:idx val="10"/>
              <c:tx>
                <c:strRef>
                  <c:f>'FIG 10 exp gdp gdpcap'!$A$14</c:f>
                  <c:strCache>
                    <c:ptCount val="1"/>
                    <c:pt idx="0">
                      <c:v>MWI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{6040300B-446E-41F3-AB4A-A64425ABFD6E}</c15:txfldGUID>
                      <c15:f>'FIG 10 exp gdp gdpcap'!$A$14</c15:f>
                      <c15:dlblFieldTableCache>
                        <c:ptCount val="1"/>
                        <c:pt idx="0">
                          <c:v>MWI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8BD-4EC1-A2CA-82F44201C462}"/>
                </c:ext>
              </c:extLst>
            </c:dLbl>
            <c:dLbl>
              <c:idx val="11"/>
              <c:tx>
                <c:strRef>
                  <c:f>'FIG 10 exp gdp gdpcap'!$A$15</c:f>
                  <c:strCache>
                    <c:ptCount val="1"/>
                    <c:pt idx="0">
                      <c:v>BFA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{E82BFDFA-E2B0-4732-A062-E34342414AE2}</c15:txfldGUID>
                      <c15:f>'FIG 10 exp gdp gdpcap'!$A$15</c15:f>
                      <c15:dlblFieldTableCache>
                        <c:ptCount val="1"/>
                        <c:pt idx="0">
                          <c:v>BFA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8BD-4EC1-A2CA-82F44201C462}"/>
                </c:ext>
              </c:extLst>
            </c:dLbl>
            <c:dLbl>
              <c:idx val="12"/>
              <c:tx>
                <c:strRef>
                  <c:f>'FIG 10 exp gdp gdpcap'!$A$16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{244F266B-A6DF-4926-86FC-8084E1589A8D}</c15:txfldGUID>
                      <c15:f>'FIG 10 exp gdp gdpcap'!$A$16</c15:f>
                      <c15:dlblFieldTableCache>
                        <c:ptCount val="1"/>
                        <c:pt idx="0">
                          <c:v>CRI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8BD-4EC1-A2CA-82F44201C462}"/>
                </c:ext>
              </c:extLst>
            </c:dLbl>
            <c:dLbl>
              <c:idx val="13"/>
              <c:tx>
                <c:strRef>
                  <c:f>'FIG 10 exp gdp gdpcap'!$A$17</c:f>
                  <c:strCache>
                    <c:ptCount val="1"/>
                    <c:pt idx="0">
                      <c:v>CYP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{04A37D3F-FA27-474E-8B22-BAB499454729}</c15:txfldGUID>
                      <c15:f>'FIG 10 exp gdp gdpcap'!$A$17</c15:f>
                      <c15:dlblFieldTableCache>
                        <c:ptCount val="1"/>
                        <c:pt idx="0">
                          <c:v>CYP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8BD-4EC1-A2CA-82F44201C462}"/>
                </c:ext>
              </c:extLst>
            </c:dLbl>
            <c:dLbl>
              <c:idx val="14"/>
              <c:tx>
                <c:strRef>
                  <c:f>'FIG 10 exp gdp gdpcap'!$A$18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{DC1A0EB8-8ACD-4122-A3E2-4CAF897C9A52}</c15:txfldGUID>
                      <c15:f>'FIG 10 exp gdp gdpcap'!$A$18</c15:f>
                      <c15:dlblFieldTableCache>
                        <c:ptCount val="1"/>
                        <c:pt idx="0">
                          <c:v>TUN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8BD-4EC1-A2CA-82F44201C462}"/>
                </c:ext>
              </c:extLst>
            </c:dLbl>
            <c:dLbl>
              <c:idx val="15"/>
              <c:tx>
                <c:strRef>
                  <c:f>'FIG 10 exp gdp gdpcap'!$A$19</c:f>
                  <c:strCache>
                    <c:ptCount val="1"/>
                    <c:pt idx="0">
                      <c:v>SEN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{DA750E3E-D950-43C4-8E0B-756DE688FAB2}</c15:txfldGUID>
                      <c15:f>'FIG 10 exp gdp gdpcap'!$A$19</c15:f>
                      <c15:dlblFieldTableCache>
                        <c:ptCount val="1"/>
                        <c:pt idx="0">
                          <c:v>SEN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8BD-4EC1-A2CA-82F44201C462}"/>
                </c:ext>
              </c:extLst>
            </c:dLbl>
            <c:dLbl>
              <c:idx val="16"/>
              <c:tx>
                <c:strRef>
                  <c:f>'FIG 10 exp gdp gdpcap'!$A$20</c:f>
                  <c:strCache>
                    <c:ptCount val="1"/>
                    <c:pt idx="0">
                      <c:v>MUS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{B1F42EFB-3EB9-4975-94C5-D41E3C545827}</c15:txfldGUID>
                      <c15:f>'FIG 10 exp gdp gdpcap'!$A$20</c15:f>
                      <c15:dlblFieldTableCache>
                        <c:ptCount val="1"/>
                        <c:pt idx="0">
                          <c:v>MUS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8BD-4EC1-A2CA-82F44201C462}"/>
                </c:ext>
              </c:extLst>
            </c:dLbl>
            <c:dLbl>
              <c:idx val="17"/>
              <c:tx>
                <c:strRef>
                  <c:f>'FIG 10 exp gdp gdpcap'!$A$21</c:f>
                  <c:strCache>
                    <c:ptCount val="1"/>
                    <c:pt idx="0">
                      <c:v>MLI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{4BE4DDAB-2C24-40F0-B863-2C270F201B7F}</c15:txfldGUID>
                      <c15:f>'FIG 10 exp gdp gdpcap'!$A$21</c15:f>
                      <c15:dlblFieldTableCache>
                        <c:ptCount val="1"/>
                        <c:pt idx="0">
                          <c:v>MLI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8BD-4EC1-A2CA-82F44201C462}"/>
                </c:ext>
              </c:extLst>
            </c:dLbl>
            <c:dLbl>
              <c:idx val="18"/>
              <c:tx>
                <c:strRef>
                  <c:f>'FIG 10 exp gdp gdpcap'!$A$22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{14EAABB5-6C55-4D33-8372-3BF2DEA84DB2}</c15:txfldGUID>
                      <c15:f>'FIG 10 exp gdp gdpcap'!$A$22</c15:f>
                      <c15:dlblFieldTableCache>
                        <c:ptCount val="1"/>
                        <c:pt idx="0">
                          <c:v>JOR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8BD-4EC1-A2CA-82F44201C462}"/>
                </c:ext>
              </c:extLst>
            </c:dLbl>
            <c:dLbl>
              <c:idx val="19"/>
              <c:tx>
                <c:strRef>
                  <c:f>'FIG 10 exp gdp gdpcap'!$A$23</c:f>
                  <c:strCache>
                    <c:ptCount val="1"/>
                    <c:pt idx="0">
                      <c:v>ARM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{50373E27-B9D6-4B98-BD46-79A68E915CC2}</c15:txfldGUID>
                      <c15:f>'FIG 10 exp gdp gdpcap'!$A$23</c15:f>
                      <c15:dlblFieldTableCache>
                        <c:ptCount val="1"/>
                        <c:pt idx="0">
                          <c:v>ARM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8BD-4EC1-A2CA-82F44201C462}"/>
                </c:ext>
              </c:extLst>
            </c:dLbl>
            <c:dLbl>
              <c:idx val="20"/>
              <c:tx>
                <c:strRef>
                  <c:f>'FIG 10 exp gdp gdpcap'!$A$24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{3778B935-7B52-4A67-BEAB-5869CC1D1B16}</c15:txfldGUID>
                      <c15:f>'FIG 10 exp gdp gdpcap'!$A$24</c15:f>
                      <c15:dlblFieldTableCache>
                        <c:ptCount val="1"/>
                        <c:pt idx="0">
                          <c:v>PRY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8BD-4EC1-A2CA-82F44201C462}"/>
                </c:ext>
              </c:extLst>
            </c:dLbl>
            <c:dLbl>
              <c:idx val="21"/>
              <c:tx>
                <c:strRef>
                  <c:f>'FIG 10 exp gdp gdpcap'!$A$25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{16D27C57-549B-444C-B58D-5E0F2E8E3517}</c15:txfldGUID>
                      <c15:f>'FIG 10 exp gdp gdpcap'!$A$25</c15:f>
                      <c15:dlblFieldTableCache>
                        <c:ptCount val="1"/>
                        <c:pt idx="0">
                          <c:v>SLV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8BD-4EC1-A2CA-82F44201C462}"/>
                </c:ext>
              </c:extLst>
            </c:dLbl>
            <c:dLbl>
              <c:idx val="22"/>
              <c:tx>
                <c:strRef>
                  <c:f>'FIG 10 exp gdp gdpcap'!$A$26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{D9154C72-805B-4377-BF97-92A64096AA73}</c15:txfldGUID>
                      <c15:f>'FIG 10 exp gdp gdpcap'!$A$26</c15:f>
                      <c15:dlblFieldTableCache>
                        <c:ptCount val="1"/>
                        <c:pt idx="0">
                          <c:v>ZWE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8BD-4EC1-A2CA-82F44201C462}"/>
                </c:ext>
              </c:extLst>
            </c:dLbl>
            <c:dLbl>
              <c:idx val="23"/>
              <c:tx>
                <c:strRef>
                  <c:f>'FIG 10 exp gdp gdpcap'!$A$27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{7AB12293-F2D7-4696-9530-C806225FB1D6}</c15:txfldGUID>
                      <c15:f>'FIG 10 exp gdp gdpcap'!$A$27</c15:f>
                      <c15:dlblFieldTableCache>
                        <c:ptCount val="1"/>
                        <c:pt idx="0">
                          <c:v>MYS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8BD-4EC1-A2CA-82F44201C462}"/>
                </c:ext>
              </c:extLst>
            </c:dLbl>
            <c:dLbl>
              <c:idx val="24"/>
              <c:tx>
                <c:strRef>
                  <c:f>'FIG 10 exp gdp gdpcap'!$A$28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{A1C61CE2-F6F8-4AB4-9592-6E3F3A2B4E85}</c15:txfldGUID>
                      <c15:f>'FIG 10 exp gdp gdpcap'!$A$28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8BD-4EC1-A2CA-82F44201C462}"/>
                </c:ext>
              </c:extLst>
            </c:dLbl>
            <c:dLbl>
              <c:idx val="25"/>
              <c:tx>
                <c:strRef>
                  <c:f>'FIG 10 exp gdp gdpcap'!$A$29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{7D853421-5865-4F11-8DD5-7F5D84BF8EFC}</c15:txfldGUID>
                      <c15:f>'FIG 10 exp gdp gdpcap'!$A$29</c15:f>
                      <c15:dlblFieldTableCache>
                        <c:ptCount val="1"/>
                        <c:pt idx="0">
                          <c:v>HND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8BD-4EC1-A2CA-82F44201C462}"/>
                </c:ext>
              </c:extLst>
            </c:dLbl>
            <c:dLbl>
              <c:idx val="26"/>
              <c:tx>
                <c:strRef>
                  <c:f>'FIG 10 exp gdp gdpcap'!$A$30</c:f>
                  <c:strCache>
                    <c:ptCount val="1"/>
                    <c:pt idx="0">
                      <c:v>UGA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{C3F6C108-6D0C-4019-BE84-5A29A6378C02}</c15:txfldGUID>
                      <c15:f>'FIG 10 exp gdp gdpcap'!$A$30</c15:f>
                      <c15:dlblFieldTableCache>
                        <c:ptCount val="1"/>
                        <c:pt idx="0">
                          <c:v>UGA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8BD-4EC1-A2CA-82F44201C462}"/>
                </c:ext>
              </c:extLst>
            </c:dLbl>
            <c:dLbl>
              <c:idx val="27"/>
              <c:tx>
                <c:strRef>
                  <c:f>'FIG 10 exp gdp gdpcap'!$A$31</c:f>
                  <c:strCache>
                    <c:ptCount val="1"/>
                    <c:pt idx="0">
                      <c:v>PSE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{BD9E0B44-AE03-44D2-8887-DA58B53AE7F4}</c15:txfldGUID>
                      <c15:f>'FIG 10 exp gdp gdpcap'!$A$31</c15:f>
                      <c15:dlblFieldTableCache>
                        <c:ptCount val="1"/>
                        <c:pt idx="0">
                          <c:v>PSE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8BD-4EC1-A2CA-82F44201C462}"/>
                </c:ext>
              </c:extLst>
            </c:dLbl>
            <c:dLbl>
              <c:idx val="28"/>
              <c:tx>
                <c:strRef>
                  <c:f>'FIG 10 exp gdp gdpcap'!$A$32</c:f>
                  <c:strCache>
                    <c:ptCount val="1"/>
                    <c:pt idx="0">
                      <c:v>KEN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{E9807086-46BB-418C-9290-18505DE4A5BF}</c15:txfldGUID>
                      <c15:f>'FIG 10 exp gdp gdpcap'!$A$32</c15:f>
                      <c15:dlblFieldTableCache>
                        <c:ptCount val="1"/>
                        <c:pt idx="0">
                          <c:v>KEN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8BD-4EC1-A2CA-82F44201C462}"/>
                </c:ext>
              </c:extLst>
            </c:dLbl>
            <c:dLbl>
              <c:idx val="29"/>
              <c:tx>
                <c:strRef>
                  <c:f>'FIG 10 exp gdp gdpcap'!$A$33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{DA2057C3-D70E-4253-9CF5-E2E76C6C167B}</c15:txfldGUID>
                      <c15:f>'FIG 10 exp gdp gdpcap'!$A$33</c15:f>
                      <c15:dlblFieldTableCache>
                        <c:ptCount val="1"/>
                        <c:pt idx="0">
                          <c:v>GRC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8BD-4EC1-A2CA-82F44201C462}"/>
                </c:ext>
              </c:extLst>
            </c:dLbl>
            <c:dLbl>
              <c:idx val="30"/>
              <c:tx>
                <c:strRef>
                  <c:f>'FIG 10 exp gdp gdpcap'!$A$34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{D6793307-2CB5-421B-A986-9D4B195D31EE}</c15:txfldGUID>
                      <c15:f>'FIG 10 exp gdp gdpcap'!$A$34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8BD-4EC1-A2CA-82F44201C462}"/>
                </c:ext>
              </c:extLst>
            </c:dLbl>
            <c:dLbl>
              <c:idx val="31"/>
              <c:tx>
                <c:strRef>
                  <c:f>'FIG 10 exp gdp gdpcap'!$A$35</c:f>
                  <c:strCache>
                    <c:ptCount val="1"/>
                    <c:pt idx="0">
                      <c:v>TZA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{AB24D5C3-D298-4196-AF9A-5E37FD92F9B3}</c15:txfldGUID>
                      <c15:f>'FIG 10 exp gdp gdpcap'!$A$35</c15:f>
                      <c15:dlblFieldTableCache>
                        <c:ptCount val="1"/>
                        <c:pt idx="0">
                          <c:v>TZA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8BD-4EC1-A2CA-82F44201C462}"/>
                </c:ext>
              </c:extLst>
            </c:dLbl>
            <c:dLbl>
              <c:idx val="32"/>
              <c:tx>
                <c:strRef>
                  <c:f>'FIG 10 exp gdp gdpcap'!$A$36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{C29FA0C9-893A-4047-B089-045F4C36F102}</c15:txfldGUID>
                      <c15:f>'FIG 10 exp gdp gdpcap'!$A$36</c15:f>
                      <c15:dlblFieldTableCache>
                        <c:ptCount val="1"/>
                        <c:pt idx="0">
                          <c:v>THA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8BD-4EC1-A2CA-82F44201C462}"/>
                </c:ext>
              </c:extLst>
            </c:dLbl>
            <c:dLbl>
              <c:idx val="33"/>
              <c:tx>
                <c:strRef>
                  <c:f>'FIG 10 exp gdp gdpcap'!$A$37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{C5F4C3DC-E2F5-418E-B2E2-5F665595ABE8}</c15:txfldGUID>
                      <c15:f>'FIG 10 exp gdp gdpcap'!$A$37</c15:f>
                      <c15:dlblFieldTableCache>
                        <c:ptCount val="1"/>
                        <c:pt idx="0">
                          <c:v>IRL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8BD-4EC1-A2CA-82F44201C462}"/>
                </c:ext>
              </c:extLst>
            </c:dLbl>
            <c:dLbl>
              <c:idx val="34"/>
              <c:tx>
                <c:strRef>
                  <c:f>'FIG 10 exp gdp gdpcap'!$A$38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{0065FC81-4BB1-43DD-BA40-1B5645020BA6}</c15:txfldGUID>
                      <c15:f>'FIG 10 exp gdp gdpcap'!$A$38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8BD-4EC1-A2CA-82F44201C462}"/>
                </c:ext>
              </c:extLst>
            </c:dLbl>
            <c:dLbl>
              <c:idx val="35"/>
              <c:tx>
                <c:strRef>
                  <c:f>'FIG 10 exp gdp gdpcap'!$A$39</c:f>
                  <c:strCache>
                    <c:ptCount val="1"/>
                    <c:pt idx="0">
                      <c:v>ALB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{8A7A41A4-B834-491D-BC08-A0D04B6CFE7C}</c15:txfldGUID>
                      <c15:f>'FIG 10 exp gdp gdpcap'!$A$39</c15:f>
                      <c15:dlblFieldTableCache>
                        <c:ptCount val="1"/>
                        <c:pt idx="0">
                          <c:v>ALB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8BD-4EC1-A2CA-82F44201C462}"/>
                </c:ext>
              </c:extLst>
            </c:dLbl>
            <c:dLbl>
              <c:idx val="36"/>
              <c:layout>
                <c:manualLayout>
                  <c:x val="-2.0941465709389456E-2"/>
                  <c:y val="-3.1567675233489215E-3"/>
                </c:manualLayout>
              </c:layout>
              <c:tx>
                <c:strRef>
                  <c:f>'FIG 10 exp gdp gdpcap'!$A$40</c:f>
                  <c:strCache>
                    <c:ptCount val="1"/>
                    <c:pt idx="0">
                      <c:v>CPV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{8A3A73B0-D302-4846-8302-CF1E0E51DD42}</c15:txfldGUID>
                      <c15:f>'FIG 10 exp gdp gdpcap'!$A$40</c15:f>
                      <c15:dlblFieldTableCache>
                        <c:ptCount val="1"/>
                        <c:pt idx="0">
                          <c:v>CPV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8BD-4EC1-A2CA-82F44201C462}"/>
                </c:ext>
              </c:extLst>
            </c:dLbl>
            <c:dLbl>
              <c:idx val="37"/>
              <c:tx>
                <c:strRef>
                  <c:f>'FIG 10 exp gdp gdpcap'!$A$41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{E83F5118-9018-4035-BDE0-33992CA21B6F}</c15:txfldGUID>
                      <c15:f>'FIG 10 exp gdp gdpcap'!$A$41</c15:f>
                      <c15:dlblFieldTableCache>
                        <c:ptCount val="1"/>
                        <c:pt idx="0">
                          <c:v>ECU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8BD-4EC1-A2CA-82F44201C462}"/>
                </c:ext>
              </c:extLst>
            </c:dLbl>
            <c:dLbl>
              <c:idx val="38"/>
              <c:tx>
                <c:strRef>
                  <c:f>'FIG 10 exp gdp gdpcap'!$A$42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{43A8F732-D552-4143-A0D6-1E66927FE2F6}</c15:txfldGUID>
                      <c15:f>'FIG 10 exp gdp gdpcap'!$A$42</c15:f>
                      <c15:dlblFieldTableCache>
                        <c:ptCount val="1"/>
                        <c:pt idx="0">
                          <c:v>NZL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8BD-4EC1-A2CA-82F44201C462}"/>
                </c:ext>
              </c:extLst>
            </c:dLbl>
            <c:dLbl>
              <c:idx val="39"/>
              <c:tx>
                <c:strRef>
                  <c:f>'FIG 10 exp gdp gdpcap'!$A$43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{CE48BA20-DE4C-4AF2-BA4E-D7DB6465BC05}</c15:txfldGUID>
                      <c15:f>'FIG 10 exp gdp gdpcap'!$A$43</c15:f>
                      <c15:dlblFieldTableCache>
                        <c:ptCount val="1"/>
                        <c:pt idx="0">
                          <c:v>NGA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8BD-4EC1-A2CA-82F44201C462}"/>
                </c:ext>
              </c:extLst>
            </c:dLbl>
            <c:dLbl>
              <c:idx val="40"/>
              <c:tx>
                <c:strRef>
                  <c:f>'FIG 10 exp gdp gdpcap'!$A$44</c:f>
                  <c:strCache>
                    <c:ptCount val="1"/>
                    <c:pt idx="0">
                      <c:v>KGZ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{B9C3DE9C-5CC4-49E3-A8AA-B9E3BCA30084}</c15:txfldGUID>
                      <c15:f>'FIG 10 exp gdp gdpcap'!$A$44</c15:f>
                      <c15:dlblFieldTableCache>
                        <c:ptCount val="1"/>
                        <c:pt idx="0">
                          <c:v>KGZ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8BD-4EC1-A2CA-82F44201C462}"/>
                </c:ext>
              </c:extLst>
            </c:dLbl>
            <c:dLbl>
              <c:idx val="41"/>
              <c:tx>
                <c:strRef>
                  <c:f>'FIG 10 exp gdp gdpcap'!$A$45</c:f>
                  <c:strCache>
                    <c:ptCount val="1"/>
                    <c:pt idx="0">
                      <c:v>GEO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{0202C967-BFB5-4326-84A2-D58028476A6D}</c15:txfldGUID>
                      <c15:f>'FIG 10 exp gdp gdpcap'!$A$45</c15:f>
                      <c15:dlblFieldTableCache>
                        <c:ptCount val="1"/>
                        <c:pt idx="0">
                          <c:v>GEO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8BD-4EC1-A2CA-82F44201C462}"/>
                </c:ext>
              </c:extLst>
            </c:dLbl>
            <c:dLbl>
              <c:idx val="42"/>
              <c:tx>
                <c:strRef>
                  <c:f>'FIG 10 exp gdp gdpcap'!$A$46</c:f>
                  <c:strCache>
                    <c:ptCount val="1"/>
                    <c:pt idx="0">
                      <c:v>ISR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{A986EC7F-64AD-4802-811E-22E19EF32302}</c15:txfldGUID>
                      <c15:f>'FIG 10 exp gdp gdpcap'!$A$46</c15:f>
                      <c15:dlblFieldTableCache>
                        <c:ptCount val="1"/>
                        <c:pt idx="0">
                          <c:v>ISR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8BD-4EC1-A2CA-82F44201C462}"/>
                </c:ext>
              </c:extLst>
            </c:dLbl>
            <c:dLbl>
              <c:idx val="43"/>
              <c:tx>
                <c:strRef>
                  <c:f>'FIG 10 exp gdp gdpcap'!$A$47</c:f>
                  <c:strCache>
                    <c:ptCount val="1"/>
                    <c:pt idx="0">
                      <c:v>MNE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{22934189-96BB-49E0-9060-B6B804C08852}</c15:txfldGUID>
                      <c15:f>'FIG 10 exp gdp gdpcap'!$A$47</c15:f>
                      <c15:dlblFieldTableCache>
                        <c:ptCount val="1"/>
                        <c:pt idx="0">
                          <c:v>MNE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8BD-4EC1-A2CA-82F44201C462}"/>
                </c:ext>
              </c:extLst>
            </c:dLbl>
            <c:dLbl>
              <c:idx val="44"/>
              <c:tx>
                <c:strRef>
                  <c:f>'FIG 10 exp gdp gdpcap'!$A$48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{CB22FDE8-97BF-48E7-8AB6-7EB65DAE8484}</c15:txfldGUID>
                      <c15:f>'FIG 10 exp gdp gdpcap'!$A$48</c15:f>
                      <c15:dlblFieldTableCache>
                        <c:ptCount val="1"/>
                        <c:pt idx="0">
                          <c:v>SVK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8BD-4EC1-A2CA-82F44201C462}"/>
                </c:ext>
              </c:extLst>
            </c:dLbl>
            <c:dLbl>
              <c:idx val="45"/>
              <c:tx>
                <c:strRef>
                  <c:f>'FIG 10 exp gdp gdpcap'!$A$49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{E936AF6D-FA31-4873-B3AC-ADFF4115081F}</c15:txfldGUID>
                      <c15:f>'FIG 10 exp gdp gdpcap'!$A$49</c15:f>
                      <c15:dlblFieldTableCache>
                        <c:ptCount val="1"/>
                        <c:pt idx="0">
                          <c:v>PRT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8BD-4EC1-A2CA-82F44201C462}"/>
                </c:ext>
              </c:extLst>
            </c:dLbl>
            <c:dLbl>
              <c:idx val="46"/>
              <c:tx>
                <c:strRef>
                  <c:f>'FIG 10 exp gdp gdpcap'!$A$50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{BC484F93-8FFA-40F1-B6C5-AA2AA92C5E43}</c15:txfldGUID>
                      <c15:f>'FIG 10 exp gdp gdpcap'!$A$50</c15:f>
                      <c15:dlblFieldTableCache>
                        <c:ptCount val="1"/>
                        <c:pt idx="0">
                          <c:v>IDN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8BD-4EC1-A2CA-82F44201C462}"/>
                </c:ext>
              </c:extLst>
            </c:dLbl>
            <c:dLbl>
              <c:idx val="47"/>
              <c:tx>
                <c:strRef>
                  <c:f>'FIG 10 exp gdp gdpcap'!$A$51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{76F9AEF1-384B-4CB9-8959-B6410A5614D4}</c15:txfldGUID>
                      <c15:f>'FIG 10 exp gdp gdpcap'!$A$51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8BD-4EC1-A2CA-82F44201C462}"/>
                </c:ext>
              </c:extLst>
            </c:dLbl>
            <c:dLbl>
              <c:idx val="48"/>
              <c:tx>
                <c:strRef>
                  <c:f>'FIG 10 exp gdp gdpcap'!$A$52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{BCE89CF6-AD29-4CE8-BDC0-E55F2DDEB840}</c15:txfldGUID>
                      <c15:f>'FIG 10 exp gdp gdpcap'!$A$52</c15:f>
                      <c15:dlblFieldTableCache>
                        <c:ptCount val="1"/>
                        <c:pt idx="0">
                          <c:v>GHA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8BD-4EC1-A2CA-82F44201C462}"/>
                </c:ext>
              </c:extLst>
            </c:dLbl>
            <c:dLbl>
              <c:idx val="49"/>
              <c:tx>
                <c:strRef>
                  <c:f>'FIG 10 exp gdp gdpcap'!$A$53</c:f>
                  <c:strCache>
                    <c:ptCount val="1"/>
                    <c:pt idx="0">
                      <c:v>SRB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{3FE35DAC-0A67-4DE9-A6C6-CB174001E48A}</c15:txfldGUID>
                      <c15:f>'FIG 10 exp gdp gdpcap'!$A$53</c15:f>
                      <c15:dlblFieldTableCache>
                        <c:ptCount val="1"/>
                        <c:pt idx="0">
                          <c:v>SRB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8BD-4EC1-A2CA-82F44201C462}"/>
                </c:ext>
              </c:extLst>
            </c:dLbl>
            <c:dLbl>
              <c:idx val="50"/>
              <c:tx>
                <c:strRef>
                  <c:f>'FIG 10 exp gdp gdpcap'!$A$54</c:f>
                  <c:strCache>
                    <c:ptCount val="1"/>
                    <c:pt idx="0">
                      <c:v>BGR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{B30ABA1F-FCB4-4862-969F-F1C7B22C8E05}</c15:txfldGUID>
                      <c15:f>'FIG 10 exp gdp gdpcap'!$A$54</c15:f>
                      <c15:dlblFieldTableCache>
                        <c:ptCount val="1"/>
                        <c:pt idx="0">
                          <c:v>BGR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8BD-4EC1-A2CA-82F44201C462}"/>
                </c:ext>
              </c:extLst>
            </c:dLbl>
            <c:dLbl>
              <c:idx val="51"/>
              <c:tx>
                <c:strRef>
                  <c:f>'FIG 10 exp gdp gdpcap'!$A$55</c:f>
                  <c:strCache>
                    <c:ptCount val="1"/>
                    <c:pt idx="0">
                      <c:v>LTU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{77D93375-67A9-4556-A90D-383B52DFD100}</c15:txfldGUID>
                      <c15:f>'FIG 10 exp gdp gdpcap'!$A$55</c15:f>
                      <c15:dlblFieldTableCache>
                        <c:ptCount val="1"/>
                        <c:pt idx="0">
                          <c:v>LTU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8BD-4EC1-A2CA-82F44201C462}"/>
                </c:ext>
              </c:extLst>
            </c:dLbl>
            <c:dLbl>
              <c:idx val="52"/>
              <c:tx>
                <c:strRef>
                  <c:f>'FIG 10 exp gdp gdpcap'!$A$56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{23926FD0-FFC7-4790-9957-1B6C16508564}</c15:txfldGUID>
                      <c15:f>'FIG 10 exp gdp gdpcap'!$A$56</c15:f>
                      <c15:dlblFieldTableCache>
                        <c:ptCount val="1"/>
                        <c:pt idx="0">
                          <c:v>PER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8BD-4EC1-A2CA-82F44201C462}"/>
                </c:ext>
              </c:extLst>
            </c:dLbl>
            <c:dLbl>
              <c:idx val="53"/>
              <c:tx>
                <c:strRef>
                  <c:f>'FIG 10 exp gdp gdpcap'!$A$57</c:f>
                  <c:strCache>
                    <c:ptCount val="1"/>
                    <c:pt idx="0">
                      <c:v>ROU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{C4CC2E54-C816-4F84-BD51-05FC52A6B3A4}</c15:txfldGUID>
                      <c15:f>'FIG 10 exp gdp gdpcap'!$A$57</c15:f>
                      <c15:dlblFieldTableCache>
                        <c:ptCount val="1"/>
                        <c:pt idx="0">
                          <c:v>ROU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8BD-4EC1-A2CA-82F44201C462}"/>
                </c:ext>
              </c:extLst>
            </c:dLbl>
            <c:dLbl>
              <c:idx val="54"/>
              <c:tx>
                <c:strRef>
                  <c:f>'FIG 10 exp gdp gdpcap'!$A$58</c:f>
                  <c:strCache>
                    <c:ptCount val="1"/>
                    <c:pt idx="0">
                      <c:v>KAZ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{0CA58C77-683D-4828-A6C7-FEE0E47FAA2D}</c15:txfldGUID>
                      <c15:f>'FIG 10 exp gdp gdpcap'!$A$58</c15:f>
                      <c15:dlblFieldTableCache>
                        <c:ptCount val="1"/>
                        <c:pt idx="0">
                          <c:v>KAZ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8BD-4EC1-A2CA-82F44201C462}"/>
                </c:ext>
              </c:extLst>
            </c:dLbl>
            <c:dLbl>
              <c:idx val="55"/>
              <c:tx>
                <c:strRef>
                  <c:f>'FIG 10 exp gdp gdpcap'!$A$59</c:f>
                  <c:strCache>
                    <c:ptCount val="1"/>
                    <c:pt idx="0">
                      <c:v>MNG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{6A86B959-2D95-4698-975D-4D5A842CA075}</c15:txfldGUID>
                      <c15:f>'FIG 10 exp gdp gdpcap'!$A$59</c15:f>
                      <c15:dlblFieldTableCache>
                        <c:ptCount val="1"/>
                        <c:pt idx="0">
                          <c:v>MNG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8BD-4EC1-A2CA-82F44201C462}"/>
                </c:ext>
              </c:extLst>
            </c:dLbl>
            <c:dLbl>
              <c:idx val="56"/>
              <c:tx>
                <c:strRef>
                  <c:f>'FIG 10 exp gdp gdpcap'!$A$60</c:f>
                  <c:strCache>
                    <c:ptCount val="1"/>
                    <c:pt idx="0">
                      <c:v>MDA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{B01A4546-C8B4-4021-998F-E8B9DF746002}</c15:txfldGUID>
                      <c15:f>'FIG 10 exp gdp gdpcap'!$A$60</c15:f>
                      <c15:dlblFieldTableCache>
                        <c:ptCount val="1"/>
                        <c:pt idx="0">
                          <c:v>MDA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8BD-4EC1-A2CA-82F44201C462}"/>
                </c:ext>
              </c:extLst>
            </c:dLbl>
            <c:dLbl>
              <c:idx val="57"/>
              <c:tx>
                <c:strRef>
                  <c:f>'FIG 10 exp gdp gdpcap'!$A$61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{4ECCFB1C-DF2E-4049-8ABD-9956E5D28BE2}</c15:txfldGUID>
                      <c15:f>'FIG 10 exp gdp gdpcap'!$A$61</c15:f>
                      <c15:dlblFieldTableCache>
                        <c:ptCount val="1"/>
                        <c:pt idx="0">
                          <c:v>SVN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8BD-4EC1-A2CA-82F44201C462}"/>
                </c:ext>
              </c:extLst>
            </c:dLbl>
            <c:dLbl>
              <c:idx val="58"/>
              <c:tx>
                <c:strRef>
                  <c:f>'FIG 10 exp gdp gdpcap'!$A$62</c:f>
                  <c:strCache>
                    <c:ptCount val="1"/>
                    <c:pt idx="0">
                      <c:v>EST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{625ED818-D108-430B-89CB-455493B11E11}</c15:txfldGUID>
                      <c15:f>'FIG 10 exp gdp gdpcap'!$A$62</c15:f>
                      <c15:dlblFieldTableCache>
                        <c:ptCount val="1"/>
                        <c:pt idx="0">
                          <c:v>EST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8BD-4EC1-A2CA-82F44201C462}"/>
                </c:ext>
              </c:extLst>
            </c:dLbl>
            <c:dLbl>
              <c:idx val="59"/>
              <c:tx>
                <c:strRef>
                  <c:f>'FIG 10 exp gdp gdpcap'!$A$63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{9985D13B-EE3B-4D91-BA76-4659B85EDDB2}</c15:txfldGUID>
                      <c15:f>'FIG 10 exp gdp gdpcap'!$A$63</c15:f>
                      <c15:dlblFieldTableCache>
                        <c:ptCount val="1"/>
                        <c:pt idx="0">
                          <c:v>CZE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8BD-4EC1-A2CA-82F44201C462}"/>
                </c:ext>
              </c:extLst>
            </c:dLbl>
            <c:dLbl>
              <c:idx val="60"/>
              <c:tx>
                <c:strRef>
                  <c:f>'FIG 10 exp gdp gdpcap'!$A$64</c:f>
                  <c:strCache>
                    <c:ptCount val="1"/>
                    <c:pt idx="0">
                      <c:v>LVA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{522AF581-D03B-4653-AAAE-DB1F92F86738}</c15:txfldGUID>
                      <c15:f>'FIG 10 exp gdp gdpcap'!$A$64</c15:f>
                      <c15:dlblFieldTableCache>
                        <c:ptCount val="1"/>
                        <c:pt idx="0">
                          <c:v>LVA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8BD-4EC1-A2CA-82F44201C462}"/>
                </c:ext>
              </c:extLst>
            </c:dLbl>
            <c:dLbl>
              <c:idx val="61"/>
              <c:tx>
                <c:strRef>
                  <c:f>'FIG 10 exp gdp gdpcap'!$A$65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{5FD6AAD1-CD01-4487-96D6-85CBB51B8640}</c15:txfldGUID>
                      <c15:f>'FIG 10 exp gdp gdpcap'!$A$65</c15:f>
                      <c15:dlblFieldTableCache>
                        <c:ptCount val="1"/>
                        <c:pt idx="0">
                          <c:v>GBR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8BD-4EC1-A2CA-82F44201C462}"/>
                </c:ext>
              </c:extLst>
            </c:dLbl>
            <c:dLbl>
              <c:idx val="62"/>
              <c:tx>
                <c:strRef>
                  <c:f>'FIG 10 exp gdp gdpcap'!$A$66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{C83C4275-FB5D-4BF0-9FDA-073C81D5F61E}</c15:txfldGUID>
                      <c15:f>'FIG 10 exp gdp gdpcap'!$A$66</c15:f>
                      <c15:dlblFieldTableCache>
                        <c:ptCount val="1"/>
                        <c:pt idx="0">
                          <c:v>FRA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8BD-4EC1-A2CA-82F44201C462}"/>
                </c:ext>
              </c:extLst>
            </c:dLbl>
            <c:dLbl>
              <c:idx val="63"/>
              <c:tx>
                <c:strRef>
                  <c:f>'FIG 10 exp gdp gdpcap'!$A$67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{0C790C75-489A-4F0C-895D-9160F43B6F16}</c15:txfldGUID>
                      <c15:f>'FIG 10 exp gdp gdpcap'!$A$67</c15:f>
                      <c15:dlblFieldTableCache>
                        <c:ptCount val="1"/>
                        <c:pt idx="0">
                          <c:v>PHL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8BD-4EC1-A2CA-82F44201C462}"/>
                </c:ext>
              </c:extLst>
            </c:dLbl>
            <c:dLbl>
              <c:idx val="64"/>
              <c:tx>
                <c:strRef>
                  <c:f>'FIG 10 exp gdp gdpcap'!$A$68</c:f>
                  <c:strCache>
                    <c:ptCount val="1"/>
                    <c:pt idx="0">
                      <c:v>HRV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{33AB45DA-D909-4BA7-8D72-2B798CFF60C5}</c15:txfldGUID>
                      <c15:f>'FIG 10 exp gdp gdpcap'!$A$68</c15:f>
                      <c15:dlblFieldTableCache>
                        <c:ptCount val="1"/>
                        <c:pt idx="0">
                          <c:v>HRV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8BD-4EC1-A2CA-82F44201C462}"/>
                </c:ext>
              </c:extLst>
            </c:dLbl>
            <c:dLbl>
              <c:idx val="65"/>
              <c:tx>
                <c:strRef>
                  <c:f>'FIG 10 exp gdp gdpcap'!$A$69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{15806D15-32E2-4EB2-BCE2-8C0315242EA9}</c15:txfldGUID>
                      <c15:f>'FIG 10 exp gdp gdpcap'!$A$69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8BD-4EC1-A2CA-82F44201C462}"/>
                </c:ext>
              </c:extLst>
            </c:dLbl>
            <c:dLbl>
              <c:idx val="66"/>
              <c:tx>
                <c:strRef>
                  <c:f>'FIG 10 exp gdp gdpcap'!$A$70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{FF28D98E-C812-4301-B2F4-48B2AE27EDEA}</c15:txfldGUID>
                      <c15:f>'FIG 10 exp gdp gdpcap'!$A$70</c15:f>
                      <c15:dlblFieldTableCache>
                        <c:ptCount val="1"/>
                        <c:pt idx="0">
                          <c:v>COL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8BD-4EC1-A2CA-82F44201C462}"/>
                </c:ext>
              </c:extLst>
            </c:dLbl>
            <c:dLbl>
              <c:idx val="67"/>
              <c:tx>
                <c:strRef>
                  <c:f>'FIG 10 exp gdp gdpcap'!$A$71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{177EDB79-9D1C-41AE-B414-5AC26930F7A6}</c15:txfldGUID>
                      <c15:f>'FIG 10 exp gdp gdpcap'!$A$71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8BD-4EC1-A2CA-82F44201C462}"/>
                </c:ext>
              </c:extLst>
            </c:dLbl>
            <c:dLbl>
              <c:idx val="68"/>
              <c:tx>
                <c:strRef>
                  <c:f>'FIG 10 exp gdp gdpcap'!$A$72</c:f>
                  <c:strCache>
                    <c:ptCount val="1"/>
                    <c:pt idx="0">
                      <c:v>ISL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{207749BC-485D-486A-A9DE-F87B6DB2C808}</c15:txfldGUID>
                      <c15:f>'FIG 10 exp gdp gdpcap'!$A$72</c15:f>
                      <c15:dlblFieldTableCache>
                        <c:ptCount val="1"/>
                        <c:pt idx="0">
                          <c:v>ISL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8BD-4EC1-A2CA-82F44201C462}"/>
                </c:ext>
              </c:extLst>
            </c:dLbl>
            <c:dLbl>
              <c:idx val="69"/>
              <c:tx>
                <c:strRef>
                  <c:f>'FIG 10 exp gdp gdpcap'!$A$73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{CF49BFF0-CFAC-40DC-8C6A-83EE08F320AC}</c15:txfldGUID>
                      <c15:f>'FIG 10 exp gdp gdpcap'!$A$73</c15:f>
                      <c15:dlblFieldTableCache>
                        <c:ptCount val="1"/>
                        <c:pt idx="0">
                          <c:v>KOR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8BD-4EC1-A2CA-82F44201C462}"/>
                </c:ext>
              </c:extLst>
            </c:dLbl>
            <c:dLbl>
              <c:idx val="70"/>
              <c:tx>
                <c:strRef>
                  <c:f>'FIG 10 exp gdp gdpcap'!$A$74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{3CD7227D-3B36-4AE5-A20A-B5F975FB3070}</c15:txfldGUID>
                      <c15:f>'FIG 10 exp gdp gdpcap'!$A$74</c15:f>
                      <c15:dlblFieldTableCache>
                        <c:ptCount val="1"/>
                        <c:pt idx="0">
                          <c:v>NLD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8BD-4EC1-A2CA-82F44201C462}"/>
                </c:ext>
              </c:extLst>
            </c:dLbl>
            <c:dLbl>
              <c:idx val="71"/>
              <c:tx>
                <c:strRef>
                  <c:f>'FIG 10 exp gdp gdpcap'!$A$75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{A9FDC0D6-96D1-4B0C-95EA-280821F78CD1}</c15:txfldGUID>
                      <c15:f>'FIG 10 exp gdp gdpcap'!$A$75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8BD-4EC1-A2CA-82F44201C462}"/>
                </c:ext>
              </c:extLst>
            </c:dLbl>
            <c:dLbl>
              <c:idx val="72"/>
              <c:tx>
                <c:strRef>
                  <c:f>'FIG 10 exp gdp gdpcap'!$A$76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{0B167575-493D-4469-BDBE-15C95499B9AD}</c15:txfldGUID>
                      <c15:f>'FIG 10 exp gdp gdpcap'!$A$76</c15:f>
                      <c15:dlblFieldTableCache>
                        <c:ptCount val="1"/>
                        <c:pt idx="0">
                          <c:v>ITA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8BD-4EC1-A2CA-82F44201C462}"/>
                </c:ext>
              </c:extLst>
            </c:dLbl>
            <c:dLbl>
              <c:idx val="73"/>
              <c:tx>
                <c:strRef>
                  <c:f>'FIG 10 exp gdp gdpcap'!$A$77</c:f>
                  <c:strCache>
                    <c:ptCount val="1"/>
                    <c:pt idx="0">
                      <c:v>UKR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{82518C0B-7554-4446-B170-6F5A15CB249B}</c15:txfldGUID>
                      <c15:f>'FIG 10 exp gdp gdpcap'!$A$77</c15:f>
                      <c15:dlblFieldTableCache>
                        <c:ptCount val="1"/>
                        <c:pt idx="0">
                          <c:v>UKR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8BD-4EC1-A2CA-82F44201C462}"/>
                </c:ext>
              </c:extLst>
            </c:dLbl>
            <c:dLbl>
              <c:idx val="74"/>
              <c:tx>
                <c:strRef>
                  <c:f>'FIG 10 exp gdp gdpcap'!$A$78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{ED0799E3-C6A7-4DBA-AC58-7B628EDBBF50}</c15:txfldGUID>
                      <c15:f>'FIG 10 exp gdp gdpcap'!$A$78</c15:f>
                      <c15:dlblFieldTableCache>
                        <c:ptCount val="1"/>
                        <c:pt idx="0">
                          <c:v>NOR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8BD-4EC1-A2CA-82F44201C462}"/>
                </c:ext>
              </c:extLst>
            </c:dLbl>
            <c:dLbl>
              <c:idx val="75"/>
              <c:tx>
                <c:strRef>
                  <c:f>'FIG 10 exp gdp gdpcap'!$A$79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{DD941690-460E-4ADB-84CC-A0A58D9366A9}</c15:txfldGUID>
                      <c15:f>'FIG 10 exp gdp gdpcap'!$A$79</c15:f>
                      <c15:dlblFieldTableCache>
                        <c:ptCount val="1"/>
                        <c:pt idx="0">
                          <c:v>JPN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8BD-4EC1-A2CA-82F44201C462}"/>
                </c:ext>
              </c:extLst>
            </c:dLbl>
            <c:dLbl>
              <c:idx val="76"/>
              <c:tx>
                <c:strRef>
                  <c:f>'FIG 10 exp gdp gdpcap'!$A$80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{521B587C-91E4-4A90-A716-DA0575EA1CCA}</c15:txfldGUID>
                      <c15:f>'FIG 10 exp gdp gdpcap'!$A$80</c15:f>
                      <c15:dlblFieldTableCache>
                        <c:ptCount val="1"/>
                        <c:pt idx="0">
                          <c:v>AUS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8BD-4EC1-A2CA-82F44201C462}"/>
                </c:ext>
              </c:extLst>
            </c:dLbl>
            <c:dLbl>
              <c:idx val="77"/>
              <c:tx>
                <c:strRef>
                  <c:f>'FIG 10 exp gdp gdpcap'!$A$81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{C383A455-A952-425E-A1E6-D3EA06CC384A}</c15:txfldGUID>
                      <c15:f>'FIG 10 exp gdp gdpcap'!$A$81</c15:f>
                      <c15:dlblFieldTableCache>
                        <c:ptCount val="1"/>
                        <c:pt idx="0">
                          <c:v>AUT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8BD-4EC1-A2CA-82F44201C462}"/>
                </c:ext>
              </c:extLst>
            </c:dLbl>
            <c:dLbl>
              <c:idx val="78"/>
              <c:tx>
                <c:strRef>
                  <c:f>'FIG 10 exp gdp gdpcap'!$A$82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{7DA93BD6-89D9-46FF-A9F8-19B2327FCC02}</c15:txfldGUID>
                      <c15:f>'FIG 10 exp gdp gdpcap'!$A$82</c15:f>
                      <c15:dlblFieldTableCache>
                        <c:ptCount val="1"/>
                        <c:pt idx="0">
                          <c:v>USA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8BD-4EC1-A2CA-82F44201C462}"/>
                </c:ext>
              </c:extLst>
            </c:dLbl>
            <c:dLbl>
              <c:idx val="79"/>
              <c:tx>
                <c:strRef>
                  <c:f>'FIG 10 exp gdp gdpcap'!$A$83</c:f>
                  <c:strCache>
                    <c:ptCount val="1"/>
                    <c:pt idx="0">
                      <c:v>VNM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{95E6CBEC-A87B-4C62-99CC-B1015B3193C4}</c15:txfldGUID>
                      <c15:f>'FIG 10 exp gdp gdpcap'!$A$83</c15:f>
                      <c15:dlblFieldTableCache>
                        <c:ptCount val="1"/>
                        <c:pt idx="0">
                          <c:v>VNM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8BD-4EC1-A2CA-82F44201C462}"/>
                </c:ext>
              </c:extLst>
            </c:dLbl>
            <c:dLbl>
              <c:idx val="80"/>
              <c:tx>
                <c:strRef>
                  <c:f>'FIG 10 exp gdp gdpcap'!$A$84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{CD4EF755-08DA-4DA6-82F2-5329B54DB1B5}</c15:txfldGUID>
                      <c15:f>'FIG 10 exp gdp gdpcap'!$A$84</c15:f>
                      <c15:dlblFieldTableCache>
                        <c:ptCount val="1"/>
                        <c:pt idx="0">
                          <c:v>CHE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8BD-4EC1-A2CA-82F44201C462}"/>
                </c:ext>
              </c:extLst>
            </c:dLbl>
            <c:dLbl>
              <c:idx val="81"/>
              <c:tx>
                <c:strRef>
                  <c:f>'FIG 10 exp gdp gdpcap'!$A$85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{9F4630FA-864F-4560-8330-0DE4770F7FF0}</c15:txfldGUID>
                      <c15:f>'FIG 10 exp gdp gdpcap'!$A$85</c15:f>
                      <c15:dlblFieldTableCache>
                        <c:ptCount val="1"/>
                        <c:pt idx="0">
                          <c:v>DEU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8BD-4EC1-A2CA-82F44201C462}"/>
                </c:ext>
              </c:extLst>
            </c:dLbl>
            <c:dLbl>
              <c:idx val="82"/>
              <c:layout>
                <c:manualLayout>
                  <c:x val="-4.7310597999574378E-2"/>
                  <c:y val="-2.219230051827278E-2"/>
                </c:manualLayout>
              </c:layout>
              <c:tx>
                <c:strRef>
                  <c:f>'FIG 10 exp gdp gdpcap'!$A$86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{BB26BE16-744F-4827-9499-4A1082D46D4E}</c15:txfldGUID>
                      <c15:f>'FIG 10 exp gdp gdpcap'!$A$86</c15:f>
                      <c15:dlblFieldTableCache>
                        <c:ptCount val="1"/>
                        <c:pt idx="0">
                          <c:v>CHN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8BD-4EC1-A2CA-82F44201C462}"/>
                </c:ext>
              </c:extLst>
            </c:dLbl>
            <c:dLbl>
              <c:idx val="83"/>
              <c:tx>
                <c:strRef>
                  <c:f>'FIG 10 exp gdp gdpcap'!$A$87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{179832EE-F9A5-4BDD-B1A0-A6D5C77BACF2}</c15:txfldGUID>
                      <c15:f>'FIG 10 exp gdp gdpcap'!$A$87</c15:f>
                      <c15:dlblFieldTableCache>
                        <c:ptCount val="1"/>
                        <c:pt idx="0">
                          <c:v>ESP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8BD-4EC1-A2CA-82F44201C462}"/>
                </c:ext>
              </c:extLst>
            </c:dLbl>
            <c:dLbl>
              <c:idx val="84"/>
              <c:tx>
                <c:strRef>
                  <c:f>'FIG 10 exp gdp gdpcap'!$A$88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{6CA0265B-20A4-4DC4-81AF-FDA904F9B6DA}</c15:txfldGUID>
                      <c15:f>'FIG 10 exp gdp gdpcap'!$A$88</c15:f>
                      <c15:dlblFieldTableCache>
                        <c:ptCount val="1"/>
                        <c:pt idx="0">
                          <c:v>ZAF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8BD-4EC1-A2CA-82F44201C462}"/>
                </c:ext>
              </c:extLst>
            </c:dLbl>
            <c:dLbl>
              <c:idx val="85"/>
              <c:tx>
                <c:strRef>
                  <c:f>'FIG 10 exp gdp gdpcap'!$A$89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{5273E89D-238E-4CAA-9812-8AA96B5DA060}</c15:txfldGUID>
                      <c15:f>'FIG 10 exp gdp gdpcap'!$A$89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8BD-4EC1-A2CA-82F44201C462}"/>
                </c:ext>
              </c:extLst>
            </c:dLbl>
            <c:dLbl>
              <c:idx val="86"/>
              <c:tx>
                <c:strRef>
                  <c:f>'FIG 10 exp gdp gdpcap'!$A$90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{F224F6F0-1383-44DE-84D8-43AD8615559F}</c15:txfldGUID>
                      <c15:f>'FIG 10 exp gdp gdpcap'!$A$90</c15:f>
                      <c15:dlblFieldTableCache>
                        <c:ptCount val="1"/>
                        <c:pt idx="0">
                          <c:v>BEL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8BD-4EC1-A2CA-82F44201C462}"/>
                </c:ext>
              </c:extLst>
            </c:dLbl>
            <c:dLbl>
              <c:idx val="87"/>
              <c:tx>
                <c:strRef>
                  <c:f>'FIG 10 exp gdp gdpcap'!$A$91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{D736B968-8489-441B-B2FD-67A43E92EB86}</c15:txfldGUID>
                      <c15:f>'FIG 10 exp gdp gdpcap'!$A$91</c15:f>
                      <c15:dlblFieldTableCache>
                        <c:ptCount val="1"/>
                        <c:pt idx="0">
                          <c:v>FIN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8BD-4EC1-A2CA-82F44201C462}"/>
                </c:ext>
              </c:extLst>
            </c:dLbl>
            <c:dLbl>
              <c:idx val="88"/>
              <c:tx>
                <c:strRef>
                  <c:f>'FIG 10 exp gdp gdpcap'!$A$92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{DC74892A-9E15-4444-BB60-CB1AD72E6CF1}</c15:txfldGUID>
                      <c15:f>'FIG 10 exp gdp gdpcap'!$A$92</c15:f>
                      <c15:dlblFieldTableCache>
                        <c:ptCount val="1"/>
                        <c:pt idx="0">
                          <c:v>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8BD-4EC1-A2CA-82F44201C462}"/>
                </c:ext>
              </c:extLst>
            </c:dLbl>
            <c:dLbl>
              <c:idx val="89"/>
              <c:tx>
                <c:strRef>
                  <c:f>'FIG 10 exp gdp gdpcap'!$A$93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{80CAE325-8810-41CB-AF26-0A6DF92A2733}</c15:txfldGUID>
                      <c15:f>'FIG 10 exp gdp gdpcap'!$A$93</c15:f>
                      <c15:dlblFieldTableCache>
                        <c:ptCount val="1"/>
                        <c:pt idx="0">
                          <c:v>SWE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8BD-4EC1-A2CA-82F44201C462}"/>
                </c:ext>
              </c:extLst>
            </c:dLbl>
            <c:dLbl>
              <c:idx val="90"/>
              <c:tx>
                <c:strRef>
                  <c:f>'FIG 10 exp gdp gdpcap'!$A$94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{F449ACC2-F47E-4B2C-9ABC-191FD54FC7A9}</c15:txfldGUID>
                      <c15:f>'FIG 10 exp gdp gdpcap'!$A$94</c15:f>
                      <c15:dlblFieldTableCache>
                        <c:ptCount val="1"/>
                        <c:pt idx="0">
                          <c:v>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8BD-4EC1-A2CA-82F44201C462}"/>
                </c:ext>
              </c:extLst>
            </c:dLbl>
            <c:dLbl>
              <c:idx val="91"/>
              <c:tx>
                <c:strRef>
                  <c:f>'FIG 10 exp gdp gdpcap'!$A$95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{D5095145-BCB2-4A4A-9DAA-BB8FB333CA5C}</c15:txfldGUID>
                      <c15:f>'FIG 10 exp gdp gdpcap'!$A$95</c15:f>
                      <c15:dlblFieldTableCache>
                        <c:ptCount val="1"/>
                        <c:pt idx="0">
                          <c:v>DNK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8BD-4EC1-A2CA-82F44201C462}"/>
                </c:ext>
              </c:extLst>
            </c:dLbl>
            <c:dLbl>
              <c:idx val="92"/>
              <c:tx>
                <c:strRef>
                  <c:f>'FIG 10 exp gdp gdpcap'!$A$96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{521C1E72-F749-4FD7-8114-B53CA8C54E42}</c15:txfldGUID>
                      <c15:f>'FIG 10 exp gdp gdpcap'!$A$96</c15:f>
                      <c15:dlblFieldTableCache>
                        <c:ptCount val="1"/>
                        <c:pt idx="0">
                          <c:v>ARG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8BD-4EC1-A2CA-82F44201C4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1"/>
            <c:dispEq val="0"/>
            <c:trendlineLbl>
              <c:layout>
                <c:manualLayout>
                  <c:x val="5.8375662234966007E-2"/>
                  <c:y val="-1.7028891375887659E-2"/>
                </c:manualLayout>
              </c:layout>
              <c:numFmt formatCode="General" sourceLinked="0"/>
            </c:trendlineLbl>
          </c:trendline>
          <c:xVal>
            <c:numRef>
              <c:f>'FIG 10 exp gdp gdpcap'!$B$4:$B$96</c:f>
              <c:numCache>
                <c:formatCode>#,##0</c:formatCode>
                <c:ptCount val="93"/>
                <c:pt idx="0">
                  <c:v>2182</c:v>
                </c:pt>
                <c:pt idx="1">
                  <c:v>1219</c:v>
                </c:pt>
                <c:pt idx="2">
                  <c:v>6277</c:v>
                </c:pt>
                <c:pt idx="3">
                  <c:v>3281.9390382522051</c:v>
                </c:pt>
                <c:pt idx="4">
                  <c:v>29246.154768256514</c:v>
                </c:pt>
                <c:pt idx="5">
                  <c:v>7453</c:v>
                </c:pt>
                <c:pt idx="6">
                  <c:v>13262</c:v>
                </c:pt>
                <c:pt idx="7">
                  <c:v>8878</c:v>
                </c:pt>
                <c:pt idx="8">
                  <c:v>17525</c:v>
                </c:pt>
                <c:pt idx="9">
                  <c:v>2030</c:v>
                </c:pt>
                <c:pt idx="10">
                  <c:v>821</c:v>
                </c:pt>
                <c:pt idx="11">
                  <c:v>1618.54664</c:v>
                </c:pt>
                <c:pt idx="12">
                  <c:v>14918.0772529163</c:v>
                </c:pt>
                <c:pt idx="13">
                  <c:v>22398.476049275665</c:v>
                </c:pt>
                <c:pt idx="14">
                  <c:v>11311.880048946025</c:v>
                </c:pt>
                <c:pt idx="15">
                  <c:v>2333</c:v>
                </c:pt>
                <c:pt idx="16">
                  <c:v>18584.400000000001</c:v>
                </c:pt>
                <c:pt idx="17">
                  <c:v>1596.5</c:v>
                </c:pt>
                <c:pt idx="18">
                  <c:v>10353</c:v>
                </c:pt>
                <c:pt idx="19">
                  <c:v>8115</c:v>
                </c:pt>
                <c:pt idx="20">
                  <c:v>8912</c:v>
                </c:pt>
                <c:pt idx="21">
                  <c:v>7936</c:v>
                </c:pt>
                <c:pt idx="22">
                  <c:v>1780</c:v>
                </c:pt>
                <c:pt idx="23">
                  <c:v>25639</c:v>
                </c:pt>
                <c:pt idx="24">
                  <c:v>21980.080580299167</c:v>
                </c:pt>
                <c:pt idx="25">
                  <c:v>4908.6811900000002</c:v>
                </c:pt>
                <c:pt idx="26">
                  <c:v>1770.9</c:v>
                </c:pt>
                <c:pt idx="27">
                  <c:v>4509</c:v>
                </c:pt>
                <c:pt idx="28">
                  <c:v>2954</c:v>
                </c:pt>
                <c:pt idx="29">
                  <c:v>26794.82869715284</c:v>
                </c:pt>
                <c:pt idx="30">
                  <c:v>7711.9302892470369</c:v>
                </c:pt>
                <c:pt idx="31">
                  <c:v>2514</c:v>
                </c:pt>
                <c:pt idx="32">
                  <c:v>14242.099700220013</c:v>
                </c:pt>
                <c:pt idx="33">
                  <c:v>49402.388689562526</c:v>
                </c:pt>
                <c:pt idx="34">
                  <c:v>19610.295784860304</c:v>
                </c:pt>
                <c:pt idx="35">
                  <c:v>10057</c:v>
                </c:pt>
                <c:pt idx="36">
                  <c:v>6531.0461890838205</c:v>
                </c:pt>
                <c:pt idx="37">
                  <c:v>11092</c:v>
                </c:pt>
                <c:pt idx="38">
                  <c:v>37477.066915029114</c:v>
                </c:pt>
                <c:pt idx="39">
                  <c:v>5911.2331095751169</c:v>
                </c:pt>
                <c:pt idx="40">
                  <c:v>3324.8</c:v>
                </c:pt>
                <c:pt idx="41">
                  <c:v>7921</c:v>
                </c:pt>
                <c:pt idx="42">
                  <c:v>33718.199865279523</c:v>
                </c:pt>
                <c:pt idx="43">
                  <c:v>14904</c:v>
                </c:pt>
                <c:pt idx="44">
                  <c:v>28326.769965206513</c:v>
                </c:pt>
                <c:pt idx="45">
                  <c:v>28759.879218294602</c:v>
                </c:pt>
                <c:pt idx="46">
                  <c:v>10517</c:v>
                </c:pt>
                <c:pt idx="47">
                  <c:v>25060.505288309148</c:v>
                </c:pt>
                <c:pt idx="48">
                  <c:v>4080</c:v>
                </c:pt>
                <c:pt idx="49">
                  <c:v>13592</c:v>
                </c:pt>
                <c:pt idx="50">
                  <c:v>17341.848346138908</c:v>
                </c:pt>
                <c:pt idx="51">
                  <c:v>27685.856030928091</c:v>
                </c:pt>
                <c:pt idx="52">
                  <c:v>11988.931233045314</c:v>
                </c:pt>
                <c:pt idx="53">
                  <c:v>20339.046760296569</c:v>
                </c:pt>
                <c:pt idx="54">
                  <c:v>25223.194234182789</c:v>
                </c:pt>
                <c:pt idx="55">
                  <c:v>11892</c:v>
                </c:pt>
                <c:pt idx="56">
                  <c:v>5150</c:v>
                </c:pt>
                <c:pt idx="57">
                  <c:v>30405.347828912694</c:v>
                </c:pt>
                <c:pt idx="58">
                  <c:v>28113.099781115059</c:v>
                </c:pt>
                <c:pt idx="59">
                  <c:v>31187.499509109821</c:v>
                </c:pt>
                <c:pt idx="60">
                  <c:v>23536.734487678401</c:v>
                </c:pt>
                <c:pt idx="61">
                  <c:v>40209.626204387503</c:v>
                </c:pt>
                <c:pt idx="62">
                  <c:v>39356.686665961402</c:v>
                </c:pt>
                <c:pt idx="63">
                  <c:v>6968.9643871630742</c:v>
                </c:pt>
                <c:pt idx="64">
                  <c:v>21663.649288382701</c:v>
                </c:pt>
                <c:pt idx="65">
                  <c:v>18135.209796744715</c:v>
                </c:pt>
                <c:pt idx="66">
                  <c:v>13357.149671705218</c:v>
                </c:pt>
                <c:pt idx="67">
                  <c:v>24951.549369610409</c:v>
                </c:pt>
                <c:pt idx="68">
                  <c:v>43992.755360661293</c:v>
                </c:pt>
                <c:pt idx="69">
                  <c:v>33394.770111607373</c:v>
                </c:pt>
                <c:pt idx="70">
                  <c:v>48256.218355258716</c:v>
                </c:pt>
                <c:pt idx="71">
                  <c:v>5701</c:v>
                </c:pt>
                <c:pt idx="72">
                  <c:v>35459.377478687056</c:v>
                </c:pt>
                <c:pt idx="73">
                  <c:v>8168.2077012713034</c:v>
                </c:pt>
                <c:pt idx="74">
                  <c:v>65613.025079503597</c:v>
                </c:pt>
                <c:pt idx="75">
                  <c:v>36622.82539421814</c:v>
                </c:pt>
                <c:pt idx="76">
                  <c:v>45550.185546144865</c:v>
                </c:pt>
                <c:pt idx="77">
                  <c:v>47694.846615714137</c:v>
                </c:pt>
                <c:pt idx="78">
                  <c:v>54575.418346789986</c:v>
                </c:pt>
                <c:pt idx="79">
                  <c:v>5469</c:v>
                </c:pt>
                <c:pt idx="80">
                  <c:v>59535.803379659294</c:v>
                </c:pt>
                <c:pt idx="81">
                  <c:v>46393.590073312924</c:v>
                </c:pt>
                <c:pt idx="82">
                  <c:v>12854.766004184543</c:v>
                </c:pt>
                <c:pt idx="83">
                  <c:v>33637.573010330772</c:v>
                </c:pt>
                <c:pt idx="84">
                  <c:v>13049.277087626813</c:v>
                </c:pt>
                <c:pt idx="85">
                  <c:v>16152.5396989132</c:v>
                </c:pt>
                <c:pt idx="86">
                  <c:v>43723.632481700901</c:v>
                </c:pt>
                <c:pt idx="87">
                  <c:v>40666.318592196854</c:v>
                </c:pt>
                <c:pt idx="88">
                  <c:v>23352.60208599193</c:v>
                </c:pt>
                <c:pt idx="89">
                  <c:v>45297.002977076554</c:v>
                </c:pt>
                <c:pt idx="90">
                  <c:v>45065.69154395954</c:v>
                </c:pt>
                <c:pt idx="91">
                  <c:v>45500.434934587451</c:v>
                </c:pt>
                <c:pt idx="92" formatCode="General">
                  <c:v>17554.12</c:v>
                </c:pt>
              </c:numCache>
            </c:numRef>
          </c:xVal>
          <c:yVal>
            <c:numRef>
              <c:f>'FIG 10 exp gdp gdpcap'!$C$4:$C$96</c:f>
              <c:numCache>
                <c:formatCode>0.00%</c:formatCode>
                <c:ptCount val="93"/>
                <c:pt idx="0">
                  <c:v>1.3788672308966314E-3</c:v>
                </c:pt>
                <c:pt idx="1">
                  <c:v>2.0960070713854301E-3</c:v>
                </c:pt>
                <c:pt idx="2">
                  <c:v>4.3995289383027452E-3</c:v>
                </c:pt>
                <c:pt idx="3">
                  <c:v>6.3731852544857874E-3</c:v>
                </c:pt>
                <c:pt idx="4">
                  <c:v>7.0587312584149227E-3</c:v>
                </c:pt>
                <c:pt idx="5">
                  <c:v>7.2603480713860106E-3</c:v>
                </c:pt>
                <c:pt idx="6">
                  <c:v>6.9608643310424137E-3</c:v>
                </c:pt>
                <c:pt idx="7">
                  <c:v>7.8031889438566655E-3</c:v>
                </c:pt>
                <c:pt idx="8">
                  <c:v>1.0889267036573658E-2</c:v>
                </c:pt>
                <c:pt idx="9">
                  <c:v>1.2179155567527938E-2</c:v>
                </c:pt>
                <c:pt idx="10">
                  <c:v>1.1293149739231269E-2</c:v>
                </c:pt>
                <c:pt idx="11">
                  <c:v>1.213486611912344E-2</c:v>
                </c:pt>
                <c:pt idx="12">
                  <c:v>1.2197911055715238E-2</c:v>
                </c:pt>
                <c:pt idx="13">
                  <c:v>1.5383678575778041E-2</c:v>
                </c:pt>
                <c:pt idx="14">
                  <c:v>1.6214871360743774E-2</c:v>
                </c:pt>
                <c:pt idx="15">
                  <c:v>1.6503011286206917E-2</c:v>
                </c:pt>
                <c:pt idx="16">
                  <c:v>1.6768669896949431E-2</c:v>
                </c:pt>
                <c:pt idx="17">
                  <c:v>1.9724135185701205E-2</c:v>
                </c:pt>
                <c:pt idx="18">
                  <c:v>2.1134824795404961E-2</c:v>
                </c:pt>
                <c:pt idx="19">
                  <c:v>2.1389539730768774E-2</c:v>
                </c:pt>
                <c:pt idx="20">
                  <c:v>2.1592862263450193E-2</c:v>
                </c:pt>
                <c:pt idx="21">
                  <c:v>2.4912870523810089E-2</c:v>
                </c:pt>
                <c:pt idx="22">
                  <c:v>2.9429206819866566E-2</c:v>
                </c:pt>
                <c:pt idx="23">
                  <c:v>2.9172425346567828E-2</c:v>
                </c:pt>
                <c:pt idx="24">
                  <c:v>3.0377631773337667E-2</c:v>
                </c:pt>
                <c:pt idx="25">
                  <c:v>3.0417492562531304E-2</c:v>
                </c:pt>
                <c:pt idx="26" formatCode="0,000%">
                  <c:v>3.1111792121311085E-2</c:v>
                </c:pt>
                <c:pt idx="27" formatCode="#,#00%">
                  <c:v>3.2662712407823022E-2</c:v>
                </c:pt>
                <c:pt idx="28">
                  <c:v>3.4011072526693525E-2</c:v>
                </c:pt>
                <c:pt idx="29">
                  <c:v>3.4822731849617108E-2</c:v>
                </c:pt>
                <c:pt idx="30">
                  <c:v>3.7304062733762175E-2</c:v>
                </c:pt>
                <c:pt idx="31">
                  <c:v>3.8699015643113746E-2</c:v>
                </c:pt>
                <c:pt idx="32">
                  <c:v>3.8743314738106847E-2</c:v>
                </c:pt>
                <c:pt idx="33">
                  <c:v>3.9782872488504865E-2</c:v>
                </c:pt>
                <c:pt idx="34" formatCode="#,#00%">
                  <c:v>3.9883696952454521E-2</c:v>
                </c:pt>
                <c:pt idx="35">
                  <c:v>4.0811902283767777E-2</c:v>
                </c:pt>
                <c:pt idx="36">
                  <c:v>4.2183775477057907E-2</c:v>
                </c:pt>
                <c:pt idx="37">
                  <c:v>4.3836316026275385E-2</c:v>
                </c:pt>
                <c:pt idx="38">
                  <c:v>4.5674584695244547E-2</c:v>
                </c:pt>
                <c:pt idx="39">
                  <c:v>5.2960738229657647E-2</c:v>
                </c:pt>
                <c:pt idx="40">
                  <c:v>5.8005352175151452E-2</c:v>
                </c:pt>
                <c:pt idx="41">
                  <c:v>5.8591276492717996E-2</c:v>
                </c:pt>
                <c:pt idx="42" formatCode="#,#00%">
                  <c:v>5.8595520478120687E-2</c:v>
                </c:pt>
                <c:pt idx="43">
                  <c:v>6.345365859018981E-2</c:v>
                </c:pt>
                <c:pt idx="44">
                  <c:v>6.4319801285988382E-2</c:v>
                </c:pt>
                <c:pt idx="45">
                  <c:v>6.6052376277005401E-2</c:v>
                </c:pt>
                <c:pt idx="46">
                  <c:v>6.8057210821527714E-2</c:v>
                </c:pt>
                <c:pt idx="47">
                  <c:v>7.5196157749619477E-2</c:v>
                </c:pt>
                <c:pt idx="48">
                  <c:v>7.647908395549452E-2</c:v>
                </c:pt>
                <c:pt idx="49">
                  <c:v>7.8534641889353371E-2</c:v>
                </c:pt>
                <c:pt idx="50">
                  <c:v>7.919752107452635E-2</c:v>
                </c:pt>
                <c:pt idx="51">
                  <c:v>8.2978187871472625E-2</c:v>
                </c:pt>
                <c:pt idx="52">
                  <c:v>8.6097640957094254E-2</c:v>
                </c:pt>
                <c:pt idx="53">
                  <c:v>9.1696838683767976E-2</c:v>
                </c:pt>
                <c:pt idx="54">
                  <c:v>9.3516713007644692E-2</c:v>
                </c:pt>
                <c:pt idx="55">
                  <c:v>9.3569640454360545E-2</c:v>
                </c:pt>
                <c:pt idx="56">
                  <c:v>9.4787139142945606E-2</c:v>
                </c:pt>
                <c:pt idx="57">
                  <c:v>9.6356241699867187E-2</c:v>
                </c:pt>
                <c:pt idx="58">
                  <c:v>9.8728099353926013E-2</c:v>
                </c:pt>
                <c:pt idx="59">
                  <c:v>9.8974612481829344E-2</c:v>
                </c:pt>
                <c:pt idx="60">
                  <c:v>0.1017532915401816</c:v>
                </c:pt>
                <c:pt idx="61">
                  <c:v>0.11594095458467056</c:v>
                </c:pt>
                <c:pt idx="62">
                  <c:v>0.11920591837864357</c:v>
                </c:pt>
                <c:pt idx="63">
                  <c:v>0.12249007468743266</c:v>
                </c:pt>
                <c:pt idx="64">
                  <c:v>0.1230410536354349</c:v>
                </c:pt>
                <c:pt idx="65">
                  <c:v>0.12388784999910277</c:v>
                </c:pt>
                <c:pt idx="66">
                  <c:v>0.12783964114398028</c:v>
                </c:pt>
                <c:pt idx="67">
                  <c:v>0.13141646591081385</c:v>
                </c:pt>
                <c:pt idx="68">
                  <c:v>0.13356197370522169</c:v>
                </c:pt>
                <c:pt idx="69">
                  <c:v>0.13702957359077042</c:v>
                </c:pt>
                <c:pt idx="70">
                  <c:v>0.14272825273663725</c:v>
                </c:pt>
                <c:pt idx="71">
                  <c:v>0.14796957495564092</c:v>
                </c:pt>
                <c:pt idx="72">
                  <c:v>0.14881803375065286</c:v>
                </c:pt>
                <c:pt idx="73">
                  <c:v>0.14910185728276998</c:v>
                </c:pt>
                <c:pt idx="74">
                  <c:v>0.15017689319053271</c:v>
                </c:pt>
                <c:pt idx="75">
                  <c:v>0.16745846940815781</c:v>
                </c:pt>
                <c:pt idx="76">
                  <c:v>0.16858345869407421</c:v>
                </c:pt>
                <c:pt idx="77">
                  <c:v>0.17611950107038371</c:v>
                </c:pt>
                <c:pt idx="78" formatCode="#,#00%">
                  <c:v>0.1861988126228154</c:v>
                </c:pt>
                <c:pt idx="79">
                  <c:v>0.19913862323680578</c:v>
                </c:pt>
                <c:pt idx="80">
                  <c:v>0.20455828249634758</c:v>
                </c:pt>
                <c:pt idx="81">
                  <c:v>0.20474963338411378</c:v>
                </c:pt>
                <c:pt idx="82">
                  <c:v>0.21049723193585884</c:v>
                </c:pt>
                <c:pt idx="83">
                  <c:v>0.2124971763689964</c:v>
                </c:pt>
                <c:pt idx="84">
                  <c:v>0.21384388254642256</c:v>
                </c:pt>
                <c:pt idx="85">
                  <c:v>0.22745328349626892</c:v>
                </c:pt>
                <c:pt idx="86">
                  <c:v>0.23006208540158174</c:v>
                </c:pt>
                <c:pt idx="87">
                  <c:v>0.23854055793460235</c:v>
                </c:pt>
                <c:pt idx="88">
                  <c:v>0.24711894831532474</c:v>
                </c:pt>
                <c:pt idx="89">
                  <c:v>0.25278939215092067</c:v>
                </c:pt>
                <c:pt idx="90" formatCode="#,#00%">
                  <c:v>0.31109027072610612</c:v>
                </c:pt>
                <c:pt idx="91">
                  <c:v>0.36440444806569999</c:v>
                </c:pt>
                <c:pt idx="92" formatCode="#,#00%">
                  <c:v>0.16330856676126754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E-08BD-4EC1-A2CA-82F44201C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587200"/>
        <c:axId val="251878400"/>
      </c:scatterChart>
      <c:valAx>
        <c:axId val="2515872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ВВП на душу населения (по</a:t>
                </a:r>
                <a:r>
                  <a:rPr lang="ru-RU" sz="1400" baseline="0" dirty="0"/>
                  <a:t> ППП в долларах США</a:t>
                </a:r>
                <a:r>
                  <a:rPr lang="en-GB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1503864397424976"/>
              <c:y val="0.9291469366394794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1878400"/>
        <c:crosses val="autoZero"/>
        <c:crossBetween val="midCat"/>
      </c:valAx>
      <c:valAx>
        <c:axId val="25187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dirty="0"/>
                  <a:t>Расходы субнациональных бюджетов в %</a:t>
                </a:r>
                <a:r>
                  <a:rPr lang="ru-RU" sz="1400" baseline="0" dirty="0"/>
                  <a:t> от ВВП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9238942642362273E-2"/>
              <c:y val="0.171905796306396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515872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7288955901787E-2"/>
          <c:y val="3.8965639390719092E-2"/>
          <c:w val="0.57977903248845364"/>
          <c:h val="0.839945777234806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 COFOG SNG'!$B$3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SNG'!$B$4</c:f>
              <c:numCache>
                <c:formatCode>#,#00%</c:formatCode>
                <c:ptCount val="1"/>
                <c:pt idx="0">
                  <c:v>0.21772430019834821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A-4C02-B638-1E51EEE7C2E4}"/>
            </c:ext>
          </c:extLst>
        </c:ser>
        <c:ser>
          <c:idx val="1"/>
          <c:order val="1"/>
          <c:tx>
            <c:strRef>
              <c:f>'FIG 14 COFOG SNG'!$C$3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SNG'!$C$4</c:f>
              <c:numCache>
                <c:formatCode>#,#00%</c:formatCode>
                <c:ptCount val="1"/>
                <c:pt idx="0">
                  <c:v>0.20285304050563807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A-4C02-B638-1E51EEE7C2E4}"/>
            </c:ext>
          </c:extLst>
        </c:ser>
        <c:ser>
          <c:idx val="2"/>
          <c:order val="2"/>
          <c:tx>
            <c:strRef>
              <c:f>'FIG 14 COFOG SNG'!$D$3</c:f>
              <c:strCache>
                <c:ptCount val="1"/>
                <c:pt idx="0">
                  <c:v>Economic affairs &amp; transport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SNG'!$D$4</c:f>
              <c:numCache>
                <c:formatCode>#,#00%</c:formatCode>
                <c:ptCount val="1"/>
                <c:pt idx="0">
                  <c:v>0.13759390778884828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A-4C02-B638-1E51EEE7C2E4}"/>
            </c:ext>
          </c:extLst>
        </c:ser>
        <c:ser>
          <c:idx val="3"/>
          <c:order val="3"/>
          <c:tx>
            <c:strRef>
              <c:f>'FIG 14 COFOG SNG'!$E$3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SNG'!$E$4</c:f>
              <c:numCache>
                <c:formatCode>#,#00%</c:formatCode>
                <c:ptCount val="1"/>
                <c:pt idx="0">
                  <c:v>0.12492756630155218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0A-4C02-B638-1E51EEE7C2E4}"/>
            </c:ext>
          </c:extLst>
        </c:ser>
        <c:ser>
          <c:idx val="4"/>
          <c:order val="4"/>
          <c:tx>
            <c:strRef>
              <c:f>'FIG 14 COFOG SNG'!$F$3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SNG'!$F$4</c:f>
              <c:numCache>
                <c:formatCode>#,#00%</c:formatCode>
                <c:ptCount val="1"/>
                <c:pt idx="0">
                  <c:v>9.4186488318347569E-2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A-4C02-B638-1E51EEE7C2E4}"/>
            </c:ext>
          </c:extLst>
        </c:ser>
        <c:ser>
          <c:idx val="5"/>
          <c:order val="5"/>
          <c:tx>
            <c:strRef>
              <c:f>'FIG 14 COFOG SNG'!$G$3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SNG'!$G$4</c:f>
              <c:numCache>
                <c:formatCode>#,#00%</c:formatCode>
                <c:ptCount val="1"/>
                <c:pt idx="0">
                  <c:v>8.8406685885343811E-2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A-4C02-B638-1E51EEE7C2E4}"/>
            </c:ext>
          </c:extLst>
        </c:ser>
        <c:ser>
          <c:idx val="6"/>
          <c:order val="6"/>
          <c:tx>
            <c:strRef>
              <c:f>'FIG 14 COFOG SNG'!$H$3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SNG'!$H$4</c:f>
              <c:numCache>
                <c:formatCode>#,#00%</c:formatCode>
                <c:ptCount val="1"/>
                <c:pt idx="0">
                  <c:v>5.6964998376503095E-2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A-4C02-B638-1E51EEE7C2E4}"/>
            </c:ext>
          </c:extLst>
        </c:ser>
        <c:ser>
          <c:idx val="7"/>
          <c:order val="7"/>
          <c:tx>
            <c:strRef>
              <c:f>'FIG 14 COFOG SNG'!$I$3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SNG'!$I$4</c:f>
              <c:numCache>
                <c:formatCode>#,#00%</c:formatCode>
                <c:ptCount val="1"/>
                <c:pt idx="0">
                  <c:v>5.4235863657268735E-2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0A-4C02-B638-1E51EEE7C2E4}"/>
            </c:ext>
          </c:extLst>
        </c:ser>
        <c:ser>
          <c:idx val="8"/>
          <c:order val="8"/>
          <c:tx>
            <c:strRef>
              <c:f>'FIG 14 COFOG SNG'!$J$3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SNG'!$J$4</c:f>
              <c:numCache>
                <c:formatCode>0,000%</c:formatCode>
                <c:ptCount val="1"/>
                <c:pt idx="0">
                  <c:v>2.3938735168033534E-2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A-4C02-B638-1E51EEE7C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41686144"/>
        <c:axId val="41710336"/>
      </c:barChart>
      <c:catAx>
        <c:axId val="4168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1710336"/>
        <c:crosses val="autoZero"/>
        <c:auto val="1"/>
        <c:lblAlgn val="ctr"/>
        <c:lblOffset val="100"/>
        <c:noMultiLvlLbl val="0"/>
      </c:catAx>
      <c:valAx>
        <c:axId val="41710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68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35348155760475"/>
          <c:y val="2.6991969141112262E-2"/>
          <c:w val="0.33497996750361064"/>
          <c:h val="0.9345230529941117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08691925492696E-2"/>
          <c:y val="0.11644142714301585"/>
          <c:w val="0.53011442839054757"/>
          <c:h val="0.73077418205737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12 exp cofog gdp all'!$B$2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all'!$B$3</c:f>
              <c:numCache>
                <c:formatCode>#,#00%</c:formatCode>
                <c:ptCount val="1"/>
                <c:pt idx="0">
                  <c:v>2.590036627195175E-2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F-426D-A01E-C06050A2D8F1}"/>
            </c:ext>
          </c:extLst>
        </c:ser>
        <c:ser>
          <c:idx val="1"/>
          <c:order val="1"/>
          <c:tx>
            <c:strRef>
              <c:f>'FIG 12 exp cofog gdp all'!$C$2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all'!$C$3</c:f>
              <c:numCache>
                <c:formatCode>#,#00%</c:formatCode>
                <c:ptCount val="1"/>
                <c:pt idx="0">
                  <c:v>1.8954055730283362E-2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F-426D-A01E-C06050A2D8F1}"/>
            </c:ext>
          </c:extLst>
        </c:ser>
        <c:ser>
          <c:idx val="2"/>
          <c:order val="2"/>
          <c:tx>
            <c:strRef>
              <c:f>'FIG 12 exp cofog gdp all'!$D$2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all'!$D$3</c:f>
              <c:numCache>
                <c:formatCode>#,#00%</c:formatCode>
                <c:ptCount val="1"/>
                <c:pt idx="0">
                  <c:v>1.8761213624251902E-2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F-426D-A01E-C06050A2D8F1}"/>
            </c:ext>
          </c:extLst>
        </c:ser>
        <c:ser>
          <c:idx val="3"/>
          <c:order val="3"/>
          <c:tx>
            <c:strRef>
              <c:f>'FIG 12 exp cofog gdp all'!$E$2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all'!$E$3</c:f>
              <c:numCache>
                <c:formatCode>#,#00%</c:formatCode>
                <c:ptCount val="1"/>
                <c:pt idx="0">
                  <c:v>1.5349460478239303E-2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8F-426D-A01E-C06050A2D8F1}"/>
            </c:ext>
          </c:extLst>
        </c:ser>
        <c:ser>
          <c:idx val="4"/>
          <c:order val="4"/>
          <c:tx>
            <c:strRef>
              <c:f>'FIG 12 exp cofog gdp all'!$F$2</c:f>
              <c:strCache>
                <c:ptCount val="1"/>
                <c:pt idx="0">
                  <c:v>Economic affairs &amp; transport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all'!$F$3</c:f>
              <c:numCache>
                <c:formatCode>#,#00%</c:formatCode>
                <c:ptCount val="1"/>
                <c:pt idx="0">
                  <c:v>1.4792050248471897E-2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F-426D-A01E-C06050A2D8F1}"/>
            </c:ext>
          </c:extLst>
        </c:ser>
        <c:ser>
          <c:idx val="5"/>
          <c:order val="5"/>
          <c:tx>
            <c:strRef>
              <c:f>'FIG 12 exp cofog gdp all'!$G$2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F-426D-A01E-C06050A2D8F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F-426D-A01E-C06050A2D8F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8F-426D-A01E-C06050A2D8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all'!$G$3</c:f>
              <c:numCache>
                <c:formatCode>#,#00%</c:formatCode>
                <c:ptCount val="1"/>
                <c:pt idx="0">
                  <c:v>5.9964414241267571E-3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8F-426D-A01E-C06050A2D8F1}"/>
            </c:ext>
          </c:extLst>
        </c:ser>
        <c:ser>
          <c:idx val="6"/>
          <c:order val="6"/>
          <c:tx>
            <c:strRef>
              <c:f>'FIG 12 exp cofog gdp all'!$H$2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all'!$H$3</c:f>
              <c:numCache>
                <c:formatCode>#,#00%</c:formatCode>
                <c:ptCount val="1"/>
                <c:pt idx="0">
                  <c:v>5.4038514138314304E-3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8F-426D-A01E-C06050A2D8F1}"/>
            </c:ext>
          </c:extLst>
        </c:ser>
        <c:ser>
          <c:idx val="7"/>
          <c:order val="7"/>
          <c:tx>
            <c:strRef>
              <c:f>'FIG 12 exp cofog gdp all'!$I$2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all'!$I$3</c:f>
              <c:numCache>
                <c:formatCode>#,#00%</c:formatCode>
                <c:ptCount val="1"/>
                <c:pt idx="0">
                  <c:v>3.8509113557505322E-3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8F-426D-A01E-C06050A2D8F1}"/>
            </c:ext>
          </c:extLst>
        </c:ser>
        <c:ser>
          <c:idx val="8"/>
          <c:order val="8"/>
          <c:tx>
            <c:strRef>
              <c:f>'FIG 12 exp cofog gdp all'!$J$2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all'!$J$3</c:f>
              <c:numCache>
                <c:formatCode>#,#00%</c:formatCode>
                <c:ptCount val="1"/>
                <c:pt idx="0">
                  <c:v>3.3756947627813613E-3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48F-426D-A01E-C06050A2D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50444928"/>
        <c:axId val="50446720"/>
      </c:barChart>
      <c:catAx>
        <c:axId val="5044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0446720"/>
        <c:crosses val="autoZero"/>
        <c:auto val="1"/>
        <c:lblAlgn val="ctr"/>
        <c:lblOffset val="100"/>
        <c:noMultiLvlLbl val="0"/>
      </c:catAx>
      <c:valAx>
        <c:axId val="50446720"/>
        <c:scaling>
          <c:orientation val="minMax"/>
          <c:max val="0.1200000000000000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0444928"/>
        <c:crosses val="autoZero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55697255848627925"/>
          <c:y val="3.5515895059279129E-2"/>
          <c:w val="0.44002177334421999"/>
          <c:h val="0.86177990805254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55238907805842E-2"/>
          <c:y val="0.11316041291308319"/>
          <c:w val="0.95262113238404944"/>
          <c:h val="0.84409681097849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'Collated data B'!$C$28</c:f>
              <c:strCache>
                <c:ptCount val="1"/>
                <c:pt idx="0">
                  <c:v>Discretion on rates and reliefs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B'!$C$29:$C$34</c:f>
              <c:numCache>
                <c:formatCode>0.0</c:formatCode>
                <c:ptCount val="6"/>
                <c:pt idx="0">
                  <c:v>6.1805392247197553</c:v>
                </c:pt>
                <c:pt idx="1">
                  <c:v>10.75171572801786</c:v>
                </c:pt>
                <c:pt idx="2">
                  <c:v>11.022575506797676</c:v>
                </c:pt>
                <c:pt idx="3">
                  <c:v>11.302408875625225</c:v>
                </c:pt>
                <c:pt idx="4">
                  <c:v>11.176495705255853</c:v>
                </c:pt>
                <c:pt idx="5">
                  <c:v>10.841200834098178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7-480D-A436-BC073B409E07}"/>
            </c:ext>
          </c:extLst>
        </c:ser>
        <c:ser>
          <c:idx val="1"/>
          <c:order val="1"/>
          <c:tx>
            <c:strRef>
              <c:f>'Collated data B'!$D$28</c:f>
              <c:strCache>
                <c:ptCount val="1"/>
                <c:pt idx="0">
                  <c:v>Discretion on rates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B'!$D$29:$D$34</c:f>
              <c:numCache>
                <c:formatCode>0.0</c:formatCode>
                <c:ptCount val="6"/>
                <c:pt idx="0">
                  <c:v>2.5574866545171098</c:v>
                </c:pt>
                <c:pt idx="1">
                  <c:v>0.96677968642835321</c:v>
                </c:pt>
                <c:pt idx="2">
                  <c:v>1.0571378165104828</c:v>
                </c:pt>
                <c:pt idx="3">
                  <c:v>0.93443596000005258</c:v>
                </c:pt>
                <c:pt idx="4">
                  <c:v>1.0318291199844751</c:v>
                </c:pt>
                <c:pt idx="5">
                  <c:v>1.0008742463849409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7-480D-A436-BC073B409E07}"/>
            </c:ext>
          </c:extLst>
        </c:ser>
        <c:ser>
          <c:idx val="2"/>
          <c:order val="2"/>
          <c:tx>
            <c:strRef>
              <c:f>'Collated data B'!$E$28</c:f>
              <c:strCache>
                <c:ptCount val="1"/>
                <c:pt idx="0">
                  <c:v>Discretion on reliefs</c:v>
                </c:pt>
              </c:strCache>
            </c:strRef>
          </c:tx>
          <c:spPr>
            <a:solidFill>
              <a:srgbClr val="A7B9E3"/>
            </a:solidFill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B'!$E$29:$E$34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7-480D-A436-BC073B409E07}"/>
            </c:ext>
          </c:extLst>
        </c:ser>
        <c:ser>
          <c:idx val="3"/>
          <c:order val="3"/>
          <c:tx>
            <c:strRef>
              <c:f>'Collated data B'!$F$28</c:f>
              <c:strCache>
                <c:ptCount val="1"/>
                <c:pt idx="0">
                  <c:v>Tax sharing arrangements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B'!$F$29:$F$34</c:f>
              <c:numCache>
                <c:formatCode>0.0</c:formatCode>
                <c:ptCount val="6"/>
                <c:pt idx="0">
                  <c:v>4.5523186205238746</c:v>
                </c:pt>
                <c:pt idx="1">
                  <c:v>2.6574953215062398</c:v>
                </c:pt>
                <c:pt idx="2">
                  <c:v>2.6942637871334956</c:v>
                </c:pt>
                <c:pt idx="3">
                  <c:v>2.7619740810745133</c:v>
                </c:pt>
                <c:pt idx="4">
                  <c:v>2.9248729919392469</c:v>
                </c:pt>
                <c:pt idx="5">
                  <c:v>2.8371268021810696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7-480D-A436-BC073B409E07}"/>
            </c:ext>
          </c:extLst>
        </c:ser>
        <c:ser>
          <c:idx val="4"/>
          <c:order val="4"/>
          <c:tx>
            <c:strRef>
              <c:f>'Collated data B'!$G$28</c:f>
              <c:strCache>
                <c:ptCount val="1"/>
                <c:pt idx="0">
                  <c:v>Rates and reliefs set by CG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B'!$G$29:$G$34</c:f>
              <c:numCache>
                <c:formatCode>0.0</c:formatCode>
                <c:ptCount val="6"/>
                <c:pt idx="0">
                  <c:v>1.0350606119608468</c:v>
                </c:pt>
                <c:pt idx="1">
                  <c:v>0.69611419612651981</c:v>
                </c:pt>
                <c:pt idx="2">
                  <c:v>0.7387861268419198</c:v>
                </c:pt>
                <c:pt idx="3">
                  <c:v>0.97128816578061816</c:v>
                </c:pt>
                <c:pt idx="4">
                  <c:v>0.99231856152029341</c:v>
                </c:pt>
                <c:pt idx="5">
                  <c:v>0.96254900467468463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57-480D-A436-BC073B409E07}"/>
            </c:ext>
          </c:extLst>
        </c:ser>
        <c:ser>
          <c:idx val="5"/>
          <c:order val="5"/>
          <c:tx>
            <c:strRef>
              <c:f>'Collated data B'!$H$28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B'!$H$29:$H$34</c:f>
              <c:numCache>
                <c:formatCode>0.0</c:formatCode>
                <c:ptCount val="6"/>
                <c:pt idx="0">
                  <c:v>0.3332615549450812</c:v>
                </c:pt>
                <c:pt idx="1">
                  <c:v>0.53213566582041671</c:v>
                </c:pt>
                <c:pt idx="2">
                  <c:v>0.58322786057879816</c:v>
                </c:pt>
                <c:pt idx="3">
                  <c:v>0.50546530027860437</c:v>
                </c:pt>
                <c:pt idx="4">
                  <c:v>0.42731053300302052</c:v>
                </c:pt>
                <c:pt idx="5">
                  <c:v>0.4144912170129299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57-480D-A436-BC073B409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03072"/>
        <c:axId val="149550592"/>
      </c:barChart>
      <c:catAx>
        <c:axId val="1444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9550592"/>
        <c:crosses val="autoZero"/>
        <c:auto val="1"/>
        <c:lblAlgn val="ctr"/>
        <c:lblOffset val="100"/>
        <c:noMultiLvlLbl val="0"/>
      </c:catAx>
      <c:valAx>
        <c:axId val="149550592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403072"/>
        <c:crosses val="autoZero"/>
        <c:crossBetween val="between"/>
      </c:valAx>
      <c:spPr>
        <a:solidFill>
          <a:srgbClr val="F4FFFF"/>
        </a:solidFill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6.7769819618434146E-2"/>
          <c:y val="5.1320055581287639E-3"/>
          <c:w val="0.9322301803815658"/>
          <c:h val="0.14536271201393944"/>
        </c:manualLayout>
      </c:layout>
      <c:overlay val="0"/>
      <c:spPr>
        <a:solidFill>
          <a:srgbClr val="EAEAEA"/>
        </a:solidFill>
      </c:spPr>
    </c:legend>
    <c:plotVisOnly val="1"/>
    <c:dispBlanksAs val="gap"/>
    <c:showDLblsOverMax val="0"/>
  </c:chart>
  <c:txPr>
    <a:bodyPr/>
    <a:lstStyle/>
    <a:p>
      <a:pPr>
        <a:defRPr sz="1616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B06D69-3C18-4C8F-9B83-3C98F3B6605B}" type="datetimeFigureOut">
              <a:rPr lang="en-US" altLang="en-US"/>
              <a:pPr/>
              <a:t>3/13/2018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17956A-0B64-44A0-AFB6-D53DA48FB2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2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D5A179-7C2C-43EA-B1C0-88239E8B4019}" type="datetimeFigureOut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0614FC-0DD7-43BF-985E-EA94B208090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48096-21C4-405D-BC5A-7F8E052A6F8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2232025" y="234950"/>
            <a:ext cx="2289175" cy="1717675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1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273050"/>
            <a:ext cx="2954337" cy="221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6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1" dirty="0"/>
          </a:p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14FC-0DD7-43BF-985E-EA94B2080903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73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582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BB6A9-32BB-412C-9411-20D0AF8F7FAE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08B4-EACF-4FF2-B4A2-D37B8AE83A7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39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26C9-45F8-4B27-A83C-7C1B17845391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F69-2B65-4236-AC47-0584009CF6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223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solidFill>
                  <a:srgbClr val="34411B"/>
                </a:solidFill>
              </a:defRPr>
            </a:lvl1pPr>
            <a:lvl2pPr eaLnBrk="1" latinLnBrk="0" hangingPunct="1">
              <a:defRPr>
                <a:solidFill>
                  <a:srgbClr val="34411B"/>
                </a:solidFill>
              </a:defRPr>
            </a:lvl2pPr>
            <a:lvl3pPr eaLnBrk="1" latinLnBrk="0" hangingPunct="1">
              <a:defRPr>
                <a:solidFill>
                  <a:srgbClr val="34411B"/>
                </a:solidFill>
              </a:defRPr>
            </a:lvl3pPr>
            <a:lvl4pPr eaLnBrk="1" latinLnBrk="0" hangingPunct="1">
              <a:defRPr>
                <a:solidFill>
                  <a:srgbClr val="34411B"/>
                </a:solidFill>
              </a:defRPr>
            </a:lvl4pPr>
            <a:lvl5pPr eaLnBrk="1" latinLnBrk="0" hangingPunct="1">
              <a:defRPr>
                <a:solidFill>
                  <a:srgbClr val="34411B"/>
                </a:solidFill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9E0088B6-205D-46CD-91A3-33B76E75F264}" type="datetime1">
              <a:rPr lang="en-US" smtClean="0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E24D8A3-C7DE-4B2E-A3FA-4CE3DC6430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4411B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70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4B0B-F2EA-4025-AB38-1C6DF4D8B5F6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E093-D270-4156-ABB0-A82B92B0C95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0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3DA4-BC50-4E28-8E77-8ADA6A9BB4BD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7CE3-8B9A-49B2-9D4E-68302CF1A92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3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2658-90E8-4A35-917B-DA5B2AE9C534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EDA5-DE81-42AE-9320-B2804B27B61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80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A221-1CB3-4773-B539-4AF88CC20CC2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1CE-6E7F-48F3-A11F-6C90552C00A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48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081F-EC79-4380-AAFB-491BA6C14EB0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43F5-33FA-486C-B98A-6EFBD7625D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7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566C8-AC3C-4462-A44D-65BBE7AEA0F4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E196-8431-4CDB-98BD-262E0CC5A3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48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DEA5-802B-49B2-AFCD-509EEC960AA6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D04-1548-49C7-A8CA-F3CB425F7CC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63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131BA03-150A-4C77-BC79-9A6894929C89}" type="datetime1">
              <a:rPr lang="en-GB" altLang="en-US"/>
              <a:pPr/>
              <a:t>13/03/2018</a:t>
            </a:fld>
            <a:endParaRPr lang="en-GB" altLang="en-US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AFDF1856-82B7-41BC-9A27-FE14600351DE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3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e.cd/fiscalnet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user?screen_name=econech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032448" cy="1944216"/>
          </a:xfrm>
        </p:spPr>
        <p:txBody>
          <a:bodyPr/>
          <a:lstStyle/>
          <a:p>
            <a:pPr eaLnBrk="1" hangingPunct="1"/>
            <a:r>
              <a:rPr lang="ru-RU" altLang="en-US" sz="3200" b="1" dirty="0"/>
              <a:t>Сеть ОЭСР по бюджету: тезисы для рассмотрения</a:t>
            </a:r>
            <a:endParaRPr lang="en-GB" altLang="en-US" sz="3200" b="1" dirty="0"/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539553" y="5445224"/>
            <a:ext cx="4320479" cy="722214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Шон М. Доэрти</a:t>
            </a:r>
            <a:endParaRPr lang="en-US" altLang="en-US" sz="2000" b="1" dirty="0"/>
          </a:p>
          <a:p>
            <a:pPr eaLnBrk="1" hangingPunct="1"/>
            <a:r>
              <a:rPr lang="ru-RU" altLang="en-US" sz="1800" dirty="0"/>
              <a:t>Старший советник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4101" name="Slide Number Placeholder 10"/>
          <p:cNvSpPr txBox="1">
            <a:spLocks/>
          </p:cNvSpPr>
          <p:nvPr/>
        </p:nvSpPr>
        <p:spPr bwMode="auto">
          <a:xfrm>
            <a:off x="467544" y="335699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727272"/>
                </a:solidFill>
              </a:rPr>
              <a:t>Заседание </a:t>
            </a:r>
            <a:r>
              <a:rPr lang="en-US" altLang="en-US" sz="2400" b="1" dirty="0">
                <a:solidFill>
                  <a:srgbClr val="727272"/>
                </a:solidFill>
              </a:rPr>
              <a:t>PEMPAL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27272"/>
                </a:solidFill>
              </a:rPr>
              <a:t>14 </a:t>
            </a:r>
            <a:r>
              <a:rPr lang="ru-RU" altLang="en-US" sz="2400" b="1" dirty="0">
                <a:solidFill>
                  <a:srgbClr val="727272"/>
                </a:solidFill>
              </a:rPr>
              <a:t>марта </a:t>
            </a:r>
            <a:r>
              <a:rPr lang="en-US" altLang="en-US" sz="2400" b="1" dirty="0">
                <a:solidFill>
                  <a:srgbClr val="727272"/>
                </a:solidFill>
              </a:rPr>
              <a:t>2018</a:t>
            </a:r>
            <a:r>
              <a:rPr lang="ru-RU" altLang="en-US" sz="2400" b="1" dirty="0">
                <a:solidFill>
                  <a:srgbClr val="727272"/>
                </a:solidFill>
              </a:rPr>
              <a:t> г.</a:t>
            </a:r>
            <a:endParaRPr lang="en-US" altLang="en-US" sz="2400" b="1" dirty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727272"/>
                </a:solidFill>
              </a:rPr>
              <a:t>Вена</a:t>
            </a:r>
            <a:r>
              <a:rPr lang="en-US" altLang="en-US" sz="2400" b="1" dirty="0">
                <a:solidFill>
                  <a:srgbClr val="727272"/>
                </a:solidFill>
              </a:rPr>
              <a:t>, </a:t>
            </a:r>
            <a:r>
              <a:rPr lang="ru-RU" altLang="en-US" sz="2400" b="1" dirty="0">
                <a:solidFill>
                  <a:srgbClr val="727272"/>
                </a:solidFill>
              </a:rPr>
              <a:t>Австрия</a:t>
            </a:r>
            <a:endParaRPr lang="en-US" altLang="en-US" sz="2400" b="1" dirty="0">
              <a:solidFill>
                <a:srgbClr val="72727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1668"/>
            <a:ext cx="4320480" cy="559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0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3999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Зачем проводить децентрализацию</a:t>
            </a:r>
            <a:r>
              <a:rPr lang="en-US" altLang="en-US" sz="2400" b="1" dirty="0"/>
              <a:t>? </a:t>
            </a:r>
            <a:r>
              <a:rPr lang="ru-RU" altLang="en-US" sz="2400" b="1" dirty="0"/>
              <a:t>Для повышения эффективности субнациональных органов власти</a:t>
            </a:r>
            <a:endParaRPr lang="en-US" altLang="en-US" sz="2400" b="1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(2018)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881419" y="1388170"/>
            <a:ext cx="7776864" cy="5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727272"/>
                </a:solidFill>
                <a:latin typeface="Georgia" pitchFamily="18" charset="0"/>
              </a:rPr>
              <a:t>Центральные органы власти могут помочь субнациональным органам повысить эффективность государственного сектора</a:t>
            </a:r>
            <a:endParaRPr lang="en-GB" altLang="en-US" b="1" dirty="0">
              <a:solidFill>
                <a:srgbClr val="727272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8302099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23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7228"/>
            <a:ext cx="8218487" cy="647701"/>
          </a:xfrm>
        </p:spPr>
        <p:txBody>
          <a:bodyPr/>
          <a:lstStyle/>
          <a:p>
            <a:r>
              <a:rPr lang="ru-RU" sz="2800" b="1" dirty="0"/>
              <a:t>Подходы к оценке эффективности</a:t>
            </a:r>
            <a:endParaRPr lang="en-AU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43C-200D-4A9D-9FFE-C4B02C71F28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30" name="Oval 29"/>
          <p:cNvSpPr/>
          <p:nvPr/>
        </p:nvSpPr>
        <p:spPr>
          <a:xfrm>
            <a:off x="2521740" y="932276"/>
            <a:ext cx="2659097" cy="1226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Сводные показатели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1570" y="4740287"/>
            <a:ext cx="2682977" cy="12508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Анкетирование клиентов на предмет удовлетворенности полученного опыта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01888" y="2897484"/>
            <a:ext cx="2682977" cy="1247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Системы гарантии качества</a:t>
            </a:r>
            <a:endParaRPr lang="en-AU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37322" y="1962945"/>
            <a:ext cx="426818" cy="679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20072" y="1515298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7322" y="4103040"/>
            <a:ext cx="426818" cy="694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58414" y="932055"/>
            <a:ext cx="2925517" cy="1227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Сводные показатели легко интерпретировать, однако они должны сопровождаться более детальной информацией, анализом чувствительности с использованием определенных приемов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50547" y="2342352"/>
            <a:ext cx="2924254" cy="1709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Внешние проверки и самооценка важны, особенно при совместном использовании – при этом поставщик услуг с большей вероятностью «признает» результаты; вместе с тем  они могут обнаружить различия в результатах и поставить под сомнение первоначальные допущения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6881" y="4581128"/>
            <a:ext cx="2925517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Анкетирование в целом может помочь оценить качество услуг. Более высокий уровень удовлетворенности клиентов также увязан с более высокими показателями  потребителей (особенно в области здравоохранения</a:t>
            </a:r>
            <a:r>
              <a:rPr lang="en-AU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79712" y="337285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20072" y="3438633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5176" y="534429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179512" y="2745514"/>
            <a:ext cx="1757810" cy="1225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Механизмы оценки эффективности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245225"/>
            <a:ext cx="367240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OECD Fiscal Federalism WP No. 22</a:t>
            </a:r>
          </a:p>
        </p:txBody>
      </p:sp>
    </p:spTree>
    <p:extLst>
      <p:ext uri="{BB962C8B-B14F-4D97-AF65-F5344CB8AC3E}">
        <p14:creationId xmlns:p14="http://schemas.microsoft.com/office/powerpoint/2010/main" val="310995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Децентрализация может способствовать повышению стимулов</a:t>
            </a:r>
            <a:endParaRPr lang="en-US" altLang="en-US" sz="2000" b="1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(2014)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371199" y="1378893"/>
            <a:ext cx="8568952" cy="4642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1619672" y="1018050"/>
            <a:ext cx="6336704" cy="5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727272"/>
                </a:solidFill>
                <a:latin typeface="Georgia" pitchFamily="18" charset="0"/>
              </a:rPr>
              <a:t>Более высокие результаты в области образования связаны с большим объемом расходов субнациональных бюджетов</a:t>
            </a:r>
            <a:endParaRPr lang="en-GB" altLang="en-US" b="1" dirty="0">
              <a:solidFill>
                <a:srgbClr val="72727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9846" y="188913"/>
            <a:ext cx="8218487" cy="1090720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И ускорению темпов экономического роста и снижению неравенства – более трудная задача в условиях глобализации</a:t>
            </a:r>
            <a:endParaRPr lang="en-US" alt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" y="1965230"/>
            <a:ext cx="8218487" cy="3821809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9" y="6245225"/>
            <a:ext cx="345668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Dougherty and Akgun (2018)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7884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Index of globalisation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547884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Index of globalisation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1340768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Влияние усиления централизации или децентрализации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507288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Ключевые уроки на основе нашей работы</a:t>
            </a:r>
            <a:endParaRPr lang="en-US" altLang="en-US" sz="2400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750941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На основе недавнего обобщения анализа</a:t>
            </a:r>
            <a:r>
              <a:rPr lang="en-US" altLang="en-US" sz="2800" b="1" dirty="0"/>
              <a:t>:</a:t>
            </a:r>
          </a:p>
          <a:p>
            <a:pPr lvl="4" eaLnBrk="1" hangingPunct="1"/>
            <a:endParaRPr lang="en-US" altLang="en-US" sz="1600" b="1" dirty="0"/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Лучше увязывать субнациональные расходы с собственными источниками доходов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Ясно распределять ответственность и функции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u="sng" dirty="0"/>
              <a:t>Повышать расходные полномочия и налоговую автономию на субнациональном уровне и сокращать объем целевых грантов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Поддерживать и укреплять внутренние рынки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Передать часть полномочий частным поставщикам услуг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Укреплять системы межбюджетной информации и координации</a:t>
            </a:r>
            <a:r>
              <a:rPr lang="en-US" altLang="en-US" sz="2200" b="1" dirty="0"/>
              <a:t>. </a:t>
            </a:r>
            <a:endParaRPr lang="en-GB" altLang="en-US" sz="2200" b="1" dirty="0"/>
          </a:p>
          <a:p>
            <a:pPr eaLnBrk="1" hangingPunct="1"/>
            <a:endParaRPr lang="en-GB" altLang="en-US" sz="3000" b="1" dirty="0"/>
          </a:p>
          <a:p>
            <a:pPr eaLnBrk="1" hangingPunct="1"/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72000" y="6021288"/>
            <a:ext cx="3529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727272"/>
                </a:solidFill>
                <a:latin typeface="Georgia" pitchFamily="18" charset="0"/>
              </a:rPr>
              <a:t>Source: OECD (2018), Synthesis of Fiscal Federalism Survey Chapters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/>
        </p:blipFill>
        <p:spPr bwMode="auto">
          <a:xfrm>
            <a:off x="185644" y="1124744"/>
            <a:ext cx="8877402" cy="471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576262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Субнациональные бюджеты серьезно различаются между собой по доходной базе</a:t>
            </a:r>
            <a:endParaRPr lang="en-US" altLang="en-US" sz="2000" b="1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Network Database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2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5101" cy="50389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en-US" sz="3000" b="1" dirty="0"/>
              <a:t>Стратегии по мобилизации и оптимизации субнациональных доходов</a:t>
            </a:r>
            <a:r>
              <a:rPr lang="en-US" altLang="en-US" sz="3000" b="1" dirty="0"/>
              <a:t>:</a:t>
            </a:r>
          </a:p>
          <a:p>
            <a:pPr lvl="5"/>
            <a:endParaRPr lang="en-US" altLang="en-US" sz="1800" b="1" dirty="0"/>
          </a:p>
          <a:p>
            <a:pPr lvl="1" eaLnBrk="1" hangingPunct="1"/>
            <a:r>
              <a:rPr lang="ru-RU" altLang="en-US" sz="2600" b="1" dirty="0"/>
              <a:t>Почему важно обеспечивать б</a:t>
            </a:r>
            <a:r>
              <a:rPr lang="ru-RU" altLang="en-US" sz="2600" b="1" i="1" dirty="0"/>
              <a:t>о</a:t>
            </a:r>
            <a:r>
              <a:rPr lang="ru-RU" altLang="en-US" sz="2600" b="1" dirty="0"/>
              <a:t>льшую автономию субнациональных бюджетов</a:t>
            </a:r>
            <a:r>
              <a:rPr lang="en-US" altLang="en-US" sz="2600" b="1" dirty="0"/>
              <a:t>? </a:t>
            </a:r>
          </a:p>
          <a:p>
            <a:pPr lvl="2" eaLnBrk="1" hangingPunct="1"/>
            <a:r>
              <a:rPr lang="ru-RU" altLang="en-US" sz="2200" b="1" dirty="0"/>
              <a:t>Лучше результаты, выше эффективность</a:t>
            </a:r>
            <a:endParaRPr lang="en-US" altLang="en-US" sz="2200" b="1" dirty="0"/>
          </a:p>
          <a:p>
            <a:pPr lvl="4" eaLnBrk="1" hangingPunct="1"/>
            <a:r>
              <a:rPr lang="ru-RU" altLang="en-US" sz="1800" b="1" dirty="0"/>
              <a:t>Уравновешивает гетерогенный подход и экономию от масштаба </a:t>
            </a:r>
            <a:endParaRPr lang="en-US" altLang="en-US" sz="1800" b="1" dirty="0"/>
          </a:p>
          <a:p>
            <a:pPr lvl="3" eaLnBrk="1" hangingPunct="1"/>
            <a:endParaRPr lang="en-US" altLang="en-US" sz="1800" b="1" dirty="0"/>
          </a:p>
          <a:p>
            <a:pPr lvl="1" eaLnBrk="1" hangingPunct="1"/>
            <a:r>
              <a:rPr lang="ru-RU" altLang="en-US" sz="2600" b="1" dirty="0"/>
              <a:t>Какие уроки можно извлечь из международного опыта укрепления автономии субнациональных бюджетов</a:t>
            </a:r>
            <a:r>
              <a:rPr lang="en-US" altLang="en-US" sz="2600" b="1" dirty="0"/>
              <a:t>?</a:t>
            </a:r>
          </a:p>
          <a:p>
            <a:pPr lvl="2" eaLnBrk="1" hangingPunct="1"/>
            <a:r>
              <a:rPr lang="ru-RU" altLang="en-US" sz="2200" b="1" dirty="0"/>
              <a:t>В странах ОЭСР неоднозначный опыт</a:t>
            </a:r>
            <a:endParaRPr lang="en-US" altLang="en-US" sz="2200" b="1" dirty="0"/>
          </a:p>
          <a:p>
            <a:pPr lvl="4" eaLnBrk="1" hangingPunct="1"/>
            <a:r>
              <a:rPr lang="ru-RU" altLang="en-US" sz="1800" b="1" dirty="0"/>
              <a:t>Необходимо правильно определить стимулы и повысить потенциал</a:t>
            </a:r>
            <a:endParaRPr lang="en-US" altLang="en-US" sz="1800" b="1" dirty="0"/>
          </a:p>
          <a:p>
            <a:pPr marL="0" indent="0" eaLnBrk="1" hangingPunct="1">
              <a:buNone/>
            </a:pPr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ru-RU" altLang="en-US" sz="2000" b="1" dirty="0"/>
              <a:t>Налоговая автономия на уровне штатов/регионов в странах ОЭСР, средний показатель</a:t>
            </a:r>
            <a:endParaRPr lang="en-GB" altLang="en-US" sz="2000" b="1" dirty="0"/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78178"/>
              </p:ext>
            </p:extLst>
          </p:nvPr>
        </p:nvGraphicFramePr>
        <p:xfrm>
          <a:off x="395288" y="1412875"/>
          <a:ext cx="8425184" cy="448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Network database</a:t>
            </a:r>
          </a:p>
        </p:txBody>
      </p:sp>
      <p:sp>
        <p:nvSpPr>
          <p:cNvPr id="6" name="Footer Placeholder 9"/>
          <p:cNvSpPr txBox="1">
            <a:spLocks/>
          </p:cNvSpPr>
          <p:nvPr/>
        </p:nvSpPr>
        <p:spPr bwMode="auto">
          <a:xfrm>
            <a:off x="1475656" y="6237312"/>
            <a:ext cx="20017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en-US" i="1" dirty="0">
                <a:solidFill>
                  <a:srgbClr val="727272"/>
                </a:solidFill>
                <a:latin typeface="Georgia" pitchFamily="18" charset="0"/>
              </a:rPr>
              <a:t>*preliminary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6844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Как насчет выравнивающих трансфертов</a:t>
            </a:r>
            <a:r>
              <a:rPr lang="en-US" altLang="en-US" sz="2400" b="1" dirty="0"/>
              <a:t>?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196975"/>
            <a:ext cx="8424936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en-US" sz="2800" b="1" dirty="0"/>
              <a:t>«Естественный» спутник децентрализации</a:t>
            </a:r>
            <a:r>
              <a:rPr lang="en-GB" altLang="en-US" sz="2800" b="1" dirty="0"/>
              <a:t>, </a:t>
            </a:r>
            <a:r>
              <a:rPr lang="ru-RU" altLang="en-US" sz="2800" b="1" dirty="0"/>
              <a:t>стремление устранить неравенство, обусловленное автономией субнациональных образований</a:t>
            </a:r>
            <a:endParaRPr lang="en-GB" altLang="en-US" sz="2800" b="1" dirty="0"/>
          </a:p>
          <a:p>
            <a:pPr lvl="3" eaLnBrk="1" hangingPunct="1"/>
            <a:endParaRPr lang="en-GB" altLang="en-US" sz="1600" b="1" dirty="0"/>
          </a:p>
          <a:p>
            <a:pPr eaLnBrk="1" hangingPunct="1"/>
            <a:r>
              <a:rPr lang="ru-RU" altLang="en-US" sz="2800" b="1" i="1" dirty="0"/>
              <a:t>Широко используется</a:t>
            </a:r>
            <a:r>
              <a:rPr lang="en-GB" altLang="en-US" sz="2800" b="1" dirty="0"/>
              <a:t>: </a:t>
            </a:r>
            <a:r>
              <a:rPr lang="ru-RU" altLang="en-US" sz="2800" b="1" dirty="0"/>
              <a:t>в странах ОЭСР,</a:t>
            </a:r>
            <a:r>
              <a:rPr lang="en-GB" altLang="en-US" sz="2800" b="1" dirty="0"/>
              <a:t> </a:t>
            </a:r>
            <a:r>
              <a:rPr lang="ru-RU" altLang="en-US" sz="2800" b="1" dirty="0"/>
              <a:t>на долю выравнивающих трансфертов приходится </a:t>
            </a:r>
            <a:r>
              <a:rPr lang="en-GB" altLang="en-US" sz="2800" b="1" dirty="0"/>
              <a:t>2</a:t>
            </a:r>
            <a:r>
              <a:rPr lang="ru-RU" altLang="en-US" sz="2800" b="1" dirty="0"/>
              <a:t>,</a:t>
            </a:r>
            <a:r>
              <a:rPr lang="en-GB" altLang="en-US" sz="2800" b="1" dirty="0"/>
              <a:t>5% </a:t>
            </a:r>
            <a:r>
              <a:rPr lang="ru-RU" altLang="en-US" sz="2800" b="1" dirty="0"/>
              <a:t>ВВП</a:t>
            </a:r>
            <a:r>
              <a:rPr lang="en-GB" altLang="en-US" sz="2800" b="1" dirty="0"/>
              <a:t>; 5% </a:t>
            </a:r>
            <a:r>
              <a:rPr lang="ru-RU" altLang="en-US" sz="2800" b="1" dirty="0"/>
              <a:t>государственных расходов и </a:t>
            </a:r>
            <a:r>
              <a:rPr lang="en-GB" altLang="en-US" sz="2800" b="1" dirty="0"/>
              <a:t>50% </a:t>
            </a:r>
            <a:r>
              <a:rPr lang="ru-RU" altLang="en-US" sz="2800" b="1" dirty="0"/>
              <a:t>межбюджетных грантов</a:t>
            </a:r>
            <a:endParaRPr lang="en-GB" altLang="en-US" sz="2800" b="1" dirty="0"/>
          </a:p>
          <a:p>
            <a:pPr lvl="3" eaLnBrk="1" hangingPunct="1"/>
            <a:endParaRPr lang="en-GB" altLang="en-US" sz="1600" b="1" dirty="0"/>
          </a:p>
          <a:p>
            <a:pPr eaLnBrk="1" hangingPunct="1"/>
            <a:r>
              <a:rPr lang="ru-RU" altLang="en-US" sz="2800" b="1" dirty="0"/>
              <a:t>Меры выравнивания бюджета могут скорректировать неравенство между </a:t>
            </a:r>
            <a:r>
              <a:rPr lang="ru-RU" altLang="en-US" sz="2800" b="1" i="1" dirty="0"/>
              <a:t>регионами</a:t>
            </a:r>
            <a:r>
              <a:rPr lang="en-US" altLang="en-US" sz="2800" b="1" dirty="0"/>
              <a:t>, </a:t>
            </a:r>
            <a:r>
              <a:rPr lang="ru-RU" altLang="en-US" sz="2800" b="1" dirty="0"/>
              <a:t>но не между домохозяйствами, поэтому следует применять их с осторожностью. </a:t>
            </a:r>
            <a:endParaRPr lang="en-US" altLang="en-US" sz="2800" b="1" dirty="0"/>
          </a:p>
          <a:p>
            <a:pPr eaLnBrk="1" hangingPunct="1">
              <a:buFontTx/>
              <a:buNone/>
            </a:pPr>
            <a:endParaRPr lang="en-US" altLang="en-US" sz="2800" b="1" dirty="0"/>
          </a:p>
          <a:p>
            <a:pPr eaLnBrk="1" hangingPunct="1"/>
            <a:endParaRPr lang="en-US" altLang="en-US" sz="2400" dirty="0"/>
          </a:p>
          <a:p>
            <a:pPr lvl="2" eaLnBrk="1" hangingPunct="1"/>
            <a:endParaRPr lang="en-US" altLang="en-US" dirty="0"/>
          </a:p>
          <a:p>
            <a:pPr lvl="4" eaLnBrk="1" hangingPunct="1"/>
            <a:endParaRPr lang="en-US" altLang="en-US" sz="2400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6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Одним из мотивирующих факторов является неравенство между регионами</a:t>
            </a:r>
            <a:endParaRPr lang="en-US" altLang="en-US" sz="2400" b="1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20680" cy="58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51520" y="3429000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384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ru-RU" altLang="en-US" sz="2800" b="1" dirty="0">
                <a:ea typeface="SimSun" pitchFamily="2" charset="-122"/>
              </a:rPr>
              <a:t>Сеть ОЭСР по бюджету</a:t>
            </a:r>
            <a:endParaRPr lang="en-US" altLang="en-US" sz="2800" b="1" dirty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>
              <a:solidFill>
                <a:srgbClr val="727272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8138" y="1052736"/>
            <a:ext cx="83383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Обмен опытом по всем аспектам бюджетного федерализма и государственного финансирования на субнациональном уровне - как со стороны доходной, так и расходной части бюджета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Ежегодные заседания Сети, а также практикумы и семинары экспертов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Уникальный характер стратегического анализа, баз данных и докладов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dirty="0">
                <a:solidFill>
                  <a:srgbClr val="002060"/>
                </a:solidFill>
                <a:ea typeface="MS PGothic" pitchFamily="34" charset="-128"/>
              </a:rPr>
              <a:t>На основе членства: большинство стран ОЭСР с федеративным государственным устройством</a:t>
            </a:r>
            <a:r>
              <a:rPr lang="en-US" altLang="en-US" sz="2000" i="1" dirty="0">
                <a:solidFill>
                  <a:srgbClr val="002060"/>
                </a:solidFill>
                <a:ea typeface="MS PGothic" pitchFamily="34" charset="-128"/>
              </a:rPr>
              <a:t>,</a:t>
            </a: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 унитарные государства с более децентрализованным устройством</a:t>
            </a:r>
            <a:r>
              <a:rPr lang="en-US" altLang="en-US" sz="2000" i="1" dirty="0">
                <a:solidFill>
                  <a:srgbClr val="002060"/>
                </a:solidFill>
                <a:ea typeface="MS PGothic" pitchFamily="34" charset="-128"/>
              </a:rPr>
              <a:t>;</a:t>
            </a: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 приветствуются страны, не входящие в ОЭСР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Взаимодействие с многочисленными дирекциями ОЭСР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5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en-US" altLang="en-US" sz="2800" b="1" dirty="0"/>
              <a:t>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dirty="0">
              <a:solidFill>
                <a:srgbClr val="72727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886481" cy="5033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764704"/>
            <a:ext cx="48245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>
                <a:solidFill>
                  <a:srgbClr val="04629A"/>
                </a:solidFill>
                <a:latin typeface="Caecilia Roman" pitchFamily="18" charset="0"/>
              </a:rPr>
              <a:t>Анализ государственной политики за последнее время</a:t>
            </a:r>
            <a:endParaRPr lang="en-GB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endParaRPr lang="en-GB" sz="1200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Децентрализация и неравенство.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Являются ли темпы роста в децентрализованных странах более или менее равными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Являются ли различия между регионами более значительными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Налогообложение недвижимого имущества.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Что значит «хороший» налог на имущество и как можно успешно провести реформу налогообложения имущества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Мониторинг уровня долга и управление им.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 Должны ли центральные органы власти проводить мониторинг субнационального долга, и если да, то каковы предпочтительные инструменты для этого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Бюджетная конституция.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Влияет ли конституциональное законодательство на бюджетную политику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Насколько оно благоприятно для обеспечения долгосрочных темпов экономического роста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Децентрализация, образование и экономический рост.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Инвестируют ли децентрализованные страны больше и растут ли они быстрее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Добиваются ли учащиеся в таких странах более высоких результатов?</a:t>
            </a: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Бюджетные правила на субнациональном уровне.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Как разрабатывать бюджетные правила на субнациональном уровне, способствующие стабильности и устойчивости управления государственными финансами и всеобъемлющему росту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lvl="0">
              <a:buClr>
                <a:srgbClr val="97BF0D"/>
              </a:buClr>
            </a:pPr>
            <a:r>
              <a:rPr lang="ru-RU" sz="1200" b="1" dirty="0">
                <a:latin typeface="Caecilia Roman" pitchFamily="18" charset="0"/>
              </a:rPr>
              <a:t>Вебсайт</a:t>
            </a:r>
            <a:r>
              <a:rPr lang="en-US" sz="1200" dirty="0">
                <a:latin typeface="Caecilia Roman" pitchFamily="18" charset="0"/>
              </a:rPr>
              <a:t>: </a:t>
            </a:r>
            <a:r>
              <a:rPr lang="en-GB" sz="1200" u="sng" dirty="0">
                <a:hlinkClick r:id="rId3"/>
              </a:rPr>
              <a:t>http://oe.cd/fiscalnetwork</a:t>
            </a:r>
            <a:r>
              <a:rPr lang="en-US" sz="1200" dirty="0">
                <a:latin typeface="Caecilia Roman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57288" y="6451054"/>
            <a:ext cx="835292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GB" altLang="en-US" sz="1600" b="1" kern="0" dirty="0"/>
              <a:t>Email: Sean.Dougherty@oecd.org </a:t>
            </a:r>
          </a:p>
        </p:txBody>
      </p:sp>
    </p:spTree>
    <p:extLst>
      <p:ext uri="{BB962C8B-B14F-4D97-AF65-F5344CB8AC3E}">
        <p14:creationId xmlns:p14="http://schemas.microsoft.com/office/powerpoint/2010/main" val="80764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9981"/>
            <a:ext cx="3384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>
                <a:solidFill>
                  <a:schemeClr val="bg2"/>
                </a:solidFill>
                <a:latin typeface="Helvetica" pitchFamily="34" charset="0"/>
              </a:rPr>
              <a:t>Twitter </a:t>
            </a:r>
            <a:r>
              <a:rPr lang="en-GB" altLang="en-US" sz="2200" b="1" dirty="0">
                <a:solidFill>
                  <a:schemeClr val="bg2"/>
                </a:solidFill>
                <a:latin typeface="Helvetica" pitchFamily="34" charset="0"/>
              </a:rPr>
              <a:t>@econecho     </a:t>
            </a:r>
          </a:p>
        </p:txBody>
      </p:sp>
      <p:pic>
        <p:nvPicPr>
          <p:cNvPr id="6" name="Picture 5" descr="cid:image002.png@01CF639B.C4F0A6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4" y="412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9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Страны с более высоким уровнем благосостояния, как правило, более децентрализованы </a:t>
            </a:r>
            <a:r>
              <a:rPr lang="en-GB" sz="2400" b="1" dirty="0"/>
              <a:t>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22034"/>
              </p:ext>
            </p:extLst>
          </p:nvPr>
        </p:nvGraphicFramePr>
        <p:xfrm>
          <a:off x="468313" y="1601788"/>
          <a:ext cx="8218487" cy="50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83968" y="6493635"/>
            <a:ext cx="4032448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OECD-UCLG Sub-national Governments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4780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352928" cy="576262"/>
          </a:xfrm>
        </p:spPr>
        <p:txBody>
          <a:bodyPr/>
          <a:lstStyle/>
          <a:p>
            <a:r>
              <a:rPr lang="ru-RU" altLang="en-US" sz="2800" b="1" dirty="0"/>
              <a:t>Ряд таких механизмов закреплен в конституции</a:t>
            </a:r>
            <a:endParaRPr lang="en-GB" altLang="en-US" sz="2800" b="1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036" r="12381" b="1709"/>
          <a:stretch/>
        </p:blipFill>
        <p:spPr>
          <a:xfrm>
            <a:off x="675716" y="1126067"/>
            <a:ext cx="7570817" cy="4895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Studies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83568" y="83671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1400" dirty="0"/>
              <a:t>Индекс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2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В странах ОЭСР действуют разные модели</a:t>
            </a:r>
            <a:endParaRPr lang="en-US" altLang="en-US" sz="28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1845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OECD (2018, forthcoming)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661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2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3200" b="1" i="1" dirty="0"/>
              <a:t>Некоторые ключевые вопросы</a:t>
            </a:r>
            <a:endParaRPr lang="en-US" altLang="en-US" sz="3200" b="1" i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5005" y="1484784"/>
            <a:ext cx="8785101" cy="4462909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Как менялась бюджетная децентрализация и автономия в течение времени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ru-RU" altLang="en-US" sz="2400" b="1" dirty="0"/>
              <a:t>Какая разница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GB" altLang="en-US" sz="2400" b="1" dirty="0"/>
          </a:p>
          <a:p>
            <a:pPr eaLnBrk="1" hangingPunct="1"/>
            <a:r>
              <a:rPr lang="ru-RU" altLang="en-US" sz="2400" b="1" dirty="0"/>
              <a:t>Что такое «хорошие» меры в более широком смысле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GB" altLang="en-US" sz="2400" b="1" dirty="0"/>
          </a:p>
          <a:p>
            <a:pPr eaLnBrk="1" hangingPunct="1"/>
            <a:r>
              <a:rPr lang="ru-RU" altLang="en-US" sz="2400" b="1" dirty="0"/>
              <a:t>Как поощрять б</a:t>
            </a:r>
            <a:r>
              <a:rPr lang="ru-RU" altLang="en-US" sz="2400" b="1" i="1" dirty="0"/>
              <a:t>о</a:t>
            </a:r>
            <a:r>
              <a:rPr lang="ru-RU" altLang="en-US" sz="2400" b="1" dirty="0"/>
              <a:t>льшую автономию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ru-RU" altLang="en-US" sz="1800" b="1" dirty="0"/>
              <a:t>Большинстве стран проводит децентрализацию </a:t>
            </a:r>
            <a:r>
              <a:rPr lang="ru-RU" altLang="en-US" sz="1800" b="1" i="1" dirty="0"/>
              <a:t>расходной</a:t>
            </a:r>
            <a:r>
              <a:rPr lang="ru-RU" altLang="en-US" sz="1800" b="1" dirty="0"/>
              <a:t>, а не доходной части бюджета</a:t>
            </a:r>
            <a:endParaRPr lang="en-US" altLang="en-US" sz="1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17078" y="6351894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447" y="4983559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Расходы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21106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Доходы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47" y="1023301"/>
            <a:ext cx="597232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19995912">
            <a:off x="3015353" y="3932005"/>
            <a:ext cx="4589350" cy="1333568"/>
          </a:xfrm>
          <a:prstGeom prst="ellipse">
            <a:avLst/>
          </a:prstGeom>
          <a:solidFill>
            <a:schemeClr val="accent6">
              <a:lumMod val="75000"/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90" y="1124744"/>
            <a:ext cx="727856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В течение последних 10 лет отмечается общая тенденция к децентрализации</a:t>
            </a:r>
            <a:endParaRPr lang="en-US" altLang="en-US" sz="2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3303" y="6375157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5703638"/>
            <a:ext cx="16561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Изменение расходов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643" y="1322245"/>
            <a:ext cx="21106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Изменение доходов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095400">
            <a:off x="4358446" y="2116896"/>
            <a:ext cx="4186203" cy="19620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1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57" y="150515"/>
            <a:ext cx="7884488" cy="1022400"/>
          </a:xfrm>
        </p:spPr>
        <p:txBody>
          <a:bodyPr/>
          <a:lstStyle/>
          <a:p>
            <a:r>
              <a:rPr lang="ru-RU" sz="2000" b="1" dirty="0">
                <a:latin typeface="+mj-lt"/>
              </a:rPr>
              <a:t>Сравнительно более децентрализованными являются такие направления государственной политики, как </a:t>
            </a:r>
            <a:r>
              <a:rPr lang="ru-RU" sz="2000" b="1" i="1" dirty="0">
                <a:latin typeface="+mj-lt"/>
              </a:rPr>
              <a:t>образование, социальная защита, общественный транспорт и жилье</a:t>
            </a:r>
            <a:endParaRPr lang="en-GB" sz="2000" b="1" i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74840"/>
              </p:ext>
            </p:extLst>
          </p:nvPr>
        </p:nvGraphicFramePr>
        <p:xfrm>
          <a:off x="4481990" y="1916832"/>
          <a:ext cx="4554505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92333" y="1448780"/>
            <a:ext cx="615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Структура расходов субнациональных бюджетов в соответствии с экономическими функциями</a:t>
            </a:r>
            <a:endParaRPr lang="en-GB" sz="1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10177"/>
              </p:ext>
            </p:extLst>
          </p:nvPr>
        </p:nvGraphicFramePr>
        <p:xfrm>
          <a:off x="256640" y="1980158"/>
          <a:ext cx="422535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5243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35752</TotalTime>
  <Words>911</Words>
  <Application>Microsoft Office PowerPoint</Application>
  <PresentationFormat>On-screen Show (4:3)</PresentationFormat>
  <Paragraphs>134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PGothic</vt:lpstr>
      <vt:lpstr>SimSun</vt:lpstr>
      <vt:lpstr>Arial</vt:lpstr>
      <vt:lpstr>Caecilia Roman</vt:lpstr>
      <vt:lpstr>Calibri</vt:lpstr>
      <vt:lpstr>Georgia</vt:lpstr>
      <vt:lpstr>Helvetica</vt:lpstr>
      <vt:lpstr>Helvetica 65 Medium</vt:lpstr>
      <vt:lpstr>Wingdings</vt:lpstr>
      <vt:lpstr>oecd_Eng_white</vt:lpstr>
      <vt:lpstr>OCDE_Français_blanc</vt:lpstr>
      <vt:lpstr>Сеть ОЭСР по бюджету: тезисы для рассмотрения</vt:lpstr>
      <vt:lpstr>Сеть ОЭСР по бюджету</vt:lpstr>
      <vt:lpstr>Страны с более высоким уровнем благосостояния, как правило, более децентрализованы …</vt:lpstr>
      <vt:lpstr>Ряд таких механизмов закреплен в конституции</vt:lpstr>
      <vt:lpstr>В странах ОЭСР действуют разные модели</vt:lpstr>
      <vt:lpstr>Некоторые ключевые вопросы</vt:lpstr>
      <vt:lpstr>Большинстве стран проводит децентрализацию расходной, а не доходной части бюджета</vt:lpstr>
      <vt:lpstr>В течение последних 10 лет отмечается общая тенденция к децентрализации</vt:lpstr>
      <vt:lpstr>Сравнительно более децентрализованными являются такие направления государственной политики, как образование, социальная защита, общественный транспорт и жилье</vt:lpstr>
      <vt:lpstr>Зачем проводить децентрализацию? Для повышения эффективности субнациональных органов власти</vt:lpstr>
      <vt:lpstr>Подходы к оценке эффективности</vt:lpstr>
      <vt:lpstr>Децентрализация может способствовать повышению стимулов</vt:lpstr>
      <vt:lpstr>И ускорению темпов экономического роста и снижению неравенства – более трудная задача в условиях глобализации</vt:lpstr>
      <vt:lpstr>Ключевые уроки на основе нашей работы</vt:lpstr>
      <vt:lpstr>Субнациональные бюджеты серьезно различаются между собой по доходной базе</vt:lpstr>
      <vt:lpstr> </vt:lpstr>
      <vt:lpstr>Налоговая автономия на уровне штатов/регионов в странах ОЭСР, средний показатель</vt:lpstr>
      <vt:lpstr>Как насчет выравнивающих трансфертов? </vt:lpstr>
      <vt:lpstr>Одним из мотивирующих факторов является неравенство между регионами</vt:lpstr>
      <vt:lpstr> 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Decentralisation, globalisation and equalisation</dc:title>
  <dc:creator>dougherty_s</dc:creator>
  <cp:lastModifiedBy>Iryna Shcherbyna</cp:lastModifiedBy>
  <cp:revision>728</cp:revision>
  <cp:lastPrinted>2018-03-10T10:40:44Z</cp:lastPrinted>
  <dcterms:created xsi:type="dcterms:W3CDTF">2011-03-13T17:59:07Z</dcterms:created>
  <dcterms:modified xsi:type="dcterms:W3CDTF">2018-03-13T14:55:58Z</dcterms:modified>
</cp:coreProperties>
</file>