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2"/>
  </p:notesMasterIdLst>
  <p:handoutMasterIdLst>
    <p:handoutMasterId r:id="rId33"/>
  </p:handoutMasterIdLst>
  <p:sldIdLst>
    <p:sldId id="411" r:id="rId5"/>
    <p:sldId id="417" r:id="rId6"/>
    <p:sldId id="601" r:id="rId7"/>
    <p:sldId id="543" r:id="rId8"/>
    <p:sldId id="555" r:id="rId9"/>
    <p:sldId id="578" r:id="rId10"/>
    <p:sldId id="602" r:id="rId11"/>
    <p:sldId id="603" r:id="rId12"/>
    <p:sldId id="604" r:id="rId13"/>
    <p:sldId id="605" r:id="rId14"/>
    <p:sldId id="606" r:id="rId15"/>
    <p:sldId id="588" r:id="rId16"/>
    <p:sldId id="589" r:id="rId17"/>
    <p:sldId id="590" r:id="rId18"/>
    <p:sldId id="591" r:id="rId19"/>
    <p:sldId id="592" r:id="rId20"/>
    <p:sldId id="593" r:id="rId21"/>
    <p:sldId id="594" r:id="rId22"/>
    <p:sldId id="599" r:id="rId23"/>
    <p:sldId id="596" r:id="rId24"/>
    <p:sldId id="597" r:id="rId25"/>
    <p:sldId id="598" r:id="rId26"/>
    <p:sldId id="572" r:id="rId27"/>
    <p:sldId id="577" r:id="rId28"/>
    <p:sldId id="557" r:id="rId29"/>
    <p:sldId id="562" r:id="rId30"/>
    <p:sldId id="566" r:id="rId31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BFA"/>
    <a:srgbClr val="9DD3D7"/>
    <a:srgbClr val="8B8BD9"/>
    <a:srgbClr val="CC0000"/>
    <a:srgbClr val="D3F0FA"/>
    <a:srgbClr val="D3EBED"/>
    <a:srgbClr val="9266B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5" autoAdjust="0"/>
    <p:restoredTop sz="95886" autoAdjust="0"/>
  </p:normalViewPr>
  <p:slideViewPr>
    <p:cSldViewPr>
      <p:cViewPr>
        <p:scale>
          <a:sx n="100" d="100"/>
          <a:sy n="100" d="100"/>
        </p:scale>
        <p:origin x="-2346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1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87" d="100"/>
          <a:sy n="87" d="100"/>
        </p:scale>
        <p:origin x="-384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da Carsimamovic" userId="10033FFFA44FE028@LIVE.COM" providerId="AD" clId="Web-{2AB5745A-91D3-43A6-BEBD-EF25F99F97C0}"/>
    <pc:docChg chg="modSld">
      <pc:chgData name="Naida Carsimamovic" userId="10033FFFA44FE028@LIVE.COM" providerId="AD" clId="Web-{2AB5745A-91D3-43A6-BEBD-EF25F99F97C0}" dt="2018-03-07T13:59:04.617" v="27"/>
      <pc:docMkLst>
        <pc:docMk/>
      </pc:docMkLst>
      <pc:sldChg chg="modSp">
        <pc:chgData name="Naida Carsimamovic" userId="10033FFFA44FE028@LIVE.COM" providerId="AD" clId="Web-{2AB5745A-91D3-43A6-BEBD-EF25F99F97C0}" dt="2018-03-07T13:58:00.569" v="24"/>
        <pc:sldMkLst>
          <pc:docMk/>
          <pc:sldMk cId="900792549" sldId="417"/>
        </pc:sldMkLst>
        <pc:spChg chg="mod">
          <ac:chgData name="Naida Carsimamovic" userId="10033FFFA44FE028@LIVE.COM" providerId="AD" clId="Web-{2AB5745A-91D3-43A6-BEBD-EF25F99F97C0}" dt="2018-03-07T13:58:00.569" v="24"/>
          <ac:spMkLst>
            <pc:docMk/>
            <pc:sldMk cId="900792549" sldId="417"/>
            <ac:spMk id="5" creationId="{00000000-0000-0000-0000-000000000000}"/>
          </ac:spMkLst>
        </pc:spChg>
      </pc:sldChg>
      <pc:sldChg chg="modSp">
        <pc:chgData name="Naida Carsimamovic" userId="10033FFFA44FE028@LIVE.COM" providerId="AD" clId="Web-{2AB5745A-91D3-43A6-BEBD-EF25F99F97C0}" dt="2018-03-07T13:59:04.617" v="27"/>
        <pc:sldMkLst>
          <pc:docMk/>
          <pc:sldMk cId="453440471" sldId="590"/>
        </pc:sldMkLst>
        <pc:spChg chg="mod">
          <ac:chgData name="Naida Carsimamovic" userId="10033FFFA44FE028@LIVE.COM" providerId="AD" clId="Web-{2AB5745A-91D3-43A6-BEBD-EF25F99F97C0}" dt="2018-03-07T13:59:04.617" v="27"/>
          <ac:spMkLst>
            <pc:docMk/>
            <pc:sldMk cId="453440471" sldId="590"/>
            <ac:spMk id="15053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en\Stabilit&#228;tspakt\STAT%20Berichte\2016\4%20Ausgabenwachstum_2016-09-30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'Public Spending'!$C$1</c:f>
              <c:strCache>
                <c:ptCount val="1"/>
                <c:pt idx="0">
                  <c:v>% of Public Spending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('Public Spending'!$A$2:$A$4;'Public Spending'!$A$6:$A$7)</c:f>
              <c:strCache>
                <c:ptCount val="5"/>
                <c:pt idx="0">
                  <c:v>Central Government</c:v>
                </c:pt>
                <c:pt idx="1">
                  <c:v>States</c:v>
                </c:pt>
                <c:pt idx="2">
                  <c:v>Local Governments</c:v>
                </c:pt>
                <c:pt idx="3">
                  <c:v>Social Security Authorities</c:v>
                </c:pt>
                <c:pt idx="4">
                  <c:v>Chambers</c:v>
                </c:pt>
              </c:strCache>
            </c:strRef>
          </c:cat>
          <c:val>
            <c:numRef>
              <c:f>('Public Spending'!$C$2:$C$4;'Public Spending'!$C$6:$C$7)</c:f>
              <c:numCache>
                <c:formatCode>0%</c:formatCode>
                <c:ptCount val="5"/>
                <c:pt idx="0">
                  <c:v>0.35245333609312535</c:v>
                </c:pt>
                <c:pt idx="1">
                  <c:v>0.23580302869115932</c:v>
                </c:pt>
                <c:pt idx="2">
                  <c:v>7.6747858174522093E-2</c:v>
                </c:pt>
                <c:pt idx="3">
                  <c:v>0.32119308458652385</c:v>
                </c:pt>
                <c:pt idx="4">
                  <c:v>1.3802692454669245E-2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6-489F-B170-2CCB6C8A3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E1578-6247-4FC0-AACE-D12EBBC3A7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e-AT"/>
        </a:p>
      </dgm:t>
    </dgm:pt>
    <dgm:pt modelId="{DACED50E-DF82-41ED-84B4-60CD257294AF}">
      <dgm:prSet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Koje su ključne odgovornosti na svakoj razini vlade?</a:t>
          </a:r>
          <a:r>
            <a:t> </a:t>
          </a:r>
          <a:endParaRPr lang="hr-HR" dirty="0">
            <a:solidFill>
              <a:schemeClr val="tx1"/>
            </a:solidFill>
          </a:endParaRPr>
        </a:p>
      </dgm:t>
    </dgm:pt>
    <dgm:pt modelId="{07B91247-3E3B-4490-9889-AD183539A645}" type="parTrans" cxnId="{BC10F790-3FCC-41DB-A389-06DA35EACFC3}">
      <dgm:prSet/>
      <dgm:spPr/>
      <dgm:t>
        <a:bodyPr/>
        <a:lstStyle/>
        <a:p>
          <a:endParaRPr lang="de-AT"/>
        </a:p>
      </dgm:t>
    </dgm:pt>
    <dgm:pt modelId="{3F73A14D-3702-4E93-B50F-AC89A3BAEC7C}" type="sibTrans" cxnId="{BC10F790-3FCC-41DB-A389-06DA35EACFC3}">
      <dgm:prSet/>
      <dgm:spPr/>
      <dgm:t>
        <a:bodyPr/>
        <a:lstStyle/>
        <a:p>
          <a:endParaRPr lang="de-AT"/>
        </a:p>
      </dgm:t>
    </dgm:pt>
    <dgm:pt modelId="{77C40A5A-DB37-49A2-A1B8-5EB286384D29}" type="pres">
      <dgm:prSet presAssocID="{E9EE1578-6247-4FC0-AACE-D12EBBC3A7DB}" presName="linear" presStyleCnt="0">
        <dgm:presLayoutVars>
          <dgm:animLvl val="lvl"/>
          <dgm:resizeHandles val="exact"/>
        </dgm:presLayoutVars>
      </dgm:prSet>
      <dgm:spPr/>
    </dgm:pt>
    <dgm:pt modelId="{023EE67B-32F1-4163-966F-52E63DFD352A}" type="pres">
      <dgm:prSet presAssocID="{DACED50E-DF82-41ED-84B4-60CD257294A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8313805-4CE7-4B13-9872-4847ED1BFA21}" type="presOf" srcId="{E9EE1578-6247-4FC0-AACE-D12EBBC3A7DB}" destId="{77C40A5A-DB37-49A2-A1B8-5EB286384D29}" srcOrd="0" destOrd="0" presId="urn:microsoft.com/office/officeart/2005/8/layout/vList2"/>
    <dgm:cxn modelId="{BC10F790-3FCC-41DB-A389-06DA35EACFC3}" srcId="{E9EE1578-6247-4FC0-AACE-D12EBBC3A7DB}" destId="{DACED50E-DF82-41ED-84B4-60CD257294AF}" srcOrd="0" destOrd="0" parTransId="{07B91247-3E3B-4490-9889-AD183539A645}" sibTransId="{3F73A14D-3702-4E93-B50F-AC89A3BAEC7C}"/>
    <dgm:cxn modelId="{3171F3F1-1482-498E-939C-8F37E217496F}" type="presOf" srcId="{DACED50E-DF82-41ED-84B4-60CD257294AF}" destId="{023EE67B-32F1-4163-966F-52E63DFD352A}" srcOrd="0" destOrd="0" presId="urn:microsoft.com/office/officeart/2005/8/layout/vList2"/>
    <dgm:cxn modelId="{33F8343B-8567-4286-8D9C-6442F7DE6F1B}" type="presParOf" srcId="{77C40A5A-DB37-49A2-A1B8-5EB286384D29}" destId="{023EE67B-32F1-4163-966F-52E63DFD35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503BC-581B-453E-A367-A2E0EE740B5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97E8C6A0-8A21-49DC-8464-00E92671D370}">
      <dgm:prSet/>
      <dgm:spPr/>
      <dgm:t>
        <a:bodyPr/>
        <a:lstStyle/>
        <a:p>
          <a:pPr rtl="0"/>
          <a:r>
            <a:rPr lang="en-GB" b="1" u="sng" dirty="0">
              <a:solidFill>
                <a:schemeClr val="tx1"/>
              </a:solidFill>
            </a:rPr>
            <a:t>Međuvladini fiskalni odnosi:</a:t>
          </a:r>
          <a:endParaRPr lang="hr-HR" b="1" dirty="0">
            <a:solidFill>
              <a:schemeClr val="tx1"/>
            </a:solidFill>
          </a:endParaRPr>
        </a:p>
      </dgm:t>
    </dgm:pt>
    <dgm:pt modelId="{588F4E54-FF95-42F3-AB5D-F37024EF82FE}" type="parTrans" cxnId="{0BD70557-B1DD-4368-B2AB-E175011EB70B}">
      <dgm:prSet/>
      <dgm:spPr/>
      <dgm:t>
        <a:bodyPr/>
        <a:lstStyle/>
        <a:p>
          <a:endParaRPr lang="de-AT"/>
        </a:p>
      </dgm:t>
    </dgm:pt>
    <dgm:pt modelId="{7E945AFA-A5B7-45CF-8083-835ED0BB23AD}" type="sibTrans" cxnId="{0BD70557-B1DD-4368-B2AB-E175011EB70B}">
      <dgm:prSet/>
      <dgm:spPr/>
      <dgm:t>
        <a:bodyPr/>
        <a:lstStyle/>
        <a:p>
          <a:endParaRPr lang="de-AT"/>
        </a:p>
      </dgm:t>
    </dgm:pt>
    <dgm:pt modelId="{A62F7B4B-68BF-4AAA-A834-2751C655A6E8}">
      <dgm:prSet/>
      <dgm:spPr/>
      <dgm:t>
        <a:bodyPr/>
        <a:lstStyle/>
        <a:p>
          <a:pPr rtl="0"/>
          <a:r>
            <a:rPr lang="hr-HR" b="1"/>
            <a:t>pregovori između saveznih, državnih i lokalnih vlasti</a:t>
          </a:r>
          <a:endParaRPr lang="hr-HR" b="1" dirty="0">
            <a:solidFill>
              <a:schemeClr val="tx1"/>
            </a:solidFill>
          </a:endParaRPr>
        </a:p>
      </dgm:t>
    </dgm:pt>
    <dgm:pt modelId="{182CC444-72A7-403B-B1FE-418FD7DADD63}" type="parTrans" cxnId="{7CDD7823-8CF9-45DA-968E-A15C49983F7B}">
      <dgm:prSet/>
      <dgm:spPr/>
      <dgm:t>
        <a:bodyPr/>
        <a:lstStyle/>
        <a:p>
          <a:endParaRPr lang="de-AT"/>
        </a:p>
      </dgm:t>
    </dgm:pt>
    <dgm:pt modelId="{D26F6FF0-AD4C-48EE-A72B-FD72807C6007}" type="sibTrans" cxnId="{7CDD7823-8CF9-45DA-968E-A15C49983F7B}">
      <dgm:prSet/>
      <dgm:spPr/>
      <dgm:t>
        <a:bodyPr/>
        <a:lstStyle/>
        <a:p>
          <a:endParaRPr lang="de-AT"/>
        </a:p>
      </dgm:t>
    </dgm:pt>
    <dgm:pt modelId="{E9469EB6-45AD-4DC8-9EB2-8944077FFEDC}">
      <dgm:prSet/>
      <dgm:spPr/>
      <dgm:t>
        <a:bodyPr/>
        <a:lstStyle/>
        <a:p>
          <a:pPr rtl="0"/>
          <a:r>
            <a:t>4-6 godina, na temelju jednoglasnog sporazuma između vlada</a:t>
          </a:r>
        </a:p>
        <a:p>
          <a:pPr rtl="0"/>
          <a:r>
            <a:rPr lang="en-GB" b="0" i="1" dirty="0"/>
            <a:t>(trenutačan IFRA: 2017.-2021.)</a:t>
          </a:r>
        </a:p>
      </dgm:t>
    </dgm:pt>
    <dgm:pt modelId="{CA52DE34-FDF3-45E3-923D-8727C0E758D7}" type="parTrans" cxnId="{E98B354E-CD81-476B-B03B-FA64D7EDEAE4}">
      <dgm:prSet/>
      <dgm:spPr/>
      <dgm:t>
        <a:bodyPr/>
        <a:lstStyle/>
        <a:p>
          <a:endParaRPr lang="de-AT"/>
        </a:p>
      </dgm:t>
    </dgm:pt>
    <dgm:pt modelId="{324B9E4C-64C0-4263-922D-0474775C5E7B}" type="sibTrans" cxnId="{E98B354E-CD81-476B-B03B-FA64D7EDEAE4}">
      <dgm:prSet/>
      <dgm:spPr/>
      <dgm:t>
        <a:bodyPr/>
        <a:lstStyle/>
        <a:p>
          <a:endParaRPr lang="de-AT"/>
        </a:p>
      </dgm:t>
    </dgm:pt>
    <dgm:pt modelId="{72945BC1-91A6-48DC-94A2-EF893414C88A}">
      <dgm:prSet/>
      <dgm:spPr/>
      <dgm:t>
        <a:bodyPr/>
        <a:lstStyle/>
        <a:p>
          <a:pPr rtl="0"/>
          <a:r>
            <a:rPr lang="en-GB" b="0" dirty="0"/>
            <a:t>cilj: jednaki životni uvjeti u cijeloj Austriji</a:t>
          </a:r>
          <a:endParaRPr lang="hr-HR" dirty="0"/>
        </a:p>
      </dgm:t>
    </dgm:pt>
    <dgm:pt modelId="{1B7572CD-1105-4D2D-99EE-D0BF9DE8F1D7}" type="parTrans" cxnId="{3FB62B50-1B3B-4873-A2B0-C7669FF94DE0}">
      <dgm:prSet/>
      <dgm:spPr/>
      <dgm:t>
        <a:bodyPr/>
        <a:lstStyle/>
        <a:p>
          <a:endParaRPr lang="de-AT"/>
        </a:p>
      </dgm:t>
    </dgm:pt>
    <dgm:pt modelId="{E73E46C9-9D83-485A-A8B2-520DBBB14DAF}" type="sibTrans" cxnId="{3FB62B50-1B3B-4873-A2B0-C7669FF94DE0}">
      <dgm:prSet/>
      <dgm:spPr/>
      <dgm:t>
        <a:bodyPr/>
        <a:lstStyle/>
        <a:p>
          <a:endParaRPr lang="de-AT"/>
        </a:p>
      </dgm:t>
    </dgm:pt>
    <dgm:pt modelId="{5DB74B30-976D-481B-9BAB-67BD50D8F3B1}">
      <dgm:prSet/>
      <dgm:spPr/>
      <dgm:t>
        <a:bodyPr/>
        <a:lstStyle/>
        <a:p>
          <a:pPr rtl="0"/>
          <a:r>
            <a:rPr lang="en-GB" b="0" dirty="0"/>
            <a:t>visoka vrijednost suradnje i konsenzus na svim razinama vlasti</a:t>
          </a:r>
          <a:endParaRPr lang="hr-HR" dirty="0"/>
        </a:p>
      </dgm:t>
    </dgm:pt>
    <dgm:pt modelId="{184E8DA2-E674-46F2-9AFC-87E6BACC23C1}" type="parTrans" cxnId="{00881B87-27CD-442C-A4A4-67C475D14FD5}">
      <dgm:prSet/>
      <dgm:spPr/>
      <dgm:t>
        <a:bodyPr/>
        <a:lstStyle/>
        <a:p>
          <a:endParaRPr lang="de-AT"/>
        </a:p>
      </dgm:t>
    </dgm:pt>
    <dgm:pt modelId="{AC23C0ED-C3BF-4698-8E74-66101CD74239}" type="sibTrans" cxnId="{00881B87-27CD-442C-A4A4-67C475D14FD5}">
      <dgm:prSet/>
      <dgm:spPr/>
      <dgm:t>
        <a:bodyPr/>
        <a:lstStyle/>
        <a:p>
          <a:endParaRPr lang="de-AT"/>
        </a:p>
      </dgm:t>
    </dgm:pt>
    <dgm:pt modelId="{B5E15A85-A760-49C1-B1A9-6F95F211E5B5}" type="pres">
      <dgm:prSet presAssocID="{DEB503BC-581B-453E-A367-A2E0EE740B5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A6D537-CEF8-43C9-90B8-87F5652CAEE7}" type="pres">
      <dgm:prSet presAssocID="{DEB503BC-581B-453E-A367-A2E0EE740B5A}" presName="hierFlow" presStyleCnt="0"/>
      <dgm:spPr/>
    </dgm:pt>
    <dgm:pt modelId="{CACE43E4-E70D-4898-BB0D-4EA3AF32B2BF}" type="pres">
      <dgm:prSet presAssocID="{DEB503BC-581B-453E-A367-A2E0EE740B5A}" presName="firstBuf" presStyleCnt="0"/>
      <dgm:spPr/>
    </dgm:pt>
    <dgm:pt modelId="{D9262226-D99A-4516-903C-4BAEEFEAA51F}" type="pres">
      <dgm:prSet presAssocID="{DEB503BC-581B-453E-A367-A2E0EE740B5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CB6C31C-C614-4107-B7A8-03606E02DC30}" type="pres">
      <dgm:prSet presAssocID="{97E8C6A0-8A21-49DC-8464-00E92671D370}" presName="Name14" presStyleCnt="0"/>
      <dgm:spPr/>
    </dgm:pt>
    <dgm:pt modelId="{4A9A8DAE-8930-4B2B-9FBD-E93B76687EAE}" type="pres">
      <dgm:prSet presAssocID="{97E8C6A0-8A21-49DC-8464-00E92671D370}" presName="level1Shape" presStyleLbl="node0" presStyleIdx="0" presStyleCnt="1">
        <dgm:presLayoutVars>
          <dgm:chPref val="3"/>
        </dgm:presLayoutVars>
      </dgm:prSet>
      <dgm:spPr/>
    </dgm:pt>
    <dgm:pt modelId="{56DEBD05-2F87-4B68-982E-6B13ADDAB92B}" type="pres">
      <dgm:prSet presAssocID="{97E8C6A0-8A21-49DC-8464-00E92671D370}" presName="hierChild2" presStyleCnt="0"/>
      <dgm:spPr/>
    </dgm:pt>
    <dgm:pt modelId="{4B83244C-9F98-4E22-B2D7-8964688D3EE0}" type="pres">
      <dgm:prSet presAssocID="{182CC444-72A7-403B-B1FE-418FD7DADD63}" presName="Name19" presStyleLbl="parChTrans1D2" presStyleIdx="0" presStyleCnt="1"/>
      <dgm:spPr/>
    </dgm:pt>
    <dgm:pt modelId="{4BBB567C-8F5C-4DE3-A132-0C6C7BA79612}" type="pres">
      <dgm:prSet presAssocID="{A62F7B4B-68BF-4AAA-A834-2751C655A6E8}" presName="Name21" presStyleCnt="0"/>
      <dgm:spPr/>
    </dgm:pt>
    <dgm:pt modelId="{86C517C4-6E88-4A5F-94E5-10327834ED33}" type="pres">
      <dgm:prSet presAssocID="{A62F7B4B-68BF-4AAA-A834-2751C655A6E8}" presName="level2Shape" presStyleLbl="node2" presStyleIdx="0" presStyleCnt="1" custLinFactNeighborX="-356" custLinFactNeighborY="-564"/>
      <dgm:spPr/>
    </dgm:pt>
    <dgm:pt modelId="{29D4CDCF-71A7-4B41-A7D7-F7AE67252E44}" type="pres">
      <dgm:prSet presAssocID="{A62F7B4B-68BF-4AAA-A834-2751C655A6E8}" presName="hierChild3" presStyleCnt="0"/>
      <dgm:spPr/>
    </dgm:pt>
    <dgm:pt modelId="{27167EE2-57EC-4CD9-A3DC-55A4479C1C91}" type="pres">
      <dgm:prSet presAssocID="{DEB503BC-581B-453E-A367-A2E0EE740B5A}" presName="bgShapesFlow" presStyleCnt="0"/>
      <dgm:spPr/>
    </dgm:pt>
    <dgm:pt modelId="{58B64041-30DC-4EA6-8689-CD4229EEF497}" type="pres">
      <dgm:prSet presAssocID="{E9469EB6-45AD-4DC8-9EB2-8944077FFEDC}" presName="rectComp" presStyleCnt="0"/>
      <dgm:spPr/>
    </dgm:pt>
    <dgm:pt modelId="{17BCED1E-EB3B-42D0-A31F-0552AD9703F7}" type="pres">
      <dgm:prSet presAssocID="{E9469EB6-45AD-4DC8-9EB2-8944077FFEDC}" presName="bgRect" presStyleLbl="bgShp" presStyleIdx="0" presStyleCnt="3"/>
      <dgm:spPr/>
    </dgm:pt>
    <dgm:pt modelId="{7DBB22AA-8E55-4C0C-836C-66C21D34CF06}" type="pres">
      <dgm:prSet presAssocID="{E9469EB6-45AD-4DC8-9EB2-8944077FFEDC}" presName="bgRectTx" presStyleLbl="bgShp" presStyleIdx="0" presStyleCnt="3">
        <dgm:presLayoutVars>
          <dgm:bulletEnabled val="1"/>
        </dgm:presLayoutVars>
      </dgm:prSet>
      <dgm:spPr/>
    </dgm:pt>
    <dgm:pt modelId="{E777A90F-39C4-4AFB-90A8-9B3A1A9DAE43}" type="pres">
      <dgm:prSet presAssocID="{E9469EB6-45AD-4DC8-9EB2-8944077FFEDC}" presName="spComp" presStyleCnt="0"/>
      <dgm:spPr/>
    </dgm:pt>
    <dgm:pt modelId="{E7567832-2DF3-4021-A0E5-D28A73DB0444}" type="pres">
      <dgm:prSet presAssocID="{E9469EB6-45AD-4DC8-9EB2-8944077FFEDC}" presName="vSp" presStyleCnt="0"/>
      <dgm:spPr/>
    </dgm:pt>
    <dgm:pt modelId="{83598F91-3BF4-43FE-9C20-D87D52372A4A}" type="pres">
      <dgm:prSet presAssocID="{72945BC1-91A6-48DC-94A2-EF893414C88A}" presName="rectComp" presStyleCnt="0"/>
      <dgm:spPr/>
    </dgm:pt>
    <dgm:pt modelId="{43F9D7F5-41D3-4372-9583-E75621295532}" type="pres">
      <dgm:prSet presAssocID="{72945BC1-91A6-48DC-94A2-EF893414C88A}" presName="bgRect" presStyleLbl="bgShp" presStyleIdx="1" presStyleCnt="3" custLinFactNeighborX="924" custLinFactNeighborY="679"/>
      <dgm:spPr/>
    </dgm:pt>
    <dgm:pt modelId="{16F1391B-E209-4A40-9EDA-D29CEF843ECE}" type="pres">
      <dgm:prSet presAssocID="{72945BC1-91A6-48DC-94A2-EF893414C88A}" presName="bgRectTx" presStyleLbl="bgShp" presStyleIdx="1" presStyleCnt="3">
        <dgm:presLayoutVars>
          <dgm:bulletEnabled val="1"/>
        </dgm:presLayoutVars>
      </dgm:prSet>
      <dgm:spPr/>
    </dgm:pt>
    <dgm:pt modelId="{7E851323-A943-446B-8B1C-4C3074937133}" type="pres">
      <dgm:prSet presAssocID="{72945BC1-91A6-48DC-94A2-EF893414C88A}" presName="spComp" presStyleCnt="0"/>
      <dgm:spPr/>
    </dgm:pt>
    <dgm:pt modelId="{BAE7EE4E-C838-4CD4-9546-3F496F250723}" type="pres">
      <dgm:prSet presAssocID="{72945BC1-91A6-48DC-94A2-EF893414C88A}" presName="vSp" presStyleCnt="0"/>
      <dgm:spPr/>
    </dgm:pt>
    <dgm:pt modelId="{204341E8-7015-4ED9-8779-376A10922AD3}" type="pres">
      <dgm:prSet presAssocID="{5DB74B30-976D-481B-9BAB-67BD50D8F3B1}" presName="rectComp" presStyleCnt="0"/>
      <dgm:spPr/>
    </dgm:pt>
    <dgm:pt modelId="{8ABF78D5-ED65-44F6-BCCC-35364944A6DD}" type="pres">
      <dgm:prSet presAssocID="{5DB74B30-976D-481B-9BAB-67BD50D8F3B1}" presName="bgRect" presStyleLbl="bgShp" presStyleIdx="2" presStyleCnt="3"/>
      <dgm:spPr/>
    </dgm:pt>
    <dgm:pt modelId="{8A558264-A8BB-47D6-BD06-4D6B0D8C5BED}" type="pres">
      <dgm:prSet presAssocID="{5DB74B30-976D-481B-9BAB-67BD50D8F3B1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70C41813-C0E0-43BC-9594-610E3F1A59AD}" type="presOf" srcId="{72945BC1-91A6-48DC-94A2-EF893414C88A}" destId="{43F9D7F5-41D3-4372-9583-E75621295532}" srcOrd="0" destOrd="0" presId="urn:microsoft.com/office/officeart/2005/8/layout/hierarchy6"/>
    <dgm:cxn modelId="{7CDD7823-8CF9-45DA-968E-A15C49983F7B}" srcId="{97E8C6A0-8A21-49DC-8464-00E92671D370}" destId="{A62F7B4B-68BF-4AAA-A834-2751C655A6E8}" srcOrd="0" destOrd="0" parTransId="{182CC444-72A7-403B-B1FE-418FD7DADD63}" sibTransId="{D26F6FF0-AD4C-48EE-A72B-FD72807C6007}"/>
    <dgm:cxn modelId="{C2CB1429-FF60-4B3B-804E-A570DD0B481A}" type="presOf" srcId="{182CC444-72A7-403B-B1FE-418FD7DADD63}" destId="{4B83244C-9F98-4E22-B2D7-8964688D3EE0}" srcOrd="0" destOrd="0" presId="urn:microsoft.com/office/officeart/2005/8/layout/hierarchy6"/>
    <dgm:cxn modelId="{AB458339-8C06-4D87-8608-484105A1705C}" type="presOf" srcId="{97E8C6A0-8A21-49DC-8464-00E92671D370}" destId="{4A9A8DAE-8930-4B2B-9FBD-E93B76687EAE}" srcOrd="0" destOrd="0" presId="urn:microsoft.com/office/officeart/2005/8/layout/hierarchy6"/>
    <dgm:cxn modelId="{A9158D3D-F374-4C48-8ECA-B71E6FA92535}" type="presOf" srcId="{DEB503BC-581B-453E-A367-A2E0EE740B5A}" destId="{B5E15A85-A760-49C1-B1A9-6F95F211E5B5}" srcOrd="0" destOrd="0" presId="urn:microsoft.com/office/officeart/2005/8/layout/hierarchy6"/>
    <dgm:cxn modelId="{E98B354E-CD81-476B-B03B-FA64D7EDEAE4}" srcId="{DEB503BC-581B-453E-A367-A2E0EE740B5A}" destId="{E9469EB6-45AD-4DC8-9EB2-8944077FFEDC}" srcOrd="1" destOrd="0" parTransId="{CA52DE34-FDF3-45E3-923D-8727C0E758D7}" sibTransId="{324B9E4C-64C0-4263-922D-0474775C5E7B}"/>
    <dgm:cxn modelId="{4C29CA4E-A036-4B50-B351-9DBE47FF4F90}" type="presOf" srcId="{5DB74B30-976D-481B-9BAB-67BD50D8F3B1}" destId="{8ABF78D5-ED65-44F6-BCCC-35364944A6DD}" srcOrd="0" destOrd="0" presId="urn:microsoft.com/office/officeart/2005/8/layout/hierarchy6"/>
    <dgm:cxn modelId="{0C5E864F-6957-492D-B689-9A026420D055}" type="presOf" srcId="{5DB74B30-976D-481B-9BAB-67BD50D8F3B1}" destId="{8A558264-A8BB-47D6-BD06-4D6B0D8C5BED}" srcOrd="1" destOrd="0" presId="urn:microsoft.com/office/officeart/2005/8/layout/hierarchy6"/>
    <dgm:cxn modelId="{3FB62B50-1B3B-4873-A2B0-C7669FF94DE0}" srcId="{DEB503BC-581B-453E-A367-A2E0EE740B5A}" destId="{72945BC1-91A6-48DC-94A2-EF893414C88A}" srcOrd="2" destOrd="0" parTransId="{1B7572CD-1105-4D2D-99EE-D0BF9DE8F1D7}" sibTransId="{E73E46C9-9D83-485A-A8B2-520DBBB14DAF}"/>
    <dgm:cxn modelId="{0BD70557-B1DD-4368-B2AB-E175011EB70B}" srcId="{DEB503BC-581B-453E-A367-A2E0EE740B5A}" destId="{97E8C6A0-8A21-49DC-8464-00E92671D370}" srcOrd="0" destOrd="0" parTransId="{588F4E54-FF95-42F3-AB5D-F37024EF82FE}" sibTransId="{7E945AFA-A5B7-45CF-8083-835ED0BB23AD}"/>
    <dgm:cxn modelId="{7E4E2585-44E9-42E0-981C-8480994815C5}" type="presOf" srcId="{E9469EB6-45AD-4DC8-9EB2-8944077FFEDC}" destId="{7DBB22AA-8E55-4C0C-836C-66C21D34CF06}" srcOrd="1" destOrd="0" presId="urn:microsoft.com/office/officeart/2005/8/layout/hierarchy6"/>
    <dgm:cxn modelId="{00881B87-27CD-442C-A4A4-67C475D14FD5}" srcId="{DEB503BC-581B-453E-A367-A2E0EE740B5A}" destId="{5DB74B30-976D-481B-9BAB-67BD50D8F3B1}" srcOrd="3" destOrd="0" parTransId="{184E8DA2-E674-46F2-9AFC-87E6BACC23C1}" sibTransId="{AC23C0ED-C3BF-4698-8E74-66101CD74239}"/>
    <dgm:cxn modelId="{706BB6BD-8C48-4C67-B02C-F72959D2BF0A}" type="presOf" srcId="{E9469EB6-45AD-4DC8-9EB2-8944077FFEDC}" destId="{17BCED1E-EB3B-42D0-A31F-0552AD9703F7}" srcOrd="0" destOrd="0" presId="urn:microsoft.com/office/officeart/2005/8/layout/hierarchy6"/>
    <dgm:cxn modelId="{21A70ACD-8904-4BD1-8542-A12B284C8466}" type="presOf" srcId="{72945BC1-91A6-48DC-94A2-EF893414C88A}" destId="{16F1391B-E209-4A40-9EDA-D29CEF843ECE}" srcOrd="1" destOrd="0" presId="urn:microsoft.com/office/officeart/2005/8/layout/hierarchy6"/>
    <dgm:cxn modelId="{BF9A60CD-E404-4FAB-856F-6844F6DBA82A}" type="presOf" srcId="{A62F7B4B-68BF-4AAA-A834-2751C655A6E8}" destId="{86C517C4-6E88-4A5F-94E5-10327834ED33}" srcOrd="0" destOrd="0" presId="urn:microsoft.com/office/officeart/2005/8/layout/hierarchy6"/>
    <dgm:cxn modelId="{0A5F243F-9F16-4418-BDF9-CB1A0A39EBCB}" type="presParOf" srcId="{B5E15A85-A760-49C1-B1A9-6F95F211E5B5}" destId="{DFA6D537-CEF8-43C9-90B8-87F5652CAEE7}" srcOrd="0" destOrd="0" presId="urn:microsoft.com/office/officeart/2005/8/layout/hierarchy6"/>
    <dgm:cxn modelId="{98FECAC4-4858-42A2-8BA0-816774A1BA4D}" type="presParOf" srcId="{DFA6D537-CEF8-43C9-90B8-87F5652CAEE7}" destId="{CACE43E4-E70D-4898-BB0D-4EA3AF32B2BF}" srcOrd="0" destOrd="0" presId="urn:microsoft.com/office/officeart/2005/8/layout/hierarchy6"/>
    <dgm:cxn modelId="{A8869781-5DD1-4C3E-BD7D-EA84BBE0241C}" type="presParOf" srcId="{DFA6D537-CEF8-43C9-90B8-87F5652CAEE7}" destId="{D9262226-D99A-4516-903C-4BAEEFEAA51F}" srcOrd="1" destOrd="0" presId="urn:microsoft.com/office/officeart/2005/8/layout/hierarchy6"/>
    <dgm:cxn modelId="{5BE7B367-24EB-4816-AB85-43C20482CA05}" type="presParOf" srcId="{D9262226-D99A-4516-903C-4BAEEFEAA51F}" destId="{6CB6C31C-C614-4107-B7A8-03606E02DC30}" srcOrd="0" destOrd="0" presId="urn:microsoft.com/office/officeart/2005/8/layout/hierarchy6"/>
    <dgm:cxn modelId="{9A0C08A0-08CA-4307-BE1F-3AE9ED09D321}" type="presParOf" srcId="{6CB6C31C-C614-4107-B7A8-03606E02DC30}" destId="{4A9A8DAE-8930-4B2B-9FBD-E93B76687EAE}" srcOrd="0" destOrd="0" presId="urn:microsoft.com/office/officeart/2005/8/layout/hierarchy6"/>
    <dgm:cxn modelId="{8DD9C941-F8EC-46A5-ACD4-B96ECCB691D9}" type="presParOf" srcId="{6CB6C31C-C614-4107-B7A8-03606E02DC30}" destId="{56DEBD05-2F87-4B68-982E-6B13ADDAB92B}" srcOrd="1" destOrd="0" presId="urn:microsoft.com/office/officeart/2005/8/layout/hierarchy6"/>
    <dgm:cxn modelId="{83F9FDB2-FB53-4B98-B430-42AD2B12220F}" type="presParOf" srcId="{56DEBD05-2F87-4B68-982E-6B13ADDAB92B}" destId="{4B83244C-9F98-4E22-B2D7-8964688D3EE0}" srcOrd="0" destOrd="0" presId="urn:microsoft.com/office/officeart/2005/8/layout/hierarchy6"/>
    <dgm:cxn modelId="{B424C041-7874-4929-8897-15A0D21E2980}" type="presParOf" srcId="{56DEBD05-2F87-4B68-982E-6B13ADDAB92B}" destId="{4BBB567C-8F5C-4DE3-A132-0C6C7BA79612}" srcOrd="1" destOrd="0" presId="urn:microsoft.com/office/officeart/2005/8/layout/hierarchy6"/>
    <dgm:cxn modelId="{BFC80A3E-363E-475E-857D-3FCDC1E904DA}" type="presParOf" srcId="{4BBB567C-8F5C-4DE3-A132-0C6C7BA79612}" destId="{86C517C4-6E88-4A5F-94E5-10327834ED33}" srcOrd="0" destOrd="0" presId="urn:microsoft.com/office/officeart/2005/8/layout/hierarchy6"/>
    <dgm:cxn modelId="{41C595BF-12BC-4CF2-8A76-03F0C9020B38}" type="presParOf" srcId="{4BBB567C-8F5C-4DE3-A132-0C6C7BA79612}" destId="{29D4CDCF-71A7-4B41-A7D7-F7AE67252E44}" srcOrd="1" destOrd="0" presId="urn:microsoft.com/office/officeart/2005/8/layout/hierarchy6"/>
    <dgm:cxn modelId="{A05C01B5-0918-49AC-B8F2-4B25289048FD}" type="presParOf" srcId="{B5E15A85-A760-49C1-B1A9-6F95F211E5B5}" destId="{27167EE2-57EC-4CD9-A3DC-55A4479C1C91}" srcOrd="1" destOrd="0" presId="urn:microsoft.com/office/officeart/2005/8/layout/hierarchy6"/>
    <dgm:cxn modelId="{FC2A6426-E739-41F3-B758-B15B73B248DE}" type="presParOf" srcId="{27167EE2-57EC-4CD9-A3DC-55A4479C1C91}" destId="{58B64041-30DC-4EA6-8689-CD4229EEF497}" srcOrd="0" destOrd="0" presId="urn:microsoft.com/office/officeart/2005/8/layout/hierarchy6"/>
    <dgm:cxn modelId="{BF1DFC34-0E4A-4F71-B470-723231D9C442}" type="presParOf" srcId="{58B64041-30DC-4EA6-8689-CD4229EEF497}" destId="{17BCED1E-EB3B-42D0-A31F-0552AD9703F7}" srcOrd="0" destOrd="0" presId="urn:microsoft.com/office/officeart/2005/8/layout/hierarchy6"/>
    <dgm:cxn modelId="{55803DFF-8BC1-4D32-A77E-B051A7C5972B}" type="presParOf" srcId="{58B64041-30DC-4EA6-8689-CD4229EEF497}" destId="{7DBB22AA-8E55-4C0C-836C-66C21D34CF06}" srcOrd="1" destOrd="0" presId="urn:microsoft.com/office/officeart/2005/8/layout/hierarchy6"/>
    <dgm:cxn modelId="{0A22DA6A-A456-4358-A9B3-AFE80B5BBCEB}" type="presParOf" srcId="{27167EE2-57EC-4CD9-A3DC-55A4479C1C91}" destId="{E777A90F-39C4-4AFB-90A8-9B3A1A9DAE43}" srcOrd="1" destOrd="0" presId="urn:microsoft.com/office/officeart/2005/8/layout/hierarchy6"/>
    <dgm:cxn modelId="{1BF5910A-7E3D-4967-B851-15BA0CA9AC2C}" type="presParOf" srcId="{E777A90F-39C4-4AFB-90A8-9B3A1A9DAE43}" destId="{E7567832-2DF3-4021-A0E5-D28A73DB0444}" srcOrd="0" destOrd="0" presId="urn:microsoft.com/office/officeart/2005/8/layout/hierarchy6"/>
    <dgm:cxn modelId="{1C7EC866-3577-404E-A342-77E26FBFB135}" type="presParOf" srcId="{27167EE2-57EC-4CD9-A3DC-55A4479C1C91}" destId="{83598F91-3BF4-43FE-9C20-D87D52372A4A}" srcOrd="2" destOrd="0" presId="urn:microsoft.com/office/officeart/2005/8/layout/hierarchy6"/>
    <dgm:cxn modelId="{503C9BE0-9D72-4FAB-B283-FEA8B2404560}" type="presParOf" srcId="{83598F91-3BF4-43FE-9C20-D87D52372A4A}" destId="{43F9D7F5-41D3-4372-9583-E75621295532}" srcOrd="0" destOrd="0" presId="urn:microsoft.com/office/officeart/2005/8/layout/hierarchy6"/>
    <dgm:cxn modelId="{9DBE0B7D-FF03-4B8F-BBD3-702020A3C59E}" type="presParOf" srcId="{83598F91-3BF4-43FE-9C20-D87D52372A4A}" destId="{16F1391B-E209-4A40-9EDA-D29CEF843ECE}" srcOrd="1" destOrd="0" presId="urn:microsoft.com/office/officeart/2005/8/layout/hierarchy6"/>
    <dgm:cxn modelId="{62ABC96F-1F10-4D0F-AE6A-12CC3ED63E93}" type="presParOf" srcId="{27167EE2-57EC-4CD9-A3DC-55A4479C1C91}" destId="{7E851323-A943-446B-8B1C-4C3074937133}" srcOrd="3" destOrd="0" presId="urn:microsoft.com/office/officeart/2005/8/layout/hierarchy6"/>
    <dgm:cxn modelId="{1F9C6F42-C45A-402F-BB1C-622CFCBD24B1}" type="presParOf" srcId="{7E851323-A943-446B-8B1C-4C3074937133}" destId="{BAE7EE4E-C838-4CD4-9546-3F496F250723}" srcOrd="0" destOrd="0" presId="urn:microsoft.com/office/officeart/2005/8/layout/hierarchy6"/>
    <dgm:cxn modelId="{2B68CF93-74DC-489E-BC4C-F36805CF5F6E}" type="presParOf" srcId="{27167EE2-57EC-4CD9-A3DC-55A4479C1C91}" destId="{204341E8-7015-4ED9-8779-376A10922AD3}" srcOrd="4" destOrd="0" presId="urn:microsoft.com/office/officeart/2005/8/layout/hierarchy6"/>
    <dgm:cxn modelId="{72D2A25B-4AB8-4642-8001-7ACC9114E222}" type="presParOf" srcId="{204341E8-7015-4ED9-8779-376A10922AD3}" destId="{8ABF78D5-ED65-44F6-BCCC-35364944A6DD}" srcOrd="0" destOrd="0" presId="urn:microsoft.com/office/officeart/2005/8/layout/hierarchy6"/>
    <dgm:cxn modelId="{BF4090ED-53A6-47D1-BA75-A2F3A8C40A3D}" type="presParOf" srcId="{204341E8-7015-4ED9-8779-376A10922AD3}" destId="{8A558264-A8BB-47D6-BD06-4D6B0D8C5BE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2F1F75-C841-4051-A6CA-6F19DD713867}" type="doc">
      <dgm:prSet loTypeId="urn:microsoft.com/office/officeart/2005/8/layout/matrix1" loCatId="matrix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AT"/>
        </a:p>
      </dgm:t>
    </dgm:pt>
    <dgm:pt modelId="{D590656F-F7A1-4CD5-9E01-1B85F7B8A27B}">
      <dgm:prSet phldrT="[Text]"/>
      <dgm:spPr/>
      <dgm:t>
        <a:bodyPr/>
        <a:lstStyle/>
        <a:p>
          <a:r>
            <a:t>IFRA 2017.</a:t>
          </a:r>
        </a:p>
        <a:p>
          <a:r>
            <a:t>početak promjene na više...</a:t>
          </a:r>
          <a:endParaRPr lang="hr-HR" dirty="0"/>
        </a:p>
      </dgm:t>
    </dgm:pt>
    <dgm:pt modelId="{45DC8FBE-09B1-42CA-A952-6472CB39A643}" type="parTrans" cxnId="{BD8A34A5-C7E7-434B-9DC2-BA88045C9DC9}">
      <dgm:prSet/>
      <dgm:spPr/>
      <dgm:t>
        <a:bodyPr/>
        <a:lstStyle/>
        <a:p>
          <a:endParaRPr lang="de-AT"/>
        </a:p>
      </dgm:t>
    </dgm:pt>
    <dgm:pt modelId="{33F29640-D79F-440F-9FB8-F1B67DB0F724}" type="sibTrans" cxnId="{BD8A34A5-C7E7-434B-9DC2-BA88045C9DC9}">
      <dgm:prSet/>
      <dgm:spPr/>
      <dgm:t>
        <a:bodyPr/>
        <a:lstStyle/>
        <a:p>
          <a:endParaRPr lang="de-AT"/>
        </a:p>
      </dgm:t>
    </dgm:pt>
    <dgm:pt modelId="{33CC7D7A-45EC-4C48-8E66-4F69807DAA62}">
      <dgm:prSet phldrT="[Text]"/>
      <dgm:spPr/>
      <dgm:t>
        <a:bodyPr/>
        <a:lstStyle/>
        <a:p>
          <a:r>
            <a:t>porezne autonomije saveznih država (Länder)</a:t>
          </a:r>
          <a:endParaRPr lang="hr-H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DA12D76-37B8-4698-A00C-208E16E1E6BA}" type="parTrans" cxnId="{F45855A0-4784-4998-AF80-D2DBD66F9683}">
      <dgm:prSet/>
      <dgm:spPr/>
      <dgm:t>
        <a:bodyPr/>
        <a:lstStyle/>
        <a:p>
          <a:endParaRPr lang="de-AT"/>
        </a:p>
      </dgm:t>
    </dgm:pt>
    <dgm:pt modelId="{733F190E-F346-4C9D-BC54-8CDE2EEB7495}" type="sibTrans" cxnId="{F45855A0-4784-4998-AF80-D2DBD66F9683}">
      <dgm:prSet/>
      <dgm:spPr/>
      <dgm:t>
        <a:bodyPr/>
        <a:lstStyle/>
        <a:p>
          <a:endParaRPr lang="de-AT"/>
        </a:p>
      </dgm:t>
    </dgm:pt>
    <dgm:pt modelId="{48F76763-0190-4CDF-A746-771E98EC19C5}">
      <dgm:prSet phldrT="[Text]"/>
      <dgm:spPr/>
      <dgm:t>
        <a:bodyPr/>
        <a:lstStyle/>
        <a:p>
          <a:r>
            <a:rPr lang="de-AT" dirty="0">
              <a:solidFill>
                <a:schemeClr val="tx1">
                  <a:lumMod val="95000"/>
                  <a:lumOff val="5000"/>
                </a:schemeClr>
              </a:solidFill>
            </a:rPr>
            <a:t>fokusa na zadatak</a:t>
          </a:r>
          <a:endParaRPr lang="hr-H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1AAF650-C890-4B0B-93BD-713F6914E2F4}" type="parTrans" cxnId="{68B81ECC-ACB4-4480-B066-7597B4DAD7B7}">
      <dgm:prSet/>
      <dgm:spPr/>
      <dgm:t>
        <a:bodyPr/>
        <a:lstStyle/>
        <a:p>
          <a:endParaRPr lang="de-AT"/>
        </a:p>
      </dgm:t>
    </dgm:pt>
    <dgm:pt modelId="{DBAB3F47-C19F-4E4B-8925-27FD461CBB49}" type="sibTrans" cxnId="{68B81ECC-ACB4-4480-B066-7597B4DAD7B7}">
      <dgm:prSet/>
      <dgm:spPr/>
      <dgm:t>
        <a:bodyPr/>
        <a:lstStyle/>
        <a:p>
          <a:endParaRPr lang="de-AT"/>
        </a:p>
      </dgm:t>
    </dgm:pt>
    <dgm:pt modelId="{308D3C6D-4F8A-4A36-9975-9B91C2592601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nove instrumente za podršku administrativnih reformi</a:t>
          </a:r>
        </a:p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(sustav sa usporednim vrijednostima i dubinskim analizama rashoda)</a:t>
          </a:r>
          <a:endParaRPr lang="hr-H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0E22F13-C12A-4822-8978-7DFB1E902BDB}" type="parTrans" cxnId="{FDEE5BBD-0D5D-4DB5-BE60-403B21F96223}">
      <dgm:prSet/>
      <dgm:spPr/>
      <dgm:t>
        <a:bodyPr/>
        <a:lstStyle/>
        <a:p>
          <a:endParaRPr lang="de-AT"/>
        </a:p>
      </dgm:t>
    </dgm:pt>
    <dgm:pt modelId="{FD3D5BBE-084E-495B-8421-31F75CF6D3EB}" type="sibTrans" cxnId="{FDEE5BBD-0D5D-4DB5-BE60-403B21F96223}">
      <dgm:prSet/>
      <dgm:spPr/>
      <dgm:t>
        <a:bodyPr/>
        <a:lstStyle/>
        <a:p>
          <a:endParaRPr lang="de-AT"/>
        </a:p>
      </dgm:t>
    </dgm:pt>
    <dgm:pt modelId="{D2CDFA15-1D2C-40AF-A3B6-4135A46F6698}">
      <dgm:prSet phldrT="[Text]"/>
      <dgm:spPr/>
      <dgm:t>
        <a:bodyPr/>
        <a:lstStyle/>
        <a:p>
          <a:r>
            <a:t>Maksimalna gornja granica javnih jamstava za sve razine vlasti</a:t>
          </a:r>
          <a:endParaRPr lang="hr-H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4F2ACF7-675A-4E5E-AECF-357C68D79E36}" type="parTrans" cxnId="{708FDE58-3C8C-4BAA-9415-A729609219B3}">
      <dgm:prSet/>
      <dgm:spPr/>
      <dgm:t>
        <a:bodyPr/>
        <a:lstStyle/>
        <a:p>
          <a:endParaRPr lang="de-AT"/>
        </a:p>
      </dgm:t>
    </dgm:pt>
    <dgm:pt modelId="{EB8CCBD0-A327-40BC-A888-34012323A030}" type="sibTrans" cxnId="{708FDE58-3C8C-4BAA-9415-A729609219B3}">
      <dgm:prSet/>
      <dgm:spPr/>
      <dgm:t>
        <a:bodyPr/>
        <a:lstStyle/>
        <a:p>
          <a:endParaRPr lang="de-AT"/>
        </a:p>
      </dgm:t>
    </dgm:pt>
    <dgm:pt modelId="{465A1873-E771-4A0B-908E-DB8DAC0B2663}" type="pres">
      <dgm:prSet presAssocID="{342F1F75-C841-4051-A6CA-6F19DD71386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A6F346-1B94-404D-831B-2F3147552C87}" type="pres">
      <dgm:prSet presAssocID="{342F1F75-C841-4051-A6CA-6F19DD713867}" presName="matrix" presStyleCnt="0"/>
      <dgm:spPr/>
    </dgm:pt>
    <dgm:pt modelId="{0EDA4C4C-8A71-4122-B009-C5085136880F}" type="pres">
      <dgm:prSet presAssocID="{342F1F75-C841-4051-A6CA-6F19DD713867}" presName="tile1" presStyleLbl="node1" presStyleIdx="0" presStyleCnt="4" custLinFactNeighborX="-810"/>
      <dgm:spPr/>
    </dgm:pt>
    <dgm:pt modelId="{F281D0BE-4177-4CAB-9B00-2B8E6DBAA0E2}" type="pres">
      <dgm:prSet presAssocID="{342F1F75-C841-4051-A6CA-6F19DD7138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2607C42-F206-41D4-AD68-FF60E3684B67}" type="pres">
      <dgm:prSet presAssocID="{342F1F75-C841-4051-A6CA-6F19DD713867}" presName="tile2" presStyleLbl="node1" presStyleIdx="1" presStyleCnt="4"/>
      <dgm:spPr/>
    </dgm:pt>
    <dgm:pt modelId="{26420B8D-F8AF-4416-98AD-7CA6768019AA}" type="pres">
      <dgm:prSet presAssocID="{342F1F75-C841-4051-A6CA-6F19DD7138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26267A7-9BB5-4DAE-8DE9-3C28F5C07F65}" type="pres">
      <dgm:prSet presAssocID="{342F1F75-C841-4051-A6CA-6F19DD713867}" presName="tile3" presStyleLbl="node1" presStyleIdx="2" presStyleCnt="4"/>
      <dgm:spPr/>
    </dgm:pt>
    <dgm:pt modelId="{8C22DBFB-298F-44E4-ABFE-027211B1942B}" type="pres">
      <dgm:prSet presAssocID="{342F1F75-C841-4051-A6CA-6F19DD7138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CE0E79B-8A46-45E1-8DD7-8210949DA6DD}" type="pres">
      <dgm:prSet presAssocID="{342F1F75-C841-4051-A6CA-6F19DD713867}" presName="tile4" presStyleLbl="node1" presStyleIdx="3" presStyleCnt="4"/>
      <dgm:spPr/>
    </dgm:pt>
    <dgm:pt modelId="{BA6E55A3-0E72-4FC5-B92D-3411B39BD4DE}" type="pres">
      <dgm:prSet presAssocID="{342F1F75-C841-4051-A6CA-6F19DD7138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BF948F8-0C3F-4E17-8F2B-C697DB3DC3B9}" type="pres">
      <dgm:prSet presAssocID="{342F1F75-C841-4051-A6CA-6F19DD71386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EA0E415-77FD-492F-85AF-907283C41346}" type="presOf" srcId="{D2CDFA15-1D2C-40AF-A3B6-4135A46F6698}" destId="{BA6E55A3-0E72-4FC5-B92D-3411B39BD4DE}" srcOrd="1" destOrd="0" presId="urn:microsoft.com/office/officeart/2005/8/layout/matrix1"/>
    <dgm:cxn modelId="{C33A6242-CD0D-40DB-9B46-E7D7CF60267F}" type="presOf" srcId="{D2CDFA15-1D2C-40AF-A3B6-4135A46F6698}" destId="{BCE0E79B-8A46-45E1-8DD7-8210949DA6DD}" srcOrd="0" destOrd="0" presId="urn:microsoft.com/office/officeart/2005/8/layout/matrix1"/>
    <dgm:cxn modelId="{6CFEF74F-0BDF-48A2-8B1D-CEA4AEE85776}" type="presOf" srcId="{308D3C6D-4F8A-4A36-9975-9B91C2592601}" destId="{8C22DBFB-298F-44E4-ABFE-027211B1942B}" srcOrd="1" destOrd="0" presId="urn:microsoft.com/office/officeart/2005/8/layout/matrix1"/>
    <dgm:cxn modelId="{708FDE58-3C8C-4BAA-9415-A729609219B3}" srcId="{D590656F-F7A1-4CD5-9E01-1B85F7B8A27B}" destId="{D2CDFA15-1D2C-40AF-A3B6-4135A46F6698}" srcOrd="3" destOrd="0" parTransId="{A4F2ACF7-675A-4E5E-AECF-357C68D79E36}" sibTransId="{EB8CCBD0-A327-40BC-A888-34012323A030}"/>
    <dgm:cxn modelId="{3610F281-36D1-4BC8-8D89-345EC8375647}" type="presOf" srcId="{48F76763-0190-4CDF-A746-771E98EC19C5}" destId="{A2607C42-F206-41D4-AD68-FF60E3684B67}" srcOrd="0" destOrd="0" presId="urn:microsoft.com/office/officeart/2005/8/layout/matrix1"/>
    <dgm:cxn modelId="{EF392BA0-F91E-47DD-8AFA-DA13E8F139AA}" type="presOf" srcId="{48F76763-0190-4CDF-A746-771E98EC19C5}" destId="{26420B8D-F8AF-4416-98AD-7CA6768019AA}" srcOrd="1" destOrd="0" presId="urn:microsoft.com/office/officeart/2005/8/layout/matrix1"/>
    <dgm:cxn modelId="{F45855A0-4784-4998-AF80-D2DBD66F9683}" srcId="{D590656F-F7A1-4CD5-9E01-1B85F7B8A27B}" destId="{33CC7D7A-45EC-4C48-8E66-4F69807DAA62}" srcOrd="0" destOrd="0" parTransId="{BDA12D76-37B8-4698-A00C-208E16E1E6BA}" sibTransId="{733F190E-F346-4C9D-BC54-8CDE2EEB7495}"/>
    <dgm:cxn modelId="{BD8A34A5-C7E7-434B-9DC2-BA88045C9DC9}" srcId="{342F1F75-C841-4051-A6CA-6F19DD713867}" destId="{D590656F-F7A1-4CD5-9E01-1B85F7B8A27B}" srcOrd="0" destOrd="0" parTransId="{45DC8FBE-09B1-42CA-A952-6472CB39A643}" sibTransId="{33F29640-D79F-440F-9FB8-F1B67DB0F724}"/>
    <dgm:cxn modelId="{D5DAADB1-600C-4AE4-8576-2EEAFE42FE15}" type="presOf" srcId="{308D3C6D-4F8A-4A36-9975-9B91C2592601}" destId="{326267A7-9BB5-4DAE-8DE9-3C28F5C07F65}" srcOrd="0" destOrd="0" presId="urn:microsoft.com/office/officeart/2005/8/layout/matrix1"/>
    <dgm:cxn modelId="{AC9ED4BC-00D7-4C6C-98A3-2D58B574032A}" type="presOf" srcId="{33CC7D7A-45EC-4C48-8E66-4F69807DAA62}" destId="{F281D0BE-4177-4CAB-9B00-2B8E6DBAA0E2}" srcOrd="1" destOrd="0" presId="urn:microsoft.com/office/officeart/2005/8/layout/matrix1"/>
    <dgm:cxn modelId="{FDEE5BBD-0D5D-4DB5-BE60-403B21F96223}" srcId="{D590656F-F7A1-4CD5-9E01-1B85F7B8A27B}" destId="{308D3C6D-4F8A-4A36-9975-9B91C2592601}" srcOrd="2" destOrd="0" parTransId="{D0E22F13-C12A-4822-8978-7DFB1E902BDB}" sibTransId="{FD3D5BBE-084E-495B-8421-31F75CF6D3EB}"/>
    <dgm:cxn modelId="{57AE64BE-D5C5-4034-98A3-DD633943748E}" type="presOf" srcId="{33CC7D7A-45EC-4C48-8E66-4F69807DAA62}" destId="{0EDA4C4C-8A71-4122-B009-C5085136880F}" srcOrd="0" destOrd="0" presId="urn:microsoft.com/office/officeart/2005/8/layout/matrix1"/>
    <dgm:cxn modelId="{1277C6C0-C1E6-42B7-8B23-55C4F03B0C9E}" type="presOf" srcId="{D590656F-F7A1-4CD5-9E01-1B85F7B8A27B}" destId="{8BF948F8-0C3F-4E17-8F2B-C697DB3DC3B9}" srcOrd="0" destOrd="0" presId="urn:microsoft.com/office/officeart/2005/8/layout/matrix1"/>
    <dgm:cxn modelId="{68B81ECC-ACB4-4480-B066-7597B4DAD7B7}" srcId="{D590656F-F7A1-4CD5-9E01-1B85F7B8A27B}" destId="{48F76763-0190-4CDF-A746-771E98EC19C5}" srcOrd="1" destOrd="0" parTransId="{B1AAF650-C890-4B0B-93BD-713F6914E2F4}" sibTransId="{DBAB3F47-C19F-4E4B-8925-27FD461CBB49}"/>
    <dgm:cxn modelId="{FD972EEB-8D0A-406C-82BE-B21C2EBEF2A5}" type="presOf" srcId="{342F1F75-C841-4051-A6CA-6F19DD713867}" destId="{465A1873-E771-4A0B-908E-DB8DAC0B2663}" srcOrd="0" destOrd="0" presId="urn:microsoft.com/office/officeart/2005/8/layout/matrix1"/>
    <dgm:cxn modelId="{D7EAD923-B98D-4C7F-9550-EB30D84FF284}" type="presParOf" srcId="{465A1873-E771-4A0B-908E-DB8DAC0B2663}" destId="{25A6F346-1B94-404D-831B-2F3147552C87}" srcOrd="0" destOrd="0" presId="urn:microsoft.com/office/officeart/2005/8/layout/matrix1"/>
    <dgm:cxn modelId="{B17126D8-9340-46BF-A686-4135B84EF8E7}" type="presParOf" srcId="{25A6F346-1B94-404D-831B-2F3147552C87}" destId="{0EDA4C4C-8A71-4122-B009-C5085136880F}" srcOrd="0" destOrd="0" presId="urn:microsoft.com/office/officeart/2005/8/layout/matrix1"/>
    <dgm:cxn modelId="{3FBADB34-5478-4F05-8652-F7ED801F3B91}" type="presParOf" srcId="{25A6F346-1B94-404D-831B-2F3147552C87}" destId="{F281D0BE-4177-4CAB-9B00-2B8E6DBAA0E2}" srcOrd="1" destOrd="0" presId="urn:microsoft.com/office/officeart/2005/8/layout/matrix1"/>
    <dgm:cxn modelId="{38D378B5-D03B-4FB7-812A-A19A0324779F}" type="presParOf" srcId="{25A6F346-1B94-404D-831B-2F3147552C87}" destId="{A2607C42-F206-41D4-AD68-FF60E3684B67}" srcOrd="2" destOrd="0" presId="urn:microsoft.com/office/officeart/2005/8/layout/matrix1"/>
    <dgm:cxn modelId="{D733BA08-3A2D-408A-95EE-141B64E28FB5}" type="presParOf" srcId="{25A6F346-1B94-404D-831B-2F3147552C87}" destId="{26420B8D-F8AF-4416-98AD-7CA6768019AA}" srcOrd="3" destOrd="0" presId="urn:microsoft.com/office/officeart/2005/8/layout/matrix1"/>
    <dgm:cxn modelId="{33D9EF78-A34F-4757-BEEC-C9397C4E0829}" type="presParOf" srcId="{25A6F346-1B94-404D-831B-2F3147552C87}" destId="{326267A7-9BB5-4DAE-8DE9-3C28F5C07F65}" srcOrd="4" destOrd="0" presId="urn:microsoft.com/office/officeart/2005/8/layout/matrix1"/>
    <dgm:cxn modelId="{81347CF9-83BC-45DE-82AE-766EFCF3DF56}" type="presParOf" srcId="{25A6F346-1B94-404D-831B-2F3147552C87}" destId="{8C22DBFB-298F-44E4-ABFE-027211B1942B}" srcOrd="5" destOrd="0" presId="urn:microsoft.com/office/officeart/2005/8/layout/matrix1"/>
    <dgm:cxn modelId="{AA599A10-71FE-4270-A38E-F2120F3D8718}" type="presParOf" srcId="{25A6F346-1B94-404D-831B-2F3147552C87}" destId="{BCE0E79B-8A46-45E1-8DD7-8210949DA6DD}" srcOrd="6" destOrd="0" presId="urn:microsoft.com/office/officeart/2005/8/layout/matrix1"/>
    <dgm:cxn modelId="{94A67B35-D9DE-4977-BFDE-9DA4EF510ECB}" type="presParOf" srcId="{25A6F346-1B94-404D-831B-2F3147552C87}" destId="{BA6E55A3-0E72-4FC5-B92D-3411B39BD4DE}" srcOrd="7" destOrd="0" presId="urn:microsoft.com/office/officeart/2005/8/layout/matrix1"/>
    <dgm:cxn modelId="{4315B4FF-FF62-4DAF-BC10-4153823138CF}" type="presParOf" srcId="{465A1873-E771-4A0B-908E-DB8DAC0B2663}" destId="{8BF948F8-0C3F-4E17-8F2B-C697DB3DC3B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9C2956-E5A1-43E0-BEEC-372822D4FDE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7D4BF765-1FAF-43B9-898A-A2FCBD816398}">
      <dgm:prSet/>
      <dgm:spPr/>
      <dgm:t>
        <a:bodyPr/>
        <a:lstStyle/>
        <a:p>
          <a:pPr rtl="0"/>
          <a:r>
            <a:rPr lang="en-GB" b="1" dirty="0">
              <a:solidFill>
                <a:schemeClr val="accent5">
                  <a:lumMod val="50000"/>
                </a:schemeClr>
              </a:solidFill>
            </a:rPr>
            <a:t>Višestruka fiskalna pravila – ključni elementi</a:t>
          </a:r>
          <a:endParaRPr lang="hr-HR" dirty="0">
            <a:solidFill>
              <a:schemeClr val="accent5">
                <a:lumMod val="50000"/>
              </a:schemeClr>
            </a:solidFill>
          </a:endParaRPr>
        </a:p>
      </dgm:t>
    </dgm:pt>
    <dgm:pt modelId="{DF06D66F-707F-4480-969F-8019B3287F1C}" type="parTrans" cxnId="{82DBF14D-0509-4F26-A724-431898989987}">
      <dgm:prSet/>
      <dgm:spPr/>
      <dgm:t>
        <a:bodyPr/>
        <a:lstStyle/>
        <a:p>
          <a:endParaRPr lang="de-AT"/>
        </a:p>
      </dgm:t>
    </dgm:pt>
    <dgm:pt modelId="{61319CD6-30FB-4E55-B370-97F5A2B57697}" type="sibTrans" cxnId="{82DBF14D-0509-4F26-A724-431898989987}">
      <dgm:prSet/>
      <dgm:spPr/>
      <dgm:t>
        <a:bodyPr/>
        <a:lstStyle/>
        <a:p>
          <a:endParaRPr lang="de-AT"/>
        </a:p>
      </dgm:t>
    </dgm:pt>
    <dgm:pt modelId="{F6E39E58-5E5A-4591-810F-5DDBE03E6F66}">
      <dgm:prSet/>
      <dgm:spPr/>
      <dgm:t>
        <a:bodyPr/>
        <a:lstStyle/>
        <a:p>
          <a:pPr rtl="0"/>
          <a:r>
            <a:rPr lang="en-US" b="1" dirty="0"/>
            <a:t>Ambiciozni ciljevi u pogledu deficita </a:t>
          </a:r>
          <a:endParaRPr lang="hr-HR" dirty="0"/>
        </a:p>
      </dgm:t>
    </dgm:pt>
    <dgm:pt modelId="{3638365B-9B0B-4C68-8EE8-9B9F8AAAC02F}" type="parTrans" cxnId="{473606B3-0686-4960-ABE4-C9124C56D846}">
      <dgm:prSet/>
      <dgm:spPr/>
      <dgm:t>
        <a:bodyPr/>
        <a:lstStyle/>
        <a:p>
          <a:endParaRPr lang="de-AT"/>
        </a:p>
      </dgm:t>
    </dgm:pt>
    <dgm:pt modelId="{5E86BF2A-31B2-42E6-B746-515446BF2842}" type="sibTrans" cxnId="{473606B3-0686-4960-ABE4-C9124C56D846}">
      <dgm:prSet/>
      <dgm:spPr/>
      <dgm:t>
        <a:bodyPr/>
        <a:lstStyle/>
        <a:p>
          <a:endParaRPr lang="de-AT"/>
        </a:p>
      </dgm:t>
    </dgm:pt>
    <dgm:pt modelId="{2D767A05-DB36-4221-827F-F6FF3922B1D0}">
      <dgm:prSet/>
      <dgm:spPr/>
      <dgm:t>
        <a:bodyPr/>
        <a:lstStyle/>
        <a:p>
          <a:pPr rtl="0"/>
          <a:r>
            <a:t>konvergencija u skladu s uravnoteženom proračunskom pozicijom vlade u 2016. prema ugovoru iz Maastrichta</a:t>
          </a:r>
          <a:endParaRPr lang="hr-HR" dirty="0"/>
        </a:p>
      </dgm:t>
    </dgm:pt>
    <dgm:pt modelId="{A87D7A64-A3F7-4898-BCE6-7517A0025471}" type="parTrans" cxnId="{77452D03-D87D-44E4-AE01-283A520F73F1}">
      <dgm:prSet/>
      <dgm:spPr/>
      <dgm:t>
        <a:bodyPr/>
        <a:lstStyle/>
        <a:p>
          <a:endParaRPr lang="de-AT"/>
        </a:p>
      </dgm:t>
    </dgm:pt>
    <dgm:pt modelId="{A1E1DB83-1538-48EB-8DA4-8DAEE98C07E3}" type="sibTrans" cxnId="{77452D03-D87D-44E4-AE01-283A520F73F1}">
      <dgm:prSet/>
      <dgm:spPr/>
      <dgm:t>
        <a:bodyPr/>
        <a:lstStyle/>
        <a:p>
          <a:endParaRPr lang="de-AT"/>
        </a:p>
      </dgm:t>
    </dgm:pt>
    <dgm:pt modelId="{1CCF0277-66C2-4D81-97E1-3445D6EA69C3}">
      <dgm:prSet/>
      <dgm:spPr/>
      <dgm:t>
        <a:bodyPr/>
        <a:lstStyle/>
        <a:p>
          <a:pPr rtl="0"/>
          <a:r>
            <a:rPr lang="en-US" b="1" dirty="0"/>
            <a:t>Pravila strukturalne ravnoteže </a:t>
          </a:r>
          <a:endParaRPr lang="hr-HR" dirty="0"/>
        </a:p>
      </dgm:t>
    </dgm:pt>
    <dgm:pt modelId="{BE0917E0-6123-41AD-A4FC-1B7CFB1ED59A}" type="parTrans" cxnId="{AFC65AFD-79A6-42DF-B22A-B405B51F7438}">
      <dgm:prSet/>
      <dgm:spPr/>
      <dgm:t>
        <a:bodyPr/>
        <a:lstStyle/>
        <a:p>
          <a:endParaRPr lang="de-AT"/>
        </a:p>
      </dgm:t>
    </dgm:pt>
    <dgm:pt modelId="{1F2F6310-C6AC-40E4-92AB-8280A83BB264}" type="sibTrans" cxnId="{AFC65AFD-79A6-42DF-B22A-B405B51F7438}">
      <dgm:prSet/>
      <dgm:spPr/>
      <dgm:t>
        <a:bodyPr/>
        <a:lstStyle/>
        <a:p>
          <a:endParaRPr lang="de-AT"/>
        </a:p>
      </dgm:t>
    </dgm:pt>
    <dgm:pt modelId="{13743AB4-A5B2-48E8-979F-66D75F2B3728}">
      <dgm:prSet/>
      <dgm:spPr/>
      <dgm:t>
        <a:bodyPr/>
        <a:lstStyle/>
        <a:p>
          <a:pPr rtl="0"/>
          <a:r>
            <a:t>za sve razine vlasti, od 2017. nadalje</a:t>
          </a:r>
          <a:endParaRPr lang="hr-HR" dirty="0"/>
        </a:p>
      </dgm:t>
    </dgm:pt>
    <dgm:pt modelId="{81018E40-AE30-40B2-BD87-479A55F70754}" type="parTrans" cxnId="{CA7FFFAF-CF04-42D8-92B1-B1F574FDFF06}">
      <dgm:prSet/>
      <dgm:spPr/>
      <dgm:t>
        <a:bodyPr/>
        <a:lstStyle/>
        <a:p>
          <a:endParaRPr lang="de-AT"/>
        </a:p>
      </dgm:t>
    </dgm:pt>
    <dgm:pt modelId="{78929A25-98AE-4871-BCB8-715DE494378B}" type="sibTrans" cxnId="{CA7FFFAF-CF04-42D8-92B1-B1F574FDFF06}">
      <dgm:prSet/>
      <dgm:spPr/>
      <dgm:t>
        <a:bodyPr/>
        <a:lstStyle/>
        <a:p>
          <a:endParaRPr lang="de-AT"/>
        </a:p>
      </dgm:t>
    </dgm:pt>
    <dgm:pt modelId="{6AD616E2-514E-4EFB-B2E9-DCBA065AF029}">
      <dgm:prSet/>
      <dgm:spPr/>
      <dgm:t>
        <a:bodyPr/>
        <a:lstStyle/>
        <a:p>
          <a:pPr rtl="0"/>
          <a:r>
            <a:t>limit strukturalnog deficita središnje vlade na -0,45 % BDP-a u skladu sa srednjoročnim ciljem</a:t>
          </a:r>
          <a:endParaRPr lang="hr-HR" dirty="0"/>
        </a:p>
      </dgm:t>
    </dgm:pt>
    <dgm:pt modelId="{9AD345CA-BBAB-4A14-B15E-F071FDCA455B}" type="parTrans" cxnId="{DF62DF81-453F-46D8-9E20-FF4A2CC620C4}">
      <dgm:prSet/>
      <dgm:spPr/>
      <dgm:t>
        <a:bodyPr/>
        <a:lstStyle/>
        <a:p>
          <a:endParaRPr lang="de-AT"/>
        </a:p>
      </dgm:t>
    </dgm:pt>
    <dgm:pt modelId="{19B5F1F5-493C-4FC2-AA6B-6EDDE8E53ECA}" type="sibTrans" cxnId="{DF62DF81-453F-46D8-9E20-FF4A2CC620C4}">
      <dgm:prSet/>
      <dgm:spPr/>
      <dgm:t>
        <a:bodyPr/>
        <a:lstStyle/>
        <a:p>
          <a:endParaRPr lang="de-AT"/>
        </a:p>
      </dgm:t>
    </dgm:pt>
    <dgm:pt modelId="{0416CE7E-94B0-495B-B649-D9E0EF308D90}">
      <dgm:prSet/>
      <dgm:spPr/>
      <dgm:t>
        <a:bodyPr/>
        <a:lstStyle/>
        <a:p>
          <a:pPr rtl="0"/>
          <a:r>
            <a:t>(-0,35 %: središnja vlada;- 0.1 % države &amp; općine) </a:t>
          </a:r>
          <a:endParaRPr lang="hr-HR" dirty="0"/>
        </a:p>
      </dgm:t>
    </dgm:pt>
    <dgm:pt modelId="{7DA899E3-21D5-41BC-881F-847DAF8E99E4}" type="parTrans" cxnId="{FE3861F1-78E9-48FA-965D-CF2E19934D14}">
      <dgm:prSet/>
      <dgm:spPr/>
      <dgm:t>
        <a:bodyPr/>
        <a:lstStyle/>
        <a:p>
          <a:endParaRPr lang="de-AT"/>
        </a:p>
      </dgm:t>
    </dgm:pt>
    <dgm:pt modelId="{6CB986AE-A7B2-41F5-B3D1-43626DBE524C}" type="sibTrans" cxnId="{FE3861F1-78E9-48FA-965D-CF2E19934D14}">
      <dgm:prSet/>
      <dgm:spPr/>
      <dgm:t>
        <a:bodyPr/>
        <a:lstStyle/>
        <a:p>
          <a:endParaRPr lang="de-AT"/>
        </a:p>
      </dgm:t>
    </dgm:pt>
    <dgm:pt modelId="{9FA5F4A5-B981-4F85-A59F-7C082CBBF8DF}">
      <dgm:prSet/>
      <dgm:spPr/>
      <dgm:t>
        <a:bodyPr/>
        <a:lstStyle/>
        <a:p>
          <a:pPr rtl="0"/>
          <a:r>
            <a:rPr lang="en-US" b="1"/>
            <a:t>Pravilo rashoda</a:t>
          </a:r>
          <a:endParaRPr lang="hr-HR"/>
        </a:p>
      </dgm:t>
    </dgm:pt>
    <dgm:pt modelId="{E0CCFAD3-BCFF-413D-9BD9-402B15E78C6C}" type="parTrans" cxnId="{6EF8D687-7DB8-4F23-8366-2A07D0D724CB}">
      <dgm:prSet/>
      <dgm:spPr/>
      <dgm:t>
        <a:bodyPr/>
        <a:lstStyle/>
        <a:p>
          <a:endParaRPr lang="de-AT"/>
        </a:p>
      </dgm:t>
    </dgm:pt>
    <dgm:pt modelId="{7DADD374-D122-435A-8F13-C6A145986BE9}" type="sibTrans" cxnId="{6EF8D687-7DB8-4F23-8366-2A07D0D724CB}">
      <dgm:prSet/>
      <dgm:spPr/>
      <dgm:t>
        <a:bodyPr/>
        <a:lstStyle/>
        <a:p>
          <a:endParaRPr lang="de-AT"/>
        </a:p>
      </dgm:t>
    </dgm:pt>
    <dgm:pt modelId="{C8E37390-FAC5-462B-B86D-FE59D097D17F}">
      <dgm:prSet/>
      <dgm:spPr/>
      <dgm:t>
        <a:bodyPr/>
        <a:lstStyle/>
        <a:p>
          <a:pPr rtl="0"/>
          <a:r>
            <a:t>godišnji rast rashoda svih vlasti ne smije premašiti iznos ispod referentne srednjoročne stope potencijalnog rasta BDP-a</a:t>
          </a:r>
          <a:endParaRPr lang="hr-HR"/>
        </a:p>
      </dgm:t>
    </dgm:pt>
    <dgm:pt modelId="{8DAA6116-3D7F-47DE-9644-5FD2812587FB}" type="parTrans" cxnId="{B07B7AED-64C2-4127-AA55-F460FAAB7DC8}">
      <dgm:prSet/>
      <dgm:spPr/>
      <dgm:t>
        <a:bodyPr/>
        <a:lstStyle/>
        <a:p>
          <a:endParaRPr lang="de-AT"/>
        </a:p>
      </dgm:t>
    </dgm:pt>
    <dgm:pt modelId="{F95F5C4D-0553-4C51-8B58-9743A7E5D0F6}" type="sibTrans" cxnId="{B07B7AED-64C2-4127-AA55-F460FAAB7DC8}">
      <dgm:prSet/>
      <dgm:spPr/>
      <dgm:t>
        <a:bodyPr/>
        <a:lstStyle/>
        <a:p>
          <a:endParaRPr lang="de-AT"/>
        </a:p>
      </dgm:t>
    </dgm:pt>
    <dgm:pt modelId="{A9286180-60AA-454B-B0CF-BEE84F58A9B0}">
      <dgm:prSet/>
      <dgm:spPr/>
      <dgm:t>
        <a:bodyPr/>
        <a:lstStyle/>
        <a:p>
          <a:pPr rtl="0"/>
          <a:r>
            <a:rPr lang="en-US" b="1"/>
            <a:t>Kriterij za dug </a:t>
          </a:r>
          <a:endParaRPr lang="hr-HR"/>
        </a:p>
      </dgm:t>
    </dgm:pt>
    <dgm:pt modelId="{50E484BC-C50E-4D8A-881D-8654DBF079BD}" type="parTrans" cxnId="{D45C0E14-E4F8-462B-B501-0B3013045968}">
      <dgm:prSet/>
      <dgm:spPr/>
      <dgm:t>
        <a:bodyPr/>
        <a:lstStyle/>
        <a:p>
          <a:endParaRPr lang="de-AT"/>
        </a:p>
      </dgm:t>
    </dgm:pt>
    <dgm:pt modelId="{100A95A8-DD0E-408A-A70E-C2A81EE38A19}" type="sibTrans" cxnId="{D45C0E14-E4F8-462B-B501-0B3013045968}">
      <dgm:prSet/>
      <dgm:spPr/>
      <dgm:t>
        <a:bodyPr/>
        <a:lstStyle/>
        <a:p>
          <a:endParaRPr lang="de-AT"/>
        </a:p>
      </dgm:t>
    </dgm:pt>
    <dgm:pt modelId="{32F488DF-CED5-4A83-A78F-A35177D23E6A}">
      <dgm:prSet/>
      <dgm:spPr/>
      <dgm:t>
        <a:bodyPr/>
        <a:lstStyle/>
        <a:p>
          <a:pPr rtl="0"/>
          <a:r>
            <a:t>dinamika duga preokrenuta (pravilo 1/20 za sve razine vlasti)  </a:t>
          </a:r>
          <a:endParaRPr lang="hr-HR" dirty="0"/>
        </a:p>
      </dgm:t>
    </dgm:pt>
    <dgm:pt modelId="{5A144427-BAC1-4F48-A6BC-BB96FB009439}" type="parTrans" cxnId="{5AD6ACB7-E8EB-4982-B1B7-22C440F2816F}">
      <dgm:prSet/>
      <dgm:spPr/>
      <dgm:t>
        <a:bodyPr/>
        <a:lstStyle/>
        <a:p>
          <a:endParaRPr lang="de-AT"/>
        </a:p>
      </dgm:t>
    </dgm:pt>
    <dgm:pt modelId="{F911B7A1-0F55-4368-B198-E18CB70E4633}" type="sibTrans" cxnId="{5AD6ACB7-E8EB-4982-B1B7-22C440F2816F}">
      <dgm:prSet/>
      <dgm:spPr/>
      <dgm:t>
        <a:bodyPr/>
        <a:lstStyle/>
        <a:p>
          <a:endParaRPr lang="de-AT"/>
        </a:p>
      </dgm:t>
    </dgm:pt>
    <dgm:pt modelId="{3E5915E3-109D-42ED-A733-B2DEC18BDAC7}">
      <dgm:prSet/>
      <dgm:spPr/>
      <dgm:t>
        <a:bodyPr/>
        <a:lstStyle/>
        <a:p>
          <a:pPr rtl="0"/>
          <a:endParaRPr lang="de-AT"/>
        </a:p>
      </dgm:t>
    </dgm:pt>
    <dgm:pt modelId="{01B68700-F6FC-4C96-A922-F4468557234E}" type="parTrans" cxnId="{21A802C3-050B-4D00-814B-9563AD4D8870}">
      <dgm:prSet/>
      <dgm:spPr/>
      <dgm:t>
        <a:bodyPr/>
        <a:lstStyle/>
        <a:p>
          <a:endParaRPr lang="de-AT"/>
        </a:p>
      </dgm:t>
    </dgm:pt>
    <dgm:pt modelId="{3D050684-71F8-4A3A-8129-13C6BB1863A1}" type="sibTrans" cxnId="{21A802C3-050B-4D00-814B-9563AD4D8870}">
      <dgm:prSet/>
      <dgm:spPr/>
      <dgm:t>
        <a:bodyPr/>
        <a:lstStyle/>
        <a:p>
          <a:endParaRPr lang="de-AT"/>
        </a:p>
      </dgm:t>
    </dgm:pt>
    <dgm:pt modelId="{0FDE8CAD-C7F2-407D-8CA1-4AB1257C512B}" type="pres">
      <dgm:prSet presAssocID="{D79C2956-E5A1-43E0-BEEC-372822D4FDE5}" presName="Name0" presStyleCnt="0">
        <dgm:presLayoutVars>
          <dgm:dir/>
          <dgm:animLvl val="lvl"/>
          <dgm:resizeHandles val="exact"/>
        </dgm:presLayoutVars>
      </dgm:prSet>
      <dgm:spPr/>
    </dgm:pt>
    <dgm:pt modelId="{EA24E31E-E5A0-4018-AC0A-FA7591C941E7}" type="pres">
      <dgm:prSet presAssocID="{7D4BF765-1FAF-43B9-898A-A2FCBD816398}" presName="composite" presStyleCnt="0"/>
      <dgm:spPr/>
    </dgm:pt>
    <dgm:pt modelId="{35D4082F-2199-40BD-BC3D-B26754516A91}" type="pres">
      <dgm:prSet presAssocID="{7D4BF765-1FAF-43B9-898A-A2FCBD816398}" presName="parTx" presStyleLbl="alignNode1" presStyleIdx="0" presStyleCnt="1" custLinFactNeighborX="-208" custLinFactNeighborY="65170">
        <dgm:presLayoutVars>
          <dgm:chMax val="0"/>
          <dgm:chPref val="0"/>
          <dgm:bulletEnabled val="1"/>
        </dgm:presLayoutVars>
      </dgm:prSet>
      <dgm:spPr/>
    </dgm:pt>
    <dgm:pt modelId="{981CDD44-A5BB-4759-BA76-68E24F9D104D}" type="pres">
      <dgm:prSet presAssocID="{7D4BF765-1FAF-43B9-898A-A2FCBD816398}" presName="desTx" presStyleLbl="alignAccFollowNode1" presStyleIdx="0" presStyleCnt="1" custScaleY="82321">
        <dgm:presLayoutVars>
          <dgm:bulletEnabled val="1"/>
        </dgm:presLayoutVars>
      </dgm:prSet>
      <dgm:spPr/>
    </dgm:pt>
  </dgm:ptLst>
  <dgm:cxnLst>
    <dgm:cxn modelId="{77452D03-D87D-44E4-AE01-283A520F73F1}" srcId="{F6E39E58-5E5A-4591-810F-5DDBE03E6F66}" destId="{2D767A05-DB36-4221-827F-F6FF3922B1D0}" srcOrd="0" destOrd="0" parTransId="{A87D7A64-A3F7-4898-BCE6-7517A0025471}" sibTransId="{A1E1DB83-1538-48EB-8DA4-8DAEE98C07E3}"/>
    <dgm:cxn modelId="{D45C0E14-E4F8-462B-B501-0B3013045968}" srcId="{7D4BF765-1FAF-43B9-898A-A2FCBD816398}" destId="{A9286180-60AA-454B-B0CF-BEE84F58A9B0}" srcOrd="4" destOrd="0" parTransId="{50E484BC-C50E-4D8A-881D-8654DBF079BD}" sibTransId="{100A95A8-DD0E-408A-A70E-C2A81EE38A19}"/>
    <dgm:cxn modelId="{8BA91C17-AEC7-4EC4-A518-C6CC29E0D38D}" type="presOf" srcId="{3E5915E3-109D-42ED-A733-B2DEC18BDAC7}" destId="{981CDD44-A5BB-4759-BA76-68E24F9D104D}" srcOrd="0" destOrd="10" presId="urn:microsoft.com/office/officeart/2005/8/layout/hList1"/>
    <dgm:cxn modelId="{B2F4A21B-EE1C-4FC3-B72C-18BEB471E06C}" type="presOf" srcId="{C8E37390-FAC5-462B-B86D-FE59D097D17F}" destId="{981CDD44-A5BB-4759-BA76-68E24F9D104D}" srcOrd="0" destOrd="7" presId="urn:microsoft.com/office/officeart/2005/8/layout/hList1"/>
    <dgm:cxn modelId="{D3EE862F-0345-4C01-A4DF-B30FE2ACB398}" type="presOf" srcId="{9FA5F4A5-B981-4F85-A59F-7C082CBBF8DF}" destId="{981CDD44-A5BB-4759-BA76-68E24F9D104D}" srcOrd="0" destOrd="6" presId="urn:microsoft.com/office/officeart/2005/8/layout/hList1"/>
    <dgm:cxn modelId="{E2B16B34-7DCC-434C-A717-68F45F33E5F5}" type="presOf" srcId="{7D4BF765-1FAF-43B9-898A-A2FCBD816398}" destId="{35D4082F-2199-40BD-BC3D-B26754516A91}" srcOrd="0" destOrd="0" presId="urn:microsoft.com/office/officeart/2005/8/layout/hList1"/>
    <dgm:cxn modelId="{77FBE936-F174-4586-B370-75E6A7CD8E8C}" type="presOf" srcId="{D79C2956-E5A1-43E0-BEEC-372822D4FDE5}" destId="{0FDE8CAD-C7F2-407D-8CA1-4AB1257C512B}" srcOrd="0" destOrd="0" presId="urn:microsoft.com/office/officeart/2005/8/layout/hList1"/>
    <dgm:cxn modelId="{E84C7660-D23A-43B9-ADA0-32FD28EEB6F9}" type="presOf" srcId="{32F488DF-CED5-4A83-A78F-A35177D23E6A}" destId="{981CDD44-A5BB-4759-BA76-68E24F9D104D}" srcOrd="0" destOrd="9" presId="urn:microsoft.com/office/officeart/2005/8/layout/hList1"/>
    <dgm:cxn modelId="{74EFBD68-F12F-49B0-8AB5-27F4D403E7E1}" type="presOf" srcId="{0416CE7E-94B0-495B-B649-D9E0EF308D90}" destId="{981CDD44-A5BB-4759-BA76-68E24F9D104D}" srcOrd="0" destOrd="5" presId="urn:microsoft.com/office/officeart/2005/8/layout/hList1"/>
    <dgm:cxn modelId="{82DBF14D-0509-4F26-A724-431898989987}" srcId="{D79C2956-E5A1-43E0-BEEC-372822D4FDE5}" destId="{7D4BF765-1FAF-43B9-898A-A2FCBD816398}" srcOrd="0" destOrd="0" parTransId="{DF06D66F-707F-4480-969F-8019B3287F1C}" sibTransId="{61319CD6-30FB-4E55-B370-97F5A2B57697}"/>
    <dgm:cxn modelId="{200D7E7F-21B2-46EC-BAB1-51E06EA6F74D}" type="presOf" srcId="{13743AB4-A5B2-48E8-979F-66D75F2B3728}" destId="{981CDD44-A5BB-4759-BA76-68E24F9D104D}" srcOrd="0" destOrd="3" presId="urn:microsoft.com/office/officeart/2005/8/layout/hList1"/>
    <dgm:cxn modelId="{DF62DF81-453F-46D8-9E20-FF4A2CC620C4}" srcId="{1CCF0277-66C2-4D81-97E1-3445D6EA69C3}" destId="{6AD616E2-514E-4EFB-B2E9-DCBA065AF029}" srcOrd="1" destOrd="0" parTransId="{9AD345CA-BBAB-4A14-B15E-F071FDCA455B}" sibTransId="{19B5F1F5-493C-4FC2-AA6B-6EDDE8E53ECA}"/>
    <dgm:cxn modelId="{6EF8D687-7DB8-4F23-8366-2A07D0D724CB}" srcId="{7D4BF765-1FAF-43B9-898A-A2FCBD816398}" destId="{9FA5F4A5-B981-4F85-A59F-7C082CBBF8DF}" srcOrd="2" destOrd="0" parTransId="{E0CCFAD3-BCFF-413D-9BD9-402B15E78C6C}" sibTransId="{7DADD374-D122-435A-8F13-C6A145986BE9}"/>
    <dgm:cxn modelId="{8FCC54A5-C778-47CA-986D-938278B5FDB4}" type="presOf" srcId="{6AD616E2-514E-4EFB-B2E9-DCBA065AF029}" destId="{981CDD44-A5BB-4759-BA76-68E24F9D104D}" srcOrd="0" destOrd="4" presId="urn:microsoft.com/office/officeart/2005/8/layout/hList1"/>
    <dgm:cxn modelId="{CA7FFFAF-CF04-42D8-92B1-B1F574FDFF06}" srcId="{1CCF0277-66C2-4D81-97E1-3445D6EA69C3}" destId="{13743AB4-A5B2-48E8-979F-66D75F2B3728}" srcOrd="0" destOrd="0" parTransId="{81018E40-AE30-40B2-BD87-479A55F70754}" sibTransId="{78929A25-98AE-4871-BCB8-715DE494378B}"/>
    <dgm:cxn modelId="{473606B3-0686-4960-ABE4-C9124C56D846}" srcId="{7D4BF765-1FAF-43B9-898A-A2FCBD816398}" destId="{F6E39E58-5E5A-4591-810F-5DDBE03E6F66}" srcOrd="0" destOrd="0" parTransId="{3638365B-9B0B-4C68-8EE8-9B9F8AAAC02F}" sibTransId="{5E86BF2A-31B2-42E6-B746-515446BF2842}"/>
    <dgm:cxn modelId="{5AD6ACB7-E8EB-4982-B1B7-22C440F2816F}" srcId="{A9286180-60AA-454B-B0CF-BEE84F58A9B0}" destId="{32F488DF-CED5-4A83-A78F-A35177D23E6A}" srcOrd="0" destOrd="0" parTransId="{5A144427-BAC1-4F48-A6BC-BB96FB009439}" sibTransId="{F911B7A1-0F55-4368-B198-E18CB70E4633}"/>
    <dgm:cxn modelId="{21A802C3-050B-4D00-814B-9563AD4D8870}" srcId="{7D4BF765-1FAF-43B9-898A-A2FCBD816398}" destId="{3E5915E3-109D-42ED-A733-B2DEC18BDAC7}" srcOrd="5" destOrd="0" parTransId="{01B68700-F6FC-4C96-A922-F4468557234E}" sibTransId="{3D050684-71F8-4A3A-8129-13C6BB1863A1}"/>
    <dgm:cxn modelId="{F21E06CB-6618-49CD-93AB-519911CC8546}" type="presOf" srcId="{2D767A05-DB36-4221-827F-F6FF3922B1D0}" destId="{981CDD44-A5BB-4759-BA76-68E24F9D104D}" srcOrd="0" destOrd="1" presId="urn:microsoft.com/office/officeart/2005/8/layout/hList1"/>
    <dgm:cxn modelId="{1A597BCE-8B95-443A-BC79-A45C35E4299A}" type="presOf" srcId="{A9286180-60AA-454B-B0CF-BEE84F58A9B0}" destId="{981CDD44-A5BB-4759-BA76-68E24F9D104D}" srcOrd="0" destOrd="8" presId="urn:microsoft.com/office/officeart/2005/8/layout/hList1"/>
    <dgm:cxn modelId="{56FCE3CE-7956-4581-B454-D96E48E05E84}" type="presOf" srcId="{1CCF0277-66C2-4D81-97E1-3445D6EA69C3}" destId="{981CDD44-A5BB-4759-BA76-68E24F9D104D}" srcOrd="0" destOrd="2" presId="urn:microsoft.com/office/officeart/2005/8/layout/hList1"/>
    <dgm:cxn modelId="{3843A8DF-83DF-49DC-B7A1-9C0B6C79E04A}" type="presOf" srcId="{F6E39E58-5E5A-4591-810F-5DDBE03E6F66}" destId="{981CDD44-A5BB-4759-BA76-68E24F9D104D}" srcOrd="0" destOrd="0" presId="urn:microsoft.com/office/officeart/2005/8/layout/hList1"/>
    <dgm:cxn modelId="{B07B7AED-64C2-4127-AA55-F460FAAB7DC8}" srcId="{7D4BF765-1FAF-43B9-898A-A2FCBD816398}" destId="{C8E37390-FAC5-462B-B86D-FE59D097D17F}" srcOrd="3" destOrd="0" parTransId="{8DAA6116-3D7F-47DE-9644-5FD2812587FB}" sibTransId="{F95F5C4D-0553-4C51-8B58-9743A7E5D0F6}"/>
    <dgm:cxn modelId="{FE3861F1-78E9-48FA-965D-CF2E19934D14}" srcId="{6AD616E2-514E-4EFB-B2E9-DCBA065AF029}" destId="{0416CE7E-94B0-495B-B649-D9E0EF308D90}" srcOrd="0" destOrd="0" parTransId="{7DA899E3-21D5-41BC-881F-847DAF8E99E4}" sibTransId="{6CB986AE-A7B2-41F5-B3D1-43626DBE524C}"/>
    <dgm:cxn modelId="{AFC65AFD-79A6-42DF-B22A-B405B51F7438}" srcId="{7D4BF765-1FAF-43B9-898A-A2FCBD816398}" destId="{1CCF0277-66C2-4D81-97E1-3445D6EA69C3}" srcOrd="1" destOrd="0" parTransId="{BE0917E0-6123-41AD-A4FC-1B7CFB1ED59A}" sibTransId="{1F2F6310-C6AC-40E4-92AB-8280A83BB264}"/>
    <dgm:cxn modelId="{56B9C486-73AA-485F-82BB-0756CCF62348}" type="presParOf" srcId="{0FDE8CAD-C7F2-407D-8CA1-4AB1257C512B}" destId="{EA24E31E-E5A0-4018-AC0A-FA7591C941E7}" srcOrd="0" destOrd="0" presId="urn:microsoft.com/office/officeart/2005/8/layout/hList1"/>
    <dgm:cxn modelId="{8C954954-200B-46D3-BFDC-69B36FFE3424}" type="presParOf" srcId="{EA24E31E-E5A0-4018-AC0A-FA7591C941E7}" destId="{35D4082F-2199-40BD-BC3D-B26754516A91}" srcOrd="0" destOrd="0" presId="urn:microsoft.com/office/officeart/2005/8/layout/hList1"/>
    <dgm:cxn modelId="{4373F493-2A60-4EC7-9437-0AD5E235CAC5}" type="presParOf" srcId="{EA24E31E-E5A0-4018-AC0A-FA7591C941E7}" destId="{981CDD44-A5BB-4759-BA76-68E24F9D10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EE67B-32F1-4163-966F-52E63DFD352A}">
      <dsp:nvSpPr>
        <dsp:cNvPr id="0" name=""/>
        <dsp:cNvSpPr/>
      </dsp:nvSpPr>
      <dsp:spPr>
        <a:xfrm>
          <a:off x="0" y="21744"/>
          <a:ext cx="2916113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Koje su ključne odgovornosti na svakoj razini vlade?</a:t>
          </a:r>
          <a:r>
            <a:rPr sz="1600" kern="1200"/>
            <a:t> 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42950" y="64694"/>
        <a:ext cx="2830213" cy="793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F78D5-ED65-44F6-BCCC-35364944A6DD}">
      <dsp:nvSpPr>
        <dsp:cNvPr id="0" name=""/>
        <dsp:cNvSpPr/>
      </dsp:nvSpPr>
      <dsp:spPr>
        <a:xfrm>
          <a:off x="0" y="3238598"/>
          <a:ext cx="7834312" cy="12357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/>
            <a:t>visoka vrijednost suradnje i konsenzus na svim razinama vlasti</a:t>
          </a:r>
          <a:endParaRPr lang="hr-HR" sz="1300" kern="1200" dirty="0"/>
        </a:p>
      </dsp:txBody>
      <dsp:txXfrm>
        <a:off x="0" y="3238598"/>
        <a:ext cx="2350293" cy="1235759"/>
      </dsp:txXfrm>
    </dsp:sp>
    <dsp:sp modelId="{43F9D7F5-41D3-4372-9583-E75621295532}">
      <dsp:nvSpPr>
        <dsp:cNvPr id="0" name=""/>
        <dsp:cNvSpPr/>
      </dsp:nvSpPr>
      <dsp:spPr>
        <a:xfrm>
          <a:off x="0" y="1672542"/>
          <a:ext cx="7834312" cy="12357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/>
            <a:t>cilj: jednaki životni uvjeti u cijeloj Austriji</a:t>
          </a:r>
          <a:endParaRPr lang="hr-HR" sz="1300" kern="1200" dirty="0"/>
        </a:p>
      </dsp:txBody>
      <dsp:txXfrm>
        <a:off x="0" y="1672542"/>
        <a:ext cx="2350293" cy="1235759"/>
      </dsp:txXfrm>
    </dsp:sp>
    <dsp:sp modelId="{17BCED1E-EB3B-42D0-A31F-0552AD9703F7}">
      <dsp:nvSpPr>
        <dsp:cNvPr id="0" name=""/>
        <dsp:cNvSpPr/>
      </dsp:nvSpPr>
      <dsp:spPr>
        <a:xfrm>
          <a:off x="0" y="89704"/>
          <a:ext cx="7834312" cy="12357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300" kern="1200"/>
            <a:t>4-6 godina, na temelju jednoglasnog sporazuma između vlada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i="1" kern="1200" dirty="0"/>
            <a:t>(trenutačan IFRA: 2017.-2021.)</a:t>
          </a:r>
        </a:p>
      </dsp:txBody>
      <dsp:txXfrm>
        <a:off x="0" y="89704"/>
        <a:ext cx="2350293" cy="1235759"/>
      </dsp:txXfrm>
    </dsp:sp>
    <dsp:sp modelId="{4A9A8DAE-8930-4B2B-9FBD-E93B76687EAE}">
      <dsp:nvSpPr>
        <dsp:cNvPr id="0" name=""/>
        <dsp:cNvSpPr/>
      </dsp:nvSpPr>
      <dsp:spPr>
        <a:xfrm>
          <a:off x="3743880" y="259048"/>
          <a:ext cx="2540157" cy="1693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 dirty="0">
              <a:solidFill>
                <a:schemeClr val="tx1"/>
              </a:solidFill>
            </a:rPr>
            <a:t>Međuvladini fiskalni odnosi:</a:t>
          </a:r>
          <a:endParaRPr lang="hr-HR" sz="2000" b="1" kern="1200" dirty="0">
            <a:solidFill>
              <a:schemeClr val="tx1"/>
            </a:solidFill>
          </a:endParaRPr>
        </a:p>
      </dsp:txBody>
      <dsp:txXfrm>
        <a:off x="3793479" y="308647"/>
        <a:ext cx="2440959" cy="1594240"/>
      </dsp:txXfrm>
    </dsp:sp>
    <dsp:sp modelId="{4B83244C-9F98-4E22-B2D7-8964688D3EE0}">
      <dsp:nvSpPr>
        <dsp:cNvPr id="0" name=""/>
        <dsp:cNvSpPr/>
      </dsp:nvSpPr>
      <dsp:spPr>
        <a:xfrm>
          <a:off x="4959196" y="1952486"/>
          <a:ext cx="91440" cy="667824"/>
        </a:xfrm>
        <a:custGeom>
          <a:avLst/>
          <a:gdLst/>
          <a:ahLst/>
          <a:cxnLst/>
          <a:rect l="0" t="0" r="0" b="0"/>
          <a:pathLst>
            <a:path>
              <a:moveTo>
                <a:pt x="54762" y="0"/>
              </a:moveTo>
              <a:lnTo>
                <a:pt x="54762" y="333912"/>
              </a:lnTo>
              <a:lnTo>
                <a:pt x="45720" y="333912"/>
              </a:lnTo>
              <a:lnTo>
                <a:pt x="45720" y="667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517C4-6E88-4A5F-94E5-10327834ED33}">
      <dsp:nvSpPr>
        <dsp:cNvPr id="0" name=""/>
        <dsp:cNvSpPr/>
      </dsp:nvSpPr>
      <dsp:spPr>
        <a:xfrm>
          <a:off x="3734837" y="2620311"/>
          <a:ext cx="2540157" cy="1693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/>
            <a:t>pregovori između saveznih, državnih i lokalnih vlasti</a:t>
          </a:r>
          <a:endParaRPr lang="hr-HR" sz="2000" b="1" kern="1200" dirty="0">
            <a:solidFill>
              <a:schemeClr val="tx1"/>
            </a:solidFill>
          </a:endParaRPr>
        </a:p>
      </dsp:txBody>
      <dsp:txXfrm>
        <a:off x="3784436" y="2669910"/>
        <a:ext cx="2440959" cy="1594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A4C4C-8A71-4122-B009-C5085136880F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500" kern="1200"/>
            <a:t>porezne autonomije saveznih država (Länder)</a:t>
          </a:r>
          <a:endParaRPr lang="hr-HR" sz="1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0" y="0"/>
        <a:ext cx="3048000" cy="1524000"/>
      </dsp:txXfrm>
    </dsp:sp>
    <dsp:sp modelId="{A2607C42-F206-41D4-AD68-FF60E3684B67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>
              <a:solidFill>
                <a:schemeClr val="tx1">
                  <a:lumMod val="95000"/>
                  <a:lumOff val="5000"/>
                </a:schemeClr>
              </a:solidFill>
            </a:rPr>
            <a:t>fokusa na zadatak</a:t>
          </a:r>
          <a:endParaRPr lang="hr-HR" sz="1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048000" y="0"/>
        <a:ext cx="3048000" cy="1524000"/>
      </dsp:txXfrm>
    </dsp:sp>
    <dsp:sp modelId="{326267A7-9BB5-4DAE-8DE9-3C28F5C07F65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shade val="50000"/>
            <a:hueOff val="17456"/>
            <a:satOff val="24633"/>
            <a:lumOff val="30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95000"/>
                  <a:lumOff val="5000"/>
                </a:schemeClr>
              </a:solidFill>
            </a:rPr>
            <a:t>nove instrumente za podršku administrativnih reformi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95000"/>
                  <a:lumOff val="5000"/>
                </a:schemeClr>
              </a:solidFill>
            </a:rPr>
            <a:t>(sustav sa usporednim vrijednostima i dubinskim analizama rashoda)</a:t>
          </a:r>
          <a:endParaRPr lang="hr-HR" sz="1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0" y="2539999"/>
        <a:ext cx="3048000" cy="1524000"/>
      </dsp:txXfrm>
    </dsp:sp>
    <dsp:sp modelId="{BCE0E79B-8A46-45E1-8DD7-8210949DA6D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500" kern="1200"/>
            <a:t>Maksimalna gornja granica javnih jamstava za sve razine vlasti</a:t>
          </a:r>
          <a:endParaRPr lang="hr-HR" sz="1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3048000" y="2539999"/>
        <a:ext cx="3048000" cy="1524000"/>
      </dsp:txXfrm>
    </dsp:sp>
    <dsp:sp modelId="{8BF948F8-0C3F-4E17-8F2B-C697DB3DC3B9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500" kern="1200"/>
            <a:t>IFRA 2017.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1500" kern="1200"/>
            <a:t>početak promjene na više...</a:t>
          </a:r>
          <a:endParaRPr lang="hr-HR" sz="1500" kern="1200" dirty="0"/>
        </a:p>
      </dsp:txBody>
      <dsp:txXfrm>
        <a:off x="2183197" y="1573596"/>
        <a:ext cx="1729606" cy="916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4082F-2199-40BD-BC3D-B26754516A91}">
      <dsp:nvSpPr>
        <dsp:cNvPr id="0" name=""/>
        <dsp:cNvSpPr/>
      </dsp:nvSpPr>
      <dsp:spPr>
        <a:xfrm>
          <a:off x="0" y="413444"/>
          <a:ext cx="8050212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accent5">
                  <a:lumMod val="50000"/>
                </a:schemeClr>
              </a:solidFill>
            </a:rPr>
            <a:t>Višestruka fiskalna pravila – ključni elementi</a:t>
          </a:r>
          <a:endParaRPr lang="hr-HR" sz="21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413444"/>
        <a:ext cx="8050212" cy="604800"/>
      </dsp:txXfrm>
    </dsp:sp>
    <dsp:sp modelId="{981CDD44-A5BB-4759-BA76-68E24F9D104D}">
      <dsp:nvSpPr>
        <dsp:cNvPr id="0" name=""/>
        <dsp:cNvSpPr/>
      </dsp:nvSpPr>
      <dsp:spPr>
        <a:xfrm>
          <a:off x="0" y="1083391"/>
          <a:ext cx="8050212" cy="4277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Ambiciozni ciljevi u pogledu deficita </a:t>
          </a:r>
          <a:endParaRPr lang="hr-HR" sz="210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2100" kern="1200"/>
            <a:t>konvergencija u skladu s uravnoteženom proračunskom pozicijom vlade u 2016. prema ugovoru iz Maastrichta</a:t>
          </a:r>
          <a:endParaRPr lang="hr-HR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Pravila strukturalne ravnoteže </a:t>
          </a:r>
          <a:endParaRPr lang="hr-HR" sz="210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2100" kern="1200"/>
            <a:t>za sve razine vlasti, od 2017. nadalje</a:t>
          </a:r>
          <a:endParaRPr lang="hr-HR" sz="210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2100" kern="1200"/>
            <a:t>limit strukturalnog deficita središnje vlade na -0,45 % BDP-a u skladu sa srednjoročnim ciljem</a:t>
          </a:r>
          <a:endParaRPr lang="hr-HR" sz="2100" kern="1200" dirty="0"/>
        </a:p>
        <a:p>
          <a:pPr marL="685800" lvl="3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2100" kern="1200"/>
            <a:t>(-0,35 %: središnja vlada;- 0.1 % države &amp; općine) </a:t>
          </a:r>
          <a:endParaRPr lang="hr-HR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Pravilo rashoda</a:t>
          </a:r>
          <a:endParaRPr lang="hr-HR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2100" kern="1200"/>
            <a:t>godišnji rast rashoda svih vlasti ne smije premašiti iznos ispod referentne srednjoročne stope potencijalnog rasta BDP-a</a:t>
          </a:r>
          <a:endParaRPr lang="hr-HR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Kriterij za dug </a:t>
          </a:r>
          <a:endParaRPr lang="hr-HR" sz="2100" kern="120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2100" kern="1200"/>
            <a:t>dinamika duga preokrenuta (pravilo 1/20 za sve razine vlasti)  </a:t>
          </a:r>
          <a:endParaRPr lang="hr-HR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AT" sz="2100" kern="1200"/>
        </a:p>
      </dsp:txBody>
      <dsp:txXfrm>
        <a:off x="0" y="1083391"/>
        <a:ext cx="8050212" cy="4277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862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3" y="1"/>
            <a:ext cx="2944343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813"/>
            <a:ext cx="2945862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3" y="9430813"/>
            <a:ext cx="2944343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4B115DDB-1614-4D49-9B5C-1C1924895DDA}" type="slidenum">
              <a:rPr lang="de-DE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1870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862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1"/>
            <a:ext cx="2944343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887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5" y="4715408"/>
            <a:ext cx="5438748" cy="446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813"/>
            <a:ext cx="2945862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30813"/>
            <a:ext cx="2944343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E1C1EAD1-BFF6-4C33-9839-6216434FD071}" type="slidenum">
              <a:rPr lang="de-DE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6371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1202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de-DE" dirty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DA2E07-67E7-4DEA-B7E5-79E887DE0122}" type="slidenum">
              <a:rPr lang="de-DE" altLang="de-DE"/>
              <a:pPr eaLnBrk="1" hangingPunct="1">
                <a:spcBef>
                  <a:spcPct val="0"/>
                </a:spcBef>
              </a:pPr>
              <a:t>10</a:t>
            </a:fld>
            <a:endParaRPr lang="hr-HR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E18407-DB61-4170-8002-5C88342B6FF4}" type="slidenum">
              <a:rPr lang="de-DE" altLang="de-DE"/>
              <a:pPr eaLnBrk="1" hangingPunct="1">
                <a:spcBef>
                  <a:spcPct val="0"/>
                </a:spcBef>
              </a:pPr>
              <a:t>12</a:t>
            </a:fld>
            <a:endParaRPr lang="hr-HR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7118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4344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dirty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EDE7CD-C5ED-41A9-8AF2-E054D0B0E111}" type="slidenum">
              <a:rPr lang="de-DE" altLang="de-DE"/>
              <a:pPr eaLnBrk="1" hangingPunct="1">
                <a:spcBef>
                  <a:spcPct val="0"/>
                </a:spcBef>
              </a:pPr>
              <a:t>16</a:t>
            </a:fld>
            <a:endParaRPr lang="hr-HR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91F33E-877D-4FF7-A0EF-C2DF4C61CA1B}" type="slidenum">
              <a:rPr lang="de-DE" altLang="de-DE"/>
              <a:pPr eaLnBrk="1" hangingPunct="1">
                <a:spcBef>
                  <a:spcPct val="0"/>
                </a:spcBef>
              </a:pPr>
              <a:t>17</a:t>
            </a:fld>
            <a:endParaRPr lang="hr-HR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064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D6C443-FBBA-4163-88D0-0A61B5F4621D}" type="slidenum">
              <a:rPr lang="de-DE" altLang="de-DE"/>
              <a:pPr eaLnBrk="1" hangingPunct="1">
                <a:spcBef>
                  <a:spcPct val="0"/>
                </a:spcBef>
              </a:pPr>
              <a:t>19</a:t>
            </a:fld>
            <a:endParaRPr lang="hr-HR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5763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960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933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4074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64" indent="-28452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9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33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57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81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905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29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53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AC012-476D-4040-B890-552186615660}" type="slidenum">
              <a:rPr lang="de-DE" altLang="de-DE"/>
              <a:pPr eaLnBrk="1" hangingPunct="1">
                <a:spcBef>
                  <a:spcPct val="0"/>
                </a:spcBef>
              </a:pPr>
              <a:t>23</a:t>
            </a:fld>
            <a:endParaRPr lang="hr-HR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64" indent="-28452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9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33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57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81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905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29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53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AC012-476D-4040-B890-552186615660}" type="slidenum">
              <a:rPr lang="de-DE" altLang="de-DE"/>
              <a:pPr eaLnBrk="1" hangingPunct="1">
                <a:spcBef>
                  <a:spcPct val="0"/>
                </a:spcBef>
              </a:pPr>
              <a:t>24</a:t>
            </a:fld>
            <a:endParaRPr lang="hr-HR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64" indent="-28452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9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33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57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81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905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29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53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AC012-476D-4040-B890-552186615660}" type="slidenum">
              <a:rPr lang="de-DE" altLang="de-DE"/>
              <a:pPr eaLnBrk="1" hangingPunct="1">
                <a:spcBef>
                  <a:spcPct val="0"/>
                </a:spcBef>
              </a:pPr>
              <a:t>25</a:t>
            </a:fld>
            <a:endParaRPr lang="hr-HR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dirty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64" indent="-28452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9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33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57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81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905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29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53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EFD58C-5B2B-497C-B2AA-AB03ACE8D0E3}" type="slidenum">
              <a:rPr lang="de-DE" altLang="de-DE"/>
              <a:pPr eaLnBrk="1" hangingPunct="1">
                <a:spcBef>
                  <a:spcPct val="0"/>
                </a:spcBef>
              </a:pPr>
              <a:t>26</a:t>
            </a:fld>
            <a:endParaRPr lang="hr-HR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713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7147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D0288A-0D23-452D-9B2D-C371AEFB53EE}" type="slidenum">
              <a:rPr lang="de-DE" altLang="de-DE"/>
              <a:pPr eaLnBrk="1" hangingPunct="1">
                <a:spcBef>
                  <a:spcPct val="0"/>
                </a:spcBef>
              </a:pPr>
              <a:t>4</a:t>
            </a:fld>
            <a:endParaRPr lang="hr-HR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79A24B-0E9B-48C4-9F40-81D416BBF4D0}" type="slidenum">
              <a:rPr lang="de-DE" altLang="de-DE" sz="1100"/>
              <a:pPr eaLnBrk="1" hangingPunct="1"/>
              <a:t>5</a:t>
            </a:fld>
            <a:endParaRPr lang="hr-HR" altLang="de-DE"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086968-6EEF-4269-8026-4760225E4A90}" type="slidenum">
              <a:rPr lang="de-DE" altLang="de-DE" sz="1100" smtClean="0"/>
              <a:pPr eaLnBrk="1" hangingPunct="1">
                <a:spcBef>
                  <a:spcPct val="0"/>
                </a:spcBef>
              </a:pPr>
              <a:t>6</a:t>
            </a:fld>
            <a:endParaRPr lang="hr-HR" altLang="de-DE"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451ED8-5C5B-4241-BC59-0D9948B0CCF3}" type="slidenum">
              <a:rPr lang="de-DE" altLang="de-DE"/>
              <a:pPr eaLnBrk="1" hangingPunct="1">
                <a:spcBef>
                  <a:spcPct val="0"/>
                </a:spcBef>
              </a:pPr>
              <a:t>7</a:t>
            </a:fld>
            <a:endParaRPr lang="hr-HR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79A24B-0E9B-48C4-9F40-81D416BBF4D0}" type="slidenum">
              <a:rPr lang="de-DE" altLang="de-DE" sz="1100"/>
              <a:pPr eaLnBrk="1" hangingPunct="1"/>
              <a:t>8</a:t>
            </a:fld>
            <a:endParaRPr lang="hr-HR" altLang="de-DE"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79A24B-0E9B-48C4-9F40-81D416BBF4D0}" type="slidenum">
              <a:rPr lang="de-DE" altLang="de-DE" sz="1100"/>
              <a:pPr eaLnBrk="1" hangingPunct="1"/>
              <a:t>9</a:t>
            </a:fld>
            <a:endParaRPr lang="hr-HR" altLang="de-DE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668338" y="6207125"/>
            <a:ext cx="0" cy="652463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39775" y="6207125"/>
            <a:ext cx="7756525" cy="195263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4" name="Picture 4" descr="Logo_BMF_ROT_EN_P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113" y="488950"/>
            <a:ext cx="30368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72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09B4B-A195-4806-BD85-E693E4590980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230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29388" y="358775"/>
            <a:ext cx="1957387" cy="56784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2463" y="358775"/>
            <a:ext cx="5724525" cy="56784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4BF0D-03CE-4009-A09A-82195BBA4E6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7462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358775"/>
            <a:ext cx="6038850" cy="539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52463" y="1631950"/>
            <a:ext cx="3840162" cy="4405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31950"/>
            <a:ext cx="3841750" cy="4405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3B855-5B6C-4021-89C2-1CC41BAE61A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876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358775"/>
            <a:ext cx="6038850" cy="539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52463" y="1631950"/>
            <a:ext cx="3840162" cy="4405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5025" y="1631950"/>
            <a:ext cx="3841750" cy="21256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5025" y="3910013"/>
            <a:ext cx="3841750" cy="2127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67CD-4207-44A3-BE20-405ED3DC589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529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358775"/>
            <a:ext cx="6038850" cy="539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52463" y="1631950"/>
            <a:ext cx="7834312" cy="4405313"/>
          </a:xfrm>
        </p:spPr>
        <p:txBody>
          <a:bodyPr/>
          <a:lstStyle/>
          <a:p>
            <a:pPr lvl="0"/>
            <a:endParaRPr lang="de-AT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D82C-CA76-4688-8A95-3C603DAE00AC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341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358775"/>
            <a:ext cx="6038850" cy="539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52463" y="1631950"/>
            <a:ext cx="7834312" cy="4405313"/>
          </a:xfrm>
        </p:spPr>
        <p:txBody>
          <a:bodyPr/>
          <a:lstStyle/>
          <a:p>
            <a:pPr lvl="0"/>
            <a:endParaRPr lang="de-AT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DDC2E-14E3-43CD-B066-1BAB2F54136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  <p:pic>
        <p:nvPicPr>
          <p:cNvPr id="5" name="Picture 2" descr="JVI-LOGO NO CLAIM 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39" y="451520"/>
            <a:ext cx="1932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836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6038850" cy="43204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2463" y="2120031"/>
            <a:ext cx="7834312" cy="4405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51E14-3725-4A4B-A2F0-3B86F4364D5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948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129B9-18EC-434A-BA83-9B883030352A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658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2463" y="1631950"/>
            <a:ext cx="3840162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31950"/>
            <a:ext cx="3841750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B917E-09B9-41A3-A70A-C43E43CC43D3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017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E29B-C6BF-4B8F-BA73-067C431941C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890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2DE42-7AD0-4196-87C6-A9EA2E84E7E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712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E1A69-4880-4CFD-B914-960A485A6CBD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643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5DDD-36B7-463F-9089-B0F721084CA1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05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DA55-2406-4918-826D-869002C3190D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787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654050" y="1174750"/>
            <a:ext cx="7834313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668338" y="6200775"/>
            <a:ext cx="0" cy="652463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58775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Titelmasterformat durch Klicken bearbeiten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631950"/>
            <a:ext cx="7834312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39775" y="6200775"/>
            <a:ext cx="7756525" cy="19685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1031" name="Picture 7" descr="Logo_BMF_ROT_EN_PP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825" y="488950"/>
            <a:ext cx="22844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02575" y="6184900"/>
            <a:ext cx="5842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16" tIns="41458" rIns="82916" bIns="41458" numCol="1" anchor="t" anchorCtr="0" compatLnSpc="1">
            <a:prstTxWarp prst="textNoShape">
              <a:avLst/>
            </a:prstTxWarp>
          </a:bodyPr>
          <a:lstStyle>
            <a:lvl1pPr algn="r" defTabSz="828675">
              <a:defRPr sz="1000" b="1">
                <a:latin typeface="+mn-lt"/>
              </a:defRPr>
            </a:lvl1pPr>
          </a:lstStyle>
          <a:p>
            <a:pPr>
              <a:defRPr/>
            </a:pPr>
            <a:fld id="{311826CC-323B-4333-B382-92AADAC0B50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hf hdr="0" ftr="0" dt="0"/>
  <p:txStyles>
    <p:titleStyle>
      <a:lvl1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2pPr>
      <a:lvl3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3pPr>
      <a:lvl4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4pPr>
      <a:lvl5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5pPr>
      <a:lvl6pPr marL="457200" algn="l" defTabSz="82867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6pPr>
      <a:lvl7pPr marL="914400" algn="l" defTabSz="82867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7pPr>
      <a:lvl8pPr marL="1371600" algn="l" defTabSz="82867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8pPr>
      <a:lvl9pPr marL="1828800" algn="l" defTabSz="82867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9pPr>
    </p:titleStyle>
    <p:bodyStyle>
      <a:lvl1pPr marL="328613" indent="-328613" algn="l" defTabSz="828675" rtl="0" eaLnBrk="0" fontAlgn="base" hangingPunct="0">
        <a:spcBef>
          <a:spcPct val="20000"/>
        </a:spcBef>
        <a:spcAft>
          <a:spcPct val="0"/>
        </a:spcAft>
        <a:buChar char="•"/>
        <a:defRPr sz="2900" b="1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46063" algn="l" defTabSz="828675" rtl="0" eaLnBrk="0" fontAlgn="base" hangingPunct="0">
        <a:spcBef>
          <a:spcPct val="20000"/>
        </a:spcBef>
        <a:spcAft>
          <a:spcPct val="0"/>
        </a:spcAft>
        <a:buChar char="-"/>
        <a:defRPr sz="2200" b="1">
          <a:solidFill>
            <a:schemeClr val="tx1"/>
          </a:solidFill>
          <a:latin typeface="+mn-lt"/>
        </a:defRPr>
      </a:lvl2pPr>
      <a:lvl3pPr marL="1225550" indent="-325438" algn="l" defTabSz="828675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716088" indent="-330200" algn="l" defTabSz="828675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4pPr>
      <a:lvl5pPr marL="2200275" indent="-320675" algn="l" defTabSz="828675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5pPr>
      <a:lvl6pPr marL="2657475" indent="-320675" algn="l" defTabSz="828675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3114675" indent="-320675" algn="l" defTabSz="828675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3571875" indent="-320675" algn="l" defTabSz="828675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4029075" indent="-320675" algn="l" defTabSz="828675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.zimmer@bmf.gv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hilipp.Paecklar@bmf.gv.a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f.gv.at/budget/finanzbeziehungen-zu-laendern-und-gemeinden/studien-zur-reform-des-finanzausgleich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 </a:t>
            </a:r>
            <a:endParaRPr lang="hr-HR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D4469-DABE-4B99-9B4E-19102E572B8F}" type="slidenum">
              <a:rPr lang="de-AT" smtClean="0"/>
              <a:pPr>
                <a:defRPr/>
              </a:pPr>
              <a:t>1</a:t>
            </a:fld>
            <a:endParaRPr lang="hr-H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1400" dirty="0"/>
              <a:t>Plenarna sjednica Zajednice prakse za proračun PEMPAL-a</a:t>
            </a:r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r>
              <a:rPr lang="hr-HR" sz="3200" dirty="0"/>
              <a:t>Međuvladini fiskalni odnosi </a:t>
            </a:r>
          </a:p>
          <a:p>
            <a:pPr marL="0" indent="0">
              <a:buNone/>
            </a:pPr>
            <a:r>
              <a:rPr lang="hr-HR" sz="2600" dirty="0"/>
              <a:t>Austrijsko iskustvo</a:t>
            </a:r>
          </a:p>
          <a:p>
            <a:pPr marL="0" indent="0">
              <a:buNone/>
            </a:pPr>
            <a:r>
              <a:rPr lang="hr-HR" sz="2400" b="0" dirty="0"/>
              <a:t>14. ožujka 2018.</a:t>
            </a:r>
            <a:endParaRPr lang="hr-HR" sz="2600" dirty="0"/>
          </a:p>
        </p:txBody>
      </p:sp>
      <p:sp>
        <p:nvSpPr>
          <p:cNvPr id="9" name="Rechteck 5"/>
          <p:cNvSpPr>
            <a:spLocks noChangeArrowheads="1"/>
          </p:cNvSpPr>
          <p:nvPr/>
        </p:nvSpPr>
        <p:spPr bwMode="auto">
          <a:xfrm>
            <a:off x="755650" y="6165850"/>
            <a:ext cx="432040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008063"/>
            <a:r>
              <a:rPr lang="hr-HR" sz="1000" dirty="0">
                <a:hlinkClick r:id="rId3"/>
              </a:rPr>
              <a:t>Ger.Zimmer@bmf.gv.at</a:t>
            </a:r>
            <a:r>
              <a:rPr lang="hr-HR" sz="1000" dirty="0"/>
              <a:t>, </a:t>
            </a:r>
            <a:r>
              <a:rPr lang="hr-HR" sz="1000" dirty="0">
                <a:hlinkClick r:id="rId4"/>
              </a:rPr>
              <a:t>Philipp.Paecklar@bmf.gv.at</a:t>
            </a:r>
            <a:endParaRPr lang="hr-HR" sz="1000" dirty="0"/>
          </a:p>
          <a:p>
            <a:pPr defTabSz="1008063"/>
            <a:endParaRPr lang="hr-HR" sz="1000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58052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/>
              <a:t>Gerlinde Zimmer, Philipp Paecklar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329542203"/>
              </p:ext>
            </p:extLst>
          </p:nvPr>
        </p:nvGraphicFramePr>
        <p:xfrm>
          <a:off x="611188" y="1528763"/>
          <a:ext cx="7834312" cy="456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95738" y="2636838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de-AT" altLang="de-DE" sz="1400" b="0"/>
          </a:p>
          <a:p>
            <a:pPr lvl="2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de-DE" altLang="de-DE" sz="14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A9DEE9-D8E5-4E6B-A973-47269A5F1BCC}" type="slidenum">
              <a:rPr lang="de-AT" smtClean="0"/>
              <a:pPr>
                <a:defRPr/>
              </a:pPr>
              <a:t>10</a:t>
            </a:fld>
            <a:endParaRPr lang="hr-HR"/>
          </a:p>
        </p:txBody>
      </p:sp>
      <p:sp>
        <p:nvSpPr>
          <p:cNvPr id="9222" name="Pfeil nach rechts 4"/>
          <p:cNvSpPr>
            <a:spLocks noChangeArrowheads="1"/>
          </p:cNvSpPr>
          <p:nvPr/>
        </p:nvSpPr>
        <p:spPr bwMode="auto">
          <a:xfrm rot="5400000">
            <a:off x="5291931" y="3501232"/>
            <a:ext cx="649287" cy="647700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>
              <a:latin typeface="Arial" charset="0"/>
            </a:endParaRPr>
          </a:p>
        </p:txBody>
      </p:sp>
      <p:sp>
        <p:nvSpPr>
          <p:cNvPr id="9223" name="Rechteck 4"/>
          <p:cNvSpPr>
            <a:spLocks noChangeArrowheads="1"/>
          </p:cNvSpPr>
          <p:nvPr/>
        </p:nvSpPr>
        <p:spPr bwMode="auto">
          <a:xfrm>
            <a:off x="539750" y="1196975"/>
            <a:ext cx="7272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912813"/>
            <a:r>
              <a:rPr lang="hr-HR" altLang="de-DE" b="1" kern="0" dirty="0">
                <a:latin typeface="+mj-lt"/>
              </a:rPr>
              <a:t>IFRA – politička</a:t>
            </a:r>
            <a:r>
              <a:rPr lang="hr-HR"/>
              <a:t> </a:t>
            </a:r>
            <a:r>
              <a:rPr lang="hr-HR" altLang="de-DE" b="1" kern="0" dirty="0">
                <a:latin typeface="+mj-lt"/>
              </a:rPr>
              <a:t>pitanja</a:t>
            </a:r>
            <a:r>
              <a:rPr lang="hr-HR"/>
              <a:t> </a:t>
            </a:r>
            <a:endParaRPr lang="hr-HR" altLang="de-DE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380312" y="19168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162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itel 1"/>
          <p:cNvSpPr>
            <a:spLocks noGrp="1"/>
          </p:cNvSpPr>
          <p:nvPr>
            <p:ph type="title"/>
          </p:nvPr>
        </p:nvSpPr>
        <p:spPr>
          <a:xfrm>
            <a:off x="1413470" y="1881138"/>
            <a:ext cx="6038850" cy="539750"/>
          </a:xfrm>
        </p:spPr>
        <p:txBody>
          <a:bodyPr/>
          <a:lstStyle/>
          <a:p>
            <a:r>
              <a:rPr lang="hr-HR"/>
              <a:t>Institucionalni igrači u fiskalnim odnosima</a:t>
            </a:r>
            <a:br/>
            <a:endParaRPr lang="hr-HR" altLang="de-DE" sz="3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228D0-2A68-4EEF-9ED3-05D9B0EB0C02}" type="slidenum">
              <a:rPr lang="de-AT" smtClean="0"/>
              <a:pPr>
                <a:defRPr/>
              </a:pPr>
              <a:t>11</a:t>
            </a:fld>
            <a:endParaRPr lang="hr-HR"/>
          </a:p>
        </p:txBody>
      </p:sp>
      <p:grpSp>
        <p:nvGrpSpPr>
          <p:cNvPr id="126979" name="Group 10"/>
          <p:cNvGrpSpPr>
            <a:grpSpLocks/>
          </p:cNvGrpSpPr>
          <p:nvPr/>
        </p:nvGrpSpPr>
        <p:grpSpPr bwMode="auto">
          <a:xfrm>
            <a:off x="1911428" y="1916832"/>
            <a:ext cx="4643438" cy="4171950"/>
            <a:chOff x="1764" y="1145"/>
            <a:chExt cx="2925" cy="2628"/>
          </a:xfrm>
        </p:grpSpPr>
        <p:pic>
          <p:nvPicPr>
            <p:cNvPr id="126982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" y="1145"/>
              <a:ext cx="2925" cy="2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83" name="Rechteck 1"/>
            <p:cNvSpPr>
              <a:spLocks noChangeArrowheads="1"/>
            </p:cNvSpPr>
            <p:nvPr/>
          </p:nvSpPr>
          <p:spPr bwMode="auto">
            <a:xfrm rot="17894615">
              <a:off x="1833" y="2060"/>
              <a:ext cx="187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lnSpc>
                  <a:spcPct val="120000"/>
                </a:lnSpc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de-DE" sz="3000" b="1" dirty="0">
                  <a:solidFill>
                    <a:srgbClr val="CC0000"/>
                  </a:solidFill>
                </a:rPr>
                <a:t>središnja vlada</a:t>
              </a:r>
            </a:p>
          </p:txBody>
        </p:sp>
        <p:sp>
          <p:nvSpPr>
            <p:cNvPr id="126984" name="Rechteck 2"/>
            <p:cNvSpPr>
              <a:spLocks noChangeArrowheads="1"/>
            </p:cNvSpPr>
            <p:nvPr/>
          </p:nvSpPr>
          <p:spPr bwMode="auto">
            <a:xfrm rot="3677679">
              <a:off x="3535" y="2164"/>
              <a:ext cx="85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28675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 eaLnBrk="0" hangingPunct="0">
                <a:lnSpc>
                  <a:spcPct val="120000"/>
                </a:lnSpc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Aft>
                  <a:spcPct val="20000"/>
                </a:spcAft>
                <a:buFontTx/>
                <a:buNone/>
              </a:pPr>
              <a:r>
                <a:rPr lang="hr-HR" altLang="de-DE" sz="3000" b="1" dirty="0">
                  <a:solidFill>
                    <a:srgbClr val="CC0000"/>
                  </a:solidFill>
                </a:rPr>
                <a:t>države</a:t>
              </a:r>
            </a:p>
          </p:txBody>
        </p:sp>
        <p:sp>
          <p:nvSpPr>
            <p:cNvPr id="126985" name="Rechteck 3"/>
            <p:cNvSpPr>
              <a:spLocks noChangeArrowheads="1"/>
            </p:cNvSpPr>
            <p:nvPr/>
          </p:nvSpPr>
          <p:spPr bwMode="auto">
            <a:xfrm>
              <a:off x="2391" y="3113"/>
              <a:ext cx="1895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lnSpc>
                  <a:spcPct val="120000"/>
                </a:lnSpc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20000"/>
                </a:spcAft>
                <a:buFontTx/>
                <a:buNone/>
              </a:pPr>
              <a:r>
                <a:rPr lang="hr-HR" altLang="de-DE" sz="3000" b="1" dirty="0">
                  <a:solidFill>
                    <a:srgbClr val="CC0000"/>
                  </a:solidFill>
                </a:rPr>
                <a:t>lokalne vlasti</a:t>
              </a:r>
            </a:p>
            <a:p>
              <a:pPr eaLnBrk="1" hangingPunct="1">
                <a:spcBef>
                  <a:spcPct val="0"/>
                </a:spcBef>
                <a:spcAft>
                  <a:spcPct val="20000"/>
                </a:spcAft>
                <a:buFontTx/>
                <a:buNone/>
              </a:pPr>
              <a:r>
                <a:rPr lang="hr-HR" altLang="de-DE" sz="1600" b="1" dirty="0">
                  <a:solidFill>
                    <a:srgbClr val="CC0000"/>
                  </a:solidFill>
                </a:rPr>
                <a:t>       2 udruge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147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6038850" cy="539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hr-HR"/>
              <a:t>Važni prihodi</a:t>
            </a:r>
            <a:endParaRPr lang="hr-HR" altLang="de-DE" sz="2400" dirty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832"/>
            <a:ext cx="4608512" cy="3528293"/>
          </a:xfrm>
        </p:spPr>
        <p:txBody>
          <a:bodyPr/>
          <a:lstStyle/>
          <a:p>
            <a:pPr eaLnBrk="1" hangingPunct="1"/>
            <a:r>
              <a:rPr lang="hr-HR"/>
              <a:t>Zajednički porezi</a:t>
            </a:r>
            <a:endParaRPr lang="hr-HR" altLang="de-DE" sz="2000" dirty="0"/>
          </a:p>
          <a:p>
            <a:pPr eaLnBrk="1" hangingPunct="1">
              <a:buFontTx/>
              <a:buNone/>
            </a:pPr>
            <a:r>
              <a:rPr lang="en-US"/>
              <a:t>	</a:t>
            </a:r>
            <a:r>
              <a:rPr lang="hr-HR" altLang="de-DE" sz="1800" b="0" dirty="0"/>
              <a:t>Najvažniji porezi: PDV, porez na dobit, porez na dohodak....</a:t>
            </a:r>
          </a:p>
          <a:p>
            <a:pPr eaLnBrk="1" hangingPunct="1">
              <a:buFontTx/>
              <a:buNone/>
            </a:pPr>
            <a:endParaRPr lang="hr-HR" altLang="de-DE" sz="1050" dirty="0"/>
          </a:p>
          <a:p>
            <a:pPr eaLnBrk="1" hangingPunct="1"/>
            <a:r>
              <a:rPr lang="hr-HR"/>
              <a:t>Posebni lokalni porezi:</a:t>
            </a:r>
            <a:r>
              <a:rPr lang="hr-HR" altLang="de-DE" sz="1800" dirty="0"/>
              <a:t> - </a:t>
            </a:r>
            <a:r>
              <a:rPr lang="hr-HR" altLang="de-DE" sz="1800" b="0" dirty="0"/>
              <a:t>općinski porez na plaće, porez na imovinu</a:t>
            </a:r>
          </a:p>
          <a:p>
            <a:pPr lvl="2" eaLnBrk="1" hangingPunct="1">
              <a:buFontTx/>
              <a:buNone/>
            </a:pPr>
            <a:r>
              <a:rPr lang="hr-HR"/>
              <a:t>jednako važno:</a:t>
            </a:r>
          </a:p>
          <a:p>
            <a:pPr lvl="2" eaLnBrk="1" hangingPunct="1">
              <a:buFontTx/>
              <a:buNone/>
            </a:pPr>
            <a:r>
              <a:rPr lang="hr-HR"/>
              <a:t>lokalno (autonomno) definirane pristojbe i troškovi</a:t>
            </a:r>
            <a:endParaRPr lang="hr-HR" altLang="de-DE" dirty="0"/>
          </a:p>
          <a:p>
            <a:pPr eaLnBrk="1" hangingPunct="1">
              <a:buFontTx/>
              <a:buNone/>
            </a:pPr>
            <a:endParaRPr lang="hr-HR" altLang="de-DE" sz="2800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49250" y="5313263"/>
            <a:ext cx="4762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2000" dirty="0"/>
              <a:t>Porezna autonomija saveznih država (</a:t>
            </a:r>
            <a:r>
              <a:rPr lang="hr-HR" sz="2000" i="1" dirty="0" err="1"/>
              <a:t>Länder</a:t>
            </a:r>
            <a:r>
              <a:rPr lang="hr-HR" sz="2000" dirty="0"/>
              <a:t>): podređena važnost (turističke naknade itd.)</a:t>
            </a:r>
            <a:endParaRPr lang="hr-HR" altLang="de-DE" sz="2000" b="0" dirty="0">
              <a:latin typeface="Arial" charset="0"/>
            </a:endParaRPr>
          </a:p>
        </p:txBody>
      </p:sp>
      <p:graphicFrame>
        <p:nvGraphicFramePr>
          <p:cNvPr id="12293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654823"/>
              </p:ext>
            </p:extLst>
          </p:nvPr>
        </p:nvGraphicFramePr>
        <p:xfrm>
          <a:off x="6037252" y="1844824"/>
          <a:ext cx="2738447" cy="360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Photo Editor-Foto" r:id="rId4" imgW="1905266" imgH="2505425" progId="MSPhotoEd.3">
                  <p:embed/>
                </p:oleObj>
              </mc:Choice>
              <mc:Fallback>
                <p:oleObj name="Photo Editor-Foto" r:id="rId4" imgW="1905266" imgH="250542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52" y="1844824"/>
                        <a:ext cx="2738447" cy="3601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580955" y="5475287"/>
            <a:ext cx="33115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de-DE" sz="1400" b="0" dirty="0">
                <a:latin typeface="Arial" charset="0"/>
              </a:rPr>
              <a:t>Skijaško trčanje, Vorarlberg, Austrija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9A386-8745-4727-97CE-22B8DD8A6923}" type="slidenum">
              <a:rPr lang="de-AT" smtClean="0"/>
              <a:pPr>
                <a:defRPr/>
              </a:pPr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454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hteck 2"/>
          <p:cNvSpPr>
            <a:spLocks noChangeArrowheads="1"/>
          </p:cNvSpPr>
          <p:nvPr/>
        </p:nvSpPr>
        <p:spPr bwMode="auto">
          <a:xfrm>
            <a:off x="3795949" y="1867396"/>
            <a:ext cx="300178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de-DE" sz="20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2000" b="0" dirty="0">
                <a:latin typeface="Arial" charset="0"/>
              </a:rPr>
              <a:t>Prvi korak – prikupljanje poreza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de-DE" sz="5400" b="0" dirty="0"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3165402" y="3958055"/>
            <a:ext cx="431800" cy="3460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570681" y="4150241"/>
            <a:ext cx="123463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1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Savezna vlada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4029002" y="4075800"/>
            <a:ext cx="3168650" cy="36671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2859090" y="5373689"/>
            <a:ext cx="433387" cy="3460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003634" y="4150241"/>
            <a:ext cx="7553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9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Države </a:t>
            </a:r>
          </a:p>
          <a:p>
            <a:pPr algn="ctr">
              <a:defRPr/>
            </a:pPr>
            <a:r>
              <a:rPr lang="hr-HR" sz="9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bez Beča</a:t>
            </a:r>
          </a:p>
        </p:txBody>
      </p:sp>
      <p:sp>
        <p:nvSpPr>
          <p:cNvPr id="13" name="Rechteck 12"/>
          <p:cNvSpPr/>
          <p:nvPr/>
        </p:nvSpPr>
        <p:spPr>
          <a:xfrm>
            <a:off x="4042719" y="4202902"/>
            <a:ext cx="10028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Beč</a:t>
            </a:r>
          </a:p>
        </p:txBody>
      </p:sp>
      <p:sp>
        <p:nvSpPr>
          <p:cNvPr id="14" name="Rechteck 13"/>
          <p:cNvSpPr/>
          <p:nvPr/>
        </p:nvSpPr>
        <p:spPr>
          <a:xfrm>
            <a:off x="5203984" y="4183157"/>
            <a:ext cx="8620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Lokalne vlasti</a:t>
            </a:r>
            <a:endParaRPr lang="hr-HR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445824" y="4158749"/>
            <a:ext cx="679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EU</a:t>
            </a:r>
          </a:p>
        </p:txBody>
      </p:sp>
      <p:sp>
        <p:nvSpPr>
          <p:cNvPr id="11277" name="Textfeld 1"/>
          <p:cNvSpPr txBox="1">
            <a:spLocks noChangeArrowheads="1"/>
          </p:cNvSpPr>
          <p:nvPr/>
        </p:nvSpPr>
        <p:spPr bwMode="auto">
          <a:xfrm>
            <a:off x="827584" y="4532313"/>
            <a:ext cx="637006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1400" b="0" dirty="0">
                <a:latin typeface="Arial" charset="0"/>
              </a:rPr>
              <a:t>mlrd. €</a:t>
            </a:r>
            <a:r>
              <a:rPr lang="hr-HR"/>
              <a:t>            </a:t>
            </a:r>
            <a:r>
              <a:rPr lang="hr-HR" altLang="de-DE" sz="1400" b="0" dirty="0">
                <a:latin typeface="Arial" charset="0"/>
              </a:rPr>
              <a:t>88,118                357                1,326              3,410                  0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de-DE" sz="14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1400" b="0" dirty="0">
                <a:latin typeface="Arial" charset="0"/>
              </a:rPr>
              <a:t>Postotak</a:t>
            </a:r>
            <a:r>
              <a:rPr lang="en-US" altLang="de-DE" sz="1400" b="0" dirty="0">
                <a:latin typeface="Arial" charset="0"/>
              </a:rPr>
              <a:t>	</a:t>
            </a:r>
            <a:r>
              <a:rPr lang="hr-HR" altLang="de-DE" sz="1400" b="0" dirty="0">
                <a:latin typeface="Arial" charset="0"/>
              </a:rPr>
              <a:t>94,5 7%               0,38 %            1,42 %             3,66 %        0,00 %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de-DE" sz="2400" b="0" dirty="0"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3D7EB-E3F9-4749-9BCF-658F8A36AE48}" type="slidenum">
              <a:rPr lang="de-AT" smtClean="0"/>
              <a:pPr>
                <a:defRPr/>
              </a:pPr>
              <a:t>13</a:t>
            </a:fld>
            <a:endParaRPr lang="hr-HR"/>
          </a:p>
        </p:txBody>
      </p:sp>
      <p:sp>
        <p:nvSpPr>
          <p:cNvPr id="3" name="Rechteck 2"/>
          <p:cNvSpPr/>
          <p:nvPr/>
        </p:nvSpPr>
        <p:spPr>
          <a:xfrm>
            <a:off x="539552" y="107267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8675">
              <a:lnSpc>
                <a:spcPct val="150000"/>
              </a:lnSpc>
            </a:pPr>
            <a:endParaRPr lang="hr-HR" altLang="de-DE" sz="1800" b="1" dirty="0">
              <a:solidFill>
                <a:prstClr val="black"/>
              </a:solidFill>
              <a:latin typeface="Tahoma" pitchFamily="34" charset="0"/>
              <a:cs typeface="Tahoma"/>
            </a:endParaRPr>
          </a:p>
          <a:p>
            <a:pPr lvl="0" defTabSz="828675">
              <a:lnSpc>
                <a:spcPct val="150000"/>
              </a:lnSpc>
            </a:pPr>
            <a:r>
              <a:rPr lang="hr-HR" altLang="de-DE" sz="1800" dirty="0">
                <a:solidFill>
                  <a:prstClr val="black"/>
                </a:solidFill>
                <a:latin typeface="Tahoma" pitchFamily="34" charset="0"/>
              </a:rPr>
              <a:t>2016.: 93,211 milijardi €</a:t>
            </a:r>
            <a:endParaRPr lang="hr-HR" altLang="de-DE" sz="1800" dirty="0">
              <a:solidFill>
                <a:prstClr val="black"/>
              </a:solidFill>
              <a:latin typeface="Tahoma" pitchFamily="34" charset="0"/>
              <a:cs typeface="Tahoma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72" y="2690734"/>
            <a:ext cx="6015656" cy="152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8355" y="725795"/>
            <a:ext cx="6311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de-DE" b="1" dirty="0">
                <a:solidFill>
                  <a:prstClr val="black"/>
                </a:solidFill>
                <a:latin typeface="Tahoma" pitchFamily="34" charset="0"/>
              </a:rPr>
              <a:t>Porez: </a:t>
            </a:r>
            <a:r>
              <a:rPr lang="hr-HR"/>
              <a:t>prikupljanje</a:t>
            </a:r>
            <a:r>
              <a:rPr lang="hr-HR" altLang="de-DE" dirty="0">
                <a:solidFill>
                  <a:prstClr val="black"/>
                </a:solidFill>
                <a:latin typeface="Tahoma" pitchFamily="34" charset="0"/>
              </a:rPr>
              <a:t>, raspodjela i transferi</a:t>
            </a:r>
            <a:r>
              <a:rPr lang="hr-HR"/>
              <a:t> </a:t>
            </a:r>
            <a:br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79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866775"/>
            <a:ext cx="6038850" cy="539750"/>
          </a:xfrm>
        </p:spPr>
        <p:txBody>
          <a:bodyPr/>
          <a:lstStyle/>
          <a:p>
            <a:r>
              <a:rPr lang="hr-HR"/>
              <a:t>Zajednički porezi – alokacijske formule – vertikalna alokacija </a:t>
            </a:r>
            <a:endParaRPr lang="hr-HR" altLang="de-DE" sz="1400" dirty="0"/>
          </a:p>
        </p:txBody>
      </p:sp>
      <p:graphicFrame>
        <p:nvGraphicFramePr>
          <p:cNvPr id="72906" name="Group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73442"/>
              </p:ext>
            </p:extLst>
          </p:nvPr>
        </p:nvGraphicFramePr>
        <p:xfrm>
          <a:off x="683568" y="2066140"/>
          <a:ext cx="7704137" cy="4040976"/>
        </p:xfrm>
        <a:graphic>
          <a:graphicData uri="http://schemas.openxmlformats.org/drawingml/2006/table">
            <a:tbl>
              <a:tblPr/>
              <a:tblGrid>
                <a:gridCol w="3239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548">
                <a:tc>
                  <a:txBody>
                    <a:bodyPr/>
                    <a:lstStyle/>
                    <a:p>
                      <a:pPr marL="0" marR="0" lvl="0" indent="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2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savezna</a:t>
                      </a:r>
                      <a:r>
                        <a:t> </a:t>
                      </a: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vlada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2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države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2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lokalne vlasti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D2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Zajednički</a:t>
                      </a:r>
                      <a:r>
                        <a:t> </a:t>
                      </a: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porezi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standardna</a:t>
                      </a:r>
                      <a:r>
                        <a:t> </a:t>
                      </a: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formula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67.934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20.217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11.849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pPr marL="0" marR="0" lvl="0" indent="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Zajednički</a:t>
                      </a:r>
                      <a:r>
                        <a:t> </a:t>
                      </a: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porezi – posebne</a:t>
                      </a:r>
                      <a:r>
                        <a:t> </a:t>
                      </a: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formule: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Porez na oglašavanje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4.000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9.083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86.917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Porez na nekretnine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4.000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96.000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2">
                <a:tc>
                  <a:txBody>
                    <a:bodyPr/>
                    <a:lstStyle/>
                    <a:p>
                      <a:pPr marL="0" marR="0" lvl="0" indent="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9B81A-1881-4CEC-BBAA-E4C8B35B6786}" type="slidenum">
              <a:rPr lang="de-AT" smtClean="0"/>
              <a:pPr>
                <a:defRPr/>
              </a:pPr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3440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15" y="2362624"/>
            <a:ext cx="6731893" cy="149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468313" y="4664249"/>
            <a:ext cx="856818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1300" b="0" dirty="0">
                <a:latin typeface="Arial" charset="0"/>
              </a:rPr>
              <a:t>mlrd. €</a:t>
            </a:r>
            <a:r>
              <a:rPr lang="en-US" altLang="de-DE" sz="1300" b="0" dirty="0">
                <a:latin typeface="Arial" charset="0"/>
              </a:rPr>
              <a:t>	</a:t>
            </a:r>
            <a:r>
              <a:rPr lang="hr-HR" altLang="de-DE" sz="1300" b="0" dirty="0">
                <a:latin typeface="Arial" charset="0"/>
              </a:rPr>
              <a:t>        60,565                  12,507                    7,140                   10,442                   2,557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/>
              <a:t>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1300" b="0" dirty="0">
                <a:latin typeface="Arial" charset="0"/>
              </a:rPr>
              <a:t>Postotak</a:t>
            </a:r>
            <a:r>
              <a:rPr lang="hr-HR"/>
              <a:t>   </a:t>
            </a:r>
            <a:r>
              <a:rPr lang="en-US"/>
              <a:t>	</a:t>
            </a:r>
            <a:r>
              <a:rPr lang="hr-HR"/>
              <a:t> </a:t>
            </a:r>
            <a:r>
              <a:rPr lang="hr-HR" altLang="de-DE" sz="1300" b="0" dirty="0">
                <a:latin typeface="Arial" charset="0"/>
              </a:rPr>
              <a:t>       64,98 %                13,42 %                    7,66 %                 11,20 %                   2,74 %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1763713" y="2519365"/>
            <a:ext cx="792162" cy="4286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1835150" y="2519365"/>
            <a:ext cx="792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200" dirty="0"/>
              <a:t>-27,553</a:t>
            </a:r>
          </a:p>
        </p:txBody>
      </p:sp>
      <p:sp>
        <p:nvSpPr>
          <p:cNvPr id="12296" name="Rechteck 7"/>
          <p:cNvSpPr>
            <a:spLocks noChangeArrowheads="1"/>
          </p:cNvSpPr>
          <p:nvPr/>
        </p:nvSpPr>
        <p:spPr bwMode="auto">
          <a:xfrm>
            <a:off x="2987675" y="2492376"/>
            <a:ext cx="3887788" cy="227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>
              <a:latin typeface="Arial" charset="0"/>
            </a:endParaRPr>
          </a:p>
        </p:txBody>
      </p:sp>
      <p:sp>
        <p:nvSpPr>
          <p:cNvPr id="12297" name="Textfeld 6"/>
          <p:cNvSpPr txBox="1">
            <a:spLocks noChangeArrowheads="1"/>
          </p:cNvSpPr>
          <p:nvPr/>
        </p:nvSpPr>
        <p:spPr bwMode="auto">
          <a:xfrm>
            <a:off x="2843213" y="2492896"/>
            <a:ext cx="41050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/>
              <a:t>       </a:t>
            </a:r>
            <a:r>
              <a:rPr lang="hr-HR" altLang="de-DE" sz="1200" b="0" dirty="0">
                <a:latin typeface="Arial" charset="0"/>
              </a:rPr>
              <a:t>12,150                    </a:t>
            </a:r>
            <a:r>
              <a:rPr lang="hr-HR" sz="1200" b="0" dirty="0"/>
              <a:t>5,813                    7,032</a:t>
            </a:r>
            <a:r>
              <a:rPr lang="hr-HR"/>
              <a:t>                      </a:t>
            </a:r>
            <a:endParaRPr lang="hr-HR" altLang="de-DE" sz="12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de-DE" sz="12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de-DE" sz="12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de-DE" sz="1200" b="0" dirty="0">
              <a:latin typeface="Arial" charset="0"/>
            </a:endParaRPr>
          </a:p>
        </p:txBody>
      </p:sp>
      <p:sp>
        <p:nvSpPr>
          <p:cNvPr id="12298" name="Textfeld 11"/>
          <p:cNvSpPr txBox="1">
            <a:spLocks noChangeArrowheads="1"/>
          </p:cNvSpPr>
          <p:nvPr/>
        </p:nvSpPr>
        <p:spPr bwMode="auto">
          <a:xfrm>
            <a:off x="7308800" y="3912572"/>
            <a:ext cx="86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1400" dirty="0">
                <a:latin typeface="Arial" charset="0"/>
              </a:rPr>
              <a:t>EU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099FE-FE59-4DC1-83D7-62DFF1AD6C7B}" type="slidenum">
              <a:rPr lang="de-AT" smtClean="0"/>
              <a:pPr>
                <a:defRPr/>
              </a:pPr>
              <a:t>15</a:t>
            </a:fld>
            <a:endParaRPr lang="hr-HR"/>
          </a:p>
        </p:txBody>
      </p:sp>
      <p:sp>
        <p:nvSpPr>
          <p:cNvPr id="13" name="Rechteck 12"/>
          <p:cNvSpPr/>
          <p:nvPr/>
        </p:nvSpPr>
        <p:spPr>
          <a:xfrm>
            <a:off x="1782146" y="3912572"/>
            <a:ext cx="78258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Savez. vlada</a:t>
            </a:r>
          </a:p>
        </p:txBody>
      </p:sp>
      <p:sp>
        <p:nvSpPr>
          <p:cNvPr id="14" name="Rechteck 13"/>
          <p:cNvSpPr/>
          <p:nvPr/>
        </p:nvSpPr>
        <p:spPr>
          <a:xfrm>
            <a:off x="2988802" y="3912572"/>
            <a:ext cx="1079142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Države </a:t>
            </a:r>
          </a:p>
          <a:p>
            <a:pPr algn="ctr">
              <a:defRPr/>
            </a:pPr>
            <a:r>
              <a:rPr lang="hr-HR" sz="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bez Beča</a:t>
            </a:r>
          </a:p>
          <a:p>
            <a:pPr algn="ctr">
              <a:defRPr/>
            </a:pPr>
            <a:endParaRPr lang="hr-H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427985" y="3912572"/>
            <a:ext cx="86409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BEČ</a:t>
            </a:r>
          </a:p>
        </p:txBody>
      </p:sp>
      <p:sp>
        <p:nvSpPr>
          <p:cNvPr id="16" name="Rechteck 15"/>
          <p:cNvSpPr/>
          <p:nvPr/>
        </p:nvSpPr>
        <p:spPr>
          <a:xfrm>
            <a:off x="5746326" y="3913311"/>
            <a:ext cx="84189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Lokal. vlada </a:t>
            </a:r>
            <a:endParaRPr lang="hr-H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39552" y="76470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de-DE" b="1" dirty="0">
                <a:solidFill>
                  <a:prstClr val="black"/>
                </a:solidFill>
                <a:latin typeface="Tahoma" pitchFamily="34" charset="0"/>
              </a:rPr>
              <a:t>Porezi: </a:t>
            </a:r>
            <a:r>
              <a:rPr lang="hr-HR"/>
              <a:t>prikupljanje, </a:t>
            </a:r>
            <a:r>
              <a:rPr lang="hr-HR" b="1"/>
              <a:t>raspodjela</a:t>
            </a:r>
            <a:r>
              <a:rPr lang="hr-HR"/>
              <a:t> i transferi </a:t>
            </a:r>
          </a:p>
          <a:p>
            <a:r>
              <a:rPr lang="hr-HR"/>
              <a:t> </a:t>
            </a:r>
            <a:br/>
            <a:endParaRPr lang="hr-HR" b="1" dirty="0">
              <a:solidFill>
                <a:prstClr val="black"/>
              </a:solidFill>
              <a:latin typeface="Tahoma" pitchFamily="34" charset="0"/>
              <a:cs typeface="Tahoma"/>
            </a:endParaRPr>
          </a:p>
        </p:txBody>
      </p:sp>
      <p:sp>
        <p:nvSpPr>
          <p:cNvPr id="19" name="Rechteck 2"/>
          <p:cNvSpPr>
            <a:spLocks noChangeArrowheads="1"/>
          </p:cNvSpPr>
          <p:nvPr/>
        </p:nvSpPr>
        <p:spPr bwMode="auto">
          <a:xfrm>
            <a:off x="4499992" y="1713410"/>
            <a:ext cx="284469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de-DE" sz="20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2000" b="0" dirty="0">
                <a:latin typeface="Arial" charset="0"/>
              </a:rPr>
              <a:t>Drugi korak – raspodjela poreza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de-DE" sz="5400" b="0" dirty="0"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7164288" y="2564904"/>
            <a:ext cx="504304" cy="1904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092280" y="250392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2,557</a:t>
            </a:r>
          </a:p>
        </p:txBody>
      </p:sp>
    </p:spTree>
    <p:extLst>
      <p:ext uri="{BB962C8B-B14F-4D97-AF65-F5344CB8AC3E}">
        <p14:creationId xmlns:p14="http://schemas.microsoft.com/office/powerpoint/2010/main" val="371274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29" y="4696048"/>
            <a:ext cx="4738687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069416" y="4825970"/>
            <a:ext cx="5934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Savez.</a:t>
            </a:r>
          </a:p>
          <a:p>
            <a:pPr algn="ctr">
              <a:defRPr/>
            </a:pPr>
            <a:r>
              <a:rPr lang="hr-HR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vlada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3865066" y="4696048"/>
            <a:ext cx="1657350" cy="6889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2" name="Textfeld 2"/>
          <p:cNvSpPr txBox="1">
            <a:spLocks noChangeArrowheads="1"/>
          </p:cNvSpPr>
          <p:nvPr/>
        </p:nvSpPr>
        <p:spPr bwMode="auto">
          <a:xfrm>
            <a:off x="3988891" y="5137373"/>
            <a:ext cx="1725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1200" dirty="0">
                <a:latin typeface="Arial" charset="0"/>
              </a:rPr>
              <a:t>67,3 % </a:t>
            </a:r>
            <a:r>
              <a:rPr lang="hr-HR" altLang="de-DE" sz="1400" dirty="0">
                <a:latin typeface="Arial" charset="0"/>
              </a:rPr>
              <a:t>stanovništvo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de-DE" sz="1400" dirty="0"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5809754" y="4734148"/>
            <a:ext cx="2016125" cy="6873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5809754" y="4721448"/>
            <a:ext cx="1655762" cy="6873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5" name="Textfeld 14"/>
          <p:cNvSpPr txBox="1">
            <a:spLocks noChangeArrowheads="1"/>
          </p:cNvSpPr>
          <p:nvPr/>
        </p:nvSpPr>
        <p:spPr bwMode="auto">
          <a:xfrm>
            <a:off x="5947866" y="483416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1200" dirty="0">
                <a:latin typeface="Arial" charset="0"/>
              </a:rPr>
              <a:t>32,6 % </a:t>
            </a:r>
            <a:r>
              <a:rPr lang="hr-HR" altLang="de-DE" sz="1400" dirty="0">
                <a:latin typeface="Arial" charset="0"/>
              </a:rPr>
              <a:t>Fiksni</a:t>
            </a:r>
          </a:p>
        </p:txBody>
      </p:sp>
      <p:sp>
        <p:nvSpPr>
          <p:cNvPr id="14346" name="Textfeld 15"/>
          <p:cNvSpPr txBox="1">
            <a:spLocks noChangeArrowheads="1"/>
          </p:cNvSpPr>
          <p:nvPr/>
        </p:nvSpPr>
        <p:spPr bwMode="auto">
          <a:xfrm>
            <a:off x="5954216" y="5099273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1200">
                <a:latin typeface="Arial" charset="0"/>
              </a:rPr>
              <a:t>0,1% </a:t>
            </a:r>
            <a:r>
              <a:rPr lang="hr-HR" altLang="de-DE" sz="1400">
                <a:latin typeface="Arial" charset="0"/>
              </a:rPr>
              <a:t>lokalni prihodi</a:t>
            </a:r>
          </a:p>
        </p:txBody>
      </p: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54" y="1779810"/>
            <a:ext cx="4411662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0136A-7AA2-4A93-B167-277872DFDD63}" type="slidenum">
              <a:rPr lang="de-AT" smtClean="0"/>
              <a:pPr>
                <a:defRPr/>
              </a:pPr>
              <a:t>16</a:t>
            </a:fld>
            <a:endParaRPr lang="hr-HR"/>
          </a:p>
        </p:txBody>
      </p:sp>
      <p:sp>
        <p:nvSpPr>
          <p:cNvPr id="5" name="Rechteck 4"/>
          <p:cNvSpPr/>
          <p:nvPr/>
        </p:nvSpPr>
        <p:spPr bwMode="auto">
          <a:xfrm>
            <a:off x="4225429" y="3368898"/>
            <a:ext cx="936625" cy="5032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hr-HR" sz="1800" dirty="0"/>
              <a:t>67,3 %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1489372" y="2354485"/>
            <a:ext cx="936625" cy="503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hr-HR" sz="1800" dirty="0"/>
              <a:t>32,6 %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1331640" y="3368898"/>
            <a:ext cx="1166589" cy="5032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hr-HR" sz="1800" dirty="0"/>
              <a:t>0,1 %</a:t>
            </a:r>
          </a:p>
        </p:txBody>
      </p:sp>
      <p:sp>
        <p:nvSpPr>
          <p:cNvPr id="14352" name="Rechteck 6"/>
          <p:cNvSpPr>
            <a:spLocks noChangeArrowheads="1"/>
          </p:cNvSpPr>
          <p:nvPr/>
        </p:nvSpPr>
        <p:spPr bwMode="auto">
          <a:xfrm>
            <a:off x="3577729" y="4826223"/>
            <a:ext cx="411162" cy="214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>
              <a:latin typeface="Arial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76015" y="1196752"/>
            <a:ext cx="6080125" cy="62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hr-HR" altLang="de-DE" sz="2400" kern="0" dirty="0">
                <a:solidFill>
                  <a:schemeClr val="tx1"/>
                </a:solidFill>
              </a:rPr>
              <a:t>Raspodjela </a:t>
            </a:r>
            <a:r>
              <a:rPr lang="hr-HR" altLang="de-DE" sz="2400" dirty="0"/>
              <a:t>poreza</a:t>
            </a:r>
            <a:r>
              <a:rPr lang="hr-HR" altLang="de-DE" sz="2400" kern="0" dirty="0">
                <a:solidFill>
                  <a:schemeClr val="tx1"/>
                </a:solidFill>
              </a:rPr>
              <a:t> – države</a:t>
            </a:r>
          </a:p>
          <a:p>
            <a:r>
              <a:rPr lang="hr-HR" altLang="de-DE" sz="1200" kern="0" dirty="0">
                <a:solidFill>
                  <a:schemeClr val="tx1"/>
                </a:solidFill>
              </a:rPr>
              <a:t>(2017.)</a:t>
            </a:r>
            <a:endParaRPr lang="hr-HR" altLang="de-DE" sz="12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32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2" y="2676053"/>
            <a:ext cx="372427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09" y="4509120"/>
            <a:ext cx="4738687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4585146" y="4509120"/>
            <a:ext cx="1657350" cy="6889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7" name="Textfeld 2"/>
          <p:cNvSpPr txBox="1">
            <a:spLocks noChangeArrowheads="1"/>
          </p:cNvSpPr>
          <p:nvPr/>
        </p:nvSpPr>
        <p:spPr bwMode="auto">
          <a:xfrm>
            <a:off x="4708971" y="4950445"/>
            <a:ext cx="1725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1400" b="0" dirty="0">
                <a:latin typeface="Arial" charset="0"/>
              </a:rPr>
              <a:t>15,7 % stanovništvo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de-DE" sz="1400" b="0" dirty="0">
              <a:latin typeface="Arial" charset="0"/>
            </a:endParaRPr>
          </a:p>
        </p:txBody>
      </p:sp>
      <p:sp>
        <p:nvSpPr>
          <p:cNvPr id="15368" name="Textfeld 9"/>
          <p:cNvSpPr txBox="1">
            <a:spLocks noChangeArrowheads="1"/>
          </p:cNvSpPr>
          <p:nvPr/>
        </p:nvSpPr>
        <p:spPr bwMode="auto">
          <a:xfrm>
            <a:off x="4708971" y="4615482"/>
            <a:ext cx="1533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1400" b="0" dirty="0">
                <a:latin typeface="Arial" charset="0"/>
              </a:rPr>
              <a:t>52, 0 %  PIS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6529834" y="4547220"/>
            <a:ext cx="2016125" cy="6873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6529834" y="4534520"/>
            <a:ext cx="1655762" cy="6873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Textfeld 14"/>
          <p:cNvSpPr txBox="1">
            <a:spLocks noChangeArrowheads="1"/>
          </p:cNvSpPr>
          <p:nvPr/>
        </p:nvSpPr>
        <p:spPr bwMode="auto">
          <a:xfrm>
            <a:off x="6667946" y="4647232"/>
            <a:ext cx="2224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1400" b="0" dirty="0">
                <a:latin typeface="Arial" charset="0"/>
              </a:rPr>
              <a:t>  11,1% lokalni prihodi</a:t>
            </a:r>
          </a:p>
        </p:txBody>
      </p:sp>
      <p:sp>
        <p:nvSpPr>
          <p:cNvPr id="15372" name="Textfeld 15"/>
          <p:cNvSpPr txBox="1">
            <a:spLocks noChangeArrowheads="1"/>
          </p:cNvSpPr>
          <p:nvPr/>
        </p:nvSpPr>
        <p:spPr bwMode="auto">
          <a:xfrm>
            <a:off x="6674296" y="491234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1400" b="0" dirty="0">
                <a:latin typeface="Arial" charset="0"/>
              </a:rPr>
              <a:t>21.2% Fiksni</a:t>
            </a:r>
          </a:p>
        </p:txBody>
      </p:sp>
      <p:sp>
        <p:nvSpPr>
          <p:cNvPr id="15373" name="Rechteck 14"/>
          <p:cNvSpPr>
            <a:spLocks noChangeArrowheads="1"/>
          </p:cNvSpPr>
          <p:nvPr/>
        </p:nvSpPr>
        <p:spPr bwMode="auto">
          <a:xfrm>
            <a:off x="483791" y="1873825"/>
            <a:ext cx="5645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2000" b="0" dirty="0">
                <a:latin typeface="Arial" charset="0"/>
              </a:rPr>
              <a:t>Prvi korak – „9 grupa na razini država”</a:t>
            </a:r>
          </a:p>
        </p:txBody>
      </p:sp>
      <p:sp>
        <p:nvSpPr>
          <p:cNvPr id="15" name="Textfeld 9"/>
          <p:cNvSpPr txBox="1">
            <a:spLocks noChangeArrowheads="1"/>
          </p:cNvSpPr>
          <p:nvPr/>
        </p:nvSpPr>
        <p:spPr bwMode="auto">
          <a:xfrm>
            <a:off x="4320034" y="5474320"/>
            <a:ext cx="3217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sz="1400" b="1" dirty="0"/>
              <a:t>PIS = ponderirani indeks stanovništva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889EB8-2CAC-4866-8458-F60E850D1FB8}" type="slidenum">
              <a:rPr lang="de-AT" smtClean="0"/>
              <a:pPr>
                <a:defRPr/>
              </a:pPr>
              <a:t>17</a:t>
            </a:fld>
            <a:endParaRPr lang="hr-HR"/>
          </a:p>
        </p:txBody>
      </p:sp>
      <p:sp>
        <p:nvSpPr>
          <p:cNvPr id="4" name="Rechteck 3"/>
          <p:cNvSpPr/>
          <p:nvPr/>
        </p:nvSpPr>
        <p:spPr bwMode="auto">
          <a:xfrm>
            <a:off x="539552" y="2753693"/>
            <a:ext cx="936625" cy="12239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hr-HR" dirty="0"/>
          </a:p>
          <a:p>
            <a:pPr defTabSz="1008063">
              <a:defRPr/>
            </a:pPr>
            <a:r>
              <a:rPr lang="hr-HR" sz="1800" dirty="0"/>
              <a:t>52,0%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2754114" y="4523186"/>
            <a:ext cx="936625" cy="5032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hr-HR" sz="1800" dirty="0"/>
              <a:t>21,2%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3147814" y="3372818"/>
            <a:ext cx="936625" cy="5048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hr-HR" sz="1800" dirty="0"/>
              <a:t>11,1%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2616002" y="2753693"/>
            <a:ext cx="1212850" cy="5048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hr-HR" sz="1800" dirty="0"/>
              <a:t>15,7%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39750" y="1120988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hr-HR" altLang="de-DE" sz="2400" kern="0" dirty="0">
                <a:solidFill>
                  <a:schemeClr val="tx1"/>
                </a:solidFill>
              </a:rPr>
              <a:t>Raspodjela poreza – općine</a:t>
            </a:r>
          </a:p>
        </p:txBody>
      </p:sp>
    </p:spTree>
    <p:extLst>
      <p:ext uri="{BB962C8B-B14F-4D97-AF65-F5344CB8AC3E}">
        <p14:creationId xmlns:p14="http://schemas.microsoft.com/office/powerpoint/2010/main" val="59711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1331913" y="5329783"/>
            <a:ext cx="1584325" cy="36036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de-AT"/>
          </a:p>
        </p:txBody>
      </p:sp>
      <p:sp>
        <p:nvSpPr>
          <p:cNvPr id="9" name="Rechteck 8"/>
          <p:cNvSpPr/>
          <p:nvPr/>
        </p:nvSpPr>
        <p:spPr bwMode="auto">
          <a:xfrm>
            <a:off x="1331912" y="4581128"/>
            <a:ext cx="1584325" cy="35877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de-AT"/>
          </a:p>
        </p:txBody>
      </p:sp>
      <p:sp>
        <p:nvSpPr>
          <p:cNvPr id="8" name="Rechteck 7"/>
          <p:cNvSpPr/>
          <p:nvPr/>
        </p:nvSpPr>
        <p:spPr bwMode="auto">
          <a:xfrm>
            <a:off x="1352550" y="3860725"/>
            <a:ext cx="1582738" cy="36036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de-AT"/>
          </a:p>
        </p:txBody>
      </p:sp>
      <p:sp>
        <p:nvSpPr>
          <p:cNvPr id="3" name="Rechteck 2"/>
          <p:cNvSpPr/>
          <p:nvPr/>
        </p:nvSpPr>
        <p:spPr bwMode="auto">
          <a:xfrm>
            <a:off x="1352550" y="3140646"/>
            <a:ext cx="1582738" cy="36036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de-AT"/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848"/>
            <a:ext cx="4608512" cy="3743324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1" hangingPunct="1">
              <a:buFontTx/>
              <a:buNone/>
            </a:pPr>
            <a:r>
              <a:rPr lang="hr-HR" dirty="0"/>
              <a:t>Svaki se stanovnik računa u općinama</a:t>
            </a:r>
            <a:endParaRPr lang="hr-HR" altLang="de-DE" sz="2200" dirty="0"/>
          </a:p>
          <a:p>
            <a:pPr marL="342900" indent="-342900" defTabSz="914400" eaLnBrk="1" hangingPunct="1"/>
            <a:r>
              <a:rPr lang="hr-HR" altLang="de-DE" sz="2200" b="0" dirty="0"/>
              <a:t>do 10.000 stanovnika</a:t>
            </a:r>
            <a:r>
              <a:rPr lang="en-US" dirty="0"/>
              <a:t>	</a:t>
            </a:r>
            <a:br>
              <a:rPr dirty="0"/>
            </a:br>
            <a:r>
              <a:rPr lang="en-US" altLang="de-DE" sz="2200" b="0" dirty="0"/>
              <a:t>	</a:t>
            </a:r>
            <a:r>
              <a:rPr lang="hr-HR" altLang="de-DE" sz="2200" b="0" dirty="0"/>
              <a:t>1 41/67</a:t>
            </a:r>
          </a:p>
          <a:p>
            <a:pPr marL="342900" indent="-342900" defTabSz="914400" eaLnBrk="1" hangingPunct="1"/>
            <a:r>
              <a:rPr lang="hr-HR" altLang="de-DE" sz="2200" b="0" dirty="0"/>
              <a:t>10.001 do 20.000 </a:t>
            </a:r>
            <a:br>
              <a:rPr dirty="0"/>
            </a:br>
            <a:r>
              <a:rPr lang="en-US" altLang="de-DE" sz="2200" b="0" dirty="0"/>
              <a:t>	</a:t>
            </a:r>
            <a:r>
              <a:rPr lang="hr-HR" altLang="de-DE" sz="2200" b="0" dirty="0"/>
              <a:t>1 2/3</a:t>
            </a:r>
          </a:p>
          <a:p>
            <a:pPr marL="342900" indent="-342900" defTabSz="914400" eaLnBrk="1" hangingPunct="1"/>
            <a:r>
              <a:rPr lang="hr-HR" altLang="de-DE" sz="2200" b="0" dirty="0"/>
              <a:t>20.001 do 50.000</a:t>
            </a:r>
            <a:br>
              <a:rPr dirty="0"/>
            </a:br>
            <a:r>
              <a:rPr lang="hr-HR" altLang="de-DE" sz="2200" b="0" dirty="0"/>
              <a:t> </a:t>
            </a:r>
            <a:r>
              <a:rPr lang="en-US" altLang="de-DE" sz="2200" b="0" dirty="0"/>
              <a:t>	</a:t>
            </a:r>
            <a:r>
              <a:rPr lang="hr-HR" altLang="de-DE" sz="2200" b="0" dirty="0"/>
              <a:t>2</a:t>
            </a:r>
          </a:p>
          <a:p>
            <a:pPr marL="342900" indent="-342900" defTabSz="914400" eaLnBrk="1" hangingPunct="1"/>
            <a:r>
              <a:rPr lang="hr-HR" altLang="de-DE" sz="2200" b="0" dirty="0"/>
              <a:t>preko 50.000</a:t>
            </a:r>
            <a:br>
              <a:rPr dirty="0"/>
            </a:br>
            <a:r>
              <a:rPr lang="hr-HR" altLang="de-DE" sz="2200" b="0" dirty="0"/>
              <a:t> </a:t>
            </a:r>
            <a:r>
              <a:rPr lang="en-US" altLang="de-DE" sz="2200" b="0" dirty="0"/>
              <a:t>	</a:t>
            </a:r>
            <a:r>
              <a:rPr lang="hr-HR" altLang="de-DE" sz="2200" b="0" dirty="0"/>
              <a:t>2 1/3</a:t>
            </a:r>
            <a:endParaRPr lang="hr-HR" altLang="de-DE" sz="2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A094F-3777-43A8-A007-347E0EE818A3}" type="slidenum">
              <a:rPr lang="de-AT" smtClean="0"/>
              <a:pPr>
                <a:defRPr/>
              </a:pPr>
              <a:t>18</a:t>
            </a:fld>
            <a:endParaRPr lang="hr-HR"/>
          </a:p>
        </p:txBody>
      </p:sp>
      <p:sp>
        <p:nvSpPr>
          <p:cNvPr id="16394" name="Rechteck 2"/>
          <p:cNvSpPr>
            <a:spLocks noChangeArrowheads="1"/>
          </p:cNvSpPr>
          <p:nvPr/>
        </p:nvSpPr>
        <p:spPr bwMode="auto">
          <a:xfrm>
            <a:off x="4283968" y="1700809"/>
            <a:ext cx="4176464" cy="72008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1400" b="0" dirty="0">
                <a:latin typeface="Arial" charset="0"/>
              </a:rPr>
              <a:t>PIS </a:t>
            </a:r>
            <a:r>
              <a:rPr lang="de-AT" altLang="de-DE" sz="1400" b="0" dirty="0">
                <a:latin typeface="Arial" charset="0"/>
                <a:sym typeface="Wingdings" pitchFamily="2" charset="2"/>
              </a:rPr>
              <a:t></a:t>
            </a:r>
            <a:endParaRPr lang="hr-HR" altLang="de-DE" sz="14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400" dirty="0"/>
              <a:t>Veće lokalne vlade dobivaju više po glavi!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9750" y="1120988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hr-HR" altLang="de-DE" sz="2400" kern="0" dirty="0">
                <a:solidFill>
                  <a:schemeClr val="tx1"/>
                </a:solidFill>
              </a:rPr>
              <a:t>Ponderirani indeks stanovništva (PIS)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78249"/>
              </p:ext>
            </p:extLst>
          </p:nvPr>
        </p:nvGraphicFramePr>
        <p:xfrm>
          <a:off x="3449960" y="3933056"/>
          <a:ext cx="148208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800" b="1" u="none" strike="noStrike" dirty="0">
                          <a:effectLst/>
                        </a:rPr>
                        <a:t>Maks.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u="none" strike="noStrike">
                          <a:effectLst/>
                        </a:rPr>
                        <a:t>1.793.212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800" b="1" u="none" strike="noStrike" dirty="0">
                          <a:effectLst/>
                        </a:rPr>
                        <a:t>Min.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u="none" strike="noStrike">
                          <a:effectLst/>
                        </a:rPr>
                        <a:t>47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AT" sz="800" b="1" u="none" strike="noStrike" dirty="0">
                          <a:effectLst/>
                        </a:rPr>
                        <a:t>Prosjek</a:t>
                      </a:r>
                      <a:endParaRPr lang="hr-H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u="none" strike="noStrike">
                          <a:effectLst/>
                        </a:rPr>
                        <a:t>4,084</a:t>
                      </a:r>
                      <a:endParaRPr lang="hr-H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239" name="Picture 23" descr="\\bmf.local\shares\UserData03$\kaszoni\Daten\Desktop\Streusiedlung_Gaschurn_Montaf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1888"/>
            <a:ext cx="2319628" cy="15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\\bmf.local\shares\UserData03$\kaszoni\Daten\Desktop\alpenblick-linz-spaetfruehling-win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372071" cy="15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9799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hteck 5"/>
          <p:cNvSpPr>
            <a:spLocks noChangeArrowheads="1"/>
          </p:cNvSpPr>
          <p:nvPr/>
        </p:nvSpPr>
        <p:spPr bwMode="auto">
          <a:xfrm>
            <a:off x="2409825" y="2348880"/>
            <a:ext cx="14414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627313" y="1465263"/>
            <a:ext cx="1584325" cy="131603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409825" y="2348880"/>
            <a:ext cx="1657350" cy="10858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876924" y="2308225"/>
            <a:ext cx="1568450" cy="8699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02575" y="6212606"/>
            <a:ext cx="584200" cy="312738"/>
          </a:xfrm>
        </p:spPr>
        <p:txBody>
          <a:bodyPr/>
          <a:lstStyle/>
          <a:p>
            <a:pPr>
              <a:defRPr/>
            </a:pPr>
            <a:fld id="{A1AF69DE-2C5E-44E6-AA41-D730D5E47632}" type="slidenum">
              <a:rPr lang="de-AT" smtClean="0"/>
              <a:pPr>
                <a:defRPr/>
              </a:pPr>
              <a:t>19</a:t>
            </a:fld>
            <a:endParaRPr lang="hr-HR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39750" y="1120988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hr-HR" altLang="de-DE" sz="2400" kern="0" dirty="0">
                <a:solidFill>
                  <a:schemeClr val="tx1"/>
                </a:solidFill>
              </a:rPr>
              <a:t>Raspodjela poreza – općine</a:t>
            </a:r>
          </a:p>
          <a:p>
            <a:pPr defTabSz="912813" eaLnBrk="1" hangingPunct="1"/>
            <a:r>
              <a:rPr lang="hr-HR" altLang="de-DE" sz="1200" kern="0" dirty="0">
                <a:solidFill>
                  <a:schemeClr val="tx1"/>
                </a:solidFill>
              </a:rPr>
              <a:t>(2017.)</a:t>
            </a:r>
          </a:p>
        </p:txBody>
      </p:sp>
      <p:sp>
        <p:nvSpPr>
          <p:cNvPr id="22" name="Rechteck 14"/>
          <p:cNvSpPr>
            <a:spLocks noChangeArrowheads="1"/>
          </p:cNvSpPr>
          <p:nvPr/>
        </p:nvSpPr>
        <p:spPr bwMode="auto">
          <a:xfrm>
            <a:off x="483790" y="1873825"/>
            <a:ext cx="6464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/>
              <a:t>Drugi korak – pojedinačne općine</a:t>
            </a:r>
            <a:endParaRPr lang="hr-HR" altLang="de-DE" sz="2000" b="0" dirty="0">
              <a:latin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5148065" y="4301952"/>
            <a:ext cx="144660" cy="59213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6157912" y="3836815"/>
            <a:ext cx="718344" cy="29606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2" y="2204864"/>
            <a:ext cx="6616785" cy="407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4499992" y="2780928"/>
            <a:ext cx="2017092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PIS 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4485507" y="3237905"/>
            <a:ext cx="4118941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hr-HR"/>
              <a:t>Fiskalne potrebe transfera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4427984" y="3789040"/>
            <a:ext cx="2017092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Stanovnici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4499992" y="4365104"/>
            <a:ext cx="2774069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„Nächtigungen“</a:t>
            </a:r>
          </a:p>
        </p:txBody>
      </p:sp>
      <p:sp>
        <p:nvSpPr>
          <p:cNvPr id="29" name="Rechteck 28"/>
          <p:cNvSpPr/>
          <p:nvPr/>
        </p:nvSpPr>
        <p:spPr bwMode="auto">
          <a:xfrm>
            <a:off x="4451972" y="4894089"/>
            <a:ext cx="2774069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/>
              <a:t> lokalni prihodi</a:t>
            </a:r>
            <a:endParaRPr lang="hr-HR" dirty="0"/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" descr="http://static7.bergfex.com/images/downsized/f5/b02004964bdd8ef5_59098f0844be7c8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464" y="2132856"/>
            <a:ext cx="4745144" cy="357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50825" y="1412875"/>
            <a:ext cx="7777163" cy="44012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indent="0">
              <a:buNone/>
            </a:pPr>
            <a:r>
              <a:rPr lang="hr-HR" sz="2000" b="1" dirty="0"/>
              <a:t>Međuvladini fiskalni odnosi </a:t>
            </a:r>
          </a:p>
          <a:p>
            <a:pPr marL="0" indent="0">
              <a:buNone/>
            </a:pPr>
            <a:r>
              <a:rPr lang="hr-HR" sz="2000" b="1" dirty="0"/>
              <a:t>Austrijsko iskustvo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  Austrija – osnovni podaci</a:t>
            </a:r>
          </a:p>
          <a:p>
            <a:r>
              <a:rPr lang="hr-HR" sz="2000" dirty="0"/>
              <a:t>  Fiskalni federalizam u Austriji</a:t>
            </a:r>
          </a:p>
          <a:p>
            <a:r>
              <a:rPr lang="hr-HR" sz="2000" dirty="0"/>
              <a:t>  Fiskalno izravnanje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000" dirty="0"/>
              <a:t>Porezi, prikupljanje, </a:t>
            </a:r>
            <a:endParaRPr lang="hr-HR" sz="2000" dirty="0">
              <a:cs typeface="Arial"/>
            </a:endParaRPr>
          </a:p>
          <a:p>
            <a:pPr lvl="1"/>
            <a:r>
              <a:rPr lang="hr-HR" sz="2000" dirty="0"/>
              <a:t>      raspodjela,</a:t>
            </a:r>
            <a:endParaRPr lang="hr-HR" dirty="0">
              <a:cs typeface="Arial"/>
            </a:endParaRPr>
          </a:p>
          <a:p>
            <a:pPr lvl="1">
              <a:tabLst>
                <a:tab pos="895350" algn="l"/>
              </a:tabLst>
            </a:pPr>
            <a:r>
              <a:rPr lang="en-US" sz="2000" dirty="0"/>
              <a:t>	</a:t>
            </a:r>
            <a:r>
              <a:rPr lang="hr-HR" sz="2000" dirty="0"/>
              <a:t>te transferi i IFRA 2017.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hr-HR" sz="2000" dirty="0"/>
              <a:t>Koordinacija proračuna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hr-HR" sz="2000" dirty="0"/>
              <a:t>Iskustva</a:t>
            </a:r>
          </a:p>
          <a:p>
            <a:pPr>
              <a:tabLst>
                <a:tab pos="714375" algn="l"/>
              </a:tabLst>
            </a:pPr>
            <a:r>
              <a:rPr lang="hr-HR" sz="2000" dirty="0"/>
              <a:t>   Austrijski pakt o internoj </a:t>
            </a:r>
          </a:p>
          <a:p>
            <a:pPr>
              <a:tabLst>
                <a:tab pos="714375" algn="l"/>
              </a:tabLst>
            </a:pPr>
            <a:r>
              <a:rPr lang="hr-HR" sz="2000" dirty="0"/>
              <a:t>   stabilnosti</a:t>
            </a:r>
            <a:endParaRPr lang="hr-HR" sz="2000" dirty="0">
              <a:cs typeface="Arial"/>
            </a:endParaRPr>
          </a:p>
          <a:p>
            <a:pPr>
              <a:tabLst>
                <a:tab pos="714375" algn="l"/>
              </a:tabLst>
            </a:pPr>
            <a:endParaRPr lang="hr-HR" sz="2000" dirty="0">
              <a:cs typeface="Arial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 rot="10800000" flipV="1">
            <a:off x="1547664" y="5694362"/>
            <a:ext cx="38687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de-DE" sz="1300" b="0" dirty="0">
                <a:latin typeface="Arial" charset="0"/>
              </a:rPr>
              <a:t>Innsbruck, Tirol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902575" y="6184900"/>
            <a:ext cx="584200" cy="312738"/>
          </a:xfrm>
        </p:spPr>
        <p:txBody>
          <a:bodyPr/>
          <a:lstStyle/>
          <a:p>
            <a:pPr>
              <a:defRPr/>
            </a:pPr>
            <a:fld id="{39251E14-3725-4A4B-A2F0-3B86F4364D5F}" type="slidenum">
              <a:rPr lang="de-AT" smtClean="0"/>
              <a:pPr>
                <a:defRPr/>
              </a:pPr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0792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239713" y="4137026"/>
            <a:ext cx="16684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600" dirty="0"/>
              <a:t>Fiskalno izravnanje krajnjih rezultata</a:t>
            </a:r>
            <a:r>
              <a:rPr lang="en-US" sz="1600" dirty="0"/>
              <a:t>	</a:t>
            </a:r>
          </a:p>
        </p:txBody>
      </p:sp>
      <p:pic>
        <p:nvPicPr>
          <p:cNvPr id="1434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492375"/>
            <a:ext cx="5918200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feld 11"/>
          <p:cNvSpPr txBox="1">
            <a:spLocks noChangeArrowheads="1"/>
          </p:cNvSpPr>
          <p:nvPr/>
        </p:nvSpPr>
        <p:spPr bwMode="auto">
          <a:xfrm>
            <a:off x="6443664" y="4245126"/>
            <a:ext cx="865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1400" dirty="0">
                <a:latin typeface="Arial" charset="0"/>
              </a:rPr>
              <a:t>EU</a:t>
            </a:r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323851" y="4941889"/>
            <a:ext cx="734377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1300" b="0" dirty="0">
                <a:latin typeface="Arial" charset="0"/>
              </a:rPr>
              <a:t> mlrd. €                </a:t>
            </a:r>
            <a:r>
              <a:rPr lang="en-US" altLang="de-DE" sz="1300" b="0" dirty="0">
                <a:latin typeface="Arial" charset="0"/>
              </a:rPr>
              <a:t>	</a:t>
            </a:r>
            <a:r>
              <a:rPr lang="hr-HR" altLang="de-DE" sz="1300" b="0" dirty="0">
                <a:latin typeface="Arial" charset="0"/>
              </a:rPr>
              <a:t>52.557         20.737</a:t>
            </a:r>
            <a:r>
              <a:rPr lang="en-US"/>
              <a:t>	</a:t>
            </a:r>
            <a:r>
              <a:rPr lang="hr-HR" altLang="de-DE" sz="1300" b="0" dirty="0">
                <a:latin typeface="Arial" charset="0"/>
              </a:rPr>
              <a:t> 8.551               8.800               2.557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/>
              <a:t>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1300" b="0" dirty="0">
                <a:latin typeface="Arial" charset="0"/>
              </a:rPr>
              <a:t>Postotak</a:t>
            </a:r>
            <a:r>
              <a:rPr lang="en-US"/>
              <a:t>	</a:t>
            </a:r>
            <a:r>
              <a:rPr lang="hr-HR"/>
              <a:t>                </a:t>
            </a:r>
            <a:r>
              <a:rPr lang="en-US"/>
              <a:t>	</a:t>
            </a:r>
            <a:r>
              <a:rPr lang="hr-HR" altLang="de-DE" sz="1300" b="0" dirty="0">
                <a:latin typeface="Arial" charset="0"/>
              </a:rPr>
              <a:t>56,39 %        22,25 %</a:t>
            </a:r>
            <a:r>
              <a:rPr lang="en-US"/>
              <a:t>	</a:t>
            </a:r>
            <a:r>
              <a:rPr lang="hr-HR" altLang="de-DE" sz="1300" b="0" dirty="0">
                <a:latin typeface="Arial" charset="0"/>
              </a:rPr>
              <a:t>9,17 %</a:t>
            </a:r>
            <a:r>
              <a:rPr lang="en-US"/>
              <a:t>	</a:t>
            </a:r>
            <a:r>
              <a:rPr lang="hr-HR"/>
              <a:t>   </a:t>
            </a:r>
            <a:r>
              <a:rPr lang="hr-HR" altLang="de-DE" sz="1300" b="0" dirty="0">
                <a:latin typeface="Arial" charset="0"/>
              </a:rPr>
              <a:t>9,44 %</a:t>
            </a:r>
            <a:r>
              <a:rPr lang="en-US"/>
              <a:t>	</a:t>
            </a:r>
            <a:r>
              <a:rPr lang="hr-HR" altLang="de-DE" sz="1300" b="0" dirty="0">
                <a:latin typeface="Arial" charset="0"/>
              </a:rPr>
              <a:t>     2,74 %</a:t>
            </a:r>
          </a:p>
        </p:txBody>
      </p:sp>
      <p:sp>
        <p:nvSpPr>
          <p:cNvPr id="14344" name="Rechteck 1"/>
          <p:cNvSpPr>
            <a:spLocks noChangeArrowheads="1"/>
          </p:cNvSpPr>
          <p:nvPr/>
        </p:nvSpPr>
        <p:spPr bwMode="auto">
          <a:xfrm>
            <a:off x="2195513" y="2565402"/>
            <a:ext cx="4032250" cy="358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>
              <a:latin typeface="Arial" charset="0"/>
            </a:endParaRPr>
          </a:p>
        </p:txBody>
      </p:sp>
      <p:sp>
        <p:nvSpPr>
          <p:cNvPr id="14345" name="Textfeld 2"/>
          <p:cNvSpPr txBox="1">
            <a:spLocks noChangeArrowheads="1"/>
          </p:cNvSpPr>
          <p:nvPr/>
        </p:nvSpPr>
        <p:spPr bwMode="auto">
          <a:xfrm>
            <a:off x="2195515" y="2647951"/>
            <a:ext cx="5113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1200" b="0" dirty="0">
                <a:latin typeface="Arial" charset="0"/>
              </a:rPr>
              <a:t>-8.008              8.230                1.411                -1.642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de-DE" sz="12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de-DE" sz="12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de-DE" sz="1200" b="0" dirty="0"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61E46F-A289-4C09-866F-86AD3199F259}" type="slidenum">
              <a:rPr lang="de-AT" smtClean="0"/>
              <a:pPr>
                <a:defRPr/>
              </a:pPr>
              <a:t>20</a:t>
            </a:fld>
            <a:endParaRPr lang="hr-HR"/>
          </a:p>
        </p:txBody>
      </p:sp>
      <p:sp>
        <p:nvSpPr>
          <p:cNvPr id="13" name="Rechteck 12"/>
          <p:cNvSpPr/>
          <p:nvPr/>
        </p:nvSpPr>
        <p:spPr>
          <a:xfrm>
            <a:off x="2173168" y="4234192"/>
            <a:ext cx="78258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Savez. vlada</a:t>
            </a:r>
          </a:p>
        </p:txBody>
      </p:sp>
      <p:sp>
        <p:nvSpPr>
          <p:cNvPr id="15" name="Rechteck 14"/>
          <p:cNvSpPr/>
          <p:nvPr/>
        </p:nvSpPr>
        <p:spPr>
          <a:xfrm>
            <a:off x="4273551" y="4234192"/>
            <a:ext cx="86409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Beč</a:t>
            </a:r>
          </a:p>
        </p:txBody>
      </p:sp>
      <p:sp>
        <p:nvSpPr>
          <p:cNvPr id="16" name="Rechteck 15"/>
          <p:cNvSpPr/>
          <p:nvPr/>
        </p:nvSpPr>
        <p:spPr>
          <a:xfrm>
            <a:off x="5355012" y="4234190"/>
            <a:ext cx="79220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Lokal. vl.</a:t>
            </a:r>
            <a:endParaRPr lang="hr-H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hteck 2"/>
          <p:cNvSpPr>
            <a:spLocks noChangeArrowheads="1"/>
          </p:cNvSpPr>
          <p:nvPr/>
        </p:nvSpPr>
        <p:spPr bwMode="auto">
          <a:xfrm>
            <a:off x="1828871" y="1916381"/>
            <a:ext cx="5610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2000" dirty="0"/>
              <a:t>Treći korak – transferi i snošenje troškova</a:t>
            </a:r>
            <a:endParaRPr lang="hr-HR" altLang="de-DE" sz="2000" b="0" dirty="0">
              <a:latin typeface="Arial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76015" y="1196753"/>
            <a:ext cx="6080125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hr-HR" altLang="de-DE" sz="1800" dirty="0">
                <a:solidFill>
                  <a:prstClr val="black"/>
                </a:solidFill>
                <a:latin typeface="Tahoma" pitchFamily="34" charset="0"/>
              </a:rPr>
              <a:t>Porez: prikupljanje, raspodjela i transferi</a:t>
            </a:r>
          </a:p>
          <a:p>
            <a:r>
              <a:rPr lang="hr-HR" altLang="de-DE" sz="1200" b="0" dirty="0">
                <a:solidFill>
                  <a:prstClr val="black"/>
                </a:solidFill>
                <a:latin typeface="Tahoma" pitchFamily="34" charset="0"/>
              </a:rPr>
              <a:t>(2016.) u mlrd. € </a:t>
            </a:r>
            <a:endParaRPr lang="hr-HR" altLang="de-DE" sz="1200" b="0" dirty="0">
              <a:solidFill>
                <a:prstClr val="black"/>
              </a:solidFill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132818" y="4221088"/>
            <a:ext cx="1079142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Države </a:t>
            </a:r>
          </a:p>
          <a:p>
            <a:pPr algn="ctr">
              <a:defRPr/>
            </a:pPr>
            <a:r>
              <a:rPr lang="hr-HR" sz="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bez Beča</a:t>
            </a:r>
          </a:p>
          <a:p>
            <a:pPr algn="ctr">
              <a:defRPr/>
            </a:pPr>
            <a:endParaRPr lang="hr-H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905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1089050"/>
            <a:ext cx="6038850" cy="539750"/>
          </a:xfrm>
        </p:spPr>
        <p:txBody>
          <a:bodyPr/>
          <a:lstStyle/>
          <a:p>
            <a:r>
              <a:rPr lang="hr-HR"/>
              <a:t>IFRA 2017. (I)</a:t>
            </a:r>
            <a:endParaRPr lang="hr-H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34312" cy="4680520"/>
          </a:xfrm>
        </p:spPr>
        <p:txBody>
          <a:bodyPr/>
          <a:lstStyle/>
          <a:p>
            <a:r>
              <a:rPr lang="hr-HR" sz="1800" dirty="0"/>
              <a:t>2010.: neovisna istraživanja o mogućoj reformi IFRA-e</a:t>
            </a:r>
          </a:p>
          <a:p>
            <a:pPr marL="0" indent="0">
              <a:buNone/>
            </a:pPr>
            <a:r>
              <a:rPr lang="hr-HR" sz="1800" dirty="0">
                <a:hlinkClick r:id="rId3"/>
              </a:rPr>
              <a:t>https://www.bmf.gv.at/budget/finanzbeziehungen-zu-laendern-und-gemeinden/studien-zur-reform-des-finanzausgleichs.html</a:t>
            </a:r>
            <a:endParaRPr lang="hr-HR" sz="1800" dirty="0"/>
          </a:p>
          <a:p>
            <a:endParaRPr lang="hr-HR" sz="1800" dirty="0"/>
          </a:p>
          <a:p>
            <a:r>
              <a:rPr lang="hr-HR" sz="1800" dirty="0"/>
              <a:t>travanj 2015. – studeni 2016.: intenzivni pregovori</a:t>
            </a:r>
          </a:p>
          <a:p>
            <a:endParaRPr lang="hr-HR" sz="1800" dirty="0"/>
          </a:p>
          <a:p>
            <a:r>
              <a:rPr lang="hr-HR" sz="1800" dirty="0"/>
              <a:t>7. studenoga 2016.: memorandum o razumijevanju</a:t>
            </a:r>
          </a:p>
          <a:p>
            <a:endParaRPr lang="hr-HR" sz="1800" dirty="0"/>
          </a:p>
          <a:p>
            <a:r>
              <a:rPr lang="hr-HR" sz="1800" dirty="0"/>
              <a:t>15. studenoga 2016.: vladin prijedlog zakona</a:t>
            </a:r>
          </a:p>
          <a:p>
            <a:endParaRPr lang="hr-HR" sz="1800" dirty="0"/>
          </a:p>
          <a:p>
            <a:r>
              <a:rPr lang="hr-HR" sz="1800" dirty="0"/>
              <a:t>21. prosinca 2016.: Zakon Parlamenta</a:t>
            </a:r>
          </a:p>
          <a:p>
            <a:endParaRPr lang="hr-HR" sz="1800" dirty="0"/>
          </a:p>
          <a:p>
            <a:r>
              <a:rPr lang="hr-HR" sz="1800" dirty="0"/>
              <a:t>1. siječnja 2017. IFRA 2017. stupa na snagu</a:t>
            </a:r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51E14-3725-4A4B-A2F0-3B86F4364D5F}" type="slidenum">
              <a:rPr lang="de-AT" smtClean="0"/>
              <a:pPr>
                <a:defRPr/>
              </a:pPr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2570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1089050"/>
            <a:ext cx="6038850" cy="539750"/>
          </a:xfrm>
        </p:spPr>
        <p:txBody>
          <a:bodyPr/>
          <a:lstStyle/>
          <a:p>
            <a:r>
              <a:rPr lang="hr-HR"/>
              <a:t>IFRA 2017. (II)</a:t>
            </a:r>
            <a:endParaRPr lang="hr-H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556792"/>
            <a:ext cx="7834312" cy="4680520"/>
          </a:xfrm>
        </p:spPr>
        <p:txBody>
          <a:bodyPr/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51E14-3725-4A4B-A2F0-3B86F4364D5F}" type="slidenum">
              <a:rPr lang="de-AT" smtClean="0"/>
              <a:pPr>
                <a:defRPr/>
              </a:pPr>
              <a:t>22</a:t>
            </a:fld>
            <a:endParaRPr lang="hr-HR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087701037"/>
              </p:ext>
            </p:extLst>
          </p:nvPr>
        </p:nvGraphicFramePr>
        <p:xfrm>
          <a:off x="1500336" y="1741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342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5607050" cy="742950"/>
          </a:xfrm>
        </p:spPr>
        <p:txBody>
          <a:bodyPr/>
          <a:lstStyle/>
          <a:p>
            <a:pPr defTabSz="827088" eaLnBrk="1" hangingPunct="1"/>
            <a:r>
              <a:rPr lang="hr-HR" altLang="de-DE" sz="2600" dirty="0">
                <a:solidFill>
                  <a:schemeClr val="tx1"/>
                </a:solidFill>
              </a:rPr>
              <a:t>Koordinacija proračuna – fiskalno upravljanje u Austriji </a:t>
            </a:r>
          </a:p>
        </p:txBody>
      </p:sp>
      <p:pic>
        <p:nvPicPr>
          <p:cNvPr id="18436" name="Picture 4" descr="Zufa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2163" y="1870075"/>
            <a:ext cx="1587500" cy="1617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 descr="Ordnung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4225" y="3971925"/>
            <a:ext cx="1657350" cy="179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6732588" y="3500438"/>
            <a:ext cx="0" cy="433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63B46-F654-4EBC-9682-A6DDF3CC7483}" type="slidenum">
              <a:rPr lang="de-AT" smtClean="0"/>
              <a:pPr>
                <a:defRPr/>
              </a:pPr>
              <a:t>23</a:t>
            </a:fld>
            <a:endParaRPr lang="hr-HR"/>
          </a:p>
        </p:txBody>
      </p:sp>
      <p:sp>
        <p:nvSpPr>
          <p:cNvPr id="3" name="Textfeld 2"/>
          <p:cNvSpPr txBox="1"/>
          <p:nvPr/>
        </p:nvSpPr>
        <p:spPr>
          <a:xfrm>
            <a:off x="755576" y="2492896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/>
              <a:t>Što je fiskalno upravljanje?</a:t>
            </a:r>
            <a:endParaRPr lang="hr-H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/>
              <a:t>Zašto je fiskalno upravljanje bitno?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/>
              <a:t>Koji je cilj fiskalnog upravljanja?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/>
              <a:t>Održivi proračuni – austrijski način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7517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5607050" cy="742950"/>
          </a:xfrm>
        </p:spPr>
        <p:txBody>
          <a:bodyPr/>
          <a:lstStyle/>
          <a:p>
            <a:pPr defTabSz="827088" eaLnBrk="1" hangingPunct="1"/>
            <a:r>
              <a:rPr lang="hr-HR" altLang="de-DE" sz="2600" dirty="0">
                <a:solidFill>
                  <a:schemeClr val="tx1"/>
                </a:solidFill>
              </a:rPr>
              <a:t>Održivi proračuni – austrijski način </a:t>
            </a:r>
          </a:p>
        </p:txBody>
      </p:sp>
      <p:pic>
        <p:nvPicPr>
          <p:cNvPr id="18436" name="Picture 4" descr="Zufa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848" y="2179665"/>
            <a:ext cx="1296144" cy="13207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 descr="Ordnung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848" y="4783695"/>
            <a:ext cx="1296144" cy="14053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63B46-F654-4EBC-9682-A6DDF3CC7483}" type="slidenum">
              <a:rPr lang="de-AT" smtClean="0"/>
              <a:pPr>
                <a:defRPr/>
              </a:pPr>
              <a:t>24</a:t>
            </a:fld>
            <a:endParaRPr lang="hr-HR"/>
          </a:p>
        </p:txBody>
      </p:sp>
      <p:sp>
        <p:nvSpPr>
          <p:cNvPr id="6" name="Ellipse 5"/>
          <p:cNvSpPr/>
          <p:nvPr/>
        </p:nvSpPr>
        <p:spPr bwMode="auto">
          <a:xfrm>
            <a:off x="5796136" y="1988840"/>
            <a:ext cx="2106488" cy="79198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600" dirty="0"/>
              <a:t>Šesterostruki</a:t>
            </a: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394817" y="3974963"/>
            <a:ext cx="2106488" cy="79198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800" dirty="0"/>
              <a:t>Dvostruki</a:t>
            </a: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5461967" y="3252687"/>
            <a:ext cx="2106488" cy="106831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800" dirty="0"/>
              <a:t>Fiskalni ugovor</a:t>
            </a: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394817" y="2202668"/>
            <a:ext cx="2016224" cy="158417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600" dirty="0"/>
              <a:t>znatna</a:t>
            </a: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600" dirty="0"/>
              <a:t>proračunska autonomija CG+SNG</a:t>
            </a:r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2339752" y="3500436"/>
            <a:ext cx="504056" cy="4745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2411041" y="2770932"/>
            <a:ext cx="544996" cy="2138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4716016" y="2276872"/>
            <a:ext cx="792088" cy="50405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 flipV="1">
            <a:off x="4788024" y="3284984"/>
            <a:ext cx="576064" cy="21545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7" name="Gestreifter Pfeil nach rechts 6"/>
          <p:cNvSpPr/>
          <p:nvPr/>
        </p:nvSpPr>
        <p:spPr bwMode="auto">
          <a:xfrm rot="5400000">
            <a:off x="3455875" y="3758270"/>
            <a:ext cx="792088" cy="433387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203848" y="4509120"/>
            <a:ext cx="1296144" cy="2578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262883" y="445337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/>
              <a:t>ASP 2012.</a:t>
            </a:r>
          </a:p>
        </p:txBody>
      </p:sp>
      <p:sp>
        <p:nvSpPr>
          <p:cNvPr id="19" name="Rechteck 18"/>
          <p:cNvSpPr/>
          <p:nvPr/>
        </p:nvSpPr>
        <p:spPr>
          <a:xfrm>
            <a:off x="4712196" y="4646923"/>
            <a:ext cx="45403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defTabSz="827088" eaLnBrk="1" hangingPunct="1">
              <a:tabLst>
                <a:tab pos="533400" algn="l"/>
              </a:tabLst>
            </a:pPr>
            <a:r>
              <a:rPr lang="hr-HR" altLang="de-DE" sz="1600" dirty="0"/>
              <a:t>Partneri:</a:t>
            </a:r>
            <a:br/>
            <a:r>
              <a:rPr lang="hr-HR" altLang="de-DE" sz="1600" dirty="0"/>
              <a:t>- savezni ministar financija</a:t>
            </a:r>
          </a:p>
          <a:p>
            <a:pPr marL="355600" indent="-355600" defTabSz="827088" eaLnBrk="1" hangingPunct="1">
              <a:buFontTx/>
              <a:buNone/>
              <a:tabLst>
                <a:tab pos="533400" algn="l"/>
              </a:tabLst>
            </a:pPr>
            <a:r>
              <a:rPr lang="en-US" altLang="de-DE" sz="1600" dirty="0"/>
              <a:t>	</a:t>
            </a:r>
            <a:r>
              <a:rPr lang="hr-HR" altLang="de-DE" sz="1600" dirty="0"/>
              <a:t>- 9 državnih financijskih ministara</a:t>
            </a:r>
          </a:p>
          <a:p>
            <a:pPr marL="355600" indent="-355600" defTabSz="827088" eaLnBrk="1" hangingPunct="1">
              <a:buFontTx/>
              <a:buNone/>
              <a:tabLst>
                <a:tab pos="533400" algn="l"/>
              </a:tabLst>
            </a:pPr>
            <a:r>
              <a:rPr lang="en-US" altLang="de-DE" sz="1600" dirty="0"/>
              <a:t>	</a:t>
            </a:r>
            <a:r>
              <a:rPr lang="hr-HR" altLang="de-DE" sz="1600" dirty="0"/>
              <a:t>- politički predstavnici ruralnih i </a:t>
            </a:r>
          </a:p>
          <a:p>
            <a:pPr marL="355600" indent="-355600" defTabSz="827088" eaLnBrk="1" hangingPunct="1">
              <a:buFontTx/>
              <a:buNone/>
              <a:tabLst>
                <a:tab pos="533400" algn="l"/>
              </a:tabLst>
            </a:pPr>
            <a:r>
              <a:rPr lang="hr-HR" altLang="de-DE" sz="1600" dirty="0"/>
              <a:t>         urbanih općina</a:t>
            </a:r>
            <a:br/>
            <a:br/>
            <a:endParaRPr lang="hr-HR" altLang="de-DE" sz="1600" dirty="0"/>
          </a:p>
        </p:txBody>
      </p:sp>
    </p:spTree>
    <p:extLst>
      <p:ext uri="{BB962C8B-B14F-4D97-AF65-F5344CB8AC3E}">
        <p14:creationId xmlns:p14="http://schemas.microsoft.com/office/powerpoint/2010/main" val="3456303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629324"/>
              </p:ext>
            </p:extLst>
          </p:nvPr>
        </p:nvGraphicFramePr>
        <p:xfrm>
          <a:off x="4788024" y="3717032"/>
          <a:ext cx="3733734" cy="2447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Photo Editor-Foto" r:id="rId4" imgW="4458322" imgH="3161905" progId="MSPhotoEd.3">
                  <p:embed/>
                </p:oleObj>
              </mc:Choice>
              <mc:Fallback>
                <p:oleObj name="Photo Editor-Foto" r:id="rId4" imgW="4458322" imgH="31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717032"/>
                        <a:ext cx="3733734" cy="2447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619672" y="5805264"/>
            <a:ext cx="25209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de-DE" sz="1600" b="0" dirty="0">
                <a:latin typeface="Arial" charset="0"/>
              </a:rPr>
              <a:t>Graz, Štajerska, Austrija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63B46-F654-4EBC-9682-A6DDF3CC7483}" type="slidenum">
              <a:rPr lang="de-AT" smtClean="0"/>
              <a:pPr>
                <a:defRPr/>
              </a:pPr>
              <a:t>25</a:t>
            </a:fld>
            <a:endParaRPr lang="hr-HR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88591"/>
            <a:ext cx="8640960" cy="4328641"/>
          </a:xfrm>
        </p:spPr>
        <p:txBody>
          <a:bodyPr/>
          <a:lstStyle/>
          <a:p>
            <a:pPr defTabSz="827088" eaLnBrk="1" hangingPunct="1">
              <a:lnSpc>
                <a:spcPct val="90000"/>
              </a:lnSpc>
              <a:buFontTx/>
              <a:buNone/>
            </a:pPr>
            <a:endParaRPr lang="hr-HR" altLang="de-DE" sz="1800" b="0" dirty="0"/>
          </a:p>
          <a:p>
            <a:pPr defTabSz="827088" eaLnBrk="1" hangingPunct="1">
              <a:lnSpc>
                <a:spcPct val="90000"/>
              </a:lnSpc>
            </a:pPr>
            <a:endParaRPr lang="hr-HR" altLang="de-DE" sz="1800" b="0" dirty="0"/>
          </a:p>
          <a:p>
            <a:pPr defTabSz="827088" eaLnBrk="1" hangingPunct="1">
              <a:lnSpc>
                <a:spcPct val="90000"/>
              </a:lnSpc>
            </a:pPr>
            <a:endParaRPr lang="hr-HR" altLang="de-DE" sz="1800" b="0" dirty="0"/>
          </a:p>
          <a:p>
            <a:pPr defTabSz="827088" eaLnBrk="1" hangingPunct="1">
              <a:lnSpc>
                <a:spcPct val="90000"/>
              </a:lnSpc>
            </a:pPr>
            <a:r>
              <a:rPr lang="hr-HR" altLang="de-DE" sz="1800" b="0" dirty="0"/>
              <a:t>Otvoreni ugovori (prethodni dogovor: 4 – 6 godina)</a:t>
            </a:r>
          </a:p>
          <a:p>
            <a:pPr defTabSz="827088"/>
            <a:r>
              <a:rPr lang="hr-HR" altLang="de-DE" sz="1800" b="0" dirty="0"/>
              <a:t>Koordinacija proračuna</a:t>
            </a:r>
          </a:p>
          <a:p>
            <a:pPr defTabSz="827088"/>
            <a:r>
              <a:rPr lang="hr-HR" altLang="de-DE" sz="1800" b="0" dirty="0"/>
              <a:t>Srednjoročno usmjerenje proračunske politike</a:t>
            </a:r>
          </a:p>
          <a:p>
            <a:pPr defTabSz="827088"/>
            <a:r>
              <a:rPr lang="hr-HR" altLang="de-DE" sz="1800" b="0" dirty="0"/>
              <a:t>U svim dijelovima zemlje</a:t>
            </a:r>
            <a:r>
              <a:rPr lang="hr-HR" sz="1800" dirty="0"/>
              <a:t> </a:t>
            </a:r>
            <a:r>
              <a:rPr lang="hr-HR" altLang="de-DE" sz="1800" b="0" dirty="0"/>
              <a:t>– Fiskalno vijeće, politički odbor visoke razine</a:t>
            </a:r>
          </a:p>
          <a:p>
            <a:pPr defTabSz="827088"/>
            <a:r>
              <a:rPr lang="hr-HR" altLang="de-DE" sz="1800" b="0" dirty="0"/>
              <a:t>Sustav višestrukih fiskalnih pravila</a:t>
            </a:r>
            <a:endParaRPr lang="hr-HR" altLang="de-DE" sz="1800" b="0" i="1" dirty="0"/>
          </a:p>
          <a:p>
            <a:pPr defTabSz="827088"/>
            <a:r>
              <a:rPr lang="hr-HR" altLang="de-DE" sz="1800" b="0" dirty="0"/>
              <a:t>Sankcije</a:t>
            </a:r>
          </a:p>
          <a:p>
            <a:pPr defTabSz="827088"/>
            <a:endParaRPr lang="hr-HR" altLang="de-DE" sz="1800" b="0" dirty="0"/>
          </a:p>
          <a:p>
            <a:pPr defTabSz="827088"/>
            <a:endParaRPr lang="hr-HR" altLang="de-DE" sz="1800" b="0" dirty="0"/>
          </a:p>
          <a:p>
            <a:pPr defTabSz="827088"/>
            <a:endParaRPr lang="hr-HR" altLang="de-DE" sz="1800" b="0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412776"/>
            <a:ext cx="6038850" cy="539750"/>
          </a:xfrm>
        </p:spPr>
        <p:txBody>
          <a:bodyPr/>
          <a:lstStyle/>
          <a:p>
            <a:pPr defTabSz="827088" eaLnBrk="1" hangingPunct="1"/>
            <a:r>
              <a:rPr lang="hr-HR" altLang="de-DE" sz="2000" dirty="0">
                <a:solidFill>
                  <a:schemeClr val="tx1"/>
                </a:solidFill>
              </a:rPr>
              <a:t>Pakt o internoj stabilnosti</a:t>
            </a:r>
          </a:p>
        </p:txBody>
      </p:sp>
    </p:spTree>
    <p:extLst>
      <p:ext uri="{BB962C8B-B14F-4D97-AF65-F5344CB8AC3E}">
        <p14:creationId xmlns:p14="http://schemas.microsoft.com/office/powerpoint/2010/main" val="1929887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                                                            </a:t>
            </a:r>
            <a:endParaRPr lang="hr-HR" altLang="de-DE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864941219"/>
              </p:ext>
            </p:extLst>
          </p:nvPr>
        </p:nvGraphicFramePr>
        <p:xfrm>
          <a:off x="468313" y="1298575"/>
          <a:ext cx="8050212" cy="538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51594" y="1196752"/>
            <a:ext cx="64420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000" b="1" dirty="0">
                <a:latin typeface="+mj-lt"/>
              </a:rPr>
              <a:t>Pakt o internoj stabilnosti</a:t>
            </a:r>
            <a:endParaRPr lang="hr-HR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5313363" y="6499225"/>
            <a:ext cx="3816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 b="0"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5CA21-88BF-4FD1-A70E-1C6B9B19B208}" type="slidenum">
              <a:rPr lang="de-AT" smtClean="0"/>
              <a:pPr>
                <a:defRPr/>
              </a:pPr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2971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ac5437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71294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75" y="1030288"/>
            <a:ext cx="4302125" cy="1568450"/>
          </a:xfrm>
          <a:solidFill>
            <a:schemeClr val="accent1"/>
          </a:solidFill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hr-HR"/>
              <a:t>Hvala i uživajte u bečkim kavanama!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F4CF4-CA9E-4875-87C1-F964CB25E408}" type="slidenum">
              <a:rPr lang="de-AT" smtClean="0"/>
              <a:pPr>
                <a:defRPr/>
              </a:pPr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668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61058"/>
            <a:ext cx="5833020" cy="539750"/>
          </a:xfrm>
        </p:spPr>
        <p:txBody>
          <a:bodyPr/>
          <a:lstStyle/>
          <a:p>
            <a:pPr defTabSz="912813" eaLnBrk="1" hangingPunct="1"/>
            <a:r>
              <a:rPr lang="hr-HR" altLang="de-DE" sz="2800" u="sng" dirty="0">
                <a:solidFill>
                  <a:schemeClr val="tx1"/>
                </a:solidFill>
              </a:rPr>
              <a:t>Austrija: </a:t>
            </a:r>
            <a:r>
              <a:rPr lang="hr-HR"/>
              <a:t>osnovni podaci</a:t>
            </a:r>
            <a:endParaRPr lang="hr-HR" altLang="de-DE" sz="2800" u="sng" dirty="0">
              <a:solidFill>
                <a:schemeClr val="tx1"/>
              </a:solidFill>
            </a:endParaRPr>
          </a:p>
        </p:txBody>
      </p:sp>
      <p:pic>
        <p:nvPicPr>
          <p:cNvPr id="5123" name="Picture 5" descr="oesterreich_in_euro_gross_tcm14-5612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1138" y="3161455"/>
            <a:ext cx="3553805" cy="2952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963143"/>
            <a:ext cx="3991049" cy="3895576"/>
          </a:xfrm>
        </p:spPr>
        <p:txBody>
          <a:bodyPr/>
          <a:lstStyle/>
          <a:p>
            <a:pPr marL="361950" indent="-361950" defTabSz="912813">
              <a:lnSpc>
                <a:spcPct val="80000"/>
              </a:lnSpc>
              <a:defRPr/>
            </a:pPr>
            <a:r>
              <a:rPr lang="hr-HR" sz="1800" b="0" dirty="0"/>
              <a:t>Površina: </a:t>
            </a:r>
            <a:r>
              <a:rPr lang="en-US" sz="1800" b="0" dirty="0"/>
              <a:t>	</a:t>
            </a:r>
            <a:r>
              <a:rPr lang="hr-HR" sz="1800" b="0" dirty="0"/>
              <a:t>~ 84.000 km</a:t>
            </a:r>
            <a:r>
              <a:rPr lang="hr-HR" sz="1800" b="0" baseline="30000" dirty="0"/>
              <a:t>2</a:t>
            </a:r>
          </a:p>
          <a:p>
            <a:pPr marL="361950" indent="-361950" defTabSz="912813">
              <a:lnSpc>
                <a:spcPct val="80000"/>
              </a:lnSpc>
              <a:defRPr/>
            </a:pPr>
            <a:r>
              <a:rPr lang="hr-HR" sz="1800" b="0" dirty="0"/>
              <a:t>Broj stanovnika: </a:t>
            </a:r>
            <a:r>
              <a:rPr lang="en-US" sz="1800" b="0" dirty="0"/>
              <a:t>	</a:t>
            </a:r>
            <a:r>
              <a:rPr lang="hr-HR" sz="1800" b="0" dirty="0"/>
              <a:t>~ 8.6 milijuna</a:t>
            </a:r>
          </a:p>
          <a:p>
            <a:pPr marL="361950" indent="-361950" defTabSz="912813">
              <a:lnSpc>
                <a:spcPct val="80000"/>
              </a:lnSpc>
              <a:defRPr/>
            </a:pPr>
            <a:r>
              <a:rPr lang="hr-HR" sz="1800" b="0" dirty="0"/>
              <a:t>Glavni grad: </a:t>
            </a:r>
            <a:r>
              <a:rPr lang="en-US" sz="1800" b="0" dirty="0"/>
              <a:t>	</a:t>
            </a:r>
            <a:r>
              <a:rPr lang="hr-HR" sz="1800" b="0" dirty="0"/>
              <a:t>Beč,  </a:t>
            </a:r>
            <a:br>
              <a:rPr sz="1800" dirty="0"/>
            </a:br>
            <a:r>
              <a:rPr lang="en-US" sz="1800" b="0" dirty="0"/>
              <a:t>		</a:t>
            </a:r>
            <a:r>
              <a:rPr lang="hr-HR" sz="1800" b="0" dirty="0"/>
              <a:t>~ 1,7 milijuna</a:t>
            </a:r>
            <a:r>
              <a:rPr lang="hr-HR" sz="1800" dirty="0"/>
              <a:t> </a:t>
            </a:r>
            <a:br>
              <a:rPr sz="1800" dirty="0"/>
            </a:br>
            <a:endParaRPr lang="hr-HR" sz="1800" b="0" dirty="0"/>
          </a:p>
          <a:p>
            <a:pPr marL="0" indent="0" defTabSz="912813">
              <a:lnSpc>
                <a:spcPct val="80000"/>
              </a:lnSpc>
              <a:buNone/>
              <a:defRPr/>
            </a:pPr>
            <a:r>
              <a:rPr lang="en-US" sz="1800" dirty="0"/>
              <a:t>			</a:t>
            </a:r>
            <a:r>
              <a:rPr lang="hr-HR" sz="1800" b="0" dirty="0"/>
              <a:t>2016.</a:t>
            </a:r>
          </a:p>
          <a:p>
            <a:pPr defTabSz="912813">
              <a:lnSpc>
                <a:spcPct val="80000"/>
              </a:lnSpc>
              <a:defRPr/>
            </a:pPr>
            <a:r>
              <a:rPr lang="hr-HR" sz="1800" b="0" dirty="0"/>
              <a:t>BDP:</a:t>
            </a:r>
            <a:r>
              <a:rPr lang="en-US" sz="1800" b="0" dirty="0"/>
              <a:t>		</a:t>
            </a:r>
            <a:r>
              <a:rPr lang="hr-HR" sz="1800" b="0" dirty="0"/>
              <a:t>  349,49 milijardi €</a:t>
            </a:r>
          </a:p>
          <a:p>
            <a:pPr defTabSz="912813">
              <a:lnSpc>
                <a:spcPct val="80000"/>
              </a:lnSpc>
              <a:defRPr/>
            </a:pPr>
            <a:r>
              <a:rPr lang="hr-HR" sz="1800" b="0" dirty="0"/>
              <a:t>Deficit</a:t>
            </a:r>
            <a:r>
              <a:rPr lang="en-US" sz="1800" dirty="0"/>
              <a:t>	</a:t>
            </a:r>
            <a:r>
              <a:rPr lang="hr-HR" sz="1800" b="0" dirty="0"/>
              <a:t> -1,6 % BDP-a</a:t>
            </a:r>
          </a:p>
          <a:p>
            <a:pPr defTabSz="912813">
              <a:lnSpc>
                <a:spcPct val="80000"/>
              </a:lnSpc>
              <a:defRPr/>
            </a:pPr>
            <a:r>
              <a:rPr lang="hr-HR" sz="1800" b="0" dirty="0"/>
              <a:t>Dug </a:t>
            </a:r>
            <a:r>
              <a:rPr lang="en-US" sz="1800" b="0" dirty="0"/>
              <a:t>	</a:t>
            </a:r>
            <a:r>
              <a:rPr lang="hr-HR" sz="1800" b="0" dirty="0"/>
              <a:t>84,6 % BDP-a</a:t>
            </a:r>
            <a:r>
              <a:rPr lang="en-US" sz="1800" dirty="0"/>
              <a:t>	</a:t>
            </a:r>
            <a:endParaRPr lang="hr-HR" sz="1800" dirty="0"/>
          </a:p>
          <a:p>
            <a:pPr defTabSz="912813">
              <a:lnSpc>
                <a:spcPct val="80000"/>
              </a:lnSpc>
              <a:defRPr/>
            </a:pPr>
            <a:r>
              <a:rPr lang="hr-HR" sz="1800" b="0" dirty="0"/>
              <a:t>Inflacija </a:t>
            </a:r>
            <a:r>
              <a:rPr lang="en-US" sz="1800" b="0" dirty="0"/>
              <a:t>	</a:t>
            </a:r>
            <a:r>
              <a:rPr lang="hr-HR" sz="1800" b="0" dirty="0"/>
              <a:t>  1,0 % BDP-a</a:t>
            </a:r>
          </a:p>
          <a:p>
            <a:pPr marL="0" indent="0" defTabSz="912813">
              <a:lnSpc>
                <a:spcPct val="80000"/>
              </a:lnSpc>
              <a:buFontTx/>
              <a:buNone/>
              <a:defRPr/>
            </a:pPr>
            <a:endParaRPr lang="hr-HR" sz="1800" b="0" dirty="0"/>
          </a:p>
        </p:txBody>
      </p:sp>
      <p:sp>
        <p:nvSpPr>
          <p:cNvPr id="2" name="Rechteck 1"/>
          <p:cNvSpPr/>
          <p:nvPr/>
        </p:nvSpPr>
        <p:spPr>
          <a:xfrm>
            <a:off x="5004048" y="1844824"/>
            <a:ext cx="4248472" cy="1027974"/>
          </a:xfrm>
          <a:prstGeom prst="rect">
            <a:avLst/>
          </a:prstGeom>
          <a:ln w="63500" cmpd="sng">
            <a:solidFill>
              <a:schemeClr val="accent1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hr-HR" sz="1600" kern="0" dirty="0">
                <a:latin typeface="Tahoma"/>
              </a:rPr>
              <a:t>BDP po glavi stanovnika</a:t>
            </a:r>
            <a:r>
              <a:rPr lang="hr-HR" sz="1600" dirty="0"/>
              <a:t> </a:t>
            </a:r>
            <a:r>
              <a:rPr lang="hr-HR" sz="1600" kern="0" dirty="0">
                <a:latin typeface="Tahoma"/>
              </a:rPr>
              <a:t>        </a:t>
            </a:r>
            <a:r>
              <a:rPr lang="en-US" sz="1600" kern="0" dirty="0">
                <a:latin typeface="Tahoma"/>
              </a:rPr>
              <a:t>	</a:t>
            </a:r>
            <a:r>
              <a:rPr lang="hr-HR" sz="1600" kern="0" dirty="0">
                <a:latin typeface="Tahoma"/>
              </a:rPr>
              <a:t>    2016. </a:t>
            </a:r>
            <a:r>
              <a:rPr lang="hr-HR" sz="1600" dirty="0"/>
              <a:t> </a:t>
            </a:r>
          </a:p>
          <a:p>
            <a:pPr marL="542925" lvl="1" indent="-1588" defTabSz="912813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hr-HR" sz="1600" b="1" kern="0" dirty="0">
                <a:latin typeface="Tahoma"/>
              </a:rPr>
              <a:t>Austrija: </a:t>
            </a:r>
            <a:r>
              <a:rPr lang="en-US" sz="1600" b="1" kern="0" dirty="0">
                <a:latin typeface="Tahoma"/>
              </a:rPr>
              <a:t>	</a:t>
            </a:r>
            <a:r>
              <a:rPr lang="hr-HR" sz="1600" b="1" kern="0" dirty="0">
                <a:latin typeface="Tahoma"/>
              </a:rPr>
              <a:t>  </a:t>
            </a:r>
            <a:r>
              <a:rPr lang="en-US" sz="1600" b="1" kern="0" dirty="0">
                <a:latin typeface="Tahoma"/>
              </a:rPr>
              <a:t>	</a:t>
            </a:r>
            <a:r>
              <a:rPr lang="hr-HR" sz="1600" b="1" kern="0" dirty="0">
                <a:latin typeface="Tahoma"/>
              </a:rPr>
              <a:t>36.300 €</a:t>
            </a:r>
          </a:p>
          <a:p>
            <a:pPr marL="542925" lvl="1" indent="-1588" defTabSz="912813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hr-HR" sz="1600" kern="0" dirty="0">
                <a:latin typeface="Tahoma"/>
              </a:rPr>
              <a:t>Njemačka: </a:t>
            </a:r>
            <a:r>
              <a:rPr lang="en-US" sz="1600" kern="0" dirty="0">
                <a:latin typeface="Tahoma"/>
              </a:rPr>
              <a:t>		</a:t>
            </a:r>
            <a:r>
              <a:rPr lang="hr-HR" sz="1600" kern="0" dirty="0">
                <a:latin typeface="Tahoma"/>
              </a:rPr>
              <a:t>34.600 € </a:t>
            </a:r>
          </a:p>
          <a:p>
            <a:pPr marL="542925" lvl="1" indent="-1588" defTabSz="912813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hr-HR" sz="1600" kern="0" dirty="0">
                <a:latin typeface="Tahoma"/>
              </a:rPr>
              <a:t>EU 28         </a:t>
            </a:r>
            <a:r>
              <a:rPr lang="en-US" sz="1600" dirty="0"/>
              <a:t>	</a:t>
            </a:r>
            <a:r>
              <a:rPr lang="hr-HR" sz="1600" kern="0" dirty="0">
                <a:latin typeface="Tahoma"/>
              </a:rPr>
              <a:t> 27.000 €</a:t>
            </a:r>
            <a:r>
              <a:rPr lang="hr-HR" sz="1600" dirty="0"/>
              <a:t> </a:t>
            </a:r>
          </a:p>
        </p:txBody>
      </p:sp>
      <p:sp>
        <p:nvSpPr>
          <p:cNvPr id="5126" name="Rechteck 3"/>
          <p:cNvSpPr>
            <a:spLocks noChangeArrowheads="1"/>
          </p:cNvSpPr>
          <p:nvPr/>
        </p:nvSpPr>
        <p:spPr bwMode="auto">
          <a:xfrm>
            <a:off x="683568" y="1844824"/>
            <a:ext cx="3887788" cy="1295400"/>
          </a:xfrm>
          <a:prstGeom prst="rect">
            <a:avLst/>
          </a:prstGeom>
          <a:noFill/>
          <a:ln w="63500" algn="ctr">
            <a:solidFill>
              <a:schemeClr val="accent1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>
              <a:latin typeface="Arial" charset="0"/>
            </a:endParaRPr>
          </a:p>
        </p:txBody>
      </p:sp>
      <p:sp>
        <p:nvSpPr>
          <p:cNvPr id="5128" name="Rechteck 4"/>
          <p:cNvSpPr>
            <a:spLocks noChangeArrowheads="1"/>
          </p:cNvSpPr>
          <p:nvPr/>
        </p:nvSpPr>
        <p:spPr bwMode="auto">
          <a:xfrm>
            <a:off x="683568" y="3284984"/>
            <a:ext cx="4104455" cy="1944241"/>
          </a:xfrm>
          <a:prstGeom prst="rect">
            <a:avLst/>
          </a:prstGeom>
          <a:noFill/>
          <a:ln w="63500" algn="ctr">
            <a:solidFill>
              <a:schemeClr val="accent1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>
              <a:latin typeface="Arial" charset="0"/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902575" y="6184900"/>
            <a:ext cx="584200" cy="312738"/>
          </a:xfrm>
        </p:spPr>
        <p:txBody>
          <a:bodyPr/>
          <a:lstStyle/>
          <a:p>
            <a:pPr>
              <a:defRPr/>
            </a:pPr>
            <a:fld id="{39251E14-3725-4A4B-A2F0-3B86F4364D5F}" type="slidenum">
              <a:rPr lang="de-AT" smtClean="0"/>
              <a:pPr>
                <a:defRPr/>
              </a:pPr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480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824"/>
            <a:ext cx="5256212" cy="4752528"/>
          </a:xfrm>
        </p:spPr>
        <p:txBody>
          <a:bodyPr/>
          <a:lstStyle/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r>
              <a:rPr lang="hr-HR" altLang="de-DE" sz="2100" b="0" dirty="0"/>
              <a:t>Kooperativni federalizam, uska povezanost</a:t>
            </a:r>
          </a:p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endParaRPr lang="hr-HR" altLang="de-DE" sz="1200" b="0" dirty="0"/>
          </a:p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r>
              <a:rPr lang="hr-HR" altLang="de-DE" sz="2100" dirty="0"/>
              <a:t>Federacija: tri razine vlasti</a:t>
            </a: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hr-HR" altLang="de-DE" sz="1800" b="0" dirty="0"/>
              <a:t>Savezna vlada</a:t>
            </a: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hr-HR" altLang="de-DE" sz="1800" b="0" dirty="0"/>
              <a:t>9 saveznih država sa svojim vlastima (</a:t>
            </a:r>
            <a:r>
              <a:rPr lang="hr-HR" altLang="de-DE" sz="1800" b="0" i="1" dirty="0"/>
              <a:t>Länder</a:t>
            </a:r>
            <a:r>
              <a:rPr lang="hr-HR" altLang="de-DE" sz="1800" b="0" dirty="0"/>
              <a:t>) </a:t>
            </a: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hr-HR" altLang="de-DE" sz="1800" b="0" dirty="0"/>
              <a:t>2098 lokalnih vlasti = općine</a:t>
            </a: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hr-HR" altLang="de-DE" sz="1800" b="0" dirty="0"/>
              <a:t>dodatno: Institucije za socijalno osiguranje</a:t>
            </a:r>
            <a:r>
              <a:rPr lang="hr-HR"/>
              <a:t> </a:t>
            </a:r>
          </a:p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r>
              <a:rPr lang="hr-HR" altLang="zh-TW" sz="2100" dirty="0"/>
              <a:t>Sve vlasti:</a:t>
            </a: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hr-HR" altLang="zh-TW" sz="1800" b="0" dirty="0"/>
              <a:t>proračunska autonomija</a:t>
            </a:r>
            <a:endParaRPr lang="hr-HR" altLang="zh-TW" sz="1800" b="0" dirty="0">
              <a:ea typeface="新細明體" pitchFamily="18" charset="-120"/>
            </a:endParaRP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hr-HR" altLang="zh-TW" sz="1800" b="0" dirty="0"/>
              <a:t>vlasti saveznih država nadziru općine</a:t>
            </a:r>
            <a:endParaRPr lang="hr-HR" altLang="zh-TW" sz="1800" b="0" dirty="0">
              <a:ea typeface="新細明體" pitchFamily="18" charset="-120"/>
            </a:endParaRPr>
          </a:p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r>
              <a:rPr lang="hr-HR" altLang="zh-TW" sz="2100" dirty="0"/>
              <a:t>Nadležnosti:</a:t>
            </a: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hr-HR" altLang="zh-TW" sz="1800" b="0" dirty="0"/>
              <a:t>Pravni okvir: austrijski federalni ustav</a:t>
            </a:r>
            <a:endParaRPr lang="hr-HR" altLang="zh-TW" sz="1800" b="0" dirty="0">
              <a:ea typeface="新細明體" pitchFamily="18" charset="-120"/>
            </a:endParaRPr>
          </a:p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endParaRPr lang="hr-HR" altLang="zh-TW" sz="2100" dirty="0">
              <a:ea typeface="新細明體" pitchFamily="18" charset="-120"/>
            </a:endParaRPr>
          </a:p>
        </p:txBody>
      </p:sp>
      <p:pic>
        <p:nvPicPr>
          <p:cNvPr id="6148" name="Picture 6" descr="oesterrei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725" y="2781300"/>
            <a:ext cx="3851275" cy="209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0C6FE-CFDB-44E2-AC3B-7339520ED218}" type="slidenum">
              <a:rPr lang="de-AT" smtClean="0"/>
              <a:pPr>
                <a:defRPr/>
              </a:pPr>
              <a:t>4</a:t>
            </a:fld>
            <a:endParaRPr lang="hr-H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1161058"/>
            <a:ext cx="7057156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hr-HR" altLang="de-DE" sz="2800" u="sng" kern="0" dirty="0">
                <a:solidFill>
                  <a:schemeClr val="tx1"/>
                </a:solidFill>
              </a:rPr>
              <a:t>Fiskalni</a:t>
            </a:r>
            <a:r>
              <a:rPr lang="hr-HR"/>
              <a:t> </a:t>
            </a:r>
            <a:r>
              <a:rPr lang="hr-HR" altLang="de-DE" sz="2800" u="sng" kern="0" dirty="0">
                <a:solidFill>
                  <a:schemeClr val="tx1"/>
                </a:solidFill>
              </a:rPr>
              <a:t>federalizam u Austriji</a:t>
            </a:r>
          </a:p>
        </p:txBody>
      </p:sp>
    </p:spTree>
    <p:extLst>
      <p:ext uri="{BB962C8B-B14F-4D97-AF65-F5344CB8AC3E}">
        <p14:creationId xmlns:p14="http://schemas.microsoft.com/office/powerpoint/2010/main" val="429339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oesterrei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9700" y="1557338"/>
            <a:ext cx="3851275" cy="209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20988"/>
            <a:ext cx="6038850" cy="539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912813" eaLnBrk="1" hangingPunct="1"/>
            <a:r>
              <a:rPr lang="hr-HR" altLang="de-DE" sz="2400" dirty="0">
                <a:solidFill>
                  <a:schemeClr val="tx1"/>
                </a:solidFill>
              </a:rPr>
              <a:t>Austrija – podjela ovlasti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05038"/>
            <a:ext cx="5616575" cy="4570412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</a:pPr>
            <a:r>
              <a:rPr lang="hr-HR" altLang="de-DE" sz="2400" dirty="0"/>
              <a:t>Federacija: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hr-HR" altLang="de-DE" sz="1400" dirty="0"/>
              <a:t>vanjski poslovi, carina, imigracija, federalne financije i porezi, monetarni i bankarski sustav 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hr-HR" altLang="de-DE" sz="1400" dirty="0"/>
              <a:t>građansko pravo, policija, vojska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hr-HR" altLang="de-DE" sz="1400" dirty="0"/>
              <a:t>trgovina, industrija, promet, rudarstvo 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hr-HR" altLang="de-DE" sz="1400" dirty="0"/>
              <a:t>javno zdravstvo, obrazovanje, sveučilišta </a:t>
            </a:r>
            <a:endParaRPr lang="hr-HR" altLang="de-DE" sz="2400" b="0" dirty="0"/>
          </a:p>
          <a:p>
            <a:pPr defTabSz="912813" eaLnBrk="1" hangingPunct="1">
              <a:lnSpc>
                <a:spcPct val="90000"/>
              </a:lnSpc>
            </a:pPr>
            <a:r>
              <a:rPr lang="hr-HR" altLang="de-DE" sz="2400" dirty="0"/>
              <a:t>Države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hr-HR" altLang="de-DE" sz="1400" dirty="0"/>
              <a:t>bolnice, skrb za starije, regionalne ceste, općinski zakoni, sport, osnovne škole, 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hr-HR" altLang="de-DE" sz="1400" dirty="0"/>
              <a:t>upravljanje većinom saveznih zakona, državne financije i uprava, subvencioniranje stambenog smještaja socijalno ugroženih građana</a:t>
            </a:r>
            <a:endParaRPr lang="hr-HR" altLang="de-DE" sz="1400" b="0" dirty="0"/>
          </a:p>
          <a:p>
            <a:pPr defTabSz="912813" eaLnBrk="1" hangingPunct="1">
              <a:lnSpc>
                <a:spcPct val="90000"/>
              </a:lnSpc>
            </a:pPr>
            <a:r>
              <a:rPr lang="hr-HR" altLang="de-DE" sz="2400" dirty="0"/>
              <a:t>Lokalne vlasti: 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hr-HR" altLang="de-DE" sz="1400" dirty="0"/>
              <a:t>financije i uprava lokalnih vlasti, 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hr-HR" altLang="de-DE" sz="1400" dirty="0"/>
              <a:t>pružanje lokalnih usluga: vodoopskrba, kanalizacija, odvoz smeća, lokalni javni prijevoz, građevinske dozvole, vatrogasci</a:t>
            </a:r>
          </a:p>
          <a:p>
            <a:pPr defTabSz="912813" eaLnBrk="1" hangingPunct="1">
              <a:lnSpc>
                <a:spcPct val="90000"/>
              </a:lnSpc>
            </a:pPr>
            <a:endParaRPr lang="hr-HR" altLang="de-DE" sz="1800" b="0" dirty="0"/>
          </a:p>
        </p:txBody>
      </p:sp>
      <p:sp>
        <p:nvSpPr>
          <p:cNvPr id="7173" name="Textfeld 3"/>
          <p:cNvSpPr txBox="1">
            <a:spLocks noChangeArrowheads="1"/>
          </p:cNvSpPr>
          <p:nvPr/>
        </p:nvSpPr>
        <p:spPr bwMode="auto">
          <a:xfrm>
            <a:off x="539750" y="1660738"/>
            <a:ext cx="6408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de-DE" sz="2000" dirty="0"/>
              <a:t>-&gt;  odgovornosti za rashode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075240876"/>
              </p:ext>
            </p:extLst>
          </p:nvPr>
        </p:nvGraphicFramePr>
        <p:xfrm>
          <a:off x="6222132" y="4293096"/>
          <a:ext cx="2916113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B1B61-4FD3-40A5-96FB-9FB664D52F8B}" type="slidenum">
              <a:rPr lang="de-AT" smtClean="0"/>
              <a:pPr>
                <a:defRPr/>
              </a:pPr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219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532000" cy="531112"/>
          </a:xfrm>
        </p:spPr>
        <p:txBody>
          <a:bodyPr/>
          <a:lstStyle/>
          <a:p>
            <a:pPr lvl="0">
              <a:spcBef>
                <a:spcPct val="50000"/>
              </a:spcBef>
            </a:pPr>
            <a:br/>
            <a:endParaRPr lang="hr-HR" altLang="de-DE" sz="25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1446-EFBC-4AD4-A0BA-4924A389271D}" type="slidenum">
              <a:rPr lang="de-AT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8196" name="AutoShape 6"/>
          <p:cNvSpPr>
            <a:spLocks noChangeAspect="1" noChangeArrowheads="1"/>
          </p:cNvSpPr>
          <p:nvPr/>
        </p:nvSpPr>
        <p:spPr bwMode="auto">
          <a:xfrm>
            <a:off x="755650" y="1628775"/>
            <a:ext cx="59785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71500" y="1183372"/>
            <a:ext cx="3568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800" b="1" kern="0" dirty="0">
                <a:solidFill>
                  <a:prstClr val="black"/>
                </a:solidFill>
                <a:latin typeface="Tahoma" pitchFamily="34" charset="0"/>
              </a:rPr>
              <a:t>Javni rashodi u</a:t>
            </a:r>
            <a:r>
              <a:rPr lang="hr-HR"/>
              <a:t> </a:t>
            </a:r>
            <a:r>
              <a:rPr lang="hr-HR" sz="1800" b="1" kern="0" dirty="0">
                <a:solidFill>
                  <a:prstClr val="black"/>
                </a:solidFill>
                <a:latin typeface="Tahoma" pitchFamily="34" charset="0"/>
              </a:rPr>
              <a:t>2015.</a:t>
            </a:r>
            <a:endParaRPr lang="hr-HR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716374"/>
              </p:ext>
            </p:extLst>
          </p:nvPr>
        </p:nvGraphicFramePr>
        <p:xfrm>
          <a:off x="755650" y="1700808"/>
          <a:ext cx="39338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Worksheet" r:id="rId4" imgW="3933946" imgH="1485810" progId="Excel.Sheet.12">
                  <p:embed/>
                </p:oleObj>
              </mc:Choice>
              <mc:Fallback>
                <p:oleObj name="Worksheet" r:id="rId4" imgW="3933946" imgH="1485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650" y="1700808"/>
                        <a:ext cx="3933825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595503"/>
              </p:ext>
            </p:extLst>
          </p:nvPr>
        </p:nvGraphicFramePr>
        <p:xfrm>
          <a:off x="3347864" y="3284984"/>
          <a:ext cx="50482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16016" y="3356992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800" b="1" dirty="0"/>
              <a:t>% javnih rashoda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6256" y="4290417"/>
            <a:ext cx="1800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/>
              <a:t>Središnja vlada</a:t>
            </a:r>
          </a:p>
          <a:p>
            <a:endParaRPr lang="hr-HR" sz="800" dirty="0"/>
          </a:p>
          <a:p>
            <a:r>
              <a:rPr lang="hr-HR" sz="800" dirty="0"/>
              <a:t>Savezne države</a:t>
            </a:r>
          </a:p>
          <a:p>
            <a:endParaRPr lang="hr-HR" sz="800" dirty="0"/>
          </a:p>
          <a:p>
            <a:r>
              <a:rPr lang="hr-HR" sz="800" dirty="0"/>
              <a:t>Lokalne vlasti</a:t>
            </a:r>
          </a:p>
          <a:p>
            <a:endParaRPr lang="hr-HR" sz="800" dirty="0"/>
          </a:p>
          <a:p>
            <a:r>
              <a:rPr lang="hr-HR" sz="800" dirty="0"/>
              <a:t>Vlasti za socijalno osiguranje</a:t>
            </a:r>
          </a:p>
          <a:p>
            <a:endParaRPr lang="hr-HR" sz="800" dirty="0"/>
          </a:p>
          <a:p>
            <a:r>
              <a:rPr lang="hr-HR" sz="800" dirty="0"/>
              <a:t>Komore</a:t>
            </a:r>
          </a:p>
        </p:txBody>
      </p:sp>
    </p:spTree>
    <p:extLst>
      <p:ext uri="{BB962C8B-B14F-4D97-AF65-F5344CB8AC3E}">
        <p14:creationId xmlns:p14="http://schemas.microsoft.com/office/powerpoint/2010/main" val="119913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848"/>
            <a:ext cx="7834312" cy="345638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/>
              <a:t>Fiskalni ustavni zakon (Finanz-Verfassungsgesetz 1948.) – ustavni okvir</a:t>
            </a:r>
            <a:endParaRPr lang="hr-HR" sz="2000" dirty="0"/>
          </a:p>
          <a:p>
            <a:pPr eaLnBrk="1" hangingPunct="1">
              <a:lnSpc>
                <a:spcPct val="80000"/>
              </a:lnSpc>
              <a:defRPr/>
            </a:pPr>
            <a:endParaRPr lang="hr-HR" sz="1700" dirty="0"/>
          </a:p>
          <a:p>
            <a:pPr eaLnBrk="1" hangingPunct="1">
              <a:lnSpc>
                <a:spcPct val="80000"/>
              </a:lnSpc>
              <a:defRPr/>
            </a:pPr>
            <a:r>
              <a:rPr lang="hr-HR" sz="2000" dirty="0"/>
              <a:t>Federalni zakon o međuvladinim fiskalnim odnosima – </a:t>
            </a:r>
            <a:r>
              <a:rPr lang="hr-HR" sz="2000" dirty="0">
                <a:solidFill>
                  <a:srgbClr val="FF0000"/>
                </a:solidFill>
              </a:rPr>
              <a:t>IFRA</a:t>
            </a:r>
            <a:r>
              <a:rPr lang="hr-HR"/>
              <a:t> </a:t>
            </a:r>
            <a:r>
              <a:rPr lang="hr-HR" sz="2000" dirty="0"/>
              <a:t>(Finanzausgleichsgesetz - FAG)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000" b="0" dirty="0"/>
              <a:t>raspodjela poreza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000" b="0" dirty="0"/>
              <a:t>međuvladini transferi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2000" b="0" dirty="0"/>
              <a:t>snošenje troškova</a:t>
            </a:r>
            <a:r>
              <a:rPr lang="hr-HR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hr-HR" sz="1600" b="0" dirty="0"/>
          </a:p>
          <a:p>
            <a:pPr marL="490537" lvl="1" indent="0" eaLnBrk="1" hangingPunct="1">
              <a:lnSpc>
                <a:spcPct val="80000"/>
              </a:lnSpc>
              <a:buFontTx/>
              <a:buNone/>
              <a:defRPr/>
            </a:pPr>
            <a:endParaRPr lang="hr-HR" sz="1600" b="0" dirty="0"/>
          </a:p>
          <a:p>
            <a:pPr marL="490537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hr-HR"/>
              <a:t> </a:t>
            </a:r>
            <a:r>
              <a:rPr lang="de-DE" sz="2000" dirty="0">
                <a:sym typeface="Wingdings" panose="05000000000000000000" pitchFamily="2" charset="2"/>
              </a:rPr>
              <a:t></a:t>
            </a:r>
            <a:r>
              <a:rPr lang="hr-HR"/>
              <a:t> </a:t>
            </a:r>
            <a:r>
              <a:rPr lang="hr-HR" sz="2000" dirty="0"/>
              <a:t>Glavni cilj: fiskalna jednakost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95738" y="2636838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de-AT" altLang="de-DE" sz="1400" b="0"/>
          </a:p>
          <a:p>
            <a:pPr lvl="2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de-DE" altLang="de-DE" sz="140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95738" y="4437063"/>
            <a:ext cx="43195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marL="342900" indent="-342900"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hr-HR"/>
              <a:t> </a:t>
            </a:r>
            <a:endParaRPr lang="hr-HR" altLang="de-DE" sz="14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53E0-3647-47ED-B6A6-C4A69A0DC912}" type="slidenum">
              <a:rPr lang="de-AT" smtClean="0"/>
              <a:pPr>
                <a:defRPr/>
              </a:pPr>
              <a:t>7</a:t>
            </a:fld>
            <a:endParaRPr lang="hr-H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9750" y="1120988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hr-HR" altLang="de-DE" sz="2400" kern="0" dirty="0">
                <a:solidFill>
                  <a:schemeClr val="tx1"/>
                </a:solidFill>
              </a:rPr>
              <a:t>Fiskalni federalizam – pravni okvir</a:t>
            </a:r>
          </a:p>
        </p:txBody>
      </p:sp>
    </p:spTree>
    <p:extLst>
      <p:ext uri="{BB962C8B-B14F-4D97-AF65-F5344CB8AC3E}">
        <p14:creationId xmlns:p14="http://schemas.microsoft.com/office/powerpoint/2010/main" val="253377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74" y="584994"/>
            <a:ext cx="6038850" cy="539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912813" eaLnBrk="1" hangingPunct="1"/>
            <a:r>
              <a:rPr lang="hr-HR" altLang="de-DE" sz="2800" dirty="0">
                <a:solidFill>
                  <a:schemeClr val="tx1"/>
                </a:solidFill>
              </a:rPr>
              <a:t>Ustavno okruženje (I)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601" y="1628800"/>
            <a:ext cx="6912719" cy="6264696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</a:pPr>
            <a:r>
              <a:rPr lang="hr-HR" altLang="de-DE" sz="2000" dirty="0"/>
              <a:t>Ustavna povelja: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hr-HR" altLang="de-DE" sz="1600" b="0" dirty="0"/>
              <a:t>definira nadležnosti saveznih, državnih i lokalnih vlasti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hr-HR" altLang="de-DE" sz="1600" b="0" dirty="0"/>
              <a:t>djelovati kao pravni subjekti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hr-HR" altLang="de-DE" sz="1600" b="0" dirty="0"/>
              <a:t>autonomno upravljati proračunom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hr-HR" altLang="de-DE" sz="1600" b="0" dirty="0"/>
              <a:t>posjedovati imovinu i 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hr-HR" altLang="de-DE" sz="1600" b="0" dirty="0"/>
              <a:t>sklapati javne ugovore</a:t>
            </a:r>
          </a:p>
          <a:p>
            <a:pPr marL="406400" lvl="1" indent="0" defTabSz="912813" eaLnBrk="1" hangingPunct="1">
              <a:lnSpc>
                <a:spcPct val="90000"/>
              </a:lnSpc>
              <a:buNone/>
            </a:pPr>
            <a:r>
              <a:rPr lang="hr-HR" altLang="de-DE" sz="1600" b="0" dirty="0"/>
              <a:t>Za konkretnija pravila</a:t>
            </a:r>
            <a:r>
              <a:rPr lang="en-US" altLang="de-DE" sz="1600" b="0" dirty="0">
                <a:sym typeface="Wingdings" panose="05000000000000000000" pitchFamily="2" charset="2"/>
              </a:rPr>
              <a:t></a:t>
            </a:r>
          </a:p>
          <a:p>
            <a:pPr marL="406400" lvl="1" indent="0" defTabSz="912813" eaLnBrk="1" hangingPunct="1">
              <a:lnSpc>
                <a:spcPct val="90000"/>
              </a:lnSpc>
              <a:buNone/>
            </a:pPr>
            <a:endParaRPr lang="hr-HR" altLang="de-DE" sz="1600" b="0" dirty="0"/>
          </a:p>
          <a:p>
            <a:pPr defTabSz="912813" eaLnBrk="1" hangingPunct="1">
              <a:lnSpc>
                <a:spcPct val="90000"/>
              </a:lnSpc>
            </a:pPr>
            <a:r>
              <a:rPr lang="hr-HR" altLang="de-DE" sz="2000" dirty="0"/>
              <a:t>Fiskalni ustavni zakon in 1948.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hr-HR" altLang="de-DE" sz="1600" b="0" dirty="0"/>
              <a:t>Ustavni okvir: osnovna pravila za fiskalne nadležnosti na federalnoj razini, saveznim državama (Laender) i općinama, ali najvažnije: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hr-HR" altLang="de-DE" sz="1600" b="0" dirty="0"/>
              <a:t>Porez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hr-HR" altLang="de-DE" sz="1600" b="0" dirty="0"/>
              <a:t>raspodjela poreza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hr-HR" altLang="de-DE" sz="1600" b="0" dirty="0"/>
              <a:t>snošenje troškova i 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hr-HR" altLang="de-DE" sz="1600" b="0" dirty="0"/>
              <a:t>pravila transfera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endParaRPr lang="hr-HR" altLang="de-DE" sz="18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B1B61-4FD3-40A5-96FB-9FB664D52F8B}" type="slidenum">
              <a:rPr lang="de-AT" smtClean="0"/>
              <a:pPr>
                <a:defRPr/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963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601" y="1628800"/>
            <a:ext cx="7704807" cy="6264696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</a:pPr>
            <a:r>
              <a:rPr lang="hr-HR" altLang="de-DE" sz="2400" dirty="0"/>
              <a:t>Zakon o međuvladinim fiskalnim odnosima (IFRA)</a:t>
            </a:r>
          </a:p>
          <a:p>
            <a:pPr marL="406400" lvl="1" indent="0" defTabSz="912813" eaLnBrk="1" hangingPunct="1">
              <a:lnSpc>
                <a:spcPct val="90000"/>
              </a:lnSpc>
              <a:buNone/>
            </a:pPr>
            <a:r>
              <a:rPr lang="hr-HR" altLang="de-DE" sz="1800" b="0" dirty="0"/>
              <a:t>detalji o međuvladinim odnosima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hr-HR" altLang="de-DE" b="0" dirty="0"/>
              <a:t>raspodjela poreza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hr-HR" altLang="de-DE" b="0" dirty="0"/>
              <a:t>međuvladini transferi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hr-HR" altLang="de-DE" b="0" dirty="0"/>
              <a:t>snošenje troškova 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endParaRPr lang="hr-HR" altLang="de-DE" sz="1800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hr-HR" altLang="de-DE" sz="1800" b="0" dirty="0"/>
              <a:t>jedinstven većinski zakon savezne vlade (Länder-komora nema pravo veta u parlamentu)</a:t>
            </a:r>
          </a:p>
          <a:p>
            <a:pPr marL="406400" lvl="1" indent="0" defTabSz="912813" eaLnBrk="1" hangingPunct="1">
              <a:lnSpc>
                <a:spcPct val="90000"/>
              </a:lnSpc>
              <a:buNone/>
            </a:pPr>
            <a:endParaRPr lang="hr-HR" sz="1800" b="0" dirty="0"/>
          </a:p>
          <a:p>
            <a:pPr marL="406400" lvl="1" indent="0" defTabSz="912813" eaLnBrk="1" hangingPunct="1">
              <a:lnSpc>
                <a:spcPct val="90000"/>
              </a:lnSpc>
              <a:buNone/>
            </a:pPr>
            <a:endParaRPr lang="hr-HR" sz="1800" b="0" dirty="0"/>
          </a:p>
          <a:p>
            <a:pPr marL="0" indent="-1587" defTabSz="912813" eaLnBrk="1" hangingPunct="1">
              <a:lnSpc>
                <a:spcPct val="90000"/>
              </a:lnSpc>
              <a:buNone/>
            </a:pPr>
            <a:r>
              <a:rPr lang="hr-HR"/>
              <a:t> </a:t>
            </a:r>
            <a:r>
              <a:rPr lang="de-DE" sz="2500" dirty="0">
                <a:sym typeface="Wingdings" panose="05000000000000000000" pitchFamily="2" charset="2"/>
              </a:rPr>
              <a:t></a:t>
            </a:r>
            <a:r>
              <a:rPr lang="hr-HR"/>
              <a:t> </a:t>
            </a:r>
            <a:r>
              <a:rPr lang="hr-HR" sz="3100" dirty="0"/>
              <a:t>Glavni cilj: fiskalna jednakost</a:t>
            </a:r>
            <a:endParaRPr lang="hr-HR" altLang="de-DE" sz="3100" dirty="0">
              <a:ea typeface="+mn-ea"/>
              <a:cs typeface="+mn-cs"/>
            </a:endParaRPr>
          </a:p>
          <a:p>
            <a:pPr marL="692150" lvl="1" indent="-285750" defTabSz="912813" eaLnBrk="1" hangingPunct="1">
              <a:lnSpc>
                <a:spcPct val="90000"/>
              </a:lnSpc>
            </a:pPr>
            <a:endParaRPr lang="hr-HR" altLang="de-DE" sz="1800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endParaRPr lang="hr-HR" altLang="de-DE" sz="20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B1B61-4FD3-40A5-96FB-9FB664D52F8B}" type="slidenum">
              <a:rPr lang="de-AT" smtClean="0"/>
              <a:pPr>
                <a:defRPr/>
              </a:pPr>
              <a:t>9</a:t>
            </a:fld>
            <a:endParaRPr lang="hr-H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67744" y="584994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hr-HR" altLang="de-DE" sz="2800" kern="0" dirty="0">
                <a:solidFill>
                  <a:schemeClr val="tx1"/>
                </a:solidFill>
              </a:rPr>
              <a:t>Ustavno okruženje (II)</a:t>
            </a:r>
          </a:p>
        </p:txBody>
      </p:sp>
    </p:spTree>
    <p:extLst>
      <p:ext uri="{BB962C8B-B14F-4D97-AF65-F5344CB8AC3E}">
        <p14:creationId xmlns:p14="http://schemas.microsoft.com/office/powerpoint/2010/main" val="1694784495"/>
      </p:ext>
    </p:extLst>
  </p:cSld>
  <p:clrMapOvr>
    <a:masterClrMapping/>
  </p:clrMapOvr>
</p:sld>
</file>

<file path=ppt/theme/theme1.xml><?xml version="1.0" encoding="utf-8"?>
<a:theme xmlns:a="http://schemas.openxmlformats.org/drawingml/2006/main" name="BMF Standardvorlage">
  <a:themeElements>
    <a:clrScheme name="BMF Standard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 Standard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 Standard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D2C021B83D1D4D0BB74F5E35F2912746004CF858D674370449BF626753F853644F" ma:contentTypeVersion="2" ma:contentTypeDescription="Neues Word Dokument" ma:contentTypeScope="" ma:versionID="fc3124df7d232db04c759994a8cc4e4a">
  <xsd:schema xmlns:xsd="http://www.w3.org/2001/XMLSchema" xmlns:xs="http://www.w3.org/2001/XMLSchema" xmlns:p="http://schemas.microsoft.com/office/2006/metadata/properties" xmlns:ns2="2451a009-2e63-4488-9f5b-e3b31e2ba5a0" targetNamespace="http://schemas.microsoft.com/office/2006/metadata/properties" ma:root="true" ma:fieldsID="2a65bba2933438a7e4086b234dda1700" ns2:_="">
    <xsd:import namespace="2451a009-2e63-4488-9f5b-e3b31e2ba5a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1a009-2e63-4488-9f5b-e3b31e2ba5a0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iespalte &quot;Alle abfangen&quot;" ma:description="" ma:hidden="true" ma:list="{c4c95b2c-bf7f-4f81-bf03-fd5802a3c93d}" ma:internalName="TaxCatchAll" ma:showField="CatchAllData" ma:web="2451a009-2e63-4488-9f5b-e3b31e2ba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Unternehmensstichwörter" ma:fieldId="{23f27201-bee3-471e-b2e7-b64fd8b7ca38}" ma:taxonomyMulti="true" ma:sspId="01079073-cd8b-473c-b246-995b635379d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51a009-2e63-4488-9f5b-e3b31e2ba5a0"/>
    <TaxKeywordTaxHTField xmlns="2451a009-2e63-4488-9f5b-e3b31e2ba5a0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300AB6-790B-4E10-A501-3447B66FCC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51a009-2e63-4488-9f5b-e3b31e2ba5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83D813-A246-4570-9C5D-285558BA5B8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2451a009-2e63-4488-9f5b-e3b31e2ba5a0"/>
  </ds:schemaRefs>
</ds:datastoreItem>
</file>

<file path=customXml/itemProps3.xml><?xml version="1.0" encoding="utf-8"?>
<ds:datastoreItem xmlns:ds="http://schemas.openxmlformats.org/officeDocument/2006/customXml" ds:itemID="{1F01BF0F-41DC-4EAF-808F-2EB5D51A71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</TotalTime>
  <Words>1110</Words>
  <Application>Microsoft Office PowerPoint</Application>
  <PresentationFormat>On-screen Show (4:3)</PresentationFormat>
  <Paragraphs>360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BMF Standardvorlage</vt:lpstr>
      <vt:lpstr> </vt:lpstr>
      <vt:lpstr>PowerPoint Presentation</vt:lpstr>
      <vt:lpstr>Austrija: osnovni podaci</vt:lpstr>
      <vt:lpstr>PowerPoint Presentation</vt:lpstr>
      <vt:lpstr>Austrija – podjela ovlasti</vt:lpstr>
      <vt:lpstr> </vt:lpstr>
      <vt:lpstr>PowerPoint Presentation</vt:lpstr>
      <vt:lpstr>Ustavno okruženje (I)</vt:lpstr>
      <vt:lpstr>PowerPoint Presentation</vt:lpstr>
      <vt:lpstr>PowerPoint Presentation</vt:lpstr>
      <vt:lpstr>Institucionalni igrači u fiskalnim odnosima </vt:lpstr>
      <vt:lpstr>Važni prihodi</vt:lpstr>
      <vt:lpstr>PowerPoint Presentation</vt:lpstr>
      <vt:lpstr>Zajednički porezi – alokacijske formule – vertikalna alokacija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IFRA 2017. (I)</vt:lpstr>
      <vt:lpstr>IFRA 2017. (II)</vt:lpstr>
      <vt:lpstr>Koordinacija proračuna – fiskalno upravljanje u Austriji </vt:lpstr>
      <vt:lpstr>Održivi proračuni – austrijski način </vt:lpstr>
      <vt:lpstr>Pakt o internoj stabilnosti</vt:lpstr>
      <vt:lpstr>                                                            </vt:lpstr>
      <vt:lpstr>PowerPoint Presentation</vt:lpstr>
    </vt:vector>
  </TitlesOfParts>
  <Company>BMF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MATZINGER</dc:creator>
  <cp:lastModifiedBy>Assia</cp:lastModifiedBy>
  <cp:revision>951</cp:revision>
  <cp:lastPrinted>2015-11-24T08:40:08Z</cp:lastPrinted>
  <dcterms:created xsi:type="dcterms:W3CDTF">2008-10-06T14:45:30Z</dcterms:created>
  <dcterms:modified xsi:type="dcterms:W3CDTF">2018-03-07T13:59:23Z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0x010100D2C021B83D1D4D0BB74F5E35F2912746004CF858D674370449BF626753F853644F</vt:lpwstr>
  </property>
  <property fmtid="{D5CDD505-2E9C-101B-9397-08002B2CF9AE}" pid="3" name="TaxKeyword">
    <vt:lpwstr/>
  </property>
</Properties>
</file>