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3" r:id="rId2"/>
    <p:sldId id="375" r:id="rId3"/>
    <p:sldId id="385" r:id="rId4"/>
    <p:sldId id="386" r:id="rId5"/>
    <p:sldId id="387" r:id="rId6"/>
    <p:sldId id="367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67" autoAdjust="0"/>
    <p:restoredTop sz="91111" autoAdjust="0"/>
  </p:normalViewPr>
  <p:slideViewPr>
    <p:cSldViewPr>
      <p:cViewPr varScale="1">
        <p:scale>
          <a:sx n="106" d="100"/>
          <a:sy n="106" d="100"/>
        </p:scale>
        <p:origin x="792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69F348-2C7F-401C-92D7-DC4CE7899B6F}" type="datetimeFigureOut">
              <a:rPr lang="en-US" smtClean="0"/>
              <a:pPr/>
              <a:t>3/15/18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AE607-FF26-4835-9EAD-DBB3FB491D1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29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907AD67-7C60-4008-9560-6C146AAB157C}" type="datetimeFigureOut">
              <a:rPr lang="en-US" smtClean="0"/>
              <a:pPr/>
              <a:t>3/15/18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66FA965-B4FE-420C-8A3C-83B71E304D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175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89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4703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4714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16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6FA965-B4FE-420C-8A3C-83B71E304D1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609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F2E64-0A67-474B-A639-17E615330E46}" type="datetime1">
              <a:rPr lang="en-US" smtClean="0"/>
              <a:pPr/>
              <a:t>3/15/18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2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2589C-FC03-4259-8BBC-0BD281CB6FD4}" type="datetime1">
              <a:rPr lang="en-US" smtClean="0"/>
              <a:pPr/>
              <a:t>3/15/18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0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ECDC-4F87-4C25-B3AD-A2774A9FCBD3}" type="datetime1">
              <a:rPr lang="en-US" smtClean="0"/>
              <a:pPr/>
              <a:t>3/15/18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217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F2C02-1F7B-454E-8A54-3041221DBA6F}" type="datetime1">
              <a:rPr lang="en-US" smtClean="0"/>
              <a:pPr/>
              <a:t>3/15/18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6936-CDE1-44C9-8756-609327187BEC}" type="datetime1">
              <a:rPr lang="en-US" smtClean="0"/>
              <a:pPr/>
              <a:t>3/15/18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93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C727-D177-4367-A10D-85F66D20A87B}" type="datetime1">
              <a:rPr lang="en-US" smtClean="0"/>
              <a:pPr/>
              <a:t>3/15/18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295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7EE1-2D06-409D-94E9-C88BA720C917}" type="datetime1">
              <a:rPr lang="en-US" smtClean="0"/>
              <a:pPr/>
              <a:t>3/15/18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927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72D95-2A0A-4837-AE48-53DD1A2E57A4}" type="datetime1">
              <a:rPr lang="en-US" smtClean="0"/>
              <a:pPr/>
              <a:t>3/15/18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20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A60B-CE01-4442-B45E-2835CD8C19AA}" type="datetime1">
              <a:rPr lang="en-US" smtClean="0"/>
              <a:pPr/>
              <a:t>3/15/18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51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1E71-AD02-4FB2-A70E-7F4274975F0E}" type="datetime1">
              <a:rPr lang="en-US" smtClean="0"/>
              <a:pPr/>
              <a:t>3/15/18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1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447-F262-404B-9C87-E9F53C2B0C74}" type="datetime1">
              <a:rPr lang="en-US" smtClean="0"/>
              <a:pPr/>
              <a:t>3/15/18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98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495E1-C638-4617-8F56-1143B3659993}" type="datetime1">
              <a:rPr lang="en-US" smtClean="0"/>
              <a:pPr/>
              <a:t>3/15/18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3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F2C02-1F7B-454E-8A54-3041221DBA6F}" type="datetime1">
              <a:rPr lang="en-US" smtClean="0"/>
              <a:pPr/>
              <a:t>3/15/18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92E3-0ED1-4636-9AD2-0933D53E70C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1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:\Users\Home\Desktop\pempal-flags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3561" y="913184"/>
            <a:ext cx="7315199" cy="5468566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6200000">
            <a:off x="-2933700" y="2933699"/>
            <a:ext cx="6858002" cy="990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8" name="Picture 2" descr="http://www.google.fr/url?source=imglanding&amp;ct=img&amp;q=http://famouswonders.com/wp-content/uploads/2011/02/czech-republic-flag.png&amp;sa=X&amp;ved=0CAkQ8wdqFQoTCKPm0qibhcYCFUGbFAodj2IA0A&amp;usg=AFQjCNE0Ih3iMbS_e_YTSLx-5zdFGDAyT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550419"/>
            <a:ext cx="838200" cy="6472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www.google.fr/url?source=imglanding&amp;ct=img&amp;q=http://www.mapsofworld.com/images/world-countries-flags/hungary-flag.gif&amp;sa=X&amp;ved=0CAkQ8wdqFQoTCJjF4-GdhcYCFQe_cgodeu4AHQ&amp;usg=AFQjCNG9OqXryozCVRadra5KDL5cX3oPpw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537344"/>
            <a:ext cx="838200" cy="68876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352800" y="2683829"/>
            <a:ext cx="2971800" cy="1137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 algn="just">
              <a:lnSpc>
                <a:spcPct val="11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GRUPA 1</a:t>
            </a:r>
          </a:p>
          <a:p>
            <a:pPr marL="742950" marR="0" lvl="1" indent="-28575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Calibri" panose="020F050202020403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DAN 1</a:t>
            </a:r>
          </a:p>
          <a:p>
            <a:pPr marR="0" lvl="1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865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478948"/>
              </p:ext>
            </p:extLst>
          </p:nvPr>
        </p:nvGraphicFramePr>
        <p:xfrm>
          <a:off x="1524000" y="533405"/>
          <a:ext cx="6934200" cy="5403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3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40327">
                <a:tc>
                  <a:txBody>
                    <a:bodyPr/>
                    <a:lstStyle/>
                    <a:p>
                      <a:r>
                        <a:rPr lang="en-GB" noProof="0" dirty="0" err="1"/>
                        <a:t>Grupa</a:t>
                      </a:r>
                      <a:r>
                        <a:rPr lang="en-GB" noProof="0" dirty="0"/>
                        <a:t> </a:t>
                      </a:r>
                      <a:r>
                        <a:rPr lang="en-GB" baseline="0" noProof="0" dirty="0"/>
                        <a:t>1</a:t>
                      </a:r>
                      <a:r>
                        <a:rPr lang="en-US" noProof="0" dirty="0"/>
                        <a:t> </a:t>
                      </a:r>
                      <a:r>
                        <a:rPr lang="en-US" baseline="0" noProof="0" dirty="0"/>
                        <a:t> - ZEMLJE</a:t>
                      </a:r>
                      <a:endParaRPr lang="ru-RU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BOSNA I HERCEGOVINA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HRVATSKA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SRBIJA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CRNA GORA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MAKEDONIJA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KOSOVO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b="1" dirty="0"/>
                        <a:t>MEĐUNARODNI EKSPERTI IZ: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GIFT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40327">
                <a:tc>
                  <a:txBody>
                    <a:bodyPr/>
                    <a:lstStyle/>
                    <a:p>
                      <a:r>
                        <a:rPr lang="en-US" dirty="0"/>
                        <a:t>OECD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038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127750"/>
          </a:xfrm>
        </p:spPr>
        <p:txBody>
          <a:bodyPr>
            <a:normAutofit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PITANJE 1:</a:t>
            </a:r>
          </a:p>
          <a:p>
            <a:pPr marL="457200" indent="-457200" algn="l">
              <a:buFontTx/>
              <a:buChar char="-"/>
            </a:pPr>
            <a:r>
              <a:rPr lang="bs-Latn-BA" sz="2800" b="1" dirty="0">
                <a:solidFill>
                  <a:schemeClr val="tx2">
                    <a:lumMod val="50000"/>
                  </a:schemeClr>
                </a:solidFill>
              </a:rPr>
              <a:t>Naše zemlje su u različitim fazama uvođenja PB.</a:t>
            </a:r>
          </a:p>
          <a:p>
            <a:pPr marL="457200" indent="-457200" algn="l">
              <a:buFontTx/>
              <a:buChar char="-"/>
            </a:pPr>
            <a:r>
              <a:rPr lang="bs-Latn-BA" sz="2800" b="1" dirty="0">
                <a:solidFill>
                  <a:schemeClr val="tx2">
                    <a:lumMod val="50000"/>
                  </a:schemeClr>
                </a:solidFill>
              </a:rPr>
              <a:t>U slučajevima gdje je PB uspostavljeno (u nekoj formi), indikatori su definirani od strane resornih ministarstava, ali uz vođenje procesa od strane MF, što je ključno kako bi se osigurala </a:t>
            </a:r>
            <a:r>
              <a:rPr lang="bs-Latn-BA" sz="2800" b="1" dirty="0" err="1">
                <a:solidFill>
                  <a:schemeClr val="tx2">
                    <a:lumMod val="50000"/>
                  </a:schemeClr>
                </a:solidFill>
              </a:rPr>
              <a:t>uporedivnost</a:t>
            </a:r>
            <a:r>
              <a:rPr lang="bs-Latn-BA" sz="2800" b="1" dirty="0">
                <a:solidFill>
                  <a:schemeClr val="tx2">
                    <a:lumMod val="50000"/>
                  </a:schemeClr>
                </a:solidFill>
              </a:rPr>
              <a:t> i standard kvaliteta. Međutim, krajnja odluka je na korisnicima. </a:t>
            </a:r>
          </a:p>
          <a:p>
            <a:pPr marL="457200" indent="-457200" algn="l">
              <a:buFontTx/>
              <a:buChar char="-"/>
            </a:pPr>
            <a:r>
              <a:rPr lang="bs-Latn-BA" sz="2800" b="1" dirty="0">
                <a:solidFill>
                  <a:schemeClr val="tx2">
                    <a:lumMod val="50000"/>
                  </a:schemeClr>
                </a:solidFill>
              </a:rPr>
              <a:t>Uopšteno, razlikuje se indikatori na tri nivoa:</a:t>
            </a:r>
          </a:p>
          <a:p>
            <a:pPr marL="914400" lvl="1" indent="-457200" algn="l">
              <a:buFontTx/>
              <a:buChar char="-"/>
            </a:pPr>
            <a:r>
              <a:rPr lang="bs-Latn-BA" sz="2400" b="1" dirty="0">
                <a:solidFill>
                  <a:schemeClr val="tx2">
                    <a:lumMod val="50000"/>
                  </a:schemeClr>
                </a:solidFill>
              </a:rPr>
              <a:t>najviši nivo dugoročnih ishoda za politiku/sektor</a:t>
            </a:r>
          </a:p>
          <a:p>
            <a:pPr marL="914400" lvl="1" indent="-457200" algn="l">
              <a:buFontTx/>
              <a:buChar char="-"/>
            </a:pPr>
            <a:r>
              <a:rPr lang="bs-Latn-BA" sz="2400" b="1" dirty="0">
                <a:solidFill>
                  <a:schemeClr val="tx2">
                    <a:lumMod val="50000"/>
                  </a:schemeClr>
                </a:solidFill>
              </a:rPr>
              <a:t>indikatori ishoda na nivou programa</a:t>
            </a:r>
          </a:p>
          <a:p>
            <a:pPr marL="914400" lvl="1" indent="-457200" algn="l">
              <a:buFontTx/>
              <a:buChar char="-"/>
            </a:pPr>
            <a:r>
              <a:rPr lang="bs-Latn-BA" sz="2400" b="1" dirty="0">
                <a:solidFill>
                  <a:schemeClr val="tx2">
                    <a:lumMod val="50000"/>
                  </a:schemeClr>
                </a:solidFill>
              </a:rPr>
              <a:t>indikatori izlaznih rezultata na nivou pod-programa/aktivnosti/projekta</a:t>
            </a:r>
            <a:endParaRPr lang="bs-Latn-BA" sz="2400" dirty="0"/>
          </a:p>
          <a:p>
            <a:pPr algn="l"/>
            <a:endParaRPr lang="bs-Latn-B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829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12775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PITANJE 1:</a:t>
            </a:r>
          </a:p>
          <a:p>
            <a:pPr marL="457200" indent="-457200" algn="l">
              <a:buFontTx/>
              <a:buChar char="-"/>
            </a:pPr>
            <a:r>
              <a:rPr lang="hr-HR" sz="2800" b="1" dirty="0">
                <a:solidFill>
                  <a:schemeClr val="tx2">
                    <a:lumMod val="50000"/>
                  </a:schemeClr>
                </a:solidFill>
              </a:rPr>
              <a:t>Obzirom da je opseg kontrole vlade i korisnika različit po ova tri nivoa indikatora, i nivo odgovornosti za postignute rezultate je različit. </a:t>
            </a:r>
          </a:p>
          <a:p>
            <a:pPr marL="457200" indent="-457200" algn="l">
              <a:buFontTx/>
              <a:buChar char="-"/>
            </a:pPr>
            <a:r>
              <a:rPr lang="hr-HR" sz="2800" b="1" dirty="0">
                <a:solidFill>
                  <a:schemeClr val="tx2">
                    <a:lumMod val="50000"/>
                  </a:schemeClr>
                </a:solidFill>
              </a:rPr>
              <a:t>Za najviši nivo ishoda nije moguće direktno vezati sredstva. </a:t>
            </a:r>
          </a:p>
          <a:p>
            <a:pPr marL="457200" indent="-457200" algn="l">
              <a:buFontTx/>
              <a:buChar char="-"/>
            </a:pPr>
            <a:r>
              <a:rPr lang="hr-HR" sz="2800" b="1" dirty="0">
                <a:solidFill>
                  <a:schemeClr val="tx2">
                    <a:lumMod val="50000"/>
                  </a:schemeClr>
                </a:solidFill>
              </a:rPr>
              <a:t>S druge strane, MF treba biti „korektivni faktor” kako bi se osigurala da postoji balans između indikatora najnižih izlaznih rezultata i indikatora ishoda kako bi se izbjegla situacija praćenja samo procesnih indikatora.</a:t>
            </a:r>
          </a:p>
          <a:p>
            <a:pPr marL="457200" indent="-457200" algn="l">
              <a:buFontTx/>
              <a:buChar char="-"/>
            </a:pPr>
            <a:r>
              <a:rPr lang="hr-HR" sz="2800" b="1" dirty="0">
                <a:solidFill>
                  <a:schemeClr val="tx2">
                    <a:lumMod val="50000"/>
                  </a:schemeClr>
                </a:solidFill>
              </a:rPr>
              <a:t>Različite oblasti i vrste troškova su različiti podobne za definiranje i praćenje indikatora što se mora uzeti u obzir – totalna standardizacija nije moguće, ali se s druge strane trebaju ograničiti izuzeci.</a:t>
            </a:r>
          </a:p>
          <a:p>
            <a:pPr marL="457200" indent="-457200" algn="l">
              <a:buFontTx/>
              <a:buChar char="-"/>
            </a:pPr>
            <a:r>
              <a:rPr lang="hr-HR" sz="2800" b="1" dirty="0">
                <a:solidFill>
                  <a:schemeClr val="tx2">
                    <a:lumMod val="50000"/>
                  </a:schemeClr>
                </a:solidFill>
              </a:rPr>
              <a:t>Posebnu pažnju treba obratiti da indikatori gdje je god to moguće mjere krajnji </a:t>
            </a:r>
            <a:r>
              <a:rPr lang="hr-HR" sz="2800" b="1" dirty="0" err="1">
                <a:solidFill>
                  <a:schemeClr val="tx2">
                    <a:lumMod val="50000"/>
                  </a:schemeClr>
                </a:solidFill>
              </a:rPr>
              <a:t>efekat</a:t>
            </a:r>
            <a:r>
              <a:rPr lang="hr-HR" sz="2800" b="1" dirty="0">
                <a:solidFill>
                  <a:schemeClr val="tx2">
                    <a:lumMod val="50000"/>
                  </a:schemeClr>
                </a:solidFill>
              </a:rPr>
              <a:t> na građane.</a:t>
            </a:r>
            <a:endParaRPr lang="en-ZA" sz="24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876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12775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sz="2800" b="1" dirty="0">
                <a:solidFill>
                  <a:schemeClr val="tx2">
                    <a:lumMod val="50000"/>
                  </a:schemeClr>
                </a:solidFill>
              </a:rPr>
              <a:t>PITANJE 2:</a:t>
            </a:r>
          </a:p>
          <a:p>
            <a:pPr marL="457200" indent="-457200" algn="l">
              <a:buFontTx/>
              <a:buChar char="-"/>
            </a:pPr>
            <a:r>
              <a:rPr lang="hr-HR" sz="2800" b="1" dirty="0">
                <a:solidFill>
                  <a:schemeClr val="tx2">
                    <a:lumMod val="50000"/>
                  </a:schemeClr>
                </a:solidFill>
              </a:rPr>
              <a:t>Monitoring i evaluacija u svim našim zemljama su nedovoljno razvijeni, ali postoje planovi za jačanje ovih alata.</a:t>
            </a:r>
          </a:p>
          <a:p>
            <a:pPr marL="457200" indent="-457200" algn="l">
              <a:buFontTx/>
              <a:buChar char="-"/>
            </a:pPr>
            <a:r>
              <a:rPr lang="hr-HR" sz="2800" b="1" dirty="0">
                <a:solidFill>
                  <a:schemeClr val="tx2">
                    <a:lumMod val="50000"/>
                  </a:schemeClr>
                </a:solidFill>
              </a:rPr>
              <a:t>Resorna ministarstva moraju biti zadužena za redovno praćenje i izvještavanje, ali bi trebalo da postoji i neki alat za verifikaciju. Korisnik bi trebalo da jasno navede izvor, koji se može provjeriti od strane MF-a i parlamenta, a svi podaci (osim povjerljivih) bi trebali biti javno dostupni, kako bi i javnost mogla služiti kao korektivni faktor.</a:t>
            </a:r>
          </a:p>
          <a:p>
            <a:pPr marL="457200" indent="-457200" algn="l">
              <a:buFontTx/>
              <a:buChar char="-"/>
            </a:pPr>
            <a:r>
              <a:rPr lang="hr-HR" sz="2800" b="1" dirty="0">
                <a:solidFill>
                  <a:schemeClr val="tx2">
                    <a:lumMod val="50000"/>
                  </a:schemeClr>
                </a:solidFill>
              </a:rPr>
              <a:t>Što se tiče evaluacija i dubinskih analiza rashoda, mješoviti timovi resornih ministarstava, MF, relevantnog ureda Vlade za strateško planiranje (gdje postoji) uz obavezno učešće vanjskih nezavisnih eksperata.</a:t>
            </a:r>
          </a:p>
          <a:p>
            <a:pPr marL="457200" indent="-457200" algn="l">
              <a:buFontTx/>
              <a:buChar char="-"/>
            </a:pPr>
            <a:r>
              <a:rPr lang="hr-HR" sz="2800" b="1" dirty="0">
                <a:solidFill>
                  <a:schemeClr val="tx2">
                    <a:lumMod val="50000"/>
                  </a:schemeClr>
                </a:solidFill>
              </a:rPr>
              <a:t>SAI (kroz revizije učinka) i interna revizija bi trebale imati jaču ulogu, ali su potrebna jačanja njihovih kapaciteta. </a:t>
            </a:r>
          </a:p>
          <a:p>
            <a:pPr marL="457200" indent="-457200" algn="l">
              <a:buFontTx/>
              <a:buChar char="-"/>
            </a:pPr>
            <a:endParaRPr lang="hr-HR" sz="2800" b="1" dirty="0">
              <a:solidFill>
                <a:schemeClr val="tx2">
                  <a:lumMod val="50000"/>
                </a:schemeClr>
              </a:solidFill>
            </a:endParaRPr>
          </a:p>
          <a:p>
            <a:pPr marL="457200" indent="-457200" algn="l">
              <a:buFontTx/>
              <a:buChar char="-"/>
            </a:pPr>
            <a:endParaRPr lang="en-ZA" sz="24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13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28600"/>
            <a:ext cx="7848600" cy="6553200"/>
          </a:xfrm>
        </p:spPr>
        <p:txBody>
          <a:bodyPr>
            <a:normAutofit/>
          </a:bodyPr>
          <a:lstStyle/>
          <a:p>
            <a:pPr algn="just"/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endParaRPr lang="en-US" sz="3600" b="1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3600" b="1">
                <a:solidFill>
                  <a:schemeClr val="tx2">
                    <a:lumMod val="50000"/>
                  </a:schemeClr>
                </a:solidFill>
              </a:rPr>
              <a:t>Hvala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endParaRPr lang="en-US" sz="1700" dirty="0"/>
          </a:p>
          <a:p>
            <a:pPr algn="just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ZA" sz="2800" dirty="0"/>
          </a:p>
          <a:p>
            <a:pPr algn="l"/>
            <a:endParaRPr lang="en-US" sz="2800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-2971800" y="2971799"/>
            <a:ext cx="6858002" cy="914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92E3-0ED1-4636-9AD2-0933D53E70C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6765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3764</TotalTime>
  <Words>391</Words>
  <Application>Microsoft Macintosh PowerPoint</Application>
  <PresentationFormat>On-screen Show (4:3)</PresentationFormat>
  <Paragraphs>62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MS Mincho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CEF</Company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Deanna Aubrey</dc:creator>
  <cp:lastModifiedBy>Naida Čaršimamović</cp:lastModifiedBy>
  <cp:revision>572</cp:revision>
  <cp:lastPrinted>2012-03-11T09:33:36Z</cp:lastPrinted>
  <dcterms:created xsi:type="dcterms:W3CDTF">2012-02-13T09:14:10Z</dcterms:created>
  <dcterms:modified xsi:type="dcterms:W3CDTF">2018-03-15T15:30:16Z</dcterms:modified>
</cp:coreProperties>
</file>