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75" r:id="rId3"/>
    <p:sldId id="385" r:id="rId4"/>
    <p:sldId id="386" r:id="rId5"/>
    <p:sldId id="387" r:id="rId6"/>
    <p:sldId id="367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7" autoAdjust="0"/>
    <p:restoredTop sz="91111" autoAdjust="0"/>
  </p:normalViewPr>
  <p:slideViewPr>
    <p:cSldViewPr>
      <p:cViewPr varScale="1">
        <p:scale>
          <a:sx n="106" d="100"/>
          <a:sy n="106" d="100"/>
        </p:scale>
        <p:origin x="79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70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71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16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561" y="913184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2683829"/>
            <a:ext cx="2971800" cy="1137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GRUPA 1</a:t>
            </a:r>
          </a:p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DAN 1</a:t>
            </a:r>
          </a:p>
          <a:p>
            <a:pPr marR="0" lvl="1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478948"/>
              </p:ext>
            </p:extLst>
          </p:nvPr>
        </p:nvGraphicFramePr>
        <p:xfrm>
          <a:off x="1524000" y="533405"/>
          <a:ext cx="6934200" cy="5403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GB" noProof="0" dirty="0" err="1"/>
                        <a:t>Grupa</a:t>
                      </a:r>
                      <a:r>
                        <a:rPr lang="en-GB" noProof="0" dirty="0"/>
                        <a:t> </a:t>
                      </a:r>
                      <a:r>
                        <a:rPr lang="en-GB" baseline="0" noProof="0" dirty="0"/>
                        <a:t>1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ZEMLJE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BOSNA I HERCEGOVINA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HRVATSKA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SRBIJA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CRNA GORA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MAKEDONIJA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KOSOVO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b="1" dirty="0"/>
                        <a:t>MEĐUNARODNI EKSPERTI IZ: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GIFT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OECD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1:</a:t>
            </a:r>
          </a:p>
          <a:p>
            <a:pPr marL="457200" indent="-457200" algn="l">
              <a:buFontTx/>
              <a:buChar char="-"/>
            </a:pP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Naše zemlje su u različitim fazama uvođenja PB.</a:t>
            </a:r>
          </a:p>
          <a:p>
            <a:pPr marL="457200" indent="-457200" algn="l">
              <a:buFontTx/>
              <a:buChar char="-"/>
            </a:pP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U slučajevima gdje je PB uspostavljeno (u nekoj formi), indikatori su definirani od strane resornih ministarstava, ali uz vođenje procesa od strane MF, što je ključno kako bi se osigurala </a:t>
            </a:r>
            <a:r>
              <a:rPr lang="bs-Latn-BA" sz="2800" b="1" dirty="0" err="1">
                <a:solidFill>
                  <a:schemeClr val="tx2">
                    <a:lumMod val="50000"/>
                  </a:schemeClr>
                </a:solidFill>
              </a:rPr>
              <a:t>uporedivnost</a:t>
            </a: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 i standard kvaliteta. Međutim, krajnja odluka je na korisnicima. </a:t>
            </a:r>
          </a:p>
          <a:p>
            <a:pPr marL="457200" indent="-457200" algn="l">
              <a:buFontTx/>
              <a:buChar char="-"/>
            </a:pP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Uopšteno, razlikuje se indikatori na tri nivoa:</a:t>
            </a:r>
          </a:p>
          <a:p>
            <a:pPr marL="914400" lvl="1" indent="-457200" algn="l">
              <a:buFontTx/>
              <a:buChar char="-"/>
            </a:pPr>
            <a:r>
              <a:rPr lang="bs-Latn-BA" sz="2400" b="1" dirty="0">
                <a:solidFill>
                  <a:schemeClr val="tx2">
                    <a:lumMod val="50000"/>
                  </a:schemeClr>
                </a:solidFill>
              </a:rPr>
              <a:t>najviši nivo dugoročnih ishoda za politiku/sektor</a:t>
            </a:r>
          </a:p>
          <a:p>
            <a:pPr marL="914400" lvl="1" indent="-457200" algn="l">
              <a:buFontTx/>
              <a:buChar char="-"/>
            </a:pPr>
            <a:r>
              <a:rPr lang="bs-Latn-BA" sz="2400" b="1" dirty="0">
                <a:solidFill>
                  <a:schemeClr val="tx2">
                    <a:lumMod val="50000"/>
                  </a:schemeClr>
                </a:solidFill>
              </a:rPr>
              <a:t>indikatori ishoda na nivou programa</a:t>
            </a:r>
          </a:p>
          <a:p>
            <a:pPr marL="914400" lvl="1" indent="-457200" algn="l">
              <a:buFontTx/>
              <a:buChar char="-"/>
            </a:pPr>
            <a:r>
              <a:rPr lang="bs-Latn-BA" sz="2400" b="1" dirty="0">
                <a:solidFill>
                  <a:schemeClr val="tx2">
                    <a:lumMod val="50000"/>
                  </a:schemeClr>
                </a:solidFill>
              </a:rPr>
              <a:t>indikatori izlaznih rezultata na nivou pod-programa/aktivnosti/projekta</a:t>
            </a:r>
            <a:endParaRPr lang="bs-Latn-BA" sz="2400" dirty="0"/>
          </a:p>
          <a:p>
            <a:pPr algn="l"/>
            <a:endParaRPr lang="bs-Latn-B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2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1: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Obzirom da je opseg kontrole vlade i korisnika različit po ova tri nivoa indikatora, i nivo odgovornosti za postignute rezultate je različit. 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Za najviši nivo ishoda nije moguće direktno vezati sredstva. 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S druge strane, MF treba biti „korektivni faktor” kako bi se osigurala da postoji balans između indikatora najnižih izlaznih rezultata i indikatora ishoda kako bi se izbjegla situacija praćenja samo procesnih indikatora.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Različite oblasti i vrste troškova su različiti podobne za definiranje i praćenje indikatora što se mora uzeti u obzir – totalna standardizacija nije moguće, ali se s druge strane trebaju ograničiti izuzeci.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Posebnu pažnju treba obratiti da indikatori gdje je god to moguće mjere krajnji </a:t>
            </a:r>
            <a:r>
              <a:rPr lang="hr-HR" sz="2800" b="1" dirty="0" err="1">
                <a:solidFill>
                  <a:schemeClr val="tx2">
                    <a:lumMod val="50000"/>
                  </a:schemeClr>
                </a:solidFill>
              </a:rPr>
              <a:t>efekat</a:t>
            </a: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 na građane.</a:t>
            </a:r>
            <a:endParaRPr lang="en-ZA" sz="24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76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2: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Monitoring i evaluacija u svim našim zemljama su nedovoljno razvijeni, ali postoje planovi za jačanje ovih alata.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Resorna ministarstva moraju biti zadužena za redovno praćenje i izvještavanje, ali bi trebalo da postoji i neki alat za verifikaciju. Korisnik bi trebalo da jasno navede izvor, koji se može provjeriti od strane MF-a i parlamenta, a svi podaci (osim povjerljivih) bi trebali biti javno dostupni, kako bi i javnost mogla služiti kao korektivni faktor.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Što se tiče evaluacija i dubinskih analiza rashoda, mješoviti timovi resornih ministarstava, MF, relevantnog ureda Vlade za strateško planiranje (gdje postoji) uz obavezno učešće vanjskih nezavisnih eksperata.</a:t>
            </a:r>
          </a:p>
          <a:p>
            <a:pPr marL="457200" indent="-457200" algn="l">
              <a:buFontTx/>
              <a:buChar char="-"/>
            </a:pPr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SAI (kroz revizije učinka) i interna revizija bi trebale imati jaču ulogu, ali su potrebna jačanja njihovih kapaciteta. </a:t>
            </a:r>
          </a:p>
          <a:p>
            <a:pPr marL="457200" indent="-457200" algn="l">
              <a:buFontTx/>
              <a:buChar char="-"/>
            </a:pPr>
            <a:endParaRPr lang="hr-HR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l">
              <a:buFontTx/>
              <a:buChar char="-"/>
            </a:pPr>
            <a:endParaRPr lang="en-ZA" sz="24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391</Words>
  <Application>Microsoft Macintosh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Naida Čaršimamović</cp:lastModifiedBy>
  <cp:revision>572</cp:revision>
  <cp:lastPrinted>2012-03-11T09:33:36Z</cp:lastPrinted>
  <dcterms:created xsi:type="dcterms:W3CDTF">2012-02-13T09:14:10Z</dcterms:created>
  <dcterms:modified xsi:type="dcterms:W3CDTF">2018-03-15T15:30:16Z</dcterms:modified>
</cp:coreProperties>
</file>