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97" r:id="rId3"/>
    <p:sldId id="323" r:id="rId4"/>
    <p:sldId id="381" r:id="rId5"/>
    <p:sldId id="380" r:id="rId6"/>
    <p:sldId id="367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3" autoAdjust="0"/>
    <p:restoredTop sz="90963" autoAdjust="0"/>
  </p:normalViewPr>
  <p:slideViewPr>
    <p:cSldViewPr>
      <p:cViewPr>
        <p:scale>
          <a:sx n="80" d="100"/>
          <a:sy n="80" d="100"/>
        </p:scale>
        <p:origin x="-2628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3/27/2018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3/27/2018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9578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77445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6096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286000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hr-HR" smtClean="0"/>
              <a:t> </a:t>
            </a:r>
            <a:endParaRPr lang="hr-HR" sz="4800" b="1" noProof="0" dirty="0"/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hr-H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Druga grupa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hr-H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Prvi dan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hr-HR" sz="1600" b="1" dirty="0">
                <a:solidFill>
                  <a:schemeClr val="tx1"/>
                </a:solidFill>
                <a:latin typeface="Calibri" panose="020F0502020204030204" pitchFamily="34" charset="0"/>
              </a:rPr>
              <a:t>Programsko planiranje proračuna</a:t>
            </a: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hr-H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718166"/>
              </p:ext>
            </p:extLst>
          </p:nvPr>
        </p:nvGraphicFramePr>
        <p:xfrm>
          <a:off x="1524000" y="533405"/>
          <a:ext cx="6934200" cy="594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en-US" noProof="0" dirty="0"/>
                        <a:t>Prva grupa</a:t>
                      </a:r>
                      <a:r>
                        <a:t> </a:t>
                      </a:r>
                      <a:r>
                        <a:rPr lang="en-US" baseline="0" noProof="0" dirty="0"/>
                        <a:t> - zemlje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Ukrajina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Gruzija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Moldova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Bjelarus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Albanija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Bugarska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Ruska Federacija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t>Rumunjska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9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fontScale="92500"/>
          </a:bodyPr>
          <a:lstStyle/>
          <a:p>
            <a:pPr algn="just"/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                   Sažetak rasprava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hr-HR" sz="2400" b="1" dirty="0"/>
              <a:t>Pokazatelji učinka</a:t>
            </a:r>
            <a:endParaRPr lang="hr-HR" sz="2400" b="1" noProof="0" dirty="0"/>
          </a:p>
          <a:p>
            <a:pPr algn="l"/>
            <a:endParaRPr lang="hr-HR" sz="2600" noProof="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600" dirty="0">
                <a:solidFill>
                  <a:schemeClr val="tx1"/>
                </a:solidFill>
              </a:rPr>
              <a:t>Izrađuju ih resorna ministarstva u skladu s metodologijom MF-a/MG-a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600" dirty="0">
                <a:solidFill>
                  <a:schemeClr val="tx1"/>
                </a:solidFill>
              </a:rPr>
              <a:t>Metodologija se usvaja donošenjem regulatornog akta</a:t>
            </a:r>
            <a:endParaRPr lang="hr-HR" sz="26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600" dirty="0">
                <a:solidFill>
                  <a:schemeClr val="tx1"/>
                </a:solidFill>
              </a:rPr>
              <a:t>Koriste se pokazatelji na dvije razine: izlazni i krajnji rezultati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600" dirty="0">
                <a:solidFill>
                  <a:schemeClr val="tx1"/>
                </a:solidFill>
              </a:rPr>
              <a:t>I kvantitativni i kvalitativni pokazatelji su </a:t>
            </a:r>
            <a:r>
              <a:rPr lang="hr-HR" sz="2600" noProof="0" dirty="0">
                <a:solidFill>
                  <a:schemeClr val="tx1"/>
                </a:solidFill>
              </a:rPr>
              <a:t>upotrijebljeni</a:t>
            </a:r>
            <a:endParaRPr lang="hr-HR" sz="26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600" noProof="0" dirty="0">
                <a:solidFill>
                  <a:schemeClr val="tx1"/>
                </a:solidFill>
              </a:rPr>
              <a:t>Postoje i pokazatelji napretka koji nisu skupno utvrđeni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600" dirty="0">
                <a:solidFill>
                  <a:schemeClr val="tx1"/>
                </a:solidFill>
              </a:rPr>
              <a:t>Koriste se pokazatelji administrativnih funkcija, ali njihova izrada je problematična. Ponekad se administrativne funkcije nalaze u neprogramskom dijelu.</a:t>
            </a:r>
            <a:endParaRPr lang="hr-HR" sz="2600" noProof="0" dirty="0"/>
          </a:p>
          <a:p>
            <a:pPr algn="l"/>
            <a:endParaRPr lang="hr-HR" sz="26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 Sažetak rasprava</a:t>
            </a:r>
            <a:endParaRPr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hr-HR" sz="2400" b="1" noProof="0" dirty="0"/>
              <a:t>Monitoring i evaluacija</a:t>
            </a:r>
          </a:p>
          <a:p>
            <a:pPr algn="l"/>
            <a:endParaRPr lang="hr-HR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U većini zemalja ministarstva moraju provesti samoprocjenu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noProof="0" dirty="0">
                <a:solidFill>
                  <a:schemeClr val="tx1"/>
                </a:solidFill>
              </a:rPr>
              <a:t>Obično se izvještaji o učinku šalju MF-u/MG-u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Često MF/MG pripremaju konsolidirani izvještaj i šalju ga vladi ili parlamentu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Obično se izrađuju nacrti izvještaja koji se predstavljaju javnosti radi širenja informacija (Moldova)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Izvještaji o učinku pripremaju se na godišnjoj razini</a:t>
            </a:r>
          </a:p>
          <a:p>
            <a:pPr algn="l"/>
            <a:endParaRPr lang="hr-HR" sz="2400" noProof="0" dirty="0"/>
          </a:p>
          <a:p>
            <a:pPr algn="l"/>
            <a:endParaRPr lang="hr-HR" sz="24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975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hr-HR" sz="2800" b="1" dirty="0">
                <a:solidFill>
                  <a:schemeClr val="tx2">
                    <a:lumMod val="50000"/>
                  </a:schemeClr>
                </a:solidFill>
              </a:rPr>
              <a:t>                    Sažetak rasprava</a:t>
            </a:r>
            <a:endParaRPr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hr-HR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hr-HR" sz="2400" b="1" dirty="0"/>
              <a:t>Monitoring i evaluacija</a:t>
            </a:r>
            <a:endParaRPr lang="hr-HR" sz="2400" b="1" noProof="0" dirty="0"/>
          </a:p>
          <a:p>
            <a:pPr algn="l"/>
            <a:endParaRPr lang="hr-HR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Ne postoji izravna poveznica između učinka i financiranja, ali sve zemlje žele upotrebljavati informacije o učinku pri izradi nacrta proračuna </a:t>
            </a:r>
            <a:r>
              <a:rPr lang="hr-HR" dirty="0" smtClean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Vanjsku evaluaciju provodi vanjsko tijelo za reviziju, ali se ona ne izvršava uvijek u kontekstu revizije učinka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Zemlje su primijetile snažniju ulogu nevladinih udruga pri provođenju vanjskih evaluacija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tx1"/>
                </a:solidFill>
              </a:rPr>
              <a:t>Informacije o programskom učinku upotrebljavaju se na parlamentarnim raspravama (Gruzija)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hr-HR" sz="2400" dirty="0">
              <a:solidFill>
                <a:schemeClr val="tx1"/>
              </a:solidFill>
            </a:endParaRPr>
          </a:p>
          <a:p>
            <a:pPr algn="l"/>
            <a:endParaRPr lang="hr-HR" sz="2400" noProof="0" dirty="0"/>
          </a:p>
          <a:p>
            <a:pPr algn="l"/>
            <a:endParaRPr lang="hr-HR" sz="24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165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r-HR" sz="3600" b="1" noProof="0" dirty="0">
                <a:solidFill>
                  <a:schemeClr val="tx2">
                    <a:lumMod val="50000"/>
                  </a:schemeClr>
                </a:solidFill>
              </a:rPr>
              <a:t>Hvala</a:t>
            </a:r>
            <a:endParaRPr lang="hr-HR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hr-HR" sz="1700" noProof="0" dirty="0"/>
          </a:p>
          <a:p>
            <a:pPr algn="just"/>
            <a:endParaRPr lang="hr-HR" sz="2400" noProof="0" dirty="0"/>
          </a:p>
          <a:p>
            <a:pPr algn="l"/>
            <a:endParaRPr lang="hr-HR" sz="24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  <a:p>
            <a:pPr algn="l"/>
            <a:endParaRPr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222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Windows user</cp:lastModifiedBy>
  <cp:revision>565</cp:revision>
  <cp:lastPrinted>2018-03-21T08:48:45Z</cp:lastPrinted>
  <dcterms:created xsi:type="dcterms:W3CDTF">2012-02-13T09:14:10Z</dcterms:created>
  <dcterms:modified xsi:type="dcterms:W3CDTF">2018-03-27T13:50:50Z</dcterms:modified>
</cp:coreProperties>
</file>