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3" r:id="rId2"/>
    <p:sldId id="297" r:id="rId3"/>
    <p:sldId id="323" r:id="rId4"/>
    <p:sldId id="381" r:id="rId5"/>
    <p:sldId id="380" r:id="rId6"/>
    <p:sldId id="367" r:id="rId7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13" autoAdjust="0"/>
    <p:restoredTop sz="90963" autoAdjust="0"/>
  </p:normalViewPr>
  <p:slideViewPr>
    <p:cSldViewPr>
      <p:cViewPr>
        <p:scale>
          <a:sx n="80" d="100"/>
          <a:sy n="80" d="100"/>
        </p:scale>
        <p:origin x="485" y="-1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3/21/2018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3/21/2018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9578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74454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5609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Home\Desktop\pempal-flag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609600"/>
            <a:ext cx="7315199" cy="546856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2286000"/>
            <a:ext cx="5257801" cy="2971800"/>
          </a:xfrm>
        </p:spPr>
        <p:txBody>
          <a:bodyPr>
            <a:normAutofit/>
          </a:bodyPr>
          <a:lstStyle/>
          <a:p>
            <a:pPr lvl="1"/>
            <a:r>
              <a:rPr lang="ru-RU" noProof="0" dirty="0"/>
              <a:t> </a:t>
            </a:r>
            <a:endParaRPr lang="ru-RU" sz="4800" b="1" noProof="0" dirty="0"/>
          </a:p>
          <a:p>
            <a:pPr lvl="1">
              <a:lnSpc>
                <a:spcPct val="115000"/>
              </a:lnSpc>
              <a:spcBef>
                <a:spcPts val="600"/>
              </a:spcBef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Group 2</a:t>
            </a:r>
          </a:p>
          <a:p>
            <a:pPr lvl="1">
              <a:lnSpc>
                <a:spcPct val="115000"/>
              </a:lnSpc>
              <a:spcBef>
                <a:spcPts val="600"/>
              </a:spcBef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Day 1</a:t>
            </a:r>
          </a:p>
          <a:p>
            <a:pPr lvl="1">
              <a:lnSpc>
                <a:spcPct val="115000"/>
              </a:lnSpc>
              <a:spcBef>
                <a:spcPts val="600"/>
              </a:spcBef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Program Budgeting</a:t>
            </a:r>
          </a:p>
        </p:txBody>
      </p:sp>
      <p:pic>
        <p:nvPicPr>
          <p:cNvPr id="4" name="Picture 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152400"/>
            <a:ext cx="7772400" cy="6629400"/>
          </a:xfrm>
        </p:spPr>
        <p:txBody>
          <a:bodyPr>
            <a:normAutofit/>
          </a:bodyPr>
          <a:lstStyle/>
          <a:p>
            <a:pPr algn="just"/>
            <a:endParaRPr lang="ru-RU" sz="17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ru-RU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718166"/>
              </p:ext>
            </p:extLst>
          </p:nvPr>
        </p:nvGraphicFramePr>
        <p:xfrm>
          <a:off x="1524000" y="533405"/>
          <a:ext cx="6934200" cy="5943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3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0327">
                <a:tc>
                  <a:txBody>
                    <a:bodyPr/>
                    <a:lstStyle/>
                    <a:p>
                      <a:r>
                        <a:rPr lang="en-US" noProof="0" dirty="0"/>
                        <a:t>Group </a:t>
                      </a:r>
                      <a:r>
                        <a:rPr lang="ru-RU" noProof="0" dirty="0"/>
                        <a:t>1</a:t>
                      </a:r>
                      <a:r>
                        <a:rPr lang="en-US" noProof="0" dirty="0"/>
                        <a:t> </a:t>
                      </a:r>
                      <a:r>
                        <a:rPr lang="en-US" baseline="0" noProof="0" dirty="0"/>
                        <a:t> - Countries</a:t>
                      </a:r>
                      <a:endParaRPr lang="ru-RU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dirty="0"/>
                        <a:t>Ukraine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dirty="0"/>
                        <a:t>Georgia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dirty="0"/>
                        <a:t>Moldova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dirty="0"/>
                        <a:t>Belarus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dirty="0"/>
                        <a:t>Albania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dirty="0"/>
                        <a:t>Bulgaria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dirty="0"/>
                        <a:t>Russian Federation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dirty="0"/>
                        <a:t>Romania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                  Summary of Discussions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r>
              <a:rPr lang="en-US" sz="2400" b="1" dirty="0"/>
              <a:t>Performance Indicators</a:t>
            </a:r>
            <a:endParaRPr lang="ru-RU" sz="2400" b="1" noProof="0" dirty="0"/>
          </a:p>
          <a:p>
            <a:pPr algn="l"/>
            <a:endParaRPr lang="ru-RU" sz="2400" noProof="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Designed by line ministries in accordance with MOF/MOE methodology </a:t>
            </a:r>
            <a:endParaRPr lang="ru-RU" sz="28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Methodology is adopted by regulatory act</a:t>
            </a:r>
            <a:endParaRPr lang="ru-RU" sz="2800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Two-level indicators--outputs and outcomes--are used</a:t>
            </a:r>
            <a:endParaRPr lang="ru-RU" sz="28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Both quantitative and qualitative indicators </a:t>
            </a:r>
            <a:r>
              <a:rPr lang="en-US" sz="2800" noProof="0" dirty="0">
                <a:solidFill>
                  <a:schemeClr val="tx1"/>
                </a:solidFill>
              </a:rPr>
              <a:t>are used</a:t>
            </a:r>
            <a:endParaRPr lang="ru-RU" sz="28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noProof="0" dirty="0">
                <a:solidFill>
                  <a:schemeClr val="tx1"/>
                </a:solidFill>
              </a:rPr>
              <a:t>There are progress indicators which are not identified as a group</a:t>
            </a:r>
            <a:endParaRPr lang="ru-RU" sz="2800" noProof="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Administrative functions indicators are used but designing them is a challenge</a:t>
            </a:r>
            <a:r>
              <a:rPr lang="ru-RU" sz="2800" dirty="0">
                <a:solidFill>
                  <a:schemeClr val="tx1"/>
                </a:solidFill>
              </a:rPr>
              <a:t>. </a:t>
            </a:r>
            <a:r>
              <a:rPr lang="en-US" sz="2800" dirty="0">
                <a:solidFill>
                  <a:schemeClr val="tx1"/>
                </a:solidFill>
              </a:rPr>
              <a:t>Sometimes administrative functions are captured under the non-program part.</a:t>
            </a:r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Summary of Discussions</a:t>
            </a:r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r>
              <a:rPr lang="en-US" sz="2400" b="1" noProof="0" dirty="0"/>
              <a:t>Monitoring and Evaluation</a:t>
            </a:r>
            <a:endParaRPr lang="ru-RU" sz="2400" b="1" noProof="0" dirty="0"/>
          </a:p>
          <a:p>
            <a:pPr algn="l"/>
            <a:endParaRPr lang="ru-RU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In most countries ministries are required to conduct self-evaluation exercises</a:t>
            </a:r>
            <a:endParaRPr lang="ru-RU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noProof="0" dirty="0">
                <a:solidFill>
                  <a:schemeClr val="tx1"/>
                </a:solidFill>
              </a:rPr>
              <a:t>Normally performance reports are submitted to MOF/MOE</a:t>
            </a:r>
            <a:endParaRPr lang="ru-RU" sz="2400" noProof="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Often MOF/MOE would prepare a consolidated report and submit it to government or parliament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It is common to draft and present reports to inform the public (Moldova</a:t>
            </a:r>
            <a:r>
              <a:rPr lang="ru-RU" sz="2400" dirty="0">
                <a:solidFill>
                  <a:schemeClr val="tx1"/>
                </a:solidFill>
              </a:rPr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Performance reports are prepared annually</a:t>
            </a:r>
            <a:endParaRPr lang="ru-RU" sz="2400" dirty="0">
              <a:solidFill>
                <a:schemeClr val="tx1"/>
              </a:solidFill>
            </a:endParaRPr>
          </a:p>
          <a:p>
            <a:pPr algn="l"/>
            <a:endParaRPr lang="ru-RU" sz="2400" noProof="0" dirty="0"/>
          </a:p>
          <a:p>
            <a:pPr algn="l"/>
            <a:endParaRPr lang="ru-RU" sz="24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9759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                   Summary of Discussions</a:t>
            </a:r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en-US" sz="2800" b="1" dirty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r>
              <a:rPr lang="en-US" sz="2400" b="1" dirty="0"/>
              <a:t>Monitoring and Evaluation</a:t>
            </a:r>
            <a:endParaRPr lang="ru-RU" sz="2400" b="1" noProof="0" dirty="0"/>
          </a:p>
          <a:p>
            <a:pPr algn="l"/>
            <a:endParaRPr lang="ru-RU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There is no direct relationship between performance and financing, but all countries seek to use performance information when drafting the budget 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Eternal evaluation is conducted by an External Audit Body but it is not always done in the context of performance audit </a:t>
            </a:r>
            <a:endParaRPr lang="ru-RU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Countries acknowledge a stronger role of NGOs in conducting external evaluations</a:t>
            </a:r>
            <a:endParaRPr lang="ru-RU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Program performance information is used in the course of parliamentary hearings (Georgia)</a:t>
            </a:r>
            <a:endParaRPr lang="ru-RU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ru-RU" sz="2400" dirty="0">
              <a:solidFill>
                <a:schemeClr val="tx1"/>
              </a:solidFill>
            </a:endParaRPr>
          </a:p>
          <a:p>
            <a:pPr algn="l"/>
            <a:endParaRPr lang="ru-RU" sz="2400" noProof="0" dirty="0"/>
          </a:p>
          <a:p>
            <a:pPr algn="l"/>
            <a:endParaRPr lang="ru-RU" sz="24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1653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3600" b="1" noProof="0" dirty="0">
                <a:solidFill>
                  <a:schemeClr val="tx2">
                    <a:lumMod val="50000"/>
                  </a:schemeClr>
                </a:solidFill>
              </a:rPr>
              <a:t>Thank you</a:t>
            </a:r>
            <a:endParaRPr lang="ru-RU" sz="3600" noProof="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ru-RU" sz="1700" noProof="0" dirty="0"/>
          </a:p>
          <a:p>
            <a:pPr algn="just"/>
            <a:endParaRPr lang="ru-RU" sz="2400" noProof="0" dirty="0"/>
          </a:p>
          <a:p>
            <a:pPr algn="l"/>
            <a:endParaRPr lang="ru-RU" sz="24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9676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242</Words>
  <Application>Microsoft Office PowerPoint</Application>
  <PresentationFormat>On-screen Show (4:3)</PresentationFormat>
  <Paragraphs>78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MS Mincho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Inna Anatolievna Davidova</cp:lastModifiedBy>
  <cp:revision>564</cp:revision>
  <cp:lastPrinted>2018-03-21T08:48:45Z</cp:lastPrinted>
  <dcterms:created xsi:type="dcterms:W3CDTF">2012-02-13T09:14:10Z</dcterms:created>
  <dcterms:modified xsi:type="dcterms:W3CDTF">2018-03-21T09:01:39Z</dcterms:modified>
</cp:coreProperties>
</file>