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297" r:id="rId3"/>
    <p:sldId id="323" r:id="rId4"/>
    <p:sldId id="381" r:id="rId5"/>
    <p:sldId id="380" r:id="rId6"/>
    <p:sldId id="36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3" autoAdjust="0"/>
    <p:restoredTop sz="90963" autoAdjust="0"/>
  </p:normalViewPr>
  <p:slideViewPr>
    <p:cSldViewPr>
      <p:cViewPr varScale="1">
        <p:scale>
          <a:sx n="66" d="100"/>
          <a:sy n="66" d="100"/>
        </p:scale>
        <p:origin x="160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3/15/2018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3/15/2018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‹Nr.›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578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44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1" y="609600"/>
            <a:ext cx="7315199" cy="546856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286000"/>
            <a:ext cx="5257801" cy="2971800"/>
          </a:xfrm>
        </p:spPr>
        <p:txBody>
          <a:bodyPr>
            <a:normAutofit/>
          </a:bodyPr>
          <a:lstStyle/>
          <a:p>
            <a:pPr lvl="1"/>
            <a:r>
              <a:rPr lang="ru-RU" noProof="0" dirty="0"/>
              <a:t> </a:t>
            </a:r>
            <a:endParaRPr lang="ru-RU" sz="4800" b="1" noProof="0" dirty="0"/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ГРУППА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2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ДЕНЬ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</a:p>
          <a:p>
            <a:pPr lvl="1">
              <a:lnSpc>
                <a:spcPct val="115000"/>
              </a:lnSpc>
              <a:spcBef>
                <a:spcPts val="600"/>
              </a:spcBef>
            </a:pPr>
            <a:r>
              <a:rPr lang="ru-RU" sz="1600" b="1" dirty="0">
                <a:solidFill>
                  <a:schemeClr val="tx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Программное бюджетирование</a:t>
            </a:r>
            <a:endParaRPr lang="en-US" sz="1600" b="1" dirty="0">
              <a:solidFill>
                <a:schemeClr val="tx1"/>
              </a:solidFill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52400"/>
            <a:ext cx="7772400" cy="6629400"/>
          </a:xfrm>
        </p:spPr>
        <p:txBody>
          <a:bodyPr>
            <a:normAutofit/>
          </a:bodyPr>
          <a:lstStyle/>
          <a:p>
            <a:pPr algn="just"/>
            <a:endParaRPr lang="ru-RU" sz="17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ru-RU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14667"/>
              </p:ext>
            </p:extLst>
          </p:nvPr>
        </p:nvGraphicFramePr>
        <p:xfrm>
          <a:off x="1524000" y="533405"/>
          <a:ext cx="6934200" cy="5943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ru-RU" noProof="0" dirty="0"/>
                        <a:t>Группа 1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</a:t>
                      </a:r>
                      <a:r>
                        <a:rPr lang="az-Cyrl-AZ" baseline="0" noProof="0" dirty="0"/>
                        <a:t>Страны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Украина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Грузия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Молдова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Беларусь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Албания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Болгария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Российская Федерация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ru-RU" dirty="0"/>
                        <a:t>Румыния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b="1" noProof="0" dirty="0"/>
              <a:t>Показатели эффективности</a:t>
            </a:r>
          </a:p>
          <a:p>
            <a:pPr algn="l"/>
            <a:endParaRPr lang="ru-RU" sz="2400" noProof="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Разрабатываются линейными министерствами по методике Минфина \Минэкономики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Методология утверждена НПА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Используются показатели 2х уровней: непосредственного и конечного результата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noProof="0" dirty="0">
                <a:solidFill>
                  <a:schemeClr val="tx1"/>
                </a:solidFill>
              </a:rPr>
              <a:t>Выделяются и количественные</a:t>
            </a:r>
            <a:r>
              <a:rPr lang="ru-RU" sz="2800" dirty="0">
                <a:solidFill>
                  <a:schemeClr val="tx1"/>
                </a:solidFill>
              </a:rPr>
              <a:t>, и качественные показатели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noProof="0" dirty="0">
                <a:solidFill>
                  <a:schemeClr val="tx1"/>
                </a:solidFill>
              </a:rPr>
              <a:t>Существуют показатели процесса, но не выделяются как группа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Показатели административных функций используются, но их разработка – проблематична. Иногда адм. деятельность попадает в непрограммную часть</a:t>
            </a:r>
            <a:endParaRPr lang="ru-RU" sz="2800" noProof="0" dirty="0">
              <a:solidFill>
                <a:schemeClr val="tx1"/>
              </a:solidFill>
            </a:endParaRPr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b="1" noProof="0" dirty="0"/>
              <a:t>Мониторинг и оценка</a:t>
            </a:r>
          </a:p>
          <a:p>
            <a:pPr algn="l"/>
            <a:endParaRPr lang="ru-RU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 большинстве стран министерства обязаны проводить самооценку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noProof="0" dirty="0">
                <a:solidFill>
                  <a:schemeClr val="tx1"/>
                </a:solidFill>
              </a:rPr>
              <a:t>Обычно, отчеты о результатах предоставляются в Минфин\ Минэкономики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Часто, Минфин \Минэкономики готовит сводный отчет и представляет в Правительство или Парламент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Существует практика подготовки отчетности для информирования общественности (Молдова)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Отчеты о результатах готовятся ежегодно</a:t>
            </a:r>
          </a:p>
          <a:p>
            <a:pPr algn="l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75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                   P</a:t>
            </a:r>
            <a:r>
              <a:rPr lang="az-Cyrl-AZ" sz="2800" b="1" dirty="0">
                <a:solidFill>
                  <a:schemeClr val="tx2">
                    <a:lumMod val="50000"/>
                  </a:schemeClr>
                </a:solidFill>
              </a:rPr>
              <a:t>езюме результатов обсуждений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r>
              <a:rPr lang="ru-RU" sz="2400" b="1" noProof="0" dirty="0"/>
              <a:t>Мониторинг и оценка </a:t>
            </a:r>
          </a:p>
          <a:p>
            <a:pPr algn="l"/>
            <a:endParaRPr lang="ru-RU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Прямой зависимости между достижениями результатов и финансированием нет, но все страны стремятся использовать информацию о результатах при подготовке бюджета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Внешняя оценка проводится Органом внешнего аудита, однако, не всегда в рамках аудита результативности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Страны отмечают усиление роли НПО во внешней оценке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Использование информации по результатах программ в ходе парламентских слушаний (Грузия)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165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endParaRPr lang="ru-RU" sz="3600" b="1" noProof="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3600" b="1" noProof="0" dirty="0">
                <a:solidFill>
                  <a:schemeClr val="tx2">
                    <a:lumMod val="50000"/>
                  </a:schemeClr>
                </a:solidFill>
              </a:rPr>
              <a:t>Спасибо</a:t>
            </a:r>
            <a:endParaRPr lang="ru-RU" sz="3600" noProof="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ru-RU" sz="1700" noProof="0" dirty="0"/>
          </a:p>
          <a:p>
            <a:pPr algn="just"/>
            <a:endParaRPr lang="ru-RU" sz="2400" noProof="0" dirty="0"/>
          </a:p>
          <a:p>
            <a:pPr algn="l"/>
            <a:endParaRPr lang="ru-RU" sz="24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  <a:p>
            <a:pPr algn="l"/>
            <a:endParaRPr lang="ru-RU" sz="2800" noProof="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Bildschirmpräsentation (4:3)</PresentationFormat>
  <Paragraphs>79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Times New Roman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AVPRO</cp:lastModifiedBy>
  <cp:revision>562</cp:revision>
  <cp:lastPrinted>2012-03-11T09:33:36Z</cp:lastPrinted>
  <dcterms:created xsi:type="dcterms:W3CDTF">2012-02-13T09:14:10Z</dcterms:created>
  <dcterms:modified xsi:type="dcterms:W3CDTF">2018-03-15T16:36:46Z</dcterms:modified>
</cp:coreProperties>
</file>