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97" r:id="rId3"/>
    <p:sldId id="323" r:id="rId4"/>
    <p:sldId id="379" r:id="rId5"/>
    <p:sldId id="380" r:id="rId6"/>
    <p:sldId id="382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0963" autoAdjust="0"/>
  </p:normalViewPr>
  <p:slideViewPr>
    <p:cSldViewPr>
      <p:cViewPr>
        <p:scale>
          <a:sx n="60" d="100"/>
          <a:sy n="60" d="100"/>
        </p:scale>
        <p:origin x="1061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1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00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99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3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Day 2 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275990"/>
              </p:ext>
            </p:extLst>
          </p:nvPr>
        </p:nvGraphicFramePr>
        <p:xfrm>
          <a:off x="1447800" y="304803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US" noProof="0" dirty="0"/>
                        <a:t>Group </a:t>
                      </a:r>
                      <a:r>
                        <a:rPr lang="ru-RU" noProof="0" dirty="0"/>
                        <a:t>3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Countries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Russian Federation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Bulgaria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Kyrgyz Republic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Kazakhstan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Uzbekistan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Summary of Discussions</a:t>
            </a:r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chemeClr val="tx2">
                    <a:lumMod val="50000"/>
                  </a:schemeClr>
                </a:solidFill>
              </a:rPr>
              <a:t>Who should develop performance indicators</a:t>
            </a:r>
            <a:r>
              <a:rPr lang="ru-RU" sz="2400" b="1" i="1" u="sng" dirty="0">
                <a:solidFill>
                  <a:schemeClr val="tx2">
                    <a:lumMod val="50000"/>
                  </a:schemeClr>
                </a:solidFill>
              </a:rPr>
              <a:t>? </a:t>
            </a:r>
            <a:r>
              <a:rPr lang="en-US" sz="2400" i="1" u="sng" dirty="0"/>
              <a:t> </a:t>
            </a:r>
          </a:p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Indicators should be developed by a government body responsible for policymaking in a given sector by engaging local authorities (if the government program is developed at the national and subnational levels)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External evaluation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clearance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) –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MOF, MOE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and      academic community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The adoption authority depends on the level at which government programs are adopted (e.g. parliament, government, line ministries, etc.</a:t>
            </a:r>
            <a:r>
              <a:rPr lang="ru-RU" sz="2400" b="1" dirty="0">
                <a:solidFill>
                  <a:schemeClr val="tx1"/>
                </a:solidFill>
              </a:rPr>
              <a:t>).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Should indicators distinguish between levels and type of spending/spending units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Indicators should primarily capture the effectiveness of government programs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Types of indicators</a:t>
            </a:r>
            <a:r>
              <a:rPr lang="ru-RU" sz="2400" b="1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en-US" sz="2400" b="1" dirty="0">
                <a:solidFill>
                  <a:schemeClr val="tx1"/>
                </a:solidFill>
              </a:rPr>
              <a:t>qualitative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performance</a:t>
            </a:r>
            <a:r>
              <a:rPr lang="ru-RU" sz="2400" b="1" dirty="0">
                <a:solidFill>
                  <a:schemeClr val="tx1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> indicators</a:t>
            </a:r>
            <a:r>
              <a:rPr lang="ru-RU" sz="2400" b="1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en-US" sz="2400" b="1" dirty="0">
                <a:solidFill>
                  <a:schemeClr val="tx1"/>
                </a:solidFill>
              </a:rPr>
              <a:t>quantitative indicators</a:t>
            </a:r>
            <a:r>
              <a:rPr lang="ru-RU" sz="2400" b="1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 -</a:t>
            </a:r>
            <a:r>
              <a:rPr lang="en-US" sz="2400" b="1" dirty="0">
                <a:solidFill>
                  <a:schemeClr val="tx1"/>
                </a:solidFill>
              </a:rPr>
              <a:t>effectiveness indicators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budget resources spent on a specific intervention, service</a:t>
            </a:r>
            <a:r>
              <a:rPr lang="ru-RU" sz="2400" b="1" dirty="0">
                <a:solidFill>
                  <a:schemeClr val="tx1"/>
                </a:solidFill>
              </a:rPr>
              <a:t>). </a:t>
            </a:r>
          </a:p>
          <a:p>
            <a:pPr algn="just"/>
            <a:endParaRPr lang="ru-RU" sz="2400" dirty="0"/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Cross-sector indicators within government programs are adopted by government decision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a government agency in charge is appointed</a:t>
            </a:r>
            <a:r>
              <a:rPr lang="ru-RU" sz="2400" b="1" dirty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8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1"/>
            <a:ext cx="7620000" cy="62483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How should monitoring and evaluation of performance indicators be conducted to assess program effectiveness and how should information be used?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By putting in place a centralized framework comprising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A coordinating government body (e.g. Ministry of Economy in Russia an Belarus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Line ministries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government program clients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Budget beneficiaries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Chamber of Accounts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Throughout the fiscal year line ministries – government program clients and implementing units – conduct monitoring exercises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Evaluation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high-level monitoring</a:t>
            </a:r>
            <a:r>
              <a:rPr lang="ru-RU" sz="2400" b="1" dirty="0">
                <a:solidFill>
                  <a:schemeClr val="tx1"/>
                </a:solidFill>
              </a:rPr>
              <a:t>) </a:t>
            </a:r>
            <a:r>
              <a:rPr lang="en-US" sz="2400" b="1" dirty="0">
                <a:solidFill>
                  <a:schemeClr val="tx1"/>
                </a:solidFill>
              </a:rPr>
              <a:t>is performed by the government and coordinating government agency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A more thorough analysis is conducted less frequently by the Chamber of Accounts and other audit bodies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51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85801"/>
            <a:ext cx="7620000" cy="6248399"/>
          </a:xfrm>
        </p:spPr>
        <p:txBody>
          <a:bodyPr>
            <a:normAutofit/>
          </a:bodyPr>
          <a:lstStyle/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The following must be ensured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Results of implementation of government programs must be made public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in an accessible and easy to understand format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):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posted on government websites, in explanatory notes to the budget, etc.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Transparency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Consideration and analysis of budget requests in the course of (forward-looking)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budget preparation and audit of budget execution.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1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368</Words>
  <Application>Microsoft Office PowerPoint</Application>
  <PresentationFormat>On-screen Show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574</cp:revision>
  <cp:lastPrinted>2018-03-21T09:26:17Z</cp:lastPrinted>
  <dcterms:created xsi:type="dcterms:W3CDTF">2012-02-13T09:14:10Z</dcterms:created>
  <dcterms:modified xsi:type="dcterms:W3CDTF">2018-03-21T10:40:12Z</dcterms:modified>
</cp:coreProperties>
</file>