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97" r:id="rId3"/>
    <p:sldId id="323" r:id="rId4"/>
    <p:sldId id="379" r:id="rId5"/>
    <p:sldId id="380" r:id="rId6"/>
    <p:sldId id="382" r:id="rId7"/>
    <p:sldId id="367" r:id="rId8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13" autoAdjust="0"/>
    <p:restoredTop sz="90963" autoAdjust="0"/>
  </p:normalViewPr>
  <p:slideViewPr>
    <p:cSldViewPr>
      <p:cViewPr>
        <p:scale>
          <a:sx n="60" d="100"/>
          <a:sy n="60" d="100"/>
        </p:scale>
        <p:origin x="1061" y="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88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3/21/2018</a:t>
            </a:fld>
            <a:endParaRPr lang="ru-R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6111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0007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79945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5609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3/21/2018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:\Users\Home\Desktop\pempal-flags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533400"/>
            <a:ext cx="7315199" cy="5468566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1781783"/>
            <a:ext cx="5257801" cy="2971800"/>
          </a:xfrm>
        </p:spPr>
        <p:txBody>
          <a:bodyPr>
            <a:normAutofit/>
          </a:bodyPr>
          <a:lstStyle/>
          <a:p>
            <a:pPr lvl="1"/>
            <a:r>
              <a:rPr lang="ru-RU" noProof="0" dirty="0"/>
              <a:t> </a:t>
            </a:r>
            <a:endParaRPr lang="ru-RU" sz="4800" b="1" noProof="0" dirty="0"/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Group 3</a:t>
            </a:r>
          </a:p>
          <a:p>
            <a:pPr marL="742950" lvl="1" indent="-285750" algn="just">
              <a:lnSpc>
                <a:spcPct val="115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Day 2 </a:t>
            </a:r>
          </a:p>
          <a:p>
            <a:pPr lvl="1" algn="just">
              <a:lnSpc>
                <a:spcPct val="115000"/>
              </a:lnSpc>
              <a:spcBef>
                <a:spcPts val="600"/>
              </a:spcBef>
            </a:pPr>
            <a:endParaRPr lang="ru-RU" sz="1600" dirty="0">
              <a:solidFill>
                <a:schemeClr val="tx1"/>
              </a:solidFill>
              <a:latin typeface="Calibri" panose="020F050202020403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52400"/>
            <a:ext cx="7772400" cy="6629400"/>
          </a:xfrm>
        </p:spPr>
        <p:txBody>
          <a:bodyPr>
            <a:normAutofit/>
          </a:bodyPr>
          <a:lstStyle/>
          <a:p>
            <a:pPr algn="just"/>
            <a:endParaRPr lang="ru-RU" sz="17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ru-RU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275990"/>
              </p:ext>
            </p:extLst>
          </p:nvPr>
        </p:nvGraphicFramePr>
        <p:xfrm>
          <a:off x="1447800" y="304803"/>
          <a:ext cx="6934200" cy="5943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3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40327">
                <a:tc>
                  <a:txBody>
                    <a:bodyPr/>
                    <a:lstStyle/>
                    <a:p>
                      <a:r>
                        <a:rPr lang="en-US" noProof="0" dirty="0"/>
                        <a:t>Group </a:t>
                      </a:r>
                      <a:r>
                        <a:rPr lang="ru-RU" noProof="0" dirty="0"/>
                        <a:t>3</a:t>
                      </a:r>
                      <a:r>
                        <a:rPr lang="en-US" noProof="0" dirty="0"/>
                        <a:t> </a:t>
                      </a:r>
                      <a:r>
                        <a:rPr lang="en-US" baseline="0" noProof="0" dirty="0"/>
                        <a:t> - Countries</a:t>
                      </a:r>
                      <a:endParaRPr lang="ru-RU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Russian Federation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Bulgaria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Belarus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Moldova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Ukraine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Kyrgyz Republic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Kazakhstan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r>
                        <a:rPr lang="en-US" dirty="0"/>
                        <a:t>Uzbekistan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032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Summary of Discussions</a:t>
            </a:r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400" b="1" i="1" u="sng" dirty="0">
                <a:solidFill>
                  <a:schemeClr val="tx2">
                    <a:lumMod val="50000"/>
                  </a:schemeClr>
                </a:solidFill>
              </a:rPr>
              <a:t>Who should develop performance indicators</a:t>
            </a:r>
            <a:r>
              <a:rPr lang="ru-RU" sz="2400" b="1" i="1" u="sng" dirty="0">
                <a:solidFill>
                  <a:schemeClr val="tx2">
                    <a:lumMod val="50000"/>
                  </a:schemeClr>
                </a:solidFill>
              </a:rPr>
              <a:t>? </a:t>
            </a:r>
            <a:r>
              <a:rPr lang="en-US" sz="2400" i="1" u="sng" dirty="0"/>
              <a:t> </a:t>
            </a:r>
          </a:p>
          <a:p>
            <a:pPr algn="just"/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Indicators should be developed by a government body responsible for policymaking in a given sector by engaging local authorities (if the government program is developed at the national and subnational levels)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External evaluation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clearance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) –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MOF, MOE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,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and      academic community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. 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The adoption authority depends on the level at which government programs are adopted (e.g. parliament, government, line ministries, etc.</a:t>
            </a:r>
            <a:r>
              <a:rPr lang="ru-RU" sz="2400" b="1" dirty="0">
                <a:solidFill>
                  <a:schemeClr val="tx1"/>
                </a:solidFill>
              </a:rPr>
              <a:t>).</a:t>
            </a:r>
            <a:endParaRPr lang="en-US" sz="2400" b="1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432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 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Should indicators distinguish between levels and type of spending/spending units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? 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Indicators should primarily capture the effectiveness of government programs</a:t>
            </a:r>
            <a:endParaRPr lang="ru-RU" sz="2400" dirty="0"/>
          </a:p>
          <a:p>
            <a:pPr algn="just"/>
            <a:endParaRPr lang="ru-RU" sz="2400" dirty="0"/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Types of indicators</a:t>
            </a:r>
            <a:r>
              <a:rPr lang="ru-RU" sz="2400" b="1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 - </a:t>
            </a:r>
            <a:r>
              <a:rPr lang="en-US" sz="2400" b="1" dirty="0">
                <a:solidFill>
                  <a:schemeClr val="tx1"/>
                </a:solidFill>
              </a:rPr>
              <a:t>qualitative </a:t>
            </a:r>
            <a:r>
              <a:rPr lang="ru-RU" sz="2400" b="1" dirty="0">
                <a:solidFill>
                  <a:schemeClr val="tx1"/>
                </a:solidFill>
              </a:rPr>
              <a:t>(</a:t>
            </a:r>
            <a:r>
              <a:rPr lang="en-US" sz="2400" b="1" dirty="0">
                <a:solidFill>
                  <a:schemeClr val="tx1"/>
                </a:solidFill>
              </a:rPr>
              <a:t>performance</a:t>
            </a:r>
            <a:r>
              <a:rPr lang="ru-RU" sz="2400" b="1" dirty="0">
                <a:solidFill>
                  <a:schemeClr val="tx1"/>
                </a:solidFill>
              </a:rPr>
              <a:t>)</a:t>
            </a:r>
            <a:r>
              <a:rPr lang="en-US" sz="2400" b="1" dirty="0">
                <a:solidFill>
                  <a:schemeClr val="tx1"/>
                </a:solidFill>
              </a:rPr>
              <a:t> indicators</a:t>
            </a:r>
            <a:r>
              <a:rPr lang="ru-RU" sz="2400" b="1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 - </a:t>
            </a:r>
            <a:r>
              <a:rPr lang="en-US" sz="2400" b="1" dirty="0">
                <a:solidFill>
                  <a:schemeClr val="tx1"/>
                </a:solidFill>
              </a:rPr>
              <a:t>quantitative indicators</a:t>
            </a:r>
            <a:r>
              <a:rPr lang="ru-RU" sz="2400" b="1" dirty="0">
                <a:solidFill>
                  <a:schemeClr val="tx1"/>
                </a:solidFill>
              </a:rPr>
              <a:t>;</a:t>
            </a:r>
          </a:p>
          <a:p>
            <a:pPr algn="just"/>
            <a:r>
              <a:rPr lang="ru-RU" sz="2400" b="1" dirty="0">
                <a:solidFill>
                  <a:schemeClr val="tx1"/>
                </a:solidFill>
              </a:rPr>
              <a:t> -</a:t>
            </a:r>
            <a:r>
              <a:rPr lang="en-US" sz="2400" b="1" dirty="0">
                <a:solidFill>
                  <a:schemeClr val="tx1"/>
                </a:solidFill>
              </a:rPr>
              <a:t>effectiveness indicators </a:t>
            </a:r>
            <a:r>
              <a:rPr lang="ru-RU" sz="2400" b="1" dirty="0">
                <a:solidFill>
                  <a:schemeClr val="tx1"/>
                </a:solidFill>
              </a:rPr>
              <a:t>(</a:t>
            </a:r>
            <a:r>
              <a:rPr lang="en-US" sz="2400" b="1" dirty="0">
                <a:solidFill>
                  <a:schemeClr val="tx1"/>
                </a:solidFill>
              </a:rPr>
              <a:t>budget resources spent on a specific intervention, service</a:t>
            </a:r>
            <a:r>
              <a:rPr lang="ru-RU" sz="2400" b="1" dirty="0">
                <a:solidFill>
                  <a:schemeClr val="tx1"/>
                </a:solidFill>
              </a:rPr>
              <a:t>). </a:t>
            </a:r>
          </a:p>
          <a:p>
            <a:pPr algn="just"/>
            <a:endParaRPr lang="ru-RU" sz="2400" dirty="0"/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Cross-sector indicators within government programs are adopted by government decision </a:t>
            </a:r>
            <a:r>
              <a:rPr lang="ru-RU" sz="2400" b="1" dirty="0">
                <a:solidFill>
                  <a:schemeClr val="tx1"/>
                </a:solidFill>
              </a:rPr>
              <a:t>(</a:t>
            </a:r>
            <a:r>
              <a:rPr lang="en-US" sz="2400" b="1" dirty="0">
                <a:solidFill>
                  <a:schemeClr val="tx1"/>
                </a:solidFill>
              </a:rPr>
              <a:t>a government agency in charge is appointed</a:t>
            </a:r>
            <a:r>
              <a:rPr lang="ru-RU" sz="2400" b="1" dirty="0">
                <a:solidFill>
                  <a:schemeClr val="tx1"/>
                </a:solidFill>
              </a:rPr>
              <a:t>)</a:t>
            </a:r>
            <a:endParaRPr lang="en-US" sz="2400" b="1" dirty="0">
              <a:solidFill>
                <a:schemeClr val="tx1"/>
              </a:solidFill>
            </a:endParaRPr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56848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8601"/>
            <a:ext cx="7620000" cy="6248399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How should monitoring and evaluation of performance indicators be conducted to assess program effectiveness and how should information be used?</a:t>
            </a: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By putting in place a centralized framework comprising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A coordinating government body (e.g. Ministry of Economy in Russia an Belarus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Line ministries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government program clients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);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Budget beneficiaries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Chamber of Accounts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2400" b="1" dirty="0">
              <a:solidFill>
                <a:schemeClr val="tx1"/>
              </a:solidFill>
            </a:endParaRP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Throughout the fiscal year line ministries – government program clients and implementing units – conduct monitoring exercises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Evaluation </a:t>
            </a:r>
            <a:r>
              <a:rPr lang="ru-RU" sz="2400" b="1" dirty="0">
                <a:solidFill>
                  <a:schemeClr val="tx1"/>
                </a:solidFill>
              </a:rPr>
              <a:t>(</a:t>
            </a:r>
            <a:r>
              <a:rPr lang="en-US" sz="2400" b="1" dirty="0">
                <a:solidFill>
                  <a:schemeClr val="tx1"/>
                </a:solidFill>
              </a:rPr>
              <a:t>high-level monitoring</a:t>
            </a:r>
            <a:r>
              <a:rPr lang="ru-RU" sz="2400" b="1" dirty="0">
                <a:solidFill>
                  <a:schemeClr val="tx1"/>
                </a:solidFill>
              </a:rPr>
              <a:t>) </a:t>
            </a:r>
            <a:r>
              <a:rPr lang="en-US" sz="2400" b="1" dirty="0">
                <a:solidFill>
                  <a:schemeClr val="tx1"/>
                </a:solidFill>
              </a:rPr>
              <a:t>is performed by the government and coordinating government agency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US" sz="2400" b="1" dirty="0">
                <a:solidFill>
                  <a:schemeClr val="tx1"/>
                </a:solidFill>
              </a:rPr>
              <a:t>A more thorough analysis is conducted less frequently by the Chamber of Accounts and other audit bodies</a:t>
            </a:r>
            <a:r>
              <a:rPr lang="ru-RU" sz="2400" b="1" dirty="0">
                <a:solidFill>
                  <a:schemeClr val="tx1"/>
                </a:solidFill>
              </a:rPr>
              <a:t>.</a:t>
            </a:r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5512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685801"/>
            <a:ext cx="7620000" cy="6248399"/>
          </a:xfrm>
        </p:spPr>
        <p:txBody>
          <a:bodyPr>
            <a:normAutofit/>
          </a:bodyPr>
          <a:lstStyle/>
          <a:p>
            <a:pPr algn="just"/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The following must be ensured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Results of implementation of government programs must be made public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in an accessible and easy to understand format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):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posted on government websites, in explanatory notes to the budget, etc.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Transparency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Consideration and analysis of budget requests in the course of (forward-looking)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</a:rPr>
              <a:t>budget preparation and audit of budget execution.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en-US" sz="2400" dirty="0"/>
          </a:p>
          <a:p>
            <a:pPr algn="just"/>
            <a:endParaRPr lang="en-US" sz="2400" b="1" dirty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04163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228600"/>
            <a:ext cx="7848600" cy="6553200"/>
          </a:xfrm>
        </p:spPr>
        <p:txBody>
          <a:bodyPr>
            <a:normAutofit/>
          </a:bodyPr>
          <a:lstStyle/>
          <a:p>
            <a:pPr algn="just"/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endParaRPr lang="ru-RU" sz="3600" b="1" noProof="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3600" b="1" noProof="0" dirty="0">
                <a:solidFill>
                  <a:schemeClr val="tx2">
                    <a:lumMod val="50000"/>
                  </a:schemeClr>
                </a:solidFill>
              </a:rPr>
              <a:t>Thank you</a:t>
            </a:r>
            <a:endParaRPr lang="ru-RU" sz="3600" noProof="0" dirty="0">
              <a:solidFill>
                <a:schemeClr val="tx2">
                  <a:lumMod val="50000"/>
                </a:schemeClr>
              </a:solidFill>
            </a:endParaRPr>
          </a:p>
          <a:p>
            <a:pPr algn="just"/>
            <a:endParaRPr lang="ru-RU" sz="1700" noProof="0" dirty="0"/>
          </a:p>
          <a:p>
            <a:pPr algn="just"/>
            <a:endParaRPr lang="ru-RU" sz="2400" noProof="0" dirty="0"/>
          </a:p>
          <a:p>
            <a:pPr algn="l"/>
            <a:endParaRPr lang="ru-RU" sz="24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  <a:p>
            <a:pPr algn="l"/>
            <a:endParaRPr lang="ru-RU" sz="2800" noProof="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9676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3905</TotalTime>
  <Words>368</Words>
  <Application>Microsoft Office PowerPoint</Application>
  <PresentationFormat>On-screen Show (4:3)</PresentationFormat>
  <Paragraphs>91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MS Mincho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Inna Anatolievna Davidova</cp:lastModifiedBy>
  <cp:revision>574</cp:revision>
  <cp:lastPrinted>2018-03-21T09:26:17Z</cp:lastPrinted>
  <dcterms:created xsi:type="dcterms:W3CDTF">2012-02-13T09:14:10Z</dcterms:created>
  <dcterms:modified xsi:type="dcterms:W3CDTF">2018-03-21T10:40:12Z</dcterms:modified>
</cp:coreProperties>
</file>