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297" r:id="rId3"/>
    <p:sldId id="323" r:id="rId4"/>
    <p:sldId id="379" r:id="rId5"/>
    <p:sldId id="380" r:id="rId6"/>
    <p:sldId id="382" r:id="rId7"/>
    <p:sldId id="367" r:id="rId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13" autoAdjust="0"/>
    <p:restoredTop sz="90963" autoAdjust="0"/>
  </p:normalViewPr>
  <p:slideViewPr>
    <p:cSldViewPr>
      <p:cViewPr varScale="1">
        <p:scale>
          <a:sx n="62" d="100"/>
          <a:sy n="62" d="100"/>
        </p:scale>
        <p:origin x="1494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3/15/2018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3/15/2018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6111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3000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7994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33400"/>
            <a:ext cx="7315199" cy="54685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1781783"/>
            <a:ext cx="5257801" cy="2971800"/>
          </a:xfrm>
        </p:spPr>
        <p:txBody>
          <a:bodyPr>
            <a:normAutofit/>
          </a:bodyPr>
          <a:lstStyle/>
          <a:p>
            <a:pPr lvl="1"/>
            <a:r>
              <a:rPr lang="ru-RU" noProof="0" dirty="0"/>
              <a:t> </a:t>
            </a:r>
            <a:endParaRPr lang="ru-RU" sz="4800" b="1" noProof="0" dirty="0"/>
          </a:p>
          <a:p>
            <a:pPr marL="742950" lvl="1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ГРУППА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3</a:t>
            </a:r>
          </a:p>
          <a:p>
            <a:pPr marL="742950" lvl="1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ДЕНЬ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2 </a:t>
            </a:r>
          </a:p>
          <a:p>
            <a:pPr lvl="1" algn="just">
              <a:lnSpc>
                <a:spcPct val="115000"/>
              </a:lnSpc>
              <a:spcBef>
                <a:spcPts val="600"/>
              </a:spcBef>
            </a:pPr>
            <a:endParaRPr lang="ru-RU" sz="1600" dirty="0">
              <a:solidFill>
                <a:schemeClr val="tx1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52400"/>
            <a:ext cx="7772400" cy="6629400"/>
          </a:xfrm>
        </p:spPr>
        <p:txBody>
          <a:bodyPr>
            <a:normAutofit/>
          </a:bodyPr>
          <a:lstStyle/>
          <a:p>
            <a:pPr algn="just"/>
            <a:endParaRPr lang="ru-RU" sz="17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ru-RU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383515"/>
              </p:ext>
            </p:extLst>
          </p:nvPr>
        </p:nvGraphicFramePr>
        <p:xfrm>
          <a:off x="1524000" y="304803"/>
          <a:ext cx="6934200" cy="5943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0327">
                <a:tc>
                  <a:txBody>
                    <a:bodyPr/>
                    <a:lstStyle/>
                    <a:p>
                      <a:r>
                        <a:rPr lang="ru-RU" noProof="0" dirty="0"/>
                        <a:t>Группа 3</a:t>
                      </a:r>
                      <a:r>
                        <a:rPr lang="en-US" noProof="0" dirty="0"/>
                        <a:t> </a:t>
                      </a:r>
                      <a:r>
                        <a:rPr lang="en-US" baseline="0" noProof="0" dirty="0"/>
                        <a:t> - </a:t>
                      </a:r>
                      <a:r>
                        <a:rPr lang="az-Cyrl-AZ" baseline="0" noProof="0" dirty="0"/>
                        <a:t>Страны</a:t>
                      </a:r>
                      <a:endParaRPr lang="ru-RU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Российская Федерация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Болгария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Беларусь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Молдова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Украина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Кыргызстан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Казахстан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Узбекистан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10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                  P</a:t>
            </a:r>
            <a:r>
              <a:rPr lang="az-Cyrl-AZ" sz="2800" b="1" dirty="0">
                <a:solidFill>
                  <a:schemeClr val="tx2">
                    <a:lumMod val="50000"/>
                  </a:schemeClr>
                </a:solidFill>
              </a:rPr>
              <a:t>езюме результатов обсуждений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b="1" i="1" u="sng" dirty="0">
                <a:solidFill>
                  <a:schemeClr val="tx2">
                    <a:lumMod val="50000"/>
                  </a:schemeClr>
                </a:solidFill>
              </a:rPr>
              <a:t>Кто должен разрабатывать показатели? </a:t>
            </a:r>
            <a:r>
              <a:rPr lang="en-US" sz="2400" i="1" u="sng" dirty="0"/>
              <a:t> </a:t>
            </a:r>
          </a:p>
          <a:p>
            <a:pPr algn="just"/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Разработчик – орган государственного управления, формирующий политику в соответствующем секторе, с привлечением местных органов власти (если госпрограмма разрабатывается на национальном и субнациональном уровне)</a:t>
            </a:r>
          </a:p>
          <a:p>
            <a:pPr algn="just"/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Внешняя оценка (согласование) – Минфин, Минэкономики, научное сообщество. </a:t>
            </a:r>
          </a:p>
          <a:p>
            <a:pPr algn="just"/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Уровень утверждения – в зависимости от принятого в стране уровня </a:t>
            </a:r>
            <a:r>
              <a:rPr lang="ru-RU" sz="2400" b="1" dirty="0">
                <a:solidFill>
                  <a:schemeClr val="tx1"/>
                </a:solidFill>
              </a:rPr>
              <a:t>утверждения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госпрограмм (например, Парламент, Правительство, отраслевые Министерства и т.д.).</a:t>
            </a:r>
            <a:endParaRPr lang="en-US" sz="2400" b="1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Должны ли индикаторы различаться по уровням и типам расходов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/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распорядителям бюджетных средств? </a:t>
            </a:r>
          </a:p>
          <a:p>
            <a:pPr algn="just"/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Индикатор должен отражать, в первую очередь, эффективность госпрограммы</a:t>
            </a:r>
            <a:endParaRPr lang="ru-RU" sz="2400" dirty="0"/>
          </a:p>
          <a:p>
            <a:pPr algn="just"/>
            <a:endParaRPr lang="ru-RU" sz="2400" dirty="0"/>
          </a:p>
          <a:p>
            <a:pPr algn="just"/>
            <a:r>
              <a:rPr lang="ru-RU" sz="2400" b="1" dirty="0">
                <a:solidFill>
                  <a:schemeClr val="tx1"/>
                </a:solidFill>
              </a:rPr>
              <a:t>Виды показателей:</a:t>
            </a:r>
          </a:p>
          <a:p>
            <a:pPr algn="just"/>
            <a:r>
              <a:rPr lang="ru-RU" sz="2400" b="1" dirty="0">
                <a:solidFill>
                  <a:schemeClr val="tx1"/>
                </a:solidFill>
              </a:rPr>
              <a:t> - показатели качества (результативности);</a:t>
            </a:r>
          </a:p>
          <a:p>
            <a:pPr algn="just"/>
            <a:r>
              <a:rPr lang="ru-RU" sz="2400" b="1" dirty="0">
                <a:solidFill>
                  <a:schemeClr val="tx1"/>
                </a:solidFill>
              </a:rPr>
              <a:t> - количественные показатели;</a:t>
            </a:r>
          </a:p>
          <a:p>
            <a:pPr algn="just"/>
            <a:r>
              <a:rPr lang="ru-RU" sz="2400" b="1" dirty="0">
                <a:solidFill>
                  <a:schemeClr val="tx1"/>
                </a:solidFill>
              </a:rPr>
              <a:t> - показатели эффективности (затраченные бюджетные средства на реализацию конкретного мероприятия, услугу). 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b="1" dirty="0">
                <a:solidFill>
                  <a:schemeClr val="tx1"/>
                </a:solidFill>
              </a:rPr>
              <a:t>Межотраслевые показатели в рамках госпрограмм закрепляются по решению Правительства (определяется ответственный госорган)</a:t>
            </a:r>
            <a:endParaRPr lang="en-US" sz="2400" b="1" dirty="0">
              <a:solidFill>
                <a:schemeClr val="tx1"/>
              </a:solidFill>
            </a:endParaRPr>
          </a:p>
          <a:p>
            <a:pPr algn="just"/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5684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28601"/>
            <a:ext cx="7620000" cy="624839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Как проводить мониторинг и оценку показателей эффективности? Как следует сообщать о мониторинге и оценке, и как следует использовать информацию? </a:t>
            </a:r>
          </a:p>
          <a:p>
            <a:pPr algn="just"/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Создание централизованной системы, в которую должны быть вовлечены: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координирующий государственный орган (например, в России и Беларуси – Министерство экономики);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отраслевые Министерства (заказчики госпрограмм);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получатели бюджетных средств;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Счетная Палата</a:t>
            </a:r>
          </a:p>
          <a:p>
            <a:pPr algn="just"/>
            <a:endParaRPr lang="ru-RU" sz="2400" b="1" dirty="0">
              <a:solidFill>
                <a:schemeClr val="tx1"/>
              </a:solidFill>
            </a:endParaRPr>
          </a:p>
          <a:p>
            <a:pPr algn="just"/>
            <a:r>
              <a:rPr lang="ru-RU" sz="2400" b="1" dirty="0">
                <a:solidFill>
                  <a:schemeClr val="tx1"/>
                </a:solidFill>
              </a:rPr>
              <a:t>В течение финансового года мониторинг осуществляют отраслевые Министерства – заказчики и исполнители госпрограмм.</a:t>
            </a:r>
          </a:p>
          <a:p>
            <a:pPr algn="just"/>
            <a:r>
              <a:rPr lang="ru-RU" sz="2400" b="1" dirty="0">
                <a:solidFill>
                  <a:schemeClr val="tx1"/>
                </a:solidFill>
              </a:rPr>
              <a:t>Оценка (высокоуровневый  мониторинг) – Правительство, координирующий госорган.</a:t>
            </a:r>
          </a:p>
          <a:p>
            <a:pPr algn="just"/>
            <a:r>
              <a:rPr lang="ru-RU" sz="2400" b="1" dirty="0">
                <a:solidFill>
                  <a:schemeClr val="tx1"/>
                </a:solidFill>
              </a:rPr>
              <a:t>Глубокий анализ проводится реже с привлечением Счетной палаты, др. аудиторских органов.</a:t>
            </a:r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5512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685801"/>
            <a:ext cx="7620000" cy="6248399"/>
          </a:xfrm>
        </p:spPr>
        <p:txBody>
          <a:bodyPr>
            <a:normAutofit/>
          </a:bodyPr>
          <a:lstStyle/>
          <a:p>
            <a:pPr algn="just"/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Должны быть обеспечены: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публичность результатов реализации госпрограмм (причем в удобном и понятном виде): размещение на сайтах госорганов, в СМИ, в пояснительных записках к бюджету и т.п.;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прозрачность;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учет и анализ при рассмотрении бюджетных заявок при формировании проекта бюджета (на будущий период) и при проведении аудита исполнения бюджета </a:t>
            </a:r>
          </a:p>
          <a:p>
            <a:pPr algn="just"/>
            <a:endParaRPr lang="en-US" sz="2400" dirty="0"/>
          </a:p>
          <a:p>
            <a:pPr algn="just"/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0416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3600" b="1" noProof="0" dirty="0">
                <a:solidFill>
                  <a:schemeClr val="tx2">
                    <a:lumMod val="50000"/>
                  </a:schemeClr>
                </a:solidFill>
              </a:rPr>
              <a:t>Спасибо</a:t>
            </a:r>
            <a:endParaRPr lang="ru-RU" sz="3600" noProof="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1700" noProof="0" dirty="0"/>
          </a:p>
          <a:p>
            <a:pPr algn="just"/>
            <a:endParaRPr lang="ru-RU" sz="2400" noProof="0" dirty="0"/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3807</TotalTime>
  <Words>333</Words>
  <Application>Microsoft Office PowerPoint</Application>
  <PresentationFormat>On-screen Show (4:3)</PresentationFormat>
  <Paragraphs>91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MS Mincho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Iryna Shcherbyna</cp:lastModifiedBy>
  <cp:revision>572</cp:revision>
  <cp:lastPrinted>2012-03-11T09:33:36Z</cp:lastPrinted>
  <dcterms:created xsi:type="dcterms:W3CDTF">2012-02-13T09:14:10Z</dcterms:created>
  <dcterms:modified xsi:type="dcterms:W3CDTF">2018-03-15T15:24:50Z</dcterms:modified>
</cp:coreProperties>
</file>