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xls" ContentType="application/vnd.ms-exce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40" r:id="rId1"/>
    <p:sldMasterId id="2147483755" r:id="rId2"/>
    <p:sldMasterId id="2147483803" r:id="rId3"/>
    <p:sldMasterId id="2147483816" r:id="rId4"/>
  </p:sldMasterIdLst>
  <p:notesMasterIdLst>
    <p:notesMasterId r:id="rId50"/>
  </p:notesMasterIdLst>
  <p:handoutMasterIdLst>
    <p:handoutMasterId r:id="rId51"/>
  </p:handoutMasterIdLst>
  <p:sldIdLst>
    <p:sldId id="1397" r:id="rId5"/>
    <p:sldId id="1645" r:id="rId6"/>
    <p:sldId id="1562" r:id="rId7"/>
    <p:sldId id="1567" r:id="rId8"/>
    <p:sldId id="1635" r:id="rId9"/>
    <p:sldId id="1629" r:id="rId10"/>
    <p:sldId id="1630" r:id="rId11"/>
    <p:sldId id="1631" r:id="rId12"/>
    <p:sldId id="1615" r:id="rId13"/>
    <p:sldId id="1616" r:id="rId14"/>
    <p:sldId id="1618" r:id="rId15"/>
    <p:sldId id="1566" r:id="rId16"/>
    <p:sldId id="1602" r:id="rId17"/>
    <p:sldId id="1560" r:id="rId18"/>
    <p:sldId id="1625" r:id="rId19"/>
    <p:sldId id="1623" r:id="rId20"/>
    <p:sldId id="1632" r:id="rId21"/>
    <p:sldId id="1636" r:id="rId22"/>
    <p:sldId id="1624" r:id="rId23"/>
    <p:sldId id="1550" r:id="rId24"/>
    <p:sldId id="1526" r:id="rId25"/>
    <p:sldId id="1527" r:id="rId26"/>
    <p:sldId id="1556" r:id="rId27"/>
    <p:sldId id="1637" r:id="rId28"/>
    <p:sldId id="1579" r:id="rId29"/>
    <p:sldId id="1614" r:id="rId30"/>
    <p:sldId id="1598" r:id="rId31"/>
    <p:sldId id="1524" r:id="rId32"/>
    <p:sldId id="1525" r:id="rId33"/>
    <p:sldId id="1570" r:id="rId34"/>
    <p:sldId id="1580" r:id="rId35"/>
    <p:sldId id="1587" r:id="rId36"/>
    <p:sldId id="1575" r:id="rId37"/>
    <p:sldId id="1638" r:id="rId38"/>
    <p:sldId id="1620" r:id="rId39"/>
    <p:sldId id="1619" r:id="rId40"/>
    <p:sldId id="1582" r:id="rId41"/>
    <p:sldId id="1589" r:id="rId42"/>
    <p:sldId id="1590" r:id="rId43"/>
    <p:sldId id="1599" r:id="rId44"/>
    <p:sldId id="1544" r:id="rId45"/>
    <p:sldId id="1583" r:id="rId46"/>
    <p:sldId id="1584" r:id="rId47"/>
    <p:sldId id="1585" r:id="rId48"/>
    <p:sldId id="1586" r:id="rId49"/>
  </p:sldIdLst>
  <p:sldSz cx="9144000" cy="6858000" type="screen4x3"/>
  <p:notesSz cx="6797675" cy="9874250"/>
  <p:defaultTextStyle>
    <a:defPPr>
      <a:defRPr lang="en-AU"/>
    </a:defPPr>
    <a:lvl1pPr algn="l" rtl="0" fontAlgn="base">
      <a:spcBef>
        <a:spcPct val="0"/>
      </a:spcBef>
      <a:spcAft>
        <a:spcPct val="0"/>
      </a:spcAft>
      <a:defRPr b="1" kern="1200">
        <a:solidFill>
          <a:srgbClr val="000000"/>
        </a:solidFill>
        <a:latin typeface="Arial" pitchFamily="34" charset="0"/>
        <a:ea typeface="+mn-ea"/>
        <a:cs typeface="Arial" pitchFamily="34" charset="0"/>
      </a:defRPr>
    </a:lvl1pPr>
    <a:lvl2pPr marL="455613" indent="1588" algn="l" rtl="0" fontAlgn="base">
      <a:spcBef>
        <a:spcPct val="0"/>
      </a:spcBef>
      <a:spcAft>
        <a:spcPct val="0"/>
      </a:spcAft>
      <a:defRPr b="1" kern="1200">
        <a:solidFill>
          <a:srgbClr val="000000"/>
        </a:solidFill>
        <a:latin typeface="Arial" pitchFamily="34" charset="0"/>
        <a:ea typeface="+mn-ea"/>
        <a:cs typeface="Arial" pitchFamily="34" charset="0"/>
      </a:defRPr>
    </a:lvl2pPr>
    <a:lvl3pPr marL="912813" indent="1588" algn="l" rtl="0" fontAlgn="base">
      <a:spcBef>
        <a:spcPct val="0"/>
      </a:spcBef>
      <a:spcAft>
        <a:spcPct val="0"/>
      </a:spcAft>
      <a:defRPr b="1" kern="1200">
        <a:solidFill>
          <a:srgbClr val="000000"/>
        </a:solidFill>
        <a:latin typeface="Arial" pitchFamily="34" charset="0"/>
        <a:ea typeface="+mn-ea"/>
        <a:cs typeface="Arial" pitchFamily="34" charset="0"/>
      </a:defRPr>
    </a:lvl3pPr>
    <a:lvl4pPr marL="1370013" indent="1588" algn="l" rtl="0" fontAlgn="base">
      <a:spcBef>
        <a:spcPct val="0"/>
      </a:spcBef>
      <a:spcAft>
        <a:spcPct val="0"/>
      </a:spcAft>
      <a:defRPr b="1" kern="1200">
        <a:solidFill>
          <a:srgbClr val="000000"/>
        </a:solidFill>
        <a:latin typeface="Arial" pitchFamily="34" charset="0"/>
        <a:ea typeface="+mn-ea"/>
        <a:cs typeface="Arial" pitchFamily="34" charset="0"/>
      </a:defRPr>
    </a:lvl4pPr>
    <a:lvl5pPr marL="1827213" indent="1588" algn="l" rtl="0" fontAlgn="base">
      <a:spcBef>
        <a:spcPct val="0"/>
      </a:spcBef>
      <a:spcAft>
        <a:spcPct val="0"/>
      </a:spcAft>
      <a:defRPr b="1" kern="1200">
        <a:solidFill>
          <a:srgbClr val="000000"/>
        </a:solidFill>
        <a:latin typeface="Arial" pitchFamily="34" charset="0"/>
        <a:ea typeface="+mn-ea"/>
        <a:cs typeface="Arial" pitchFamily="34" charset="0"/>
      </a:defRPr>
    </a:lvl5pPr>
    <a:lvl6pPr marL="2286000" algn="l" defTabSz="914400" rtl="0" eaLnBrk="1" latinLnBrk="0" hangingPunct="1">
      <a:defRPr b="1" kern="1200">
        <a:solidFill>
          <a:srgbClr val="000000"/>
        </a:solidFill>
        <a:latin typeface="Arial" pitchFamily="34" charset="0"/>
        <a:ea typeface="+mn-ea"/>
        <a:cs typeface="Arial" pitchFamily="34" charset="0"/>
      </a:defRPr>
    </a:lvl6pPr>
    <a:lvl7pPr marL="2743200" algn="l" defTabSz="914400" rtl="0" eaLnBrk="1" latinLnBrk="0" hangingPunct="1">
      <a:defRPr b="1" kern="1200">
        <a:solidFill>
          <a:srgbClr val="000000"/>
        </a:solidFill>
        <a:latin typeface="Arial" pitchFamily="34" charset="0"/>
        <a:ea typeface="+mn-ea"/>
        <a:cs typeface="Arial" pitchFamily="34" charset="0"/>
      </a:defRPr>
    </a:lvl7pPr>
    <a:lvl8pPr marL="3200400" algn="l" defTabSz="914400" rtl="0" eaLnBrk="1" latinLnBrk="0" hangingPunct="1">
      <a:defRPr b="1" kern="1200">
        <a:solidFill>
          <a:srgbClr val="000000"/>
        </a:solidFill>
        <a:latin typeface="Arial" pitchFamily="34" charset="0"/>
        <a:ea typeface="+mn-ea"/>
        <a:cs typeface="Arial" pitchFamily="34" charset="0"/>
      </a:defRPr>
    </a:lvl8pPr>
    <a:lvl9pPr marL="3657600" algn="l" defTabSz="914400" rtl="0" eaLnBrk="1" latinLnBrk="0" hangingPunct="1">
      <a:defRPr b="1" kern="1200">
        <a:solidFill>
          <a:srgbClr val="000000"/>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192D1E"/>
    <a:srgbClr val="FFFFCC"/>
    <a:srgbClr val="000099"/>
    <a:srgbClr val="CCCCFF"/>
    <a:srgbClr val="CCFFCC"/>
    <a:srgbClr val="FFFF66"/>
    <a:srgbClr val="FFFF99"/>
    <a:srgbClr val="32028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52" autoAdjust="0"/>
    <p:restoredTop sz="95519" autoAdjust="0"/>
  </p:normalViewPr>
  <p:slideViewPr>
    <p:cSldViewPr snapToGrid="0">
      <p:cViewPr>
        <p:scale>
          <a:sx n="60" d="100"/>
          <a:sy n="60" d="100"/>
        </p:scale>
        <p:origin x="-678" y="-102"/>
      </p:cViewPr>
      <p:guideLst>
        <p:guide orient="horz" pos="2160"/>
        <p:guide pos="2880"/>
      </p:guideLst>
    </p:cSldViewPr>
  </p:slideViewPr>
  <p:outlineViewPr>
    <p:cViewPr>
      <p:scale>
        <a:sx n="33" d="100"/>
        <a:sy n="33" d="100"/>
      </p:scale>
      <p:origin x="72" y="22626"/>
    </p:cViewPr>
    <p:sldLst>
      <p:sld r:id="rId1" collapse="1"/>
      <p:sld r:id="rId2" collapse="1"/>
      <p:sld r:id="rId3" collapse="1"/>
    </p:sldLst>
  </p:outlineViewPr>
  <p:notesTextViewPr>
    <p:cViewPr>
      <p:scale>
        <a:sx n="100" d="100"/>
        <a:sy n="100" d="100"/>
      </p:scale>
      <p:origin x="0" y="0"/>
    </p:cViewPr>
  </p:notesTextViewPr>
  <p:sorterViewPr>
    <p:cViewPr>
      <p:scale>
        <a:sx n="75" d="100"/>
        <a:sy n="75" d="100"/>
      </p:scale>
      <p:origin x="0" y="3096"/>
    </p:cViewPr>
  </p:sorterViewPr>
  <p:notesViewPr>
    <p:cSldViewPr snapToGrid="0">
      <p:cViewPr varScale="1">
        <p:scale>
          <a:sx n="53" d="100"/>
          <a:sy n="53" d="100"/>
        </p:scale>
        <p:origin x="-144" y="-96"/>
      </p:cViewPr>
      <p:guideLst>
        <p:guide orient="horz" pos="3169"/>
        <p:guide pos="1987"/>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slideMaster" Target="slideMasters/slideMaster3.xml"/></Relationships>
</file>

<file path=ppt/_rels/viewProps.xml.rels><?xml version="1.0" encoding="UTF-8" standalone="yes"?>
<Relationships xmlns="http://schemas.openxmlformats.org/package/2006/relationships"><Relationship Id="rId3" Type="http://schemas.openxmlformats.org/officeDocument/2006/relationships/slide" Target="slides/slide23.xml"/><Relationship Id="rId2" Type="http://schemas.openxmlformats.org/officeDocument/2006/relationships/slide" Target="slides/slide20.xml"/><Relationship Id="rId1" Type="http://schemas.openxmlformats.org/officeDocument/2006/relationships/slide" Target="slides/slide16.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C0ED19-5AB7-4329-93B5-FE81D6CCAAD3}" type="doc">
      <dgm:prSet loTypeId="urn:microsoft.com/office/officeart/2005/8/layout/default#1" loCatId="list" qsTypeId="urn:microsoft.com/office/officeart/2005/8/quickstyle/simple3" qsCatId="simple" csTypeId="urn:microsoft.com/office/officeart/2005/8/colors/accent1_2#1" csCatId="accent1" phldr="1"/>
      <dgm:spPr/>
      <dgm:t>
        <a:bodyPr/>
        <a:lstStyle/>
        <a:p>
          <a:endParaRPr lang="tr-TR"/>
        </a:p>
      </dgm:t>
    </dgm:pt>
    <dgm:pt modelId="{3991AF3F-C224-4EDC-8B77-387163C72D5D}">
      <dgm:prSet phldrT="[Metin]" custT="1">
        <dgm:style>
          <a:lnRef idx="1">
            <a:schemeClr val="accent6"/>
          </a:lnRef>
          <a:fillRef idx="2">
            <a:schemeClr val="accent6"/>
          </a:fillRef>
          <a:effectRef idx="1">
            <a:schemeClr val="accent6"/>
          </a:effectRef>
          <a:fontRef idx="minor">
            <a:schemeClr val="dk1"/>
          </a:fontRef>
        </dgm:style>
      </dgm:prSet>
      <dgm:spPr>
        <a:solidFill>
          <a:schemeClr val="accent6">
            <a:lumMod val="60000"/>
            <a:lumOff val="40000"/>
          </a:schemeClr>
        </a:solidFill>
        <a:ln>
          <a:noFill/>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gm:spPr>
      <dgm:t>
        <a:bodyPr/>
        <a:lstStyle/>
        <a:p>
          <a:r>
            <a:rPr lang="ru-RU" sz="2800" dirty="0" smtClean="0"/>
            <a:t>TENTH DEVELOPMENT PLAN </a:t>
          </a:r>
          <a:r>
            <a:t/>
          </a:r>
          <a:br/>
          <a:r>
            <a:rPr lang="tr-TR" sz="2800" dirty="0" smtClean="0"/>
            <a:t>(2014-2018)</a:t>
          </a:r>
          <a:endParaRPr lang="en-US" sz="2800" dirty="0"/>
        </a:p>
      </dgm:t>
    </dgm:pt>
    <dgm:pt modelId="{6C2CD914-BAF7-4C55-B5A8-206682C45EE1}" type="parTrans" cxnId="{7F1A7986-57EC-4D35-B439-77B40DC9E44C}">
      <dgm:prSet/>
      <dgm:spPr/>
      <dgm:t>
        <a:bodyPr/>
        <a:lstStyle/>
        <a:p>
          <a:endParaRPr lang="tr-TR"/>
        </a:p>
      </dgm:t>
    </dgm:pt>
    <dgm:pt modelId="{FA3737A9-985B-4ED6-B9CF-CBCBDB43BEF4}" type="sibTrans" cxnId="{7F1A7986-57EC-4D35-B439-77B40DC9E44C}">
      <dgm:prSet/>
      <dgm:spPr/>
      <dgm:t>
        <a:bodyPr/>
        <a:lstStyle/>
        <a:p>
          <a:endParaRPr lang="tr-TR"/>
        </a:p>
      </dgm:t>
    </dgm:pt>
    <dgm:pt modelId="{BF1F87F1-EA09-4AF5-BA54-BCE5E1C77797}">
      <dgm:prSet phldrT="[Metin]">
        <dgm:style>
          <a:lnRef idx="2">
            <a:schemeClr val="accent5">
              <a:shade val="50000"/>
            </a:schemeClr>
          </a:lnRef>
          <a:fillRef idx="1">
            <a:schemeClr val="accent5"/>
          </a:fillRef>
          <a:effectRef idx="0">
            <a:schemeClr val="accent5"/>
          </a:effectRef>
          <a:fontRef idx="minor">
            <a:schemeClr val="lt1"/>
          </a:fontRef>
        </dgm:style>
      </dgm:prSet>
      <dgm:spPr>
        <a:solidFill>
          <a:srgbClr val="00B0F0"/>
        </a:solidFill>
        <a:ln>
          <a:noFill/>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gm:spPr>
      <dgm:t>
        <a:bodyPr/>
        <a:lstStyle/>
        <a:p>
          <a:r>
            <a:rPr lang="ru-RU" dirty="0" smtClean="0">
              <a:solidFill>
                <a:schemeClr val="tx1"/>
              </a:solidFill>
            </a:rPr>
            <a:t>Innovative production, stable high economic growth</a:t>
          </a:r>
          <a:endParaRPr lang="en-US" dirty="0" smtClean="0">
            <a:solidFill>
              <a:schemeClr val="tx1"/>
            </a:solidFill>
          </a:endParaRPr>
        </a:p>
      </dgm:t>
    </dgm:pt>
    <dgm:pt modelId="{8975F52A-D2DD-4624-9BEB-074C706746D4}" type="parTrans" cxnId="{D9949C41-5D57-4F08-AF2E-ACF003EDBEDF}">
      <dgm:prSet/>
      <dgm:spPr/>
      <dgm:t>
        <a:bodyPr/>
        <a:lstStyle/>
        <a:p>
          <a:endParaRPr lang="tr-TR"/>
        </a:p>
      </dgm:t>
    </dgm:pt>
    <dgm:pt modelId="{BAAB858D-814C-4905-A6EA-CEB01A5F5A00}" type="sibTrans" cxnId="{D9949C41-5D57-4F08-AF2E-ACF003EDBEDF}">
      <dgm:prSet/>
      <dgm:spPr/>
      <dgm:t>
        <a:bodyPr/>
        <a:lstStyle/>
        <a:p>
          <a:endParaRPr lang="tr-TR"/>
        </a:p>
      </dgm:t>
    </dgm:pt>
    <dgm:pt modelId="{A2761934-A953-4574-9880-5C239F046C98}">
      <dgm:prSet>
        <dgm:style>
          <a:lnRef idx="2">
            <a:schemeClr val="accent5">
              <a:shade val="50000"/>
            </a:schemeClr>
          </a:lnRef>
          <a:fillRef idx="1">
            <a:schemeClr val="accent5"/>
          </a:fillRef>
          <a:effectRef idx="0">
            <a:schemeClr val="accent5"/>
          </a:effectRef>
          <a:fontRef idx="minor">
            <a:schemeClr val="lt1"/>
          </a:fontRef>
        </dgm:style>
      </dgm:prSet>
      <dgm:spPr>
        <a:solidFill>
          <a:srgbClr val="00B0F0"/>
        </a:solidFill>
        <a:ln>
          <a:noFill/>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gm:spPr>
      <dgm:t>
        <a:bodyPr/>
        <a:lstStyle/>
        <a:p>
          <a:r>
            <a:rPr lang="ru-RU" dirty="0" smtClean="0">
              <a:solidFill>
                <a:schemeClr val="tx1"/>
              </a:solidFill>
            </a:rPr>
            <a:t>Suitable premises, sustainable environment</a:t>
          </a:r>
          <a:endParaRPr lang="en-US" dirty="0">
            <a:solidFill>
              <a:schemeClr val="tx1"/>
            </a:solidFill>
          </a:endParaRPr>
        </a:p>
      </dgm:t>
    </dgm:pt>
    <dgm:pt modelId="{6C1A1EA6-C1E6-4221-AAEE-E9618E430511}" type="parTrans" cxnId="{293BC9AC-5984-494D-8A75-E72252C6AADB}">
      <dgm:prSet/>
      <dgm:spPr/>
      <dgm:t>
        <a:bodyPr/>
        <a:lstStyle/>
        <a:p>
          <a:endParaRPr lang="tr-TR"/>
        </a:p>
      </dgm:t>
    </dgm:pt>
    <dgm:pt modelId="{75E21F82-82EB-4553-889D-3F663C6FF50F}" type="sibTrans" cxnId="{293BC9AC-5984-494D-8A75-E72252C6AADB}">
      <dgm:prSet/>
      <dgm:spPr/>
      <dgm:t>
        <a:bodyPr/>
        <a:lstStyle/>
        <a:p>
          <a:endParaRPr lang="tr-TR"/>
        </a:p>
      </dgm:t>
    </dgm:pt>
    <dgm:pt modelId="{57010FAD-B8F5-4198-B841-5D745CD1C0E0}">
      <dgm:prSet>
        <dgm:style>
          <a:lnRef idx="1">
            <a:schemeClr val="accent1"/>
          </a:lnRef>
          <a:fillRef idx="2">
            <a:schemeClr val="accent1"/>
          </a:fillRef>
          <a:effectRef idx="1">
            <a:schemeClr val="accent1"/>
          </a:effectRef>
          <a:fontRef idx="minor">
            <a:schemeClr val="dk1"/>
          </a:fontRef>
        </dgm:style>
      </dgm:prSet>
      <dgm:spPr>
        <a:solidFill>
          <a:srgbClr val="00B0F0"/>
        </a:solidFill>
        <a:ln>
          <a:solidFill>
            <a:srgbClr val="2962A7"/>
          </a:solidFill>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gm:spPr>
      <dgm:t>
        <a:bodyPr/>
        <a:lstStyle/>
        <a:p>
          <a:r>
            <a:rPr lang="ru-RU" dirty="0" smtClean="0">
              <a:solidFill>
                <a:schemeClr val="tx1"/>
              </a:solidFill>
            </a:rPr>
            <a:t>International cooperation for economic development</a:t>
          </a:r>
          <a:endParaRPr lang="en-US" dirty="0">
            <a:solidFill>
              <a:schemeClr val="tx1"/>
            </a:solidFill>
          </a:endParaRPr>
        </a:p>
      </dgm:t>
    </dgm:pt>
    <dgm:pt modelId="{C608D856-486D-4531-9AFF-1DB327E73029}" type="parTrans" cxnId="{11145DF0-CEF8-4C6A-8F3D-AB80CAD57D9D}">
      <dgm:prSet/>
      <dgm:spPr/>
      <dgm:t>
        <a:bodyPr/>
        <a:lstStyle/>
        <a:p>
          <a:endParaRPr lang="tr-TR"/>
        </a:p>
      </dgm:t>
    </dgm:pt>
    <dgm:pt modelId="{80122AF8-8700-437D-BB87-DE4CBAA013E5}" type="sibTrans" cxnId="{11145DF0-CEF8-4C6A-8F3D-AB80CAD57D9D}">
      <dgm:prSet/>
      <dgm:spPr/>
      <dgm:t>
        <a:bodyPr/>
        <a:lstStyle/>
        <a:p>
          <a:endParaRPr lang="tr-TR"/>
        </a:p>
      </dgm:t>
    </dgm:pt>
    <dgm:pt modelId="{CF7F8D12-6CF7-40D3-94C4-14D44393C740}">
      <dgm:prSet>
        <dgm:style>
          <a:lnRef idx="2">
            <a:schemeClr val="accent5">
              <a:shade val="50000"/>
            </a:schemeClr>
          </a:lnRef>
          <a:fillRef idx="1">
            <a:schemeClr val="accent5"/>
          </a:fillRef>
          <a:effectRef idx="0">
            <a:schemeClr val="accent5"/>
          </a:effectRef>
          <a:fontRef idx="minor">
            <a:schemeClr val="lt1"/>
          </a:fontRef>
        </dgm:style>
      </dgm:prSet>
      <dgm:spPr>
        <a:solidFill>
          <a:srgbClr val="00B0F0"/>
        </a:solidFill>
        <a:ln>
          <a:noFill/>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gm:spPr>
      <dgm:t>
        <a:bodyPr/>
        <a:lstStyle/>
        <a:p>
          <a:r>
            <a:rPr lang="ru-RU" dirty="0" smtClean="0">
              <a:solidFill>
                <a:schemeClr val="tx1"/>
              </a:solidFill>
            </a:rPr>
            <a:t>Qualified people, powerful society</a:t>
          </a:r>
          <a:endParaRPr lang="en-US" dirty="0">
            <a:solidFill>
              <a:schemeClr val="tx1"/>
            </a:solidFill>
          </a:endParaRPr>
        </a:p>
      </dgm:t>
    </dgm:pt>
    <dgm:pt modelId="{FE1E933B-9DAF-4D35-A540-1452972E7807}" type="parTrans" cxnId="{70CD3409-5641-48F5-AC4A-78978E427F4A}">
      <dgm:prSet/>
      <dgm:spPr/>
      <dgm:t>
        <a:bodyPr/>
        <a:lstStyle/>
        <a:p>
          <a:endParaRPr lang="tr-TR"/>
        </a:p>
      </dgm:t>
    </dgm:pt>
    <dgm:pt modelId="{43A44887-2F12-4273-ACF0-65FD27544EB8}" type="sibTrans" cxnId="{70CD3409-5641-48F5-AC4A-78978E427F4A}">
      <dgm:prSet/>
      <dgm:spPr/>
      <dgm:t>
        <a:bodyPr/>
        <a:lstStyle/>
        <a:p>
          <a:endParaRPr lang="tr-TR"/>
        </a:p>
      </dgm:t>
    </dgm:pt>
    <dgm:pt modelId="{84BA21F3-5972-4E83-B617-4827441DBD09}">
      <dgm:prSet phldrT="[Metin]">
        <dgm:style>
          <a:lnRef idx="2">
            <a:schemeClr val="accent1">
              <a:shade val="50000"/>
            </a:schemeClr>
          </a:lnRef>
          <a:fillRef idx="1">
            <a:schemeClr val="accent1"/>
          </a:fillRef>
          <a:effectRef idx="0">
            <a:schemeClr val="accent1"/>
          </a:effectRef>
          <a:fontRef idx="minor">
            <a:schemeClr val="lt1"/>
          </a:fontRef>
        </dgm:style>
      </dgm:prSet>
      <dgm:spPr>
        <a:ln>
          <a:noFill/>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gm:spPr>
      <dgm:t>
        <a:bodyPr/>
        <a:lstStyle/>
        <a:p>
          <a:r>
            <a:rPr lang="ru-RU" dirty="0" smtClean="0">
              <a:solidFill>
                <a:schemeClr val="tx1"/>
              </a:solidFill>
            </a:rPr>
            <a:t>Priority transformation programs</a:t>
          </a:r>
          <a:endParaRPr lang="en-US" dirty="0">
            <a:solidFill>
              <a:schemeClr val="tx1"/>
            </a:solidFill>
          </a:endParaRPr>
        </a:p>
      </dgm:t>
    </dgm:pt>
    <dgm:pt modelId="{3B03908B-BFC4-4D75-8093-FD99FDE5EDD6}" type="parTrans" cxnId="{A3F5F45C-77DB-4E42-BB97-4B0165687308}">
      <dgm:prSet/>
      <dgm:spPr/>
      <dgm:t>
        <a:bodyPr/>
        <a:lstStyle/>
        <a:p>
          <a:endParaRPr lang="tr-TR"/>
        </a:p>
      </dgm:t>
    </dgm:pt>
    <dgm:pt modelId="{4560C388-1904-4B8E-AD38-182D55E5267B}" type="sibTrans" cxnId="{A3F5F45C-77DB-4E42-BB97-4B0165687308}">
      <dgm:prSet/>
      <dgm:spPr/>
      <dgm:t>
        <a:bodyPr/>
        <a:lstStyle/>
        <a:p>
          <a:endParaRPr lang="tr-TR"/>
        </a:p>
      </dgm:t>
    </dgm:pt>
    <dgm:pt modelId="{32B044C1-22CE-4BE9-9D77-0BD5878916CE}">
      <dgm:prSet>
        <dgm:style>
          <a:lnRef idx="2">
            <a:schemeClr val="accent4">
              <a:shade val="50000"/>
            </a:schemeClr>
          </a:lnRef>
          <a:fillRef idx="1">
            <a:schemeClr val="accent4"/>
          </a:fillRef>
          <a:effectRef idx="0">
            <a:schemeClr val="accent4"/>
          </a:effectRef>
          <a:fontRef idx="minor">
            <a:schemeClr val="lt1"/>
          </a:fontRef>
        </dgm:style>
      </dgm:prSet>
      <dgm:spPr>
        <a:ln>
          <a:noFill/>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gm:spPr>
      <dgm:t>
        <a:bodyPr/>
        <a:lstStyle/>
        <a:p>
          <a:r>
            <a:rPr lang="ru-RU" dirty="0" smtClean="0">
              <a:solidFill>
                <a:schemeClr val="tx1"/>
              </a:solidFill>
            </a:rPr>
            <a:t>Realization, monitoring, evaluation</a:t>
          </a:r>
          <a:endParaRPr lang="en-US" dirty="0">
            <a:solidFill>
              <a:schemeClr val="tx1"/>
            </a:solidFill>
          </a:endParaRPr>
        </a:p>
      </dgm:t>
    </dgm:pt>
    <dgm:pt modelId="{E4A52B88-8912-41C6-972B-2658F3CD97F0}" type="parTrans" cxnId="{7BFD0360-17A0-45BD-B5CC-C0FEE3A0CB6B}">
      <dgm:prSet/>
      <dgm:spPr/>
      <dgm:t>
        <a:bodyPr/>
        <a:lstStyle/>
        <a:p>
          <a:endParaRPr lang="tr-TR"/>
        </a:p>
      </dgm:t>
    </dgm:pt>
    <dgm:pt modelId="{EB10EEDA-AC99-47C0-BB91-ABCB476DEA49}" type="sibTrans" cxnId="{7BFD0360-17A0-45BD-B5CC-C0FEE3A0CB6B}">
      <dgm:prSet/>
      <dgm:spPr/>
      <dgm:t>
        <a:bodyPr/>
        <a:lstStyle/>
        <a:p>
          <a:endParaRPr lang="tr-TR"/>
        </a:p>
      </dgm:t>
    </dgm:pt>
    <dgm:pt modelId="{C8AE2FD5-1FC1-46E5-8363-A48472C2EBBE}" type="pres">
      <dgm:prSet presAssocID="{16C0ED19-5AB7-4329-93B5-FE81D6CCAAD3}" presName="diagram" presStyleCnt="0">
        <dgm:presLayoutVars>
          <dgm:dir/>
          <dgm:resizeHandles val="exact"/>
        </dgm:presLayoutVars>
      </dgm:prSet>
      <dgm:spPr/>
      <dgm:t>
        <a:bodyPr/>
        <a:lstStyle/>
        <a:p>
          <a:endParaRPr lang="tr-TR"/>
        </a:p>
      </dgm:t>
    </dgm:pt>
    <dgm:pt modelId="{6057EA07-709A-4971-83EC-11BAD10F295C}" type="pres">
      <dgm:prSet presAssocID="{3991AF3F-C224-4EDC-8B77-387163C72D5D}" presName="node" presStyleLbl="node1" presStyleIdx="0" presStyleCnt="7" custScaleX="102351" custScaleY="52087" custLinFactNeighborX="58425" custLinFactNeighborY="-1348">
        <dgm:presLayoutVars>
          <dgm:bulletEnabled val="1"/>
        </dgm:presLayoutVars>
      </dgm:prSet>
      <dgm:spPr>
        <a:prstGeom prst="roundRect">
          <a:avLst/>
        </a:prstGeom>
      </dgm:spPr>
      <dgm:t>
        <a:bodyPr/>
        <a:lstStyle/>
        <a:p>
          <a:endParaRPr lang="tr-TR"/>
        </a:p>
      </dgm:t>
    </dgm:pt>
    <dgm:pt modelId="{89585A2D-18C4-4F89-8A5E-6B09605CED46}" type="pres">
      <dgm:prSet presAssocID="{FA3737A9-985B-4ED6-B9CF-CBCBDB43BEF4}" presName="sibTrans" presStyleCnt="0"/>
      <dgm:spPr/>
    </dgm:pt>
    <dgm:pt modelId="{B2B75FBD-AC1E-45D3-A888-A90D9BD8517C}" type="pres">
      <dgm:prSet presAssocID="{BF1F87F1-EA09-4AF5-BA54-BCE5E1C77797}" presName="node" presStyleLbl="node1" presStyleIdx="1" presStyleCnt="7" custScaleX="51133" custScaleY="57942" custLinFactNeighborX="-50453" custLinFactNeighborY="78755">
        <dgm:presLayoutVars>
          <dgm:bulletEnabled val="1"/>
        </dgm:presLayoutVars>
      </dgm:prSet>
      <dgm:spPr>
        <a:prstGeom prst="roundRect">
          <a:avLst/>
        </a:prstGeom>
      </dgm:spPr>
      <dgm:t>
        <a:bodyPr/>
        <a:lstStyle/>
        <a:p>
          <a:endParaRPr lang="tr-TR"/>
        </a:p>
      </dgm:t>
    </dgm:pt>
    <dgm:pt modelId="{C5622AF6-5A76-4083-AB90-E94A776D3AA6}" type="pres">
      <dgm:prSet presAssocID="{BAAB858D-814C-4905-A6EA-CEB01A5F5A00}" presName="sibTrans" presStyleCnt="0"/>
      <dgm:spPr/>
    </dgm:pt>
    <dgm:pt modelId="{8CF4C6CF-4FEB-4A3E-892B-33B307B3D8C3}" type="pres">
      <dgm:prSet presAssocID="{A2761934-A953-4574-9880-5C239F046C98}" presName="node" presStyleLbl="node1" presStyleIdx="2" presStyleCnt="7" custScaleX="52689" custScaleY="57301" custLinFactNeighborX="-57362" custLinFactNeighborY="79345">
        <dgm:presLayoutVars>
          <dgm:bulletEnabled val="1"/>
        </dgm:presLayoutVars>
      </dgm:prSet>
      <dgm:spPr>
        <a:prstGeom prst="roundRect">
          <a:avLst/>
        </a:prstGeom>
      </dgm:spPr>
      <dgm:t>
        <a:bodyPr/>
        <a:lstStyle/>
        <a:p>
          <a:endParaRPr lang="tr-TR"/>
        </a:p>
      </dgm:t>
    </dgm:pt>
    <dgm:pt modelId="{831310F7-8D3A-45E2-8F5C-2DC1DB228820}" type="pres">
      <dgm:prSet presAssocID="{75E21F82-82EB-4553-889D-3F663C6FF50F}" presName="sibTrans" presStyleCnt="0"/>
      <dgm:spPr/>
    </dgm:pt>
    <dgm:pt modelId="{26104C44-4702-4867-844E-3E6C8BA2ABB6}" type="pres">
      <dgm:prSet presAssocID="{57010FAD-B8F5-4198-B841-5D745CD1C0E0}" presName="node" presStyleLbl="node1" presStyleIdx="3" presStyleCnt="7" custScaleX="49861" custScaleY="57321" custLinFactX="13087" custLinFactNeighborX="100000" custLinFactNeighborY="3131">
        <dgm:presLayoutVars>
          <dgm:bulletEnabled val="1"/>
        </dgm:presLayoutVars>
      </dgm:prSet>
      <dgm:spPr>
        <a:prstGeom prst="roundRect">
          <a:avLst/>
        </a:prstGeom>
      </dgm:spPr>
      <dgm:t>
        <a:bodyPr/>
        <a:lstStyle/>
        <a:p>
          <a:endParaRPr lang="tr-TR"/>
        </a:p>
      </dgm:t>
    </dgm:pt>
    <dgm:pt modelId="{89D18DA8-FAFA-4F20-B167-6C277F220442}" type="pres">
      <dgm:prSet presAssocID="{80122AF8-8700-437D-BB87-DE4CBAA013E5}" presName="sibTrans" presStyleCnt="0"/>
      <dgm:spPr/>
    </dgm:pt>
    <dgm:pt modelId="{CF6859D6-D107-4B53-844D-D664D3917A2A}" type="pres">
      <dgm:prSet presAssocID="{CF7F8D12-6CF7-40D3-94C4-14D44393C740}" presName="node" presStyleLbl="node1" presStyleIdx="4" presStyleCnt="7" custScaleX="49421" custScaleY="59352" custLinFactX="-8624" custLinFactNeighborX="-100000" custLinFactNeighborY="3742">
        <dgm:presLayoutVars>
          <dgm:bulletEnabled val="1"/>
        </dgm:presLayoutVars>
      </dgm:prSet>
      <dgm:spPr>
        <a:prstGeom prst="roundRect">
          <a:avLst/>
        </a:prstGeom>
      </dgm:spPr>
      <dgm:t>
        <a:bodyPr/>
        <a:lstStyle/>
        <a:p>
          <a:endParaRPr lang="tr-TR"/>
        </a:p>
      </dgm:t>
    </dgm:pt>
    <dgm:pt modelId="{C068E49B-5354-4EE8-A82E-05BA7238F02B}" type="pres">
      <dgm:prSet presAssocID="{43A44887-2F12-4273-ACF0-65FD27544EB8}" presName="sibTrans" presStyleCnt="0"/>
      <dgm:spPr/>
    </dgm:pt>
    <dgm:pt modelId="{777478D9-8474-414D-98CF-4B929E715771}" type="pres">
      <dgm:prSet presAssocID="{84BA21F3-5972-4E83-B617-4827441DBD09}" presName="node" presStyleLbl="node1" presStyleIdx="5" presStyleCnt="7" custScaleX="212830" custScaleY="29733" custLinFactNeighborX="660" custLinFactNeighborY="-2606">
        <dgm:presLayoutVars>
          <dgm:bulletEnabled val="1"/>
        </dgm:presLayoutVars>
      </dgm:prSet>
      <dgm:spPr>
        <a:prstGeom prst="roundRect">
          <a:avLst/>
        </a:prstGeom>
      </dgm:spPr>
      <dgm:t>
        <a:bodyPr/>
        <a:lstStyle/>
        <a:p>
          <a:endParaRPr lang="tr-TR"/>
        </a:p>
      </dgm:t>
    </dgm:pt>
    <dgm:pt modelId="{7B6E0EAF-1664-46CE-B84B-EFCB278CF23C}" type="pres">
      <dgm:prSet presAssocID="{4560C388-1904-4B8E-AD38-182D55E5267B}" presName="sibTrans" presStyleCnt="0"/>
      <dgm:spPr/>
    </dgm:pt>
    <dgm:pt modelId="{0B9B11C7-0BDD-4EC4-A46F-577588C46243}" type="pres">
      <dgm:prSet presAssocID="{32B044C1-22CE-4BE9-9D77-0BD5878916CE}" presName="node" presStyleLbl="node1" presStyleIdx="6" presStyleCnt="7" custScaleX="198684" custScaleY="19618" custLinFactNeighborX="2155" custLinFactNeighborY="-4782">
        <dgm:presLayoutVars>
          <dgm:bulletEnabled val="1"/>
        </dgm:presLayoutVars>
      </dgm:prSet>
      <dgm:spPr>
        <a:prstGeom prst="roundRect">
          <a:avLst/>
        </a:prstGeom>
      </dgm:spPr>
      <dgm:t>
        <a:bodyPr/>
        <a:lstStyle/>
        <a:p>
          <a:endParaRPr lang="tr-TR"/>
        </a:p>
      </dgm:t>
    </dgm:pt>
  </dgm:ptLst>
  <dgm:cxnLst>
    <dgm:cxn modelId="{293BC9AC-5984-494D-8A75-E72252C6AADB}" srcId="{16C0ED19-5AB7-4329-93B5-FE81D6CCAAD3}" destId="{A2761934-A953-4574-9880-5C239F046C98}" srcOrd="2" destOrd="0" parTransId="{6C1A1EA6-C1E6-4221-AAEE-E9618E430511}" sibTransId="{75E21F82-82EB-4553-889D-3F663C6FF50F}"/>
    <dgm:cxn modelId="{7BFD0360-17A0-45BD-B5CC-C0FEE3A0CB6B}" srcId="{16C0ED19-5AB7-4329-93B5-FE81D6CCAAD3}" destId="{32B044C1-22CE-4BE9-9D77-0BD5878916CE}" srcOrd="6" destOrd="0" parTransId="{E4A52B88-8912-41C6-972B-2658F3CD97F0}" sibTransId="{EB10EEDA-AC99-47C0-BB91-ABCB476DEA49}"/>
    <dgm:cxn modelId="{85C5F152-7586-4572-B4C1-D9524E45E00A}" type="presOf" srcId="{CF7F8D12-6CF7-40D3-94C4-14D44393C740}" destId="{CF6859D6-D107-4B53-844D-D664D3917A2A}" srcOrd="0" destOrd="0" presId="urn:microsoft.com/office/officeart/2005/8/layout/default#1"/>
    <dgm:cxn modelId="{9901D5A9-F7E3-4C79-8F02-A1C3652DD403}" type="presOf" srcId="{3991AF3F-C224-4EDC-8B77-387163C72D5D}" destId="{6057EA07-709A-4971-83EC-11BAD10F295C}" srcOrd="0" destOrd="0" presId="urn:microsoft.com/office/officeart/2005/8/layout/default#1"/>
    <dgm:cxn modelId="{6A4EDDC1-B51D-43DC-BB85-3D004643A607}" type="presOf" srcId="{16C0ED19-5AB7-4329-93B5-FE81D6CCAAD3}" destId="{C8AE2FD5-1FC1-46E5-8363-A48472C2EBBE}" srcOrd="0" destOrd="0" presId="urn:microsoft.com/office/officeart/2005/8/layout/default#1"/>
    <dgm:cxn modelId="{D9949C41-5D57-4F08-AF2E-ACF003EDBEDF}" srcId="{16C0ED19-5AB7-4329-93B5-FE81D6CCAAD3}" destId="{BF1F87F1-EA09-4AF5-BA54-BCE5E1C77797}" srcOrd="1" destOrd="0" parTransId="{8975F52A-D2DD-4624-9BEB-074C706746D4}" sibTransId="{BAAB858D-814C-4905-A6EA-CEB01A5F5A00}"/>
    <dgm:cxn modelId="{7F88AEC6-90E0-4E5A-88C7-EB445E9EF1C6}" type="presOf" srcId="{57010FAD-B8F5-4198-B841-5D745CD1C0E0}" destId="{26104C44-4702-4867-844E-3E6C8BA2ABB6}" srcOrd="0" destOrd="0" presId="urn:microsoft.com/office/officeart/2005/8/layout/default#1"/>
    <dgm:cxn modelId="{2E827672-3CA6-4E2D-9C24-878330A45FC2}" type="presOf" srcId="{32B044C1-22CE-4BE9-9D77-0BD5878916CE}" destId="{0B9B11C7-0BDD-4EC4-A46F-577588C46243}" srcOrd="0" destOrd="0" presId="urn:microsoft.com/office/officeart/2005/8/layout/default#1"/>
    <dgm:cxn modelId="{70CD3409-5641-48F5-AC4A-78978E427F4A}" srcId="{16C0ED19-5AB7-4329-93B5-FE81D6CCAAD3}" destId="{CF7F8D12-6CF7-40D3-94C4-14D44393C740}" srcOrd="4" destOrd="0" parTransId="{FE1E933B-9DAF-4D35-A540-1452972E7807}" sibTransId="{43A44887-2F12-4273-ACF0-65FD27544EB8}"/>
    <dgm:cxn modelId="{7F1A7986-57EC-4D35-B439-77B40DC9E44C}" srcId="{16C0ED19-5AB7-4329-93B5-FE81D6CCAAD3}" destId="{3991AF3F-C224-4EDC-8B77-387163C72D5D}" srcOrd="0" destOrd="0" parTransId="{6C2CD914-BAF7-4C55-B5A8-206682C45EE1}" sibTransId="{FA3737A9-985B-4ED6-B9CF-CBCBDB43BEF4}"/>
    <dgm:cxn modelId="{8A1A61A0-0819-4788-A73C-CF02DB98070F}" type="presOf" srcId="{BF1F87F1-EA09-4AF5-BA54-BCE5E1C77797}" destId="{B2B75FBD-AC1E-45D3-A888-A90D9BD8517C}" srcOrd="0" destOrd="0" presId="urn:microsoft.com/office/officeart/2005/8/layout/default#1"/>
    <dgm:cxn modelId="{B1C5D0BC-6738-49F2-B87B-0E26EBC5334E}" type="presOf" srcId="{A2761934-A953-4574-9880-5C239F046C98}" destId="{8CF4C6CF-4FEB-4A3E-892B-33B307B3D8C3}" srcOrd="0" destOrd="0" presId="urn:microsoft.com/office/officeart/2005/8/layout/default#1"/>
    <dgm:cxn modelId="{A3F5F45C-77DB-4E42-BB97-4B0165687308}" srcId="{16C0ED19-5AB7-4329-93B5-FE81D6CCAAD3}" destId="{84BA21F3-5972-4E83-B617-4827441DBD09}" srcOrd="5" destOrd="0" parTransId="{3B03908B-BFC4-4D75-8093-FD99FDE5EDD6}" sibTransId="{4560C388-1904-4B8E-AD38-182D55E5267B}"/>
    <dgm:cxn modelId="{11145DF0-CEF8-4C6A-8F3D-AB80CAD57D9D}" srcId="{16C0ED19-5AB7-4329-93B5-FE81D6CCAAD3}" destId="{57010FAD-B8F5-4198-B841-5D745CD1C0E0}" srcOrd="3" destOrd="0" parTransId="{C608D856-486D-4531-9AFF-1DB327E73029}" sibTransId="{80122AF8-8700-437D-BB87-DE4CBAA013E5}"/>
    <dgm:cxn modelId="{81B4A4E5-864F-4716-8EB2-E67483D5A21C}" type="presOf" srcId="{84BA21F3-5972-4E83-B617-4827441DBD09}" destId="{777478D9-8474-414D-98CF-4B929E715771}" srcOrd="0" destOrd="0" presId="urn:microsoft.com/office/officeart/2005/8/layout/default#1"/>
    <dgm:cxn modelId="{8F81FE7F-43A2-4760-B232-EA176EF893A2}" type="presParOf" srcId="{C8AE2FD5-1FC1-46E5-8363-A48472C2EBBE}" destId="{6057EA07-709A-4971-83EC-11BAD10F295C}" srcOrd="0" destOrd="0" presId="urn:microsoft.com/office/officeart/2005/8/layout/default#1"/>
    <dgm:cxn modelId="{9C4E6EB1-1A17-4BD4-9663-FD88A7CCC039}" type="presParOf" srcId="{C8AE2FD5-1FC1-46E5-8363-A48472C2EBBE}" destId="{89585A2D-18C4-4F89-8A5E-6B09605CED46}" srcOrd="1" destOrd="0" presId="urn:microsoft.com/office/officeart/2005/8/layout/default#1"/>
    <dgm:cxn modelId="{6208BC50-4938-433C-A0C6-E23F56B704D2}" type="presParOf" srcId="{C8AE2FD5-1FC1-46E5-8363-A48472C2EBBE}" destId="{B2B75FBD-AC1E-45D3-A888-A90D9BD8517C}" srcOrd="2" destOrd="0" presId="urn:microsoft.com/office/officeart/2005/8/layout/default#1"/>
    <dgm:cxn modelId="{43155B7A-989F-430B-94CB-5009A7C6EEA1}" type="presParOf" srcId="{C8AE2FD5-1FC1-46E5-8363-A48472C2EBBE}" destId="{C5622AF6-5A76-4083-AB90-E94A776D3AA6}" srcOrd="3" destOrd="0" presId="urn:microsoft.com/office/officeart/2005/8/layout/default#1"/>
    <dgm:cxn modelId="{426A041E-CF2B-48F7-A397-D16B75BE3BFD}" type="presParOf" srcId="{C8AE2FD5-1FC1-46E5-8363-A48472C2EBBE}" destId="{8CF4C6CF-4FEB-4A3E-892B-33B307B3D8C3}" srcOrd="4" destOrd="0" presId="urn:microsoft.com/office/officeart/2005/8/layout/default#1"/>
    <dgm:cxn modelId="{A9D41F84-BAC8-4E4E-9F57-9B167ADFF5CF}" type="presParOf" srcId="{C8AE2FD5-1FC1-46E5-8363-A48472C2EBBE}" destId="{831310F7-8D3A-45E2-8F5C-2DC1DB228820}" srcOrd="5" destOrd="0" presId="urn:microsoft.com/office/officeart/2005/8/layout/default#1"/>
    <dgm:cxn modelId="{41A50CFC-808E-4E49-947D-052AC33BC1D9}" type="presParOf" srcId="{C8AE2FD5-1FC1-46E5-8363-A48472C2EBBE}" destId="{26104C44-4702-4867-844E-3E6C8BA2ABB6}" srcOrd="6" destOrd="0" presId="urn:microsoft.com/office/officeart/2005/8/layout/default#1"/>
    <dgm:cxn modelId="{AB969434-93A7-4E95-8135-12C94B72E5B1}" type="presParOf" srcId="{C8AE2FD5-1FC1-46E5-8363-A48472C2EBBE}" destId="{89D18DA8-FAFA-4F20-B167-6C277F220442}" srcOrd="7" destOrd="0" presId="urn:microsoft.com/office/officeart/2005/8/layout/default#1"/>
    <dgm:cxn modelId="{DD968D48-5940-4C3D-97EC-CBB9062D6177}" type="presParOf" srcId="{C8AE2FD5-1FC1-46E5-8363-A48472C2EBBE}" destId="{CF6859D6-D107-4B53-844D-D664D3917A2A}" srcOrd="8" destOrd="0" presId="urn:microsoft.com/office/officeart/2005/8/layout/default#1"/>
    <dgm:cxn modelId="{E44BDE2D-0A73-4F12-9452-E04E9D7143E5}" type="presParOf" srcId="{C8AE2FD5-1FC1-46E5-8363-A48472C2EBBE}" destId="{C068E49B-5354-4EE8-A82E-05BA7238F02B}" srcOrd="9" destOrd="0" presId="urn:microsoft.com/office/officeart/2005/8/layout/default#1"/>
    <dgm:cxn modelId="{8C4BC440-172B-434C-921B-9B02F0D10D28}" type="presParOf" srcId="{C8AE2FD5-1FC1-46E5-8363-A48472C2EBBE}" destId="{777478D9-8474-414D-98CF-4B929E715771}" srcOrd="10" destOrd="0" presId="urn:microsoft.com/office/officeart/2005/8/layout/default#1"/>
    <dgm:cxn modelId="{1A472B40-286D-4947-A3D5-4DF33A9F13D5}" type="presParOf" srcId="{C8AE2FD5-1FC1-46E5-8363-A48472C2EBBE}" destId="{7B6E0EAF-1664-46CE-B84B-EFCB278CF23C}" srcOrd="11" destOrd="0" presId="urn:microsoft.com/office/officeart/2005/8/layout/default#1"/>
    <dgm:cxn modelId="{3DFC1B81-56A8-42EC-A5C0-FFB25B71B90A}" type="presParOf" srcId="{C8AE2FD5-1FC1-46E5-8363-A48472C2EBBE}" destId="{0B9B11C7-0BDD-4EC4-A46F-577588C46243}" srcOrd="12" destOrd="0" presId="urn:microsoft.com/office/officeart/2005/8/layout/defaul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057EA07-709A-4971-83EC-11BAD10F295C}">
      <dsp:nvSpPr>
        <dsp:cNvPr id="0" name=""/>
        <dsp:cNvSpPr/>
      </dsp:nvSpPr>
      <dsp:spPr>
        <a:xfrm>
          <a:off x="2255833" y="86077"/>
          <a:ext cx="3947614" cy="1205378"/>
        </a:xfrm>
        <a:prstGeom prst="roundRect">
          <a:avLst/>
        </a:prstGeom>
        <a:solidFill>
          <a:schemeClr val="accent6">
            <a:lumMod val="60000"/>
            <a:lumOff val="40000"/>
          </a:schemeClr>
        </a:solidFill>
        <a:ln w="9525" cap="flat" cmpd="sng" algn="ctr">
          <a:noFill/>
          <a:prstDash val="solid"/>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sp:spPr>
      <dsp:style>
        <a:lnRef idx="1">
          <a:schemeClr val="accent6"/>
        </a:lnRef>
        <a:fillRef idx="2">
          <a:schemeClr val="accent6"/>
        </a:fillRef>
        <a:effectRef idx="1">
          <a:schemeClr val="accent6"/>
        </a:effectRef>
        <a:fontRef idx="minor">
          <a:schemeClr val="dk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kern="1200" dirty="0" smtClean="0"/>
            <a:t>TENTH DEVELOPMENT PLAN </a:t>
          </a:r>
          <a:r>
            <a:rPr kern="1200"/>
            <a:t/>
          </a:r>
          <a:br>
            <a:rPr kern="1200"/>
          </a:br>
          <a:r>
            <a:rPr lang="tr-TR" sz="2800" kern="1200" dirty="0" smtClean="0"/>
            <a:t>(2014-2018)</a:t>
          </a:r>
          <a:endParaRPr lang="en-US" sz="2800" kern="1200" dirty="0"/>
        </a:p>
      </dsp:txBody>
      <dsp:txXfrm>
        <a:off x="2255833" y="86077"/>
        <a:ext cx="3947614" cy="1205378"/>
      </dsp:txXfrm>
    </dsp:sp>
    <dsp:sp modelId="{B2B75FBD-AC1E-45D3-A888-A90D9BD8517C}">
      <dsp:nvSpPr>
        <dsp:cNvPr id="0" name=""/>
        <dsp:cNvSpPr/>
      </dsp:nvSpPr>
      <dsp:spPr>
        <a:xfrm>
          <a:off x="2389784" y="1872043"/>
          <a:ext cx="1972168" cy="1340872"/>
        </a:xfrm>
        <a:prstGeom prst="roundRect">
          <a:avLst/>
        </a:prstGeom>
        <a:solidFill>
          <a:srgbClr val="00B0F0"/>
        </a:solidFill>
        <a:ln w="19050" cap="flat" cmpd="sng" algn="ctr">
          <a:noFill/>
          <a:prstDash val="solid"/>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rPr>
            <a:t>Innovative production, stable high economic growth</a:t>
          </a:r>
          <a:endParaRPr lang="en-US" sz="1800" kern="1200" dirty="0" smtClean="0">
            <a:solidFill>
              <a:schemeClr val="tx1"/>
            </a:solidFill>
          </a:endParaRPr>
        </a:p>
      </dsp:txBody>
      <dsp:txXfrm>
        <a:off x="2389784" y="1872043"/>
        <a:ext cx="1972168" cy="1340872"/>
      </dsp:txXfrm>
    </dsp:sp>
    <dsp:sp modelId="{8CF4C6CF-4FEB-4A3E-892B-33B307B3D8C3}">
      <dsp:nvSpPr>
        <dsp:cNvPr id="0" name=""/>
        <dsp:cNvSpPr/>
      </dsp:nvSpPr>
      <dsp:spPr>
        <a:xfrm>
          <a:off x="4481170" y="1893114"/>
          <a:ext cx="2032182" cy="1326038"/>
        </a:xfrm>
        <a:prstGeom prst="roundRect">
          <a:avLst/>
        </a:prstGeom>
        <a:solidFill>
          <a:srgbClr val="00B0F0"/>
        </a:solidFill>
        <a:ln w="19050" cap="flat" cmpd="sng" algn="ctr">
          <a:noFill/>
          <a:prstDash val="solid"/>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rPr>
            <a:t>Suitable premises, sustainable environment</a:t>
          </a:r>
          <a:endParaRPr lang="en-US" sz="1800" kern="1200" dirty="0">
            <a:solidFill>
              <a:schemeClr val="tx1"/>
            </a:solidFill>
          </a:endParaRPr>
        </a:p>
      </dsp:txBody>
      <dsp:txXfrm>
        <a:off x="4481170" y="1893114"/>
        <a:ext cx="2032182" cy="1326038"/>
      </dsp:txXfrm>
    </dsp:sp>
    <dsp:sp modelId="{26104C44-4702-4867-844E-3E6C8BA2ABB6}">
      <dsp:nvSpPr>
        <dsp:cNvPr id="0" name=""/>
        <dsp:cNvSpPr/>
      </dsp:nvSpPr>
      <dsp:spPr>
        <a:xfrm>
          <a:off x="6618319" y="1872047"/>
          <a:ext cx="1923107" cy="1326501"/>
        </a:xfrm>
        <a:prstGeom prst="roundRect">
          <a:avLst/>
        </a:prstGeom>
        <a:solidFill>
          <a:srgbClr val="00B0F0"/>
        </a:solidFill>
        <a:ln w="9525" cap="flat" cmpd="sng" algn="ctr">
          <a:solidFill>
            <a:srgbClr val="2962A7"/>
          </a:solidFill>
          <a:prstDash val="solid"/>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sp:spPr>
      <dsp:style>
        <a:lnRef idx="1">
          <a:schemeClr val="accent1"/>
        </a:lnRef>
        <a:fillRef idx="2">
          <a:schemeClr val="accent1"/>
        </a:fillRef>
        <a:effectRef idx="1">
          <a:schemeClr val="accent1"/>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rPr>
            <a:t>International cooperation for economic development</a:t>
          </a:r>
          <a:endParaRPr lang="en-US" sz="1800" kern="1200" dirty="0">
            <a:solidFill>
              <a:schemeClr val="tx1"/>
            </a:solidFill>
          </a:endParaRPr>
        </a:p>
      </dsp:txBody>
      <dsp:txXfrm>
        <a:off x="6618319" y="1872047"/>
        <a:ext cx="1923107" cy="1326501"/>
      </dsp:txXfrm>
    </dsp:sp>
    <dsp:sp modelId="{CF6859D6-D107-4B53-844D-D664D3917A2A}">
      <dsp:nvSpPr>
        <dsp:cNvPr id="0" name=""/>
        <dsp:cNvSpPr/>
      </dsp:nvSpPr>
      <dsp:spPr>
        <a:xfrm>
          <a:off x="375865" y="1862686"/>
          <a:ext cx="1906137" cy="1373501"/>
        </a:xfrm>
        <a:prstGeom prst="roundRect">
          <a:avLst/>
        </a:prstGeom>
        <a:solidFill>
          <a:srgbClr val="00B0F0"/>
        </a:solidFill>
        <a:ln w="19050" cap="flat" cmpd="sng" algn="ctr">
          <a:noFill/>
          <a:prstDash val="solid"/>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rPr>
            <a:t>Qualified people, powerful society</a:t>
          </a:r>
          <a:endParaRPr lang="en-US" sz="1800" kern="1200" dirty="0">
            <a:solidFill>
              <a:schemeClr val="tx1"/>
            </a:solidFill>
          </a:endParaRPr>
        </a:p>
      </dsp:txBody>
      <dsp:txXfrm>
        <a:off x="375865" y="1862686"/>
        <a:ext cx="1906137" cy="1373501"/>
      </dsp:txXfrm>
    </dsp:sp>
    <dsp:sp modelId="{777478D9-8474-414D-98CF-4B929E715771}">
      <dsp:nvSpPr>
        <dsp:cNvPr id="0" name=""/>
        <dsp:cNvSpPr/>
      </dsp:nvSpPr>
      <dsp:spPr>
        <a:xfrm>
          <a:off x="285188" y="3474979"/>
          <a:ext cx="8208721" cy="688070"/>
        </a:xfrm>
        <a:prstGeom prst="roundRect">
          <a:avLst/>
        </a:prstGeom>
        <a:solidFill>
          <a:schemeClr val="accent1"/>
        </a:solidFill>
        <a:ln w="19050" cap="flat" cmpd="sng" algn="ctr">
          <a:noFill/>
          <a:prstDash val="solid"/>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rPr>
            <a:t>Priority transformation programs</a:t>
          </a:r>
          <a:endParaRPr lang="en-US" sz="1800" kern="1200" dirty="0">
            <a:solidFill>
              <a:schemeClr val="tx1"/>
            </a:solidFill>
          </a:endParaRPr>
        </a:p>
      </dsp:txBody>
      <dsp:txXfrm>
        <a:off x="285188" y="3474979"/>
        <a:ext cx="8208721" cy="688070"/>
      </dsp:txXfrm>
    </dsp:sp>
    <dsp:sp modelId="{0B9B11C7-0BDD-4EC4-A46F-577588C46243}">
      <dsp:nvSpPr>
        <dsp:cNvPr id="0" name=""/>
        <dsp:cNvSpPr/>
      </dsp:nvSpPr>
      <dsp:spPr>
        <a:xfrm>
          <a:off x="615651" y="4498387"/>
          <a:ext cx="7663118" cy="453992"/>
        </a:xfrm>
        <a:prstGeom prst="roundRect">
          <a:avLst/>
        </a:prstGeom>
        <a:solidFill>
          <a:schemeClr val="accent4"/>
        </a:solidFill>
        <a:ln w="19050" cap="flat" cmpd="sng" algn="ctr">
          <a:noFill/>
          <a:prstDash val="solid"/>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rPr>
            <a:t>Realization, monitoring, evaluation</a:t>
          </a:r>
          <a:endParaRPr lang="en-US" sz="1800" kern="1200" dirty="0">
            <a:solidFill>
              <a:schemeClr val="tx1"/>
            </a:solidFill>
          </a:endParaRPr>
        </a:p>
      </dsp:txBody>
      <dsp:txXfrm>
        <a:off x="615651" y="4498387"/>
        <a:ext cx="7663118" cy="453992"/>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2700" y="-53975"/>
            <a:ext cx="2963863" cy="547688"/>
          </a:xfrm>
          <a:prstGeom prst="rect">
            <a:avLst/>
          </a:prstGeom>
          <a:noFill/>
          <a:ln w="9525">
            <a:noFill/>
            <a:miter lim="800000"/>
            <a:headEnd/>
            <a:tailEnd/>
          </a:ln>
        </p:spPr>
        <p:txBody>
          <a:bodyPr vert="horz" wrap="square" lIns="33503" tIns="0" rIns="33503" bIns="0" numCol="1" anchor="t" anchorCtr="0" compatLnSpc="1">
            <a:prstTxWarp prst="textNoShape">
              <a:avLst/>
            </a:prstTxWarp>
          </a:bodyPr>
          <a:lstStyle>
            <a:lvl1pPr defTabSz="1477963" eaLnBrk="0" hangingPunct="0">
              <a:defRPr sz="2100" b="0" i="1">
                <a:solidFill>
                  <a:schemeClr val="tx1"/>
                </a:solidFill>
                <a:latin typeface="Times New Roman" pitchFamily="18" charset="0"/>
              </a:defRPr>
            </a:lvl1pPr>
          </a:lstStyle>
          <a:p>
            <a:pPr>
              <a:defRPr/>
            </a:pPr>
            <a:endParaRPr lang="tr-TR"/>
          </a:p>
        </p:txBody>
      </p:sp>
      <p:sp>
        <p:nvSpPr>
          <p:cNvPr id="2051" name="Rectangle 3"/>
          <p:cNvSpPr>
            <a:spLocks noGrp="1" noChangeArrowheads="1"/>
          </p:cNvSpPr>
          <p:nvPr>
            <p:ph type="dt" idx="1"/>
          </p:nvPr>
        </p:nvSpPr>
        <p:spPr bwMode="auto">
          <a:xfrm>
            <a:off x="3844925" y="-53975"/>
            <a:ext cx="2965450" cy="547688"/>
          </a:xfrm>
          <a:prstGeom prst="rect">
            <a:avLst/>
          </a:prstGeom>
          <a:noFill/>
          <a:ln w="9525">
            <a:noFill/>
            <a:miter lim="800000"/>
            <a:headEnd/>
            <a:tailEnd/>
          </a:ln>
        </p:spPr>
        <p:txBody>
          <a:bodyPr vert="horz" wrap="square" lIns="33503" tIns="0" rIns="33503" bIns="0" numCol="1" anchor="t" anchorCtr="0" compatLnSpc="1">
            <a:prstTxWarp prst="textNoShape">
              <a:avLst/>
            </a:prstTxWarp>
          </a:bodyPr>
          <a:lstStyle>
            <a:lvl1pPr algn="r" defTabSz="1477963" eaLnBrk="0" hangingPunct="0">
              <a:defRPr sz="2100" b="0" i="1">
                <a:solidFill>
                  <a:schemeClr val="tx1"/>
                </a:solidFill>
                <a:latin typeface="Times New Roman" pitchFamily="18" charset="0"/>
              </a:defRPr>
            </a:lvl1pPr>
          </a:lstStyle>
          <a:p>
            <a:pPr>
              <a:defRPr/>
            </a:pPr>
            <a:endParaRPr lang="tr-TR"/>
          </a:p>
        </p:txBody>
      </p:sp>
      <p:sp>
        <p:nvSpPr>
          <p:cNvPr id="55300" name="Rectangle 4"/>
          <p:cNvSpPr>
            <a:spLocks noGrp="1" noRot="1" noChangeAspect="1" noChangeArrowheads="1" noTextEdit="1"/>
          </p:cNvSpPr>
          <p:nvPr>
            <p:ph type="sldImg" idx="2"/>
          </p:nvPr>
        </p:nvSpPr>
        <p:spPr bwMode="auto">
          <a:xfrm>
            <a:off x="958850" y="781050"/>
            <a:ext cx="4887913" cy="36655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4875" y="4694238"/>
            <a:ext cx="4986338" cy="4448175"/>
          </a:xfrm>
          <a:prstGeom prst="rect">
            <a:avLst/>
          </a:prstGeom>
          <a:noFill/>
          <a:ln w="9525">
            <a:noFill/>
            <a:miter lim="800000"/>
            <a:headEnd/>
            <a:tailEnd/>
          </a:ln>
        </p:spPr>
        <p:txBody>
          <a:bodyPr vert="horz" wrap="square" lIns="137197" tIns="68598" rIns="137197" bIns="68598"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2054" name="Rectangle 6"/>
          <p:cNvSpPr>
            <a:spLocks noGrp="1" noChangeArrowheads="1"/>
          </p:cNvSpPr>
          <p:nvPr>
            <p:ph type="ftr" sz="quarter" idx="4"/>
          </p:nvPr>
        </p:nvSpPr>
        <p:spPr bwMode="auto">
          <a:xfrm>
            <a:off x="-12700" y="9340850"/>
            <a:ext cx="2963863" cy="549275"/>
          </a:xfrm>
          <a:prstGeom prst="rect">
            <a:avLst/>
          </a:prstGeom>
          <a:noFill/>
          <a:ln w="9525">
            <a:noFill/>
            <a:miter lim="800000"/>
            <a:headEnd/>
            <a:tailEnd/>
          </a:ln>
        </p:spPr>
        <p:txBody>
          <a:bodyPr vert="horz" wrap="square" lIns="33503" tIns="0" rIns="33503" bIns="0" numCol="1" anchor="b" anchorCtr="0" compatLnSpc="1">
            <a:prstTxWarp prst="textNoShape">
              <a:avLst/>
            </a:prstTxWarp>
          </a:bodyPr>
          <a:lstStyle>
            <a:lvl1pPr defTabSz="1477963" eaLnBrk="0" hangingPunct="0">
              <a:defRPr sz="2100" b="0" i="1">
                <a:solidFill>
                  <a:schemeClr val="tx1"/>
                </a:solidFill>
                <a:latin typeface="Times New Roman" pitchFamily="18" charset="0"/>
              </a:defRPr>
            </a:lvl1pPr>
          </a:lstStyle>
          <a:p>
            <a:pPr>
              <a:defRPr/>
            </a:pPr>
            <a:endParaRPr lang="tr-TR"/>
          </a:p>
        </p:txBody>
      </p:sp>
      <p:sp>
        <p:nvSpPr>
          <p:cNvPr id="2055" name="Rectangle 7"/>
          <p:cNvSpPr>
            <a:spLocks noGrp="1" noChangeArrowheads="1"/>
          </p:cNvSpPr>
          <p:nvPr>
            <p:ph type="sldNum" sz="quarter" idx="5"/>
          </p:nvPr>
        </p:nvSpPr>
        <p:spPr bwMode="auto">
          <a:xfrm>
            <a:off x="3844925" y="9340850"/>
            <a:ext cx="2965450" cy="549275"/>
          </a:xfrm>
          <a:prstGeom prst="rect">
            <a:avLst/>
          </a:prstGeom>
          <a:noFill/>
          <a:ln w="9525">
            <a:noFill/>
            <a:miter lim="800000"/>
            <a:headEnd/>
            <a:tailEnd/>
          </a:ln>
        </p:spPr>
        <p:txBody>
          <a:bodyPr vert="horz" wrap="square" lIns="33503" tIns="0" rIns="33503" bIns="0" numCol="1" anchor="b" anchorCtr="0" compatLnSpc="1">
            <a:prstTxWarp prst="textNoShape">
              <a:avLst/>
            </a:prstTxWarp>
          </a:bodyPr>
          <a:lstStyle>
            <a:lvl1pPr algn="r" defTabSz="1477963" eaLnBrk="0" hangingPunct="0">
              <a:defRPr sz="2100" b="0" i="1">
                <a:solidFill>
                  <a:schemeClr val="tx1"/>
                </a:solidFill>
                <a:latin typeface="Times New Roman" pitchFamily="18" charset="0"/>
              </a:defRPr>
            </a:lvl1pPr>
          </a:lstStyle>
          <a:p>
            <a:pPr>
              <a:defRPr/>
            </a:pPr>
            <a:fld id="{74C8FDF0-4598-48C4-930A-D623C61F6B09}" type="slidenum">
              <a:rPr lang="en-AU"/>
              <a:pPr>
                <a:defRPr/>
              </a:pPr>
              <a:t>‹#›</a:t>
            </a:fld>
            <a:endParaRPr lang="en-US"/>
          </a:p>
        </p:txBody>
      </p:sp>
    </p:spTree>
  </p:cSld>
  <p:clrMap bg1="lt1" tx1="dk1" bg2="lt2" tx2="dk2" accent1="accent1" accent2="accent2" accent3="accent3" accent4="accent4" accent5="accent5" accent6="accent6" hlink="hlink" folHlink="folHlink"/>
  <p:notesStyle>
    <a:lvl1pPr algn="l" defTabSz="1468438" rtl="0" eaLnBrk="0" fontAlgn="base" hangingPunct="0">
      <a:spcBef>
        <a:spcPct val="30000"/>
      </a:spcBef>
      <a:spcAft>
        <a:spcPct val="0"/>
      </a:spcAft>
      <a:defRPr sz="2100" kern="1200">
        <a:solidFill>
          <a:schemeClr val="tx1"/>
        </a:solidFill>
        <a:latin typeface="Times New Roman" pitchFamily="18" charset="0"/>
        <a:ea typeface="+mn-ea"/>
        <a:cs typeface="+mn-cs"/>
      </a:defRPr>
    </a:lvl1pPr>
    <a:lvl2pPr marL="679450" algn="l" defTabSz="1468438" rtl="0" eaLnBrk="0" fontAlgn="base" hangingPunct="0">
      <a:spcBef>
        <a:spcPct val="30000"/>
      </a:spcBef>
      <a:spcAft>
        <a:spcPct val="0"/>
      </a:spcAft>
      <a:defRPr sz="2100" kern="1200">
        <a:solidFill>
          <a:schemeClr val="tx1"/>
        </a:solidFill>
        <a:latin typeface="Times New Roman" pitchFamily="18" charset="0"/>
        <a:ea typeface="+mn-ea"/>
        <a:cs typeface="+mn-cs"/>
      </a:defRPr>
    </a:lvl2pPr>
    <a:lvl3pPr marL="1360488" algn="l" defTabSz="1468438" rtl="0" eaLnBrk="0" fontAlgn="base" hangingPunct="0">
      <a:spcBef>
        <a:spcPct val="30000"/>
      </a:spcBef>
      <a:spcAft>
        <a:spcPct val="0"/>
      </a:spcAft>
      <a:defRPr sz="2100" kern="1200">
        <a:solidFill>
          <a:schemeClr val="tx1"/>
        </a:solidFill>
        <a:latin typeface="Times New Roman" pitchFamily="18" charset="0"/>
        <a:ea typeface="+mn-ea"/>
        <a:cs typeface="+mn-cs"/>
      </a:defRPr>
    </a:lvl3pPr>
    <a:lvl4pPr marL="2041525" algn="l" defTabSz="1468438" rtl="0" eaLnBrk="0" fontAlgn="base" hangingPunct="0">
      <a:spcBef>
        <a:spcPct val="30000"/>
      </a:spcBef>
      <a:spcAft>
        <a:spcPct val="0"/>
      </a:spcAft>
      <a:defRPr sz="2100" kern="1200">
        <a:solidFill>
          <a:schemeClr val="tx1"/>
        </a:solidFill>
        <a:latin typeface="Times New Roman" pitchFamily="18" charset="0"/>
        <a:ea typeface="+mn-ea"/>
        <a:cs typeface="+mn-cs"/>
      </a:defRPr>
    </a:lvl4pPr>
    <a:lvl5pPr marL="2757488" algn="l" defTabSz="1468438" rtl="0" eaLnBrk="0" fontAlgn="base" hangingPunct="0">
      <a:spcBef>
        <a:spcPct val="30000"/>
      </a:spcBef>
      <a:spcAft>
        <a:spcPct val="0"/>
      </a:spcAft>
      <a:defRPr sz="2100" kern="1200">
        <a:solidFill>
          <a:schemeClr val="tx1"/>
        </a:solidFill>
        <a:latin typeface="Times New Roman" pitchFamily="18" charset="0"/>
        <a:ea typeface="+mn-ea"/>
        <a:cs typeface="+mn-cs"/>
      </a:defRPr>
    </a:lvl5pPr>
    <a:lvl6pPr marL="2285883" algn="l" defTabSz="914353" rtl="0" eaLnBrk="1" latinLnBrk="0" hangingPunct="1">
      <a:defRPr sz="1200" kern="1200">
        <a:solidFill>
          <a:schemeClr val="tx1"/>
        </a:solidFill>
        <a:latin typeface="+mn-lt"/>
        <a:ea typeface="+mn-ea"/>
        <a:cs typeface="+mn-cs"/>
      </a:defRPr>
    </a:lvl6pPr>
    <a:lvl7pPr marL="2743060" algn="l" defTabSz="914353" rtl="0" eaLnBrk="1" latinLnBrk="0" hangingPunct="1">
      <a:defRPr sz="1200" kern="1200">
        <a:solidFill>
          <a:schemeClr val="tx1"/>
        </a:solidFill>
        <a:latin typeface="+mn-lt"/>
        <a:ea typeface="+mn-ea"/>
        <a:cs typeface="+mn-cs"/>
      </a:defRPr>
    </a:lvl7pPr>
    <a:lvl8pPr marL="3200236" algn="l" defTabSz="914353" rtl="0" eaLnBrk="1" latinLnBrk="0" hangingPunct="1">
      <a:defRPr sz="1200" kern="1200">
        <a:solidFill>
          <a:schemeClr val="tx1"/>
        </a:solidFill>
        <a:latin typeface="+mn-lt"/>
        <a:ea typeface="+mn-ea"/>
        <a:cs typeface="+mn-cs"/>
      </a:defRPr>
    </a:lvl8pPr>
    <a:lvl9pPr marL="3657413" algn="l" defTabSz="91435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p:spPr>
        <p:txBody>
          <a:bodyPr/>
          <a:lstStyle/>
          <a:p>
            <a:fld id="{B37EF025-94F1-48A8-8B6A-0F90F562FE27}" type="slidenum">
              <a:rPr lang="en-AU" altLang="tr-TR" smtClean="0"/>
              <a:pPr/>
              <a:t>1</a:t>
            </a:fld>
            <a:endParaRPr lang="en-US" altLang="tr-TR" smtClean="0"/>
          </a:p>
        </p:txBody>
      </p:sp>
      <p:sp>
        <p:nvSpPr>
          <p:cNvPr id="58370" name="Rectangle 2"/>
          <p:cNvSpPr>
            <a:spLocks noGrp="1" noRot="1" noChangeAspect="1" noChangeArrowheads="1" noTextEdit="1"/>
          </p:cNvSpPr>
          <p:nvPr>
            <p:ph type="sldImg"/>
          </p:nvPr>
        </p:nvSpPr>
        <p:spPr>
          <a:xfrm>
            <a:off x="1223963" y="649288"/>
            <a:ext cx="4371975" cy="3279775"/>
          </a:xfrm>
          <a:ln/>
        </p:spPr>
      </p:sp>
      <p:sp>
        <p:nvSpPr>
          <p:cNvPr id="58371" name="Rectangle 3"/>
          <p:cNvSpPr>
            <a:spLocks noGrp="1" noChangeArrowheads="1"/>
          </p:cNvSpPr>
          <p:nvPr>
            <p:ph type="body" idx="1"/>
          </p:nvPr>
        </p:nvSpPr>
        <p:spPr>
          <a:xfrm>
            <a:off x="904875" y="4327525"/>
            <a:ext cx="4987925" cy="4524375"/>
          </a:xfrm>
          <a:noFill/>
          <a:ln/>
        </p:spPr>
        <p:txBody>
          <a:bodyPr lIns="92663" tIns="46332" rIns="92663" bIns="46332"/>
          <a:lstStyle/>
          <a:p>
            <a:pPr eaLnBrk="1" hangingPunct="1"/>
            <a:endParaRPr lang="tr-TR" alt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Rot="1" noChangeAspect="1" noChangeArrowheads="1" noTextEdit="1"/>
          </p:cNvSpPr>
          <p:nvPr>
            <p:ph type="sldImg"/>
          </p:nvPr>
        </p:nvSpPr>
        <p:spPr>
          <a:xfrm>
            <a:off x="954088" y="781050"/>
            <a:ext cx="4889500" cy="3667125"/>
          </a:xfrm>
          <a:ln/>
        </p:spPr>
      </p:sp>
      <p:sp>
        <p:nvSpPr>
          <p:cNvPr id="77826" name="Rectangle 3"/>
          <p:cNvSpPr>
            <a:spLocks noGrp="1" noChangeArrowheads="1"/>
          </p:cNvSpPr>
          <p:nvPr>
            <p:ph type="body" idx="1"/>
          </p:nvPr>
        </p:nvSpPr>
        <p:spPr>
          <a:xfrm>
            <a:off x="906463" y="4695825"/>
            <a:ext cx="4983162" cy="4448175"/>
          </a:xfrm>
          <a:noFill/>
          <a:ln/>
        </p:spPr>
        <p:txBody>
          <a:bodyPr/>
          <a:lstStyle/>
          <a:p>
            <a:endParaRPr lang="tr-TR" alt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Rot="1" noChangeAspect="1" noChangeArrowheads="1" noTextEdit="1"/>
          </p:cNvSpPr>
          <p:nvPr>
            <p:ph type="sldImg"/>
          </p:nvPr>
        </p:nvSpPr>
        <p:spPr>
          <a:xfrm>
            <a:off x="954088" y="781050"/>
            <a:ext cx="4889500" cy="3667125"/>
          </a:xfrm>
          <a:ln/>
        </p:spPr>
      </p:sp>
      <p:sp>
        <p:nvSpPr>
          <p:cNvPr id="80898" name="Rectangle 3"/>
          <p:cNvSpPr>
            <a:spLocks noGrp="1" noChangeArrowheads="1"/>
          </p:cNvSpPr>
          <p:nvPr>
            <p:ph type="body" idx="1"/>
          </p:nvPr>
        </p:nvSpPr>
        <p:spPr>
          <a:xfrm>
            <a:off x="906463" y="4695825"/>
            <a:ext cx="4983162" cy="4448175"/>
          </a:xfrm>
          <a:noFill/>
          <a:ln/>
        </p:spPr>
        <p:txBody>
          <a:bodyPr/>
          <a:lstStyle/>
          <a:p>
            <a:endParaRPr lang="tr-TR" alt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a:noFill/>
        </p:spPr>
        <p:txBody>
          <a:bodyPr/>
          <a:lstStyle/>
          <a:p>
            <a:pPr defTabSz="901700"/>
            <a:fld id="{A7C45AE6-DFCD-4A07-BE79-B970CBD620E4}" type="slidenum">
              <a:rPr lang="en-AU" altLang="tr-TR" sz="1100" smtClean="0">
                <a:solidFill>
                  <a:srgbClr val="000000"/>
                </a:solidFill>
              </a:rPr>
              <a:pPr defTabSz="901700"/>
              <a:t>15</a:t>
            </a:fld>
            <a:endParaRPr lang="en-US" altLang="tr-TR" sz="1100" smtClean="0">
              <a:solidFill>
                <a:srgbClr val="000000"/>
              </a:solidFill>
            </a:endParaRPr>
          </a:p>
        </p:txBody>
      </p:sp>
      <p:sp>
        <p:nvSpPr>
          <p:cNvPr id="84994" name="Rectangle 7"/>
          <p:cNvSpPr txBox="1">
            <a:spLocks noGrp="1" noChangeArrowheads="1"/>
          </p:cNvSpPr>
          <p:nvPr/>
        </p:nvSpPr>
        <p:spPr bwMode="auto">
          <a:xfrm>
            <a:off x="3852863" y="9378950"/>
            <a:ext cx="2944812" cy="495300"/>
          </a:xfrm>
          <a:prstGeom prst="rect">
            <a:avLst/>
          </a:prstGeom>
          <a:noFill/>
          <a:ln w="9525">
            <a:noFill/>
            <a:miter lim="800000"/>
            <a:headEnd/>
            <a:tailEnd/>
          </a:ln>
        </p:spPr>
        <p:txBody>
          <a:bodyPr lIns="92670" tIns="46340" rIns="92670" bIns="46340" anchor="b"/>
          <a:lstStyle/>
          <a:p>
            <a:pPr algn="r" defTabSz="927100">
              <a:spcBef>
                <a:spcPct val="50000"/>
              </a:spcBef>
            </a:pPr>
            <a:fld id="{96900152-8B3F-4D93-BB85-65DF0C81CD6D}" type="slidenum">
              <a:rPr lang="en-AU" altLang="tr-TR" sz="1200">
                <a:latin typeface="Times New Roman" pitchFamily="18" charset="0"/>
              </a:rPr>
              <a:pPr algn="r" defTabSz="927100">
                <a:spcBef>
                  <a:spcPct val="50000"/>
                </a:spcBef>
              </a:pPr>
              <a:t>15</a:t>
            </a:fld>
            <a:endParaRPr lang="en-US" altLang="tr-TR" sz="1200">
              <a:latin typeface="Times New Roman" pitchFamily="18" charset="0"/>
            </a:endParaRPr>
          </a:p>
        </p:txBody>
      </p:sp>
      <p:sp>
        <p:nvSpPr>
          <p:cNvPr id="84995" name="Rectangle 7"/>
          <p:cNvSpPr txBox="1">
            <a:spLocks noGrp="1" noChangeArrowheads="1"/>
          </p:cNvSpPr>
          <p:nvPr/>
        </p:nvSpPr>
        <p:spPr bwMode="auto">
          <a:xfrm>
            <a:off x="3844925" y="9340850"/>
            <a:ext cx="2965450" cy="549275"/>
          </a:xfrm>
          <a:prstGeom prst="rect">
            <a:avLst/>
          </a:prstGeom>
          <a:noFill/>
          <a:ln w="9525">
            <a:noFill/>
            <a:miter lim="800000"/>
            <a:headEnd/>
            <a:tailEnd/>
          </a:ln>
        </p:spPr>
        <p:txBody>
          <a:bodyPr lIns="33045" tIns="0" rIns="33045" bIns="0" anchor="b"/>
          <a:lstStyle/>
          <a:p>
            <a:pPr algn="r" defTabSz="1455738">
              <a:spcBef>
                <a:spcPct val="50000"/>
              </a:spcBef>
            </a:pPr>
            <a:fld id="{EA95FCF2-9926-4FD2-B961-318E7FEE8D59}" type="slidenum">
              <a:rPr lang="en-AU" altLang="tr-TR" sz="2100" i="1">
                <a:latin typeface="Times New Roman" pitchFamily="18" charset="0"/>
              </a:rPr>
              <a:pPr algn="r" defTabSz="1455738">
                <a:spcBef>
                  <a:spcPct val="50000"/>
                </a:spcBef>
              </a:pPr>
              <a:t>15</a:t>
            </a:fld>
            <a:endParaRPr lang="en-US" altLang="tr-TR" sz="2100" i="1">
              <a:latin typeface="Times New Roman" pitchFamily="18" charset="0"/>
            </a:endParaRPr>
          </a:p>
        </p:txBody>
      </p:sp>
      <p:sp>
        <p:nvSpPr>
          <p:cNvPr id="84996" name="Rectangle 2"/>
          <p:cNvSpPr>
            <a:spLocks noGrp="1" noRot="1" noChangeAspect="1" noChangeArrowheads="1" noTextEdit="1"/>
          </p:cNvSpPr>
          <p:nvPr>
            <p:ph type="sldImg"/>
          </p:nvPr>
        </p:nvSpPr>
        <p:spPr>
          <a:xfrm>
            <a:off x="954088" y="781050"/>
            <a:ext cx="4889500" cy="3667125"/>
          </a:xfrm>
          <a:ln/>
        </p:spPr>
      </p:sp>
      <p:sp>
        <p:nvSpPr>
          <p:cNvPr id="84997" name="Rectangle 3"/>
          <p:cNvSpPr>
            <a:spLocks noGrp="1" noChangeArrowheads="1"/>
          </p:cNvSpPr>
          <p:nvPr>
            <p:ph type="body" idx="1"/>
          </p:nvPr>
        </p:nvSpPr>
        <p:spPr>
          <a:xfrm>
            <a:off x="908050" y="4699000"/>
            <a:ext cx="4981575" cy="4441825"/>
          </a:xfrm>
          <a:noFill/>
          <a:ln/>
        </p:spPr>
        <p:txBody>
          <a:bodyPr lIns="135321" tIns="67660" rIns="135321" bIns="67660"/>
          <a:lstStyle/>
          <a:p>
            <a:pPr eaLnBrk="1" hangingPunct="1"/>
            <a:r>
              <a:rPr lang="en-US" altLang="tr-TR" smtClean="0"/>
              <a:t>Sabit sermaye yatırımlarının seyri incelendiğinde ВСЕГО yatırımlar üzerinde kamu yatırımlarından ziyade, kriz dönemlerinde önemli dalgalanmalar gösteren özel yatırımların belirleyici olduğu görülmektedir. 1998-2011 döneminde kamu yatırımlarının ВВП içindeki payı %4 civarında istikrarlı bir seyir izlemiştir.</a:t>
            </a:r>
          </a:p>
          <a:p>
            <a:pPr eaLnBrk="1" hangingPunct="1"/>
            <a:r>
              <a:rPr lang="en-US" altLang="tr-TR" smtClean="0"/>
              <a:t>Yıllar itibarıyla, ВСЕГО yatırımların %75-80’lik kısmını özel sektör yatırımları oluşturmaktayken, kamu yatırımlarının payı %20-25 seviyelerinde seyretmektedir.</a:t>
            </a:r>
          </a:p>
          <a:p>
            <a:pPr eaLnBrk="1" hangingPunct="1"/>
            <a:r>
              <a:rPr lang="en-US" altLang="tr-TR" smtClean="0"/>
              <a:t>Yatırımların tutarları kadar kalitesi de büyük önem arz etmektedir. Rasyonelleştirme çalışmaları sayesinde son dönemlerde kamu yatırımlarının büyümeye katkı anlamında kalitesinde artış gözlemlenmektedir.</a:t>
            </a:r>
          </a:p>
          <a:p>
            <a:pPr eaLnBrk="1" hangingPunct="1"/>
            <a:endParaRPr lang="en-US" alt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ayt Görüntüsü Yer Tutucusu 1"/>
          <p:cNvSpPr>
            <a:spLocks noGrp="1" noRot="1" noChangeAspect="1" noTextEdit="1"/>
          </p:cNvSpPr>
          <p:nvPr>
            <p:ph type="sldImg"/>
          </p:nvPr>
        </p:nvSpPr>
        <p:spPr>
          <a:ln/>
        </p:spPr>
      </p:sp>
      <p:sp>
        <p:nvSpPr>
          <p:cNvPr id="89090" name="Not Yer Tutucusu 2"/>
          <p:cNvSpPr>
            <a:spLocks noGrp="1"/>
          </p:cNvSpPr>
          <p:nvPr>
            <p:ph type="body" idx="1"/>
          </p:nvPr>
        </p:nvSpPr>
        <p:spPr>
          <a:noFill/>
          <a:ln/>
        </p:spPr>
        <p:txBody>
          <a:bodyPr/>
          <a:lstStyle/>
          <a:p>
            <a:endParaRPr lang="tr-TR" altLang="tr-TR" smtClean="0"/>
          </a:p>
        </p:txBody>
      </p:sp>
      <p:sp>
        <p:nvSpPr>
          <p:cNvPr id="89091" name="Slayt Numarası Yer Tutucusu 3"/>
          <p:cNvSpPr>
            <a:spLocks noGrp="1"/>
          </p:cNvSpPr>
          <p:nvPr>
            <p:ph type="sldNum" sz="quarter" idx="5"/>
          </p:nvPr>
        </p:nvSpPr>
        <p:spPr>
          <a:noFill/>
        </p:spPr>
        <p:txBody>
          <a:bodyPr/>
          <a:lstStyle/>
          <a:p>
            <a:pPr eaLnBrk="1" hangingPunct="1"/>
            <a:fld id="{12DE4836-28A8-4A1A-BA13-605D73E0728C}" type="slidenum">
              <a:rPr lang="tr-TR" altLang="tr-TR" sz="1200" smtClean="0">
                <a:solidFill>
                  <a:srgbClr val="414141"/>
                </a:solidFill>
                <a:latin typeface="Gill Sans Light"/>
                <a:sym typeface="Gill Sans Light"/>
              </a:rPr>
              <a:pPr eaLnBrk="1" hangingPunct="1"/>
              <a:t>18</a:t>
            </a:fld>
            <a:endParaRPr lang="en-US" altLang="tr-TR" sz="1200" smtClean="0">
              <a:solidFill>
                <a:srgbClr val="414141"/>
              </a:solidFill>
              <a:latin typeface="Gill Sans Light"/>
              <a:sym typeface="Gill Sans Light"/>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Rot="1" noChangeAspect="1" noChangeArrowheads="1" noTextEdit="1"/>
          </p:cNvSpPr>
          <p:nvPr>
            <p:ph type="sldImg"/>
          </p:nvPr>
        </p:nvSpPr>
        <p:spPr>
          <a:xfrm>
            <a:off x="954088" y="781050"/>
            <a:ext cx="4889500" cy="3667125"/>
          </a:xfrm>
          <a:ln/>
        </p:spPr>
      </p:sp>
      <p:sp>
        <p:nvSpPr>
          <p:cNvPr id="95234" name="Rectangle 3"/>
          <p:cNvSpPr>
            <a:spLocks noGrp="1" noChangeArrowheads="1"/>
          </p:cNvSpPr>
          <p:nvPr>
            <p:ph type="body" idx="1"/>
          </p:nvPr>
        </p:nvSpPr>
        <p:spPr>
          <a:xfrm>
            <a:off x="906463" y="4695825"/>
            <a:ext cx="4983162" cy="4448175"/>
          </a:xfrm>
          <a:noFill/>
          <a:ln/>
        </p:spPr>
        <p:txBody>
          <a:bodyPr/>
          <a:lstStyle/>
          <a:p>
            <a:endParaRPr lang="tr-TR" alt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7"/>
          <p:cNvSpPr txBox="1">
            <a:spLocks noGrp="1" noChangeArrowheads="1"/>
          </p:cNvSpPr>
          <p:nvPr/>
        </p:nvSpPr>
        <p:spPr bwMode="auto">
          <a:xfrm>
            <a:off x="3844925" y="9340850"/>
            <a:ext cx="2965450" cy="549275"/>
          </a:xfrm>
          <a:prstGeom prst="rect">
            <a:avLst/>
          </a:prstGeom>
          <a:noFill/>
          <a:ln w="9525">
            <a:noFill/>
            <a:miter lim="800000"/>
            <a:headEnd/>
            <a:tailEnd/>
          </a:ln>
        </p:spPr>
        <p:txBody>
          <a:bodyPr lIns="33503" tIns="0" rIns="33503" bIns="0" anchor="b"/>
          <a:lstStyle/>
          <a:p>
            <a:pPr algn="r" defTabSz="1477963" eaLnBrk="0" hangingPunct="0"/>
            <a:fld id="{CB2DE630-B301-4370-94CE-22F29211F953}" type="slidenum">
              <a:rPr lang="en-US" altLang="tr-TR" sz="2100" b="0" i="1">
                <a:solidFill>
                  <a:schemeClr val="tx1"/>
                </a:solidFill>
                <a:latin typeface="Times New Roman" pitchFamily="18" charset="0"/>
              </a:rPr>
              <a:pPr algn="r" defTabSz="1477963" eaLnBrk="0" hangingPunct="0"/>
              <a:t>23</a:t>
            </a:fld>
            <a:endParaRPr lang="en-US" altLang="tr-TR" sz="2100" b="0" i="1">
              <a:solidFill>
                <a:schemeClr val="tx1"/>
              </a:solidFill>
              <a:latin typeface="Times New Roman" pitchFamily="18" charset="0"/>
            </a:endParaRPr>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p:spPr>
        <p:txBody>
          <a:bodyPr/>
          <a:lstStyle/>
          <a:p>
            <a:endParaRPr lang="tr-TR" altLang="tr-TR"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Slayt Görüntüsü Yer Tutucusu 1"/>
          <p:cNvSpPr>
            <a:spLocks noGrp="1" noRot="1" noChangeAspect="1" noTextEdit="1"/>
          </p:cNvSpPr>
          <p:nvPr>
            <p:ph type="sldImg"/>
          </p:nvPr>
        </p:nvSpPr>
        <p:spPr>
          <a:ln/>
        </p:spPr>
      </p:sp>
      <p:sp>
        <p:nvSpPr>
          <p:cNvPr id="99330" name="Not Yer Tutucusu 2"/>
          <p:cNvSpPr>
            <a:spLocks noGrp="1"/>
          </p:cNvSpPr>
          <p:nvPr>
            <p:ph type="body" idx="1"/>
          </p:nvPr>
        </p:nvSpPr>
        <p:spPr>
          <a:noFill/>
          <a:ln/>
        </p:spPr>
        <p:txBody>
          <a:bodyPr/>
          <a:lstStyle/>
          <a:p>
            <a:endParaRPr lang="tr-TR" altLang="tr-TR" smtClean="0"/>
          </a:p>
        </p:txBody>
      </p:sp>
      <p:sp>
        <p:nvSpPr>
          <p:cNvPr id="99331" name="Slayt Numarası Yer Tutucusu 3"/>
          <p:cNvSpPr>
            <a:spLocks noGrp="1"/>
          </p:cNvSpPr>
          <p:nvPr>
            <p:ph type="sldNum" sz="quarter" idx="5"/>
          </p:nvPr>
        </p:nvSpPr>
        <p:spPr>
          <a:noFill/>
        </p:spPr>
        <p:txBody>
          <a:bodyPr/>
          <a:lstStyle/>
          <a:p>
            <a:pPr eaLnBrk="1" hangingPunct="1"/>
            <a:fld id="{0FA64656-6B9B-4D57-AEF0-E91C88A53486}" type="slidenum">
              <a:rPr lang="tr-TR" altLang="tr-TR" sz="1200" smtClean="0">
                <a:solidFill>
                  <a:srgbClr val="414141"/>
                </a:solidFill>
                <a:latin typeface="Gill Sans Light"/>
                <a:sym typeface="Gill Sans Light"/>
              </a:rPr>
              <a:pPr eaLnBrk="1" hangingPunct="1"/>
              <a:t>24</a:t>
            </a:fld>
            <a:endParaRPr lang="en-US" altLang="tr-TR" sz="1200" smtClean="0">
              <a:solidFill>
                <a:srgbClr val="414141"/>
              </a:solidFill>
              <a:latin typeface="Gill Sans Light"/>
              <a:sym typeface="Gill Sans Light"/>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noRot="1" noChangeAspect="1" noChangeArrowheads="1" noTextEdit="1"/>
          </p:cNvSpPr>
          <p:nvPr>
            <p:ph type="sldImg"/>
          </p:nvPr>
        </p:nvSpPr>
        <p:spPr>
          <a:xfrm>
            <a:off x="931863" y="741363"/>
            <a:ext cx="4935537" cy="3702050"/>
          </a:xfrm>
          <a:ln/>
        </p:spPr>
      </p:sp>
      <p:sp>
        <p:nvSpPr>
          <p:cNvPr id="103426" name="Rectangle 3"/>
          <p:cNvSpPr>
            <a:spLocks noGrp="1" noChangeArrowheads="1"/>
          </p:cNvSpPr>
          <p:nvPr>
            <p:ph type="body" idx="1"/>
          </p:nvPr>
        </p:nvSpPr>
        <p:spPr>
          <a:xfrm>
            <a:off x="679450" y="4691063"/>
            <a:ext cx="5438775" cy="4443412"/>
          </a:xfrm>
          <a:noFill/>
          <a:ln/>
        </p:spPr>
        <p:txBody>
          <a:bodyPr/>
          <a:lstStyle/>
          <a:p>
            <a:pPr defTabSz="914400"/>
            <a:endParaRPr lang="en-US" alt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Rot="1" noChangeAspect="1" noChangeArrowheads="1" noTextEdit="1"/>
          </p:cNvSpPr>
          <p:nvPr>
            <p:ph type="sldImg"/>
          </p:nvPr>
        </p:nvSpPr>
        <p:spPr>
          <a:xfrm>
            <a:off x="954088" y="781050"/>
            <a:ext cx="4889500" cy="3667125"/>
          </a:xfrm>
          <a:ln/>
        </p:spPr>
      </p:sp>
      <p:sp>
        <p:nvSpPr>
          <p:cNvPr id="105474" name="Rectangle 3"/>
          <p:cNvSpPr>
            <a:spLocks noGrp="1" noChangeArrowheads="1"/>
          </p:cNvSpPr>
          <p:nvPr>
            <p:ph type="body" idx="1"/>
          </p:nvPr>
        </p:nvSpPr>
        <p:spPr>
          <a:xfrm>
            <a:off x="906463" y="4695825"/>
            <a:ext cx="4983162" cy="4448175"/>
          </a:xfrm>
          <a:noFill/>
          <a:ln/>
        </p:spPr>
        <p:txBody>
          <a:bodyPr/>
          <a:lstStyle/>
          <a:p>
            <a:endParaRPr lang="tr-TR" alt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Rot="1" noChangeAspect="1" noChangeArrowheads="1" noTextEdit="1"/>
          </p:cNvSpPr>
          <p:nvPr>
            <p:ph type="sldImg"/>
          </p:nvPr>
        </p:nvSpPr>
        <p:spPr>
          <a:xfrm>
            <a:off x="954088" y="781050"/>
            <a:ext cx="4889500" cy="3667125"/>
          </a:xfrm>
          <a:ln/>
        </p:spPr>
      </p:sp>
      <p:sp>
        <p:nvSpPr>
          <p:cNvPr id="107522" name="Rectangle 3"/>
          <p:cNvSpPr>
            <a:spLocks noGrp="1" noChangeArrowheads="1"/>
          </p:cNvSpPr>
          <p:nvPr>
            <p:ph type="body" idx="1"/>
          </p:nvPr>
        </p:nvSpPr>
        <p:spPr>
          <a:xfrm>
            <a:off x="906463" y="4695825"/>
            <a:ext cx="4983162" cy="4448175"/>
          </a:xfrm>
          <a:noFill/>
          <a:ln/>
        </p:spPr>
        <p:txBody>
          <a:bodyPr/>
          <a:lstStyle/>
          <a:p>
            <a:endParaRPr lang="tr-TR"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ayt Görüntüsü Yer Tutucusu 1"/>
          <p:cNvSpPr>
            <a:spLocks noGrp="1" noRot="1" noChangeAspect="1" noTextEdit="1"/>
          </p:cNvSpPr>
          <p:nvPr>
            <p:ph type="sldImg"/>
          </p:nvPr>
        </p:nvSpPr>
        <p:spPr>
          <a:ln/>
        </p:spPr>
      </p:sp>
      <p:sp>
        <p:nvSpPr>
          <p:cNvPr id="60418" name="Not Yer Tutucusu 2"/>
          <p:cNvSpPr>
            <a:spLocks noGrp="1"/>
          </p:cNvSpPr>
          <p:nvPr>
            <p:ph type="body" idx="1"/>
          </p:nvPr>
        </p:nvSpPr>
        <p:spPr>
          <a:noFill/>
          <a:ln/>
        </p:spPr>
        <p:txBody>
          <a:bodyPr/>
          <a:lstStyle/>
          <a:p>
            <a:endParaRPr lang="tr-TR" altLang="tr-TR" smtClean="0"/>
          </a:p>
        </p:txBody>
      </p:sp>
      <p:sp>
        <p:nvSpPr>
          <p:cNvPr id="60419" name="Slayt Numarası Yer Tutucusu 3"/>
          <p:cNvSpPr>
            <a:spLocks noGrp="1"/>
          </p:cNvSpPr>
          <p:nvPr>
            <p:ph type="sldNum" sz="quarter" idx="5"/>
          </p:nvPr>
        </p:nvSpPr>
        <p:spPr>
          <a:noFill/>
        </p:spPr>
        <p:txBody>
          <a:bodyPr/>
          <a:lstStyle/>
          <a:p>
            <a:pPr eaLnBrk="1" hangingPunct="1"/>
            <a:fld id="{EEAC8D80-4D80-47CC-8D59-7E2CFA03DD06}" type="slidenum">
              <a:rPr lang="tr-TR" altLang="tr-TR" sz="1200" smtClean="0">
                <a:solidFill>
                  <a:srgbClr val="414141"/>
                </a:solidFill>
                <a:latin typeface="Gill Sans Light"/>
                <a:sym typeface="Gill Sans Light"/>
              </a:rPr>
              <a:pPr eaLnBrk="1" hangingPunct="1"/>
              <a:t>2</a:t>
            </a:fld>
            <a:endParaRPr lang="en-US" altLang="tr-TR" sz="1200" smtClean="0">
              <a:solidFill>
                <a:srgbClr val="414141"/>
              </a:solidFill>
              <a:latin typeface="Gill Sans Light"/>
              <a:sym typeface="Gill Sans Light"/>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7"/>
          <p:cNvSpPr>
            <a:spLocks noGrp="1" noChangeArrowheads="1"/>
          </p:cNvSpPr>
          <p:nvPr>
            <p:ph type="sldNum" sz="quarter" idx="5"/>
          </p:nvPr>
        </p:nvSpPr>
        <p:spPr>
          <a:noFill/>
        </p:spPr>
        <p:txBody>
          <a:bodyPr/>
          <a:lstStyle/>
          <a:p>
            <a:fld id="{216FE394-C1E7-48BB-97B4-7AAE4DBB743B}" type="slidenum">
              <a:rPr lang="en-AU" altLang="tr-TR" smtClean="0"/>
              <a:pPr/>
              <a:t>30</a:t>
            </a:fld>
            <a:endParaRPr lang="en-US" altLang="tr-TR" smtClean="0"/>
          </a:p>
        </p:txBody>
      </p:sp>
      <p:sp>
        <p:nvSpPr>
          <p:cNvPr id="109570" name="Rectangle 2"/>
          <p:cNvSpPr>
            <a:spLocks noGrp="1" noRot="1" noChangeAspect="1" noChangeArrowheads="1" noTextEdit="1"/>
          </p:cNvSpPr>
          <p:nvPr>
            <p:ph type="sldImg"/>
          </p:nvPr>
        </p:nvSpPr>
        <p:spPr>
          <a:xfrm>
            <a:off x="930275" y="739775"/>
            <a:ext cx="4938713" cy="3703638"/>
          </a:xfrm>
          <a:ln/>
        </p:spPr>
      </p:sp>
      <p:sp>
        <p:nvSpPr>
          <p:cNvPr id="109571" name="Rectangle 3"/>
          <p:cNvSpPr>
            <a:spLocks noGrp="1" noChangeArrowheads="1"/>
          </p:cNvSpPr>
          <p:nvPr>
            <p:ph type="body" idx="1"/>
          </p:nvPr>
        </p:nvSpPr>
        <p:spPr>
          <a:xfrm>
            <a:off x="679450" y="4689475"/>
            <a:ext cx="5438775" cy="4445000"/>
          </a:xfrm>
          <a:noFill/>
          <a:ln/>
        </p:spPr>
        <p:txBody>
          <a:bodyPr/>
          <a:lstStyle/>
          <a:p>
            <a:pPr defTabSz="914400" eaLnBrk="1" hangingPunct="1"/>
            <a:endParaRPr lang="en-US" altLang="tr-T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7"/>
          <p:cNvSpPr>
            <a:spLocks noGrp="1" noChangeArrowheads="1"/>
          </p:cNvSpPr>
          <p:nvPr>
            <p:ph type="sldNum" sz="quarter" idx="5"/>
          </p:nvPr>
        </p:nvSpPr>
        <p:spPr>
          <a:noFill/>
        </p:spPr>
        <p:txBody>
          <a:bodyPr/>
          <a:lstStyle/>
          <a:p>
            <a:fld id="{19F08317-302A-43FA-8829-8932E24F60D9}" type="slidenum">
              <a:rPr lang="en-US" altLang="tr-TR" smtClean="0"/>
              <a:pPr/>
              <a:t>31</a:t>
            </a:fld>
            <a:endParaRPr lang="en-US" altLang="tr-TR" smtClean="0"/>
          </a:p>
        </p:txBody>
      </p:sp>
      <p:sp>
        <p:nvSpPr>
          <p:cNvPr id="111618" name="1 Slayt Görüntüsü Yer Tutucusu"/>
          <p:cNvSpPr>
            <a:spLocks noGrp="1" noRot="1" noChangeAspect="1" noTextEdit="1"/>
          </p:cNvSpPr>
          <p:nvPr>
            <p:ph type="sldImg"/>
          </p:nvPr>
        </p:nvSpPr>
        <p:spPr>
          <a:xfrm>
            <a:off x="955675" y="781050"/>
            <a:ext cx="4891088" cy="3667125"/>
          </a:xfrm>
          <a:ln/>
        </p:spPr>
      </p:sp>
      <p:sp>
        <p:nvSpPr>
          <p:cNvPr id="111619" name="2 Not Yer Tutucusu"/>
          <p:cNvSpPr>
            <a:spLocks noGrp="1"/>
          </p:cNvSpPr>
          <p:nvPr>
            <p:ph type="body" idx="1"/>
          </p:nvPr>
        </p:nvSpPr>
        <p:spPr>
          <a:xfrm>
            <a:off x="906463" y="4694238"/>
            <a:ext cx="4983162" cy="4449762"/>
          </a:xfrm>
          <a:noFill/>
          <a:ln/>
        </p:spPr>
        <p:txBody>
          <a:bodyPr lIns="136611" tIns="68305" rIns="136611" bIns="68305"/>
          <a:lstStyle/>
          <a:p>
            <a:pPr eaLnBrk="1" hangingPunct="1"/>
            <a:r>
              <a:rPr lang="en-US" altLang="tr-TR" smtClean="0">
                <a:latin typeface="Arial" pitchFamily="34" charset="0"/>
              </a:rPr>
              <a:t>Sadece doğrudan kamu yatırımları yapmıyoruz. Hem yerel idarelere hem özel kesim ve STK’lara hibe destekler veriyoruz.  </a:t>
            </a:r>
          </a:p>
          <a:p>
            <a:pPr eaLnBrk="1" hangingPunct="1"/>
            <a:r>
              <a:rPr lang="en-US" altLang="tr-TR" smtClean="0">
                <a:latin typeface="Arial" pitchFamily="34" charset="0"/>
              </a:rPr>
              <a:t>Bu kapsamda;</a:t>
            </a:r>
          </a:p>
          <a:p>
            <a:pPr eaLnBrk="1" hangingPunct="1">
              <a:buFontTx/>
              <a:buChar char="-"/>
            </a:pPr>
            <a:r>
              <a:rPr lang="en-US" altLang="tr-TR" smtClean="0">
                <a:latin typeface="Arial" pitchFamily="34" charset="0"/>
              </a:rPr>
              <a:t>İŞ-KUR mesleki Образование desteği</a:t>
            </a:r>
          </a:p>
          <a:p>
            <a:pPr eaLnBrk="1" hangingPunct="1">
              <a:buFontTx/>
              <a:buChar char="-"/>
            </a:pPr>
            <a:r>
              <a:rPr lang="en-US" altLang="tr-TR" smtClean="0">
                <a:latin typeface="Arial" pitchFamily="34" charset="0"/>
              </a:rPr>
              <a:t>Сельское хозяйство Bakanlığı kırsal kalkınma destekleri </a:t>
            </a:r>
          </a:p>
          <a:p>
            <a:pPr eaLnBrk="1" hangingPunct="1">
              <a:buFontTx/>
              <a:buChar char="-"/>
            </a:pPr>
            <a:r>
              <a:rPr lang="en-US" altLang="tr-TR" smtClean="0">
                <a:latin typeface="Arial" pitchFamily="34" charset="0"/>
              </a:rPr>
              <a:t>Kalkınma Ajansları</a:t>
            </a:r>
          </a:p>
          <a:p>
            <a:pPr eaLnBrk="1" hangingPunct="1">
              <a:buFontTx/>
              <a:buChar char="-"/>
            </a:pPr>
            <a:r>
              <a:rPr lang="en-US" altLang="tr-TR" smtClean="0">
                <a:latin typeface="Arial" pitchFamily="34" charset="0"/>
              </a:rPr>
              <a:t>Cazibe merkezleri</a:t>
            </a:r>
          </a:p>
          <a:p>
            <a:pPr eaLnBrk="1" hangingPunct="1">
              <a:buFontTx/>
              <a:buChar char="-"/>
            </a:pPr>
            <a:r>
              <a:rPr lang="en-US" altLang="tr-TR" smtClean="0">
                <a:latin typeface="Arial" pitchFamily="34" charset="0"/>
              </a:rPr>
              <a:t>SODES</a:t>
            </a:r>
          </a:p>
          <a:p>
            <a:pPr eaLnBrk="1" hangingPunct="1">
              <a:buFontTx/>
              <a:buChar char="-"/>
            </a:pPr>
            <a:r>
              <a:rPr lang="en-US" altLang="tr-TR" smtClean="0">
                <a:latin typeface="Arial" pitchFamily="34" charset="0"/>
              </a:rPr>
              <a:t>Ulusal Ajans</a:t>
            </a:r>
          </a:p>
          <a:p>
            <a:pPr eaLnBrk="1" hangingPunct="1"/>
            <a:r>
              <a:rPr lang="en-US" altLang="tr-TR" smtClean="0">
                <a:latin typeface="Arial" pitchFamily="34" charset="0"/>
              </a:rPr>
              <a:t>kanalıyla özel kesim ve STK’lara kaynak kullandırılmaktadır. </a:t>
            </a:r>
          </a:p>
          <a:p>
            <a:pPr eaLnBrk="1" hangingPunct="1"/>
            <a:endParaRPr lang="en-US" altLang="tr-TR" smtClean="0">
              <a:latin typeface="Arial" pitchFamily="34" charset="0"/>
            </a:endParaRPr>
          </a:p>
          <a:p>
            <a:pPr eaLnBrk="1" hangingPunct="1"/>
            <a:r>
              <a:rPr lang="en-US" altLang="tr-TR" smtClean="0">
                <a:latin typeface="Arial" pitchFamily="34" charset="0"/>
              </a:rPr>
              <a:t>Ayrıca, KHGM yatırımları valiliklere devredilerek İl Özel İdareleri eliyle yürütülmektedir. </a:t>
            </a:r>
          </a:p>
          <a:p>
            <a:pPr eaLnBrk="1" hangingPunct="1"/>
            <a:endParaRPr lang="en-US" altLang="tr-TR" smtClean="0">
              <a:latin typeface="Arial" pitchFamily="34" charset="0"/>
            </a:endParaRPr>
          </a:p>
          <a:p>
            <a:pPr eaLnBrk="1" hangingPunct="1"/>
            <a:r>
              <a:rPr lang="en-US" altLang="tr-TR" smtClean="0">
                <a:latin typeface="Arial" pitchFamily="34" charset="0"/>
              </a:rPr>
              <a:t>Diğer taraftan MEB gibi bazı icracı bakanlıkların yerel projeleri İl Özel İdareleri vasıtasıyla yürütülmektedir.</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Slayt Görüntüsü Yer Tutucusu 1"/>
          <p:cNvSpPr>
            <a:spLocks noGrp="1" noRot="1" noChangeAspect="1" noTextEdit="1"/>
          </p:cNvSpPr>
          <p:nvPr>
            <p:ph type="sldImg"/>
          </p:nvPr>
        </p:nvSpPr>
        <p:spPr>
          <a:ln/>
        </p:spPr>
      </p:sp>
      <p:sp>
        <p:nvSpPr>
          <p:cNvPr id="115714" name="Not Yer Tutucusu 2"/>
          <p:cNvSpPr>
            <a:spLocks noGrp="1"/>
          </p:cNvSpPr>
          <p:nvPr>
            <p:ph type="body" idx="1"/>
          </p:nvPr>
        </p:nvSpPr>
        <p:spPr>
          <a:noFill/>
          <a:ln/>
        </p:spPr>
        <p:txBody>
          <a:bodyPr/>
          <a:lstStyle/>
          <a:p>
            <a:endParaRPr lang="tr-TR" altLang="tr-TR" smtClean="0"/>
          </a:p>
        </p:txBody>
      </p:sp>
      <p:sp>
        <p:nvSpPr>
          <p:cNvPr id="115715" name="Slayt Numarası Yer Tutucusu 3"/>
          <p:cNvSpPr>
            <a:spLocks noGrp="1"/>
          </p:cNvSpPr>
          <p:nvPr>
            <p:ph type="sldNum" sz="quarter" idx="5"/>
          </p:nvPr>
        </p:nvSpPr>
        <p:spPr>
          <a:noFill/>
        </p:spPr>
        <p:txBody>
          <a:bodyPr/>
          <a:lstStyle/>
          <a:p>
            <a:pPr eaLnBrk="1" hangingPunct="1"/>
            <a:fld id="{FEEB5BDC-4535-4332-9182-B2A7A034665A}" type="slidenum">
              <a:rPr lang="tr-TR" altLang="tr-TR" sz="1200" smtClean="0">
                <a:solidFill>
                  <a:srgbClr val="414141"/>
                </a:solidFill>
                <a:latin typeface="Gill Sans Light"/>
                <a:sym typeface="Gill Sans Light"/>
              </a:rPr>
              <a:pPr eaLnBrk="1" hangingPunct="1"/>
              <a:t>34</a:t>
            </a:fld>
            <a:endParaRPr lang="en-US" altLang="tr-TR" sz="1200" smtClean="0">
              <a:solidFill>
                <a:srgbClr val="414141"/>
              </a:solidFill>
              <a:latin typeface="Gill Sans Light"/>
              <a:sym typeface="Gill Sans Light"/>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2"/>
          <p:cNvSpPr>
            <a:spLocks noGrp="1" noRot="1" noChangeAspect="1" noChangeArrowheads="1" noTextEdit="1"/>
          </p:cNvSpPr>
          <p:nvPr>
            <p:ph type="sldImg"/>
          </p:nvPr>
        </p:nvSpPr>
        <p:spPr>
          <a:xfrm>
            <a:off x="954088" y="781050"/>
            <a:ext cx="4889500" cy="3667125"/>
          </a:xfrm>
          <a:ln/>
        </p:spPr>
      </p:sp>
      <p:sp>
        <p:nvSpPr>
          <p:cNvPr id="128002" name="Rectangle 3"/>
          <p:cNvSpPr>
            <a:spLocks noGrp="1" noChangeArrowheads="1"/>
          </p:cNvSpPr>
          <p:nvPr>
            <p:ph type="body" idx="1"/>
          </p:nvPr>
        </p:nvSpPr>
        <p:spPr>
          <a:xfrm>
            <a:off x="906463" y="4695825"/>
            <a:ext cx="4983162" cy="4448175"/>
          </a:xfrm>
          <a:noFill/>
          <a:ln/>
        </p:spPr>
        <p:txBody>
          <a:bodyPr/>
          <a:lstStyle/>
          <a:p>
            <a:endParaRPr lang="tr-TR"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ln/>
        </p:spPr>
      </p:sp>
      <p:sp>
        <p:nvSpPr>
          <p:cNvPr id="62466" name="Notes Placeholder 2"/>
          <p:cNvSpPr>
            <a:spLocks noGrp="1"/>
          </p:cNvSpPr>
          <p:nvPr>
            <p:ph type="body" idx="1"/>
          </p:nvPr>
        </p:nvSpPr>
        <p:spPr>
          <a:noFill/>
          <a:ln/>
        </p:spPr>
        <p:txBody>
          <a:bodyPr/>
          <a:lstStyle/>
          <a:p>
            <a:endParaRPr lang="tr-TR" smtClean="0"/>
          </a:p>
        </p:txBody>
      </p:sp>
      <p:sp>
        <p:nvSpPr>
          <p:cNvPr id="62467" name="Slide Number Placeholder 3"/>
          <p:cNvSpPr>
            <a:spLocks noGrp="1"/>
          </p:cNvSpPr>
          <p:nvPr>
            <p:ph type="sldNum" sz="quarter" idx="5"/>
          </p:nvPr>
        </p:nvSpPr>
        <p:spPr>
          <a:noFill/>
        </p:spPr>
        <p:txBody>
          <a:bodyPr/>
          <a:lstStyle/>
          <a:p>
            <a:fld id="{8D495844-8B33-4EA7-AD2E-E26ABF726149}" type="slidenum">
              <a:rPr lang="en-AU"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Rot="1" noChangeAspect="1" noChangeArrowheads="1" noTextEdit="1"/>
          </p:cNvSpPr>
          <p:nvPr>
            <p:ph type="sldImg"/>
          </p:nvPr>
        </p:nvSpPr>
        <p:spPr>
          <a:xfrm>
            <a:off x="933450" y="742950"/>
            <a:ext cx="4929188" cy="3698875"/>
          </a:xfrm>
          <a:solidFill>
            <a:srgbClr val="FFFFFF"/>
          </a:solidFill>
          <a:ln cap="flat"/>
        </p:spPr>
      </p:sp>
      <p:sp>
        <p:nvSpPr>
          <p:cNvPr id="65538" name="Rectangle 3"/>
          <p:cNvSpPr>
            <a:spLocks noGrp="1" noChangeArrowheads="1"/>
          </p:cNvSpPr>
          <p:nvPr>
            <p:ph type="body" idx="1"/>
          </p:nvPr>
        </p:nvSpPr>
        <p:spPr>
          <a:noFill/>
          <a:ln/>
        </p:spPr>
        <p:txBody>
          <a:bodyPr lIns="92075" tIns="46038" rIns="92075" bIns="46038"/>
          <a:lstStyle/>
          <a:p>
            <a:endParaRPr lang="tr-TR" alt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spect="1" noChangeArrowheads="1" noTextEdit="1"/>
          </p:cNvSpPr>
          <p:nvPr>
            <p:ph type="sldImg"/>
          </p:nvPr>
        </p:nvSpPr>
        <p:spPr>
          <a:xfrm>
            <a:off x="955675" y="779463"/>
            <a:ext cx="4891088" cy="3668712"/>
          </a:xfrm>
          <a:ln/>
        </p:spPr>
      </p:sp>
      <p:sp>
        <p:nvSpPr>
          <p:cNvPr id="67586" name="Rectangle 3"/>
          <p:cNvSpPr>
            <a:spLocks noGrp="1" noChangeArrowheads="1"/>
          </p:cNvSpPr>
          <p:nvPr>
            <p:ph type="body" idx="1"/>
          </p:nvPr>
        </p:nvSpPr>
        <p:spPr>
          <a:xfrm>
            <a:off x="906463" y="4694238"/>
            <a:ext cx="4983162" cy="4449762"/>
          </a:xfrm>
          <a:noFill/>
          <a:ln/>
        </p:spPr>
        <p:txBody>
          <a:bodyPr/>
          <a:lstStyle/>
          <a:p>
            <a:endParaRPr lang="tr-TR" alt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ChangeArrowheads="1" noTextEdit="1"/>
          </p:cNvSpPr>
          <p:nvPr>
            <p:ph type="sldImg"/>
          </p:nvPr>
        </p:nvSpPr>
        <p:spPr>
          <a:xfrm>
            <a:off x="955675" y="779463"/>
            <a:ext cx="4891088" cy="3668712"/>
          </a:xfrm>
          <a:ln/>
        </p:spPr>
      </p:sp>
      <p:sp>
        <p:nvSpPr>
          <p:cNvPr id="69634" name="Rectangle 3"/>
          <p:cNvSpPr>
            <a:spLocks noGrp="1" noChangeArrowheads="1"/>
          </p:cNvSpPr>
          <p:nvPr>
            <p:ph type="body" idx="1"/>
          </p:nvPr>
        </p:nvSpPr>
        <p:spPr>
          <a:xfrm>
            <a:off x="906463" y="4694238"/>
            <a:ext cx="4983162" cy="4449762"/>
          </a:xfrm>
          <a:noFill/>
          <a:ln/>
        </p:spPr>
        <p:txBody>
          <a:bodyPr/>
          <a:lstStyle/>
          <a:p>
            <a:endParaRPr lang="tr-TR" alt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Rot="1" noChangeAspect="1" noChangeArrowheads="1" noTextEdit="1"/>
          </p:cNvSpPr>
          <p:nvPr>
            <p:ph type="sldImg"/>
          </p:nvPr>
        </p:nvSpPr>
        <p:spPr>
          <a:xfrm>
            <a:off x="955675" y="779463"/>
            <a:ext cx="4891088" cy="3668712"/>
          </a:xfrm>
          <a:ln/>
        </p:spPr>
      </p:sp>
      <p:sp>
        <p:nvSpPr>
          <p:cNvPr id="71682" name="Rectangle 3"/>
          <p:cNvSpPr>
            <a:spLocks noGrp="1" noChangeArrowheads="1"/>
          </p:cNvSpPr>
          <p:nvPr>
            <p:ph type="body" idx="1"/>
          </p:nvPr>
        </p:nvSpPr>
        <p:spPr>
          <a:xfrm>
            <a:off x="906463" y="4694238"/>
            <a:ext cx="4983162" cy="4449762"/>
          </a:xfrm>
          <a:noFill/>
          <a:ln/>
        </p:spPr>
        <p:txBody>
          <a:bodyPr/>
          <a:lstStyle/>
          <a:p>
            <a:endParaRPr lang="tr-TR" alt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1 Slayt Görüntüsü Yer Tutucusu"/>
          <p:cNvSpPr>
            <a:spLocks noGrp="1" noRot="1" noChangeAspect="1" noTextEdit="1"/>
          </p:cNvSpPr>
          <p:nvPr>
            <p:ph type="sldImg"/>
          </p:nvPr>
        </p:nvSpPr>
        <p:spPr>
          <a:xfrm>
            <a:off x="930275" y="741363"/>
            <a:ext cx="4937125" cy="3702050"/>
          </a:xfrm>
          <a:ln/>
        </p:spPr>
      </p:sp>
      <p:sp>
        <p:nvSpPr>
          <p:cNvPr id="73730" name="2 Not Yer Tutucusu"/>
          <p:cNvSpPr>
            <a:spLocks noGrp="1"/>
          </p:cNvSpPr>
          <p:nvPr>
            <p:ph type="body" idx="1"/>
          </p:nvPr>
        </p:nvSpPr>
        <p:spPr>
          <a:noFill/>
          <a:ln/>
        </p:spPr>
        <p:txBody>
          <a:bodyPr/>
          <a:lstStyle/>
          <a:p>
            <a:pPr>
              <a:spcBef>
                <a:spcPct val="0"/>
              </a:spcBef>
            </a:pPr>
            <a:endParaRPr lang="tr-TR" altLang="tr-TR" smtClean="0"/>
          </a:p>
        </p:txBody>
      </p:sp>
      <p:sp>
        <p:nvSpPr>
          <p:cNvPr id="73731" name="3 Slayt Numarası Yer Tutucusu"/>
          <p:cNvSpPr>
            <a:spLocks noGrp="1"/>
          </p:cNvSpPr>
          <p:nvPr>
            <p:ph type="sldNum" sz="quarter" idx="5"/>
          </p:nvPr>
        </p:nvSpPr>
        <p:spPr>
          <a:noFill/>
        </p:spPr>
        <p:txBody>
          <a:bodyPr/>
          <a:lstStyle/>
          <a:p>
            <a:pPr defTabSz="922338"/>
            <a:fld id="{0933E42A-A2C8-450F-8F93-0EDBDEE4BEBE}" type="slidenum">
              <a:rPr lang="tr-TR" altLang="tr-TR" smtClean="0">
                <a:solidFill>
                  <a:srgbClr val="000000"/>
                </a:solidFill>
                <a:latin typeface="Calibri" pitchFamily="34" charset="0"/>
              </a:rPr>
              <a:pPr defTabSz="922338"/>
              <a:t>9</a:t>
            </a:fld>
            <a:endParaRPr lang="en-US" altLang="tr-TR" smtClean="0">
              <a:solidFill>
                <a:srgbClr val="000000"/>
              </a:solidFill>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1 Slayt Görüntüsü Yer Tutucusu"/>
          <p:cNvSpPr>
            <a:spLocks noGrp="1" noRot="1" noChangeAspect="1" noTextEdit="1"/>
          </p:cNvSpPr>
          <p:nvPr>
            <p:ph type="sldImg"/>
          </p:nvPr>
        </p:nvSpPr>
        <p:spPr>
          <a:xfrm>
            <a:off x="930275" y="741363"/>
            <a:ext cx="4937125" cy="3702050"/>
          </a:xfrm>
          <a:ln/>
        </p:spPr>
      </p:sp>
      <p:sp>
        <p:nvSpPr>
          <p:cNvPr id="75778" name="2 Not Yer Tutucusu"/>
          <p:cNvSpPr>
            <a:spLocks noGrp="1"/>
          </p:cNvSpPr>
          <p:nvPr>
            <p:ph type="body" idx="1"/>
          </p:nvPr>
        </p:nvSpPr>
        <p:spPr>
          <a:noFill/>
          <a:ln/>
        </p:spPr>
        <p:txBody>
          <a:bodyPr/>
          <a:lstStyle/>
          <a:p>
            <a:pPr>
              <a:spcBef>
                <a:spcPct val="0"/>
              </a:spcBef>
            </a:pPr>
            <a:endParaRPr lang="tr-TR" altLang="tr-TR" smtClean="0"/>
          </a:p>
        </p:txBody>
      </p:sp>
      <p:sp>
        <p:nvSpPr>
          <p:cNvPr id="75779" name="3 Slayt Numarası Yer Tutucusu"/>
          <p:cNvSpPr>
            <a:spLocks noGrp="1"/>
          </p:cNvSpPr>
          <p:nvPr>
            <p:ph type="sldNum" sz="quarter" idx="5"/>
          </p:nvPr>
        </p:nvSpPr>
        <p:spPr>
          <a:noFill/>
        </p:spPr>
        <p:txBody>
          <a:bodyPr/>
          <a:lstStyle/>
          <a:p>
            <a:pPr defTabSz="922338"/>
            <a:fld id="{D07E8F32-3258-4317-992F-9BBAAF770845}" type="slidenum">
              <a:rPr lang="tr-TR" altLang="tr-TR" smtClean="0">
                <a:solidFill>
                  <a:srgbClr val="000000"/>
                </a:solidFill>
                <a:latin typeface="Calibri" pitchFamily="34" charset="0"/>
              </a:rPr>
              <a:pPr defTabSz="922338"/>
              <a:t>10</a:t>
            </a:fld>
            <a:endParaRPr lang="en-US" altLang="tr-TR" smtClean="0">
              <a:solidFill>
                <a:srgbClr val="000000"/>
              </a:solidFill>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7"/>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77" indent="0" algn="ctr">
              <a:buNone/>
              <a:defRPr>
                <a:solidFill>
                  <a:schemeClr val="tx1">
                    <a:tint val="75000"/>
                  </a:schemeClr>
                </a:solidFill>
              </a:defRPr>
            </a:lvl2pPr>
            <a:lvl3pPr marL="914353" indent="0" algn="ctr">
              <a:buNone/>
              <a:defRPr>
                <a:solidFill>
                  <a:schemeClr val="tx1">
                    <a:tint val="75000"/>
                  </a:schemeClr>
                </a:solidFill>
              </a:defRPr>
            </a:lvl3pPr>
            <a:lvl4pPr marL="1371530" indent="0" algn="ctr">
              <a:buNone/>
              <a:defRPr>
                <a:solidFill>
                  <a:schemeClr val="tx1">
                    <a:tint val="75000"/>
                  </a:schemeClr>
                </a:solidFill>
              </a:defRPr>
            </a:lvl4pPr>
            <a:lvl5pPr marL="1828706" indent="0" algn="ctr">
              <a:buNone/>
              <a:defRPr>
                <a:solidFill>
                  <a:schemeClr val="tx1">
                    <a:tint val="75000"/>
                  </a:schemeClr>
                </a:solidFill>
              </a:defRPr>
            </a:lvl5pPr>
            <a:lvl6pPr marL="2285883" indent="0" algn="ctr">
              <a:buNone/>
              <a:defRPr>
                <a:solidFill>
                  <a:schemeClr val="tx1">
                    <a:tint val="75000"/>
                  </a:schemeClr>
                </a:solidFill>
              </a:defRPr>
            </a:lvl6pPr>
            <a:lvl7pPr marL="2743060" indent="0" algn="ctr">
              <a:buNone/>
              <a:defRPr>
                <a:solidFill>
                  <a:schemeClr val="tx1">
                    <a:tint val="75000"/>
                  </a:schemeClr>
                </a:solidFill>
              </a:defRPr>
            </a:lvl7pPr>
            <a:lvl8pPr marL="3200236" indent="0" algn="ctr">
              <a:buNone/>
              <a:defRPr>
                <a:solidFill>
                  <a:schemeClr val="tx1">
                    <a:tint val="75000"/>
                  </a:schemeClr>
                </a:solidFill>
              </a:defRPr>
            </a:lvl8pPr>
            <a:lvl9pPr marL="3657413"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446F0165-C04B-43A9-BC67-12F423AEF1F4}" type="datetime1">
              <a:rPr lang="tr-TR"/>
              <a:pPr>
                <a:defRPr/>
              </a:pPr>
              <a:t>17.12.2013</a:t>
            </a:fld>
            <a:endParaRPr lang="en-US"/>
          </a:p>
        </p:txBody>
      </p:sp>
      <p:sp>
        <p:nvSpPr>
          <p:cNvPr id="5" name="4 Altbilgi Yer Tutucusu"/>
          <p:cNvSpPr>
            <a:spLocks noGrp="1"/>
          </p:cNvSpPr>
          <p:nvPr>
            <p:ph type="ftr" sz="quarter" idx="11"/>
          </p:nvPr>
        </p:nvSpPr>
        <p:spPr/>
        <p:txBody>
          <a:bodyPr/>
          <a:lstStyle>
            <a:lvl1pPr>
              <a:defRPr/>
            </a:lvl1pPr>
          </a:lstStyle>
          <a:p>
            <a:pPr>
              <a:defRPr/>
            </a:pPr>
            <a:endParaRPr lang="en-US"/>
          </a:p>
        </p:txBody>
      </p:sp>
      <p:sp>
        <p:nvSpPr>
          <p:cNvPr id="6" name="5 Slayt Numarası Yer Tutucusu"/>
          <p:cNvSpPr>
            <a:spLocks noGrp="1"/>
          </p:cNvSpPr>
          <p:nvPr>
            <p:ph type="sldNum" sz="quarter" idx="12"/>
          </p:nvPr>
        </p:nvSpPr>
        <p:spPr/>
        <p:txBody>
          <a:bodyPr/>
          <a:lstStyle>
            <a:lvl1pPr>
              <a:defRPr/>
            </a:lvl1pPr>
          </a:lstStyle>
          <a:p>
            <a:pPr>
              <a:defRPr/>
            </a:pPr>
            <a:fld id="{30BB1174-CCE8-4F85-8097-B48B5C2ECCD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278F4474-B39F-4FEB-83A9-B3CC536A616B}" type="datetime1">
              <a:rPr lang="tr-TR"/>
              <a:pPr>
                <a:defRPr/>
              </a:pPr>
              <a:t>17.12.2013</a:t>
            </a:fld>
            <a:endParaRPr lang="en-US"/>
          </a:p>
        </p:txBody>
      </p:sp>
      <p:sp>
        <p:nvSpPr>
          <p:cNvPr id="5" name="4 Altbilgi Yer Tutucusu"/>
          <p:cNvSpPr>
            <a:spLocks noGrp="1"/>
          </p:cNvSpPr>
          <p:nvPr>
            <p:ph type="ftr" sz="quarter" idx="11"/>
          </p:nvPr>
        </p:nvSpPr>
        <p:spPr/>
        <p:txBody>
          <a:bodyPr/>
          <a:lstStyle>
            <a:lvl1pPr>
              <a:defRPr/>
            </a:lvl1pPr>
          </a:lstStyle>
          <a:p>
            <a:pPr>
              <a:defRPr/>
            </a:pPr>
            <a:endParaRPr lang="en-US"/>
          </a:p>
        </p:txBody>
      </p:sp>
      <p:sp>
        <p:nvSpPr>
          <p:cNvPr id="6" name="5 Slayt Numarası Yer Tutucusu"/>
          <p:cNvSpPr>
            <a:spLocks noGrp="1"/>
          </p:cNvSpPr>
          <p:nvPr>
            <p:ph type="sldNum" sz="quarter" idx="12"/>
          </p:nvPr>
        </p:nvSpPr>
        <p:spPr/>
        <p:txBody>
          <a:bodyPr/>
          <a:lstStyle>
            <a:lvl1pPr>
              <a:defRPr/>
            </a:lvl1pPr>
          </a:lstStyle>
          <a:p>
            <a:pPr>
              <a:defRPr/>
            </a:pPr>
            <a:fld id="{D81D8432-225D-47AC-88B3-C1B9FFE2E42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0"/>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40"/>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C39AB5B5-6A24-4347-A997-0F3F803CFC12}" type="datetime1">
              <a:rPr lang="tr-TR"/>
              <a:pPr>
                <a:defRPr/>
              </a:pPr>
              <a:t>17.12.2013</a:t>
            </a:fld>
            <a:endParaRPr lang="en-US"/>
          </a:p>
        </p:txBody>
      </p:sp>
      <p:sp>
        <p:nvSpPr>
          <p:cNvPr id="5" name="4 Altbilgi Yer Tutucusu"/>
          <p:cNvSpPr>
            <a:spLocks noGrp="1"/>
          </p:cNvSpPr>
          <p:nvPr>
            <p:ph type="ftr" sz="quarter" idx="11"/>
          </p:nvPr>
        </p:nvSpPr>
        <p:spPr/>
        <p:txBody>
          <a:bodyPr/>
          <a:lstStyle>
            <a:lvl1pPr>
              <a:defRPr/>
            </a:lvl1pPr>
          </a:lstStyle>
          <a:p>
            <a:pPr>
              <a:defRPr/>
            </a:pPr>
            <a:endParaRPr lang="en-US"/>
          </a:p>
        </p:txBody>
      </p:sp>
      <p:sp>
        <p:nvSpPr>
          <p:cNvPr id="6" name="5 Slayt Numarası Yer Tutucusu"/>
          <p:cNvSpPr>
            <a:spLocks noGrp="1"/>
          </p:cNvSpPr>
          <p:nvPr>
            <p:ph type="sldNum" sz="quarter" idx="12"/>
          </p:nvPr>
        </p:nvSpPr>
        <p:spPr/>
        <p:txBody>
          <a:bodyPr/>
          <a:lstStyle>
            <a:lvl1pPr>
              <a:defRPr/>
            </a:lvl1pPr>
          </a:lstStyle>
          <a:p>
            <a:pPr>
              <a:defRPr/>
            </a:pPr>
            <a:fld id="{FEF1A4CB-F797-4E29-BD86-1D694FD0415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09600"/>
            <a:ext cx="77724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85800" y="1981200"/>
            <a:ext cx="7772400" cy="4114800"/>
          </a:xfrm>
        </p:spPr>
        <p:txBody>
          <a:bodyPr rtlCol="0">
            <a:normAutofit/>
          </a:bodyPr>
          <a:lstStyle/>
          <a:p>
            <a:pPr lvl="0"/>
            <a:endParaRPr lang="tr-TR" noProof="0" smtClean="0"/>
          </a:p>
        </p:txBody>
      </p:sp>
      <p:sp>
        <p:nvSpPr>
          <p:cNvPr id="4" name="3 Veri Yer Tutucusu"/>
          <p:cNvSpPr>
            <a:spLocks noGrp="1"/>
          </p:cNvSpPr>
          <p:nvPr>
            <p:ph type="dt" sz="half" idx="10"/>
          </p:nvPr>
        </p:nvSpPr>
        <p:spPr/>
        <p:txBody>
          <a:bodyPr/>
          <a:lstStyle>
            <a:lvl1pPr>
              <a:defRPr/>
            </a:lvl1pPr>
          </a:lstStyle>
          <a:p>
            <a:pPr>
              <a:defRPr/>
            </a:pPr>
            <a:fld id="{6E1FEB5E-7267-4A3D-9119-ADA2EB28ADD2}" type="datetime1">
              <a:rPr lang="tr-TR"/>
              <a:pPr>
                <a:defRPr/>
              </a:pPr>
              <a:t>17.12.2013</a:t>
            </a:fld>
            <a:endParaRPr lang="en-US"/>
          </a:p>
        </p:txBody>
      </p:sp>
      <p:sp>
        <p:nvSpPr>
          <p:cNvPr id="5" name="4 Altbilgi Yer Tutucusu"/>
          <p:cNvSpPr>
            <a:spLocks noGrp="1"/>
          </p:cNvSpPr>
          <p:nvPr>
            <p:ph type="ftr" sz="quarter" idx="11"/>
          </p:nvPr>
        </p:nvSpPr>
        <p:spPr/>
        <p:txBody>
          <a:bodyPr/>
          <a:lstStyle>
            <a:lvl1pPr>
              <a:defRPr/>
            </a:lvl1pPr>
          </a:lstStyle>
          <a:p>
            <a:pPr>
              <a:defRPr/>
            </a:pPr>
            <a:endParaRPr lang="en-US"/>
          </a:p>
        </p:txBody>
      </p:sp>
      <p:sp>
        <p:nvSpPr>
          <p:cNvPr id="6" name="5 Slayt Numarası Yer Tutucusu"/>
          <p:cNvSpPr>
            <a:spLocks noGrp="1"/>
          </p:cNvSpPr>
          <p:nvPr>
            <p:ph type="sldNum" sz="quarter" idx="12"/>
          </p:nvPr>
        </p:nvSpPr>
        <p:spPr/>
        <p:txBody>
          <a:bodyPr/>
          <a:lstStyle>
            <a:lvl1pPr>
              <a:defRPr/>
            </a:lvl1pPr>
          </a:lstStyle>
          <a:p>
            <a:pPr>
              <a:defRPr/>
            </a:pPr>
            <a:fld id="{2654B2CD-CFCE-453C-B7F4-7C709CF93231}"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09600"/>
            <a:ext cx="77724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85800" y="1981200"/>
            <a:ext cx="381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981200"/>
            <a:ext cx="381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CB9AEA3E-06DE-4051-B6D3-FD84E36A7201}" type="datetime1">
              <a:rPr lang="tr-TR"/>
              <a:pPr>
                <a:defRPr/>
              </a:pPr>
              <a:t>17.12.2013</a:t>
            </a:fld>
            <a:endParaRPr lang="en-US"/>
          </a:p>
        </p:txBody>
      </p:sp>
      <p:sp>
        <p:nvSpPr>
          <p:cNvPr id="6" name="4 Altbilgi Yer Tutucusu"/>
          <p:cNvSpPr>
            <a:spLocks noGrp="1"/>
          </p:cNvSpPr>
          <p:nvPr>
            <p:ph type="ftr" sz="quarter" idx="11"/>
          </p:nvPr>
        </p:nvSpPr>
        <p:spPr/>
        <p:txBody>
          <a:bodyPr/>
          <a:lstStyle>
            <a:lvl1pPr>
              <a:defRPr/>
            </a:lvl1pPr>
          </a:lstStyle>
          <a:p>
            <a:pPr>
              <a:defRPr/>
            </a:pPr>
            <a:endParaRPr lang="en-US"/>
          </a:p>
        </p:txBody>
      </p:sp>
      <p:sp>
        <p:nvSpPr>
          <p:cNvPr id="7" name="5 Slayt Numarası Yer Tutucusu"/>
          <p:cNvSpPr>
            <a:spLocks noGrp="1"/>
          </p:cNvSpPr>
          <p:nvPr>
            <p:ph type="sldNum" sz="quarter" idx="12"/>
          </p:nvPr>
        </p:nvSpPr>
        <p:spPr/>
        <p:txBody>
          <a:bodyPr/>
          <a:lstStyle>
            <a:lvl1pPr>
              <a:defRPr/>
            </a:lvl1pPr>
          </a:lstStyle>
          <a:p>
            <a:pPr>
              <a:defRPr/>
            </a:pPr>
            <a:fld id="{BCDB272B-0D17-4C58-A084-5AE0DD56925A}"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685800" y="609600"/>
            <a:ext cx="7772400" cy="54864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3 Veri Yer Tutucusu"/>
          <p:cNvSpPr>
            <a:spLocks noGrp="1"/>
          </p:cNvSpPr>
          <p:nvPr>
            <p:ph type="dt" sz="half" idx="10"/>
          </p:nvPr>
        </p:nvSpPr>
        <p:spPr/>
        <p:txBody>
          <a:bodyPr/>
          <a:lstStyle>
            <a:lvl1pPr>
              <a:defRPr/>
            </a:lvl1pPr>
          </a:lstStyle>
          <a:p>
            <a:pPr>
              <a:defRPr/>
            </a:pPr>
            <a:fld id="{49BA87DE-761A-4D63-892E-92E691196646}" type="datetime1">
              <a:rPr lang="tr-TR"/>
              <a:pPr>
                <a:defRPr/>
              </a:pPr>
              <a:t>17.12.2013</a:t>
            </a:fld>
            <a:endParaRPr lang="en-US"/>
          </a:p>
        </p:txBody>
      </p:sp>
      <p:sp>
        <p:nvSpPr>
          <p:cNvPr id="4" name="4 Altbilgi Yer Tutucusu"/>
          <p:cNvSpPr>
            <a:spLocks noGrp="1"/>
          </p:cNvSpPr>
          <p:nvPr>
            <p:ph type="ftr" sz="quarter" idx="11"/>
          </p:nvPr>
        </p:nvSpPr>
        <p:spPr/>
        <p:txBody>
          <a:bodyPr/>
          <a:lstStyle>
            <a:lvl1pPr>
              <a:defRPr/>
            </a:lvl1pPr>
          </a:lstStyle>
          <a:p>
            <a:pPr>
              <a:defRPr/>
            </a:pPr>
            <a:endParaRPr lang="en-US"/>
          </a:p>
        </p:txBody>
      </p:sp>
      <p:sp>
        <p:nvSpPr>
          <p:cNvPr id="5" name="5 Slayt Numarası Yer Tutucusu"/>
          <p:cNvSpPr>
            <a:spLocks noGrp="1"/>
          </p:cNvSpPr>
          <p:nvPr>
            <p:ph type="sldNum" sz="quarter" idx="12"/>
          </p:nvPr>
        </p:nvSpPr>
        <p:spPr/>
        <p:txBody>
          <a:bodyPr/>
          <a:lstStyle>
            <a:lvl1pPr>
              <a:defRPr/>
            </a:lvl1pPr>
          </a:lstStyle>
          <a:p>
            <a:pPr>
              <a:defRPr/>
            </a:pPr>
            <a:fld id="{0CC209A4-DD2A-4DD5-AEE3-23DA58A7E647}"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7"/>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77" indent="0" algn="ctr">
              <a:buNone/>
              <a:defRPr>
                <a:solidFill>
                  <a:schemeClr val="tx1">
                    <a:tint val="75000"/>
                  </a:schemeClr>
                </a:solidFill>
              </a:defRPr>
            </a:lvl2pPr>
            <a:lvl3pPr marL="914353" indent="0" algn="ctr">
              <a:buNone/>
              <a:defRPr>
                <a:solidFill>
                  <a:schemeClr val="tx1">
                    <a:tint val="75000"/>
                  </a:schemeClr>
                </a:solidFill>
              </a:defRPr>
            </a:lvl3pPr>
            <a:lvl4pPr marL="1371530" indent="0" algn="ctr">
              <a:buNone/>
              <a:defRPr>
                <a:solidFill>
                  <a:schemeClr val="tx1">
                    <a:tint val="75000"/>
                  </a:schemeClr>
                </a:solidFill>
              </a:defRPr>
            </a:lvl4pPr>
            <a:lvl5pPr marL="1828706" indent="0" algn="ctr">
              <a:buNone/>
              <a:defRPr>
                <a:solidFill>
                  <a:schemeClr val="tx1">
                    <a:tint val="75000"/>
                  </a:schemeClr>
                </a:solidFill>
              </a:defRPr>
            </a:lvl5pPr>
            <a:lvl6pPr marL="2285883" indent="0" algn="ctr">
              <a:buNone/>
              <a:defRPr>
                <a:solidFill>
                  <a:schemeClr val="tx1">
                    <a:tint val="75000"/>
                  </a:schemeClr>
                </a:solidFill>
              </a:defRPr>
            </a:lvl6pPr>
            <a:lvl7pPr marL="2743060" indent="0" algn="ctr">
              <a:buNone/>
              <a:defRPr>
                <a:solidFill>
                  <a:schemeClr val="tx1">
                    <a:tint val="75000"/>
                  </a:schemeClr>
                </a:solidFill>
              </a:defRPr>
            </a:lvl7pPr>
            <a:lvl8pPr marL="3200236" indent="0" algn="ctr">
              <a:buNone/>
              <a:defRPr>
                <a:solidFill>
                  <a:schemeClr val="tx1">
                    <a:tint val="75000"/>
                  </a:schemeClr>
                </a:solidFill>
              </a:defRPr>
            </a:lvl8pPr>
            <a:lvl9pPr marL="3657413"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eaLnBrk="0" hangingPunct="0">
              <a:defRPr b="1"/>
            </a:lvl1pPr>
          </a:lstStyle>
          <a:p>
            <a:pPr>
              <a:defRPr/>
            </a:pPr>
            <a:fld id="{D242FE50-93B7-4AF1-9D53-C41978903802}" type="datetime1">
              <a:rPr lang="tr-TR"/>
              <a:pPr>
                <a:defRPr/>
              </a:pPr>
              <a:t>17.12.2013</a:t>
            </a:fld>
            <a:endParaRPr lang="tr-TR"/>
          </a:p>
        </p:txBody>
      </p:sp>
      <p:sp>
        <p:nvSpPr>
          <p:cNvPr id="5" name="4 Altbilgi Yer Tutucusu"/>
          <p:cNvSpPr>
            <a:spLocks noGrp="1"/>
          </p:cNvSpPr>
          <p:nvPr>
            <p:ph type="ftr" sz="quarter" idx="11"/>
          </p:nvPr>
        </p:nvSpPr>
        <p:spPr/>
        <p:txBody>
          <a:bodyPr/>
          <a:lstStyle>
            <a:lvl1pPr eaLnBrk="0" hangingPunct="0">
              <a:defRPr b="1"/>
            </a:lvl1pPr>
          </a:lstStyle>
          <a:p>
            <a:pPr>
              <a:defRPr/>
            </a:pPr>
            <a:endParaRPr lang="tr-TR"/>
          </a:p>
        </p:txBody>
      </p:sp>
      <p:sp>
        <p:nvSpPr>
          <p:cNvPr id="6" name="5 Slayt Numarası Yer Tutucusu"/>
          <p:cNvSpPr>
            <a:spLocks noGrp="1"/>
          </p:cNvSpPr>
          <p:nvPr>
            <p:ph type="sldNum" sz="quarter" idx="12"/>
          </p:nvPr>
        </p:nvSpPr>
        <p:spPr/>
        <p:txBody>
          <a:bodyPr/>
          <a:lstStyle>
            <a:lvl1pPr eaLnBrk="0" hangingPunct="0">
              <a:defRPr b="1"/>
            </a:lvl1pPr>
          </a:lstStyle>
          <a:p>
            <a:pPr>
              <a:defRPr/>
            </a:pPr>
            <a:fld id="{337D4B02-A8A2-48F1-B62E-53FFEAABC0D5}" type="slidenum">
              <a:rPr lang="tr-TR"/>
              <a:pPr>
                <a:defRPr/>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eaLnBrk="0" hangingPunct="0">
              <a:defRPr b="1"/>
            </a:lvl1pPr>
          </a:lstStyle>
          <a:p>
            <a:pPr>
              <a:defRPr/>
            </a:pPr>
            <a:fld id="{8D83E9BF-3C34-41DA-9BC5-6DC8C54ACA0F}" type="datetime1">
              <a:rPr lang="tr-TR"/>
              <a:pPr>
                <a:defRPr/>
              </a:pPr>
              <a:t>17.12.2013</a:t>
            </a:fld>
            <a:endParaRPr lang="tr-TR"/>
          </a:p>
        </p:txBody>
      </p:sp>
      <p:sp>
        <p:nvSpPr>
          <p:cNvPr id="5" name="4 Altbilgi Yer Tutucusu"/>
          <p:cNvSpPr>
            <a:spLocks noGrp="1"/>
          </p:cNvSpPr>
          <p:nvPr>
            <p:ph type="ftr" sz="quarter" idx="11"/>
          </p:nvPr>
        </p:nvSpPr>
        <p:spPr/>
        <p:txBody>
          <a:bodyPr/>
          <a:lstStyle>
            <a:lvl1pPr eaLnBrk="0" hangingPunct="0">
              <a:defRPr b="1"/>
            </a:lvl1pPr>
          </a:lstStyle>
          <a:p>
            <a:pPr>
              <a:defRPr/>
            </a:pPr>
            <a:endParaRPr lang="tr-TR"/>
          </a:p>
        </p:txBody>
      </p:sp>
      <p:sp>
        <p:nvSpPr>
          <p:cNvPr id="6" name="5 Slayt Numarası Yer Tutucusu"/>
          <p:cNvSpPr>
            <a:spLocks noGrp="1"/>
          </p:cNvSpPr>
          <p:nvPr>
            <p:ph type="sldNum" sz="quarter" idx="12"/>
          </p:nvPr>
        </p:nvSpPr>
        <p:spPr/>
        <p:txBody>
          <a:bodyPr/>
          <a:lstStyle>
            <a:lvl1pPr eaLnBrk="0" hangingPunct="0">
              <a:defRPr b="1"/>
            </a:lvl1pPr>
          </a:lstStyle>
          <a:p>
            <a:pPr>
              <a:defRPr/>
            </a:pPr>
            <a:fld id="{AF108116-39A1-41C0-8839-108C57DBCC6C}" type="slidenum">
              <a:rPr lang="tr-TR"/>
              <a:pPr>
                <a:defRPr/>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3"/>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77" indent="0">
              <a:buNone/>
              <a:defRPr sz="1800">
                <a:solidFill>
                  <a:schemeClr val="tx1">
                    <a:tint val="75000"/>
                  </a:schemeClr>
                </a:solidFill>
              </a:defRPr>
            </a:lvl2pPr>
            <a:lvl3pPr marL="914353" indent="0">
              <a:buNone/>
              <a:defRPr sz="1600">
                <a:solidFill>
                  <a:schemeClr val="tx1">
                    <a:tint val="75000"/>
                  </a:schemeClr>
                </a:solidFill>
              </a:defRPr>
            </a:lvl3pPr>
            <a:lvl4pPr marL="1371530" indent="0">
              <a:buNone/>
              <a:defRPr sz="1400">
                <a:solidFill>
                  <a:schemeClr val="tx1">
                    <a:tint val="75000"/>
                  </a:schemeClr>
                </a:solidFill>
              </a:defRPr>
            </a:lvl4pPr>
            <a:lvl5pPr marL="1828706" indent="0">
              <a:buNone/>
              <a:defRPr sz="1400">
                <a:solidFill>
                  <a:schemeClr val="tx1">
                    <a:tint val="75000"/>
                  </a:schemeClr>
                </a:solidFill>
              </a:defRPr>
            </a:lvl5pPr>
            <a:lvl6pPr marL="2285883" indent="0">
              <a:buNone/>
              <a:defRPr sz="1400">
                <a:solidFill>
                  <a:schemeClr val="tx1">
                    <a:tint val="75000"/>
                  </a:schemeClr>
                </a:solidFill>
              </a:defRPr>
            </a:lvl6pPr>
            <a:lvl7pPr marL="2743060" indent="0">
              <a:buNone/>
              <a:defRPr sz="1400">
                <a:solidFill>
                  <a:schemeClr val="tx1">
                    <a:tint val="75000"/>
                  </a:schemeClr>
                </a:solidFill>
              </a:defRPr>
            </a:lvl7pPr>
            <a:lvl8pPr marL="3200236" indent="0">
              <a:buNone/>
              <a:defRPr sz="1400">
                <a:solidFill>
                  <a:schemeClr val="tx1">
                    <a:tint val="75000"/>
                  </a:schemeClr>
                </a:solidFill>
              </a:defRPr>
            </a:lvl8pPr>
            <a:lvl9pPr marL="3657413"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eaLnBrk="0" hangingPunct="0">
              <a:defRPr b="1"/>
            </a:lvl1pPr>
          </a:lstStyle>
          <a:p>
            <a:pPr>
              <a:defRPr/>
            </a:pPr>
            <a:fld id="{93368112-3979-4741-8085-D14DA3888C74}" type="datetime1">
              <a:rPr lang="tr-TR"/>
              <a:pPr>
                <a:defRPr/>
              </a:pPr>
              <a:t>17.12.2013</a:t>
            </a:fld>
            <a:endParaRPr lang="tr-TR"/>
          </a:p>
        </p:txBody>
      </p:sp>
      <p:sp>
        <p:nvSpPr>
          <p:cNvPr id="5" name="4 Altbilgi Yer Tutucusu"/>
          <p:cNvSpPr>
            <a:spLocks noGrp="1"/>
          </p:cNvSpPr>
          <p:nvPr>
            <p:ph type="ftr" sz="quarter" idx="11"/>
          </p:nvPr>
        </p:nvSpPr>
        <p:spPr/>
        <p:txBody>
          <a:bodyPr/>
          <a:lstStyle>
            <a:lvl1pPr eaLnBrk="0" hangingPunct="0">
              <a:defRPr b="1"/>
            </a:lvl1pPr>
          </a:lstStyle>
          <a:p>
            <a:pPr>
              <a:defRPr/>
            </a:pPr>
            <a:endParaRPr lang="tr-TR"/>
          </a:p>
        </p:txBody>
      </p:sp>
      <p:sp>
        <p:nvSpPr>
          <p:cNvPr id="6" name="5 Slayt Numarası Yer Tutucusu"/>
          <p:cNvSpPr>
            <a:spLocks noGrp="1"/>
          </p:cNvSpPr>
          <p:nvPr>
            <p:ph type="sldNum" sz="quarter" idx="12"/>
          </p:nvPr>
        </p:nvSpPr>
        <p:spPr/>
        <p:txBody>
          <a:bodyPr/>
          <a:lstStyle>
            <a:lvl1pPr eaLnBrk="0" hangingPunct="0">
              <a:defRPr b="1"/>
            </a:lvl1pPr>
          </a:lstStyle>
          <a:p>
            <a:pPr>
              <a:defRPr/>
            </a:pPr>
            <a:fld id="{F19ABC25-F785-416F-8E05-8930982C9FE4}" type="slidenum">
              <a:rPr lang="tr-TR"/>
              <a:pPr>
                <a:defRPr/>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eaLnBrk="0" hangingPunct="0">
              <a:defRPr b="1"/>
            </a:lvl1pPr>
          </a:lstStyle>
          <a:p>
            <a:pPr>
              <a:defRPr/>
            </a:pPr>
            <a:fld id="{98B45099-01C7-4C69-82D1-3051C2B98FFD}" type="datetime1">
              <a:rPr lang="tr-TR"/>
              <a:pPr>
                <a:defRPr/>
              </a:pPr>
              <a:t>17.12.2013</a:t>
            </a:fld>
            <a:endParaRPr lang="tr-TR"/>
          </a:p>
        </p:txBody>
      </p:sp>
      <p:sp>
        <p:nvSpPr>
          <p:cNvPr id="6" name="4 Altbilgi Yer Tutucusu"/>
          <p:cNvSpPr>
            <a:spLocks noGrp="1"/>
          </p:cNvSpPr>
          <p:nvPr>
            <p:ph type="ftr" sz="quarter" idx="11"/>
          </p:nvPr>
        </p:nvSpPr>
        <p:spPr/>
        <p:txBody>
          <a:bodyPr/>
          <a:lstStyle>
            <a:lvl1pPr eaLnBrk="0" hangingPunct="0">
              <a:defRPr b="1"/>
            </a:lvl1pPr>
          </a:lstStyle>
          <a:p>
            <a:pPr>
              <a:defRPr/>
            </a:pPr>
            <a:endParaRPr lang="tr-TR"/>
          </a:p>
        </p:txBody>
      </p:sp>
      <p:sp>
        <p:nvSpPr>
          <p:cNvPr id="7" name="5 Slayt Numarası Yer Tutucusu"/>
          <p:cNvSpPr>
            <a:spLocks noGrp="1"/>
          </p:cNvSpPr>
          <p:nvPr>
            <p:ph type="sldNum" sz="quarter" idx="12"/>
          </p:nvPr>
        </p:nvSpPr>
        <p:spPr/>
        <p:txBody>
          <a:bodyPr/>
          <a:lstStyle>
            <a:lvl1pPr eaLnBrk="0" hangingPunct="0">
              <a:defRPr b="1"/>
            </a:lvl1pPr>
          </a:lstStyle>
          <a:p>
            <a:pPr>
              <a:defRPr/>
            </a:pPr>
            <a:fld id="{EDBB727E-B078-4E23-A0E6-3C46921849AB}" type="slidenum">
              <a:rPr lang="tr-TR"/>
              <a:pPr>
                <a:defRPr/>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177" indent="0">
              <a:buNone/>
              <a:defRPr sz="2000" b="1"/>
            </a:lvl2pPr>
            <a:lvl3pPr marL="914353" indent="0">
              <a:buNone/>
              <a:defRPr sz="1800" b="1"/>
            </a:lvl3pPr>
            <a:lvl4pPr marL="1371530" indent="0">
              <a:buNone/>
              <a:defRPr sz="1600" b="1"/>
            </a:lvl4pPr>
            <a:lvl5pPr marL="1828706" indent="0">
              <a:buNone/>
              <a:defRPr sz="1600" b="1"/>
            </a:lvl5pPr>
            <a:lvl6pPr marL="2285883" indent="0">
              <a:buNone/>
              <a:defRPr sz="1600" b="1"/>
            </a:lvl6pPr>
            <a:lvl7pPr marL="2743060" indent="0">
              <a:buNone/>
              <a:defRPr sz="1600" b="1"/>
            </a:lvl7pPr>
            <a:lvl8pPr marL="3200236" indent="0">
              <a:buNone/>
              <a:defRPr sz="1600" b="1"/>
            </a:lvl8pPr>
            <a:lvl9pPr marL="3657413"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6" y="1535113"/>
            <a:ext cx="4041775" cy="639762"/>
          </a:xfrm>
        </p:spPr>
        <p:txBody>
          <a:bodyPr anchor="b"/>
          <a:lstStyle>
            <a:lvl1pPr marL="0" indent="0">
              <a:buNone/>
              <a:defRPr sz="2400" b="1"/>
            </a:lvl1pPr>
            <a:lvl2pPr marL="457177" indent="0">
              <a:buNone/>
              <a:defRPr sz="2000" b="1"/>
            </a:lvl2pPr>
            <a:lvl3pPr marL="914353" indent="0">
              <a:buNone/>
              <a:defRPr sz="1800" b="1"/>
            </a:lvl3pPr>
            <a:lvl4pPr marL="1371530" indent="0">
              <a:buNone/>
              <a:defRPr sz="1600" b="1"/>
            </a:lvl4pPr>
            <a:lvl5pPr marL="1828706" indent="0">
              <a:buNone/>
              <a:defRPr sz="1600" b="1"/>
            </a:lvl5pPr>
            <a:lvl6pPr marL="2285883" indent="0">
              <a:buNone/>
              <a:defRPr sz="1600" b="1"/>
            </a:lvl6pPr>
            <a:lvl7pPr marL="2743060" indent="0">
              <a:buNone/>
              <a:defRPr sz="1600" b="1"/>
            </a:lvl7pPr>
            <a:lvl8pPr marL="3200236" indent="0">
              <a:buNone/>
              <a:defRPr sz="1600" b="1"/>
            </a:lvl8pPr>
            <a:lvl9pPr marL="3657413"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eaLnBrk="0" hangingPunct="0">
              <a:defRPr b="1"/>
            </a:lvl1pPr>
          </a:lstStyle>
          <a:p>
            <a:pPr>
              <a:defRPr/>
            </a:pPr>
            <a:fld id="{502C1B2A-4A7C-481A-B1B8-3040306A7C37}" type="datetime1">
              <a:rPr lang="tr-TR"/>
              <a:pPr>
                <a:defRPr/>
              </a:pPr>
              <a:t>17.12.2013</a:t>
            </a:fld>
            <a:endParaRPr lang="tr-TR"/>
          </a:p>
        </p:txBody>
      </p:sp>
      <p:sp>
        <p:nvSpPr>
          <p:cNvPr id="8" name="4 Altbilgi Yer Tutucusu"/>
          <p:cNvSpPr>
            <a:spLocks noGrp="1"/>
          </p:cNvSpPr>
          <p:nvPr>
            <p:ph type="ftr" sz="quarter" idx="11"/>
          </p:nvPr>
        </p:nvSpPr>
        <p:spPr/>
        <p:txBody>
          <a:bodyPr/>
          <a:lstStyle>
            <a:lvl1pPr eaLnBrk="0" hangingPunct="0">
              <a:defRPr b="1"/>
            </a:lvl1pPr>
          </a:lstStyle>
          <a:p>
            <a:pPr>
              <a:defRPr/>
            </a:pPr>
            <a:endParaRPr lang="tr-TR"/>
          </a:p>
        </p:txBody>
      </p:sp>
      <p:sp>
        <p:nvSpPr>
          <p:cNvPr id="9" name="5 Slayt Numarası Yer Tutucusu"/>
          <p:cNvSpPr>
            <a:spLocks noGrp="1"/>
          </p:cNvSpPr>
          <p:nvPr>
            <p:ph type="sldNum" sz="quarter" idx="12"/>
          </p:nvPr>
        </p:nvSpPr>
        <p:spPr/>
        <p:txBody>
          <a:bodyPr/>
          <a:lstStyle>
            <a:lvl1pPr eaLnBrk="0" hangingPunct="0">
              <a:defRPr b="1"/>
            </a:lvl1pPr>
          </a:lstStyle>
          <a:p>
            <a:pPr>
              <a:defRPr/>
            </a:pPr>
            <a:fld id="{BA760820-BB17-44BA-BC7E-0F582ADFB90E}"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3A834490-9CB7-4E60-B821-DFEC077D7B78}" type="datetime1">
              <a:rPr lang="tr-TR"/>
              <a:pPr>
                <a:defRPr/>
              </a:pPr>
              <a:t>17.12.2013</a:t>
            </a:fld>
            <a:endParaRPr lang="en-US"/>
          </a:p>
        </p:txBody>
      </p:sp>
      <p:sp>
        <p:nvSpPr>
          <p:cNvPr id="5" name="4 Altbilgi Yer Tutucusu"/>
          <p:cNvSpPr>
            <a:spLocks noGrp="1"/>
          </p:cNvSpPr>
          <p:nvPr>
            <p:ph type="ftr" sz="quarter" idx="11"/>
          </p:nvPr>
        </p:nvSpPr>
        <p:spPr/>
        <p:txBody>
          <a:bodyPr/>
          <a:lstStyle>
            <a:lvl1pPr>
              <a:defRPr/>
            </a:lvl1pPr>
          </a:lstStyle>
          <a:p>
            <a:pPr>
              <a:defRPr/>
            </a:pPr>
            <a:endParaRPr lang="en-US"/>
          </a:p>
        </p:txBody>
      </p:sp>
      <p:sp>
        <p:nvSpPr>
          <p:cNvPr id="6" name="5 Slayt Numarası Yer Tutucusu"/>
          <p:cNvSpPr>
            <a:spLocks noGrp="1"/>
          </p:cNvSpPr>
          <p:nvPr>
            <p:ph type="sldNum" sz="quarter" idx="12"/>
          </p:nvPr>
        </p:nvSpPr>
        <p:spPr/>
        <p:txBody>
          <a:bodyPr/>
          <a:lstStyle>
            <a:lvl1pPr>
              <a:defRPr/>
            </a:lvl1pPr>
          </a:lstStyle>
          <a:p>
            <a:pPr>
              <a:defRPr/>
            </a:pPr>
            <a:fld id="{139307FB-D2A3-4C25-B704-6498C9BCDD36}"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eaLnBrk="0" hangingPunct="0">
              <a:defRPr b="1"/>
            </a:lvl1pPr>
          </a:lstStyle>
          <a:p>
            <a:pPr>
              <a:defRPr/>
            </a:pPr>
            <a:fld id="{F3969210-F2A2-4FB6-86B9-BBF15FDC2843}" type="datetime1">
              <a:rPr lang="tr-TR"/>
              <a:pPr>
                <a:defRPr/>
              </a:pPr>
              <a:t>17.12.2013</a:t>
            </a:fld>
            <a:endParaRPr lang="tr-TR"/>
          </a:p>
        </p:txBody>
      </p:sp>
      <p:sp>
        <p:nvSpPr>
          <p:cNvPr id="4" name="4 Altbilgi Yer Tutucusu"/>
          <p:cNvSpPr>
            <a:spLocks noGrp="1"/>
          </p:cNvSpPr>
          <p:nvPr>
            <p:ph type="ftr" sz="quarter" idx="11"/>
          </p:nvPr>
        </p:nvSpPr>
        <p:spPr/>
        <p:txBody>
          <a:bodyPr/>
          <a:lstStyle>
            <a:lvl1pPr eaLnBrk="0" hangingPunct="0">
              <a:defRPr b="1"/>
            </a:lvl1pPr>
          </a:lstStyle>
          <a:p>
            <a:pPr>
              <a:defRPr/>
            </a:pPr>
            <a:endParaRPr lang="tr-TR"/>
          </a:p>
        </p:txBody>
      </p:sp>
      <p:sp>
        <p:nvSpPr>
          <p:cNvPr id="5" name="5 Slayt Numarası Yer Tutucusu"/>
          <p:cNvSpPr>
            <a:spLocks noGrp="1"/>
          </p:cNvSpPr>
          <p:nvPr>
            <p:ph type="sldNum" sz="quarter" idx="12"/>
          </p:nvPr>
        </p:nvSpPr>
        <p:spPr/>
        <p:txBody>
          <a:bodyPr/>
          <a:lstStyle>
            <a:lvl1pPr eaLnBrk="0" hangingPunct="0">
              <a:defRPr b="1"/>
            </a:lvl1pPr>
          </a:lstStyle>
          <a:p>
            <a:pPr>
              <a:defRPr/>
            </a:pPr>
            <a:fld id="{45AF1342-2AB2-4FF8-A2AB-E435B3771958}" type="slidenum">
              <a:rPr lang="tr-TR"/>
              <a:pPr>
                <a:defRPr/>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eaLnBrk="0" hangingPunct="0">
              <a:defRPr b="1"/>
            </a:lvl1pPr>
          </a:lstStyle>
          <a:p>
            <a:pPr>
              <a:defRPr/>
            </a:pPr>
            <a:fld id="{48991F06-452B-4C13-AB36-CEB0031D9AAD}" type="datetime1">
              <a:rPr lang="tr-TR"/>
              <a:pPr>
                <a:defRPr/>
              </a:pPr>
              <a:t>17.12.2013</a:t>
            </a:fld>
            <a:endParaRPr lang="tr-TR"/>
          </a:p>
        </p:txBody>
      </p:sp>
      <p:sp>
        <p:nvSpPr>
          <p:cNvPr id="3" name="4 Altbilgi Yer Tutucusu"/>
          <p:cNvSpPr>
            <a:spLocks noGrp="1"/>
          </p:cNvSpPr>
          <p:nvPr>
            <p:ph type="ftr" sz="quarter" idx="11"/>
          </p:nvPr>
        </p:nvSpPr>
        <p:spPr/>
        <p:txBody>
          <a:bodyPr/>
          <a:lstStyle>
            <a:lvl1pPr eaLnBrk="0" hangingPunct="0">
              <a:defRPr b="1"/>
            </a:lvl1pPr>
          </a:lstStyle>
          <a:p>
            <a:pPr>
              <a:defRPr/>
            </a:pPr>
            <a:endParaRPr lang="tr-TR"/>
          </a:p>
        </p:txBody>
      </p:sp>
      <p:sp>
        <p:nvSpPr>
          <p:cNvPr id="4" name="5 Slayt Numarası Yer Tutucusu"/>
          <p:cNvSpPr>
            <a:spLocks noGrp="1"/>
          </p:cNvSpPr>
          <p:nvPr>
            <p:ph type="sldNum" sz="quarter" idx="12"/>
          </p:nvPr>
        </p:nvSpPr>
        <p:spPr/>
        <p:txBody>
          <a:bodyPr/>
          <a:lstStyle>
            <a:lvl1pPr eaLnBrk="0" hangingPunct="0">
              <a:defRPr b="1"/>
            </a:lvl1pPr>
          </a:lstStyle>
          <a:p>
            <a:pPr>
              <a:defRPr/>
            </a:pPr>
            <a:fld id="{11C910C5-41B3-48BB-ABF5-B7D4840AEE3F}" type="slidenum">
              <a:rPr lang="tr-TR"/>
              <a:pPr>
                <a:defRPr/>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1"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1"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1" y="1435103"/>
            <a:ext cx="3008313" cy="4691063"/>
          </a:xfrm>
        </p:spPr>
        <p:txBody>
          <a:bodyPr/>
          <a:lstStyle>
            <a:lvl1pPr marL="0" indent="0">
              <a:buNone/>
              <a:defRPr sz="1400"/>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eaLnBrk="0" hangingPunct="0">
              <a:defRPr b="1"/>
            </a:lvl1pPr>
          </a:lstStyle>
          <a:p>
            <a:pPr>
              <a:defRPr/>
            </a:pPr>
            <a:fld id="{498CC3AA-25C6-4714-8D95-CEF67B0758ED}" type="datetime1">
              <a:rPr lang="tr-TR"/>
              <a:pPr>
                <a:defRPr/>
              </a:pPr>
              <a:t>17.12.2013</a:t>
            </a:fld>
            <a:endParaRPr lang="tr-TR"/>
          </a:p>
        </p:txBody>
      </p:sp>
      <p:sp>
        <p:nvSpPr>
          <p:cNvPr id="6" name="4 Altbilgi Yer Tutucusu"/>
          <p:cNvSpPr>
            <a:spLocks noGrp="1"/>
          </p:cNvSpPr>
          <p:nvPr>
            <p:ph type="ftr" sz="quarter" idx="11"/>
          </p:nvPr>
        </p:nvSpPr>
        <p:spPr/>
        <p:txBody>
          <a:bodyPr/>
          <a:lstStyle>
            <a:lvl1pPr eaLnBrk="0" hangingPunct="0">
              <a:defRPr b="1"/>
            </a:lvl1pPr>
          </a:lstStyle>
          <a:p>
            <a:pPr>
              <a:defRPr/>
            </a:pPr>
            <a:endParaRPr lang="tr-TR"/>
          </a:p>
        </p:txBody>
      </p:sp>
      <p:sp>
        <p:nvSpPr>
          <p:cNvPr id="7" name="5 Slayt Numarası Yer Tutucusu"/>
          <p:cNvSpPr>
            <a:spLocks noGrp="1"/>
          </p:cNvSpPr>
          <p:nvPr>
            <p:ph type="sldNum" sz="quarter" idx="12"/>
          </p:nvPr>
        </p:nvSpPr>
        <p:spPr/>
        <p:txBody>
          <a:bodyPr/>
          <a:lstStyle>
            <a:lvl1pPr eaLnBrk="0" hangingPunct="0">
              <a:defRPr b="1"/>
            </a:lvl1pPr>
          </a:lstStyle>
          <a:p>
            <a:pPr>
              <a:defRPr/>
            </a:pPr>
            <a:fld id="{AD1DEC0D-5D95-4B54-81D4-8DC9CDA9FED2}" type="slidenum">
              <a:rPr lang="tr-TR"/>
              <a:pPr>
                <a:defRPr/>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eaLnBrk="0" hangingPunct="0">
              <a:defRPr b="1"/>
            </a:lvl1pPr>
          </a:lstStyle>
          <a:p>
            <a:pPr>
              <a:defRPr/>
            </a:pPr>
            <a:fld id="{13EA140A-EB89-40EB-BC30-C51C1CFA8408}" type="datetime1">
              <a:rPr lang="tr-TR"/>
              <a:pPr>
                <a:defRPr/>
              </a:pPr>
              <a:t>17.12.2013</a:t>
            </a:fld>
            <a:endParaRPr lang="tr-TR"/>
          </a:p>
        </p:txBody>
      </p:sp>
      <p:sp>
        <p:nvSpPr>
          <p:cNvPr id="6" name="4 Altbilgi Yer Tutucusu"/>
          <p:cNvSpPr>
            <a:spLocks noGrp="1"/>
          </p:cNvSpPr>
          <p:nvPr>
            <p:ph type="ftr" sz="quarter" idx="11"/>
          </p:nvPr>
        </p:nvSpPr>
        <p:spPr/>
        <p:txBody>
          <a:bodyPr/>
          <a:lstStyle>
            <a:lvl1pPr eaLnBrk="0" hangingPunct="0">
              <a:defRPr b="1"/>
            </a:lvl1pPr>
          </a:lstStyle>
          <a:p>
            <a:pPr>
              <a:defRPr/>
            </a:pPr>
            <a:endParaRPr lang="tr-TR"/>
          </a:p>
        </p:txBody>
      </p:sp>
      <p:sp>
        <p:nvSpPr>
          <p:cNvPr id="7" name="5 Slayt Numarası Yer Tutucusu"/>
          <p:cNvSpPr>
            <a:spLocks noGrp="1"/>
          </p:cNvSpPr>
          <p:nvPr>
            <p:ph type="sldNum" sz="quarter" idx="12"/>
          </p:nvPr>
        </p:nvSpPr>
        <p:spPr/>
        <p:txBody>
          <a:bodyPr/>
          <a:lstStyle>
            <a:lvl1pPr eaLnBrk="0" hangingPunct="0">
              <a:defRPr b="1"/>
            </a:lvl1pPr>
          </a:lstStyle>
          <a:p>
            <a:pPr>
              <a:defRPr/>
            </a:pPr>
            <a:fld id="{97740634-F333-47D4-AA0A-EC86B91E0716}" type="slidenum">
              <a:rPr lang="tr-TR"/>
              <a:pPr>
                <a:defRPr/>
              </a:pPr>
              <a:t>‹#›</a:t>
            </a:fld>
            <a:endParaRPr lang="tr-T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eaLnBrk="0" hangingPunct="0">
              <a:defRPr b="1"/>
            </a:lvl1pPr>
          </a:lstStyle>
          <a:p>
            <a:pPr>
              <a:defRPr/>
            </a:pPr>
            <a:fld id="{0CA6FBF8-A085-410E-8E87-1DDE2871579E}" type="datetime1">
              <a:rPr lang="tr-TR"/>
              <a:pPr>
                <a:defRPr/>
              </a:pPr>
              <a:t>17.12.2013</a:t>
            </a:fld>
            <a:endParaRPr lang="tr-TR"/>
          </a:p>
        </p:txBody>
      </p:sp>
      <p:sp>
        <p:nvSpPr>
          <p:cNvPr id="5" name="4 Altbilgi Yer Tutucusu"/>
          <p:cNvSpPr>
            <a:spLocks noGrp="1"/>
          </p:cNvSpPr>
          <p:nvPr>
            <p:ph type="ftr" sz="quarter" idx="11"/>
          </p:nvPr>
        </p:nvSpPr>
        <p:spPr/>
        <p:txBody>
          <a:bodyPr/>
          <a:lstStyle>
            <a:lvl1pPr eaLnBrk="0" hangingPunct="0">
              <a:defRPr b="1"/>
            </a:lvl1pPr>
          </a:lstStyle>
          <a:p>
            <a:pPr>
              <a:defRPr/>
            </a:pPr>
            <a:endParaRPr lang="tr-TR"/>
          </a:p>
        </p:txBody>
      </p:sp>
      <p:sp>
        <p:nvSpPr>
          <p:cNvPr id="6" name="5 Slayt Numarası Yer Tutucusu"/>
          <p:cNvSpPr>
            <a:spLocks noGrp="1"/>
          </p:cNvSpPr>
          <p:nvPr>
            <p:ph type="sldNum" sz="quarter" idx="12"/>
          </p:nvPr>
        </p:nvSpPr>
        <p:spPr/>
        <p:txBody>
          <a:bodyPr/>
          <a:lstStyle>
            <a:lvl1pPr eaLnBrk="0" hangingPunct="0">
              <a:defRPr b="1"/>
            </a:lvl1pPr>
          </a:lstStyle>
          <a:p>
            <a:pPr>
              <a:defRPr/>
            </a:pPr>
            <a:fld id="{CBC3D44F-83FA-45CC-9D75-19D8E8ACA27B}" type="slidenum">
              <a:rPr lang="tr-TR"/>
              <a:pPr>
                <a:defRPr/>
              </a:pPr>
              <a:t>‹#›</a:t>
            </a:fld>
            <a:endParaRPr lang="tr-T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0"/>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40"/>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eaLnBrk="0" hangingPunct="0">
              <a:defRPr b="1"/>
            </a:lvl1pPr>
          </a:lstStyle>
          <a:p>
            <a:pPr>
              <a:defRPr/>
            </a:pPr>
            <a:fld id="{B838C08C-0270-4799-85EC-BC38E6A014EB}" type="datetime1">
              <a:rPr lang="tr-TR"/>
              <a:pPr>
                <a:defRPr/>
              </a:pPr>
              <a:t>17.12.2013</a:t>
            </a:fld>
            <a:endParaRPr lang="tr-TR"/>
          </a:p>
        </p:txBody>
      </p:sp>
      <p:sp>
        <p:nvSpPr>
          <p:cNvPr id="5" name="4 Altbilgi Yer Tutucusu"/>
          <p:cNvSpPr>
            <a:spLocks noGrp="1"/>
          </p:cNvSpPr>
          <p:nvPr>
            <p:ph type="ftr" sz="quarter" idx="11"/>
          </p:nvPr>
        </p:nvSpPr>
        <p:spPr/>
        <p:txBody>
          <a:bodyPr/>
          <a:lstStyle>
            <a:lvl1pPr eaLnBrk="0" hangingPunct="0">
              <a:defRPr b="1"/>
            </a:lvl1pPr>
          </a:lstStyle>
          <a:p>
            <a:pPr>
              <a:defRPr/>
            </a:pPr>
            <a:endParaRPr lang="tr-TR"/>
          </a:p>
        </p:txBody>
      </p:sp>
      <p:sp>
        <p:nvSpPr>
          <p:cNvPr id="6" name="5 Slayt Numarası Yer Tutucusu"/>
          <p:cNvSpPr>
            <a:spLocks noGrp="1"/>
          </p:cNvSpPr>
          <p:nvPr>
            <p:ph type="sldNum" sz="quarter" idx="12"/>
          </p:nvPr>
        </p:nvSpPr>
        <p:spPr/>
        <p:txBody>
          <a:bodyPr/>
          <a:lstStyle>
            <a:lvl1pPr eaLnBrk="0" hangingPunct="0">
              <a:defRPr b="1"/>
            </a:lvl1pPr>
          </a:lstStyle>
          <a:p>
            <a:pPr>
              <a:defRPr/>
            </a:pPr>
            <a:fld id="{E5725603-2619-4EBB-AD13-E180A8D672CC}" type="slidenum">
              <a:rPr lang="tr-TR"/>
              <a:pPr>
                <a:defRPr/>
              </a:pPr>
              <a:t>‹#›</a:t>
            </a:fld>
            <a:endParaRPr lang="tr-T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562" indent="0" algn="ctr">
              <a:buNone/>
              <a:defRPr>
                <a:solidFill>
                  <a:schemeClr val="tx1">
                    <a:tint val="75000"/>
                  </a:schemeClr>
                </a:solidFill>
              </a:defRPr>
            </a:lvl2pPr>
            <a:lvl3pPr marL="913134" indent="0" algn="ctr">
              <a:buNone/>
              <a:defRPr>
                <a:solidFill>
                  <a:schemeClr val="tx1">
                    <a:tint val="75000"/>
                  </a:schemeClr>
                </a:solidFill>
              </a:defRPr>
            </a:lvl3pPr>
            <a:lvl4pPr marL="1369710" indent="0" algn="ctr">
              <a:buNone/>
              <a:defRPr>
                <a:solidFill>
                  <a:schemeClr val="tx1">
                    <a:tint val="75000"/>
                  </a:schemeClr>
                </a:solidFill>
              </a:defRPr>
            </a:lvl4pPr>
            <a:lvl5pPr marL="1826276" indent="0" algn="ctr">
              <a:buNone/>
              <a:defRPr>
                <a:solidFill>
                  <a:schemeClr val="tx1">
                    <a:tint val="75000"/>
                  </a:schemeClr>
                </a:solidFill>
              </a:defRPr>
            </a:lvl5pPr>
            <a:lvl6pPr marL="2282841" indent="0" algn="ctr">
              <a:buNone/>
              <a:defRPr>
                <a:solidFill>
                  <a:schemeClr val="tx1">
                    <a:tint val="75000"/>
                  </a:schemeClr>
                </a:solidFill>
              </a:defRPr>
            </a:lvl6pPr>
            <a:lvl7pPr marL="2739416" indent="0" algn="ctr">
              <a:buNone/>
              <a:defRPr>
                <a:solidFill>
                  <a:schemeClr val="tx1">
                    <a:tint val="75000"/>
                  </a:schemeClr>
                </a:solidFill>
              </a:defRPr>
            </a:lvl7pPr>
            <a:lvl8pPr marL="3195980" indent="0" algn="ctr">
              <a:buNone/>
              <a:defRPr>
                <a:solidFill>
                  <a:schemeClr val="tx1">
                    <a:tint val="75000"/>
                  </a:schemeClr>
                </a:solidFill>
              </a:defRPr>
            </a:lvl8pPr>
            <a:lvl9pPr marL="3652551"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035EE513-9AE1-4BE9-B4C4-38D8BDB8EC3E}" type="datetime1">
              <a:rPr lang="tr-TR"/>
              <a:pPr>
                <a:defRPr/>
              </a:pPr>
              <a:t>17.12.2013</a:t>
            </a:fld>
            <a:endParaRPr lang="en-US" dirty="0"/>
          </a:p>
        </p:txBody>
      </p:sp>
      <p:sp>
        <p:nvSpPr>
          <p:cNvPr id="5"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7C786EE8-42A2-4065-9DBD-C7AEEFE4F977}" type="slidenum">
              <a:rPr lang="en-US"/>
              <a:pPr>
                <a:defRPr/>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DEFC4908-5748-4EF6-9C32-C911585961BF}" type="datetime1">
              <a:rPr lang="tr-TR"/>
              <a:pPr>
                <a:defRPr/>
              </a:pPr>
              <a:t>17.12.2013</a:t>
            </a:fld>
            <a:endParaRPr lang="en-US" dirty="0"/>
          </a:p>
        </p:txBody>
      </p:sp>
      <p:sp>
        <p:nvSpPr>
          <p:cNvPr id="5"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24F87B1D-648C-4FE2-B179-2B0C6ACEA5B1}" type="slidenum">
              <a:rPr lang="en-US"/>
              <a:pPr>
                <a:defRPr/>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27"/>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40"/>
            <a:ext cx="7772400" cy="1500187"/>
          </a:xfrm>
        </p:spPr>
        <p:txBody>
          <a:bodyPr anchor="b"/>
          <a:lstStyle>
            <a:lvl1pPr marL="0" indent="0">
              <a:buNone/>
              <a:defRPr sz="2000">
                <a:solidFill>
                  <a:schemeClr val="tx1">
                    <a:tint val="75000"/>
                  </a:schemeClr>
                </a:solidFill>
              </a:defRPr>
            </a:lvl1pPr>
            <a:lvl2pPr marL="456562" indent="0">
              <a:buNone/>
              <a:defRPr sz="1800">
                <a:solidFill>
                  <a:schemeClr val="tx1">
                    <a:tint val="75000"/>
                  </a:schemeClr>
                </a:solidFill>
              </a:defRPr>
            </a:lvl2pPr>
            <a:lvl3pPr marL="913134" indent="0">
              <a:buNone/>
              <a:defRPr sz="1600">
                <a:solidFill>
                  <a:schemeClr val="tx1">
                    <a:tint val="75000"/>
                  </a:schemeClr>
                </a:solidFill>
              </a:defRPr>
            </a:lvl3pPr>
            <a:lvl4pPr marL="1369710" indent="0">
              <a:buNone/>
              <a:defRPr sz="1400">
                <a:solidFill>
                  <a:schemeClr val="tx1">
                    <a:tint val="75000"/>
                  </a:schemeClr>
                </a:solidFill>
              </a:defRPr>
            </a:lvl4pPr>
            <a:lvl5pPr marL="1826276" indent="0">
              <a:buNone/>
              <a:defRPr sz="1400">
                <a:solidFill>
                  <a:schemeClr val="tx1">
                    <a:tint val="75000"/>
                  </a:schemeClr>
                </a:solidFill>
              </a:defRPr>
            </a:lvl5pPr>
            <a:lvl6pPr marL="2282841" indent="0">
              <a:buNone/>
              <a:defRPr sz="1400">
                <a:solidFill>
                  <a:schemeClr val="tx1">
                    <a:tint val="75000"/>
                  </a:schemeClr>
                </a:solidFill>
              </a:defRPr>
            </a:lvl6pPr>
            <a:lvl7pPr marL="2739416" indent="0">
              <a:buNone/>
              <a:defRPr sz="1400">
                <a:solidFill>
                  <a:schemeClr val="tx1">
                    <a:tint val="75000"/>
                  </a:schemeClr>
                </a:solidFill>
              </a:defRPr>
            </a:lvl7pPr>
            <a:lvl8pPr marL="3195980" indent="0">
              <a:buNone/>
              <a:defRPr sz="1400">
                <a:solidFill>
                  <a:schemeClr val="tx1">
                    <a:tint val="75000"/>
                  </a:schemeClr>
                </a:solidFill>
              </a:defRPr>
            </a:lvl8pPr>
            <a:lvl9pPr marL="3652551"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F3216BF6-9C2C-4563-B902-D14C0F19E246}" type="datetime1">
              <a:rPr lang="tr-TR"/>
              <a:pPr>
                <a:defRPr/>
              </a:pPr>
              <a:t>17.12.2013</a:t>
            </a:fld>
            <a:endParaRPr lang="en-US" dirty="0"/>
          </a:p>
        </p:txBody>
      </p:sp>
      <p:sp>
        <p:nvSpPr>
          <p:cNvPr id="5"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14D3B6AA-CBF6-4B60-A490-E6AC12E30DA9}" type="slidenum">
              <a:rPr lang="en-US"/>
              <a:pPr>
                <a:defRPr/>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2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2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7448F309-8B92-400E-90CA-4D502A709F40}" type="datetime1">
              <a:rPr lang="tr-TR"/>
              <a:pPr>
                <a:defRPr/>
              </a:pPr>
              <a:t>17.12.2013</a:t>
            </a:fld>
            <a:endParaRPr lang="en-US" dirty="0"/>
          </a:p>
        </p:txBody>
      </p:sp>
      <p:sp>
        <p:nvSpPr>
          <p:cNvPr id="6"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7"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092B7054-7C55-48BE-9AB8-477D90CBA230}"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3"/>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77" indent="0">
              <a:buNone/>
              <a:defRPr sz="1800">
                <a:solidFill>
                  <a:schemeClr val="tx1">
                    <a:tint val="75000"/>
                  </a:schemeClr>
                </a:solidFill>
              </a:defRPr>
            </a:lvl2pPr>
            <a:lvl3pPr marL="914353" indent="0">
              <a:buNone/>
              <a:defRPr sz="1600">
                <a:solidFill>
                  <a:schemeClr val="tx1">
                    <a:tint val="75000"/>
                  </a:schemeClr>
                </a:solidFill>
              </a:defRPr>
            </a:lvl3pPr>
            <a:lvl4pPr marL="1371530" indent="0">
              <a:buNone/>
              <a:defRPr sz="1400">
                <a:solidFill>
                  <a:schemeClr val="tx1">
                    <a:tint val="75000"/>
                  </a:schemeClr>
                </a:solidFill>
              </a:defRPr>
            </a:lvl4pPr>
            <a:lvl5pPr marL="1828706" indent="0">
              <a:buNone/>
              <a:defRPr sz="1400">
                <a:solidFill>
                  <a:schemeClr val="tx1">
                    <a:tint val="75000"/>
                  </a:schemeClr>
                </a:solidFill>
              </a:defRPr>
            </a:lvl5pPr>
            <a:lvl6pPr marL="2285883" indent="0">
              <a:buNone/>
              <a:defRPr sz="1400">
                <a:solidFill>
                  <a:schemeClr val="tx1">
                    <a:tint val="75000"/>
                  </a:schemeClr>
                </a:solidFill>
              </a:defRPr>
            </a:lvl6pPr>
            <a:lvl7pPr marL="2743060" indent="0">
              <a:buNone/>
              <a:defRPr sz="1400">
                <a:solidFill>
                  <a:schemeClr val="tx1">
                    <a:tint val="75000"/>
                  </a:schemeClr>
                </a:solidFill>
              </a:defRPr>
            </a:lvl7pPr>
            <a:lvl8pPr marL="3200236" indent="0">
              <a:buNone/>
              <a:defRPr sz="1400">
                <a:solidFill>
                  <a:schemeClr val="tx1">
                    <a:tint val="75000"/>
                  </a:schemeClr>
                </a:solidFill>
              </a:defRPr>
            </a:lvl8pPr>
            <a:lvl9pPr marL="3657413"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48F86915-8D49-4E84-A77B-818F3FA04CAA}" type="datetime1">
              <a:rPr lang="tr-TR"/>
              <a:pPr>
                <a:defRPr/>
              </a:pPr>
              <a:t>17.12.2013</a:t>
            </a:fld>
            <a:endParaRPr lang="en-US"/>
          </a:p>
        </p:txBody>
      </p:sp>
      <p:sp>
        <p:nvSpPr>
          <p:cNvPr id="5" name="4 Altbilgi Yer Tutucusu"/>
          <p:cNvSpPr>
            <a:spLocks noGrp="1"/>
          </p:cNvSpPr>
          <p:nvPr>
            <p:ph type="ftr" sz="quarter" idx="11"/>
          </p:nvPr>
        </p:nvSpPr>
        <p:spPr/>
        <p:txBody>
          <a:bodyPr/>
          <a:lstStyle>
            <a:lvl1pPr>
              <a:defRPr/>
            </a:lvl1pPr>
          </a:lstStyle>
          <a:p>
            <a:pPr>
              <a:defRPr/>
            </a:pPr>
            <a:endParaRPr lang="en-US"/>
          </a:p>
        </p:txBody>
      </p:sp>
      <p:sp>
        <p:nvSpPr>
          <p:cNvPr id="6" name="5 Slayt Numarası Yer Tutucusu"/>
          <p:cNvSpPr>
            <a:spLocks noGrp="1"/>
          </p:cNvSpPr>
          <p:nvPr>
            <p:ph type="sldNum" sz="quarter" idx="12"/>
          </p:nvPr>
        </p:nvSpPr>
        <p:spPr/>
        <p:txBody>
          <a:bodyPr/>
          <a:lstStyle>
            <a:lvl1pPr>
              <a:defRPr/>
            </a:lvl1pPr>
          </a:lstStyle>
          <a:p>
            <a:pPr>
              <a:defRPr/>
            </a:pPr>
            <a:fld id="{4F046FFF-3F42-4149-BD2C-D33B651C1882}"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6562" indent="0">
              <a:buNone/>
              <a:defRPr sz="2000" b="1"/>
            </a:lvl2pPr>
            <a:lvl3pPr marL="913134" indent="0">
              <a:buNone/>
              <a:defRPr sz="1800" b="1"/>
            </a:lvl3pPr>
            <a:lvl4pPr marL="1369710" indent="0">
              <a:buNone/>
              <a:defRPr sz="1600" b="1"/>
            </a:lvl4pPr>
            <a:lvl5pPr marL="1826276" indent="0">
              <a:buNone/>
              <a:defRPr sz="1600" b="1"/>
            </a:lvl5pPr>
            <a:lvl6pPr marL="2282841" indent="0">
              <a:buNone/>
              <a:defRPr sz="1600" b="1"/>
            </a:lvl6pPr>
            <a:lvl7pPr marL="2739416" indent="0">
              <a:buNone/>
              <a:defRPr sz="1600" b="1"/>
            </a:lvl7pPr>
            <a:lvl8pPr marL="3195980" indent="0">
              <a:buNone/>
              <a:defRPr sz="1600" b="1"/>
            </a:lvl8pPr>
            <a:lvl9pPr marL="365255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6562" indent="0">
              <a:buNone/>
              <a:defRPr sz="2000" b="1"/>
            </a:lvl2pPr>
            <a:lvl3pPr marL="913134" indent="0">
              <a:buNone/>
              <a:defRPr sz="1800" b="1"/>
            </a:lvl3pPr>
            <a:lvl4pPr marL="1369710" indent="0">
              <a:buNone/>
              <a:defRPr sz="1600" b="1"/>
            </a:lvl4pPr>
            <a:lvl5pPr marL="1826276" indent="0">
              <a:buNone/>
              <a:defRPr sz="1600" b="1"/>
            </a:lvl5pPr>
            <a:lvl6pPr marL="2282841" indent="0">
              <a:buNone/>
              <a:defRPr sz="1600" b="1"/>
            </a:lvl6pPr>
            <a:lvl7pPr marL="2739416" indent="0">
              <a:buNone/>
              <a:defRPr sz="1600" b="1"/>
            </a:lvl7pPr>
            <a:lvl8pPr marL="3195980" indent="0">
              <a:buNone/>
              <a:defRPr sz="1600" b="1"/>
            </a:lvl8pPr>
            <a:lvl9pPr marL="365255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830EDEF8-D6C7-46CF-99FF-CD74566F7E7F}" type="datetime1">
              <a:rPr lang="tr-TR"/>
              <a:pPr>
                <a:defRPr/>
              </a:pPr>
              <a:t>17.12.2013</a:t>
            </a:fld>
            <a:endParaRPr lang="en-US" dirty="0"/>
          </a:p>
        </p:txBody>
      </p:sp>
      <p:sp>
        <p:nvSpPr>
          <p:cNvPr id="8"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9"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90A6308B-CCBD-489A-8B77-C5B0F272ABDB}" type="slidenum">
              <a:rPr lang="en-US"/>
              <a:pPr>
                <a:defRPr/>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1AE3BD98-6D44-4F57-8D0E-939F7B884EF8}" type="datetime1">
              <a:rPr lang="tr-TR"/>
              <a:pPr>
                <a:defRPr/>
              </a:pPr>
              <a:t>17.12.2013</a:t>
            </a:fld>
            <a:endParaRPr lang="en-US" dirty="0"/>
          </a:p>
        </p:txBody>
      </p:sp>
      <p:sp>
        <p:nvSpPr>
          <p:cNvPr id="4"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5"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DD4412C9-D20E-49CF-8391-56FABC084A7C}" type="slidenum">
              <a:rPr lang="en-US"/>
              <a:pPr>
                <a:defRPr/>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924E6726-6FC4-49E6-A89B-5052BA8050CC}" type="datetime1">
              <a:rPr lang="tr-TR"/>
              <a:pPr>
                <a:defRPr/>
              </a:pPr>
              <a:t>17.12.2013</a:t>
            </a:fld>
            <a:endParaRPr lang="en-US" dirty="0"/>
          </a:p>
        </p:txBody>
      </p:sp>
      <p:sp>
        <p:nvSpPr>
          <p:cNvPr id="3"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4"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E2DEB1FC-9023-4BC5-9B30-61AA3886A6AD}" type="slidenum">
              <a:rPr lang="en-US"/>
              <a:pPr>
                <a:defRPr/>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7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6562" indent="0">
              <a:buNone/>
              <a:defRPr sz="1200"/>
            </a:lvl2pPr>
            <a:lvl3pPr marL="913134" indent="0">
              <a:buNone/>
              <a:defRPr sz="1000"/>
            </a:lvl3pPr>
            <a:lvl4pPr marL="1369710" indent="0">
              <a:buNone/>
              <a:defRPr sz="900"/>
            </a:lvl4pPr>
            <a:lvl5pPr marL="1826276" indent="0">
              <a:buNone/>
              <a:defRPr sz="900"/>
            </a:lvl5pPr>
            <a:lvl6pPr marL="2282841" indent="0">
              <a:buNone/>
              <a:defRPr sz="900"/>
            </a:lvl6pPr>
            <a:lvl7pPr marL="2739416" indent="0">
              <a:buNone/>
              <a:defRPr sz="900"/>
            </a:lvl7pPr>
            <a:lvl8pPr marL="3195980" indent="0">
              <a:buNone/>
              <a:defRPr sz="900"/>
            </a:lvl8pPr>
            <a:lvl9pPr marL="3652551"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D4383D9E-6D5F-4A9C-AC2F-05B56AE9D946}" type="datetime1">
              <a:rPr lang="tr-TR"/>
              <a:pPr>
                <a:defRPr/>
              </a:pPr>
              <a:t>17.12.2013</a:t>
            </a:fld>
            <a:endParaRPr lang="en-US" dirty="0"/>
          </a:p>
        </p:txBody>
      </p:sp>
      <p:sp>
        <p:nvSpPr>
          <p:cNvPr id="6"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7"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6D54976D-EBA6-4B1F-A4F9-1B546774F80A}" type="slidenum">
              <a:rPr lang="en-US"/>
              <a:pPr>
                <a:defRPr/>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6562" indent="0">
              <a:buNone/>
              <a:defRPr sz="2800"/>
            </a:lvl2pPr>
            <a:lvl3pPr marL="913134" indent="0">
              <a:buNone/>
              <a:defRPr sz="2400"/>
            </a:lvl3pPr>
            <a:lvl4pPr marL="1369710" indent="0">
              <a:buNone/>
              <a:defRPr sz="2000"/>
            </a:lvl4pPr>
            <a:lvl5pPr marL="1826276" indent="0">
              <a:buNone/>
              <a:defRPr sz="2000"/>
            </a:lvl5pPr>
            <a:lvl6pPr marL="2282841" indent="0">
              <a:buNone/>
              <a:defRPr sz="2000"/>
            </a:lvl6pPr>
            <a:lvl7pPr marL="2739416" indent="0">
              <a:buNone/>
              <a:defRPr sz="2000"/>
            </a:lvl7pPr>
            <a:lvl8pPr marL="3195980" indent="0">
              <a:buNone/>
              <a:defRPr sz="2000"/>
            </a:lvl8pPr>
            <a:lvl9pPr marL="3652551"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562" indent="0">
              <a:buNone/>
              <a:defRPr sz="1200"/>
            </a:lvl2pPr>
            <a:lvl3pPr marL="913134" indent="0">
              <a:buNone/>
              <a:defRPr sz="1000"/>
            </a:lvl3pPr>
            <a:lvl4pPr marL="1369710" indent="0">
              <a:buNone/>
              <a:defRPr sz="900"/>
            </a:lvl4pPr>
            <a:lvl5pPr marL="1826276" indent="0">
              <a:buNone/>
              <a:defRPr sz="900"/>
            </a:lvl5pPr>
            <a:lvl6pPr marL="2282841" indent="0">
              <a:buNone/>
              <a:defRPr sz="900"/>
            </a:lvl6pPr>
            <a:lvl7pPr marL="2739416" indent="0">
              <a:buNone/>
              <a:defRPr sz="900"/>
            </a:lvl7pPr>
            <a:lvl8pPr marL="3195980" indent="0">
              <a:buNone/>
              <a:defRPr sz="900"/>
            </a:lvl8pPr>
            <a:lvl9pPr marL="3652551"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4D6514D2-F6D0-48B4-84B6-174824083AE7}" type="datetime1">
              <a:rPr lang="tr-TR"/>
              <a:pPr>
                <a:defRPr/>
              </a:pPr>
              <a:t>17.12.2013</a:t>
            </a:fld>
            <a:endParaRPr lang="en-US" dirty="0"/>
          </a:p>
        </p:txBody>
      </p:sp>
      <p:sp>
        <p:nvSpPr>
          <p:cNvPr id="6"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7"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8F288626-E207-4941-985F-046089F879FD}" type="slidenum">
              <a:rPr lang="en-US"/>
              <a:pPr>
                <a:defRPr/>
              </a:pPr>
              <a:t>‹#›</a:t>
            </a:fld>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006A884C-A916-4027-9FA0-3C92E32E9EB9}" type="datetime1">
              <a:rPr lang="tr-TR"/>
              <a:pPr>
                <a:defRPr/>
              </a:pPr>
              <a:t>17.12.2013</a:t>
            </a:fld>
            <a:endParaRPr lang="en-US" dirty="0"/>
          </a:p>
        </p:txBody>
      </p:sp>
      <p:sp>
        <p:nvSpPr>
          <p:cNvPr id="5"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C7AB1153-73B8-4182-BEEF-55F6726CD751}" type="slidenum">
              <a:rPr lang="en-US"/>
              <a:pPr>
                <a:defRPr/>
              </a:pPr>
              <a:t>‹#›</a:t>
            </a:fld>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65"/>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65"/>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9279F438-6F41-4737-A250-0283FA3A592F}" type="datetime1">
              <a:rPr lang="tr-TR"/>
              <a:pPr>
                <a:defRPr/>
              </a:pPr>
              <a:t>17.12.2013</a:t>
            </a:fld>
            <a:endParaRPr lang="en-US" dirty="0"/>
          </a:p>
        </p:txBody>
      </p:sp>
      <p:sp>
        <p:nvSpPr>
          <p:cNvPr id="5"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58DB608D-D40D-4CD7-BCAC-357DB3DEA735}" type="slidenum">
              <a:rPr lang="en-US"/>
              <a:pPr>
                <a:defRPr/>
              </a:pPr>
              <a:t>‹#›</a:t>
            </a:fld>
            <a:endParaRPr 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685800" y="609600"/>
            <a:ext cx="7772400" cy="54864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2 Veri Yer Tutucusu"/>
          <p:cNvSpPr>
            <a:spLocks noGrp="1"/>
          </p:cNvSpPr>
          <p:nvPr>
            <p:ph type="dt" sz="half" idx="10"/>
          </p:nvPr>
        </p:nvSpPr>
        <p:spPr>
          <a:xfrm>
            <a:off x="685800" y="6248400"/>
            <a:ext cx="1905000" cy="457200"/>
          </a:xfrm>
        </p:spPr>
        <p:txBody>
          <a:bodyPr/>
          <a:lstStyle>
            <a:lvl1pPr eaLnBrk="0" hangingPunct="0">
              <a:defRPr b="1">
                <a:ea typeface="ヒラギノ角ゴ ProN W3" charset="0"/>
              </a:defRPr>
            </a:lvl1pPr>
          </a:lstStyle>
          <a:p>
            <a:pPr>
              <a:defRPr/>
            </a:pPr>
            <a:fld id="{F005117A-D5AE-480A-9234-6BE619922A85}" type="datetime1">
              <a:rPr lang="tr-TR"/>
              <a:pPr>
                <a:defRPr/>
              </a:pPr>
              <a:t>17.12.2013</a:t>
            </a:fld>
            <a:endParaRPr lang="en-US" dirty="0"/>
          </a:p>
        </p:txBody>
      </p:sp>
      <p:sp>
        <p:nvSpPr>
          <p:cNvPr id="4" name="3 Altbilgi Yer Tutucusu"/>
          <p:cNvSpPr>
            <a:spLocks noGrp="1"/>
          </p:cNvSpPr>
          <p:nvPr>
            <p:ph type="ftr" sz="quarter" idx="11"/>
          </p:nvPr>
        </p:nvSpPr>
        <p:spPr>
          <a:xfrm>
            <a:off x="3124200" y="6248400"/>
            <a:ext cx="2895600" cy="457200"/>
          </a:xfrm>
        </p:spPr>
        <p:txBody>
          <a:bodyPr/>
          <a:lstStyle>
            <a:lvl1pPr eaLnBrk="0" hangingPunct="0">
              <a:defRPr b="1">
                <a:ea typeface="ヒラギノ角ゴ ProN W3" charset="0"/>
              </a:defRPr>
            </a:lvl1pPr>
          </a:lstStyle>
          <a:p>
            <a:pPr>
              <a:defRPr/>
            </a:pPr>
            <a:endParaRPr lang="en-US"/>
          </a:p>
        </p:txBody>
      </p:sp>
      <p:sp>
        <p:nvSpPr>
          <p:cNvPr id="5" name="4 Slayt Numarası Yer Tutucusu"/>
          <p:cNvSpPr>
            <a:spLocks noGrp="1"/>
          </p:cNvSpPr>
          <p:nvPr>
            <p:ph type="sldNum" sz="quarter" idx="12"/>
          </p:nvPr>
        </p:nvSpPr>
        <p:spPr>
          <a:xfrm>
            <a:off x="8664575" y="6594475"/>
            <a:ext cx="479425" cy="263525"/>
          </a:xfrm>
        </p:spPr>
        <p:txBody>
          <a:bodyPr/>
          <a:lstStyle>
            <a:lvl1pPr eaLnBrk="0" hangingPunct="0">
              <a:defRPr b="1">
                <a:ea typeface="ヒラギノ角ゴ ProN W3" charset="0"/>
              </a:defRPr>
            </a:lvl1pPr>
          </a:lstStyle>
          <a:p>
            <a:pPr>
              <a:defRPr/>
            </a:pPr>
            <a:fld id="{62FDE359-3750-4C23-8659-544F41EEB106}" type="slidenum">
              <a:rPr lang="en-US"/>
              <a:pPr>
                <a:defRPr/>
              </a:pPr>
              <a:t>‹#›</a:t>
            </a:fld>
            <a:endParaRPr 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585" indent="0" algn="ctr">
              <a:buNone/>
              <a:defRPr>
                <a:solidFill>
                  <a:schemeClr val="tx1">
                    <a:tint val="75000"/>
                  </a:schemeClr>
                </a:solidFill>
              </a:defRPr>
            </a:lvl2pPr>
            <a:lvl3pPr marL="913180" indent="0" algn="ctr">
              <a:buNone/>
              <a:defRPr>
                <a:solidFill>
                  <a:schemeClr val="tx1">
                    <a:tint val="75000"/>
                  </a:schemeClr>
                </a:solidFill>
              </a:defRPr>
            </a:lvl3pPr>
            <a:lvl4pPr marL="1369780" indent="0" algn="ctr">
              <a:buNone/>
              <a:defRPr>
                <a:solidFill>
                  <a:schemeClr val="tx1">
                    <a:tint val="75000"/>
                  </a:schemeClr>
                </a:solidFill>
              </a:defRPr>
            </a:lvl4pPr>
            <a:lvl5pPr marL="1826370" indent="0" algn="ctr">
              <a:buNone/>
              <a:defRPr>
                <a:solidFill>
                  <a:schemeClr val="tx1">
                    <a:tint val="75000"/>
                  </a:schemeClr>
                </a:solidFill>
              </a:defRPr>
            </a:lvl5pPr>
            <a:lvl6pPr marL="2282958" indent="0" algn="ctr">
              <a:buNone/>
              <a:defRPr>
                <a:solidFill>
                  <a:schemeClr val="tx1">
                    <a:tint val="75000"/>
                  </a:schemeClr>
                </a:solidFill>
              </a:defRPr>
            </a:lvl6pPr>
            <a:lvl7pPr marL="2739556" indent="0" algn="ctr">
              <a:buNone/>
              <a:defRPr>
                <a:solidFill>
                  <a:schemeClr val="tx1">
                    <a:tint val="75000"/>
                  </a:schemeClr>
                </a:solidFill>
              </a:defRPr>
            </a:lvl7pPr>
            <a:lvl8pPr marL="3196144" indent="0" algn="ctr">
              <a:buNone/>
              <a:defRPr>
                <a:solidFill>
                  <a:schemeClr val="tx1">
                    <a:tint val="75000"/>
                  </a:schemeClr>
                </a:solidFill>
              </a:defRPr>
            </a:lvl8pPr>
            <a:lvl9pPr marL="365273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5FCBCAD8-A75F-42B4-9495-7293D484E573}" type="datetime1">
              <a:rPr lang="tr-TR"/>
              <a:pPr>
                <a:defRPr/>
              </a:pPr>
              <a:t>17.12.2013</a:t>
            </a:fld>
            <a:endParaRPr lang="en-US" dirty="0"/>
          </a:p>
        </p:txBody>
      </p:sp>
      <p:sp>
        <p:nvSpPr>
          <p:cNvPr id="5"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B303DC4D-4A70-413E-B4C3-2661724F3DCF}" type="slidenum">
              <a:rPr lang="en-US"/>
              <a:pPr>
                <a:defRPr/>
              </a:pPr>
              <a:t>‹#›</a:t>
            </a:fld>
            <a:endParaRPr 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923CA565-2094-4851-B0C3-92848DB338D2}" type="datetime1">
              <a:rPr lang="tr-TR"/>
              <a:pPr>
                <a:defRPr/>
              </a:pPr>
              <a:t>17.12.2013</a:t>
            </a:fld>
            <a:endParaRPr lang="en-US" dirty="0"/>
          </a:p>
        </p:txBody>
      </p:sp>
      <p:sp>
        <p:nvSpPr>
          <p:cNvPr id="5"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6E660863-378E-4A7D-BC50-48888168C7C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E60B67F4-88F3-4A51-ACAE-D857170A3612}" type="datetime1">
              <a:rPr lang="tr-TR"/>
              <a:pPr>
                <a:defRPr/>
              </a:pPr>
              <a:t>17.12.2013</a:t>
            </a:fld>
            <a:endParaRPr lang="en-US"/>
          </a:p>
        </p:txBody>
      </p:sp>
      <p:sp>
        <p:nvSpPr>
          <p:cNvPr id="6" name="4 Altbilgi Yer Tutucusu"/>
          <p:cNvSpPr>
            <a:spLocks noGrp="1"/>
          </p:cNvSpPr>
          <p:nvPr>
            <p:ph type="ftr" sz="quarter" idx="11"/>
          </p:nvPr>
        </p:nvSpPr>
        <p:spPr/>
        <p:txBody>
          <a:bodyPr/>
          <a:lstStyle>
            <a:lvl1pPr>
              <a:defRPr/>
            </a:lvl1pPr>
          </a:lstStyle>
          <a:p>
            <a:pPr>
              <a:defRPr/>
            </a:pPr>
            <a:endParaRPr lang="en-US"/>
          </a:p>
        </p:txBody>
      </p:sp>
      <p:sp>
        <p:nvSpPr>
          <p:cNvPr id="7" name="5 Slayt Numarası Yer Tutucusu"/>
          <p:cNvSpPr>
            <a:spLocks noGrp="1"/>
          </p:cNvSpPr>
          <p:nvPr>
            <p:ph type="sldNum" sz="quarter" idx="12"/>
          </p:nvPr>
        </p:nvSpPr>
        <p:spPr/>
        <p:txBody>
          <a:bodyPr/>
          <a:lstStyle>
            <a:lvl1pPr>
              <a:defRPr/>
            </a:lvl1pPr>
          </a:lstStyle>
          <a:p>
            <a:pPr>
              <a:defRPr/>
            </a:pPr>
            <a:fld id="{B6EFDF0B-A423-4EAE-8000-A2E1B312FDE4}"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26"/>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39"/>
            <a:ext cx="7772400" cy="1500187"/>
          </a:xfrm>
        </p:spPr>
        <p:txBody>
          <a:bodyPr anchor="b"/>
          <a:lstStyle>
            <a:lvl1pPr marL="0" indent="0">
              <a:buNone/>
              <a:defRPr sz="2000">
                <a:solidFill>
                  <a:schemeClr val="tx1">
                    <a:tint val="75000"/>
                  </a:schemeClr>
                </a:solidFill>
              </a:defRPr>
            </a:lvl1pPr>
            <a:lvl2pPr marL="456585" indent="0">
              <a:buNone/>
              <a:defRPr sz="1800">
                <a:solidFill>
                  <a:schemeClr val="tx1">
                    <a:tint val="75000"/>
                  </a:schemeClr>
                </a:solidFill>
              </a:defRPr>
            </a:lvl2pPr>
            <a:lvl3pPr marL="913180" indent="0">
              <a:buNone/>
              <a:defRPr sz="1600">
                <a:solidFill>
                  <a:schemeClr val="tx1">
                    <a:tint val="75000"/>
                  </a:schemeClr>
                </a:solidFill>
              </a:defRPr>
            </a:lvl3pPr>
            <a:lvl4pPr marL="1369780" indent="0">
              <a:buNone/>
              <a:defRPr sz="1400">
                <a:solidFill>
                  <a:schemeClr val="tx1">
                    <a:tint val="75000"/>
                  </a:schemeClr>
                </a:solidFill>
              </a:defRPr>
            </a:lvl4pPr>
            <a:lvl5pPr marL="1826370" indent="0">
              <a:buNone/>
              <a:defRPr sz="1400">
                <a:solidFill>
                  <a:schemeClr val="tx1">
                    <a:tint val="75000"/>
                  </a:schemeClr>
                </a:solidFill>
              </a:defRPr>
            </a:lvl5pPr>
            <a:lvl6pPr marL="2282958" indent="0">
              <a:buNone/>
              <a:defRPr sz="1400">
                <a:solidFill>
                  <a:schemeClr val="tx1">
                    <a:tint val="75000"/>
                  </a:schemeClr>
                </a:solidFill>
              </a:defRPr>
            </a:lvl6pPr>
            <a:lvl7pPr marL="2739556" indent="0">
              <a:buNone/>
              <a:defRPr sz="1400">
                <a:solidFill>
                  <a:schemeClr val="tx1">
                    <a:tint val="75000"/>
                  </a:schemeClr>
                </a:solidFill>
              </a:defRPr>
            </a:lvl7pPr>
            <a:lvl8pPr marL="3196144" indent="0">
              <a:buNone/>
              <a:defRPr sz="1400">
                <a:solidFill>
                  <a:schemeClr val="tx1">
                    <a:tint val="75000"/>
                  </a:schemeClr>
                </a:solidFill>
              </a:defRPr>
            </a:lvl8pPr>
            <a:lvl9pPr marL="365273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26B33685-2804-4A1D-9B9E-2E20D264A407}" type="datetime1">
              <a:rPr lang="tr-TR"/>
              <a:pPr>
                <a:defRPr/>
              </a:pPr>
              <a:t>17.12.2013</a:t>
            </a:fld>
            <a:endParaRPr lang="en-US" dirty="0"/>
          </a:p>
        </p:txBody>
      </p:sp>
      <p:sp>
        <p:nvSpPr>
          <p:cNvPr id="5"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199E72B1-6CE8-48A3-8E2C-A1363F6D61A8}" type="slidenum">
              <a:rPr lang="en-US"/>
              <a:pPr>
                <a:defRPr/>
              </a:pPr>
              <a:t>‹#›</a:t>
            </a:fld>
            <a:endParaRPr 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2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2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8B17F6B8-F99B-4732-8F44-E2BA0E971DBE}" type="datetime1">
              <a:rPr lang="tr-TR"/>
              <a:pPr>
                <a:defRPr/>
              </a:pPr>
              <a:t>17.12.2013</a:t>
            </a:fld>
            <a:endParaRPr lang="en-US" dirty="0"/>
          </a:p>
        </p:txBody>
      </p:sp>
      <p:sp>
        <p:nvSpPr>
          <p:cNvPr id="6"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7"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D5279FC7-D17A-448E-AAA4-CBC2C55AC46A}" type="slidenum">
              <a:rPr lang="en-US"/>
              <a:pPr>
                <a:defRPr/>
              </a:pPr>
              <a:t>‹#›</a:t>
            </a:fld>
            <a:endParaRPr 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6585" indent="0">
              <a:buNone/>
              <a:defRPr sz="2000" b="1"/>
            </a:lvl2pPr>
            <a:lvl3pPr marL="913180" indent="0">
              <a:buNone/>
              <a:defRPr sz="1800" b="1"/>
            </a:lvl3pPr>
            <a:lvl4pPr marL="1369780" indent="0">
              <a:buNone/>
              <a:defRPr sz="1600" b="1"/>
            </a:lvl4pPr>
            <a:lvl5pPr marL="1826370" indent="0">
              <a:buNone/>
              <a:defRPr sz="1600" b="1"/>
            </a:lvl5pPr>
            <a:lvl6pPr marL="2282958" indent="0">
              <a:buNone/>
              <a:defRPr sz="1600" b="1"/>
            </a:lvl6pPr>
            <a:lvl7pPr marL="2739556" indent="0">
              <a:buNone/>
              <a:defRPr sz="1600" b="1"/>
            </a:lvl7pPr>
            <a:lvl8pPr marL="3196144" indent="0">
              <a:buNone/>
              <a:defRPr sz="1600" b="1"/>
            </a:lvl8pPr>
            <a:lvl9pPr marL="365273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6585" indent="0">
              <a:buNone/>
              <a:defRPr sz="2000" b="1"/>
            </a:lvl2pPr>
            <a:lvl3pPr marL="913180" indent="0">
              <a:buNone/>
              <a:defRPr sz="1800" b="1"/>
            </a:lvl3pPr>
            <a:lvl4pPr marL="1369780" indent="0">
              <a:buNone/>
              <a:defRPr sz="1600" b="1"/>
            </a:lvl4pPr>
            <a:lvl5pPr marL="1826370" indent="0">
              <a:buNone/>
              <a:defRPr sz="1600" b="1"/>
            </a:lvl5pPr>
            <a:lvl6pPr marL="2282958" indent="0">
              <a:buNone/>
              <a:defRPr sz="1600" b="1"/>
            </a:lvl6pPr>
            <a:lvl7pPr marL="2739556" indent="0">
              <a:buNone/>
              <a:defRPr sz="1600" b="1"/>
            </a:lvl7pPr>
            <a:lvl8pPr marL="3196144" indent="0">
              <a:buNone/>
              <a:defRPr sz="1600" b="1"/>
            </a:lvl8pPr>
            <a:lvl9pPr marL="365273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15785F62-5070-4C84-BBAA-0D4753ED746C}" type="datetime1">
              <a:rPr lang="tr-TR"/>
              <a:pPr>
                <a:defRPr/>
              </a:pPr>
              <a:t>17.12.2013</a:t>
            </a:fld>
            <a:endParaRPr lang="en-US" dirty="0"/>
          </a:p>
        </p:txBody>
      </p:sp>
      <p:sp>
        <p:nvSpPr>
          <p:cNvPr id="8"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9"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1625C75C-64AE-41B4-A5A8-169D168B03FE}" type="slidenum">
              <a:rPr lang="en-US"/>
              <a:pPr>
                <a:defRPr/>
              </a:pPr>
              <a:t>‹#›</a:t>
            </a:fld>
            <a:endParaRPr 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AA713615-BBB7-4D89-9D05-9A9E5DE05D7C}" type="datetime1">
              <a:rPr lang="tr-TR"/>
              <a:pPr>
                <a:defRPr/>
              </a:pPr>
              <a:t>17.12.2013</a:t>
            </a:fld>
            <a:endParaRPr lang="en-US" dirty="0"/>
          </a:p>
        </p:txBody>
      </p:sp>
      <p:sp>
        <p:nvSpPr>
          <p:cNvPr id="4"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5"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C541D9DF-6759-4B3F-B650-85D825FF16C4}" type="slidenum">
              <a:rPr lang="en-US"/>
              <a:pPr>
                <a:defRPr/>
              </a:pPr>
              <a:t>‹#›</a:t>
            </a:fld>
            <a:endParaRPr lang="en-US"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1F1BEAFD-6D19-4EC9-A523-2B69169E2ED2}" type="datetime1">
              <a:rPr lang="tr-TR"/>
              <a:pPr>
                <a:defRPr/>
              </a:pPr>
              <a:t>17.12.2013</a:t>
            </a:fld>
            <a:endParaRPr lang="en-US" dirty="0"/>
          </a:p>
        </p:txBody>
      </p:sp>
      <p:sp>
        <p:nvSpPr>
          <p:cNvPr id="3"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4"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8CC03E9F-9DEA-41C9-A002-FCC764C31920}" type="slidenum">
              <a:rPr lang="en-US"/>
              <a:pPr>
                <a:defRPr/>
              </a:pPr>
              <a:t>‹#›</a:t>
            </a:fld>
            <a:endParaRPr 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7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6585" indent="0">
              <a:buNone/>
              <a:defRPr sz="1200"/>
            </a:lvl2pPr>
            <a:lvl3pPr marL="913180" indent="0">
              <a:buNone/>
              <a:defRPr sz="1000"/>
            </a:lvl3pPr>
            <a:lvl4pPr marL="1369780" indent="0">
              <a:buNone/>
              <a:defRPr sz="900"/>
            </a:lvl4pPr>
            <a:lvl5pPr marL="1826370" indent="0">
              <a:buNone/>
              <a:defRPr sz="900"/>
            </a:lvl5pPr>
            <a:lvl6pPr marL="2282958" indent="0">
              <a:buNone/>
              <a:defRPr sz="900"/>
            </a:lvl6pPr>
            <a:lvl7pPr marL="2739556" indent="0">
              <a:buNone/>
              <a:defRPr sz="900"/>
            </a:lvl7pPr>
            <a:lvl8pPr marL="3196144" indent="0">
              <a:buNone/>
              <a:defRPr sz="900"/>
            </a:lvl8pPr>
            <a:lvl9pPr marL="3652738"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F51A5F02-B8CD-48A3-9A34-7B5172E2193A}" type="datetime1">
              <a:rPr lang="tr-TR"/>
              <a:pPr>
                <a:defRPr/>
              </a:pPr>
              <a:t>17.12.2013</a:t>
            </a:fld>
            <a:endParaRPr lang="en-US" dirty="0"/>
          </a:p>
        </p:txBody>
      </p:sp>
      <p:sp>
        <p:nvSpPr>
          <p:cNvPr id="6"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7"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01F3E257-21C9-4323-8094-DAA3B9D12FBE}" type="slidenum">
              <a:rPr lang="en-US"/>
              <a:pPr>
                <a:defRPr/>
              </a:pPr>
              <a:t>‹#›</a:t>
            </a:fld>
            <a:endParaRPr lang="en-US"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6585" indent="0">
              <a:buNone/>
              <a:defRPr sz="2800"/>
            </a:lvl2pPr>
            <a:lvl3pPr marL="913180" indent="0">
              <a:buNone/>
              <a:defRPr sz="2400"/>
            </a:lvl3pPr>
            <a:lvl4pPr marL="1369780" indent="0">
              <a:buNone/>
              <a:defRPr sz="2000"/>
            </a:lvl4pPr>
            <a:lvl5pPr marL="1826370" indent="0">
              <a:buNone/>
              <a:defRPr sz="2000"/>
            </a:lvl5pPr>
            <a:lvl6pPr marL="2282958" indent="0">
              <a:buNone/>
              <a:defRPr sz="2000"/>
            </a:lvl6pPr>
            <a:lvl7pPr marL="2739556" indent="0">
              <a:buNone/>
              <a:defRPr sz="2000"/>
            </a:lvl7pPr>
            <a:lvl8pPr marL="3196144" indent="0">
              <a:buNone/>
              <a:defRPr sz="2000"/>
            </a:lvl8pPr>
            <a:lvl9pPr marL="3652738"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585" indent="0">
              <a:buNone/>
              <a:defRPr sz="1200"/>
            </a:lvl2pPr>
            <a:lvl3pPr marL="913180" indent="0">
              <a:buNone/>
              <a:defRPr sz="1000"/>
            </a:lvl3pPr>
            <a:lvl4pPr marL="1369780" indent="0">
              <a:buNone/>
              <a:defRPr sz="900"/>
            </a:lvl4pPr>
            <a:lvl5pPr marL="1826370" indent="0">
              <a:buNone/>
              <a:defRPr sz="900"/>
            </a:lvl5pPr>
            <a:lvl6pPr marL="2282958" indent="0">
              <a:buNone/>
              <a:defRPr sz="900"/>
            </a:lvl6pPr>
            <a:lvl7pPr marL="2739556" indent="0">
              <a:buNone/>
              <a:defRPr sz="900"/>
            </a:lvl7pPr>
            <a:lvl8pPr marL="3196144" indent="0">
              <a:buNone/>
              <a:defRPr sz="900"/>
            </a:lvl8pPr>
            <a:lvl9pPr marL="3652738"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A85B7604-B6C6-432B-B398-76C6401FAEAC}" type="datetime1">
              <a:rPr lang="tr-TR"/>
              <a:pPr>
                <a:defRPr/>
              </a:pPr>
              <a:t>17.12.2013</a:t>
            </a:fld>
            <a:endParaRPr lang="en-US" dirty="0"/>
          </a:p>
        </p:txBody>
      </p:sp>
      <p:sp>
        <p:nvSpPr>
          <p:cNvPr id="6"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7"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76AD0896-B7C3-4F49-A5AF-3FB219345A5D}" type="slidenum">
              <a:rPr lang="en-US"/>
              <a:pPr>
                <a:defRPr/>
              </a:pPr>
              <a:t>‹#›</a:t>
            </a:fld>
            <a:endParaRPr lang="en-US"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B5210F15-BEBF-4D70-B25D-60786CF36972}" type="datetime1">
              <a:rPr lang="tr-TR"/>
              <a:pPr>
                <a:defRPr/>
              </a:pPr>
              <a:t>17.12.2013</a:t>
            </a:fld>
            <a:endParaRPr lang="en-US" dirty="0"/>
          </a:p>
        </p:txBody>
      </p:sp>
      <p:sp>
        <p:nvSpPr>
          <p:cNvPr id="5"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FF4363DE-1D84-4722-AACC-825612E1C7F1}" type="slidenum">
              <a:rPr lang="en-US"/>
              <a:pPr>
                <a:defRPr/>
              </a:pPr>
              <a:t>‹#›</a:t>
            </a:fld>
            <a:endParaRPr lang="en-US"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64"/>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6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b="1">
                <a:ea typeface="ヒラギノ角ゴ ProN W3" charset="0"/>
              </a:defRPr>
            </a:lvl1pPr>
          </a:lstStyle>
          <a:p>
            <a:pPr>
              <a:defRPr/>
            </a:pPr>
            <a:fld id="{F4008A78-9110-43CA-831E-55A630F3E7EB}" type="datetime1">
              <a:rPr lang="tr-TR"/>
              <a:pPr>
                <a:defRPr/>
              </a:pPr>
              <a:t>17.12.2013</a:t>
            </a:fld>
            <a:endParaRPr lang="en-US" dirty="0"/>
          </a:p>
        </p:txBody>
      </p:sp>
      <p:sp>
        <p:nvSpPr>
          <p:cNvPr id="5" name="Footer Placeholder 4"/>
          <p:cNvSpPr>
            <a:spLocks noGrp="1"/>
          </p:cNvSpPr>
          <p:nvPr>
            <p:ph type="ftr" sz="quarter" idx="11"/>
          </p:nvPr>
        </p:nvSpPr>
        <p:spPr/>
        <p:txBody>
          <a:bodyPr/>
          <a:lstStyle>
            <a:lvl1pPr eaLnBrk="0" hangingPunct="0">
              <a:defRPr b="1">
                <a:ea typeface="ヒラギノ角ゴ ProN W3"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hangingPunct="0">
              <a:defRPr b="1">
                <a:ea typeface="ヒラギノ角ゴ ProN W3" charset="0"/>
              </a:defRPr>
            </a:lvl1pPr>
          </a:lstStyle>
          <a:p>
            <a:pPr>
              <a:defRPr/>
            </a:pPr>
            <a:fld id="{23580BDA-2EDE-493F-AC43-AA2BDC09998A}" type="slidenum">
              <a:rPr lang="en-US"/>
              <a:pPr>
                <a:defRPr/>
              </a:pPr>
              <a:t>‹#›</a:t>
            </a:fld>
            <a:endParaRPr lang="en-US"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685800" y="609600"/>
            <a:ext cx="7772400" cy="54864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2 Veri Yer Tutucusu"/>
          <p:cNvSpPr>
            <a:spLocks noGrp="1"/>
          </p:cNvSpPr>
          <p:nvPr>
            <p:ph type="dt" sz="half" idx="10"/>
          </p:nvPr>
        </p:nvSpPr>
        <p:spPr>
          <a:xfrm>
            <a:off x="685800" y="6248400"/>
            <a:ext cx="1905000" cy="457200"/>
          </a:xfrm>
        </p:spPr>
        <p:txBody>
          <a:bodyPr/>
          <a:lstStyle>
            <a:lvl1pPr eaLnBrk="0" hangingPunct="0">
              <a:defRPr b="1">
                <a:ea typeface="ヒラギノ角ゴ ProN W3" charset="0"/>
              </a:defRPr>
            </a:lvl1pPr>
          </a:lstStyle>
          <a:p>
            <a:pPr>
              <a:defRPr/>
            </a:pPr>
            <a:fld id="{7426D060-704E-46FD-90C3-26E5E9EFFAF8}" type="datetime1">
              <a:rPr lang="tr-TR"/>
              <a:pPr>
                <a:defRPr/>
              </a:pPr>
              <a:t>17.12.2013</a:t>
            </a:fld>
            <a:endParaRPr lang="en-US" dirty="0"/>
          </a:p>
        </p:txBody>
      </p:sp>
      <p:sp>
        <p:nvSpPr>
          <p:cNvPr id="4" name="3 Altbilgi Yer Tutucusu"/>
          <p:cNvSpPr>
            <a:spLocks noGrp="1"/>
          </p:cNvSpPr>
          <p:nvPr>
            <p:ph type="ftr" sz="quarter" idx="11"/>
          </p:nvPr>
        </p:nvSpPr>
        <p:spPr>
          <a:xfrm>
            <a:off x="3124200" y="6248400"/>
            <a:ext cx="2895600" cy="457200"/>
          </a:xfrm>
        </p:spPr>
        <p:txBody>
          <a:bodyPr/>
          <a:lstStyle>
            <a:lvl1pPr eaLnBrk="0" hangingPunct="0">
              <a:defRPr b="1">
                <a:ea typeface="ヒラギノ角ゴ ProN W3" charset="0"/>
              </a:defRPr>
            </a:lvl1pPr>
          </a:lstStyle>
          <a:p>
            <a:pPr>
              <a:defRPr/>
            </a:pPr>
            <a:endParaRPr lang="en-US"/>
          </a:p>
        </p:txBody>
      </p:sp>
      <p:sp>
        <p:nvSpPr>
          <p:cNvPr id="5" name="4 Slayt Numarası Yer Tutucusu"/>
          <p:cNvSpPr>
            <a:spLocks noGrp="1"/>
          </p:cNvSpPr>
          <p:nvPr>
            <p:ph type="sldNum" sz="quarter" idx="12"/>
          </p:nvPr>
        </p:nvSpPr>
        <p:spPr>
          <a:xfrm>
            <a:off x="8664575" y="6594475"/>
            <a:ext cx="479425" cy="263525"/>
          </a:xfrm>
        </p:spPr>
        <p:txBody>
          <a:bodyPr/>
          <a:lstStyle>
            <a:lvl1pPr eaLnBrk="0" hangingPunct="0">
              <a:defRPr b="1">
                <a:ea typeface="ヒラギノ角ゴ ProN W3" charset="0"/>
              </a:defRPr>
            </a:lvl1pPr>
          </a:lstStyle>
          <a:p>
            <a:pPr>
              <a:defRPr/>
            </a:pPr>
            <a:fld id="{D94FB214-388F-4DBA-8800-C7DEF53C661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177" indent="0">
              <a:buNone/>
              <a:defRPr sz="2000" b="1"/>
            </a:lvl2pPr>
            <a:lvl3pPr marL="914353" indent="0">
              <a:buNone/>
              <a:defRPr sz="1800" b="1"/>
            </a:lvl3pPr>
            <a:lvl4pPr marL="1371530" indent="0">
              <a:buNone/>
              <a:defRPr sz="1600" b="1"/>
            </a:lvl4pPr>
            <a:lvl5pPr marL="1828706" indent="0">
              <a:buNone/>
              <a:defRPr sz="1600" b="1"/>
            </a:lvl5pPr>
            <a:lvl6pPr marL="2285883" indent="0">
              <a:buNone/>
              <a:defRPr sz="1600" b="1"/>
            </a:lvl6pPr>
            <a:lvl7pPr marL="2743060" indent="0">
              <a:buNone/>
              <a:defRPr sz="1600" b="1"/>
            </a:lvl7pPr>
            <a:lvl8pPr marL="3200236" indent="0">
              <a:buNone/>
              <a:defRPr sz="1600" b="1"/>
            </a:lvl8pPr>
            <a:lvl9pPr marL="3657413"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6" y="1535113"/>
            <a:ext cx="4041775" cy="639762"/>
          </a:xfrm>
        </p:spPr>
        <p:txBody>
          <a:bodyPr anchor="b"/>
          <a:lstStyle>
            <a:lvl1pPr marL="0" indent="0">
              <a:buNone/>
              <a:defRPr sz="2400" b="1"/>
            </a:lvl1pPr>
            <a:lvl2pPr marL="457177" indent="0">
              <a:buNone/>
              <a:defRPr sz="2000" b="1"/>
            </a:lvl2pPr>
            <a:lvl3pPr marL="914353" indent="0">
              <a:buNone/>
              <a:defRPr sz="1800" b="1"/>
            </a:lvl3pPr>
            <a:lvl4pPr marL="1371530" indent="0">
              <a:buNone/>
              <a:defRPr sz="1600" b="1"/>
            </a:lvl4pPr>
            <a:lvl5pPr marL="1828706" indent="0">
              <a:buNone/>
              <a:defRPr sz="1600" b="1"/>
            </a:lvl5pPr>
            <a:lvl6pPr marL="2285883" indent="0">
              <a:buNone/>
              <a:defRPr sz="1600" b="1"/>
            </a:lvl6pPr>
            <a:lvl7pPr marL="2743060" indent="0">
              <a:buNone/>
              <a:defRPr sz="1600" b="1"/>
            </a:lvl7pPr>
            <a:lvl8pPr marL="3200236" indent="0">
              <a:buNone/>
              <a:defRPr sz="1600" b="1"/>
            </a:lvl8pPr>
            <a:lvl9pPr marL="3657413"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386E3481-1610-4DAB-813A-77F34FF96A4F}" type="datetime1">
              <a:rPr lang="tr-TR"/>
              <a:pPr>
                <a:defRPr/>
              </a:pPr>
              <a:t>17.12.2013</a:t>
            </a:fld>
            <a:endParaRPr lang="en-US"/>
          </a:p>
        </p:txBody>
      </p:sp>
      <p:sp>
        <p:nvSpPr>
          <p:cNvPr id="8" name="4 Altbilgi Yer Tutucusu"/>
          <p:cNvSpPr>
            <a:spLocks noGrp="1"/>
          </p:cNvSpPr>
          <p:nvPr>
            <p:ph type="ftr" sz="quarter" idx="11"/>
          </p:nvPr>
        </p:nvSpPr>
        <p:spPr/>
        <p:txBody>
          <a:bodyPr/>
          <a:lstStyle>
            <a:lvl1pPr>
              <a:defRPr/>
            </a:lvl1pPr>
          </a:lstStyle>
          <a:p>
            <a:pPr>
              <a:defRPr/>
            </a:pPr>
            <a:endParaRPr lang="en-US"/>
          </a:p>
        </p:txBody>
      </p:sp>
      <p:sp>
        <p:nvSpPr>
          <p:cNvPr id="9" name="5 Slayt Numarası Yer Tutucusu"/>
          <p:cNvSpPr>
            <a:spLocks noGrp="1"/>
          </p:cNvSpPr>
          <p:nvPr>
            <p:ph type="sldNum" sz="quarter" idx="12"/>
          </p:nvPr>
        </p:nvSpPr>
        <p:spPr/>
        <p:txBody>
          <a:bodyPr/>
          <a:lstStyle>
            <a:lvl1pPr>
              <a:defRPr/>
            </a:lvl1pPr>
          </a:lstStyle>
          <a:p>
            <a:pPr>
              <a:defRPr/>
            </a:pPr>
            <a:fld id="{CC56A451-B3BE-47FE-89DD-853756AA44F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49636F01-E339-47CC-969C-8E9B092C6B3F}" type="datetime1">
              <a:rPr lang="tr-TR"/>
              <a:pPr>
                <a:defRPr/>
              </a:pPr>
              <a:t>17.12.2013</a:t>
            </a:fld>
            <a:endParaRPr lang="en-US"/>
          </a:p>
        </p:txBody>
      </p:sp>
      <p:sp>
        <p:nvSpPr>
          <p:cNvPr id="4" name="4 Altbilgi Yer Tutucusu"/>
          <p:cNvSpPr>
            <a:spLocks noGrp="1"/>
          </p:cNvSpPr>
          <p:nvPr>
            <p:ph type="ftr" sz="quarter" idx="11"/>
          </p:nvPr>
        </p:nvSpPr>
        <p:spPr/>
        <p:txBody>
          <a:bodyPr/>
          <a:lstStyle>
            <a:lvl1pPr>
              <a:defRPr/>
            </a:lvl1pPr>
          </a:lstStyle>
          <a:p>
            <a:pPr>
              <a:defRPr/>
            </a:pPr>
            <a:endParaRPr lang="en-US"/>
          </a:p>
        </p:txBody>
      </p:sp>
      <p:sp>
        <p:nvSpPr>
          <p:cNvPr id="5" name="5 Slayt Numarası Yer Tutucusu"/>
          <p:cNvSpPr>
            <a:spLocks noGrp="1"/>
          </p:cNvSpPr>
          <p:nvPr>
            <p:ph type="sldNum" sz="quarter" idx="12"/>
          </p:nvPr>
        </p:nvSpPr>
        <p:spPr/>
        <p:txBody>
          <a:bodyPr/>
          <a:lstStyle>
            <a:lvl1pPr>
              <a:defRPr/>
            </a:lvl1pPr>
          </a:lstStyle>
          <a:p>
            <a:pPr>
              <a:defRPr/>
            </a:pPr>
            <a:fld id="{2B46CC4B-CC06-4FDD-AAAD-B5BCD89471F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7160603E-F87C-47B3-93A3-E924E9B1FCAE}" type="datetime1">
              <a:rPr lang="tr-TR"/>
              <a:pPr>
                <a:defRPr/>
              </a:pPr>
              <a:t>17.12.2013</a:t>
            </a:fld>
            <a:endParaRPr lang="en-US"/>
          </a:p>
        </p:txBody>
      </p:sp>
      <p:sp>
        <p:nvSpPr>
          <p:cNvPr id="3" name="4 Altbilgi Yer Tutucusu"/>
          <p:cNvSpPr>
            <a:spLocks noGrp="1"/>
          </p:cNvSpPr>
          <p:nvPr>
            <p:ph type="ftr" sz="quarter" idx="11"/>
          </p:nvPr>
        </p:nvSpPr>
        <p:spPr/>
        <p:txBody>
          <a:bodyPr/>
          <a:lstStyle>
            <a:lvl1pPr>
              <a:defRPr/>
            </a:lvl1pPr>
          </a:lstStyle>
          <a:p>
            <a:pPr>
              <a:defRPr/>
            </a:pPr>
            <a:endParaRPr lang="en-US"/>
          </a:p>
        </p:txBody>
      </p:sp>
      <p:sp>
        <p:nvSpPr>
          <p:cNvPr id="4" name="5 Slayt Numarası Yer Tutucusu"/>
          <p:cNvSpPr>
            <a:spLocks noGrp="1"/>
          </p:cNvSpPr>
          <p:nvPr>
            <p:ph type="sldNum" sz="quarter" idx="12"/>
          </p:nvPr>
        </p:nvSpPr>
        <p:spPr/>
        <p:txBody>
          <a:bodyPr/>
          <a:lstStyle>
            <a:lvl1pPr>
              <a:defRPr/>
            </a:lvl1pPr>
          </a:lstStyle>
          <a:p>
            <a:pPr>
              <a:defRPr/>
            </a:pPr>
            <a:fld id="{283B9D7F-9490-4C91-96A7-8CD8A829340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1"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1"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1" y="1435103"/>
            <a:ext cx="3008313" cy="4691063"/>
          </a:xfrm>
        </p:spPr>
        <p:txBody>
          <a:bodyPr/>
          <a:lstStyle>
            <a:lvl1pPr marL="0" indent="0">
              <a:buNone/>
              <a:defRPr sz="1400"/>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14964A13-8FBB-47F9-9A84-81C5F06B468B}" type="datetime1">
              <a:rPr lang="tr-TR"/>
              <a:pPr>
                <a:defRPr/>
              </a:pPr>
              <a:t>17.12.2013</a:t>
            </a:fld>
            <a:endParaRPr lang="en-US"/>
          </a:p>
        </p:txBody>
      </p:sp>
      <p:sp>
        <p:nvSpPr>
          <p:cNvPr id="6" name="4 Altbilgi Yer Tutucusu"/>
          <p:cNvSpPr>
            <a:spLocks noGrp="1"/>
          </p:cNvSpPr>
          <p:nvPr>
            <p:ph type="ftr" sz="quarter" idx="11"/>
          </p:nvPr>
        </p:nvSpPr>
        <p:spPr/>
        <p:txBody>
          <a:bodyPr/>
          <a:lstStyle>
            <a:lvl1pPr>
              <a:defRPr/>
            </a:lvl1pPr>
          </a:lstStyle>
          <a:p>
            <a:pPr>
              <a:defRPr/>
            </a:pPr>
            <a:endParaRPr lang="en-US"/>
          </a:p>
        </p:txBody>
      </p:sp>
      <p:sp>
        <p:nvSpPr>
          <p:cNvPr id="7" name="5 Slayt Numarası Yer Tutucusu"/>
          <p:cNvSpPr>
            <a:spLocks noGrp="1"/>
          </p:cNvSpPr>
          <p:nvPr>
            <p:ph type="sldNum" sz="quarter" idx="12"/>
          </p:nvPr>
        </p:nvSpPr>
        <p:spPr/>
        <p:txBody>
          <a:bodyPr/>
          <a:lstStyle>
            <a:lvl1pPr>
              <a:defRPr/>
            </a:lvl1pPr>
          </a:lstStyle>
          <a:p>
            <a:pPr>
              <a:defRPr/>
            </a:pPr>
            <a:fld id="{C9833F04-FFF8-4E2A-A0AF-43843BB2039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66BC9532-4DF7-4886-A088-63733D00BAE6}" type="datetime1">
              <a:rPr lang="tr-TR"/>
              <a:pPr>
                <a:defRPr/>
              </a:pPr>
              <a:t>17.12.2013</a:t>
            </a:fld>
            <a:endParaRPr lang="en-US"/>
          </a:p>
        </p:txBody>
      </p:sp>
      <p:sp>
        <p:nvSpPr>
          <p:cNvPr id="6" name="4 Altbilgi Yer Tutucusu"/>
          <p:cNvSpPr>
            <a:spLocks noGrp="1"/>
          </p:cNvSpPr>
          <p:nvPr>
            <p:ph type="ftr" sz="quarter" idx="11"/>
          </p:nvPr>
        </p:nvSpPr>
        <p:spPr/>
        <p:txBody>
          <a:bodyPr/>
          <a:lstStyle>
            <a:lvl1pPr>
              <a:defRPr/>
            </a:lvl1pPr>
          </a:lstStyle>
          <a:p>
            <a:pPr>
              <a:defRPr/>
            </a:pPr>
            <a:endParaRPr lang="en-US"/>
          </a:p>
        </p:txBody>
      </p:sp>
      <p:sp>
        <p:nvSpPr>
          <p:cNvPr id="7" name="5 Slayt Numarası Yer Tutucusu"/>
          <p:cNvSpPr>
            <a:spLocks noGrp="1"/>
          </p:cNvSpPr>
          <p:nvPr>
            <p:ph type="sldNum" sz="quarter" idx="12"/>
          </p:nvPr>
        </p:nvSpPr>
        <p:spPr/>
        <p:txBody>
          <a:bodyPr/>
          <a:lstStyle>
            <a:lvl1pPr>
              <a:defRPr/>
            </a:lvl1pPr>
          </a:lstStyle>
          <a:p>
            <a:pPr>
              <a:defRPr/>
            </a:pPr>
            <a:fld id="{B2AB3F50-382E-4132-A204-AB255A5B698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4.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3970"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35" tIns="45718" rIns="91435" bIns="45718" numCol="1" anchor="ctr" anchorCtr="0" compatLnSpc="1">
            <a:prstTxWarp prst="textNoShape">
              <a:avLst/>
            </a:prstTxWarp>
          </a:bodyPr>
          <a:lstStyle/>
          <a:p>
            <a:pPr lvl="0"/>
            <a:r>
              <a:rPr lang="tr-TR" altLang="tr-TR" smtClean="0"/>
              <a:t>Asıl başlık stili için tıklatın</a:t>
            </a:r>
          </a:p>
        </p:txBody>
      </p:sp>
      <p:sp>
        <p:nvSpPr>
          <p:cNvPr id="83971"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35" tIns="45718" rIns="91435" bIns="45718"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wrap="square" lIns="91435" tIns="45718" rIns="91435" bIns="45718" numCol="1" anchor="ctr" anchorCtr="0" compatLnSpc="1">
            <a:prstTxWarp prst="textNoShape">
              <a:avLst/>
            </a:prstTxWarp>
          </a:bodyPr>
          <a:lstStyle>
            <a:lvl1pPr eaLnBrk="0" hangingPunct="0">
              <a:defRPr sz="1200">
                <a:solidFill>
                  <a:srgbClr val="898989"/>
                </a:solidFill>
              </a:defRPr>
            </a:lvl1pPr>
          </a:lstStyle>
          <a:p>
            <a:pPr>
              <a:defRPr/>
            </a:pPr>
            <a:fld id="{CA5DA5A7-0A37-44C8-8A23-B4B46853B616}" type="datetime1">
              <a:rPr lang="tr-TR"/>
              <a:pPr>
                <a:defRPr/>
              </a:pPr>
              <a:t>17.12.2013</a:t>
            </a:fld>
            <a:endParaRPr lang="en-US"/>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wrap="square" lIns="91435" tIns="45718" rIns="91435" bIns="45718" numCol="1" anchor="ctr" anchorCtr="0" compatLnSpc="1">
            <a:prstTxWarp prst="textNoShape">
              <a:avLst/>
            </a:prstTxWarp>
          </a:bodyPr>
          <a:lstStyle>
            <a:lvl1pPr algn="ctr" eaLnBrk="0" hangingPunct="0">
              <a:defRPr sz="1200">
                <a:solidFill>
                  <a:srgbClr val="898989"/>
                </a:solidFill>
              </a:defRPr>
            </a:lvl1pPr>
          </a:lstStyle>
          <a:p>
            <a:pPr>
              <a:defRPr/>
            </a:pPr>
            <a:endParaRPr lang="en-US"/>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35" tIns="45718" rIns="91435" bIns="45718" rtlCol="0" anchor="ctr"/>
          <a:lstStyle>
            <a:lvl1pPr algn="r" eaLnBrk="0" hangingPunct="0">
              <a:defRPr sz="1200">
                <a:solidFill>
                  <a:schemeClr val="tx1">
                    <a:tint val="75000"/>
                  </a:schemeClr>
                </a:solidFill>
              </a:defRPr>
            </a:lvl1pPr>
          </a:lstStyle>
          <a:p>
            <a:pPr>
              <a:defRPr/>
            </a:pPr>
            <a:fld id="{7A5B1520-F16B-4850-8D33-8367C7A6196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65" r:id="rId1"/>
    <p:sldLayoutId id="2147483864" r:id="rId2"/>
    <p:sldLayoutId id="2147483863" r:id="rId3"/>
    <p:sldLayoutId id="2147483862" r:id="rId4"/>
    <p:sldLayoutId id="2147483861" r:id="rId5"/>
    <p:sldLayoutId id="2147483860" r:id="rId6"/>
    <p:sldLayoutId id="2147483859" r:id="rId7"/>
    <p:sldLayoutId id="2147483858" r:id="rId8"/>
    <p:sldLayoutId id="2147483857" r:id="rId9"/>
    <p:sldLayoutId id="2147483856" r:id="rId10"/>
    <p:sldLayoutId id="2147483855" r:id="rId11"/>
    <p:sldLayoutId id="2147483854" r:id="rId12"/>
    <p:sldLayoutId id="2147483853" r:id="rId13"/>
    <p:sldLayoutId id="2147483852" r:id="rId14"/>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177" algn="ctr" rtl="0" fontAlgn="base">
        <a:spcBef>
          <a:spcPct val="0"/>
        </a:spcBef>
        <a:spcAft>
          <a:spcPct val="0"/>
        </a:spcAft>
        <a:defRPr sz="4400">
          <a:solidFill>
            <a:schemeClr val="tx1"/>
          </a:solidFill>
          <a:latin typeface="Calibri" pitchFamily="34" charset="0"/>
        </a:defRPr>
      </a:lvl6pPr>
      <a:lvl7pPr marL="914353" algn="ctr" rtl="0" fontAlgn="base">
        <a:spcBef>
          <a:spcPct val="0"/>
        </a:spcBef>
        <a:spcAft>
          <a:spcPct val="0"/>
        </a:spcAft>
        <a:defRPr sz="4400">
          <a:solidFill>
            <a:schemeClr val="tx1"/>
          </a:solidFill>
          <a:latin typeface="Calibri" pitchFamily="34" charset="0"/>
        </a:defRPr>
      </a:lvl7pPr>
      <a:lvl8pPr marL="1371530" algn="ctr" rtl="0" fontAlgn="base">
        <a:spcBef>
          <a:spcPct val="0"/>
        </a:spcBef>
        <a:spcAft>
          <a:spcPct val="0"/>
        </a:spcAft>
        <a:defRPr sz="4400">
          <a:solidFill>
            <a:schemeClr val="tx1"/>
          </a:solidFill>
          <a:latin typeface="Calibri" pitchFamily="34" charset="0"/>
        </a:defRPr>
      </a:lvl8pPr>
      <a:lvl9pPr marL="1828706" algn="ctr" rtl="0" fontAlgn="base">
        <a:spcBef>
          <a:spcPct val="0"/>
        </a:spcBef>
        <a:spcAft>
          <a:spcPct val="0"/>
        </a:spcAft>
        <a:defRPr sz="4400">
          <a:solidFill>
            <a:schemeClr val="tx1"/>
          </a:solidFill>
          <a:latin typeface="Calibri" pitchFamily="34" charset="0"/>
        </a:defRPr>
      </a:lvl9pPr>
    </p:titleStyle>
    <p:bodyStyle>
      <a:lvl1pPr marL="341313" indent="-341313"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1363" indent="-284163"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1413" indent="-227013"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598613" indent="-227013"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5813" indent="-227013"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471" indent="-228588" algn="l" defTabSz="91435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48" indent="-228588" algn="l" defTabSz="91435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25" indent="-228588" algn="l" defTabSz="91435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01" indent="-228588" algn="l" defTabSz="91435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353" rtl="0" eaLnBrk="1" latinLnBrk="0" hangingPunct="1">
        <a:defRPr sz="1800" kern="1200">
          <a:solidFill>
            <a:schemeClr val="tx1"/>
          </a:solidFill>
          <a:latin typeface="+mn-lt"/>
          <a:ea typeface="+mn-ea"/>
          <a:cs typeface="+mn-cs"/>
        </a:defRPr>
      </a:lvl1pPr>
      <a:lvl2pPr marL="457177" algn="l" defTabSz="914353" rtl="0" eaLnBrk="1" latinLnBrk="0" hangingPunct="1">
        <a:defRPr sz="1800" kern="1200">
          <a:solidFill>
            <a:schemeClr val="tx1"/>
          </a:solidFill>
          <a:latin typeface="+mn-lt"/>
          <a:ea typeface="+mn-ea"/>
          <a:cs typeface="+mn-cs"/>
        </a:defRPr>
      </a:lvl2pPr>
      <a:lvl3pPr marL="914353" algn="l" defTabSz="914353" rtl="0" eaLnBrk="1" latinLnBrk="0" hangingPunct="1">
        <a:defRPr sz="1800" kern="1200">
          <a:solidFill>
            <a:schemeClr val="tx1"/>
          </a:solidFill>
          <a:latin typeface="+mn-lt"/>
          <a:ea typeface="+mn-ea"/>
          <a:cs typeface="+mn-cs"/>
        </a:defRPr>
      </a:lvl3pPr>
      <a:lvl4pPr marL="1371530" algn="l" defTabSz="914353" rtl="0" eaLnBrk="1" latinLnBrk="0" hangingPunct="1">
        <a:defRPr sz="1800" kern="1200">
          <a:solidFill>
            <a:schemeClr val="tx1"/>
          </a:solidFill>
          <a:latin typeface="+mn-lt"/>
          <a:ea typeface="+mn-ea"/>
          <a:cs typeface="+mn-cs"/>
        </a:defRPr>
      </a:lvl4pPr>
      <a:lvl5pPr marL="1828706" algn="l" defTabSz="914353" rtl="0" eaLnBrk="1" latinLnBrk="0" hangingPunct="1">
        <a:defRPr sz="1800" kern="1200">
          <a:solidFill>
            <a:schemeClr val="tx1"/>
          </a:solidFill>
          <a:latin typeface="+mn-lt"/>
          <a:ea typeface="+mn-ea"/>
          <a:cs typeface="+mn-cs"/>
        </a:defRPr>
      </a:lvl5pPr>
      <a:lvl6pPr marL="2285883" algn="l" defTabSz="914353" rtl="0" eaLnBrk="1" latinLnBrk="0" hangingPunct="1">
        <a:defRPr sz="1800" kern="1200">
          <a:solidFill>
            <a:schemeClr val="tx1"/>
          </a:solidFill>
          <a:latin typeface="+mn-lt"/>
          <a:ea typeface="+mn-ea"/>
          <a:cs typeface="+mn-cs"/>
        </a:defRPr>
      </a:lvl6pPr>
      <a:lvl7pPr marL="2743060" algn="l" defTabSz="914353" rtl="0" eaLnBrk="1" latinLnBrk="0" hangingPunct="1">
        <a:defRPr sz="1800" kern="1200">
          <a:solidFill>
            <a:schemeClr val="tx1"/>
          </a:solidFill>
          <a:latin typeface="+mn-lt"/>
          <a:ea typeface="+mn-ea"/>
          <a:cs typeface="+mn-cs"/>
        </a:defRPr>
      </a:lvl7pPr>
      <a:lvl8pPr marL="3200236" algn="l" defTabSz="914353" rtl="0" eaLnBrk="1" latinLnBrk="0" hangingPunct="1">
        <a:defRPr sz="1800" kern="1200">
          <a:solidFill>
            <a:schemeClr val="tx1"/>
          </a:solidFill>
          <a:latin typeface="+mn-lt"/>
          <a:ea typeface="+mn-ea"/>
          <a:cs typeface="+mn-cs"/>
        </a:defRPr>
      </a:lvl8pPr>
      <a:lvl9pPr marL="3657413" algn="l" defTabSz="91435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38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35" tIns="45718" rIns="91435" bIns="45718" numCol="1" anchor="ctr" anchorCtr="0" compatLnSpc="1">
            <a:prstTxWarp prst="textNoShape">
              <a:avLst/>
            </a:prstTxWarp>
          </a:bodyPr>
          <a:lstStyle/>
          <a:p>
            <a:pPr lvl="0"/>
            <a:r>
              <a:rPr lang="tr-TR" altLang="tr-TR" smtClean="0"/>
              <a:t>Asıl başlık stili için tıklatın</a:t>
            </a:r>
          </a:p>
        </p:txBody>
      </p:sp>
      <p:sp>
        <p:nvSpPr>
          <p:cNvPr id="1638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35" tIns="45718" rIns="91435" bIns="45718"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35" tIns="45718" rIns="91435" bIns="45718" rtlCol="0" anchor="ctr"/>
          <a:lstStyle>
            <a:lvl1pPr algn="l" eaLnBrk="1" fontAlgn="auto" hangingPunct="1">
              <a:spcBef>
                <a:spcPts val="0"/>
              </a:spcBef>
              <a:spcAft>
                <a:spcPts val="0"/>
              </a:spcAft>
              <a:defRPr sz="1200" b="0">
                <a:solidFill>
                  <a:prstClr val="black">
                    <a:tint val="75000"/>
                  </a:prstClr>
                </a:solidFill>
                <a:latin typeface="+mn-lt"/>
                <a:cs typeface="+mn-cs"/>
              </a:defRPr>
            </a:lvl1pPr>
          </a:lstStyle>
          <a:p>
            <a:pPr>
              <a:defRPr/>
            </a:pPr>
            <a:fld id="{803902EE-E979-4B37-A88B-02351FBA9374}" type="datetime1">
              <a:rPr lang="tr-TR"/>
              <a:pPr>
                <a:defRPr/>
              </a:pPr>
              <a:t>17.12.2013</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35" tIns="45718" rIns="91435" bIns="45718" rtlCol="0" anchor="ctr"/>
          <a:lstStyle>
            <a:lvl1pPr algn="ctr" eaLnBrk="1" fontAlgn="auto" hangingPunct="1">
              <a:spcBef>
                <a:spcPts val="0"/>
              </a:spcBef>
              <a:spcAft>
                <a:spcPts val="0"/>
              </a:spcAft>
              <a:defRPr sz="1200" b="0">
                <a:solidFill>
                  <a:prstClr val="black">
                    <a:tint val="75000"/>
                  </a:prstClr>
                </a:solidFill>
                <a:latin typeface="+mn-lt"/>
                <a:cs typeface="+mn-cs"/>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35" tIns="45718" rIns="91435" bIns="45718" rtlCol="0" anchor="ctr"/>
          <a:lstStyle>
            <a:lvl1pPr algn="r" eaLnBrk="1" fontAlgn="auto" hangingPunct="1">
              <a:spcBef>
                <a:spcPts val="0"/>
              </a:spcBef>
              <a:spcAft>
                <a:spcPts val="0"/>
              </a:spcAft>
              <a:defRPr sz="1200" b="0">
                <a:solidFill>
                  <a:prstClr val="black">
                    <a:tint val="75000"/>
                  </a:prstClr>
                </a:solidFill>
                <a:latin typeface="+mn-lt"/>
                <a:cs typeface="+mn-cs"/>
              </a:defRPr>
            </a:lvl1pPr>
          </a:lstStyle>
          <a:p>
            <a:pPr>
              <a:defRPr/>
            </a:pPr>
            <a:fld id="{57D08772-29CF-409A-8F5B-A546DACA3ECC}"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177" algn="ctr" rtl="0" fontAlgn="base">
        <a:spcBef>
          <a:spcPct val="0"/>
        </a:spcBef>
        <a:spcAft>
          <a:spcPct val="0"/>
        </a:spcAft>
        <a:defRPr sz="4400">
          <a:solidFill>
            <a:schemeClr val="tx1"/>
          </a:solidFill>
          <a:latin typeface="Calibri" pitchFamily="34" charset="0"/>
        </a:defRPr>
      </a:lvl6pPr>
      <a:lvl7pPr marL="914353" algn="ctr" rtl="0" fontAlgn="base">
        <a:spcBef>
          <a:spcPct val="0"/>
        </a:spcBef>
        <a:spcAft>
          <a:spcPct val="0"/>
        </a:spcAft>
        <a:defRPr sz="4400">
          <a:solidFill>
            <a:schemeClr val="tx1"/>
          </a:solidFill>
          <a:latin typeface="Calibri" pitchFamily="34" charset="0"/>
        </a:defRPr>
      </a:lvl7pPr>
      <a:lvl8pPr marL="1371530" algn="ctr" rtl="0" fontAlgn="base">
        <a:spcBef>
          <a:spcPct val="0"/>
        </a:spcBef>
        <a:spcAft>
          <a:spcPct val="0"/>
        </a:spcAft>
        <a:defRPr sz="4400">
          <a:solidFill>
            <a:schemeClr val="tx1"/>
          </a:solidFill>
          <a:latin typeface="Calibri" pitchFamily="34" charset="0"/>
        </a:defRPr>
      </a:lvl8pPr>
      <a:lvl9pPr marL="1828706" algn="ctr" rtl="0" fontAlgn="base">
        <a:spcBef>
          <a:spcPct val="0"/>
        </a:spcBef>
        <a:spcAft>
          <a:spcPct val="0"/>
        </a:spcAft>
        <a:defRPr sz="4400">
          <a:solidFill>
            <a:schemeClr val="tx1"/>
          </a:solidFill>
          <a:latin typeface="Calibri" pitchFamily="34" charset="0"/>
        </a:defRPr>
      </a:lvl9pPr>
    </p:titleStyle>
    <p:bodyStyle>
      <a:lvl1pPr marL="341313" indent="-341313"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1363" indent="-284163"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1413" indent="-227013"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598613" indent="-227013"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5813" indent="-227013"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471" indent="-228588" algn="l" defTabSz="91435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48" indent="-228588" algn="l" defTabSz="91435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25" indent="-228588" algn="l" defTabSz="91435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01" indent="-228588" algn="l" defTabSz="91435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353" rtl="0" eaLnBrk="1" latinLnBrk="0" hangingPunct="1">
        <a:defRPr sz="1800" kern="1200">
          <a:solidFill>
            <a:schemeClr val="tx1"/>
          </a:solidFill>
          <a:latin typeface="+mn-lt"/>
          <a:ea typeface="+mn-ea"/>
          <a:cs typeface="+mn-cs"/>
        </a:defRPr>
      </a:lvl1pPr>
      <a:lvl2pPr marL="457177" algn="l" defTabSz="914353" rtl="0" eaLnBrk="1" latinLnBrk="0" hangingPunct="1">
        <a:defRPr sz="1800" kern="1200">
          <a:solidFill>
            <a:schemeClr val="tx1"/>
          </a:solidFill>
          <a:latin typeface="+mn-lt"/>
          <a:ea typeface="+mn-ea"/>
          <a:cs typeface="+mn-cs"/>
        </a:defRPr>
      </a:lvl2pPr>
      <a:lvl3pPr marL="914353" algn="l" defTabSz="914353" rtl="0" eaLnBrk="1" latinLnBrk="0" hangingPunct="1">
        <a:defRPr sz="1800" kern="1200">
          <a:solidFill>
            <a:schemeClr val="tx1"/>
          </a:solidFill>
          <a:latin typeface="+mn-lt"/>
          <a:ea typeface="+mn-ea"/>
          <a:cs typeface="+mn-cs"/>
        </a:defRPr>
      </a:lvl3pPr>
      <a:lvl4pPr marL="1371530" algn="l" defTabSz="914353" rtl="0" eaLnBrk="1" latinLnBrk="0" hangingPunct="1">
        <a:defRPr sz="1800" kern="1200">
          <a:solidFill>
            <a:schemeClr val="tx1"/>
          </a:solidFill>
          <a:latin typeface="+mn-lt"/>
          <a:ea typeface="+mn-ea"/>
          <a:cs typeface="+mn-cs"/>
        </a:defRPr>
      </a:lvl4pPr>
      <a:lvl5pPr marL="1828706" algn="l" defTabSz="914353" rtl="0" eaLnBrk="1" latinLnBrk="0" hangingPunct="1">
        <a:defRPr sz="1800" kern="1200">
          <a:solidFill>
            <a:schemeClr val="tx1"/>
          </a:solidFill>
          <a:latin typeface="+mn-lt"/>
          <a:ea typeface="+mn-ea"/>
          <a:cs typeface="+mn-cs"/>
        </a:defRPr>
      </a:lvl5pPr>
      <a:lvl6pPr marL="2285883" algn="l" defTabSz="914353" rtl="0" eaLnBrk="1" latinLnBrk="0" hangingPunct="1">
        <a:defRPr sz="1800" kern="1200">
          <a:solidFill>
            <a:schemeClr val="tx1"/>
          </a:solidFill>
          <a:latin typeface="+mn-lt"/>
          <a:ea typeface="+mn-ea"/>
          <a:cs typeface="+mn-cs"/>
        </a:defRPr>
      </a:lvl6pPr>
      <a:lvl7pPr marL="2743060" algn="l" defTabSz="914353" rtl="0" eaLnBrk="1" latinLnBrk="0" hangingPunct="1">
        <a:defRPr sz="1800" kern="1200">
          <a:solidFill>
            <a:schemeClr val="tx1"/>
          </a:solidFill>
          <a:latin typeface="+mn-lt"/>
          <a:ea typeface="+mn-ea"/>
          <a:cs typeface="+mn-cs"/>
        </a:defRPr>
      </a:lvl7pPr>
      <a:lvl8pPr marL="3200236" algn="l" defTabSz="914353" rtl="0" eaLnBrk="1" latinLnBrk="0" hangingPunct="1">
        <a:defRPr sz="1800" kern="1200">
          <a:solidFill>
            <a:schemeClr val="tx1"/>
          </a:solidFill>
          <a:latin typeface="+mn-lt"/>
          <a:ea typeface="+mn-ea"/>
          <a:cs typeface="+mn-cs"/>
        </a:defRPr>
      </a:lvl8pPr>
      <a:lvl9pPr marL="3657413" algn="l" defTabSz="91435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6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312" tIns="45657" rIns="91312" bIns="45657" numCol="1" anchor="ctr" anchorCtr="0" compatLnSpc="1">
            <a:prstTxWarp prst="textNoShape">
              <a:avLst/>
            </a:prstTxWarp>
          </a:bodyPr>
          <a:lstStyle/>
          <a:p>
            <a:pPr lvl="0"/>
            <a:r>
              <a:rPr lang="en-US" altLang="tr-TR" smtClean="0"/>
              <a:t>Click to edit Master title style</a:t>
            </a:r>
          </a:p>
        </p:txBody>
      </p:sp>
      <p:sp>
        <p:nvSpPr>
          <p:cNvPr id="286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312" tIns="45657" rIns="91312" bIns="45657" numCol="1" anchor="t" anchorCtr="0" compatLnSpc="1">
            <a:prstTxWarp prst="textNoShape">
              <a:avLst/>
            </a:prstTxWarp>
          </a:bodyPr>
          <a:lstStyle/>
          <a:p>
            <a:pPr lvl="0"/>
            <a:r>
              <a:rPr lang="en-US" altLang="tr-TR" smtClean="0"/>
              <a:t>Click to 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312" tIns="45657" rIns="91312" bIns="45657" rtlCol="0" anchor="ctr"/>
          <a:lstStyle>
            <a:lvl1pPr algn="l" eaLnBrk="1" fontAlgn="auto" hangingPunct="1">
              <a:spcBef>
                <a:spcPts val="0"/>
              </a:spcBef>
              <a:spcAft>
                <a:spcPts val="0"/>
              </a:spcAft>
              <a:defRPr sz="1200" b="0">
                <a:solidFill>
                  <a:prstClr val="black">
                    <a:tint val="75000"/>
                  </a:prstClr>
                </a:solidFill>
                <a:latin typeface="+mn-lt"/>
                <a:ea typeface="+mn-ea"/>
                <a:cs typeface="+mn-cs"/>
                <a:sym typeface="Gill Sans Light" charset="0"/>
              </a:defRPr>
            </a:lvl1pPr>
          </a:lstStyle>
          <a:p>
            <a:pPr>
              <a:defRPr/>
            </a:pPr>
            <a:fld id="{95AA8495-A63F-408D-A74B-6345258093E6}" type="datetime1">
              <a:rPr lang="tr-TR"/>
              <a:pPr>
                <a:defRPr/>
              </a:pPr>
              <a:t>17.12.2013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312" tIns="45657" rIns="91312" bIns="45657" rtlCol="0" anchor="ctr"/>
          <a:lstStyle>
            <a:lvl1pPr algn="ctr" eaLnBrk="1" fontAlgn="auto" hangingPunct="1">
              <a:spcBef>
                <a:spcPts val="0"/>
              </a:spcBef>
              <a:spcAft>
                <a:spcPts val="0"/>
              </a:spcAft>
              <a:defRPr sz="1200" b="0">
                <a:solidFill>
                  <a:prstClr val="black">
                    <a:tint val="75000"/>
                  </a:prstClr>
                </a:solidFill>
                <a:latin typeface="+mn-lt"/>
                <a:ea typeface="+mn-ea"/>
                <a:cs typeface="+mn-cs"/>
                <a:sym typeface="Gill Sans Light"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312" tIns="45657" rIns="91312" bIns="45657" rtlCol="0" anchor="ctr"/>
          <a:lstStyle>
            <a:lvl1pPr algn="r" eaLnBrk="1" fontAlgn="auto" hangingPunct="1">
              <a:spcBef>
                <a:spcPts val="0"/>
              </a:spcBef>
              <a:spcAft>
                <a:spcPts val="0"/>
              </a:spcAft>
              <a:defRPr sz="1200" b="0">
                <a:solidFill>
                  <a:prstClr val="black">
                    <a:tint val="75000"/>
                  </a:prstClr>
                </a:solidFill>
                <a:latin typeface="+mn-lt"/>
                <a:ea typeface="+mn-ea"/>
                <a:cs typeface="+mn-cs"/>
                <a:sym typeface="Gill Sans Light" charset="0"/>
              </a:defRPr>
            </a:lvl1pPr>
          </a:lstStyle>
          <a:p>
            <a:pPr>
              <a:defRPr/>
            </a:pPr>
            <a:fld id="{C0D9AC61-A2F5-4AB0-B68E-35DA49EE1D3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 id="2147483888"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6562" algn="ctr" rtl="0" fontAlgn="base">
        <a:spcBef>
          <a:spcPct val="0"/>
        </a:spcBef>
        <a:spcAft>
          <a:spcPct val="0"/>
        </a:spcAft>
        <a:defRPr sz="4400">
          <a:solidFill>
            <a:schemeClr val="tx1"/>
          </a:solidFill>
          <a:latin typeface="Calibri" pitchFamily="34" charset="0"/>
        </a:defRPr>
      </a:lvl6pPr>
      <a:lvl7pPr marL="913134" algn="ctr" rtl="0" fontAlgn="base">
        <a:spcBef>
          <a:spcPct val="0"/>
        </a:spcBef>
        <a:spcAft>
          <a:spcPct val="0"/>
        </a:spcAft>
        <a:defRPr sz="4400">
          <a:solidFill>
            <a:schemeClr val="tx1"/>
          </a:solidFill>
          <a:latin typeface="Calibri" pitchFamily="34" charset="0"/>
        </a:defRPr>
      </a:lvl7pPr>
      <a:lvl8pPr marL="1369710" algn="ctr" rtl="0" fontAlgn="base">
        <a:spcBef>
          <a:spcPct val="0"/>
        </a:spcBef>
        <a:spcAft>
          <a:spcPct val="0"/>
        </a:spcAft>
        <a:defRPr sz="4400">
          <a:solidFill>
            <a:schemeClr val="tx1"/>
          </a:solidFill>
          <a:latin typeface="Calibri" pitchFamily="34" charset="0"/>
        </a:defRPr>
      </a:lvl8pPr>
      <a:lvl9pPr marL="1826276" algn="ctr" rtl="0" fontAlgn="base">
        <a:spcBef>
          <a:spcPct val="0"/>
        </a:spcBef>
        <a:spcAft>
          <a:spcPct val="0"/>
        </a:spcAft>
        <a:defRPr sz="4400">
          <a:solidFill>
            <a:schemeClr val="tx1"/>
          </a:solidFill>
          <a:latin typeface="Calibri" pitchFamily="34" charset="0"/>
        </a:defRPr>
      </a:lvl9pPr>
    </p:titleStyle>
    <p:bodyStyle>
      <a:lvl1pPr marL="341313" indent="-341313"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39775" indent="-282575"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38238" indent="-225425"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597025" indent="-225425"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2638" indent="-225425"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1131" indent="-228280" algn="l" defTabSz="91313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7696" indent="-228280" algn="l" defTabSz="91313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4269" indent="-228280" algn="l" defTabSz="91313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0829" indent="-228280" algn="l" defTabSz="91313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3134" rtl="0" eaLnBrk="1" latinLnBrk="0" hangingPunct="1">
        <a:defRPr sz="1800" kern="1200">
          <a:solidFill>
            <a:schemeClr val="tx1"/>
          </a:solidFill>
          <a:latin typeface="+mn-lt"/>
          <a:ea typeface="+mn-ea"/>
          <a:cs typeface="+mn-cs"/>
        </a:defRPr>
      </a:lvl1pPr>
      <a:lvl2pPr marL="456562" algn="l" defTabSz="913134" rtl="0" eaLnBrk="1" latinLnBrk="0" hangingPunct="1">
        <a:defRPr sz="1800" kern="1200">
          <a:solidFill>
            <a:schemeClr val="tx1"/>
          </a:solidFill>
          <a:latin typeface="+mn-lt"/>
          <a:ea typeface="+mn-ea"/>
          <a:cs typeface="+mn-cs"/>
        </a:defRPr>
      </a:lvl2pPr>
      <a:lvl3pPr marL="913134" algn="l" defTabSz="913134" rtl="0" eaLnBrk="1" latinLnBrk="0" hangingPunct="1">
        <a:defRPr sz="1800" kern="1200">
          <a:solidFill>
            <a:schemeClr val="tx1"/>
          </a:solidFill>
          <a:latin typeface="+mn-lt"/>
          <a:ea typeface="+mn-ea"/>
          <a:cs typeface="+mn-cs"/>
        </a:defRPr>
      </a:lvl3pPr>
      <a:lvl4pPr marL="1369710" algn="l" defTabSz="913134" rtl="0" eaLnBrk="1" latinLnBrk="0" hangingPunct="1">
        <a:defRPr sz="1800" kern="1200">
          <a:solidFill>
            <a:schemeClr val="tx1"/>
          </a:solidFill>
          <a:latin typeface="+mn-lt"/>
          <a:ea typeface="+mn-ea"/>
          <a:cs typeface="+mn-cs"/>
        </a:defRPr>
      </a:lvl4pPr>
      <a:lvl5pPr marL="1826276" algn="l" defTabSz="913134" rtl="0" eaLnBrk="1" latinLnBrk="0" hangingPunct="1">
        <a:defRPr sz="1800" kern="1200">
          <a:solidFill>
            <a:schemeClr val="tx1"/>
          </a:solidFill>
          <a:latin typeface="+mn-lt"/>
          <a:ea typeface="+mn-ea"/>
          <a:cs typeface="+mn-cs"/>
        </a:defRPr>
      </a:lvl5pPr>
      <a:lvl6pPr marL="2282841" algn="l" defTabSz="913134" rtl="0" eaLnBrk="1" latinLnBrk="0" hangingPunct="1">
        <a:defRPr sz="1800" kern="1200">
          <a:solidFill>
            <a:schemeClr val="tx1"/>
          </a:solidFill>
          <a:latin typeface="+mn-lt"/>
          <a:ea typeface="+mn-ea"/>
          <a:cs typeface="+mn-cs"/>
        </a:defRPr>
      </a:lvl6pPr>
      <a:lvl7pPr marL="2739416" algn="l" defTabSz="913134" rtl="0" eaLnBrk="1" latinLnBrk="0" hangingPunct="1">
        <a:defRPr sz="1800" kern="1200">
          <a:solidFill>
            <a:schemeClr val="tx1"/>
          </a:solidFill>
          <a:latin typeface="+mn-lt"/>
          <a:ea typeface="+mn-ea"/>
          <a:cs typeface="+mn-cs"/>
        </a:defRPr>
      </a:lvl7pPr>
      <a:lvl8pPr marL="3195980" algn="l" defTabSz="913134" rtl="0" eaLnBrk="1" latinLnBrk="0" hangingPunct="1">
        <a:defRPr sz="1800" kern="1200">
          <a:solidFill>
            <a:schemeClr val="tx1"/>
          </a:solidFill>
          <a:latin typeface="+mn-lt"/>
          <a:ea typeface="+mn-ea"/>
          <a:cs typeface="+mn-cs"/>
        </a:defRPr>
      </a:lvl8pPr>
      <a:lvl9pPr marL="3652551" algn="l" defTabSz="913134"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98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317" tIns="45659" rIns="91317" bIns="45659" numCol="1" anchor="ctr" anchorCtr="0" compatLnSpc="1">
            <a:prstTxWarp prst="textNoShape">
              <a:avLst/>
            </a:prstTxWarp>
          </a:bodyPr>
          <a:lstStyle/>
          <a:p>
            <a:pPr lvl="0"/>
            <a:r>
              <a:rPr lang="en-US" altLang="tr-TR" smtClean="0"/>
              <a:t>Click to edit Master title style</a:t>
            </a:r>
          </a:p>
        </p:txBody>
      </p:sp>
      <p:sp>
        <p:nvSpPr>
          <p:cNvPr id="4198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317" tIns="45659" rIns="91317" bIns="45659" numCol="1" anchor="t" anchorCtr="0" compatLnSpc="1">
            <a:prstTxWarp prst="textNoShape">
              <a:avLst/>
            </a:prstTxWarp>
          </a:bodyPr>
          <a:lstStyle/>
          <a:p>
            <a:pPr lvl="0"/>
            <a:r>
              <a:rPr lang="en-US" altLang="tr-TR" smtClean="0"/>
              <a:t>Click to 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317" tIns="45659" rIns="91317" bIns="45659" rtlCol="0" anchor="ctr"/>
          <a:lstStyle>
            <a:lvl1pPr algn="l" eaLnBrk="1" fontAlgn="auto" hangingPunct="1">
              <a:spcBef>
                <a:spcPts val="0"/>
              </a:spcBef>
              <a:spcAft>
                <a:spcPts val="0"/>
              </a:spcAft>
              <a:defRPr sz="1200" b="0">
                <a:solidFill>
                  <a:prstClr val="black">
                    <a:tint val="75000"/>
                  </a:prstClr>
                </a:solidFill>
                <a:latin typeface="+mn-lt"/>
                <a:ea typeface="+mn-ea"/>
                <a:cs typeface="+mn-cs"/>
                <a:sym typeface="Gill Sans Light" charset="0"/>
              </a:defRPr>
            </a:lvl1pPr>
          </a:lstStyle>
          <a:p>
            <a:pPr>
              <a:defRPr/>
            </a:pPr>
            <a:fld id="{7EF4EB15-ABAD-4F2F-83AA-578F0D0888D2}" type="datetime1">
              <a:rPr lang="tr-TR"/>
              <a:pPr>
                <a:defRPr/>
              </a:pPr>
              <a:t>17.12.2013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317" tIns="45659" rIns="91317" bIns="45659" rtlCol="0" anchor="ctr"/>
          <a:lstStyle>
            <a:lvl1pPr algn="ctr" eaLnBrk="1" fontAlgn="auto" hangingPunct="1">
              <a:spcBef>
                <a:spcPts val="0"/>
              </a:spcBef>
              <a:spcAft>
                <a:spcPts val="0"/>
              </a:spcAft>
              <a:defRPr sz="1200" b="0">
                <a:solidFill>
                  <a:prstClr val="black">
                    <a:tint val="75000"/>
                  </a:prstClr>
                </a:solidFill>
                <a:latin typeface="+mn-lt"/>
                <a:ea typeface="+mn-ea"/>
                <a:cs typeface="+mn-cs"/>
                <a:sym typeface="Gill Sans Light"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317" tIns="45659" rIns="91317" bIns="45659" rtlCol="0" anchor="ctr"/>
          <a:lstStyle>
            <a:lvl1pPr algn="r" eaLnBrk="1" fontAlgn="auto" hangingPunct="1">
              <a:spcBef>
                <a:spcPts val="0"/>
              </a:spcBef>
              <a:spcAft>
                <a:spcPts val="0"/>
              </a:spcAft>
              <a:defRPr sz="1200" b="0">
                <a:solidFill>
                  <a:prstClr val="black">
                    <a:tint val="75000"/>
                  </a:prstClr>
                </a:solidFill>
                <a:latin typeface="+mn-lt"/>
                <a:ea typeface="+mn-ea"/>
                <a:cs typeface="+mn-cs"/>
                <a:sym typeface="Gill Sans Light" charset="0"/>
              </a:defRPr>
            </a:lvl1pPr>
          </a:lstStyle>
          <a:p>
            <a:pPr>
              <a:defRPr/>
            </a:pPr>
            <a:fld id="{4F142E9F-6B30-465C-81A8-550B860EA47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6585" algn="ctr" rtl="0" fontAlgn="base">
        <a:spcBef>
          <a:spcPct val="0"/>
        </a:spcBef>
        <a:spcAft>
          <a:spcPct val="0"/>
        </a:spcAft>
        <a:defRPr sz="4400">
          <a:solidFill>
            <a:schemeClr val="tx1"/>
          </a:solidFill>
          <a:latin typeface="Calibri" pitchFamily="34" charset="0"/>
        </a:defRPr>
      </a:lvl6pPr>
      <a:lvl7pPr marL="913180" algn="ctr" rtl="0" fontAlgn="base">
        <a:spcBef>
          <a:spcPct val="0"/>
        </a:spcBef>
        <a:spcAft>
          <a:spcPct val="0"/>
        </a:spcAft>
        <a:defRPr sz="4400">
          <a:solidFill>
            <a:schemeClr val="tx1"/>
          </a:solidFill>
          <a:latin typeface="Calibri" pitchFamily="34" charset="0"/>
        </a:defRPr>
      </a:lvl7pPr>
      <a:lvl8pPr marL="1369780" algn="ctr" rtl="0" fontAlgn="base">
        <a:spcBef>
          <a:spcPct val="0"/>
        </a:spcBef>
        <a:spcAft>
          <a:spcPct val="0"/>
        </a:spcAft>
        <a:defRPr sz="4400">
          <a:solidFill>
            <a:schemeClr val="tx1"/>
          </a:solidFill>
          <a:latin typeface="Calibri" pitchFamily="34" charset="0"/>
        </a:defRPr>
      </a:lvl8pPr>
      <a:lvl9pPr marL="1826370" algn="ctr" rtl="0" fontAlgn="base">
        <a:spcBef>
          <a:spcPct val="0"/>
        </a:spcBef>
        <a:spcAft>
          <a:spcPct val="0"/>
        </a:spcAft>
        <a:defRPr sz="4400">
          <a:solidFill>
            <a:schemeClr val="tx1"/>
          </a:solidFill>
          <a:latin typeface="Calibri" pitchFamily="34" charset="0"/>
        </a:defRPr>
      </a:lvl9pPr>
    </p:titleStyle>
    <p:bodyStyle>
      <a:lvl1pPr marL="341313" indent="-341313"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39775" indent="-282575"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38238" indent="-225425"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597025" indent="-225425"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2638" indent="-225425"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1259" indent="-228292" algn="l" defTabSz="91318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7848" indent="-228292" algn="l" defTabSz="91318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4444" indent="-228292" algn="l" defTabSz="91318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1028" indent="-228292" algn="l" defTabSz="91318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3180" rtl="0" eaLnBrk="1" latinLnBrk="0" hangingPunct="1">
        <a:defRPr sz="1800" kern="1200">
          <a:solidFill>
            <a:schemeClr val="tx1"/>
          </a:solidFill>
          <a:latin typeface="+mn-lt"/>
          <a:ea typeface="+mn-ea"/>
          <a:cs typeface="+mn-cs"/>
        </a:defRPr>
      </a:lvl1pPr>
      <a:lvl2pPr marL="456585" algn="l" defTabSz="913180" rtl="0" eaLnBrk="1" latinLnBrk="0" hangingPunct="1">
        <a:defRPr sz="1800" kern="1200">
          <a:solidFill>
            <a:schemeClr val="tx1"/>
          </a:solidFill>
          <a:latin typeface="+mn-lt"/>
          <a:ea typeface="+mn-ea"/>
          <a:cs typeface="+mn-cs"/>
        </a:defRPr>
      </a:lvl2pPr>
      <a:lvl3pPr marL="913180" algn="l" defTabSz="913180" rtl="0" eaLnBrk="1" latinLnBrk="0" hangingPunct="1">
        <a:defRPr sz="1800" kern="1200">
          <a:solidFill>
            <a:schemeClr val="tx1"/>
          </a:solidFill>
          <a:latin typeface="+mn-lt"/>
          <a:ea typeface="+mn-ea"/>
          <a:cs typeface="+mn-cs"/>
        </a:defRPr>
      </a:lvl3pPr>
      <a:lvl4pPr marL="1369780" algn="l" defTabSz="913180" rtl="0" eaLnBrk="1" latinLnBrk="0" hangingPunct="1">
        <a:defRPr sz="1800" kern="1200">
          <a:solidFill>
            <a:schemeClr val="tx1"/>
          </a:solidFill>
          <a:latin typeface="+mn-lt"/>
          <a:ea typeface="+mn-ea"/>
          <a:cs typeface="+mn-cs"/>
        </a:defRPr>
      </a:lvl4pPr>
      <a:lvl5pPr marL="1826370" algn="l" defTabSz="913180" rtl="0" eaLnBrk="1" latinLnBrk="0" hangingPunct="1">
        <a:defRPr sz="1800" kern="1200">
          <a:solidFill>
            <a:schemeClr val="tx1"/>
          </a:solidFill>
          <a:latin typeface="+mn-lt"/>
          <a:ea typeface="+mn-ea"/>
          <a:cs typeface="+mn-cs"/>
        </a:defRPr>
      </a:lvl5pPr>
      <a:lvl6pPr marL="2282958" algn="l" defTabSz="913180" rtl="0" eaLnBrk="1" latinLnBrk="0" hangingPunct="1">
        <a:defRPr sz="1800" kern="1200">
          <a:solidFill>
            <a:schemeClr val="tx1"/>
          </a:solidFill>
          <a:latin typeface="+mn-lt"/>
          <a:ea typeface="+mn-ea"/>
          <a:cs typeface="+mn-cs"/>
        </a:defRPr>
      </a:lvl6pPr>
      <a:lvl7pPr marL="2739556" algn="l" defTabSz="913180" rtl="0" eaLnBrk="1" latinLnBrk="0" hangingPunct="1">
        <a:defRPr sz="1800" kern="1200">
          <a:solidFill>
            <a:schemeClr val="tx1"/>
          </a:solidFill>
          <a:latin typeface="+mn-lt"/>
          <a:ea typeface="+mn-ea"/>
          <a:cs typeface="+mn-cs"/>
        </a:defRPr>
      </a:lvl7pPr>
      <a:lvl8pPr marL="3196144" algn="l" defTabSz="913180" rtl="0" eaLnBrk="1" latinLnBrk="0" hangingPunct="1">
        <a:defRPr sz="1800" kern="1200">
          <a:solidFill>
            <a:schemeClr val="tx1"/>
          </a:solidFill>
          <a:latin typeface="+mn-lt"/>
          <a:ea typeface="+mn-ea"/>
          <a:cs typeface="+mn-cs"/>
        </a:defRPr>
      </a:lvl8pPr>
      <a:lvl9pPr marL="3652738" algn="l" defTabSz="91318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5.jpeg"/><Relationship Id="rId4" Type="http://schemas.openxmlformats.org/officeDocument/2006/relationships/oleObject" Target="../embeddings/_____Microsoft_Office_Excel_97-20031.xls"/></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_____Microsoft_Office_Excel_97-20032.xls"/></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38.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5" name="Rectangle 2"/>
          <p:cNvSpPr>
            <a:spLocks noChangeArrowheads="1"/>
          </p:cNvSpPr>
          <p:nvPr/>
        </p:nvSpPr>
        <p:spPr bwMode="auto">
          <a:xfrm>
            <a:off x="2362200" y="228600"/>
            <a:ext cx="5638800" cy="433388"/>
          </a:xfrm>
          <a:prstGeom prst="rect">
            <a:avLst/>
          </a:prstGeom>
          <a:noFill/>
          <a:ln w="9525">
            <a:noFill/>
            <a:miter lim="800000"/>
            <a:headEnd/>
            <a:tailEnd/>
          </a:ln>
        </p:spPr>
        <p:txBody>
          <a:bodyPr lIns="61909" tIns="31748" rIns="61909" bIns="31748">
            <a:spAutoFit/>
          </a:bodyPr>
          <a:lstStyle/>
          <a:p>
            <a:pPr marL="231775" indent="-231775" defTabSz="619125" eaLnBrk="0" hangingPunct="0"/>
            <a:endParaRPr lang="en-GB" altLang="tr-TR" sz="2400" b="0">
              <a:solidFill>
                <a:schemeClr val="tx1"/>
              </a:solidFill>
            </a:endParaRPr>
          </a:p>
        </p:txBody>
      </p:sp>
      <p:sp>
        <p:nvSpPr>
          <p:cNvPr id="1298436" name="Rectangle 4"/>
          <p:cNvSpPr>
            <a:spLocks noChangeArrowheads="1"/>
          </p:cNvSpPr>
          <p:nvPr/>
        </p:nvSpPr>
        <p:spPr bwMode="auto">
          <a:xfrm>
            <a:off x="0" y="1706563"/>
            <a:ext cx="8977313" cy="3562350"/>
          </a:xfrm>
          <a:prstGeom prst="rect">
            <a:avLst/>
          </a:prstGeom>
          <a:noFill/>
          <a:ln w="9525">
            <a:noFill/>
            <a:miter lim="800000"/>
            <a:headEnd/>
            <a:tailEnd/>
          </a:ln>
          <a:effectLst/>
        </p:spPr>
        <p:txBody>
          <a:bodyPr lIns="0" tIns="0" rIns="0" bIns="0" anchor="ctr"/>
          <a:lstStyle/>
          <a:p>
            <a:pPr algn="ctr">
              <a:lnSpc>
                <a:spcPct val="110000"/>
              </a:lnSpc>
            </a:pPr>
            <a:endParaRPr lang="en-US" sz="3600" dirty="0">
              <a:solidFill>
                <a:schemeClr val="tx1"/>
              </a:solidFill>
              <a:effectLst>
                <a:outerShdw blurRad="38100" dist="38100" dir="2700000" algn="tl">
                  <a:srgbClr val="C0C0C0"/>
                </a:outerShdw>
              </a:effectLst>
            </a:endParaRPr>
          </a:p>
          <a:p>
            <a:pPr algn="ctr">
              <a:lnSpc>
                <a:spcPct val="110000"/>
              </a:lnSpc>
            </a:pPr>
            <a:r>
              <a:rPr lang="en-US" sz="3600" dirty="0">
                <a:solidFill>
                  <a:schemeClr val="tx1"/>
                </a:solidFill>
                <a:effectLst>
                  <a:outerShdw blurRad="38100" dist="38100" dir="2700000" algn="tl">
                    <a:srgbClr val="C0C0C0"/>
                  </a:outerShdw>
                </a:effectLst>
                <a:latin typeface="Comic Sans MS" pitchFamily="66" charset="0"/>
              </a:rPr>
              <a:t>INVESTMENT PROGRAM MANAGEMENT IN TURKEY</a:t>
            </a:r>
            <a:r>
              <a:rPr dirty="0"/>
              <a:t/>
            </a:r>
            <a:br>
              <a:rPr dirty="0"/>
            </a:br>
            <a:endParaRPr lang="en-US" sz="3600" dirty="0">
              <a:solidFill>
                <a:schemeClr val="tx1"/>
              </a:solidFill>
              <a:effectLst>
                <a:outerShdw blurRad="38100" dist="38100" dir="2700000" algn="tl">
                  <a:srgbClr val="C0C0C0"/>
                </a:outerShdw>
              </a:effectLst>
              <a:latin typeface="Comic Sans MS" pitchFamily="66" charset="0"/>
            </a:endParaRPr>
          </a:p>
          <a:p>
            <a:pPr algn="ctr">
              <a:lnSpc>
                <a:spcPct val="110000"/>
              </a:lnSpc>
            </a:pPr>
            <a:r>
              <a:rPr dirty="0"/>
              <a:t/>
            </a:r>
            <a:br>
              <a:rPr dirty="0"/>
            </a:br>
            <a:r>
              <a:rPr lang="en-US" sz="1600" b="0" dirty="0">
                <a:solidFill>
                  <a:schemeClr val="tx1"/>
                </a:solidFill>
                <a:latin typeface="Tahoma" pitchFamily="34" charset="0"/>
              </a:rPr>
              <a:t>Directorate General of Investment Programming, Monitoring and Evaluation</a:t>
            </a:r>
            <a:endParaRPr lang="en-US" sz="1600" b="0" dirty="0">
              <a:solidFill>
                <a:schemeClr val="tx1"/>
              </a:solidFill>
              <a:latin typeface="Tahoma" pitchFamily="34" charset="0"/>
              <a:cs typeface="Tahoma" pitchFamily="34" charset="0"/>
            </a:endParaRPr>
          </a:p>
        </p:txBody>
      </p:sp>
      <p:sp>
        <p:nvSpPr>
          <p:cNvPr id="57347" name="Rectangle 5"/>
          <p:cNvSpPr>
            <a:spLocks noChangeArrowheads="1"/>
          </p:cNvSpPr>
          <p:nvPr/>
        </p:nvSpPr>
        <p:spPr bwMode="auto">
          <a:xfrm>
            <a:off x="2544763" y="5257800"/>
            <a:ext cx="3440112" cy="1204913"/>
          </a:xfrm>
          <a:prstGeom prst="rect">
            <a:avLst/>
          </a:prstGeom>
          <a:noFill/>
          <a:ln w="12700" algn="ctr">
            <a:noFill/>
            <a:miter lim="800000"/>
            <a:headEnd/>
            <a:tailEnd/>
          </a:ln>
        </p:spPr>
        <p:txBody>
          <a:bodyPr wrap="none" lIns="0" tIns="46035" rIns="0" bIns="46035" anchor="ctr"/>
          <a:lstStyle/>
          <a:p>
            <a:pPr marL="914400" indent="-457200" algn="ctr" eaLnBrk="0" hangingPunct="0"/>
            <a:r>
              <a:rPr lang="en-US" altLang="tr-TR" sz="1400" b="0">
                <a:solidFill>
                  <a:schemeClr val="tx1"/>
                </a:solidFill>
              </a:rPr>
              <a:t>November 2013</a:t>
            </a:r>
          </a:p>
        </p:txBody>
      </p:sp>
      <p:pic>
        <p:nvPicPr>
          <p:cNvPr id="57348" name="Picture 7" descr="gooflag-tr"/>
          <p:cNvPicPr>
            <a:picLocks noChangeAspect="1" noChangeArrowheads="1"/>
          </p:cNvPicPr>
          <p:nvPr/>
        </p:nvPicPr>
        <p:blipFill>
          <a:blip r:embed="rId3" cstate="print"/>
          <a:srcRect/>
          <a:stretch>
            <a:fillRect/>
          </a:stretch>
        </p:blipFill>
        <p:spPr bwMode="auto">
          <a:xfrm>
            <a:off x="0" y="0"/>
            <a:ext cx="2160588" cy="1227138"/>
          </a:xfrm>
          <a:prstGeom prst="rect">
            <a:avLst/>
          </a:prstGeom>
          <a:noFill/>
          <a:ln w="9525">
            <a:noFill/>
            <a:miter lim="800000"/>
            <a:headEnd/>
            <a:tailEnd/>
          </a:ln>
        </p:spPr>
      </p:pic>
      <p:pic>
        <p:nvPicPr>
          <p:cNvPr id="57349" name="Picture 9" descr="C:\Users\yilgin\Desktop\Tajikistan_Flag.png"/>
          <p:cNvPicPr>
            <a:picLocks noChangeAspect="1" noChangeArrowheads="1"/>
          </p:cNvPicPr>
          <p:nvPr/>
        </p:nvPicPr>
        <p:blipFill>
          <a:blip r:embed="rId4" cstate="print"/>
          <a:srcRect/>
          <a:stretch>
            <a:fillRect/>
          </a:stretch>
        </p:blipFill>
        <p:spPr bwMode="auto">
          <a:xfrm>
            <a:off x="7088188" y="0"/>
            <a:ext cx="2055812" cy="1227138"/>
          </a:xfrm>
          <a:prstGeom prst="rect">
            <a:avLst/>
          </a:prstGeom>
          <a:noFill/>
          <a:ln w="9525">
            <a:noFill/>
            <a:miter lim="800000"/>
            <a:headEnd/>
            <a:tailEnd/>
          </a:ln>
        </p:spPr>
      </p:pic>
      <p:pic>
        <p:nvPicPr>
          <p:cNvPr id="57350" name="Resim 9" descr="http://www.kalkinma.gov.tr/DocObjects/view/12599/Kalkınma_Bakanlığı_logo(_arkası_beyaz).png"/>
          <p:cNvPicPr>
            <a:picLocks noChangeAspect="1" noChangeArrowheads="1"/>
          </p:cNvPicPr>
          <p:nvPr/>
        </p:nvPicPr>
        <p:blipFill>
          <a:blip r:embed="rId5" cstate="print"/>
          <a:srcRect/>
          <a:stretch>
            <a:fillRect/>
          </a:stretch>
        </p:blipFill>
        <p:spPr bwMode="auto">
          <a:xfrm>
            <a:off x="3894138" y="0"/>
            <a:ext cx="1044575" cy="1108075"/>
          </a:xfrm>
          <a:prstGeom prst="rect">
            <a:avLst/>
          </a:prstGeom>
          <a:noFill/>
          <a:ln w="9525">
            <a:noFill/>
            <a:miter lim="800000"/>
            <a:headEnd/>
            <a:tailEnd/>
          </a:ln>
        </p:spPr>
      </p:pic>
      <p:sp>
        <p:nvSpPr>
          <p:cNvPr id="12"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dirty="0"/>
          </a:p>
        </p:txBody>
      </p:sp>
      <p:cxnSp>
        <p:nvCxnSpPr>
          <p:cNvPr id="16"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57353" name="Dikdörtgen 1"/>
          <p:cNvSpPr>
            <a:spLocks noChangeArrowheads="1"/>
          </p:cNvSpPr>
          <p:nvPr/>
        </p:nvSpPr>
        <p:spPr bwMode="auto">
          <a:xfrm>
            <a:off x="3941763" y="6134100"/>
            <a:ext cx="1204912" cy="369888"/>
          </a:xfrm>
          <a:prstGeom prst="rect">
            <a:avLst/>
          </a:prstGeom>
          <a:noFill/>
          <a:ln w="9525">
            <a:noFill/>
            <a:miter lim="800000"/>
            <a:headEnd/>
            <a:tailEnd/>
          </a:ln>
        </p:spPr>
        <p:txBody>
          <a:bodyPr lIns="91435" tIns="45718" rIns="91435" bIns="45718">
            <a:spAutoFit/>
          </a:bodyPr>
          <a:lstStyle/>
          <a:p>
            <a:pPr eaLnBrk="0" hangingPunct="0"/>
            <a:r>
              <a:rPr lang="en-US" altLang="tr-TR"/>
              <a:t>Ankara</a:t>
            </a:r>
          </a:p>
        </p:txBody>
      </p:sp>
      <p:sp>
        <p:nvSpPr>
          <p:cNvPr id="57354" name="Dikdörtgen 2"/>
          <p:cNvSpPr>
            <a:spLocks noChangeArrowheads="1"/>
          </p:cNvSpPr>
          <p:nvPr/>
        </p:nvSpPr>
        <p:spPr bwMode="auto">
          <a:xfrm>
            <a:off x="3168650" y="1123950"/>
            <a:ext cx="2816225" cy="523875"/>
          </a:xfrm>
          <a:prstGeom prst="rect">
            <a:avLst/>
          </a:prstGeom>
          <a:noFill/>
          <a:ln w="9525">
            <a:noFill/>
            <a:miter lim="800000"/>
            <a:headEnd/>
            <a:tailEnd/>
          </a:ln>
        </p:spPr>
        <p:txBody>
          <a:bodyPr lIns="91435" tIns="45718" rIns="91435" bIns="45718">
            <a:spAutoFit/>
          </a:bodyPr>
          <a:lstStyle/>
          <a:p>
            <a:pPr algn="ctr" eaLnBrk="0" hangingPunct="0"/>
            <a:r>
              <a:rPr lang="en-US" altLang="tr-TR" sz="1400" dirty="0"/>
              <a:t>REPUBLIC OF TURKEY</a:t>
            </a:r>
          </a:p>
          <a:p>
            <a:pPr algn="ctr" eaLnBrk="0" hangingPunct="0"/>
            <a:r>
              <a:rPr lang="en-US" altLang="tr-TR" sz="1400" dirty="0"/>
              <a:t>MINISTRY OF DEVELOPMENT</a:t>
            </a:r>
          </a:p>
        </p:txBody>
      </p:sp>
    </p:spTree>
  </p:cSld>
  <p:clrMapOvr>
    <a:masterClrMapping/>
  </p:clrMapOvr>
  <p:transition>
    <p:strips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2 Alt Başlık"/>
          <p:cNvSpPr>
            <a:spLocks noGrp="1"/>
          </p:cNvSpPr>
          <p:nvPr>
            <p:ph type="subTitle" idx="1"/>
          </p:nvPr>
        </p:nvSpPr>
        <p:spPr>
          <a:xfrm>
            <a:off x="466725" y="1450975"/>
            <a:ext cx="8074025" cy="4857750"/>
          </a:xfrm>
        </p:spPr>
        <p:txBody>
          <a:bodyPr rtlCol="0">
            <a:normAutofit/>
          </a:bodyPr>
          <a:lstStyle/>
          <a:p>
            <a:pPr marL="457177" indent="-457177" algn="l" eaLnBrk="1" fontAlgn="auto" hangingPunct="1">
              <a:spcAft>
                <a:spcPts val="0"/>
              </a:spcAft>
              <a:buFont typeface="Arial" pitchFamily="34" charset="0"/>
              <a:buChar char="•"/>
              <a:defRPr/>
            </a:pPr>
            <a:endParaRPr lang="tr-TR" sz="2800" b="1" dirty="0">
              <a:solidFill>
                <a:schemeClr val="tx1"/>
              </a:solidFill>
              <a:latin typeface="HelveticaNeueLT Pro 57 Cn"/>
              <a:cs typeface="Arial" pitchFamily="34" charset="0"/>
            </a:endParaRPr>
          </a:p>
          <a:p>
            <a:pPr marL="457177" indent="-457177" algn="l" eaLnBrk="1" fontAlgn="auto" hangingPunct="1">
              <a:spcAft>
                <a:spcPts val="0"/>
              </a:spcAft>
              <a:buFont typeface="Arial" pitchFamily="34" charset="0"/>
              <a:buChar char="•"/>
              <a:defRPr/>
            </a:pPr>
            <a:endParaRPr lang="tr-TR" sz="2800" b="1" dirty="0">
              <a:solidFill>
                <a:schemeClr val="tx1"/>
              </a:solidFill>
              <a:latin typeface="HelveticaNeueLT Pro 57 Cn"/>
              <a:cs typeface="Arial" pitchFamily="34" charset="0"/>
            </a:endParaRPr>
          </a:p>
          <a:p>
            <a:pPr algn="l" eaLnBrk="1" fontAlgn="auto" hangingPunct="1">
              <a:spcAft>
                <a:spcPts val="0"/>
              </a:spcAft>
              <a:defRPr/>
            </a:pPr>
            <a:endParaRPr lang="tr-TR" sz="1200" b="1" dirty="0">
              <a:solidFill>
                <a:schemeClr val="tx1"/>
              </a:solidFill>
              <a:latin typeface="HelveticaNeueLT Pro 57 Cn"/>
              <a:cs typeface="Arial" pitchFamily="34" charset="0"/>
            </a:endParaRPr>
          </a:p>
          <a:p>
            <a:pPr marL="457177" indent="-457177" algn="l" eaLnBrk="1" fontAlgn="auto" hangingPunct="1">
              <a:spcAft>
                <a:spcPts val="0"/>
              </a:spcAft>
              <a:buFont typeface="Arial" pitchFamily="34" charset="0"/>
              <a:buAutoNum type="arabicParenR"/>
              <a:defRPr/>
            </a:pPr>
            <a:endParaRPr lang="tr-TR" sz="2000" dirty="0">
              <a:solidFill>
                <a:schemeClr val="tx1"/>
              </a:solidFill>
              <a:latin typeface="HelveticaNeueLT Pro 57 Cn"/>
              <a:cs typeface="Arial" pitchFamily="34" charset="0"/>
            </a:endParaRPr>
          </a:p>
          <a:p>
            <a:pPr algn="l" eaLnBrk="1" fontAlgn="auto" hangingPunct="1">
              <a:spcAft>
                <a:spcPts val="0"/>
              </a:spcAft>
              <a:defRPr/>
            </a:pPr>
            <a:endParaRPr lang="tr-TR" sz="2000" dirty="0">
              <a:solidFill>
                <a:schemeClr val="tx1"/>
              </a:solidFill>
              <a:latin typeface="HelveticaNeueLT Pro 57 Cn"/>
              <a:cs typeface="Arial" pitchFamily="34" charset="0"/>
            </a:endParaRPr>
          </a:p>
          <a:p>
            <a:pPr marL="914353" lvl="1" indent="-457177" algn="l" eaLnBrk="1" fontAlgn="auto" hangingPunct="1">
              <a:spcAft>
                <a:spcPts val="0"/>
              </a:spcAft>
              <a:buFontTx/>
              <a:buChar char="-"/>
              <a:defRPr/>
            </a:pPr>
            <a:endParaRPr lang="tr-TR" sz="2000" dirty="0">
              <a:solidFill>
                <a:schemeClr val="tx1"/>
              </a:solidFill>
              <a:latin typeface="HelveticaNeueLT Pro 57 Cn"/>
              <a:cs typeface="Arial" pitchFamily="34" charset="0"/>
            </a:endParaRPr>
          </a:p>
          <a:p>
            <a:pPr marL="914353" lvl="1" indent="-457177" algn="l" eaLnBrk="1" fontAlgn="auto" hangingPunct="1">
              <a:spcAft>
                <a:spcPts val="0"/>
              </a:spcAft>
              <a:buFontTx/>
              <a:buChar char="-"/>
              <a:defRPr/>
            </a:pPr>
            <a:endParaRPr lang="tr-TR" dirty="0">
              <a:solidFill>
                <a:schemeClr val="tx1"/>
              </a:solidFill>
              <a:latin typeface="HelveticaNeueLT Pro 57 Cn"/>
              <a:cs typeface="Arial" pitchFamily="34" charset="0"/>
            </a:endParaRPr>
          </a:p>
          <a:p>
            <a:pPr algn="l" eaLnBrk="1" fontAlgn="auto" hangingPunct="1">
              <a:spcAft>
                <a:spcPts val="0"/>
              </a:spcAft>
              <a:defRPr/>
            </a:pPr>
            <a:endParaRPr lang="tr-TR" sz="1600" b="1" dirty="0">
              <a:solidFill>
                <a:schemeClr val="tx1"/>
              </a:solidFill>
              <a:latin typeface="Arial" pitchFamily="34" charset="0"/>
              <a:cs typeface="Arial" pitchFamily="34" charset="0"/>
            </a:endParaRPr>
          </a:p>
        </p:txBody>
      </p:sp>
      <p:sp>
        <p:nvSpPr>
          <p:cNvPr id="74754" name="2 Alt Başlık"/>
          <p:cNvSpPr txBox="1">
            <a:spLocks/>
          </p:cNvSpPr>
          <p:nvPr/>
        </p:nvSpPr>
        <p:spPr bwMode="auto">
          <a:xfrm>
            <a:off x="722313" y="431800"/>
            <a:ext cx="8097837" cy="5568950"/>
          </a:xfrm>
          <a:prstGeom prst="rect">
            <a:avLst/>
          </a:prstGeom>
          <a:noFill/>
          <a:ln w="9525">
            <a:noFill/>
            <a:miter lim="800000"/>
            <a:headEnd/>
            <a:tailEnd/>
          </a:ln>
        </p:spPr>
        <p:txBody>
          <a:bodyPr lIns="91435" tIns="45718" rIns="91435" bIns="45718"/>
          <a:lstStyle/>
          <a:p>
            <a:pPr marL="449263" lvl="1" indent="-354013">
              <a:lnSpc>
                <a:spcPct val="150000"/>
              </a:lnSpc>
              <a:spcBef>
                <a:spcPct val="20000"/>
              </a:spcBef>
              <a:buFont typeface="Wingdings" pitchFamily="2" charset="2"/>
              <a:buChar char="Ø"/>
            </a:pPr>
            <a:r>
              <a:rPr lang="en-US" altLang="tr-TR" sz="1900" b="0" dirty="0">
                <a:solidFill>
                  <a:srgbClr val="000066"/>
                </a:solidFill>
                <a:latin typeface="HelveticaNeueLT Pro 57 Cn"/>
              </a:rPr>
              <a:t>25 distinct programs</a:t>
            </a:r>
          </a:p>
          <a:p>
            <a:pPr marL="449263" lvl="1" indent="-354013">
              <a:lnSpc>
                <a:spcPct val="150000"/>
              </a:lnSpc>
              <a:spcBef>
                <a:spcPct val="20000"/>
              </a:spcBef>
              <a:buFont typeface="Wingdings" pitchFamily="2" charset="2"/>
              <a:buChar char="Ø"/>
            </a:pPr>
            <a:r>
              <a:rPr lang="en-US" altLang="tr-TR" sz="1900" b="0" dirty="0">
                <a:solidFill>
                  <a:srgbClr val="000066"/>
                </a:solidFill>
                <a:latin typeface="HelveticaNeueLT Pro 57 Cn"/>
              </a:rPr>
              <a:t>In priority areas</a:t>
            </a:r>
          </a:p>
          <a:p>
            <a:pPr marL="449263" lvl="1" indent="-354013">
              <a:lnSpc>
                <a:spcPct val="150000"/>
              </a:lnSpc>
              <a:spcBef>
                <a:spcPct val="20000"/>
              </a:spcBef>
              <a:buFont typeface="Wingdings" pitchFamily="2" charset="2"/>
              <a:buChar char="Ø"/>
            </a:pPr>
            <a:r>
              <a:rPr lang="en-US" altLang="tr-TR" sz="1900" b="0" dirty="0">
                <a:solidFill>
                  <a:srgbClr val="000066"/>
                </a:solidFill>
                <a:latin typeface="HelveticaNeueLT Pro 57 Cn"/>
              </a:rPr>
              <a:t>Meant to solve major structural problems</a:t>
            </a:r>
          </a:p>
          <a:p>
            <a:pPr marL="449263" lvl="1" indent="-354013">
              <a:lnSpc>
                <a:spcPct val="150000"/>
              </a:lnSpc>
              <a:spcBef>
                <a:spcPct val="20000"/>
              </a:spcBef>
              <a:buFont typeface="Wingdings" pitchFamily="2" charset="2"/>
              <a:buChar char="Ø"/>
            </a:pPr>
            <a:r>
              <a:rPr lang="en-US" altLang="tr-TR" sz="1900" b="0" dirty="0">
                <a:solidFill>
                  <a:srgbClr val="000066"/>
                </a:solidFill>
                <a:latin typeface="HelveticaNeueLT Pro 57 Cn"/>
              </a:rPr>
              <a:t>Capable of facilitating the transformation process</a:t>
            </a:r>
          </a:p>
          <a:p>
            <a:pPr marL="449263" lvl="1" indent="-354013">
              <a:lnSpc>
                <a:spcPct val="150000"/>
              </a:lnSpc>
              <a:spcBef>
                <a:spcPct val="20000"/>
              </a:spcBef>
              <a:buFont typeface="Wingdings" pitchFamily="2" charset="2"/>
              <a:buChar char="Ø"/>
            </a:pPr>
            <a:r>
              <a:rPr lang="en-US" altLang="tr-TR" sz="1900" b="0" dirty="0">
                <a:solidFill>
                  <a:srgbClr val="000066"/>
                </a:solidFill>
                <a:latin typeface="HelveticaNeueLT Pro 57 Cn"/>
              </a:rPr>
              <a:t>Requiring inter-agency coordination and responsibility</a:t>
            </a:r>
          </a:p>
          <a:p>
            <a:pPr marL="449263" lvl="1" indent="-354013">
              <a:lnSpc>
                <a:spcPct val="150000"/>
              </a:lnSpc>
              <a:spcBef>
                <a:spcPct val="20000"/>
              </a:spcBef>
              <a:buFont typeface="Wingdings" pitchFamily="2" charset="2"/>
              <a:buChar char="Ø"/>
            </a:pPr>
            <a:r>
              <a:rPr lang="en-US" altLang="tr-TR" sz="1900" b="0" dirty="0">
                <a:solidFill>
                  <a:srgbClr val="000066"/>
                </a:solidFill>
                <a:latin typeface="HelveticaNeueLT Pro 57 Cn"/>
              </a:rPr>
              <a:t>Applying sectoral and cross-sectoral approaches</a:t>
            </a:r>
          </a:p>
          <a:p>
            <a:pPr marL="449263" lvl="1" indent="-354013">
              <a:lnSpc>
                <a:spcPct val="150000"/>
              </a:lnSpc>
              <a:spcBef>
                <a:spcPct val="20000"/>
              </a:spcBef>
              <a:buFont typeface="Wingdings" pitchFamily="2" charset="2"/>
              <a:buChar char="Ø"/>
            </a:pPr>
            <a:r>
              <a:rPr lang="en-US" altLang="tr-TR" sz="1900" b="0" dirty="0">
                <a:solidFill>
                  <a:srgbClr val="000066"/>
                </a:solidFill>
                <a:latin typeface="HelveticaNeueLT Pro 57 Cn"/>
              </a:rPr>
              <a:t>Covering several areas at the same time</a:t>
            </a:r>
          </a:p>
          <a:p>
            <a:pPr marL="449263" lvl="1" indent="-354013">
              <a:lnSpc>
                <a:spcPct val="150000"/>
              </a:lnSpc>
              <a:spcBef>
                <a:spcPct val="20000"/>
              </a:spcBef>
              <a:buFont typeface="Wingdings" pitchFamily="2" charset="2"/>
              <a:buChar char="Ø"/>
            </a:pPr>
            <a:r>
              <a:rPr lang="en-US" altLang="tr-TR" sz="1900" b="0" dirty="0">
                <a:solidFill>
                  <a:srgbClr val="000066"/>
                </a:solidFill>
                <a:latin typeface="HelveticaNeueLT Pro 57 Cn"/>
              </a:rPr>
              <a:t>With specific goals</a:t>
            </a:r>
          </a:p>
          <a:p>
            <a:pPr marL="449263" lvl="1" indent="-354013">
              <a:lnSpc>
                <a:spcPct val="150000"/>
              </a:lnSpc>
              <a:spcBef>
                <a:spcPct val="20000"/>
              </a:spcBef>
              <a:buFont typeface="Wingdings" pitchFamily="2" charset="2"/>
              <a:buChar char="Ø"/>
            </a:pPr>
            <a:r>
              <a:rPr lang="en-US" altLang="tr-TR" sz="1900" b="0" dirty="0">
                <a:solidFill>
                  <a:srgbClr val="000066"/>
                </a:solidFill>
                <a:latin typeface="HelveticaNeueLT Pro 57 Cn"/>
              </a:rPr>
              <a:t>After plan adoption, </a:t>
            </a:r>
            <a:r>
              <a:rPr lang="en-US" altLang="tr-TR" sz="1900" b="0" dirty="0" smtClean="0">
                <a:solidFill>
                  <a:srgbClr val="000066"/>
                </a:solidFill>
                <a:latin typeface="HelveticaNeueLT Pro 57 Cn"/>
              </a:rPr>
              <a:t>implemented </a:t>
            </a:r>
            <a:r>
              <a:rPr lang="en-US" altLang="tr-TR" sz="1900" b="0" dirty="0">
                <a:solidFill>
                  <a:srgbClr val="000066"/>
                </a:solidFill>
                <a:latin typeface="HelveticaNeueLT Pro 57 Cn"/>
              </a:rPr>
              <a:t>in practice by the decision of the Supreme Council of Planning (SCP), including financial measurements and measures.</a:t>
            </a:r>
            <a:endParaRPr lang="en-US" altLang="tr-TR" sz="1900" b="0" dirty="0">
              <a:solidFill>
                <a:srgbClr val="898989"/>
              </a:solidFill>
              <a:latin typeface="Calibri" pitchFamily="34" charset="0"/>
            </a:endParaRPr>
          </a:p>
        </p:txBody>
      </p:sp>
      <p:sp>
        <p:nvSpPr>
          <p:cNvPr id="5" name="3 Dikdörtgen"/>
          <p:cNvSpPr/>
          <p:nvPr/>
        </p:nvSpPr>
        <p:spPr>
          <a:xfrm>
            <a:off x="0" y="3175"/>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dirty="0">
                <a:latin typeface="Arial" pitchFamily="34" charset="0"/>
              </a:rPr>
              <a:t>PRIORITY TENTH PLAN REFORM PROGRAMS</a:t>
            </a:r>
          </a:p>
        </p:txBody>
      </p:sp>
      <p:sp>
        <p:nvSpPr>
          <p:cNvPr id="6"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74757" name="12 Grup"/>
          <p:cNvGrpSpPr>
            <a:grpSpLocks/>
          </p:cNvGrpSpPr>
          <p:nvPr/>
        </p:nvGrpSpPr>
        <p:grpSpPr bwMode="auto">
          <a:xfrm>
            <a:off x="285750" y="173038"/>
            <a:ext cx="611188" cy="612775"/>
            <a:chOff x="285720" y="0"/>
            <a:chExt cx="612000" cy="612000"/>
          </a:xfrm>
        </p:grpSpPr>
        <p:sp>
          <p:nvSpPr>
            <p:cNvPr id="8"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9"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0" name="15 Düz Bağlayıcı"/>
          <p:cNvCxnSpPr/>
          <p:nvPr/>
        </p:nvCxnSpPr>
        <p:spPr>
          <a:xfrm>
            <a:off x="0" y="6308725"/>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118100" y="5697538"/>
            <a:ext cx="3792538" cy="714375"/>
          </a:xfrm>
          <a:prstGeom prst="rect">
            <a:avLst/>
          </a:prstGeom>
          <a:solidFill>
            <a:srgbClr val="99FFCC">
              <a:alpha val="50195"/>
            </a:srgbClr>
          </a:solidFill>
          <a:ln w="12700">
            <a:solidFill>
              <a:schemeClr val="accent2"/>
            </a:solidFill>
            <a:miter lim="800000"/>
            <a:headEnd/>
            <a:tailEnd/>
          </a:ln>
        </p:spPr>
        <p:txBody>
          <a:bodyPr lIns="92070" tIns="46035" rIns="92070" bIns="46035"/>
          <a:lstStyle>
            <a:lvl1pPr marL="144463" indent="-42863">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0" hangingPunct="0">
              <a:spcBef>
                <a:spcPct val="0"/>
              </a:spcBef>
              <a:buFontTx/>
              <a:buNone/>
              <a:defRPr/>
            </a:pPr>
            <a:r>
              <a:rPr lang="en-US" altLang="tr-TR" sz="1100" dirty="0" smtClean="0">
                <a:solidFill>
                  <a:srgbClr val="18085E"/>
                </a:solidFill>
                <a:latin typeface="Arial" pitchFamily="34" charset="0"/>
              </a:rPr>
              <a:t>Publication of the Investment Program in the Official Gazette</a:t>
            </a:r>
            <a:endParaRPr lang="en-US" altLang="tr-TR" sz="1100" dirty="0" smtClean="0">
              <a:solidFill>
                <a:schemeClr val="accent2">
                  <a:lumMod val="75000"/>
                </a:schemeClr>
              </a:solidFill>
              <a:latin typeface="Arial" pitchFamily="34" charset="0"/>
            </a:endParaRPr>
          </a:p>
          <a:p>
            <a:pPr algn="ctr" eaLnBrk="0" hangingPunct="0">
              <a:spcBef>
                <a:spcPct val="0"/>
              </a:spcBef>
              <a:buFontTx/>
              <a:buNone/>
              <a:defRPr/>
            </a:pPr>
            <a:r>
              <a:rPr lang="en-US" altLang="tr-TR" sz="1100" dirty="0" smtClean="0">
                <a:solidFill>
                  <a:schemeClr val="accent2">
                    <a:lumMod val="75000"/>
                  </a:schemeClr>
                </a:solidFill>
                <a:latin typeface="Arial" pitchFamily="34" charset="0"/>
              </a:rPr>
              <a:t>(Within 15 days after the budget enactment)</a:t>
            </a:r>
          </a:p>
        </p:txBody>
      </p:sp>
      <p:grpSp>
        <p:nvGrpSpPr>
          <p:cNvPr id="76802" name="Group 3"/>
          <p:cNvGrpSpPr>
            <a:grpSpLocks/>
          </p:cNvGrpSpPr>
          <p:nvPr/>
        </p:nvGrpSpPr>
        <p:grpSpPr bwMode="auto">
          <a:xfrm>
            <a:off x="285750" y="704850"/>
            <a:ext cx="8597900" cy="5678488"/>
            <a:chOff x="145" y="1057"/>
            <a:chExt cx="5326" cy="2831"/>
          </a:xfrm>
        </p:grpSpPr>
        <p:sp>
          <p:nvSpPr>
            <p:cNvPr id="20490" name="Rectangle 4"/>
            <p:cNvSpPr>
              <a:spLocks noChangeArrowheads="1"/>
            </p:cNvSpPr>
            <p:nvPr/>
          </p:nvSpPr>
          <p:spPr bwMode="auto">
            <a:xfrm>
              <a:off x="145" y="1057"/>
              <a:ext cx="2446" cy="311"/>
            </a:xfrm>
            <a:prstGeom prst="rect">
              <a:avLst/>
            </a:prstGeom>
            <a:solidFill>
              <a:srgbClr val="99FFCC">
                <a:alpha val="50195"/>
              </a:srgbClr>
            </a:solidFill>
            <a:ln w="12700">
              <a:solidFill>
                <a:schemeClr val="accent2"/>
              </a:solidFill>
              <a:miter lim="800000"/>
              <a:headEnd/>
              <a:tailEnd/>
            </a:ln>
          </p:spPr>
          <p:txBody>
            <a:bodyPr lIns="92075" tIns="46038" rIns="92075" bIns="46038"/>
            <a:lstStyle>
              <a:lvl1pPr marL="144463" indent="-42863">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0" hangingPunct="0">
                <a:spcBef>
                  <a:spcPct val="0"/>
                </a:spcBef>
                <a:buFontTx/>
                <a:buNone/>
                <a:defRPr/>
              </a:pPr>
              <a:r>
                <a:rPr lang="en-US" altLang="tr-TR" sz="1050" dirty="0" smtClean="0">
                  <a:solidFill>
                    <a:srgbClr val="18085E"/>
                  </a:solidFill>
                  <a:latin typeface="Arial" pitchFamily="34" charset="0"/>
                </a:rPr>
                <a:t>MTP </a:t>
              </a:r>
              <a:r>
                <a:rPr lang="en-US" altLang="tr-TR" sz="1050" dirty="0" smtClean="0">
                  <a:solidFill>
                    <a:srgbClr val="18085E"/>
                  </a:solidFill>
                  <a:latin typeface="Arial" pitchFamily="34" charset="0"/>
                </a:rPr>
                <a:t>(Ministry of Economic Development) </a:t>
              </a:r>
              <a:r>
                <a:rPr lang="en-US" altLang="tr-TR" sz="1050" dirty="0" smtClean="0">
                  <a:solidFill>
                    <a:schemeClr val="accent2">
                      <a:lumMod val="75000"/>
                    </a:schemeClr>
                  </a:solidFill>
                  <a:latin typeface="Arial" pitchFamily="34" charset="0"/>
                </a:rPr>
                <a:t>(By End First Week of September), </a:t>
              </a:r>
            </a:p>
            <a:p>
              <a:pPr algn="ctr" eaLnBrk="0" hangingPunct="0">
                <a:spcBef>
                  <a:spcPct val="0"/>
                </a:spcBef>
                <a:buFontTx/>
                <a:buNone/>
                <a:defRPr/>
              </a:pPr>
              <a:r>
                <a:rPr lang="en-US" altLang="tr-TR" sz="1050" dirty="0" smtClean="0">
                  <a:solidFill>
                    <a:srgbClr val="18085E"/>
                  </a:solidFill>
                  <a:latin typeface="Arial" pitchFamily="34" charset="0"/>
                </a:rPr>
                <a:t>MTFP (Ministry of Finance)  </a:t>
              </a:r>
              <a:r>
                <a:rPr lang="en-US" altLang="tr-TR" sz="1050" dirty="0" smtClean="0">
                  <a:solidFill>
                    <a:schemeClr val="accent2">
                      <a:lumMod val="75000"/>
                    </a:schemeClr>
                  </a:solidFill>
                  <a:latin typeface="Arial" pitchFamily="34" charset="0"/>
                </a:rPr>
                <a:t>(15 </a:t>
              </a:r>
              <a:r>
                <a:rPr lang="en-US" altLang="tr-TR" sz="1050" dirty="0" smtClean="0">
                  <a:solidFill>
                    <a:schemeClr val="accent2">
                      <a:lumMod val="75000"/>
                    </a:schemeClr>
                  </a:solidFill>
                  <a:latin typeface="Arial" pitchFamily="34" charset="0"/>
                </a:rPr>
                <a:t>September</a:t>
              </a:r>
              <a:r>
                <a:rPr lang="en-US" altLang="tr-TR" sz="1200" dirty="0" smtClean="0">
                  <a:solidFill>
                    <a:schemeClr val="accent2">
                      <a:lumMod val="75000"/>
                    </a:schemeClr>
                  </a:solidFill>
                  <a:latin typeface="Arial" pitchFamily="34" charset="0"/>
                </a:rPr>
                <a:t>)</a:t>
              </a:r>
              <a:endParaRPr lang="en-US" altLang="tr-TR" sz="1200" dirty="0" smtClean="0">
                <a:solidFill>
                  <a:schemeClr val="accent2">
                    <a:lumMod val="75000"/>
                  </a:schemeClr>
                </a:solidFill>
                <a:latin typeface="Arial" pitchFamily="34" charset="0"/>
              </a:endParaRPr>
            </a:p>
          </p:txBody>
        </p:sp>
        <p:sp>
          <p:nvSpPr>
            <p:cNvPr id="20491" name="Rectangle 5"/>
            <p:cNvSpPr>
              <a:spLocks noChangeArrowheads="1"/>
            </p:cNvSpPr>
            <p:nvPr/>
          </p:nvSpPr>
          <p:spPr bwMode="auto">
            <a:xfrm>
              <a:off x="145" y="1462"/>
              <a:ext cx="2446" cy="237"/>
            </a:xfrm>
            <a:prstGeom prst="rect">
              <a:avLst/>
            </a:prstGeom>
            <a:solidFill>
              <a:srgbClr val="99FFCC">
                <a:alpha val="50195"/>
              </a:srgbClr>
            </a:solidFill>
            <a:ln w="12700">
              <a:solidFill>
                <a:schemeClr val="accent2"/>
              </a:solidFill>
              <a:miter lim="800000"/>
              <a:headEnd/>
              <a:tailEnd/>
            </a:ln>
          </p:spPr>
          <p:txBody>
            <a:bodyPr lIns="92075" tIns="46038" rIns="92075" bIns="118800"/>
            <a:lstStyle>
              <a:lvl1pPr marL="144463" indent="-42863">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0" hangingPunct="0">
                <a:spcBef>
                  <a:spcPct val="0"/>
                </a:spcBef>
                <a:buFontTx/>
                <a:buNone/>
                <a:defRPr/>
              </a:pPr>
              <a:r>
                <a:rPr lang="en-US" altLang="tr-TR" sz="1200" dirty="0" smtClean="0">
                  <a:solidFill>
                    <a:srgbClr val="18085E"/>
                  </a:solidFill>
                  <a:latin typeface="Arial" pitchFamily="34" charset="0"/>
                </a:rPr>
                <a:t>Budget </a:t>
              </a:r>
              <a:r>
                <a:rPr lang="en-US" altLang="tr-TR" sz="1200" dirty="0" smtClean="0">
                  <a:solidFill>
                    <a:srgbClr val="18085E"/>
                  </a:solidFill>
                  <a:latin typeface="Arial" pitchFamily="34" charset="0"/>
                </a:rPr>
                <a:t>Call (Ministry of Finance) </a:t>
              </a:r>
            </a:p>
            <a:p>
              <a:pPr algn="ctr" eaLnBrk="0" hangingPunct="0">
                <a:spcBef>
                  <a:spcPct val="0"/>
                </a:spcBef>
                <a:buFontTx/>
                <a:buNone/>
                <a:defRPr/>
              </a:pPr>
              <a:r>
                <a:rPr lang="en-US" altLang="tr-TR" sz="1200" dirty="0" smtClean="0">
                  <a:solidFill>
                    <a:schemeClr val="accent2">
                      <a:lumMod val="75000"/>
                    </a:schemeClr>
                  </a:solidFill>
                  <a:latin typeface="Arial" pitchFamily="34" charset="0"/>
                </a:rPr>
                <a:t>(15 September)</a:t>
              </a:r>
            </a:p>
          </p:txBody>
        </p:sp>
        <p:sp>
          <p:nvSpPr>
            <p:cNvPr id="20492" name="Rectangle 6"/>
            <p:cNvSpPr>
              <a:spLocks noChangeArrowheads="1"/>
            </p:cNvSpPr>
            <p:nvPr/>
          </p:nvSpPr>
          <p:spPr bwMode="auto">
            <a:xfrm>
              <a:off x="145" y="1882"/>
              <a:ext cx="2446" cy="298"/>
            </a:xfrm>
            <a:prstGeom prst="rect">
              <a:avLst/>
            </a:prstGeom>
            <a:solidFill>
              <a:srgbClr val="99FFCC">
                <a:alpha val="50195"/>
              </a:srgbClr>
            </a:solidFill>
            <a:ln w="12700">
              <a:solidFill>
                <a:schemeClr val="accent2"/>
              </a:solidFill>
              <a:miter lim="800000"/>
              <a:headEnd/>
              <a:tailEnd/>
            </a:ln>
          </p:spPr>
          <p:txBody>
            <a:bodyPr lIns="92075" tIns="46038" rIns="92075" bIns="46038"/>
            <a:lstStyle>
              <a:lvl1pPr marL="144463" indent="-42863">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0" hangingPunct="0">
                <a:spcBef>
                  <a:spcPct val="0"/>
                </a:spcBef>
                <a:buFontTx/>
                <a:buNone/>
                <a:defRPr/>
              </a:pPr>
              <a:r>
                <a:rPr lang="en-US" altLang="tr-TR" sz="1100" dirty="0" smtClean="0">
                  <a:solidFill>
                    <a:srgbClr val="18085E"/>
                  </a:solidFill>
                  <a:latin typeface="Arial" pitchFamily="34" charset="0"/>
                </a:rPr>
                <a:t>Budget </a:t>
              </a:r>
              <a:r>
                <a:rPr lang="en-US" altLang="tr-TR" sz="1100" dirty="0" smtClean="0">
                  <a:solidFill>
                    <a:srgbClr val="18085E"/>
                  </a:solidFill>
                  <a:latin typeface="Arial" pitchFamily="34" charset="0"/>
                </a:rPr>
                <a:t>Development Guide (Ministry of Finance)</a:t>
              </a:r>
            </a:p>
            <a:p>
              <a:pPr algn="ctr" eaLnBrk="0" hangingPunct="0">
                <a:spcBef>
                  <a:spcPct val="0"/>
                </a:spcBef>
                <a:buFontTx/>
                <a:buNone/>
                <a:defRPr/>
              </a:pPr>
              <a:r>
                <a:rPr lang="en-US" altLang="tr-TR" sz="1100" dirty="0" smtClean="0">
                  <a:solidFill>
                    <a:schemeClr val="accent2">
                      <a:lumMod val="75000"/>
                    </a:schemeClr>
                  </a:solidFill>
                  <a:latin typeface="Arial" pitchFamily="34" charset="0"/>
                </a:rPr>
                <a:t>(15 September)</a:t>
              </a:r>
            </a:p>
          </p:txBody>
        </p:sp>
        <p:sp>
          <p:nvSpPr>
            <p:cNvPr id="20493" name="Rectangle 7"/>
            <p:cNvSpPr>
              <a:spLocks noChangeArrowheads="1"/>
            </p:cNvSpPr>
            <p:nvPr/>
          </p:nvSpPr>
          <p:spPr bwMode="auto">
            <a:xfrm>
              <a:off x="145" y="2311"/>
              <a:ext cx="2446" cy="378"/>
            </a:xfrm>
            <a:prstGeom prst="rect">
              <a:avLst/>
            </a:prstGeom>
            <a:solidFill>
              <a:srgbClr val="99FFCC">
                <a:alpha val="50195"/>
              </a:srgbClr>
            </a:solidFill>
            <a:ln w="12700">
              <a:solidFill>
                <a:schemeClr val="accent2"/>
              </a:solidFill>
              <a:miter lim="800000"/>
              <a:headEnd/>
              <a:tailEnd/>
            </a:ln>
          </p:spPr>
          <p:txBody>
            <a:bodyPr lIns="92075" tIns="46038" rIns="92075" bIns="46038"/>
            <a:lstStyle>
              <a:lvl1pPr marL="144463" indent="-42863">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0" hangingPunct="0">
                <a:spcBef>
                  <a:spcPct val="0"/>
                </a:spcBef>
                <a:buFontTx/>
                <a:buNone/>
                <a:defRPr/>
              </a:pPr>
              <a:r>
                <a:rPr lang="en-US" altLang="tr-TR" sz="1100" dirty="0" smtClean="0">
                  <a:solidFill>
                    <a:srgbClr val="18085E"/>
                  </a:solidFill>
                  <a:latin typeface="Arial" pitchFamily="34" charset="0"/>
                </a:rPr>
                <a:t>Investment Program Development Guide (Ministry of Economic Development)</a:t>
              </a:r>
            </a:p>
            <a:p>
              <a:pPr algn="ctr" eaLnBrk="0" hangingPunct="0">
                <a:spcBef>
                  <a:spcPct val="0"/>
                </a:spcBef>
                <a:buFontTx/>
                <a:buNone/>
                <a:defRPr/>
              </a:pPr>
              <a:r>
                <a:rPr lang="en-US" altLang="tr-TR" sz="1100" dirty="0" smtClean="0">
                  <a:solidFill>
                    <a:schemeClr val="accent2">
                      <a:lumMod val="75000"/>
                    </a:schemeClr>
                  </a:solidFill>
                  <a:latin typeface="Arial" pitchFamily="34" charset="0"/>
                </a:rPr>
                <a:t>(15 September) </a:t>
              </a:r>
            </a:p>
          </p:txBody>
        </p:sp>
        <p:sp>
          <p:nvSpPr>
            <p:cNvPr id="20494" name="Rectangle 8"/>
            <p:cNvSpPr>
              <a:spLocks noChangeArrowheads="1"/>
            </p:cNvSpPr>
            <p:nvPr/>
          </p:nvSpPr>
          <p:spPr bwMode="auto">
            <a:xfrm>
              <a:off x="145" y="2881"/>
              <a:ext cx="2446" cy="283"/>
            </a:xfrm>
            <a:prstGeom prst="rect">
              <a:avLst/>
            </a:prstGeom>
            <a:solidFill>
              <a:srgbClr val="99FFCC">
                <a:alpha val="50195"/>
              </a:srgbClr>
            </a:solidFill>
            <a:ln w="12700">
              <a:solidFill>
                <a:schemeClr val="accent2"/>
              </a:solidFill>
              <a:miter lim="800000"/>
              <a:headEnd/>
              <a:tailEnd/>
            </a:ln>
          </p:spPr>
          <p:txBody>
            <a:bodyPr lIns="92075" tIns="46038" rIns="92075" bIns="46038"/>
            <a:lstStyle>
              <a:lvl1pPr marL="144463" indent="-42863">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0" hangingPunct="0">
                <a:spcBef>
                  <a:spcPct val="0"/>
                </a:spcBef>
                <a:buFontTx/>
                <a:buNone/>
                <a:defRPr/>
              </a:pPr>
              <a:r>
                <a:rPr lang="en-US" altLang="tr-TR" sz="1050" dirty="0" smtClean="0">
                  <a:solidFill>
                    <a:srgbClr val="18085E"/>
                  </a:solidFill>
                  <a:latin typeface="Arial" pitchFamily="34" charset="0"/>
                </a:rPr>
                <a:t>Proposals on budget and investment programs</a:t>
              </a:r>
            </a:p>
            <a:p>
              <a:pPr algn="ctr" eaLnBrk="0" hangingPunct="0">
                <a:spcBef>
                  <a:spcPct val="0"/>
                </a:spcBef>
                <a:buFontTx/>
                <a:buNone/>
                <a:defRPr/>
              </a:pPr>
              <a:r>
                <a:rPr lang="en-US" altLang="tr-TR" sz="1050" dirty="0" smtClean="0">
                  <a:solidFill>
                    <a:schemeClr val="accent2">
                      <a:lumMod val="75000"/>
                    </a:schemeClr>
                  </a:solidFill>
                  <a:latin typeface="Arial" pitchFamily="34" charset="0"/>
                </a:rPr>
                <a:t> (End September)</a:t>
              </a:r>
            </a:p>
          </p:txBody>
        </p:sp>
        <p:sp>
          <p:nvSpPr>
            <p:cNvPr id="20495" name="Rectangle 9"/>
            <p:cNvSpPr>
              <a:spLocks noChangeArrowheads="1"/>
            </p:cNvSpPr>
            <p:nvPr/>
          </p:nvSpPr>
          <p:spPr bwMode="auto">
            <a:xfrm>
              <a:off x="145" y="3265"/>
              <a:ext cx="2446" cy="367"/>
            </a:xfrm>
            <a:prstGeom prst="rect">
              <a:avLst/>
            </a:prstGeom>
            <a:solidFill>
              <a:srgbClr val="99FFCC">
                <a:alpha val="50195"/>
              </a:srgbClr>
            </a:solidFill>
            <a:ln w="12700">
              <a:solidFill>
                <a:schemeClr val="accent2"/>
              </a:solidFill>
              <a:miter lim="800000"/>
              <a:headEnd/>
              <a:tailEnd/>
            </a:ln>
          </p:spPr>
          <p:txBody>
            <a:bodyPr lIns="92075" tIns="46038" rIns="92075" bIns="46038"/>
            <a:lstStyle>
              <a:lvl1pPr marL="144463" indent="-42863">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0" hangingPunct="0">
                <a:spcBef>
                  <a:spcPct val="0"/>
                </a:spcBef>
                <a:buFontTx/>
                <a:buNone/>
                <a:defRPr/>
              </a:pPr>
              <a:r>
                <a:rPr lang="en-US" altLang="tr-TR" sz="1100" dirty="0" smtClean="0">
                  <a:solidFill>
                    <a:srgbClr val="18085E"/>
                  </a:solidFill>
                  <a:latin typeface="Arial" pitchFamily="34" charset="0"/>
                </a:rPr>
                <a:t>Discussion of budget and investments</a:t>
              </a:r>
            </a:p>
            <a:p>
              <a:pPr algn="ctr" eaLnBrk="0" hangingPunct="0">
                <a:spcBef>
                  <a:spcPct val="0"/>
                </a:spcBef>
                <a:buFontTx/>
                <a:buNone/>
                <a:defRPr/>
              </a:pPr>
              <a:r>
                <a:rPr lang="en-US" altLang="tr-TR" sz="1100" dirty="0" smtClean="0">
                  <a:solidFill>
                    <a:srgbClr val="18085E"/>
                  </a:solidFill>
                  <a:latin typeface="Arial" pitchFamily="34" charset="0"/>
                </a:rPr>
                <a:t>(Ministry of Economic Development, Ministry of Finance, institutions)</a:t>
              </a:r>
            </a:p>
            <a:p>
              <a:pPr algn="ctr" eaLnBrk="0" hangingPunct="0">
                <a:spcBef>
                  <a:spcPct val="0"/>
                </a:spcBef>
                <a:buFontTx/>
                <a:buNone/>
                <a:defRPr/>
              </a:pPr>
              <a:r>
                <a:rPr lang="en-US" altLang="tr-TR" sz="1100" dirty="0" smtClean="0">
                  <a:solidFill>
                    <a:schemeClr val="accent2">
                      <a:lumMod val="75000"/>
                    </a:schemeClr>
                  </a:solidFill>
                  <a:latin typeface="Arial" pitchFamily="34" charset="0"/>
                </a:rPr>
                <a:t>(September)</a:t>
              </a:r>
            </a:p>
          </p:txBody>
        </p:sp>
        <p:sp>
          <p:nvSpPr>
            <p:cNvPr id="20496" name="Rectangle 10"/>
            <p:cNvSpPr>
              <a:spLocks noChangeArrowheads="1"/>
            </p:cNvSpPr>
            <p:nvPr/>
          </p:nvSpPr>
          <p:spPr bwMode="auto">
            <a:xfrm>
              <a:off x="3121" y="1066"/>
              <a:ext cx="2348" cy="366"/>
            </a:xfrm>
            <a:prstGeom prst="rect">
              <a:avLst/>
            </a:prstGeom>
            <a:solidFill>
              <a:srgbClr val="99FFCC">
                <a:alpha val="50195"/>
              </a:srgbClr>
            </a:solidFill>
            <a:ln w="12700">
              <a:solidFill>
                <a:schemeClr val="accent2"/>
              </a:solidFill>
              <a:miter lim="800000"/>
              <a:headEnd/>
              <a:tailEnd/>
            </a:ln>
          </p:spPr>
          <p:txBody>
            <a:bodyPr lIns="92075" tIns="46038" rIns="92075" bIns="46038"/>
            <a:lstStyle>
              <a:lvl1pPr marL="144463" indent="-42863">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0" hangingPunct="0">
                <a:spcBef>
                  <a:spcPct val="0"/>
                </a:spcBef>
                <a:buFontTx/>
                <a:buNone/>
                <a:defRPr/>
              </a:pPr>
              <a:r>
                <a:rPr lang="en-US" altLang="tr-TR" sz="1100" dirty="0" smtClean="0">
                  <a:solidFill>
                    <a:srgbClr val="18085E"/>
                  </a:solidFill>
                  <a:latin typeface="Arial" pitchFamily="34" charset="0"/>
                </a:rPr>
                <a:t>Final formulation of draft public budget macroeconomic indicators</a:t>
              </a:r>
            </a:p>
            <a:p>
              <a:pPr algn="ctr" eaLnBrk="0" hangingPunct="0">
                <a:spcBef>
                  <a:spcPct val="0"/>
                </a:spcBef>
                <a:buFontTx/>
                <a:buNone/>
                <a:defRPr/>
              </a:pPr>
              <a:r>
                <a:rPr lang="en-US" altLang="tr-TR" sz="1100" dirty="0" smtClean="0">
                  <a:solidFill>
                    <a:schemeClr val="accent2">
                      <a:lumMod val="75000"/>
                    </a:schemeClr>
                  </a:solidFill>
                  <a:latin typeface="Arial" pitchFamily="34" charset="0"/>
                </a:rPr>
                <a:t>(By End September)</a:t>
              </a:r>
            </a:p>
          </p:txBody>
        </p:sp>
        <p:sp>
          <p:nvSpPr>
            <p:cNvPr id="20497" name="Rectangle 11"/>
            <p:cNvSpPr>
              <a:spLocks noChangeArrowheads="1"/>
            </p:cNvSpPr>
            <p:nvPr/>
          </p:nvSpPr>
          <p:spPr bwMode="auto">
            <a:xfrm>
              <a:off x="3121" y="2593"/>
              <a:ext cx="2338" cy="381"/>
            </a:xfrm>
            <a:prstGeom prst="rect">
              <a:avLst/>
            </a:prstGeom>
            <a:solidFill>
              <a:srgbClr val="99FFCC">
                <a:alpha val="50195"/>
              </a:srgbClr>
            </a:solidFill>
            <a:ln w="12700">
              <a:solidFill>
                <a:schemeClr val="accent2"/>
              </a:solidFill>
              <a:miter lim="800000"/>
              <a:headEnd/>
              <a:tailEnd/>
            </a:ln>
          </p:spPr>
          <p:txBody>
            <a:bodyPr lIns="92075" tIns="46038" rIns="92075" bIns="46038"/>
            <a:lstStyle>
              <a:lvl1pPr marL="144463" indent="-42863">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0" hangingPunct="0">
                <a:spcBef>
                  <a:spcPct val="0"/>
                </a:spcBef>
                <a:buFontTx/>
                <a:buNone/>
                <a:defRPr/>
              </a:pPr>
              <a:r>
                <a:rPr lang="en-US" altLang="tr-TR" sz="1200" dirty="0" smtClean="0">
                  <a:solidFill>
                    <a:srgbClr val="18085E"/>
                  </a:solidFill>
                  <a:latin typeface="Arial" pitchFamily="34" charset="0"/>
                </a:rPr>
                <a:t>Publication of the Decision about the program and the Program for the next year in the Official Gazette </a:t>
              </a:r>
            </a:p>
            <a:p>
              <a:pPr algn="ctr" eaLnBrk="0" hangingPunct="0">
                <a:spcBef>
                  <a:spcPct val="0"/>
                </a:spcBef>
                <a:buFontTx/>
                <a:buNone/>
                <a:defRPr/>
              </a:pPr>
              <a:r>
                <a:rPr lang="en-US" altLang="tr-TR" sz="1200" dirty="0" smtClean="0">
                  <a:solidFill>
                    <a:schemeClr val="accent2">
                      <a:lumMod val="75000"/>
                    </a:schemeClr>
                  </a:solidFill>
                  <a:latin typeface="Arial" pitchFamily="34" charset="0"/>
                </a:rPr>
                <a:t>(October)</a:t>
              </a:r>
            </a:p>
          </p:txBody>
        </p:sp>
        <p:sp>
          <p:nvSpPr>
            <p:cNvPr id="20498" name="Rectangle 12"/>
            <p:cNvSpPr>
              <a:spLocks noChangeArrowheads="1"/>
            </p:cNvSpPr>
            <p:nvPr/>
          </p:nvSpPr>
          <p:spPr bwMode="auto">
            <a:xfrm>
              <a:off x="3121" y="3121"/>
              <a:ext cx="2350" cy="334"/>
            </a:xfrm>
            <a:prstGeom prst="rect">
              <a:avLst/>
            </a:prstGeom>
            <a:solidFill>
              <a:srgbClr val="99FFCC">
                <a:alpha val="50195"/>
              </a:srgbClr>
            </a:solidFill>
            <a:ln w="12700">
              <a:solidFill>
                <a:schemeClr val="accent2"/>
              </a:solidFill>
              <a:miter lim="800000"/>
              <a:headEnd/>
              <a:tailEnd/>
            </a:ln>
          </p:spPr>
          <p:txBody>
            <a:bodyPr lIns="92075" tIns="46038" rIns="92075" bIns="46038"/>
            <a:lstStyle>
              <a:lvl1pPr marL="144463" indent="-42863">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0" hangingPunct="0">
                <a:spcBef>
                  <a:spcPct val="0"/>
                </a:spcBef>
                <a:buFontTx/>
                <a:buNone/>
                <a:defRPr/>
              </a:pPr>
              <a:r>
                <a:rPr lang="en-US" altLang="tr-TR" sz="1200" dirty="0" smtClean="0">
                  <a:solidFill>
                    <a:srgbClr val="18085E"/>
                  </a:solidFill>
                  <a:latin typeface="Arial" pitchFamily="34" charset="0"/>
                </a:rPr>
                <a:t>Budget  </a:t>
              </a:r>
              <a:r>
                <a:rPr lang="en-US" altLang="tr-TR" sz="1200" dirty="0" smtClean="0">
                  <a:solidFill>
                    <a:srgbClr val="18085E"/>
                  </a:solidFill>
                  <a:latin typeface="Arial" pitchFamily="34" charset="0"/>
                </a:rPr>
                <a:t>adoption by the TGNA and publication in the Official Gazette</a:t>
              </a:r>
            </a:p>
            <a:p>
              <a:pPr algn="ctr" eaLnBrk="0" hangingPunct="0">
                <a:spcBef>
                  <a:spcPct val="0"/>
                </a:spcBef>
                <a:buFontTx/>
                <a:buNone/>
                <a:defRPr/>
              </a:pPr>
              <a:r>
                <a:rPr lang="en-US" altLang="tr-TR" sz="1200" dirty="0" smtClean="0">
                  <a:solidFill>
                    <a:schemeClr val="accent2">
                      <a:lumMod val="75000"/>
                    </a:schemeClr>
                  </a:solidFill>
                  <a:latin typeface="Arial" pitchFamily="34" charset="0"/>
                </a:rPr>
                <a:t>(By Beginning of Financial Year)</a:t>
              </a:r>
            </a:p>
          </p:txBody>
        </p:sp>
        <p:sp>
          <p:nvSpPr>
            <p:cNvPr id="20499" name="Rectangle 13"/>
            <p:cNvSpPr>
              <a:spLocks noChangeArrowheads="1"/>
            </p:cNvSpPr>
            <p:nvPr/>
          </p:nvSpPr>
          <p:spPr bwMode="auto">
            <a:xfrm>
              <a:off x="3121" y="1537"/>
              <a:ext cx="2338" cy="343"/>
            </a:xfrm>
            <a:prstGeom prst="rect">
              <a:avLst/>
            </a:prstGeom>
            <a:solidFill>
              <a:srgbClr val="99FFCC">
                <a:alpha val="50195"/>
              </a:srgbClr>
            </a:solidFill>
            <a:ln w="12700">
              <a:solidFill>
                <a:schemeClr val="accent2"/>
              </a:solidFill>
              <a:miter lim="800000"/>
              <a:headEnd/>
              <a:tailEnd/>
            </a:ln>
          </p:spPr>
          <p:txBody>
            <a:bodyPr lIns="92075" tIns="46038" rIns="92075" bIns="46038"/>
            <a:lstStyle>
              <a:lvl1pPr marL="144463" indent="-42863">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0" hangingPunct="0">
                <a:spcBef>
                  <a:spcPct val="0"/>
                </a:spcBef>
                <a:buNone/>
                <a:defRPr/>
              </a:pPr>
              <a:r>
                <a:rPr lang="en-US" altLang="tr-TR" sz="1200" dirty="0" smtClean="0">
                  <a:solidFill>
                    <a:srgbClr val="18085E"/>
                  </a:solidFill>
                  <a:latin typeface="Arial" pitchFamily="34" charset="0"/>
                </a:rPr>
                <a:t>Submission of drafts to the SCP and discussion in the </a:t>
              </a:r>
              <a:r>
                <a:rPr lang="en-US" altLang="tr-TR" sz="1200" dirty="0" smtClean="0">
                  <a:solidFill>
                    <a:srgbClr val="18085E"/>
                  </a:solidFill>
                  <a:latin typeface="Arial" pitchFamily="34" charset="0"/>
                </a:rPr>
                <a:t>SCP </a:t>
              </a:r>
            </a:p>
            <a:p>
              <a:pPr algn="ctr" eaLnBrk="0" hangingPunct="0">
                <a:spcBef>
                  <a:spcPct val="0"/>
                </a:spcBef>
                <a:buNone/>
                <a:defRPr/>
              </a:pPr>
              <a:r>
                <a:rPr lang="en-US" altLang="tr-TR" sz="1200" dirty="0" smtClean="0">
                  <a:solidFill>
                    <a:schemeClr val="accent2">
                      <a:lumMod val="75000"/>
                    </a:schemeClr>
                  </a:solidFill>
                  <a:latin typeface="Arial" pitchFamily="34" charset="0"/>
                </a:rPr>
                <a:t>(</a:t>
              </a:r>
              <a:r>
                <a:rPr lang="en-US" altLang="tr-TR" sz="1200" dirty="0" smtClean="0">
                  <a:solidFill>
                    <a:schemeClr val="accent2">
                      <a:lumMod val="75000"/>
                    </a:schemeClr>
                  </a:solidFill>
                  <a:latin typeface="Arial" pitchFamily="34" charset="0"/>
                </a:rPr>
                <a:t>First Week</a:t>
              </a:r>
              <a:r>
                <a:rPr lang="en-US" sz="1200" dirty="0" smtClean="0"/>
                <a:t> </a:t>
              </a:r>
              <a:r>
                <a:rPr lang="en-US" altLang="tr-TR" sz="1200" dirty="0" smtClean="0">
                  <a:solidFill>
                    <a:schemeClr val="accent2">
                      <a:lumMod val="75000"/>
                    </a:schemeClr>
                  </a:solidFill>
                  <a:latin typeface="Arial" pitchFamily="34" charset="0"/>
                </a:rPr>
                <a:t>of October)</a:t>
              </a:r>
              <a:endParaRPr lang="en-US" altLang="tr-TR" sz="1400" dirty="0" smtClean="0">
                <a:solidFill>
                  <a:schemeClr val="accent2">
                    <a:lumMod val="75000"/>
                  </a:schemeClr>
                </a:solidFill>
                <a:latin typeface="Arial" pitchFamily="34" charset="0"/>
              </a:endParaRPr>
            </a:p>
            <a:p>
              <a:pPr algn="ctr" eaLnBrk="0" hangingPunct="0">
                <a:spcBef>
                  <a:spcPct val="0"/>
                </a:spcBef>
                <a:buFontTx/>
                <a:buNone/>
                <a:defRPr/>
              </a:pPr>
              <a:endParaRPr lang="en-US" altLang="tr-TR" sz="1200" dirty="0" smtClean="0">
                <a:solidFill>
                  <a:srgbClr val="18085E"/>
                </a:solidFill>
                <a:latin typeface="Arial" pitchFamily="34" charset="0"/>
              </a:endParaRPr>
            </a:p>
          </p:txBody>
        </p:sp>
        <p:sp>
          <p:nvSpPr>
            <p:cNvPr id="20500" name="Rectangle 14"/>
            <p:cNvSpPr>
              <a:spLocks noChangeArrowheads="1"/>
            </p:cNvSpPr>
            <p:nvPr/>
          </p:nvSpPr>
          <p:spPr bwMode="auto">
            <a:xfrm>
              <a:off x="3139" y="2065"/>
              <a:ext cx="2332" cy="378"/>
            </a:xfrm>
            <a:prstGeom prst="rect">
              <a:avLst/>
            </a:prstGeom>
            <a:solidFill>
              <a:srgbClr val="99FFCC">
                <a:alpha val="50195"/>
              </a:srgbClr>
            </a:solidFill>
            <a:ln w="12700">
              <a:solidFill>
                <a:schemeClr val="accent2"/>
              </a:solidFill>
              <a:miter lim="800000"/>
              <a:headEnd/>
              <a:tailEnd/>
            </a:ln>
          </p:spPr>
          <p:txBody>
            <a:bodyPr lIns="92075" tIns="46038" rIns="92075" bIns="46038"/>
            <a:lstStyle>
              <a:lvl1pPr marL="144463" indent="-42863">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0" hangingPunct="0">
                <a:spcBef>
                  <a:spcPct val="0"/>
                </a:spcBef>
                <a:buFontTx/>
                <a:buNone/>
                <a:defRPr/>
              </a:pPr>
              <a:r>
                <a:rPr lang="en-US" altLang="tr-TR" sz="1200" dirty="0" smtClean="0">
                  <a:solidFill>
                    <a:srgbClr val="18085E"/>
                  </a:solidFill>
                  <a:latin typeface="Arial" pitchFamily="34" charset="0"/>
                </a:rPr>
                <a:t>Submission </a:t>
              </a:r>
              <a:r>
                <a:rPr lang="en-US" altLang="tr-TR" sz="1200" dirty="0" smtClean="0">
                  <a:solidFill>
                    <a:srgbClr val="18085E"/>
                  </a:solidFill>
                  <a:latin typeface="Arial" pitchFamily="34" charset="0"/>
                </a:rPr>
                <a:t>of the draft budget to the</a:t>
              </a:r>
              <a:r>
                <a:rPr lang="en-US" dirty="0" smtClean="0"/>
                <a:t> </a:t>
              </a:r>
              <a:r>
                <a:rPr lang="en-US" altLang="tr-TR" sz="1200" dirty="0" smtClean="0">
                  <a:solidFill>
                    <a:srgbClr val="18085E"/>
                  </a:solidFill>
                  <a:latin typeface="Arial" pitchFamily="34" charset="0"/>
                </a:rPr>
                <a:t>TGNA</a:t>
              </a:r>
            </a:p>
            <a:p>
              <a:pPr algn="ctr" eaLnBrk="0" hangingPunct="0">
                <a:spcBef>
                  <a:spcPct val="0"/>
                </a:spcBef>
                <a:buFontTx/>
                <a:buNone/>
                <a:defRPr/>
              </a:pPr>
              <a:r>
                <a:rPr lang="en-US" altLang="tr-TR" sz="1200" dirty="0" smtClean="0">
                  <a:solidFill>
                    <a:schemeClr val="accent2">
                      <a:lumMod val="75000"/>
                    </a:schemeClr>
                  </a:solidFill>
                  <a:latin typeface="Arial" pitchFamily="34" charset="0"/>
                </a:rPr>
                <a:t>(</a:t>
              </a:r>
              <a:r>
                <a:rPr lang="en-US" altLang="tr-TR" sz="1200" dirty="0" smtClean="0">
                  <a:solidFill>
                    <a:schemeClr val="accent2">
                      <a:lumMod val="75000"/>
                    </a:schemeClr>
                  </a:solidFill>
                  <a:latin typeface="Arial" pitchFamily="34" charset="0"/>
                </a:rPr>
                <a:t>17 October)</a:t>
              </a:r>
            </a:p>
          </p:txBody>
        </p:sp>
        <p:sp>
          <p:nvSpPr>
            <p:cNvPr id="76821" name="Line 15"/>
            <p:cNvSpPr>
              <a:spLocks noChangeShapeType="1"/>
            </p:cNvSpPr>
            <p:nvPr/>
          </p:nvSpPr>
          <p:spPr bwMode="auto">
            <a:xfrm>
              <a:off x="1344" y="1323"/>
              <a:ext cx="1" cy="144"/>
            </a:xfrm>
            <a:prstGeom prst="line">
              <a:avLst/>
            </a:prstGeom>
            <a:noFill/>
            <a:ln w="38100" cmpd="dbl">
              <a:solidFill>
                <a:schemeClr val="accent2"/>
              </a:solidFill>
              <a:round/>
              <a:headEnd type="none" w="sm" len="sm"/>
              <a:tailEnd type="stealth" w="med" len="med"/>
            </a:ln>
          </p:spPr>
          <p:txBody>
            <a:bodyPr/>
            <a:lstStyle/>
            <a:p>
              <a:endParaRPr lang="tr-TR"/>
            </a:p>
          </p:txBody>
        </p:sp>
        <p:sp>
          <p:nvSpPr>
            <p:cNvPr id="76822" name="Line 16"/>
            <p:cNvSpPr>
              <a:spLocks noChangeShapeType="1"/>
            </p:cNvSpPr>
            <p:nvPr/>
          </p:nvSpPr>
          <p:spPr bwMode="auto">
            <a:xfrm>
              <a:off x="1344" y="1728"/>
              <a:ext cx="1" cy="144"/>
            </a:xfrm>
            <a:prstGeom prst="line">
              <a:avLst/>
            </a:prstGeom>
            <a:noFill/>
            <a:ln w="38100" cmpd="dbl">
              <a:solidFill>
                <a:schemeClr val="accent2"/>
              </a:solidFill>
              <a:round/>
              <a:headEnd type="none" w="sm" len="sm"/>
              <a:tailEnd type="stealth" w="med" len="med"/>
            </a:ln>
          </p:spPr>
          <p:txBody>
            <a:bodyPr/>
            <a:lstStyle/>
            <a:p>
              <a:endParaRPr lang="tr-TR"/>
            </a:p>
          </p:txBody>
        </p:sp>
        <p:sp>
          <p:nvSpPr>
            <p:cNvPr id="76823" name="Line 17"/>
            <p:cNvSpPr>
              <a:spLocks noChangeShapeType="1"/>
            </p:cNvSpPr>
            <p:nvPr/>
          </p:nvSpPr>
          <p:spPr bwMode="auto">
            <a:xfrm>
              <a:off x="1344" y="2160"/>
              <a:ext cx="1" cy="144"/>
            </a:xfrm>
            <a:prstGeom prst="line">
              <a:avLst/>
            </a:prstGeom>
            <a:noFill/>
            <a:ln w="38100" cmpd="dbl">
              <a:solidFill>
                <a:schemeClr val="accent2"/>
              </a:solidFill>
              <a:round/>
              <a:headEnd type="none" w="sm" len="sm"/>
              <a:tailEnd type="stealth" w="med" len="med"/>
            </a:ln>
          </p:spPr>
          <p:txBody>
            <a:bodyPr/>
            <a:lstStyle/>
            <a:p>
              <a:endParaRPr lang="tr-TR"/>
            </a:p>
          </p:txBody>
        </p:sp>
        <p:sp>
          <p:nvSpPr>
            <p:cNvPr id="76824" name="Line 18"/>
            <p:cNvSpPr>
              <a:spLocks noChangeShapeType="1"/>
            </p:cNvSpPr>
            <p:nvPr/>
          </p:nvSpPr>
          <p:spPr bwMode="auto">
            <a:xfrm>
              <a:off x="4320" y="1392"/>
              <a:ext cx="1" cy="144"/>
            </a:xfrm>
            <a:prstGeom prst="line">
              <a:avLst/>
            </a:prstGeom>
            <a:noFill/>
            <a:ln w="38100" cmpd="dbl">
              <a:solidFill>
                <a:schemeClr val="accent2"/>
              </a:solidFill>
              <a:round/>
              <a:headEnd type="none" w="sm" len="sm"/>
              <a:tailEnd type="stealth" w="med" len="med"/>
            </a:ln>
          </p:spPr>
          <p:txBody>
            <a:bodyPr/>
            <a:lstStyle/>
            <a:p>
              <a:endParaRPr lang="tr-TR"/>
            </a:p>
          </p:txBody>
        </p:sp>
        <p:sp>
          <p:nvSpPr>
            <p:cNvPr id="76825" name="Line 19"/>
            <p:cNvSpPr>
              <a:spLocks noChangeShapeType="1"/>
            </p:cNvSpPr>
            <p:nvPr/>
          </p:nvSpPr>
          <p:spPr bwMode="auto">
            <a:xfrm>
              <a:off x="1344" y="3120"/>
              <a:ext cx="1" cy="144"/>
            </a:xfrm>
            <a:prstGeom prst="line">
              <a:avLst/>
            </a:prstGeom>
            <a:noFill/>
            <a:ln w="38100" cmpd="dbl">
              <a:solidFill>
                <a:schemeClr val="accent2"/>
              </a:solidFill>
              <a:round/>
              <a:headEnd type="none" w="sm" len="sm"/>
              <a:tailEnd type="stealth" w="med" len="med"/>
            </a:ln>
          </p:spPr>
          <p:txBody>
            <a:bodyPr/>
            <a:lstStyle/>
            <a:p>
              <a:endParaRPr lang="tr-TR"/>
            </a:p>
          </p:txBody>
        </p:sp>
        <p:sp>
          <p:nvSpPr>
            <p:cNvPr id="76826" name="Line 20"/>
            <p:cNvSpPr>
              <a:spLocks noChangeShapeType="1"/>
            </p:cNvSpPr>
            <p:nvPr/>
          </p:nvSpPr>
          <p:spPr bwMode="auto">
            <a:xfrm>
              <a:off x="1344" y="2688"/>
              <a:ext cx="1" cy="144"/>
            </a:xfrm>
            <a:prstGeom prst="line">
              <a:avLst/>
            </a:prstGeom>
            <a:noFill/>
            <a:ln w="38100" cmpd="dbl">
              <a:solidFill>
                <a:schemeClr val="accent2"/>
              </a:solidFill>
              <a:round/>
              <a:headEnd type="none" w="sm" len="sm"/>
              <a:tailEnd type="stealth" w="med" len="med"/>
            </a:ln>
          </p:spPr>
          <p:txBody>
            <a:bodyPr/>
            <a:lstStyle/>
            <a:p>
              <a:endParaRPr lang="tr-TR"/>
            </a:p>
          </p:txBody>
        </p:sp>
        <p:sp>
          <p:nvSpPr>
            <p:cNvPr id="76827" name="Line 21"/>
            <p:cNvSpPr>
              <a:spLocks noChangeShapeType="1"/>
            </p:cNvSpPr>
            <p:nvPr/>
          </p:nvSpPr>
          <p:spPr bwMode="auto">
            <a:xfrm>
              <a:off x="4320" y="1920"/>
              <a:ext cx="1" cy="144"/>
            </a:xfrm>
            <a:prstGeom prst="line">
              <a:avLst/>
            </a:prstGeom>
            <a:noFill/>
            <a:ln w="38100" cmpd="dbl">
              <a:solidFill>
                <a:schemeClr val="accent2"/>
              </a:solidFill>
              <a:round/>
              <a:headEnd type="none" w="sm" len="sm"/>
              <a:tailEnd type="stealth" w="med" len="med"/>
            </a:ln>
          </p:spPr>
          <p:txBody>
            <a:bodyPr/>
            <a:lstStyle/>
            <a:p>
              <a:endParaRPr lang="tr-TR"/>
            </a:p>
          </p:txBody>
        </p:sp>
        <p:sp>
          <p:nvSpPr>
            <p:cNvPr id="76828" name="Line 22"/>
            <p:cNvSpPr>
              <a:spLocks noChangeShapeType="1"/>
            </p:cNvSpPr>
            <p:nvPr/>
          </p:nvSpPr>
          <p:spPr bwMode="auto">
            <a:xfrm>
              <a:off x="4320" y="2976"/>
              <a:ext cx="1" cy="144"/>
            </a:xfrm>
            <a:prstGeom prst="line">
              <a:avLst/>
            </a:prstGeom>
            <a:noFill/>
            <a:ln w="38100" cmpd="dbl">
              <a:solidFill>
                <a:schemeClr val="accent2"/>
              </a:solidFill>
              <a:round/>
              <a:headEnd type="none" w="sm" len="sm"/>
              <a:tailEnd type="stealth" w="med" len="med"/>
            </a:ln>
          </p:spPr>
          <p:txBody>
            <a:bodyPr/>
            <a:lstStyle/>
            <a:p>
              <a:endParaRPr lang="tr-TR"/>
            </a:p>
          </p:txBody>
        </p:sp>
        <p:sp>
          <p:nvSpPr>
            <p:cNvPr id="76829" name="Line 23"/>
            <p:cNvSpPr>
              <a:spLocks noChangeShapeType="1"/>
            </p:cNvSpPr>
            <p:nvPr/>
          </p:nvSpPr>
          <p:spPr bwMode="auto">
            <a:xfrm>
              <a:off x="4320" y="2448"/>
              <a:ext cx="1" cy="144"/>
            </a:xfrm>
            <a:prstGeom prst="line">
              <a:avLst/>
            </a:prstGeom>
            <a:noFill/>
            <a:ln w="38100" cmpd="dbl">
              <a:solidFill>
                <a:schemeClr val="accent2"/>
              </a:solidFill>
              <a:round/>
              <a:headEnd type="none" w="sm" len="sm"/>
              <a:tailEnd type="stealth" w="med" len="med"/>
            </a:ln>
          </p:spPr>
          <p:txBody>
            <a:bodyPr/>
            <a:lstStyle/>
            <a:p>
              <a:endParaRPr lang="tr-TR"/>
            </a:p>
          </p:txBody>
        </p:sp>
        <p:sp>
          <p:nvSpPr>
            <p:cNvPr id="76830" name="Line 24"/>
            <p:cNvSpPr>
              <a:spLocks noChangeShapeType="1"/>
            </p:cNvSpPr>
            <p:nvPr/>
          </p:nvSpPr>
          <p:spPr bwMode="auto">
            <a:xfrm>
              <a:off x="4320" y="3456"/>
              <a:ext cx="5" cy="90"/>
            </a:xfrm>
            <a:prstGeom prst="line">
              <a:avLst/>
            </a:prstGeom>
            <a:noFill/>
            <a:ln w="38100" cmpd="dbl">
              <a:solidFill>
                <a:schemeClr val="accent2"/>
              </a:solidFill>
              <a:round/>
              <a:headEnd type="none" w="sm" len="sm"/>
              <a:tailEnd type="stealth" w="med" len="med"/>
            </a:ln>
          </p:spPr>
          <p:txBody>
            <a:bodyPr/>
            <a:lstStyle/>
            <a:p>
              <a:endParaRPr lang="tr-TR"/>
            </a:p>
          </p:txBody>
        </p:sp>
        <p:sp>
          <p:nvSpPr>
            <p:cNvPr id="76831" name="Line 25"/>
            <p:cNvSpPr>
              <a:spLocks noChangeShapeType="1"/>
            </p:cNvSpPr>
            <p:nvPr/>
          </p:nvSpPr>
          <p:spPr bwMode="auto">
            <a:xfrm>
              <a:off x="1296" y="3648"/>
              <a:ext cx="0" cy="240"/>
            </a:xfrm>
            <a:prstGeom prst="line">
              <a:avLst/>
            </a:prstGeom>
            <a:noFill/>
            <a:ln w="38100" cmpd="dbl">
              <a:solidFill>
                <a:schemeClr val="accent2"/>
              </a:solidFill>
              <a:round/>
              <a:headEnd type="none" w="sm" len="sm"/>
              <a:tailEnd type="none" w="sm" len="sm"/>
            </a:ln>
          </p:spPr>
          <p:txBody>
            <a:bodyPr/>
            <a:lstStyle/>
            <a:p>
              <a:endParaRPr lang="tr-TR"/>
            </a:p>
          </p:txBody>
        </p:sp>
        <p:sp>
          <p:nvSpPr>
            <p:cNvPr id="76832" name="Line 26"/>
            <p:cNvSpPr>
              <a:spLocks noChangeShapeType="1"/>
            </p:cNvSpPr>
            <p:nvPr/>
          </p:nvSpPr>
          <p:spPr bwMode="auto">
            <a:xfrm>
              <a:off x="1296" y="3888"/>
              <a:ext cx="1536" cy="0"/>
            </a:xfrm>
            <a:prstGeom prst="line">
              <a:avLst/>
            </a:prstGeom>
            <a:noFill/>
            <a:ln w="38100" cmpd="dbl">
              <a:solidFill>
                <a:schemeClr val="accent2"/>
              </a:solidFill>
              <a:round/>
              <a:headEnd type="none" w="sm" len="sm"/>
              <a:tailEnd type="none" w="sm" len="sm"/>
            </a:ln>
          </p:spPr>
          <p:txBody>
            <a:bodyPr/>
            <a:lstStyle/>
            <a:p>
              <a:endParaRPr lang="tr-TR"/>
            </a:p>
          </p:txBody>
        </p:sp>
        <p:sp>
          <p:nvSpPr>
            <p:cNvPr id="76833" name="Line 27"/>
            <p:cNvSpPr>
              <a:spLocks noChangeShapeType="1"/>
            </p:cNvSpPr>
            <p:nvPr/>
          </p:nvSpPr>
          <p:spPr bwMode="auto">
            <a:xfrm flipV="1">
              <a:off x="2832" y="1248"/>
              <a:ext cx="0" cy="2640"/>
            </a:xfrm>
            <a:prstGeom prst="line">
              <a:avLst/>
            </a:prstGeom>
            <a:noFill/>
            <a:ln w="38100" cmpd="dbl">
              <a:solidFill>
                <a:schemeClr val="accent2"/>
              </a:solidFill>
              <a:round/>
              <a:headEnd type="none" w="sm" len="sm"/>
              <a:tailEnd type="none" w="sm" len="sm"/>
            </a:ln>
          </p:spPr>
          <p:txBody>
            <a:bodyPr/>
            <a:lstStyle/>
            <a:p>
              <a:endParaRPr lang="tr-TR"/>
            </a:p>
          </p:txBody>
        </p:sp>
        <p:sp>
          <p:nvSpPr>
            <p:cNvPr id="76834" name="Line 28"/>
            <p:cNvSpPr>
              <a:spLocks noChangeShapeType="1"/>
            </p:cNvSpPr>
            <p:nvPr/>
          </p:nvSpPr>
          <p:spPr bwMode="auto">
            <a:xfrm>
              <a:off x="2832" y="1248"/>
              <a:ext cx="240" cy="0"/>
            </a:xfrm>
            <a:prstGeom prst="line">
              <a:avLst/>
            </a:prstGeom>
            <a:noFill/>
            <a:ln w="38100" cmpd="dbl">
              <a:solidFill>
                <a:schemeClr val="accent2"/>
              </a:solidFill>
              <a:round/>
              <a:headEnd type="none" w="sm" len="sm"/>
              <a:tailEnd type="stealth" w="med" len="med"/>
            </a:ln>
          </p:spPr>
          <p:txBody>
            <a:bodyPr/>
            <a:lstStyle/>
            <a:p>
              <a:endParaRPr lang="tr-TR"/>
            </a:p>
          </p:txBody>
        </p:sp>
      </p:grpSp>
      <p:sp>
        <p:nvSpPr>
          <p:cNvPr id="76803" name="Rectangle 3"/>
          <p:cNvSpPr>
            <a:spLocks noChangeArrowheads="1"/>
          </p:cNvSpPr>
          <p:nvPr/>
        </p:nvSpPr>
        <p:spPr bwMode="auto">
          <a:xfrm>
            <a:off x="715963" y="0"/>
            <a:ext cx="7446962" cy="692150"/>
          </a:xfrm>
          <a:prstGeom prst="rect">
            <a:avLst/>
          </a:prstGeom>
          <a:noFill/>
          <a:ln w="9525">
            <a:noFill/>
            <a:miter lim="800000"/>
            <a:headEnd/>
            <a:tailEnd/>
          </a:ln>
        </p:spPr>
        <p:txBody>
          <a:bodyPr lIns="0" tIns="0" rIns="0" bIns="0"/>
          <a:lstStyle/>
          <a:p>
            <a:pPr eaLnBrk="0" hangingPunct="0"/>
            <a:r>
              <a:rPr lang="en-US" altLang="tr-TR" sz="2200">
                <a:solidFill>
                  <a:schemeClr val="bg1"/>
                </a:solidFill>
              </a:rPr>
              <a:t>3. Bölüm</a:t>
            </a:r>
          </a:p>
          <a:p>
            <a:pPr eaLnBrk="0" hangingPunct="0"/>
            <a:r>
              <a:rPr lang="en-US" altLang="tr-TR" sz="2200">
                <a:solidFill>
                  <a:schemeClr val="bg1"/>
                </a:solidFill>
              </a:rPr>
              <a:t>Yıllık kamu Investment Program</a:t>
            </a:r>
          </a:p>
        </p:txBody>
      </p:sp>
      <p:sp>
        <p:nvSpPr>
          <p:cNvPr id="31"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1400" dirty="0">
                <a:latin typeface="Arial" pitchFamily="34" charset="0"/>
              </a:rPr>
              <a:t>ANNUAL BUDGET AND INVESTMENT PROGRAM PROCESS</a:t>
            </a:r>
          </a:p>
        </p:txBody>
      </p:sp>
      <p:sp>
        <p:nvSpPr>
          <p:cNvPr id="32"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76806" name="12 Grup"/>
          <p:cNvGrpSpPr>
            <a:grpSpLocks/>
          </p:cNvGrpSpPr>
          <p:nvPr/>
        </p:nvGrpSpPr>
        <p:grpSpPr bwMode="auto">
          <a:xfrm>
            <a:off x="285750" y="173038"/>
            <a:ext cx="611188" cy="612775"/>
            <a:chOff x="285720" y="0"/>
            <a:chExt cx="612000" cy="612000"/>
          </a:xfrm>
        </p:grpSpPr>
        <p:sp>
          <p:nvSpPr>
            <p:cNvPr id="34"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3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sp>
        <p:nvSpPr>
          <p:cNvPr id="2" name="Slayt Numarası Yer Tutucusu 1"/>
          <p:cNvSpPr>
            <a:spLocks noGrp="1"/>
          </p:cNvSpPr>
          <p:nvPr>
            <p:ph type="sldNum" sz="quarter" idx="12"/>
          </p:nvPr>
        </p:nvSpPr>
        <p:spPr/>
        <p:txBody>
          <a:bodyPr/>
          <a:lstStyle/>
          <a:p>
            <a:pPr>
              <a:defRPr/>
            </a:pPr>
            <a:fld id="{D4E6418C-B06B-4547-95F2-20E67634F43E}" type="slidenum">
              <a:rPr lang="en-US" smtClean="0"/>
              <a:pPr>
                <a:defRPr/>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Line 2"/>
          <p:cNvSpPr>
            <a:spLocks noChangeShapeType="1"/>
          </p:cNvSpPr>
          <p:nvPr/>
        </p:nvSpPr>
        <p:spPr bwMode="auto">
          <a:xfrm flipH="1">
            <a:off x="1981200" y="2590800"/>
            <a:ext cx="1066800" cy="914400"/>
          </a:xfrm>
          <a:prstGeom prst="line">
            <a:avLst/>
          </a:prstGeom>
          <a:noFill/>
          <a:ln w="9525">
            <a:noFill/>
            <a:round/>
            <a:headEnd/>
            <a:tailEnd type="triangle" w="med" len="med"/>
          </a:ln>
        </p:spPr>
        <p:txBody>
          <a:bodyPr lIns="91435" tIns="45718" rIns="91435" bIns="45718" anchor="ctr"/>
          <a:lstStyle/>
          <a:p>
            <a:endParaRPr lang="tr-TR"/>
          </a:p>
        </p:txBody>
      </p:sp>
      <p:sp>
        <p:nvSpPr>
          <p:cNvPr id="78850" name="Rectangle 4"/>
          <p:cNvSpPr>
            <a:spLocks noChangeArrowheads="1"/>
          </p:cNvSpPr>
          <p:nvPr/>
        </p:nvSpPr>
        <p:spPr bwMode="auto">
          <a:xfrm>
            <a:off x="127000" y="2851150"/>
            <a:ext cx="2203450" cy="762000"/>
          </a:xfrm>
          <a:prstGeom prst="rect">
            <a:avLst/>
          </a:prstGeom>
          <a:solidFill>
            <a:srgbClr val="FFFF00"/>
          </a:solidFill>
          <a:ln w="9525">
            <a:solidFill>
              <a:schemeClr val="tx1"/>
            </a:solidFill>
            <a:miter lim="800000"/>
            <a:headEnd/>
            <a:tailEnd/>
          </a:ln>
        </p:spPr>
        <p:txBody>
          <a:bodyPr wrap="none" lIns="91435" tIns="45718" rIns="91435" bIns="45718" anchor="ctr"/>
          <a:lstStyle/>
          <a:p>
            <a:pPr algn="ctr"/>
            <a:r>
              <a:rPr lang="en-US" altLang="tr-TR" sz="1000">
                <a:solidFill>
                  <a:srgbClr val="333399"/>
                </a:solidFill>
              </a:rPr>
              <a:t>SOCIAL WELFARE  </a:t>
            </a:r>
          </a:p>
          <a:p>
            <a:pPr algn="ctr"/>
            <a:r>
              <a:rPr lang="en-US" altLang="tr-TR" sz="1000">
                <a:solidFill>
                  <a:srgbClr val="333399"/>
                </a:solidFill>
              </a:rPr>
              <a:t>INSTITUTIONS AND CIRCULATING </a:t>
            </a:r>
          </a:p>
          <a:p>
            <a:pPr algn="ctr"/>
            <a:r>
              <a:rPr lang="en-US" altLang="tr-TR" sz="1000">
                <a:solidFill>
                  <a:srgbClr val="333399"/>
                </a:solidFill>
              </a:rPr>
              <a:t> FUNDS</a:t>
            </a:r>
          </a:p>
        </p:txBody>
      </p:sp>
      <p:sp>
        <p:nvSpPr>
          <p:cNvPr id="78851" name="Rectangle 5"/>
          <p:cNvSpPr>
            <a:spLocks noChangeArrowheads="1"/>
          </p:cNvSpPr>
          <p:nvPr/>
        </p:nvSpPr>
        <p:spPr bwMode="auto">
          <a:xfrm>
            <a:off x="163513" y="1311275"/>
            <a:ext cx="7192962" cy="952500"/>
          </a:xfrm>
          <a:prstGeom prst="rect">
            <a:avLst/>
          </a:prstGeom>
          <a:solidFill>
            <a:schemeClr val="accent1"/>
          </a:solidFill>
          <a:ln w="9525">
            <a:solidFill>
              <a:schemeClr val="tx1"/>
            </a:solidFill>
            <a:miter lim="800000"/>
            <a:headEnd/>
            <a:tailEnd/>
          </a:ln>
        </p:spPr>
        <p:txBody>
          <a:bodyPr wrap="none" lIns="91435" tIns="45718" rIns="91435" bIns="45718" anchor="ctr"/>
          <a:lstStyle/>
          <a:p>
            <a:pPr algn="ctr">
              <a:lnSpc>
                <a:spcPct val="90000"/>
              </a:lnSpc>
              <a:spcBef>
                <a:spcPct val="20000"/>
              </a:spcBef>
            </a:pPr>
            <a:r>
              <a:rPr lang="en-US" altLang="tr-TR" sz="2400">
                <a:solidFill>
                  <a:srgbClr val="333399"/>
                </a:solidFill>
              </a:rPr>
              <a:t>STATE</a:t>
            </a:r>
            <a:endParaRPr lang="en-US" altLang="tr-TR" sz="2400" b="0">
              <a:solidFill>
                <a:schemeClr val="tx1"/>
              </a:solidFill>
            </a:endParaRPr>
          </a:p>
        </p:txBody>
      </p:sp>
      <p:sp>
        <p:nvSpPr>
          <p:cNvPr id="78852" name="Rectangle 6"/>
          <p:cNvSpPr>
            <a:spLocks noChangeArrowheads="1"/>
          </p:cNvSpPr>
          <p:nvPr/>
        </p:nvSpPr>
        <p:spPr bwMode="auto">
          <a:xfrm>
            <a:off x="2527300" y="2841625"/>
            <a:ext cx="1955800" cy="762000"/>
          </a:xfrm>
          <a:prstGeom prst="rect">
            <a:avLst/>
          </a:prstGeom>
          <a:solidFill>
            <a:srgbClr val="FFFF00"/>
          </a:solidFill>
          <a:ln w="9525">
            <a:solidFill>
              <a:schemeClr val="tx1"/>
            </a:solidFill>
            <a:miter lim="800000"/>
            <a:headEnd/>
            <a:tailEnd/>
          </a:ln>
        </p:spPr>
        <p:txBody>
          <a:bodyPr wrap="none" lIns="91435" tIns="45718" rIns="91435" bIns="45718" anchor="ctr"/>
          <a:lstStyle/>
          <a:p>
            <a:pPr algn="ctr"/>
            <a:r>
              <a:rPr lang="en-US" altLang="tr-TR" sz="1600">
                <a:solidFill>
                  <a:srgbClr val="333399"/>
                </a:solidFill>
              </a:rPr>
              <a:t>CENTRAL </a:t>
            </a:r>
          </a:p>
          <a:p>
            <a:pPr algn="ctr"/>
            <a:r>
              <a:rPr lang="en-US" altLang="tr-TR" sz="1600">
                <a:solidFill>
                  <a:srgbClr val="333399"/>
                </a:solidFill>
              </a:rPr>
              <a:t>ADMINISTRATION</a:t>
            </a:r>
          </a:p>
        </p:txBody>
      </p:sp>
      <p:sp>
        <p:nvSpPr>
          <p:cNvPr id="78853" name="Rectangle 7"/>
          <p:cNvSpPr>
            <a:spLocks noChangeArrowheads="1"/>
          </p:cNvSpPr>
          <p:nvPr/>
        </p:nvSpPr>
        <p:spPr bwMode="auto">
          <a:xfrm>
            <a:off x="4622800" y="2841625"/>
            <a:ext cx="2809875" cy="762000"/>
          </a:xfrm>
          <a:prstGeom prst="rect">
            <a:avLst/>
          </a:prstGeom>
          <a:solidFill>
            <a:srgbClr val="FFFF00"/>
          </a:solidFill>
          <a:ln w="9525">
            <a:solidFill>
              <a:schemeClr val="tx1"/>
            </a:solidFill>
            <a:miter lim="800000"/>
            <a:headEnd/>
            <a:tailEnd/>
          </a:ln>
        </p:spPr>
        <p:txBody>
          <a:bodyPr wrap="none" lIns="91435" tIns="45718" rIns="91435" bIns="45718" anchor="ctr"/>
          <a:lstStyle/>
          <a:p>
            <a:pPr algn="ctr">
              <a:lnSpc>
                <a:spcPct val="90000"/>
              </a:lnSpc>
              <a:spcBef>
                <a:spcPct val="20000"/>
              </a:spcBef>
            </a:pPr>
            <a:r>
              <a:rPr lang="en-US" altLang="tr-TR" sz="1000" dirty="0" smtClean="0">
                <a:solidFill>
                  <a:srgbClr val="333399"/>
                </a:solidFill>
              </a:rPr>
              <a:t>BANK OF PROVINCES</a:t>
            </a:r>
            <a:r>
              <a:rPr lang="en-US" sz="1000" dirty="0" smtClean="0"/>
              <a:t> </a:t>
            </a:r>
            <a:r>
              <a:rPr lang="en-US" altLang="tr-TR" sz="1000" dirty="0" smtClean="0">
                <a:solidFill>
                  <a:srgbClr val="333399"/>
                </a:solidFill>
              </a:rPr>
              <a:t>AND
LOCAL PUBLIC ADMINISTRATION</a:t>
            </a:r>
            <a:r>
              <a:rPr lang="en-US" sz="1000" dirty="0" smtClean="0"/>
              <a:t> </a:t>
            </a:r>
          </a:p>
          <a:p>
            <a:pPr algn="ctr">
              <a:lnSpc>
                <a:spcPct val="90000"/>
              </a:lnSpc>
              <a:spcBef>
                <a:spcPct val="20000"/>
              </a:spcBef>
            </a:pPr>
            <a:r>
              <a:rPr lang="en-US" altLang="tr-TR" sz="1000" dirty="0" smtClean="0">
                <a:solidFill>
                  <a:srgbClr val="333399"/>
                </a:solidFill>
              </a:rPr>
              <a:t>(Projects </a:t>
            </a:r>
            <a:r>
              <a:rPr lang="en-US" altLang="tr-TR" sz="1000" dirty="0" smtClean="0">
                <a:solidFill>
                  <a:srgbClr val="333399"/>
                </a:solidFill>
              </a:rPr>
              <a:t>imple</a:t>
            </a:r>
            <a:r>
              <a:rPr lang="en-US" altLang="tr-TR" sz="1000" dirty="0" smtClean="0">
                <a:solidFill>
                  <a:srgbClr val="333399"/>
                </a:solidFill>
              </a:rPr>
              <a:t>mented through </a:t>
            </a:r>
          </a:p>
          <a:p>
            <a:pPr algn="ctr">
              <a:lnSpc>
                <a:spcPct val="90000"/>
              </a:lnSpc>
              <a:spcBef>
                <a:spcPct val="20000"/>
              </a:spcBef>
            </a:pPr>
            <a:r>
              <a:rPr lang="en-US" altLang="tr-TR" sz="1000" dirty="0" smtClean="0">
                <a:solidFill>
                  <a:srgbClr val="333399"/>
                </a:solidFill>
              </a:rPr>
              <a:t>external </a:t>
            </a:r>
            <a:r>
              <a:rPr lang="en-US" altLang="tr-TR" sz="1000" dirty="0">
                <a:solidFill>
                  <a:srgbClr val="333399"/>
                </a:solidFill>
              </a:rPr>
              <a:t>credits)</a:t>
            </a:r>
            <a:endParaRPr lang="en-US" altLang="tr-TR" sz="1000" b="0" dirty="0">
              <a:solidFill>
                <a:schemeClr val="tx1"/>
              </a:solidFill>
            </a:endParaRPr>
          </a:p>
        </p:txBody>
      </p:sp>
      <p:sp>
        <p:nvSpPr>
          <p:cNvPr id="78854" name="Line 8"/>
          <p:cNvSpPr>
            <a:spLocks noChangeShapeType="1"/>
          </p:cNvSpPr>
          <p:nvPr/>
        </p:nvSpPr>
        <p:spPr bwMode="auto">
          <a:xfrm flipH="1">
            <a:off x="1198563" y="2330450"/>
            <a:ext cx="2293937" cy="433388"/>
          </a:xfrm>
          <a:prstGeom prst="line">
            <a:avLst/>
          </a:prstGeom>
          <a:noFill/>
          <a:ln w="57150">
            <a:solidFill>
              <a:schemeClr val="tx1"/>
            </a:solidFill>
            <a:round/>
            <a:headEnd/>
            <a:tailEnd type="triangle" w="med" len="med"/>
          </a:ln>
        </p:spPr>
        <p:txBody>
          <a:bodyPr lIns="91435" tIns="45718" rIns="91435" bIns="45718"/>
          <a:lstStyle/>
          <a:p>
            <a:endParaRPr lang="tr-TR"/>
          </a:p>
        </p:txBody>
      </p:sp>
      <p:sp>
        <p:nvSpPr>
          <p:cNvPr id="78855" name="Line 9"/>
          <p:cNvSpPr>
            <a:spLocks noChangeShapeType="1"/>
          </p:cNvSpPr>
          <p:nvPr/>
        </p:nvSpPr>
        <p:spPr bwMode="auto">
          <a:xfrm>
            <a:off x="3611563" y="2352675"/>
            <a:ext cx="0" cy="533400"/>
          </a:xfrm>
          <a:prstGeom prst="line">
            <a:avLst/>
          </a:prstGeom>
          <a:noFill/>
          <a:ln w="57150">
            <a:solidFill>
              <a:schemeClr val="tx1"/>
            </a:solidFill>
            <a:round/>
            <a:headEnd/>
            <a:tailEnd type="triangle" w="med" len="med"/>
          </a:ln>
        </p:spPr>
        <p:txBody>
          <a:bodyPr lIns="91435" tIns="45718" rIns="91435" bIns="45718"/>
          <a:lstStyle/>
          <a:p>
            <a:endParaRPr lang="tr-TR"/>
          </a:p>
        </p:txBody>
      </p:sp>
      <p:sp>
        <p:nvSpPr>
          <p:cNvPr id="78856" name="Line 10"/>
          <p:cNvSpPr>
            <a:spLocks noChangeShapeType="1"/>
          </p:cNvSpPr>
          <p:nvPr/>
        </p:nvSpPr>
        <p:spPr bwMode="auto">
          <a:xfrm>
            <a:off x="3748088" y="2319338"/>
            <a:ext cx="2097087" cy="422275"/>
          </a:xfrm>
          <a:prstGeom prst="line">
            <a:avLst/>
          </a:prstGeom>
          <a:noFill/>
          <a:ln w="57150">
            <a:solidFill>
              <a:schemeClr val="tx1"/>
            </a:solidFill>
            <a:round/>
            <a:headEnd/>
            <a:tailEnd type="triangle" w="med" len="med"/>
          </a:ln>
        </p:spPr>
        <p:txBody>
          <a:bodyPr lIns="91435" tIns="45718" rIns="91435" bIns="45718"/>
          <a:lstStyle/>
          <a:p>
            <a:endParaRPr lang="tr-TR"/>
          </a:p>
        </p:txBody>
      </p:sp>
      <p:sp>
        <p:nvSpPr>
          <p:cNvPr id="78857" name="Rectangle 11"/>
          <p:cNvSpPr>
            <a:spLocks noChangeArrowheads="1"/>
          </p:cNvSpPr>
          <p:nvPr/>
        </p:nvSpPr>
        <p:spPr bwMode="auto">
          <a:xfrm>
            <a:off x="146050" y="4462463"/>
            <a:ext cx="2757488" cy="609600"/>
          </a:xfrm>
          <a:prstGeom prst="rect">
            <a:avLst/>
          </a:prstGeom>
          <a:solidFill>
            <a:srgbClr val="FFCC99"/>
          </a:solidFill>
          <a:ln w="9525">
            <a:solidFill>
              <a:schemeClr val="tx1"/>
            </a:solidFill>
            <a:miter lim="800000"/>
            <a:headEnd/>
            <a:tailEnd/>
          </a:ln>
        </p:spPr>
        <p:txBody>
          <a:bodyPr wrap="none" lIns="91435" tIns="45718" rIns="91435" bIns="45718" anchor="ctr"/>
          <a:lstStyle/>
          <a:p>
            <a:pPr algn="ctr"/>
            <a:r>
              <a:rPr lang="en-US" altLang="tr-TR" sz="1400">
                <a:solidFill>
                  <a:srgbClr val="333399"/>
                </a:solidFill>
              </a:rPr>
              <a:t>FRAMEWORK BUDGET</a:t>
            </a:r>
          </a:p>
          <a:p>
            <a:pPr algn="ctr"/>
            <a:r>
              <a:rPr lang="en-US" altLang="tr-TR" sz="1400">
                <a:solidFill>
                  <a:srgbClr val="333399"/>
                </a:solidFill>
              </a:rPr>
              <a:t> DEPARTMENTS</a:t>
            </a:r>
          </a:p>
        </p:txBody>
      </p:sp>
      <p:sp>
        <p:nvSpPr>
          <p:cNvPr id="78858" name="Rectangle 12"/>
          <p:cNvSpPr>
            <a:spLocks noChangeArrowheads="1"/>
          </p:cNvSpPr>
          <p:nvPr/>
        </p:nvSpPr>
        <p:spPr bwMode="auto">
          <a:xfrm>
            <a:off x="4240213" y="4418013"/>
            <a:ext cx="3116262" cy="685800"/>
          </a:xfrm>
          <a:prstGeom prst="rect">
            <a:avLst/>
          </a:prstGeom>
          <a:solidFill>
            <a:srgbClr val="FFCC99"/>
          </a:solidFill>
          <a:ln w="9525">
            <a:solidFill>
              <a:schemeClr val="tx1"/>
            </a:solidFill>
            <a:miter lim="800000"/>
            <a:headEnd/>
            <a:tailEnd/>
          </a:ln>
        </p:spPr>
        <p:txBody>
          <a:bodyPr wrap="none" lIns="91435" tIns="45718" rIns="91435" bIns="45718" anchor="ctr"/>
          <a:lstStyle/>
          <a:p>
            <a:pPr algn="ctr"/>
            <a:r>
              <a:rPr lang="en-US" altLang="tr-TR" sz="1400">
                <a:solidFill>
                  <a:srgbClr val="333399"/>
                </a:solidFill>
              </a:rPr>
              <a:t>SPECIAL BUDGET</a:t>
            </a:r>
          </a:p>
          <a:p>
            <a:pPr algn="ctr"/>
            <a:r>
              <a:rPr lang="en-US" altLang="tr-TR" sz="1400">
                <a:solidFill>
                  <a:srgbClr val="333399"/>
                </a:solidFill>
              </a:rPr>
              <a:t> DEPARTMENTS</a:t>
            </a:r>
          </a:p>
        </p:txBody>
      </p:sp>
      <p:sp>
        <p:nvSpPr>
          <p:cNvPr id="78859" name="Rectangle 13"/>
          <p:cNvSpPr>
            <a:spLocks noChangeArrowheads="1"/>
          </p:cNvSpPr>
          <p:nvPr/>
        </p:nvSpPr>
        <p:spPr bwMode="auto">
          <a:xfrm>
            <a:off x="1522413" y="5240338"/>
            <a:ext cx="4343400" cy="762000"/>
          </a:xfrm>
          <a:prstGeom prst="rect">
            <a:avLst/>
          </a:prstGeom>
          <a:solidFill>
            <a:srgbClr val="FFCC99"/>
          </a:solidFill>
          <a:ln w="9525">
            <a:solidFill>
              <a:schemeClr val="tx1"/>
            </a:solidFill>
            <a:miter lim="800000"/>
            <a:headEnd/>
            <a:tailEnd/>
          </a:ln>
        </p:spPr>
        <p:txBody>
          <a:bodyPr wrap="none" lIns="91435" tIns="45718" rIns="91435" bIns="45718" anchor="ctr"/>
          <a:lstStyle/>
          <a:p>
            <a:pPr algn="ctr"/>
            <a:r>
              <a:rPr lang="en-US" altLang="tr-TR" sz="1400">
                <a:solidFill>
                  <a:srgbClr val="333399"/>
                </a:solidFill>
              </a:rPr>
              <a:t>REGULATORY AND CONTROL </a:t>
            </a:r>
          </a:p>
          <a:p>
            <a:pPr algn="ctr"/>
            <a:r>
              <a:rPr lang="en-US" altLang="tr-TR" sz="1400">
                <a:solidFill>
                  <a:srgbClr val="333399"/>
                </a:solidFill>
              </a:rPr>
              <a:t> INSTITUTIONS</a:t>
            </a:r>
          </a:p>
        </p:txBody>
      </p:sp>
      <p:sp>
        <p:nvSpPr>
          <p:cNvPr id="78860" name="Line 14"/>
          <p:cNvSpPr>
            <a:spLocks noChangeShapeType="1"/>
          </p:cNvSpPr>
          <p:nvPr/>
        </p:nvSpPr>
        <p:spPr bwMode="auto">
          <a:xfrm flipH="1">
            <a:off x="1554163" y="3648075"/>
            <a:ext cx="1803400" cy="769938"/>
          </a:xfrm>
          <a:prstGeom prst="line">
            <a:avLst/>
          </a:prstGeom>
          <a:noFill/>
          <a:ln w="57150" cmpd="thinThick">
            <a:solidFill>
              <a:srgbClr val="FF9900"/>
            </a:solidFill>
            <a:round/>
            <a:headEnd/>
            <a:tailEnd type="triangle" w="med" len="med"/>
          </a:ln>
        </p:spPr>
        <p:txBody>
          <a:bodyPr lIns="91435" tIns="45718" rIns="91435" bIns="45718"/>
          <a:lstStyle/>
          <a:p>
            <a:endParaRPr lang="tr-TR"/>
          </a:p>
        </p:txBody>
      </p:sp>
      <p:sp>
        <p:nvSpPr>
          <p:cNvPr id="78861" name="Line 15"/>
          <p:cNvSpPr>
            <a:spLocks noChangeShapeType="1"/>
          </p:cNvSpPr>
          <p:nvPr/>
        </p:nvSpPr>
        <p:spPr bwMode="auto">
          <a:xfrm>
            <a:off x="3492500" y="3648075"/>
            <a:ext cx="2279650" cy="714375"/>
          </a:xfrm>
          <a:prstGeom prst="line">
            <a:avLst/>
          </a:prstGeom>
          <a:noFill/>
          <a:ln w="57150" cmpd="thinThick">
            <a:solidFill>
              <a:srgbClr val="FF9900"/>
            </a:solidFill>
            <a:round/>
            <a:headEnd/>
            <a:tailEnd type="triangle" w="med" len="med"/>
          </a:ln>
        </p:spPr>
        <p:txBody>
          <a:bodyPr lIns="91435" tIns="45718" rIns="91435" bIns="45718"/>
          <a:lstStyle/>
          <a:p>
            <a:endParaRPr lang="tr-TR"/>
          </a:p>
        </p:txBody>
      </p:sp>
      <p:sp>
        <p:nvSpPr>
          <p:cNvPr id="78862" name="Line 17"/>
          <p:cNvSpPr>
            <a:spLocks noChangeShapeType="1"/>
          </p:cNvSpPr>
          <p:nvPr/>
        </p:nvSpPr>
        <p:spPr bwMode="auto">
          <a:xfrm flipH="1">
            <a:off x="3441700" y="3649663"/>
            <a:ext cx="11113" cy="1514475"/>
          </a:xfrm>
          <a:prstGeom prst="line">
            <a:avLst/>
          </a:prstGeom>
          <a:noFill/>
          <a:ln w="57150" cmpd="thinThick">
            <a:solidFill>
              <a:srgbClr val="FF9900"/>
            </a:solidFill>
            <a:round/>
            <a:headEnd/>
            <a:tailEnd type="triangle" w="med" len="med"/>
          </a:ln>
        </p:spPr>
        <p:txBody>
          <a:bodyPr lIns="91435" tIns="45718" rIns="91435" bIns="45718"/>
          <a:lstStyle/>
          <a:p>
            <a:endParaRPr lang="tr-TR"/>
          </a:p>
        </p:txBody>
      </p:sp>
      <p:sp>
        <p:nvSpPr>
          <p:cNvPr id="78863" name="Rectangle 5"/>
          <p:cNvSpPr>
            <a:spLocks noChangeArrowheads="1"/>
          </p:cNvSpPr>
          <p:nvPr/>
        </p:nvSpPr>
        <p:spPr bwMode="auto">
          <a:xfrm>
            <a:off x="7997825" y="1347788"/>
            <a:ext cx="1146175" cy="930275"/>
          </a:xfrm>
          <a:prstGeom prst="rect">
            <a:avLst/>
          </a:prstGeom>
          <a:solidFill>
            <a:schemeClr val="accent1"/>
          </a:solidFill>
          <a:ln w="9525">
            <a:solidFill>
              <a:schemeClr val="tx1"/>
            </a:solidFill>
            <a:miter lim="800000"/>
            <a:headEnd/>
            <a:tailEnd/>
          </a:ln>
        </p:spPr>
        <p:txBody>
          <a:bodyPr wrap="none" lIns="91435" tIns="45718" rIns="91435" bIns="45718" anchor="ctr"/>
          <a:lstStyle/>
          <a:p>
            <a:pPr algn="ctr">
              <a:lnSpc>
                <a:spcPct val="90000"/>
              </a:lnSpc>
              <a:spcBef>
                <a:spcPct val="20000"/>
              </a:spcBef>
            </a:pPr>
            <a:r>
              <a:rPr lang="en-US" altLang="tr-TR" sz="900">
                <a:solidFill>
                  <a:srgbClr val="333399"/>
                </a:solidFill>
              </a:rPr>
              <a:t>Public </a:t>
            </a:r>
          </a:p>
          <a:p>
            <a:pPr algn="ctr">
              <a:lnSpc>
                <a:spcPct val="90000"/>
              </a:lnSpc>
              <a:spcBef>
                <a:spcPct val="20000"/>
              </a:spcBef>
            </a:pPr>
            <a:r>
              <a:rPr lang="en-US" altLang="tr-TR" sz="900">
                <a:solidFill>
                  <a:srgbClr val="333399"/>
                </a:solidFill>
              </a:rPr>
              <a:t> Economic </a:t>
            </a:r>
          </a:p>
          <a:p>
            <a:pPr algn="ctr">
              <a:lnSpc>
                <a:spcPct val="90000"/>
              </a:lnSpc>
              <a:spcBef>
                <a:spcPct val="20000"/>
              </a:spcBef>
            </a:pPr>
            <a:r>
              <a:rPr lang="en-US" altLang="tr-TR" sz="900">
                <a:solidFill>
                  <a:srgbClr val="333399"/>
                </a:solidFill>
              </a:rPr>
              <a:t>Institutions</a:t>
            </a:r>
            <a:endParaRPr lang="en-US" altLang="tr-TR" sz="900" b="0">
              <a:solidFill>
                <a:schemeClr val="tx1"/>
              </a:solidFill>
            </a:endParaRPr>
          </a:p>
        </p:txBody>
      </p:sp>
      <p:sp>
        <p:nvSpPr>
          <p:cNvPr id="78864" name="AutoShape 21"/>
          <p:cNvSpPr>
            <a:spLocks noChangeArrowheads="1"/>
          </p:cNvSpPr>
          <p:nvPr/>
        </p:nvSpPr>
        <p:spPr bwMode="auto">
          <a:xfrm>
            <a:off x="7494588" y="1627188"/>
            <a:ext cx="377825" cy="446087"/>
          </a:xfrm>
          <a:prstGeom prst="plus">
            <a:avLst>
              <a:gd name="adj" fmla="val 25000"/>
            </a:avLst>
          </a:prstGeom>
          <a:solidFill>
            <a:schemeClr val="tx1">
              <a:alpha val="50195"/>
            </a:schemeClr>
          </a:solidFill>
          <a:ln w="38100" algn="ctr">
            <a:solidFill>
              <a:srgbClr val="18085E"/>
            </a:solidFill>
            <a:miter lim="800000"/>
            <a:headEnd/>
            <a:tailEnd/>
          </a:ln>
        </p:spPr>
        <p:txBody>
          <a:bodyPr wrap="none" lIns="0" tIns="0" rIns="0" bIns="0" anchor="ctr"/>
          <a:lstStyle/>
          <a:p>
            <a:pPr eaLnBrk="0" hangingPunct="0"/>
            <a:endParaRPr lang="tr-TR" altLang="tr-TR"/>
          </a:p>
        </p:txBody>
      </p:sp>
      <p:sp>
        <p:nvSpPr>
          <p:cNvPr id="21"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dirty="0">
                <a:latin typeface="Arial" pitchFamily="34" charset="0"/>
              </a:rPr>
              <a:t>SCOPE OF THE PUBLIC INVESTMENT PROGRAM</a:t>
            </a:r>
            <a:r>
              <a:rPr lang="en-US" dirty="0" smtClean="0"/>
              <a:t> </a:t>
            </a:r>
            <a:endParaRPr lang="en-US" altLang="tr-TR" dirty="0">
              <a:latin typeface="Arial" pitchFamily="34" charset="0"/>
            </a:endParaRPr>
          </a:p>
        </p:txBody>
      </p:sp>
      <p:sp>
        <p:nvSpPr>
          <p:cNvPr id="22"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78867" name="12 Grup"/>
          <p:cNvGrpSpPr>
            <a:grpSpLocks/>
          </p:cNvGrpSpPr>
          <p:nvPr/>
        </p:nvGrpSpPr>
        <p:grpSpPr bwMode="auto">
          <a:xfrm>
            <a:off x="285750" y="173038"/>
            <a:ext cx="611188" cy="612775"/>
            <a:chOff x="285720" y="0"/>
            <a:chExt cx="612000" cy="612000"/>
          </a:xfrm>
        </p:grpSpPr>
        <p:sp>
          <p:nvSpPr>
            <p:cNvPr id="24"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25" name="4 Resim" descr="Kalkınma Bakanlığı logo.jpg"/>
            <p:cNvPicPr>
              <a:picLocks noChangeAspect="1"/>
            </p:cNvPicPr>
            <p:nvPr/>
          </p:nvPicPr>
          <p:blipFill>
            <a:blip r:embed="rId2" cstate="print"/>
            <a:stretch>
              <a:fillRect/>
            </a:stretch>
          </p:blipFill>
          <p:spPr>
            <a:xfrm>
              <a:off x="321720" y="36000"/>
              <a:ext cx="540000" cy="540000"/>
            </a:xfrm>
            <a:prstGeom prst="ellipse">
              <a:avLst/>
            </a:prstGeom>
          </p:spPr>
        </p:pic>
      </p:grpSp>
      <p:cxnSp>
        <p:nvCxnSpPr>
          <p:cNvPr id="26"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p>
            <a:pPr>
              <a:defRPr/>
            </a:pPr>
            <a:fld id="{6B3F32E4-C9D2-490A-A173-8D35607CE14A}" type="slidenum">
              <a:rPr lang="en-US"/>
              <a:pPr>
                <a:defRPr/>
              </a:pPr>
              <a:t>13</a:t>
            </a:fld>
            <a:endParaRPr lang="en-US" dirty="0"/>
          </a:p>
        </p:txBody>
      </p:sp>
      <p:sp>
        <p:nvSpPr>
          <p:cNvPr id="79874" name="Rectangle 3"/>
          <p:cNvSpPr>
            <a:spLocks noGrp="1" noChangeArrowheads="1"/>
          </p:cNvSpPr>
          <p:nvPr>
            <p:ph idx="4294967295"/>
          </p:nvPr>
        </p:nvSpPr>
        <p:spPr>
          <a:xfrm>
            <a:off x="715963" y="1014413"/>
            <a:ext cx="7772400" cy="5260975"/>
          </a:xfrm>
          <a:solidFill>
            <a:srgbClr val="FFFFCC"/>
          </a:solidFill>
        </p:spPr>
        <p:txBody>
          <a:bodyPr/>
          <a:lstStyle/>
          <a:p>
            <a:pPr eaLnBrk="1" hangingPunct="1">
              <a:lnSpc>
                <a:spcPts val="2000"/>
              </a:lnSpc>
              <a:buFont typeface="Arial" pitchFamily="34" charset="0"/>
              <a:buNone/>
            </a:pPr>
            <a:endParaRPr lang="en-US" altLang="tr-TR" sz="1800" smtClean="0"/>
          </a:p>
          <a:p>
            <a:pPr marL="912813" lvl="1" indent="-455613" eaLnBrk="1" hangingPunct="1">
              <a:buFont typeface="Calibri" pitchFamily="34" charset="0"/>
              <a:buAutoNum type="alphaUcPeriod"/>
            </a:pPr>
            <a:r>
              <a:rPr lang="en-US" altLang="tr-TR" sz="2000" b="1" smtClean="0"/>
              <a:t>Agriculture </a:t>
            </a:r>
          </a:p>
          <a:p>
            <a:pPr marL="912813" lvl="1" indent="-455613" eaLnBrk="1" hangingPunct="1">
              <a:buFont typeface="Calibri" pitchFamily="34" charset="0"/>
              <a:buAutoNum type="alphaUcPeriod"/>
            </a:pPr>
            <a:r>
              <a:rPr lang="en-US" altLang="tr-TR" sz="2000" b="1" smtClean="0"/>
              <a:t>Mining Industry</a:t>
            </a:r>
          </a:p>
          <a:p>
            <a:pPr marL="912813" lvl="1" indent="-455613" eaLnBrk="1" hangingPunct="1">
              <a:buFont typeface="Calibri" pitchFamily="34" charset="0"/>
              <a:buAutoNum type="alphaUcPeriod"/>
            </a:pPr>
            <a:r>
              <a:rPr lang="en-US" altLang="tr-TR" sz="2000" b="1" smtClean="0"/>
              <a:t>Production</a:t>
            </a:r>
          </a:p>
          <a:p>
            <a:pPr marL="912813" lvl="1" indent="-455613" eaLnBrk="1" hangingPunct="1">
              <a:buFont typeface="Calibri" pitchFamily="34" charset="0"/>
              <a:buAutoNum type="alphaUcPeriod"/>
            </a:pPr>
            <a:r>
              <a:rPr lang="en-US" altLang="tr-TR" sz="2000" b="1" smtClean="0"/>
              <a:t>Energy</a:t>
            </a:r>
          </a:p>
          <a:p>
            <a:pPr marL="912813" lvl="1" indent="-455613" eaLnBrk="1" hangingPunct="1">
              <a:buFont typeface="Calibri" pitchFamily="34" charset="0"/>
              <a:buAutoNum type="alphaUcPeriod"/>
            </a:pPr>
            <a:r>
              <a:rPr lang="en-US" altLang="tr-TR" sz="2000" b="1" smtClean="0"/>
              <a:t>Transport and Communications</a:t>
            </a:r>
          </a:p>
          <a:p>
            <a:pPr marL="912813" lvl="1" indent="-455613" eaLnBrk="1" hangingPunct="1">
              <a:buFont typeface="Calibri" pitchFamily="34" charset="0"/>
              <a:buAutoNum type="alphaUcPeriod"/>
            </a:pPr>
            <a:r>
              <a:rPr lang="en-US" altLang="tr-TR" sz="2000" b="1" smtClean="0"/>
              <a:t>Tourism</a:t>
            </a:r>
          </a:p>
          <a:p>
            <a:pPr marL="912813" lvl="1" indent="-455613" eaLnBrk="1" hangingPunct="1">
              <a:buFont typeface="Calibri" pitchFamily="34" charset="0"/>
              <a:buAutoNum type="alphaUcPeriod"/>
            </a:pPr>
            <a:r>
              <a:rPr lang="en-US" altLang="tr-TR" sz="2000" b="1" smtClean="0"/>
              <a:t>Housing Construction</a:t>
            </a:r>
          </a:p>
          <a:p>
            <a:pPr marL="912813" lvl="1" indent="-455613" eaLnBrk="1" hangingPunct="1">
              <a:buFont typeface="Calibri" pitchFamily="34" charset="0"/>
              <a:buAutoNum type="alphaUcPeriod"/>
            </a:pPr>
            <a:r>
              <a:rPr lang="en-US" altLang="tr-TR" sz="2000" b="1" smtClean="0"/>
              <a:t>Education</a:t>
            </a:r>
          </a:p>
          <a:p>
            <a:pPr marL="912813" lvl="1" indent="-455613" eaLnBrk="1" hangingPunct="1">
              <a:buFont typeface="Calibri" pitchFamily="34" charset="0"/>
              <a:buAutoNum type="alphaUcPeriod"/>
            </a:pPr>
            <a:r>
              <a:rPr lang="en-US" altLang="tr-TR" sz="2000" b="1" smtClean="0"/>
              <a:t>Health Care</a:t>
            </a:r>
          </a:p>
          <a:p>
            <a:pPr marL="912813" lvl="1" indent="-455613" eaLnBrk="1" hangingPunct="1">
              <a:buFont typeface="Arial" pitchFamily="34" charset="0"/>
              <a:buNone/>
            </a:pPr>
            <a:r>
              <a:rPr lang="en-US" altLang="tr-TR" sz="2000" b="1" smtClean="0"/>
              <a:t>K.    Other Services</a:t>
            </a:r>
          </a:p>
        </p:txBody>
      </p:sp>
      <p:sp>
        <p:nvSpPr>
          <p:cNvPr id="6"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1400" dirty="0">
                <a:latin typeface="Arial" pitchFamily="34" charset="0"/>
              </a:rPr>
              <a:t>KEY SECTORS OF THE ANNUAL PUBLIC INVESTMENT </a:t>
            </a:r>
            <a:r>
              <a:rPr lang="en-US" altLang="tr-TR" sz="1400" dirty="0" smtClean="0">
                <a:latin typeface="Arial" pitchFamily="34" charset="0"/>
              </a:rPr>
              <a:t>PROGRAM</a:t>
            </a:r>
            <a:r>
              <a:rPr dirty="0"/>
              <a:t/>
            </a:r>
            <a:br>
              <a:rPr dirty="0"/>
            </a:br>
            <a:endParaRPr lang="en-US" altLang="tr-TR" sz="1400" dirty="0">
              <a:latin typeface="Arial" pitchFamily="34" charset="0"/>
            </a:endParaRPr>
          </a:p>
        </p:txBody>
      </p:sp>
      <p:sp>
        <p:nvSpPr>
          <p:cNvPr id="7"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79877" name="12 Grup"/>
          <p:cNvGrpSpPr>
            <a:grpSpLocks/>
          </p:cNvGrpSpPr>
          <p:nvPr/>
        </p:nvGrpSpPr>
        <p:grpSpPr bwMode="auto">
          <a:xfrm>
            <a:off x="285750" y="173038"/>
            <a:ext cx="611188" cy="612775"/>
            <a:chOff x="285720" y="0"/>
            <a:chExt cx="612000" cy="612000"/>
          </a:xfrm>
        </p:grpSpPr>
        <p:sp>
          <p:nvSpPr>
            <p:cNvPr id="9"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0"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1"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p>
            <a:pPr>
              <a:defRPr/>
            </a:pPr>
            <a:fld id="{2EB57AEE-5B65-45D5-9313-C2D98E7BF8FD}" type="slidenum">
              <a:rPr lang="en-US"/>
              <a:pPr>
                <a:defRPr/>
              </a:pPr>
              <a:t>14</a:t>
            </a:fld>
            <a:endParaRPr lang="en-US"/>
          </a:p>
        </p:txBody>
      </p:sp>
      <p:graphicFrame>
        <p:nvGraphicFramePr>
          <p:cNvPr id="14371" name="Group 35"/>
          <p:cNvGraphicFramePr>
            <a:graphicFrameLocks noGrp="1"/>
          </p:cNvGraphicFramePr>
          <p:nvPr/>
        </p:nvGraphicFramePr>
        <p:xfrm>
          <a:off x="179388" y="644525"/>
          <a:ext cx="8786812" cy="6032824"/>
        </p:xfrm>
        <a:graphic>
          <a:graphicData uri="http://schemas.openxmlformats.org/drawingml/2006/table">
            <a:tbl>
              <a:tblPr/>
              <a:tblGrid>
                <a:gridCol w="2012950"/>
                <a:gridCol w="6773862"/>
              </a:tblGrid>
              <a:tr h="720725">
                <a:tc>
                  <a:txBody>
                    <a:bodyPr/>
                    <a:lstStyle/>
                    <a:p>
                      <a:pPr marL="0" marR="0" lvl="0" indent="0" algn="l" defTabSz="914400" rtl="0" eaLnBrk="0" fontAlgn="base" latinLnBrk="0" hangingPunct="0">
                        <a:lnSpc>
                          <a:spcPts val="1500"/>
                        </a:lnSpc>
                        <a:spcBef>
                          <a:spcPct val="50000"/>
                        </a:spcBef>
                        <a:spcAft>
                          <a:spcPct val="0"/>
                        </a:spcAft>
                        <a:buClrTx/>
                        <a:buSzTx/>
                        <a:buFont typeface="Wingdings" pitchFamily="2" charset="2"/>
                        <a:buNone/>
                        <a:tabLst/>
                      </a:pPr>
                      <a:r>
                        <a:rPr kumimoji="0" lang="en-US" sz="1200" b="1" i="0" u="none" strike="noStrike" cap="none" normalizeH="0" baseline="0" dirty="0" smtClean="0">
                          <a:ln>
                            <a:noFill/>
                          </a:ln>
                          <a:solidFill>
                            <a:schemeClr val="tx1"/>
                          </a:solidFill>
                          <a:effectLst/>
                          <a:latin typeface="Tahoma" pitchFamily="34" charset="0"/>
                        </a:rPr>
                        <a:t>Agriculture</a:t>
                      </a:r>
                      <a:endParaRPr kumimoji="0" lang="en-US" sz="1200" b="1" i="0" u="none" strike="noStrike" cap="none" normalizeH="0" baseline="0" dirty="0" smtClean="0">
                        <a:ln>
                          <a:noFill/>
                        </a:ln>
                        <a:solidFill>
                          <a:schemeClr val="tx1"/>
                        </a:solidFill>
                        <a:effectLst/>
                        <a:latin typeface="Tahoma" pitchFamily="34" charset="0"/>
                        <a:cs typeface="Arial" pitchFamily="34" charset="0"/>
                      </a:endParaRPr>
                    </a:p>
                  </a:txBody>
                  <a:tcPr marL="84413" marR="84413" marT="45723" marB="45723" anchor="ctr" horzOverflow="overflow">
                    <a:lnL w="12700" cap="flat" cmpd="sng" algn="ctr">
                      <a:solidFill>
                        <a:srgbClr val="18085E"/>
                      </a:solidFill>
                      <a:prstDash val="solid"/>
                      <a:round/>
                      <a:headEnd type="none" w="sm" len="sm"/>
                      <a:tailEnd type="none" w="sm" len="sm"/>
                    </a:lnL>
                    <a:lnR w="12700" cap="flat" cmpd="sng" algn="ctr">
                      <a:solidFill>
                        <a:srgbClr val="18085E"/>
                      </a:solidFill>
                      <a:prstDash val="solid"/>
                      <a:round/>
                      <a:headEnd type="none" w="sm" len="sm"/>
                      <a:tailEnd type="none" w="sm" len="sm"/>
                    </a:lnR>
                    <a:lnT w="12700" cap="flat" cmpd="sng" algn="ctr">
                      <a:solidFill>
                        <a:srgbClr val="18085E"/>
                      </a:solidFill>
                      <a:prstDash val="solid"/>
                      <a:round/>
                      <a:headEnd type="none" w="sm" len="sm"/>
                      <a:tailEnd type="none" w="sm" len="sm"/>
                    </a:lnT>
                    <a:lnB w="12700" cap="flat" cmpd="sng" algn="ctr">
                      <a:solidFill>
                        <a:srgbClr val="18085E"/>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0" fontAlgn="base" latinLnBrk="0" hangingPunct="0">
                        <a:lnSpc>
                          <a:spcPts val="1500"/>
                        </a:lnSpc>
                        <a:spcBef>
                          <a:spcPct val="50000"/>
                        </a:spcBef>
                        <a:spcAft>
                          <a:spcPct val="0"/>
                        </a:spcAft>
                        <a:buClrTx/>
                        <a:buSzTx/>
                        <a:buFont typeface="Wingdings" pitchFamily="2" charset="2"/>
                        <a:buNone/>
                        <a:tabLst/>
                      </a:pPr>
                      <a:r>
                        <a:rPr kumimoji="0" lang="en-US" sz="1200" b="0" i="0" u="none" strike="noStrike" cap="none" normalizeH="0" baseline="0" smtClean="0">
                          <a:ln>
                            <a:noFill/>
                          </a:ln>
                          <a:solidFill>
                            <a:schemeClr val="tx1"/>
                          </a:solidFill>
                          <a:effectLst/>
                          <a:latin typeface="Tahoma" pitchFamily="34" charset="0"/>
                        </a:rPr>
                        <a:t>Storage facilities (dams, water basins etc.), melioration facilities (water supply, drainage etc.), protective facilities /anti-floods/ (dikes, floodwater retarding dams etc.), fishing ponds, forest facilities
</a:t>
                      </a:r>
                      <a:r>
                        <a:t/>
                      </a:r>
                      <a:br/>
                      <a:endParaRPr kumimoji="0" lang="en-US" sz="1200" b="0" i="0" u="none" strike="noStrike" cap="none" normalizeH="0" baseline="0" smtClean="0">
                        <a:ln>
                          <a:noFill/>
                        </a:ln>
                        <a:solidFill>
                          <a:schemeClr val="tx1"/>
                        </a:solidFill>
                        <a:effectLst/>
                        <a:latin typeface="Tahoma" pitchFamily="34" charset="0"/>
                        <a:cs typeface="Tahoma" pitchFamily="34" charset="0"/>
                      </a:endParaRPr>
                    </a:p>
                  </a:txBody>
                  <a:tcPr marL="84413" marR="84413" marT="45723" marB="45723" horzOverflow="overflow">
                    <a:lnL w="12700" cap="flat" cmpd="sng" algn="ctr">
                      <a:solidFill>
                        <a:srgbClr val="18085E"/>
                      </a:solidFill>
                      <a:prstDash val="solid"/>
                      <a:round/>
                      <a:headEnd type="none" w="sm" len="sm"/>
                      <a:tailEnd type="none" w="sm" len="sm"/>
                    </a:lnL>
                    <a:lnR w="12700" cap="flat" cmpd="sng" algn="ctr">
                      <a:solidFill>
                        <a:srgbClr val="18085E"/>
                      </a:solidFill>
                      <a:prstDash val="solid"/>
                      <a:round/>
                      <a:headEnd type="none" w="sm" len="sm"/>
                      <a:tailEnd type="none" w="sm" len="sm"/>
                    </a:lnR>
                    <a:lnT w="12700" cap="flat" cmpd="sng" algn="ctr">
                      <a:solidFill>
                        <a:srgbClr val="18085E"/>
                      </a:solidFill>
                      <a:prstDash val="solid"/>
                      <a:round/>
                      <a:headEnd type="none" w="sm" len="sm"/>
                      <a:tailEnd type="none" w="sm" len="sm"/>
                    </a:lnT>
                    <a:lnB w="12700" cap="flat" cmpd="sng" algn="ctr">
                      <a:solidFill>
                        <a:srgbClr val="18085E"/>
                      </a:solidFill>
                      <a:prstDash val="solid"/>
                      <a:round/>
                      <a:headEnd type="none" w="sm" len="sm"/>
                      <a:tailEnd type="none" w="sm" len="sm"/>
                    </a:lnB>
                    <a:lnTlToBr>
                      <a:noFill/>
                    </a:lnTlToBr>
                    <a:lnBlToTr>
                      <a:noFill/>
                    </a:lnBlToTr>
                    <a:solidFill>
                      <a:srgbClr val="FFFFCC"/>
                    </a:solidFill>
                  </a:tcPr>
                </a:tc>
              </a:tr>
              <a:tr h="390525">
                <a:tc>
                  <a:txBody>
                    <a:bodyPr/>
                    <a:lstStyle/>
                    <a:p>
                      <a:pPr marL="0" marR="0" lvl="0" indent="0" algn="l" defTabSz="914400" rtl="0" eaLnBrk="0" fontAlgn="base" latinLnBrk="0" hangingPunct="0">
                        <a:lnSpc>
                          <a:spcPts val="1500"/>
                        </a:lnSpc>
                        <a:spcBef>
                          <a:spcPct val="50000"/>
                        </a:spcBef>
                        <a:spcAft>
                          <a:spcPct val="0"/>
                        </a:spcAft>
                        <a:buClrTx/>
                        <a:buSzTx/>
                        <a:buFont typeface="Wingdings" pitchFamily="2" charset="2"/>
                        <a:buNone/>
                        <a:tabLst/>
                      </a:pPr>
                      <a:r>
                        <a:rPr kumimoji="0" lang="en-US" sz="1200" b="1" i="0" u="none" strike="noStrike" cap="none" normalizeH="0" baseline="0" smtClean="0">
                          <a:ln>
                            <a:noFill/>
                          </a:ln>
                          <a:solidFill>
                            <a:schemeClr val="tx1"/>
                          </a:solidFill>
                          <a:effectLst/>
                          <a:latin typeface="Tahoma" pitchFamily="34" charset="0"/>
                        </a:rPr>
                        <a:t>Energy</a:t>
                      </a:r>
                      <a:endParaRPr kumimoji="0" lang="en-US" sz="1200" b="1" i="0" u="none" strike="noStrike" cap="none" normalizeH="0" baseline="0" smtClean="0">
                        <a:ln>
                          <a:noFill/>
                        </a:ln>
                        <a:solidFill>
                          <a:schemeClr val="tx1"/>
                        </a:solidFill>
                        <a:effectLst/>
                        <a:latin typeface="Tahoma" pitchFamily="34" charset="0"/>
                        <a:cs typeface="Arial" pitchFamily="34" charset="0"/>
                      </a:endParaRPr>
                    </a:p>
                  </a:txBody>
                  <a:tcPr marL="84413" marR="84413" marT="45723" marB="45723" anchor="ctr" horzOverflow="overflow">
                    <a:lnL w="12700" cap="flat" cmpd="sng" algn="ctr">
                      <a:solidFill>
                        <a:srgbClr val="18085E"/>
                      </a:solidFill>
                      <a:prstDash val="solid"/>
                      <a:round/>
                      <a:headEnd type="none" w="sm" len="sm"/>
                      <a:tailEnd type="none" w="sm" len="sm"/>
                    </a:lnL>
                    <a:lnR w="12700" cap="flat" cmpd="sng" algn="ctr">
                      <a:solidFill>
                        <a:srgbClr val="18085E"/>
                      </a:solidFill>
                      <a:prstDash val="solid"/>
                      <a:round/>
                      <a:headEnd type="none" w="sm" len="sm"/>
                      <a:tailEnd type="none" w="sm" len="sm"/>
                    </a:lnR>
                    <a:lnT w="12700" cap="flat" cmpd="sng" algn="ctr">
                      <a:solidFill>
                        <a:srgbClr val="18085E"/>
                      </a:solidFill>
                      <a:prstDash val="solid"/>
                      <a:round/>
                      <a:headEnd type="none" w="sm" len="sm"/>
                      <a:tailEnd type="none" w="sm" len="sm"/>
                    </a:lnT>
                    <a:lnB w="12700" cap="flat" cmpd="sng" algn="ctr">
                      <a:solidFill>
                        <a:srgbClr val="18085E"/>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0" fontAlgn="base" latinLnBrk="0" hangingPunct="0">
                        <a:lnSpc>
                          <a:spcPts val="1500"/>
                        </a:lnSpc>
                        <a:spcBef>
                          <a:spcPct val="50000"/>
                        </a:spcBef>
                        <a:spcAft>
                          <a:spcPct val="0"/>
                        </a:spcAft>
                        <a:buClrTx/>
                        <a:buSzTx/>
                        <a:buFont typeface="Wingdings" pitchFamily="2" charset="2"/>
                        <a:buNone/>
                        <a:tabLst/>
                      </a:pPr>
                      <a:r>
                        <a:rPr kumimoji="0" lang="en-US" sz="1200" b="0" i="0" u="none" strike="noStrike" cap="none" normalizeH="0" baseline="0" smtClean="0">
                          <a:ln>
                            <a:noFill/>
                          </a:ln>
                          <a:solidFill>
                            <a:schemeClr val="tx1"/>
                          </a:solidFill>
                          <a:effectLst/>
                          <a:latin typeface="Tahoma" pitchFamily="34" charset="0"/>
                        </a:rPr>
                        <a:t>HPPs, TPPs, gas power plants, transmission lines</a:t>
                      </a:r>
                      <a:endParaRPr kumimoji="0" lang="en-US" sz="1200" b="0" i="0" u="none" strike="noStrike" cap="none" normalizeH="0" baseline="0" smtClean="0">
                        <a:ln>
                          <a:noFill/>
                        </a:ln>
                        <a:solidFill>
                          <a:schemeClr val="tx1"/>
                        </a:solidFill>
                        <a:effectLst/>
                        <a:latin typeface="Tahoma" pitchFamily="34" charset="0"/>
                        <a:cs typeface="Arial" pitchFamily="34" charset="0"/>
                      </a:endParaRPr>
                    </a:p>
                  </a:txBody>
                  <a:tcPr marL="84413" marR="84413" marT="45723" marB="45723" horzOverflow="overflow">
                    <a:lnL w="12700" cap="flat" cmpd="sng" algn="ctr">
                      <a:solidFill>
                        <a:srgbClr val="18085E"/>
                      </a:solidFill>
                      <a:prstDash val="solid"/>
                      <a:round/>
                      <a:headEnd type="none" w="sm" len="sm"/>
                      <a:tailEnd type="none" w="sm" len="sm"/>
                    </a:lnL>
                    <a:lnR w="12700" cap="flat" cmpd="sng" algn="ctr">
                      <a:solidFill>
                        <a:srgbClr val="18085E"/>
                      </a:solidFill>
                      <a:prstDash val="solid"/>
                      <a:round/>
                      <a:headEnd type="none" w="sm" len="sm"/>
                      <a:tailEnd type="none" w="sm" len="sm"/>
                    </a:lnR>
                    <a:lnT w="12700" cap="flat" cmpd="sng" algn="ctr">
                      <a:solidFill>
                        <a:srgbClr val="18085E"/>
                      </a:solidFill>
                      <a:prstDash val="solid"/>
                      <a:round/>
                      <a:headEnd type="none" w="sm" len="sm"/>
                      <a:tailEnd type="none" w="sm" len="sm"/>
                    </a:lnT>
                    <a:lnB w="12700" cap="flat" cmpd="sng" algn="ctr">
                      <a:solidFill>
                        <a:srgbClr val="18085E"/>
                      </a:solidFill>
                      <a:prstDash val="solid"/>
                      <a:round/>
                      <a:headEnd type="none" w="sm" len="sm"/>
                      <a:tailEnd type="none" w="sm" len="sm"/>
                    </a:lnB>
                    <a:lnTlToBr>
                      <a:noFill/>
                    </a:lnTlToBr>
                    <a:lnBlToTr>
                      <a:noFill/>
                    </a:lnBlToTr>
                    <a:solidFill>
                      <a:srgbClr val="FFFFCC"/>
                    </a:solidFill>
                  </a:tcPr>
                </a:tc>
              </a:tr>
              <a:tr h="2127250">
                <a:tc>
                  <a:txBody>
                    <a:bodyPr/>
                    <a:lstStyle/>
                    <a:p>
                      <a:pPr marL="0" marR="0" lvl="0" indent="0" algn="l" defTabSz="914400" rtl="0" eaLnBrk="0" fontAlgn="base" latinLnBrk="0" hangingPunct="0">
                        <a:lnSpc>
                          <a:spcPts val="1500"/>
                        </a:lnSpc>
                        <a:spcBef>
                          <a:spcPct val="50000"/>
                        </a:spcBef>
                        <a:spcAft>
                          <a:spcPct val="0"/>
                        </a:spcAft>
                        <a:buClrTx/>
                        <a:buSzTx/>
                        <a:buFont typeface="Wingdings" pitchFamily="2" charset="2"/>
                        <a:buNone/>
                        <a:tabLst/>
                      </a:pPr>
                      <a:r>
                        <a:rPr kumimoji="0" lang="en-US" sz="1200" b="1" i="0" u="none" strike="noStrike" cap="none" normalizeH="0" baseline="0" smtClean="0">
                          <a:ln>
                            <a:noFill/>
                          </a:ln>
                          <a:solidFill>
                            <a:schemeClr val="tx1"/>
                          </a:solidFill>
                          <a:effectLst/>
                          <a:latin typeface="Tahoma" pitchFamily="34" charset="0"/>
                        </a:rPr>
                        <a:t>Transport</a:t>
                      </a:r>
                      <a:endParaRPr kumimoji="0" lang="en-US" sz="1200" b="1" i="0" u="none" strike="noStrike" cap="none" normalizeH="0" baseline="0" smtClean="0">
                        <a:ln>
                          <a:noFill/>
                        </a:ln>
                        <a:solidFill>
                          <a:schemeClr val="tx1"/>
                        </a:solidFill>
                        <a:effectLst/>
                        <a:latin typeface="Tahoma" pitchFamily="34" charset="0"/>
                        <a:cs typeface="Arial" pitchFamily="34" charset="0"/>
                      </a:endParaRPr>
                    </a:p>
                  </a:txBody>
                  <a:tcPr marL="84413" marR="84413" marT="45723" marB="45723" anchor="ctr" horzOverflow="overflow">
                    <a:lnL w="12700" cap="flat" cmpd="sng" algn="ctr">
                      <a:solidFill>
                        <a:srgbClr val="18085E"/>
                      </a:solidFill>
                      <a:prstDash val="solid"/>
                      <a:round/>
                      <a:headEnd type="none" w="sm" len="sm"/>
                      <a:tailEnd type="none" w="sm" len="sm"/>
                    </a:lnL>
                    <a:lnR w="12700" cap="flat" cmpd="sng" algn="ctr">
                      <a:solidFill>
                        <a:srgbClr val="18085E"/>
                      </a:solidFill>
                      <a:prstDash val="solid"/>
                      <a:round/>
                      <a:headEnd type="none" w="sm" len="sm"/>
                      <a:tailEnd type="none" w="sm" len="sm"/>
                    </a:lnR>
                    <a:lnT w="12700" cap="flat" cmpd="sng" algn="ctr">
                      <a:solidFill>
                        <a:srgbClr val="18085E"/>
                      </a:solidFill>
                      <a:prstDash val="solid"/>
                      <a:round/>
                      <a:headEnd type="none" w="sm" len="sm"/>
                      <a:tailEnd type="none" w="sm" len="sm"/>
                    </a:lnT>
                    <a:lnB w="12700" cap="flat" cmpd="sng" algn="ctr">
                      <a:solidFill>
                        <a:srgbClr val="18085E"/>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0" fontAlgn="base" latinLnBrk="0" hangingPunct="0">
                        <a:lnSpc>
                          <a:spcPts val="1500"/>
                        </a:lnSpc>
                        <a:spcBef>
                          <a:spcPct val="50000"/>
                        </a:spcBef>
                        <a:spcAft>
                          <a:spcPct val="0"/>
                        </a:spcAft>
                        <a:buClrTx/>
                        <a:buSzTx/>
                        <a:buFont typeface="Wingdings" pitchFamily="2" charset="2"/>
                        <a:buNone/>
                        <a:tabLst/>
                      </a:pPr>
                      <a:r>
                        <a:rPr kumimoji="0" lang="en-US" sz="1200" b="0" i="0" u="sng" strike="noStrike" cap="none" normalizeH="0" baseline="0" dirty="0" smtClean="0">
                          <a:ln>
                            <a:noFill/>
                          </a:ln>
                          <a:solidFill>
                            <a:schemeClr val="tx1"/>
                          </a:solidFill>
                          <a:effectLst/>
                          <a:latin typeface="Tahoma" pitchFamily="34" charset="0"/>
                        </a:rPr>
                        <a:t>Motorways</a:t>
                      </a:r>
                      <a:r>
                        <a:rPr kumimoji="0" lang="en-US" sz="1200" b="0" i="0" u="none" strike="noStrike" cap="none" normalizeH="0" baseline="0" dirty="0" smtClean="0">
                          <a:ln>
                            <a:noFill/>
                          </a:ln>
                          <a:solidFill>
                            <a:schemeClr val="tx1"/>
                          </a:solidFill>
                          <a:effectLst/>
                          <a:latin typeface="Tahoma" pitchFamily="34" charset="0"/>
                        </a:rPr>
                        <a:t>: </a:t>
                      </a:r>
                      <a:r>
                        <a:rPr kumimoji="0" lang="en-US" sz="1200" b="0" i="0" u="none" strike="noStrike" cap="none" normalizeH="0" baseline="0" dirty="0" smtClean="0">
                          <a:ln>
                            <a:noFill/>
                          </a:ln>
                          <a:solidFill>
                            <a:schemeClr val="tx1"/>
                          </a:solidFill>
                          <a:effectLst/>
                          <a:latin typeface="Tahoma" pitchFamily="34" charset="0"/>
                        </a:rPr>
                        <a:t>lane line motorways, expressways, district roads, motorway infrastructure and superstructure, road works (bridges, overpasses etc.).</a:t>
                      </a:r>
                    </a:p>
                    <a:p>
                      <a:pPr marL="0" marR="0" lvl="0" indent="0" algn="l" defTabSz="914400" rtl="0" eaLnBrk="0" fontAlgn="base" latinLnBrk="0" hangingPunct="0">
                        <a:lnSpc>
                          <a:spcPts val="1500"/>
                        </a:lnSpc>
                        <a:spcBef>
                          <a:spcPct val="50000"/>
                        </a:spcBef>
                        <a:spcAft>
                          <a:spcPct val="0"/>
                        </a:spcAft>
                        <a:buClrTx/>
                        <a:buSzTx/>
                        <a:buFont typeface="Wingdings" pitchFamily="2" charset="2"/>
                        <a:buNone/>
                        <a:tabLst/>
                      </a:pPr>
                      <a:r>
                        <a:rPr kumimoji="0" lang="en-US" sz="1200" b="0" i="0" u="sng" strike="noStrike" cap="none" normalizeH="0" baseline="0" dirty="0" smtClean="0">
                          <a:ln>
                            <a:noFill/>
                          </a:ln>
                          <a:solidFill>
                            <a:schemeClr val="tx1"/>
                          </a:solidFill>
                          <a:effectLst/>
                          <a:latin typeface="Tahoma" pitchFamily="34" charset="0"/>
                        </a:rPr>
                        <a:t>Railways</a:t>
                      </a:r>
                      <a:r>
                        <a:rPr dirty="0"/>
                        <a:t> </a:t>
                      </a:r>
                      <a:r>
                        <a:rPr lang="en-US" dirty="0" smtClean="0"/>
                        <a:t>:</a:t>
                      </a:r>
                      <a:r>
                        <a:rPr kumimoji="0" lang="en-US" sz="1200" b="0" i="0" u="none" strike="noStrike" cap="none" normalizeH="0" baseline="0" dirty="0" smtClean="0">
                          <a:ln>
                            <a:noFill/>
                          </a:ln>
                          <a:solidFill>
                            <a:schemeClr val="tx1"/>
                          </a:solidFill>
                          <a:effectLst/>
                          <a:latin typeface="Tahoma" pitchFamily="34" charset="0"/>
                        </a:rPr>
                        <a:t> </a:t>
                      </a:r>
                      <a:r>
                        <a:rPr kumimoji="0" lang="en-US" sz="1200" b="0" i="0" u="none" strike="noStrike" cap="none" normalizeH="0" baseline="0" dirty="0" smtClean="0">
                          <a:ln>
                            <a:noFill/>
                          </a:ln>
                          <a:solidFill>
                            <a:schemeClr val="tx1"/>
                          </a:solidFill>
                          <a:effectLst/>
                          <a:latin typeface="Tahoma" pitchFamily="34" charset="0"/>
                        </a:rPr>
                        <a:t>Infrastructure and superstructure, trains</a:t>
                      </a:r>
                      <a:endParaRPr kumimoji="0" lang="en-US" sz="1200" b="0" i="0" u="sng" strike="noStrike" cap="none" normalizeH="0" baseline="0" dirty="0" smtClean="0">
                        <a:ln>
                          <a:noFill/>
                        </a:ln>
                        <a:solidFill>
                          <a:schemeClr val="tx1"/>
                        </a:solidFill>
                        <a:effectLst/>
                        <a:latin typeface="Tahoma" pitchFamily="34" charset="0"/>
                        <a:cs typeface="Arial" pitchFamily="34" charset="0"/>
                      </a:endParaRPr>
                    </a:p>
                    <a:p>
                      <a:pPr marL="0" marR="0" lvl="0" indent="0" algn="l" defTabSz="914400" rtl="0" eaLnBrk="0" fontAlgn="base" latinLnBrk="0" hangingPunct="0">
                        <a:lnSpc>
                          <a:spcPts val="1500"/>
                        </a:lnSpc>
                        <a:spcBef>
                          <a:spcPct val="50000"/>
                        </a:spcBef>
                        <a:spcAft>
                          <a:spcPct val="0"/>
                        </a:spcAft>
                        <a:buClrTx/>
                        <a:buSzTx/>
                        <a:buFont typeface="Wingdings" pitchFamily="2" charset="2"/>
                        <a:buNone/>
                        <a:tabLst/>
                      </a:pPr>
                      <a:r>
                        <a:rPr kumimoji="0" lang="en-US" sz="1200" b="0" i="0" u="sng" strike="noStrike" cap="none" normalizeH="0" baseline="0" dirty="0" smtClean="0">
                          <a:ln>
                            <a:noFill/>
                          </a:ln>
                          <a:solidFill>
                            <a:schemeClr val="tx1"/>
                          </a:solidFill>
                          <a:effectLst/>
                          <a:latin typeface="Tahoma" pitchFamily="34" charset="0"/>
                        </a:rPr>
                        <a:t>Sea transport</a:t>
                      </a:r>
                      <a:r>
                        <a:rPr dirty="0"/>
                        <a:t> </a:t>
                      </a:r>
                      <a:r>
                        <a:rPr kumimoji="0" lang="en-US" sz="1200" b="0" i="0" u="none" strike="noStrike" cap="none" normalizeH="0" baseline="0" dirty="0" smtClean="0">
                          <a:ln>
                            <a:noFill/>
                          </a:ln>
                          <a:solidFill>
                            <a:schemeClr val="tx1"/>
                          </a:solidFill>
                          <a:effectLst/>
                          <a:latin typeface="Tahoma" pitchFamily="34" charset="0"/>
                        </a:rPr>
                        <a:t>: </a:t>
                      </a:r>
                      <a:r>
                        <a:rPr kumimoji="0" lang="en-US" sz="1200" b="0" i="0" u="none" strike="noStrike" cap="none" normalizeH="0" baseline="0" dirty="0" smtClean="0">
                          <a:ln>
                            <a:noFill/>
                          </a:ln>
                          <a:solidFill>
                            <a:schemeClr val="tx1"/>
                          </a:solidFill>
                          <a:effectLst/>
                          <a:latin typeface="Tahoma" pitchFamily="34" charset="0"/>
                        </a:rPr>
                        <a:t>ports, breakwater harbors, quays, dockyards</a:t>
                      </a:r>
                      <a:endParaRPr kumimoji="0" lang="en-US" sz="1200" b="0" i="0" u="sng" strike="noStrike" cap="none" normalizeH="0" baseline="0" dirty="0" smtClean="0">
                        <a:ln>
                          <a:noFill/>
                        </a:ln>
                        <a:solidFill>
                          <a:schemeClr val="tx1"/>
                        </a:solidFill>
                        <a:effectLst/>
                        <a:latin typeface="Tahoma" pitchFamily="34" charset="0"/>
                        <a:cs typeface="Arial" pitchFamily="34" charset="0"/>
                      </a:endParaRPr>
                    </a:p>
                    <a:p>
                      <a:pPr marL="0" marR="0" lvl="0" indent="0" algn="l" defTabSz="914400" rtl="0" eaLnBrk="0" fontAlgn="base" latinLnBrk="0" hangingPunct="0">
                        <a:lnSpc>
                          <a:spcPts val="1500"/>
                        </a:lnSpc>
                        <a:spcBef>
                          <a:spcPct val="50000"/>
                        </a:spcBef>
                        <a:spcAft>
                          <a:spcPct val="0"/>
                        </a:spcAft>
                        <a:buClrTx/>
                        <a:buSzTx/>
                        <a:buFont typeface="Wingdings" pitchFamily="2" charset="2"/>
                        <a:buNone/>
                        <a:tabLst/>
                      </a:pPr>
                      <a:r>
                        <a:rPr kumimoji="0" lang="en-US" sz="1200" b="0" i="0" u="sng" strike="noStrike" cap="none" normalizeH="0" baseline="0" dirty="0" smtClean="0">
                          <a:ln>
                            <a:noFill/>
                          </a:ln>
                          <a:solidFill>
                            <a:schemeClr val="tx1"/>
                          </a:solidFill>
                          <a:effectLst/>
                          <a:latin typeface="Tahoma" pitchFamily="34" charset="0"/>
                        </a:rPr>
                        <a:t>Air transport</a:t>
                      </a:r>
                      <a:r>
                        <a:rPr dirty="0"/>
                        <a:t> </a:t>
                      </a:r>
                      <a:r>
                        <a:rPr kumimoji="0" lang="en-US" sz="1200" b="0" i="0" u="none" strike="noStrike" cap="none" normalizeH="0" baseline="0" dirty="0" smtClean="0">
                          <a:ln>
                            <a:noFill/>
                          </a:ln>
                          <a:solidFill>
                            <a:schemeClr val="tx1"/>
                          </a:solidFill>
                          <a:effectLst/>
                          <a:latin typeface="Tahoma" pitchFamily="34" charset="0"/>
                        </a:rPr>
                        <a:t>: </a:t>
                      </a:r>
                      <a:r>
                        <a:rPr kumimoji="0" lang="en-US" sz="1200" b="0" i="0" u="none" strike="noStrike" cap="none" normalizeH="0" baseline="0" dirty="0" smtClean="0">
                          <a:ln>
                            <a:noFill/>
                          </a:ln>
                          <a:solidFill>
                            <a:schemeClr val="tx1"/>
                          </a:solidFill>
                          <a:effectLst/>
                          <a:latin typeface="Tahoma" pitchFamily="34" charset="0"/>
                        </a:rPr>
                        <a:t>airports, terminals</a:t>
                      </a:r>
                      <a:endParaRPr kumimoji="0" lang="en-US" sz="1200" b="0" i="0" u="sng" strike="noStrike" cap="none" normalizeH="0" baseline="0" dirty="0" smtClean="0">
                        <a:ln>
                          <a:noFill/>
                        </a:ln>
                        <a:solidFill>
                          <a:schemeClr val="tx1"/>
                        </a:solidFill>
                        <a:effectLst/>
                        <a:latin typeface="Tahoma" pitchFamily="34" charset="0"/>
                        <a:cs typeface="Arial" pitchFamily="34" charset="0"/>
                      </a:endParaRPr>
                    </a:p>
                    <a:p>
                      <a:pPr marL="0" marR="0" lvl="0" indent="0" algn="l" defTabSz="914400" rtl="0" eaLnBrk="0" fontAlgn="base" latinLnBrk="0" hangingPunct="0">
                        <a:lnSpc>
                          <a:spcPts val="1500"/>
                        </a:lnSpc>
                        <a:spcBef>
                          <a:spcPct val="50000"/>
                        </a:spcBef>
                        <a:spcAft>
                          <a:spcPct val="0"/>
                        </a:spcAft>
                        <a:buClrTx/>
                        <a:buSzTx/>
                        <a:buFont typeface="Wingdings" pitchFamily="2" charset="2"/>
                        <a:buNone/>
                        <a:tabLst/>
                      </a:pPr>
                      <a:r>
                        <a:rPr kumimoji="0" lang="en-US" sz="1200" b="0" i="0" u="sng" strike="noStrike" cap="none" normalizeH="0" baseline="0" dirty="0" smtClean="0">
                          <a:ln>
                            <a:noFill/>
                          </a:ln>
                          <a:solidFill>
                            <a:schemeClr val="tx1"/>
                          </a:solidFill>
                          <a:effectLst/>
                          <a:latin typeface="Tahoma" pitchFamily="34" charset="0"/>
                        </a:rPr>
                        <a:t>City transport </a:t>
                      </a:r>
                      <a:r>
                        <a:rPr kumimoji="0" lang="en-US" sz="1200" b="0" i="0" u="none" strike="noStrike" cap="none" normalizeH="0" baseline="0" dirty="0" smtClean="0">
                          <a:ln>
                            <a:noFill/>
                          </a:ln>
                          <a:solidFill>
                            <a:schemeClr val="tx1"/>
                          </a:solidFill>
                          <a:effectLst/>
                          <a:latin typeface="Tahoma" pitchFamily="34" charset="0"/>
                        </a:rPr>
                        <a:t>: </a:t>
                      </a:r>
                      <a:r>
                        <a:rPr kumimoji="0" lang="en-US" sz="1200" b="0" i="0" u="none" strike="noStrike" cap="none" normalizeH="0" baseline="0" dirty="0" smtClean="0">
                          <a:ln>
                            <a:noFill/>
                          </a:ln>
                          <a:solidFill>
                            <a:schemeClr val="tx1"/>
                          </a:solidFill>
                          <a:effectLst/>
                          <a:latin typeface="Tahoma" pitchFamily="34" charset="0"/>
                        </a:rPr>
                        <a:t>metro and fixed rail systems</a:t>
                      </a:r>
                      <a:endParaRPr kumimoji="0" lang="en-US" sz="1200" b="0" i="0" u="none" strike="noStrike" cap="none" normalizeH="0" baseline="0" dirty="0" smtClean="0">
                        <a:ln>
                          <a:noFill/>
                        </a:ln>
                        <a:solidFill>
                          <a:schemeClr val="tx1"/>
                        </a:solidFill>
                        <a:effectLst/>
                        <a:latin typeface="Tahoma" pitchFamily="34" charset="0"/>
                        <a:cs typeface="Arial" pitchFamily="34" charset="0"/>
                      </a:endParaRPr>
                    </a:p>
                    <a:p>
                      <a:pPr marL="0" marR="0" lvl="0" indent="0" algn="l" defTabSz="914400" rtl="0" eaLnBrk="0" fontAlgn="base" latinLnBrk="0" hangingPunct="0">
                        <a:lnSpc>
                          <a:spcPts val="1500"/>
                        </a:lnSpc>
                        <a:spcBef>
                          <a:spcPct val="50000"/>
                        </a:spcBef>
                        <a:spcAft>
                          <a:spcPct val="0"/>
                        </a:spcAft>
                        <a:buClrTx/>
                        <a:buSzTx/>
                        <a:buFont typeface="Wingdings" pitchFamily="2" charset="2"/>
                        <a:buNone/>
                        <a:tabLst/>
                      </a:pPr>
                      <a:r>
                        <a:rPr kumimoji="0" lang="en-US" sz="1200" b="0" i="0" u="sng" strike="noStrike" cap="none" normalizeH="0" baseline="0" dirty="0" smtClean="0">
                          <a:ln>
                            <a:noFill/>
                          </a:ln>
                          <a:solidFill>
                            <a:schemeClr val="tx1"/>
                          </a:solidFill>
                          <a:effectLst/>
                          <a:latin typeface="Tahoma" pitchFamily="34" charset="0"/>
                        </a:rPr>
                        <a:t>Pipelines </a:t>
                      </a:r>
                      <a:r>
                        <a:rPr kumimoji="0" lang="en-US" sz="1200" b="0" i="0" u="none" strike="noStrike" cap="none" normalizeH="0" baseline="0" dirty="0" smtClean="0">
                          <a:ln>
                            <a:noFill/>
                          </a:ln>
                          <a:solidFill>
                            <a:schemeClr val="tx1"/>
                          </a:solidFill>
                          <a:effectLst/>
                          <a:latin typeface="Tahoma" pitchFamily="34" charset="0"/>
                        </a:rPr>
                        <a:t>: </a:t>
                      </a:r>
                      <a:r>
                        <a:rPr kumimoji="0" lang="en-US" sz="1200" b="0" i="0" u="none" strike="noStrike" cap="none" normalizeH="0" baseline="0" dirty="0" smtClean="0">
                          <a:ln>
                            <a:noFill/>
                          </a:ln>
                          <a:solidFill>
                            <a:schemeClr val="tx1"/>
                          </a:solidFill>
                          <a:effectLst/>
                          <a:latin typeface="Tahoma" pitchFamily="34" charset="0"/>
                        </a:rPr>
                        <a:t>delivery and distribution mains, tanks, compressor plants</a:t>
                      </a:r>
                      <a:endParaRPr kumimoji="0" lang="en-US" sz="1200" b="0" i="0" u="sng" strike="noStrike" cap="none" normalizeH="0" baseline="0" dirty="0" smtClean="0">
                        <a:ln>
                          <a:noFill/>
                        </a:ln>
                        <a:solidFill>
                          <a:schemeClr val="tx1"/>
                        </a:solidFill>
                        <a:effectLst/>
                        <a:latin typeface="Tahoma" pitchFamily="34" charset="0"/>
                        <a:cs typeface="Arial" pitchFamily="34" charset="0"/>
                      </a:endParaRPr>
                    </a:p>
                  </a:txBody>
                  <a:tcPr marL="84413" marR="84413" marT="45723" marB="45723" horzOverflow="overflow">
                    <a:lnL w="12700" cap="flat" cmpd="sng" algn="ctr">
                      <a:solidFill>
                        <a:srgbClr val="18085E"/>
                      </a:solidFill>
                      <a:prstDash val="solid"/>
                      <a:round/>
                      <a:headEnd type="none" w="sm" len="sm"/>
                      <a:tailEnd type="none" w="sm" len="sm"/>
                    </a:lnL>
                    <a:lnR w="12700" cap="flat" cmpd="sng" algn="ctr">
                      <a:solidFill>
                        <a:srgbClr val="18085E"/>
                      </a:solidFill>
                      <a:prstDash val="solid"/>
                      <a:round/>
                      <a:headEnd type="none" w="sm" len="sm"/>
                      <a:tailEnd type="none" w="sm" len="sm"/>
                    </a:lnR>
                    <a:lnT w="12700" cap="flat" cmpd="sng" algn="ctr">
                      <a:solidFill>
                        <a:srgbClr val="18085E"/>
                      </a:solidFill>
                      <a:prstDash val="solid"/>
                      <a:round/>
                      <a:headEnd type="none" w="sm" len="sm"/>
                      <a:tailEnd type="none" w="sm" len="sm"/>
                    </a:lnT>
                    <a:lnB w="12700" cap="flat" cmpd="sng" algn="ctr">
                      <a:solidFill>
                        <a:srgbClr val="18085E"/>
                      </a:solidFill>
                      <a:prstDash val="solid"/>
                      <a:round/>
                      <a:headEnd type="none" w="sm" len="sm"/>
                      <a:tailEnd type="none" w="sm" len="sm"/>
                    </a:lnB>
                    <a:lnTlToBr>
                      <a:noFill/>
                    </a:lnTlToBr>
                    <a:lnBlToTr>
                      <a:noFill/>
                    </a:lnBlToTr>
                    <a:solidFill>
                      <a:srgbClr val="FFFFCC"/>
                    </a:solidFill>
                  </a:tcPr>
                </a:tc>
              </a:tr>
              <a:tr h="460375">
                <a:tc>
                  <a:txBody>
                    <a:bodyPr/>
                    <a:lstStyle/>
                    <a:p>
                      <a:pPr marL="0" marR="0" lvl="0" indent="0" algn="l" defTabSz="914400" rtl="0" eaLnBrk="0" fontAlgn="base" latinLnBrk="0" hangingPunct="0">
                        <a:lnSpc>
                          <a:spcPts val="1500"/>
                        </a:lnSpc>
                        <a:spcBef>
                          <a:spcPct val="50000"/>
                        </a:spcBef>
                        <a:spcAft>
                          <a:spcPct val="0"/>
                        </a:spcAft>
                        <a:buClrTx/>
                        <a:buSzTx/>
                        <a:buFont typeface="Wingdings" pitchFamily="2" charset="2"/>
                        <a:buNone/>
                        <a:tabLst/>
                      </a:pPr>
                      <a:r>
                        <a:rPr kumimoji="0" lang="en-US" sz="1200" b="1" i="0" u="none" strike="noStrike" cap="none" normalizeH="0" baseline="0" smtClean="0">
                          <a:ln>
                            <a:noFill/>
                          </a:ln>
                          <a:solidFill>
                            <a:schemeClr val="tx1"/>
                          </a:solidFill>
                          <a:effectLst/>
                          <a:latin typeface="Tahoma" pitchFamily="34" charset="0"/>
                        </a:rPr>
                        <a:t>Tourism</a:t>
                      </a:r>
                      <a:endParaRPr kumimoji="0" lang="en-US" sz="1200" b="1" i="0" u="none" strike="noStrike" cap="none" normalizeH="0" baseline="0" smtClean="0">
                        <a:ln>
                          <a:noFill/>
                        </a:ln>
                        <a:solidFill>
                          <a:schemeClr val="tx1"/>
                        </a:solidFill>
                        <a:effectLst/>
                        <a:latin typeface="Tahoma" pitchFamily="34" charset="0"/>
                        <a:cs typeface="Arial" pitchFamily="34" charset="0"/>
                      </a:endParaRPr>
                    </a:p>
                  </a:txBody>
                  <a:tcPr marL="84413" marR="84413" marT="45723" marB="45723" anchor="ctr" horzOverflow="overflow">
                    <a:lnL w="12700" cap="flat" cmpd="sng" algn="ctr">
                      <a:solidFill>
                        <a:srgbClr val="18085E"/>
                      </a:solidFill>
                      <a:prstDash val="solid"/>
                      <a:round/>
                      <a:headEnd type="none" w="sm" len="sm"/>
                      <a:tailEnd type="none" w="sm" len="sm"/>
                    </a:lnL>
                    <a:lnR w="12700" cap="flat" cmpd="sng" algn="ctr">
                      <a:solidFill>
                        <a:srgbClr val="18085E"/>
                      </a:solidFill>
                      <a:prstDash val="solid"/>
                      <a:round/>
                      <a:headEnd type="none" w="sm" len="sm"/>
                      <a:tailEnd type="none" w="sm" len="sm"/>
                    </a:lnR>
                    <a:lnT w="12700" cap="flat" cmpd="sng" algn="ctr">
                      <a:solidFill>
                        <a:srgbClr val="18085E"/>
                      </a:solidFill>
                      <a:prstDash val="solid"/>
                      <a:round/>
                      <a:headEnd type="none" w="sm" len="sm"/>
                      <a:tailEnd type="none" w="sm" len="sm"/>
                    </a:lnT>
                    <a:lnB w="12700" cap="flat" cmpd="sng" algn="ctr">
                      <a:solidFill>
                        <a:srgbClr val="18085E"/>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0" fontAlgn="base" latinLnBrk="0" hangingPunct="0">
                        <a:lnSpc>
                          <a:spcPts val="1500"/>
                        </a:lnSpc>
                        <a:spcBef>
                          <a:spcPct val="50000"/>
                        </a:spcBef>
                        <a:spcAft>
                          <a:spcPct val="0"/>
                        </a:spcAft>
                        <a:buClrTx/>
                        <a:buSzTx/>
                        <a:buFont typeface="Wingdings" pitchFamily="2" charset="2"/>
                        <a:buNone/>
                        <a:tabLst/>
                      </a:pPr>
                      <a:r>
                        <a:rPr kumimoji="0" lang="en-US" sz="1200" b="0" i="0" u="none" strike="noStrike" cap="none" normalizeH="0" baseline="0" smtClean="0">
                          <a:ln>
                            <a:noFill/>
                          </a:ln>
                          <a:solidFill>
                            <a:schemeClr val="tx1"/>
                          </a:solidFill>
                          <a:effectLst/>
                          <a:latin typeface="Tahoma" pitchFamily="34" charset="0"/>
                        </a:rPr>
                        <a:t>Infrastructure of tourist districts (water supply, sanitation, tourist paths)</a:t>
                      </a:r>
                    </a:p>
                  </a:txBody>
                  <a:tcPr marL="84413" marR="84413" marT="45723" marB="45723" horzOverflow="overflow">
                    <a:lnL w="12700" cap="flat" cmpd="sng" algn="ctr">
                      <a:solidFill>
                        <a:srgbClr val="18085E"/>
                      </a:solidFill>
                      <a:prstDash val="solid"/>
                      <a:round/>
                      <a:headEnd type="none" w="sm" len="sm"/>
                      <a:tailEnd type="none" w="sm" len="sm"/>
                    </a:lnL>
                    <a:lnR w="12700" cap="flat" cmpd="sng" algn="ctr">
                      <a:solidFill>
                        <a:srgbClr val="18085E"/>
                      </a:solidFill>
                      <a:prstDash val="solid"/>
                      <a:round/>
                      <a:headEnd type="none" w="sm" len="sm"/>
                      <a:tailEnd type="none" w="sm" len="sm"/>
                    </a:lnR>
                    <a:lnT w="12700" cap="flat" cmpd="sng" algn="ctr">
                      <a:solidFill>
                        <a:srgbClr val="18085E"/>
                      </a:solidFill>
                      <a:prstDash val="solid"/>
                      <a:round/>
                      <a:headEnd type="none" w="sm" len="sm"/>
                      <a:tailEnd type="none" w="sm" len="sm"/>
                    </a:lnT>
                    <a:lnB w="12700" cap="flat" cmpd="sng" algn="ctr">
                      <a:solidFill>
                        <a:srgbClr val="18085E"/>
                      </a:solidFill>
                      <a:prstDash val="solid"/>
                      <a:round/>
                      <a:headEnd type="none" w="sm" len="sm"/>
                      <a:tailEnd type="none" w="sm" len="sm"/>
                    </a:lnB>
                    <a:lnTlToBr>
                      <a:noFill/>
                    </a:lnTlToBr>
                    <a:lnBlToTr>
                      <a:noFill/>
                    </a:lnBlToTr>
                    <a:solidFill>
                      <a:srgbClr val="FFFFCC"/>
                    </a:solidFill>
                  </a:tcPr>
                </a:tc>
              </a:tr>
              <a:tr h="630238">
                <a:tc>
                  <a:txBody>
                    <a:bodyPr/>
                    <a:lstStyle/>
                    <a:p>
                      <a:pPr marL="0" marR="0" lvl="0" indent="0" algn="l" defTabSz="914400" rtl="0" eaLnBrk="0" fontAlgn="base" latinLnBrk="0" hangingPunct="0">
                        <a:lnSpc>
                          <a:spcPts val="1500"/>
                        </a:lnSpc>
                        <a:spcBef>
                          <a:spcPct val="50000"/>
                        </a:spcBef>
                        <a:spcAft>
                          <a:spcPct val="0"/>
                        </a:spcAft>
                        <a:buClrTx/>
                        <a:buSzTx/>
                        <a:buFont typeface="Wingdings" pitchFamily="2" charset="2"/>
                        <a:buNone/>
                        <a:tabLst/>
                      </a:pPr>
                      <a:r>
                        <a:rPr kumimoji="0" lang="en-US" sz="1200" b="1" i="0" u="none" strike="noStrike" cap="none" normalizeH="0" baseline="0" smtClean="0">
                          <a:ln>
                            <a:noFill/>
                          </a:ln>
                          <a:solidFill>
                            <a:schemeClr val="tx1"/>
                          </a:solidFill>
                          <a:effectLst/>
                          <a:latin typeface="Tahoma" pitchFamily="34" charset="0"/>
                        </a:rPr>
                        <a:t>Education/Culture/Sports</a:t>
                      </a:r>
                      <a:endParaRPr kumimoji="0" lang="en-US" sz="1200" b="1" i="0" u="none" strike="noStrike" cap="none" normalizeH="0" baseline="0" smtClean="0">
                        <a:ln>
                          <a:noFill/>
                        </a:ln>
                        <a:solidFill>
                          <a:schemeClr val="tx1"/>
                        </a:solidFill>
                        <a:effectLst/>
                        <a:latin typeface="Tahoma" pitchFamily="34" charset="0"/>
                        <a:cs typeface="Arial" pitchFamily="34" charset="0"/>
                      </a:endParaRPr>
                    </a:p>
                  </a:txBody>
                  <a:tcPr marL="84413" marR="84413" marT="45723" marB="45723" anchor="ctr" horzOverflow="overflow">
                    <a:lnL w="12700" cap="flat" cmpd="sng" algn="ctr">
                      <a:solidFill>
                        <a:srgbClr val="18085E"/>
                      </a:solidFill>
                      <a:prstDash val="solid"/>
                      <a:round/>
                      <a:headEnd type="none" w="sm" len="sm"/>
                      <a:tailEnd type="none" w="sm" len="sm"/>
                    </a:lnL>
                    <a:lnR w="12700" cap="flat" cmpd="sng" algn="ctr">
                      <a:solidFill>
                        <a:srgbClr val="18085E"/>
                      </a:solidFill>
                      <a:prstDash val="solid"/>
                      <a:round/>
                      <a:headEnd type="none" w="sm" len="sm"/>
                      <a:tailEnd type="none" w="sm" len="sm"/>
                    </a:lnR>
                    <a:lnT w="12700" cap="flat" cmpd="sng" algn="ctr">
                      <a:solidFill>
                        <a:srgbClr val="18085E"/>
                      </a:solidFill>
                      <a:prstDash val="solid"/>
                      <a:round/>
                      <a:headEnd type="none" w="sm" len="sm"/>
                      <a:tailEnd type="none" w="sm" len="sm"/>
                    </a:lnT>
                    <a:lnB w="12700" cap="flat" cmpd="sng" algn="ctr">
                      <a:solidFill>
                        <a:srgbClr val="18085E"/>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0" fontAlgn="base" latinLnBrk="0" hangingPunct="0">
                        <a:lnSpc>
                          <a:spcPts val="1500"/>
                        </a:lnSpc>
                        <a:spcBef>
                          <a:spcPct val="50000"/>
                        </a:spcBef>
                        <a:spcAft>
                          <a:spcPct val="0"/>
                        </a:spcAft>
                        <a:buClrTx/>
                        <a:buSzTx/>
                        <a:buFont typeface="Wingdings" pitchFamily="2" charset="2"/>
                        <a:buNone/>
                        <a:tabLst/>
                      </a:pPr>
                      <a:r>
                        <a:rPr kumimoji="0" lang="en-US" sz="1200" b="0" i="0" u="none" strike="noStrike" cap="none" normalizeH="0" baseline="0" smtClean="0">
                          <a:ln>
                            <a:noFill/>
                          </a:ln>
                          <a:solidFill>
                            <a:schemeClr val="tx1"/>
                          </a:solidFill>
                          <a:effectLst/>
                          <a:latin typeface="Tahoma" pitchFamily="34" charset="0"/>
                        </a:rPr>
                        <a:t>Schools of all levels, classrooms, campus infrastructure, departments, equipment and endowment, cultural centers, libraries, sports facilities</a:t>
                      </a:r>
                      <a:endParaRPr kumimoji="0" lang="en-US" sz="1200" b="0" i="0" u="none" strike="noStrike" cap="none" normalizeH="0" baseline="0" smtClean="0">
                        <a:ln>
                          <a:noFill/>
                        </a:ln>
                        <a:solidFill>
                          <a:schemeClr val="tx1"/>
                        </a:solidFill>
                        <a:effectLst/>
                        <a:latin typeface="Tahoma" pitchFamily="34" charset="0"/>
                        <a:cs typeface="Arial" pitchFamily="34" charset="0"/>
                      </a:endParaRPr>
                    </a:p>
                  </a:txBody>
                  <a:tcPr marL="84413" marR="84413" marT="45723" marB="45723" horzOverflow="overflow">
                    <a:lnL w="12700" cap="flat" cmpd="sng" algn="ctr">
                      <a:solidFill>
                        <a:srgbClr val="18085E"/>
                      </a:solidFill>
                      <a:prstDash val="solid"/>
                      <a:round/>
                      <a:headEnd type="none" w="sm" len="sm"/>
                      <a:tailEnd type="none" w="sm" len="sm"/>
                    </a:lnL>
                    <a:lnR w="12700" cap="flat" cmpd="sng" algn="ctr">
                      <a:solidFill>
                        <a:srgbClr val="18085E"/>
                      </a:solidFill>
                      <a:prstDash val="solid"/>
                      <a:round/>
                      <a:headEnd type="none" w="sm" len="sm"/>
                      <a:tailEnd type="none" w="sm" len="sm"/>
                    </a:lnR>
                    <a:lnT w="12700" cap="flat" cmpd="sng" algn="ctr">
                      <a:solidFill>
                        <a:srgbClr val="18085E"/>
                      </a:solidFill>
                      <a:prstDash val="solid"/>
                      <a:round/>
                      <a:headEnd type="none" w="sm" len="sm"/>
                      <a:tailEnd type="none" w="sm" len="sm"/>
                    </a:lnT>
                    <a:lnB w="12700" cap="flat" cmpd="sng" algn="ctr">
                      <a:solidFill>
                        <a:srgbClr val="18085E"/>
                      </a:solidFill>
                      <a:prstDash val="solid"/>
                      <a:round/>
                      <a:headEnd type="none" w="sm" len="sm"/>
                      <a:tailEnd type="none" w="sm" len="sm"/>
                    </a:lnB>
                    <a:lnTlToBr>
                      <a:noFill/>
                    </a:lnTlToBr>
                    <a:lnBlToTr>
                      <a:noFill/>
                    </a:lnBlToTr>
                    <a:solidFill>
                      <a:srgbClr val="FFFFCC"/>
                    </a:solidFill>
                  </a:tcPr>
                </a:tc>
              </a:tr>
              <a:tr h="434975">
                <a:tc>
                  <a:txBody>
                    <a:bodyPr/>
                    <a:lstStyle/>
                    <a:p>
                      <a:pPr marL="0" marR="0" lvl="0" indent="0" algn="l" defTabSz="914400" rtl="0" eaLnBrk="0" fontAlgn="base" latinLnBrk="0" hangingPunct="0">
                        <a:lnSpc>
                          <a:spcPts val="1500"/>
                        </a:lnSpc>
                        <a:spcBef>
                          <a:spcPct val="50000"/>
                        </a:spcBef>
                        <a:spcAft>
                          <a:spcPct val="0"/>
                        </a:spcAft>
                        <a:buClrTx/>
                        <a:buSzTx/>
                        <a:buFont typeface="Wingdings" pitchFamily="2" charset="2"/>
                        <a:buNone/>
                        <a:tabLst/>
                      </a:pPr>
                      <a:r>
                        <a:rPr kumimoji="0" lang="en-US" sz="1200" b="1" i="0" u="none" strike="noStrike" cap="none" normalizeH="0" baseline="0" smtClean="0">
                          <a:ln>
                            <a:noFill/>
                          </a:ln>
                          <a:solidFill>
                            <a:schemeClr val="tx1"/>
                          </a:solidFill>
                          <a:effectLst/>
                          <a:latin typeface="Tahoma" pitchFamily="34" charset="0"/>
                        </a:rPr>
                        <a:t>Health Care</a:t>
                      </a:r>
                      <a:endParaRPr kumimoji="0" lang="en-US" sz="1200" b="1" i="0" u="none" strike="noStrike" cap="none" normalizeH="0" baseline="0" smtClean="0">
                        <a:ln>
                          <a:noFill/>
                        </a:ln>
                        <a:solidFill>
                          <a:schemeClr val="tx1"/>
                        </a:solidFill>
                        <a:effectLst/>
                        <a:latin typeface="Tahoma" pitchFamily="34" charset="0"/>
                        <a:cs typeface="Arial" pitchFamily="34" charset="0"/>
                      </a:endParaRPr>
                    </a:p>
                  </a:txBody>
                  <a:tcPr marL="84413" marR="84413" marT="45723" marB="45723" anchor="ctr" horzOverflow="overflow">
                    <a:lnL w="12700" cap="flat" cmpd="sng" algn="ctr">
                      <a:solidFill>
                        <a:srgbClr val="18085E"/>
                      </a:solidFill>
                      <a:prstDash val="solid"/>
                      <a:round/>
                      <a:headEnd type="none" w="sm" len="sm"/>
                      <a:tailEnd type="none" w="sm" len="sm"/>
                    </a:lnL>
                    <a:lnR w="12700" cap="flat" cmpd="sng" algn="ctr">
                      <a:solidFill>
                        <a:srgbClr val="18085E"/>
                      </a:solidFill>
                      <a:prstDash val="solid"/>
                      <a:round/>
                      <a:headEnd type="none" w="sm" len="sm"/>
                      <a:tailEnd type="none" w="sm" len="sm"/>
                    </a:lnR>
                    <a:lnT w="12700" cap="flat" cmpd="sng" algn="ctr">
                      <a:solidFill>
                        <a:srgbClr val="18085E"/>
                      </a:solidFill>
                      <a:prstDash val="solid"/>
                      <a:round/>
                      <a:headEnd type="none" w="sm" len="sm"/>
                      <a:tailEnd type="none" w="sm" len="sm"/>
                    </a:lnT>
                    <a:lnB w="12700" cap="flat" cmpd="sng" algn="ctr">
                      <a:solidFill>
                        <a:srgbClr val="18085E"/>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0" fontAlgn="base" latinLnBrk="0" hangingPunct="0">
                        <a:lnSpc>
                          <a:spcPts val="1500"/>
                        </a:lnSpc>
                        <a:spcBef>
                          <a:spcPct val="50000"/>
                        </a:spcBef>
                        <a:spcAft>
                          <a:spcPct val="0"/>
                        </a:spcAft>
                        <a:buClrTx/>
                        <a:buSzTx/>
                        <a:buFont typeface="Wingdings" pitchFamily="2" charset="2"/>
                        <a:buNone/>
                        <a:tabLst/>
                      </a:pPr>
                      <a:r>
                        <a:rPr kumimoji="0" lang="en-US" sz="1200" b="0" i="0" u="none" strike="noStrike" cap="none" normalizeH="0" baseline="0" smtClean="0">
                          <a:ln>
                            <a:noFill/>
                          </a:ln>
                          <a:solidFill>
                            <a:schemeClr val="tx1"/>
                          </a:solidFill>
                          <a:effectLst/>
                          <a:latin typeface="Tahoma" pitchFamily="34" charset="0"/>
                        </a:rPr>
                        <a:t>Hospitals, health resorts, health units, clinics</a:t>
                      </a:r>
                      <a:endParaRPr kumimoji="0" lang="en-US" sz="1200" b="0" i="0" u="none" strike="noStrike" cap="none" normalizeH="0" baseline="0" smtClean="0">
                        <a:ln>
                          <a:noFill/>
                        </a:ln>
                        <a:solidFill>
                          <a:schemeClr val="tx1"/>
                        </a:solidFill>
                        <a:effectLst/>
                        <a:latin typeface="Tahoma" pitchFamily="34" charset="0"/>
                        <a:cs typeface="Arial" pitchFamily="34" charset="0"/>
                      </a:endParaRPr>
                    </a:p>
                  </a:txBody>
                  <a:tcPr marL="84413" marR="84413" marT="45723" marB="45723" horzOverflow="overflow">
                    <a:lnL w="12700" cap="flat" cmpd="sng" algn="ctr">
                      <a:solidFill>
                        <a:srgbClr val="18085E"/>
                      </a:solidFill>
                      <a:prstDash val="solid"/>
                      <a:round/>
                      <a:headEnd type="none" w="sm" len="sm"/>
                      <a:tailEnd type="none" w="sm" len="sm"/>
                    </a:lnL>
                    <a:lnR w="12700" cap="flat" cmpd="sng" algn="ctr">
                      <a:solidFill>
                        <a:srgbClr val="18085E"/>
                      </a:solidFill>
                      <a:prstDash val="solid"/>
                      <a:round/>
                      <a:headEnd type="none" w="sm" len="sm"/>
                      <a:tailEnd type="none" w="sm" len="sm"/>
                    </a:lnR>
                    <a:lnT w="12700" cap="flat" cmpd="sng" algn="ctr">
                      <a:solidFill>
                        <a:srgbClr val="18085E"/>
                      </a:solidFill>
                      <a:prstDash val="solid"/>
                      <a:round/>
                      <a:headEnd type="none" w="sm" len="sm"/>
                      <a:tailEnd type="none" w="sm" len="sm"/>
                    </a:lnT>
                    <a:lnB w="12700" cap="flat" cmpd="sng" algn="ctr">
                      <a:solidFill>
                        <a:srgbClr val="18085E"/>
                      </a:solidFill>
                      <a:prstDash val="solid"/>
                      <a:round/>
                      <a:headEnd type="none" w="sm" len="sm"/>
                      <a:tailEnd type="none" w="sm" len="sm"/>
                    </a:lnB>
                    <a:lnTlToBr>
                      <a:noFill/>
                    </a:lnTlToBr>
                    <a:lnBlToTr>
                      <a:noFill/>
                    </a:lnBlToTr>
                    <a:solidFill>
                      <a:srgbClr val="FFFFCC"/>
                    </a:solidFill>
                  </a:tcPr>
                </a:tc>
              </a:tr>
              <a:tr h="854075">
                <a:tc>
                  <a:txBody>
                    <a:bodyPr/>
                    <a:lstStyle/>
                    <a:p>
                      <a:pPr marL="0" marR="0" lvl="0" indent="0" algn="l" defTabSz="914400" rtl="0" eaLnBrk="0" fontAlgn="base" latinLnBrk="0" hangingPunct="0">
                        <a:lnSpc>
                          <a:spcPts val="1500"/>
                        </a:lnSpc>
                        <a:spcBef>
                          <a:spcPct val="50000"/>
                        </a:spcBef>
                        <a:spcAft>
                          <a:spcPct val="0"/>
                        </a:spcAft>
                        <a:buClrTx/>
                        <a:buSzTx/>
                        <a:buFont typeface="Wingdings" pitchFamily="2" charset="2"/>
                        <a:buNone/>
                        <a:tabLst/>
                      </a:pPr>
                      <a:r>
                        <a:rPr kumimoji="0" lang="en-US" sz="1200" b="1" i="0" u="none" strike="noStrike" cap="none" normalizeH="0" baseline="0" smtClean="0">
                          <a:ln>
                            <a:noFill/>
                          </a:ln>
                          <a:solidFill>
                            <a:schemeClr val="tx1"/>
                          </a:solidFill>
                          <a:effectLst/>
                          <a:latin typeface="Tahoma" pitchFamily="34" charset="0"/>
                        </a:rPr>
                        <a:t>OTHER PUBLIC SERVICES</a:t>
                      </a:r>
                      <a:endParaRPr kumimoji="0" lang="en-US" sz="1200" b="1" i="0" u="none" strike="noStrike" cap="none" normalizeH="0" baseline="0" smtClean="0">
                        <a:ln>
                          <a:noFill/>
                        </a:ln>
                        <a:solidFill>
                          <a:schemeClr val="tx1"/>
                        </a:solidFill>
                        <a:effectLst/>
                        <a:latin typeface="Tahoma" pitchFamily="34" charset="0"/>
                        <a:cs typeface="Arial" pitchFamily="34" charset="0"/>
                      </a:endParaRPr>
                    </a:p>
                  </a:txBody>
                  <a:tcPr marL="84413" marR="84413" marT="45723" marB="45723" anchor="ctr" horzOverflow="overflow">
                    <a:lnL w="12700" cap="flat" cmpd="sng" algn="ctr">
                      <a:solidFill>
                        <a:srgbClr val="18085E"/>
                      </a:solidFill>
                      <a:prstDash val="solid"/>
                      <a:round/>
                      <a:headEnd type="none" w="sm" len="sm"/>
                      <a:tailEnd type="none" w="sm" len="sm"/>
                    </a:lnL>
                    <a:lnR w="12700" cap="flat" cmpd="sng" algn="ctr">
                      <a:solidFill>
                        <a:srgbClr val="18085E"/>
                      </a:solidFill>
                      <a:prstDash val="solid"/>
                      <a:round/>
                      <a:headEnd type="none" w="sm" len="sm"/>
                      <a:tailEnd type="none" w="sm" len="sm"/>
                    </a:lnR>
                    <a:lnT w="12700" cap="flat" cmpd="sng" algn="ctr">
                      <a:solidFill>
                        <a:srgbClr val="18085E"/>
                      </a:solidFill>
                      <a:prstDash val="solid"/>
                      <a:round/>
                      <a:headEnd type="none" w="sm" len="sm"/>
                      <a:tailEnd type="none" w="sm" len="sm"/>
                    </a:lnT>
                    <a:lnB w="12700" cap="flat" cmpd="sng" algn="ctr">
                      <a:solidFill>
                        <a:srgbClr val="18085E"/>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0" fontAlgn="base" latinLnBrk="0" hangingPunct="0">
                        <a:lnSpc>
                          <a:spcPts val="1500"/>
                        </a:lnSpc>
                        <a:spcBef>
                          <a:spcPct val="50000"/>
                        </a:spcBef>
                        <a:spcAft>
                          <a:spcPct val="0"/>
                        </a:spcAft>
                        <a:buClrTx/>
                        <a:buSzTx/>
                        <a:buFont typeface="Wingdings" pitchFamily="2" charset="2"/>
                        <a:buNone/>
                        <a:tabLst/>
                      </a:pPr>
                      <a:r>
                        <a:rPr kumimoji="0" lang="en-US" sz="1200" b="0" i="0" u="none" strike="noStrike" cap="none" normalizeH="0" baseline="0" dirty="0" smtClean="0">
                          <a:ln>
                            <a:noFill/>
                          </a:ln>
                          <a:solidFill>
                            <a:schemeClr val="tx1"/>
                          </a:solidFill>
                          <a:effectLst/>
                          <a:latin typeface="Tahoma" pitchFamily="34" charset="0"/>
                        </a:rPr>
                        <a:t>Buildings of the security agency, police, public institutions, courts, penal colonies, administrative services, residence halls, potable water and sanitation networks, water treatment plants, waste storage, creation of organized industrial zones and small industrial parks, technological research</a:t>
                      </a:r>
                      <a:endParaRPr kumimoji="0" lang="en-US" sz="1200" b="0" i="0" u="none" strike="noStrike" cap="none" normalizeH="0" baseline="0" dirty="0" smtClean="0">
                        <a:ln>
                          <a:noFill/>
                        </a:ln>
                        <a:solidFill>
                          <a:schemeClr val="tx1"/>
                        </a:solidFill>
                        <a:effectLst/>
                        <a:latin typeface="Tahoma" pitchFamily="34" charset="0"/>
                        <a:cs typeface="Arial" pitchFamily="34" charset="0"/>
                      </a:endParaRPr>
                    </a:p>
                  </a:txBody>
                  <a:tcPr marL="84413" marR="84413" marT="45723" marB="45723" horzOverflow="overflow">
                    <a:lnL w="12700" cap="flat" cmpd="sng" algn="ctr">
                      <a:solidFill>
                        <a:srgbClr val="18085E"/>
                      </a:solidFill>
                      <a:prstDash val="solid"/>
                      <a:round/>
                      <a:headEnd type="none" w="sm" len="sm"/>
                      <a:tailEnd type="none" w="sm" len="sm"/>
                    </a:lnL>
                    <a:lnR w="12700" cap="flat" cmpd="sng" algn="ctr">
                      <a:solidFill>
                        <a:srgbClr val="18085E"/>
                      </a:solidFill>
                      <a:prstDash val="solid"/>
                      <a:round/>
                      <a:headEnd type="none" w="sm" len="sm"/>
                      <a:tailEnd type="none" w="sm" len="sm"/>
                    </a:lnR>
                    <a:lnT w="12700" cap="flat" cmpd="sng" algn="ctr">
                      <a:solidFill>
                        <a:srgbClr val="18085E"/>
                      </a:solidFill>
                      <a:prstDash val="solid"/>
                      <a:round/>
                      <a:headEnd type="none" w="sm" len="sm"/>
                      <a:tailEnd type="none" w="sm" len="sm"/>
                    </a:lnT>
                    <a:lnB w="12700" cap="flat" cmpd="sng" algn="ctr">
                      <a:solidFill>
                        <a:srgbClr val="18085E"/>
                      </a:solidFill>
                      <a:prstDash val="solid"/>
                      <a:round/>
                      <a:headEnd type="none" w="sm" len="sm"/>
                      <a:tailEnd type="none" w="sm" len="sm"/>
                    </a:lnB>
                    <a:lnTlToBr>
                      <a:noFill/>
                    </a:lnTlToBr>
                    <a:lnBlToTr>
                      <a:noFill/>
                    </a:lnBlToTr>
                    <a:solidFill>
                      <a:srgbClr val="FFFFCC"/>
                    </a:solidFill>
                  </a:tcPr>
                </a:tc>
              </a:tr>
            </a:tbl>
          </a:graphicData>
        </a:graphic>
      </p:graphicFrame>
      <p:sp>
        <p:nvSpPr>
          <p:cNvPr id="6"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dirty="0" smtClean="0"/>
              <a:t>       </a:t>
            </a:r>
            <a:r>
              <a:rPr lang="en-US" altLang="tr-TR" sz="1200" dirty="0">
                <a:latin typeface="Arial" pitchFamily="34" charset="0"/>
              </a:rPr>
              <a:t>KEY INVESTMENTS IN THE STRUCTURE OF ONGOING PUBLIC INVESTMENTS</a:t>
            </a:r>
          </a:p>
        </p:txBody>
      </p:sp>
      <p:sp>
        <p:nvSpPr>
          <p:cNvPr id="7"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81950" name="12 Grup"/>
          <p:cNvGrpSpPr>
            <a:grpSpLocks/>
          </p:cNvGrpSpPr>
          <p:nvPr/>
        </p:nvGrpSpPr>
        <p:grpSpPr bwMode="auto">
          <a:xfrm>
            <a:off x="285750" y="173038"/>
            <a:ext cx="611188" cy="612775"/>
            <a:chOff x="285720" y="0"/>
            <a:chExt cx="612000" cy="612000"/>
          </a:xfrm>
        </p:grpSpPr>
        <p:sp>
          <p:nvSpPr>
            <p:cNvPr id="9"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0" name="4 Resim" descr="Kalkınma Bakanlığı logo.jpg"/>
            <p:cNvPicPr>
              <a:picLocks noChangeAspect="1"/>
            </p:cNvPicPr>
            <p:nvPr/>
          </p:nvPicPr>
          <p:blipFill>
            <a:blip r:embed="rId2" cstate="print"/>
            <a:stretch>
              <a:fillRect/>
            </a:stretch>
          </p:blipFill>
          <p:spPr>
            <a:xfrm>
              <a:off x="321720" y="36000"/>
              <a:ext cx="540000" cy="540000"/>
            </a:xfrm>
            <a:prstGeom prst="ellipse">
              <a:avLst/>
            </a:prstGeom>
          </p:spPr>
        </p:pic>
      </p:grpSp>
      <p:cxnSp>
        <p:nvCxnSpPr>
          <p:cNvPr id="11" name="15 Düz Bağlayıcı"/>
          <p:cNvCxnSpPr/>
          <p:nvPr/>
        </p:nvCxnSpPr>
        <p:spPr>
          <a:xfrm>
            <a:off x="159488" y="665003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ChangeArrowheads="1"/>
          </p:cNvSpPr>
          <p:nvPr/>
        </p:nvSpPr>
        <p:spPr bwMode="auto">
          <a:xfrm rot="-5400000">
            <a:off x="-58136" y="2881876"/>
            <a:ext cx="934983" cy="184666"/>
          </a:xfrm>
          <a:prstGeom prst="rect">
            <a:avLst/>
          </a:prstGeom>
          <a:noFill/>
          <a:ln w="9525">
            <a:noFill/>
            <a:miter lim="800000"/>
            <a:headEnd/>
            <a:tailEnd/>
          </a:ln>
        </p:spPr>
        <p:txBody>
          <a:bodyPr wrap="square" lIns="0" tIns="0" rIns="0" bIns="0">
            <a:spAutoFit/>
          </a:bodyPr>
          <a:lstStyle/>
          <a:p>
            <a:pPr algn="ctr">
              <a:spcBef>
                <a:spcPct val="50000"/>
              </a:spcBef>
            </a:pPr>
            <a:r>
              <a:rPr lang="en-US" altLang="tr-TR" sz="1200" dirty="0">
                <a:latin typeface="Tahoma" pitchFamily="34" charset="0"/>
              </a:rPr>
              <a:t>Percentage </a:t>
            </a:r>
          </a:p>
        </p:txBody>
      </p:sp>
      <p:sp>
        <p:nvSpPr>
          <p:cNvPr id="1028" name="Rectangle 3"/>
          <p:cNvSpPr>
            <a:spLocks noChangeArrowheads="1"/>
          </p:cNvSpPr>
          <p:nvPr/>
        </p:nvSpPr>
        <p:spPr bwMode="auto">
          <a:xfrm>
            <a:off x="715963" y="0"/>
            <a:ext cx="7446962" cy="692150"/>
          </a:xfrm>
          <a:prstGeom prst="rect">
            <a:avLst/>
          </a:prstGeom>
          <a:noFill/>
          <a:ln w="9525">
            <a:noFill/>
            <a:miter lim="800000"/>
            <a:headEnd/>
            <a:tailEnd/>
          </a:ln>
        </p:spPr>
        <p:txBody>
          <a:bodyPr lIns="0" tIns="0" rIns="0" bIns="0"/>
          <a:lstStyle/>
          <a:p>
            <a:pPr eaLnBrk="0" hangingPunct="0"/>
            <a:r>
              <a:rPr lang="en-US" altLang="tr-TR" sz="2200">
                <a:solidFill>
                  <a:schemeClr val="bg1"/>
                </a:solidFill>
              </a:rPr>
              <a:t>4. Bölüm</a:t>
            </a:r>
          </a:p>
          <a:p>
            <a:pPr eaLnBrk="0" hangingPunct="0"/>
            <a:r>
              <a:rPr lang="en-US" altLang="tr-TR" sz="2200">
                <a:solidFill>
                  <a:schemeClr val="bg1"/>
                </a:solidFill>
              </a:rPr>
              <a:t>Türkiye’de kamu yatırımlarında gelişmeler</a:t>
            </a:r>
          </a:p>
        </p:txBody>
      </p:sp>
      <p:graphicFrame>
        <p:nvGraphicFramePr>
          <p:cNvPr id="1026" name="Object 2"/>
          <p:cNvGraphicFramePr>
            <a:graphicFrameLocks/>
          </p:cNvGraphicFramePr>
          <p:nvPr/>
        </p:nvGraphicFramePr>
        <p:xfrm>
          <a:off x="504825" y="627063"/>
          <a:ext cx="7727950" cy="5475287"/>
        </p:xfrm>
        <a:graphic>
          <a:graphicData uri="http://schemas.openxmlformats.org/presentationml/2006/ole">
            <p:oleObj spid="_x0000_s1026" name="Worksheet" r:id="rId4" imgW="7724797" imgH="5476965" progId="Excel.Sheet.8">
              <p:embed/>
            </p:oleObj>
          </a:graphicData>
        </a:graphic>
      </p:graphicFrame>
      <p:sp>
        <p:nvSpPr>
          <p:cNvPr id="1029" name="Text Box 5"/>
          <p:cNvSpPr txBox="1">
            <a:spLocks noChangeArrowheads="1"/>
          </p:cNvSpPr>
          <p:nvPr/>
        </p:nvSpPr>
        <p:spPr bwMode="blackWhite">
          <a:xfrm>
            <a:off x="8196263" y="1128713"/>
            <a:ext cx="1074737" cy="3232150"/>
          </a:xfrm>
          <a:prstGeom prst="rect">
            <a:avLst/>
          </a:prstGeom>
          <a:noFill/>
          <a:ln w="12700" cap="sq">
            <a:noFill/>
            <a:miter lim="800000"/>
            <a:headEnd type="none" w="sm" len="sm"/>
            <a:tailEnd type="none" w="sm" len="sm"/>
          </a:ln>
        </p:spPr>
        <p:txBody>
          <a:bodyPr lIns="91435" tIns="45718" rIns="91435" bIns="45718">
            <a:spAutoFit/>
          </a:bodyPr>
          <a:lstStyle/>
          <a:p>
            <a:pPr algn="ctr">
              <a:spcBef>
                <a:spcPct val="50000"/>
              </a:spcBef>
            </a:pPr>
            <a:endParaRPr lang="en-US" altLang="tr-TR" sz="1000">
              <a:solidFill>
                <a:srgbClr val="460000"/>
              </a:solidFill>
              <a:latin typeface="Tahoma" pitchFamily="34" charset="0"/>
            </a:endParaRPr>
          </a:p>
          <a:p>
            <a:pPr algn="ctr">
              <a:spcBef>
                <a:spcPct val="50000"/>
              </a:spcBef>
            </a:pPr>
            <a:r>
              <a:rPr lang="en-US" altLang="tr-TR" sz="1000">
                <a:solidFill>
                  <a:srgbClr val="192D1E"/>
                </a:solidFill>
                <a:latin typeface="Tahoma" pitchFamily="34" charset="0"/>
              </a:rPr>
              <a:t>Total Investments</a:t>
            </a:r>
          </a:p>
          <a:p>
            <a:pPr algn="ctr">
              <a:spcBef>
                <a:spcPct val="50000"/>
              </a:spcBef>
            </a:pPr>
            <a:endParaRPr lang="en-US" altLang="tr-TR" sz="1000">
              <a:solidFill>
                <a:srgbClr val="FFFFFF"/>
              </a:solidFill>
              <a:latin typeface="Tahoma" pitchFamily="34" charset="0"/>
            </a:endParaRPr>
          </a:p>
          <a:p>
            <a:pPr algn="ctr">
              <a:spcBef>
                <a:spcPct val="50000"/>
              </a:spcBef>
            </a:pPr>
            <a:r>
              <a:rPr lang="en-US" altLang="tr-TR" sz="1000">
                <a:solidFill>
                  <a:srgbClr val="0B5395"/>
                </a:solidFill>
                <a:latin typeface="Tahoma" pitchFamily="34" charset="0"/>
              </a:rPr>
              <a:t>Private Investments</a:t>
            </a:r>
          </a:p>
          <a:p>
            <a:pPr algn="ctr">
              <a:spcBef>
                <a:spcPct val="50000"/>
              </a:spcBef>
            </a:pPr>
            <a:endParaRPr lang="en-US" altLang="tr-TR">
              <a:solidFill>
                <a:srgbClr val="FFFFFF"/>
              </a:solidFill>
              <a:latin typeface="Tahoma" pitchFamily="34" charset="0"/>
            </a:endParaRPr>
          </a:p>
          <a:p>
            <a:pPr algn="ctr">
              <a:spcBef>
                <a:spcPct val="50000"/>
              </a:spcBef>
            </a:pPr>
            <a:endParaRPr lang="en-US" altLang="tr-TR" sz="800">
              <a:solidFill>
                <a:srgbClr val="FFFFFF"/>
              </a:solidFill>
              <a:latin typeface="Tahoma" pitchFamily="34" charset="0"/>
            </a:endParaRPr>
          </a:p>
          <a:p>
            <a:pPr algn="ctr">
              <a:spcBef>
                <a:spcPct val="50000"/>
              </a:spcBef>
            </a:pPr>
            <a:endParaRPr lang="en-US" altLang="tr-TR" sz="1000">
              <a:solidFill>
                <a:srgbClr val="FFFFFF"/>
              </a:solidFill>
              <a:latin typeface="Tahoma" pitchFamily="34" charset="0"/>
            </a:endParaRPr>
          </a:p>
          <a:p>
            <a:pPr algn="ctr">
              <a:spcBef>
                <a:spcPct val="50000"/>
              </a:spcBef>
            </a:pPr>
            <a:endParaRPr lang="en-US" altLang="tr-TR" sz="1000">
              <a:solidFill>
                <a:srgbClr val="FFFFFF"/>
              </a:solidFill>
              <a:latin typeface="Tahoma" pitchFamily="34" charset="0"/>
            </a:endParaRPr>
          </a:p>
          <a:p>
            <a:pPr algn="ctr">
              <a:spcBef>
                <a:spcPct val="50000"/>
              </a:spcBef>
            </a:pPr>
            <a:endParaRPr lang="en-US" altLang="tr-TR" sz="1000">
              <a:solidFill>
                <a:srgbClr val="FF0000"/>
              </a:solidFill>
              <a:latin typeface="Tahoma" pitchFamily="34" charset="0"/>
            </a:endParaRPr>
          </a:p>
          <a:p>
            <a:pPr algn="ctr">
              <a:spcBef>
                <a:spcPct val="50000"/>
              </a:spcBef>
            </a:pPr>
            <a:r>
              <a:rPr lang="en-US" altLang="tr-TR" sz="1000">
                <a:solidFill>
                  <a:srgbClr val="FF0000"/>
                </a:solidFill>
                <a:latin typeface="Tahoma" pitchFamily="34" charset="0"/>
              </a:rPr>
              <a:t>Total Public Investments</a:t>
            </a:r>
          </a:p>
        </p:txBody>
      </p:sp>
      <p:sp>
        <p:nvSpPr>
          <p:cNvPr id="1030" name="Rectangle 7"/>
          <p:cNvSpPr>
            <a:spLocks noChangeArrowheads="1"/>
          </p:cNvSpPr>
          <p:nvPr/>
        </p:nvSpPr>
        <p:spPr bwMode="auto">
          <a:xfrm>
            <a:off x="390525" y="6291263"/>
            <a:ext cx="8089900" cy="220662"/>
          </a:xfrm>
          <a:prstGeom prst="rect">
            <a:avLst/>
          </a:prstGeom>
          <a:noFill/>
          <a:ln w="3175">
            <a:noFill/>
            <a:miter lim="800000"/>
            <a:headEnd type="none" w="sm" len="sm"/>
            <a:tailEnd/>
          </a:ln>
        </p:spPr>
        <p:txBody>
          <a:bodyPr wrap="none" lIns="91435" tIns="45718" rIns="91435" bIns="45718" anchor="ctr"/>
          <a:lstStyle/>
          <a:p>
            <a:pPr>
              <a:spcBef>
                <a:spcPct val="50000"/>
              </a:spcBef>
            </a:pPr>
            <a:r>
              <a:rPr lang="en-US" altLang="tr-TR" b="0">
                <a:solidFill>
                  <a:srgbClr val="460000"/>
                </a:solidFill>
                <a:latin typeface="Times New Roman" pitchFamily="18" charset="0"/>
              </a:rPr>
              <a:t>(*) Including investments of local administration authorities.</a:t>
            </a:r>
          </a:p>
        </p:txBody>
      </p:sp>
      <p:sp>
        <p:nvSpPr>
          <p:cNvPr id="8"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dirty="0">
                <a:latin typeface="Arial" pitchFamily="34" charset="0"/>
              </a:rPr>
              <a:t>INVESTMENT SHARE IN GDP (2002-2014)  (*)</a:t>
            </a: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033" name="12 Grup"/>
          <p:cNvGrpSpPr>
            <a:grpSpLocks/>
          </p:cNvGrpSpPr>
          <p:nvPr/>
        </p:nvGrpSpPr>
        <p:grpSpPr bwMode="auto">
          <a:xfrm>
            <a:off x="206922" y="0"/>
            <a:ext cx="611188" cy="612775"/>
            <a:chOff x="285720" y="0"/>
            <a:chExt cx="612000" cy="612000"/>
          </a:xfrm>
        </p:grpSpPr>
        <p:sp>
          <p:nvSpPr>
            <p:cNvPr id="11"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2" name="4 Resim" descr="Kalkınma Bakanlığı logo.jpg"/>
            <p:cNvPicPr>
              <a:picLocks noChangeAspect="1"/>
            </p:cNvPicPr>
            <p:nvPr/>
          </p:nvPicPr>
          <p:blipFill>
            <a:blip r:embed="rId5" cstate="print"/>
            <a:stretch>
              <a:fillRect/>
            </a:stretch>
          </p:blipFill>
          <p:spPr>
            <a:xfrm>
              <a:off x="321720" y="36000"/>
              <a:ext cx="540000" cy="540000"/>
            </a:xfrm>
            <a:prstGeom prst="ellipse">
              <a:avLst/>
            </a:prstGeom>
          </p:spPr>
        </p:pic>
      </p:grpSp>
      <p:cxnSp>
        <p:nvCxnSpPr>
          <p:cNvPr id="13"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2" name="Slayt Numarası Yer Tutucusu 1"/>
          <p:cNvSpPr>
            <a:spLocks noGrp="1"/>
          </p:cNvSpPr>
          <p:nvPr>
            <p:ph type="sldNum" sz="quarter" idx="12"/>
          </p:nvPr>
        </p:nvSpPr>
        <p:spPr/>
        <p:txBody>
          <a:bodyPr/>
          <a:lstStyle/>
          <a:p>
            <a:pPr>
              <a:defRPr/>
            </a:pPr>
            <a:fld id="{7EDDD42D-F513-44D1-A5D0-CBC78BA3400C}" type="slidenum">
              <a:rPr lang="en-US" smtClean="0"/>
              <a:pPr>
                <a:defRPr/>
              </a:pPr>
              <a:t>15</a:t>
            </a:fld>
            <a:endParaRPr lang="en-US"/>
          </a:p>
        </p:txBody>
      </p:sp>
    </p:spTree>
  </p:cSld>
  <p:clrMapOvr>
    <a:masterClrMapping/>
  </p:clrMapOvr>
  <p:transition spd="med">
    <p:cover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3"/>
          <p:cNvSpPr>
            <a:spLocks noChangeArrowheads="1"/>
          </p:cNvSpPr>
          <p:nvPr/>
        </p:nvSpPr>
        <p:spPr bwMode="auto">
          <a:xfrm>
            <a:off x="715963" y="0"/>
            <a:ext cx="7446962" cy="692150"/>
          </a:xfrm>
          <a:prstGeom prst="rect">
            <a:avLst/>
          </a:prstGeom>
          <a:noFill/>
          <a:ln w="9525">
            <a:noFill/>
            <a:miter lim="800000"/>
            <a:headEnd/>
            <a:tailEnd/>
          </a:ln>
        </p:spPr>
        <p:txBody>
          <a:bodyPr lIns="0" tIns="0" rIns="0" bIns="0"/>
          <a:lstStyle/>
          <a:p>
            <a:pPr eaLnBrk="0" hangingPunct="0"/>
            <a:r>
              <a:rPr lang="en-US" altLang="tr-TR" sz="2200">
                <a:solidFill>
                  <a:schemeClr val="bg1"/>
                </a:solidFill>
              </a:rPr>
              <a:t>4. Bölüm</a:t>
            </a:r>
          </a:p>
          <a:p>
            <a:pPr eaLnBrk="0" hangingPunct="0"/>
            <a:r>
              <a:rPr lang="en-US" altLang="tr-TR" sz="2200">
                <a:solidFill>
                  <a:schemeClr val="bg1"/>
                </a:solidFill>
              </a:rPr>
              <a:t>Türkiye’de kamu yatırımlarında gelişmeler</a:t>
            </a:r>
          </a:p>
        </p:txBody>
      </p:sp>
      <p:sp>
        <p:nvSpPr>
          <p:cNvPr id="7"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1400" dirty="0">
                <a:latin typeface="Arial" pitchFamily="34" charset="0"/>
              </a:rPr>
              <a:t>FIXED PUBLIC CAPITAL INVESTMENT PLAN (Xth Plan</a:t>
            </a:r>
            <a:r>
              <a:rPr lang="en-US" altLang="tr-TR" sz="1400" dirty="0" smtClean="0">
                <a:latin typeface="Arial" pitchFamily="34" charset="0"/>
              </a:rPr>
              <a:t>)</a:t>
            </a:r>
            <a:r>
              <a:rPr dirty="0"/>
              <a:t/>
            </a:r>
            <a:br>
              <a:rPr dirty="0"/>
            </a:br>
            <a:endParaRPr lang="en-US" altLang="tr-TR" sz="1400" dirty="0">
              <a:latin typeface="Arial" pitchFamily="34" charset="0"/>
            </a:endParaRPr>
          </a:p>
        </p:txBody>
      </p:sp>
      <p:sp>
        <p:nvSpPr>
          <p:cNvPr id="8"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86020" name="12 Grup"/>
          <p:cNvGrpSpPr>
            <a:grpSpLocks/>
          </p:cNvGrpSpPr>
          <p:nvPr/>
        </p:nvGrpSpPr>
        <p:grpSpPr bwMode="auto">
          <a:xfrm>
            <a:off x="285750" y="173038"/>
            <a:ext cx="611188" cy="612775"/>
            <a:chOff x="285720" y="0"/>
            <a:chExt cx="612000" cy="612000"/>
          </a:xfrm>
        </p:grpSpPr>
        <p:sp>
          <p:nvSpPr>
            <p:cNvPr id="10"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1" name="4 Resim" descr="Kalkınma Bakanlığı logo.jpg"/>
            <p:cNvPicPr>
              <a:picLocks noChangeAspect="1"/>
            </p:cNvPicPr>
            <p:nvPr/>
          </p:nvPicPr>
          <p:blipFill>
            <a:blip r:embed="rId2" cstate="print"/>
            <a:stretch>
              <a:fillRect/>
            </a:stretch>
          </p:blipFill>
          <p:spPr>
            <a:xfrm>
              <a:off x="321720" y="36000"/>
              <a:ext cx="540000" cy="540000"/>
            </a:xfrm>
            <a:prstGeom prst="ellipse">
              <a:avLst/>
            </a:prstGeom>
          </p:spPr>
        </p:pic>
      </p:grpSp>
      <p:cxnSp>
        <p:nvCxnSpPr>
          <p:cNvPr id="12"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2" name="Slayt Numarası Yer Tutucusu 1"/>
          <p:cNvSpPr>
            <a:spLocks noGrp="1"/>
          </p:cNvSpPr>
          <p:nvPr>
            <p:ph type="sldNum" sz="quarter" idx="12"/>
          </p:nvPr>
        </p:nvSpPr>
        <p:spPr/>
        <p:txBody>
          <a:bodyPr/>
          <a:lstStyle/>
          <a:p>
            <a:pPr>
              <a:defRPr/>
            </a:pPr>
            <a:fld id="{1DCFF8A0-56CC-4EC9-9F54-3BD2FE254897}" type="slidenum">
              <a:rPr lang="en-US" smtClean="0"/>
              <a:pPr>
                <a:defRPr/>
              </a:pPr>
              <a:t>16</a:t>
            </a:fld>
            <a:endParaRPr lang="en-US"/>
          </a:p>
        </p:txBody>
      </p:sp>
      <p:graphicFrame>
        <p:nvGraphicFramePr>
          <p:cNvPr id="86138" name="Group 122"/>
          <p:cNvGraphicFramePr>
            <a:graphicFrameLocks noGrp="1"/>
          </p:cNvGraphicFramePr>
          <p:nvPr/>
        </p:nvGraphicFramePr>
        <p:xfrm>
          <a:off x="450850" y="1019175"/>
          <a:ext cx="7988300" cy="4977384"/>
        </p:xfrm>
        <a:graphic>
          <a:graphicData uri="http://schemas.openxmlformats.org/drawingml/2006/table">
            <a:tbl>
              <a:tblPr/>
              <a:tblGrid>
                <a:gridCol w="2779713"/>
                <a:gridCol w="1293812"/>
                <a:gridCol w="1412875"/>
                <a:gridCol w="1411288"/>
                <a:gridCol w="1090612"/>
              </a:tblGrid>
              <a:tr h="614363">
                <a:tc rowSpan="2">
                  <a:txBody>
                    <a:bodyPr/>
                    <a:lstStyle/>
                    <a:p>
                      <a:pPr marL="0" marR="0" lvl="0" indent="0" algn="l" defTabSz="912813" rtl="0" eaLnBrk="1" fontAlgn="base" latinLnBrk="0" hangingPunct="1">
                        <a:lnSpc>
                          <a:spcPct val="115000"/>
                        </a:lnSpc>
                        <a:spcBef>
                          <a:spcPct val="0"/>
                        </a:spcBef>
                        <a:spcAft>
                          <a:spcPct val="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SECTORS</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rgbClr val="8DB3E2"/>
                      </a:solidFill>
                      <a:prstDash val="solid"/>
                      <a:round/>
                      <a:headEnd type="none" w="med" len="med"/>
                      <a:tailEnd type="none" w="med" len="med"/>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3A276"/>
                    </a:solidFill>
                  </a:tcPr>
                </a:tc>
                <a:tc gridSpan="2">
                  <a:txBody>
                    <a:bodyPr/>
                    <a:lstStyle/>
                    <a:p>
                      <a:pPr marL="0" marR="0" lvl="0" indent="0" algn="ctr" defTabSz="912813" rtl="0" eaLnBrk="1" fontAlgn="base" latinLnBrk="0" hangingPunct="1">
                        <a:lnSpc>
                          <a:spcPct val="115000"/>
                        </a:lnSpc>
                        <a:spcBef>
                          <a:spcPct val="0"/>
                        </a:spcBef>
                        <a:spcAft>
                          <a:spcPct val="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IXth Planning Period  (implemented)  </a:t>
                      </a:r>
                      <a:r>
                        <a:t/>
                      </a:r>
                      <a:br/>
                      <a:r>
                        <a:rPr kumimoji="0" lang="en-US" altLang="tr-TR" sz="1400" b="1" i="0" u="none" strike="noStrike" cap="none" normalizeH="0" baseline="0" smtClean="0">
                          <a:ln>
                            <a:noFill/>
                          </a:ln>
                          <a:solidFill>
                            <a:schemeClr val="tx1"/>
                          </a:solidFill>
                          <a:effectLst/>
                          <a:latin typeface="Calibri" pitchFamily="34" charset="0"/>
                        </a:rPr>
                        <a:t>(2007-2013)</a:t>
                      </a:r>
                      <a:r>
                        <a:rPr kumimoji="0" lang="en-US" altLang="tr-TR" sz="1400" b="1" i="0" u="none" strike="noStrike" cap="none" normalizeH="0" baseline="30000" smtClean="0">
                          <a:ln>
                            <a:noFill/>
                          </a:ln>
                          <a:solidFill>
                            <a:schemeClr val="tx1"/>
                          </a:solidFill>
                          <a:effectLst/>
                          <a:latin typeface="Calibri" pitchFamily="34" charset="0"/>
                        </a:rPr>
                        <a:t>1</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c hMerge="1">
                  <a:txBody>
                    <a:bodyPr/>
                    <a:lstStyle/>
                    <a:p>
                      <a:endParaRPr lang="tr-TR"/>
                    </a:p>
                  </a:txBody>
                  <a:tcPr/>
                </a:tc>
                <a:tc gridSpan="2">
                  <a:txBody>
                    <a:bodyPr/>
                    <a:lstStyle/>
                    <a:p>
                      <a:pPr marL="0" marR="0" lvl="0" indent="0" algn="ctr" defTabSz="912813" rtl="0" eaLnBrk="1" fontAlgn="base" latinLnBrk="0" hangingPunct="1">
                        <a:lnSpc>
                          <a:spcPct val="115000"/>
                        </a:lnSpc>
                        <a:spcBef>
                          <a:spcPct val="0"/>
                        </a:spcBef>
                        <a:spcAft>
                          <a:spcPct val="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Хth Planning Period</a:t>
                      </a:r>
                      <a:r>
                        <a:t> </a:t>
                      </a:r>
                      <a:br/>
                      <a:r>
                        <a:rPr kumimoji="0" lang="en-US" altLang="tr-TR" sz="1400" b="1" i="0" u="none" strike="noStrike" cap="none" normalizeH="0" baseline="0" smtClean="0">
                          <a:ln>
                            <a:noFill/>
                          </a:ln>
                          <a:solidFill>
                            <a:schemeClr val="tx1"/>
                          </a:solidFill>
                          <a:effectLst/>
                          <a:latin typeface="Calibri" pitchFamily="34" charset="0"/>
                        </a:rPr>
                        <a:t>  (2014-2018)</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a:noFill/>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c hMerge="1">
                  <a:txBody>
                    <a:bodyPr/>
                    <a:lstStyle/>
                    <a:p>
                      <a:endParaRPr lang="tr-TR"/>
                    </a:p>
                  </a:txBody>
                  <a:tcPr/>
                </a:tc>
              </a:tr>
              <a:tr h="234950">
                <a:tc vMerge="1">
                  <a:txBody>
                    <a:bodyPr/>
                    <a:lstStyle/>
                    <a:p>
                      <a:endParaRPr lang="tr-TR"/>
                    </a:p>
                  </a:txBody>
                  <a:tcPr/>
                </a:tc>
                <a:tc>
                  <a:txBody>
                    <a:bodyPr/>
                    <a:lstStyle/>
                    <a:p>
                      <a:pPr marL="0" marR="0" lvl="0" indent="0" algn="r" defTabSz="912813" rtl="0" eaLnBrk="1" fontAlgn="base" latinLnBrk="0" hangingPunct="1">
                        <a:lnSpc>
                          <a:spcPct val="115000"/>
                        </a:lnSpc>
                        <a:spcBef>
                          <a:spcPct val="0"/>
                        </a:spcBef>
                        <a:spcAft>
                          <a:spcPct val="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TL, million</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FC000"/>
                    </a:solidFill>
                  </a:tcPr>
                </a:tc>
                <a:tc>
                  <a:txBody>
                    <a:bodyPr/>
                    <a:lstStyle/>
                    <a:p>
                      <a:pPr marL="0" marR="0" lvl="0" indent="0" algn="r" defTabSz="912813" rtl="0" eaLnBrk="1" fontAlgn="base" latinLnBrk="0" hangingPunct="1">
                        <a:lnSpc>
                          <a:spcPct val="115000"/>
                        </a:lnSpc>
                        <a:spcBef>
                          <a:spcPct val="0"/>
                        </a:spcBef>
                        <a:spcAft>
                          <a:spcPct val="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Share, %</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FC000"/>
                    </a:solidFill>
                  </a:tcPr>
                </a:tc>
                <a:tc>
                  <a:txBody>
                    <a:bodyPr/>
                    <a:lstStyle/>
                    <a:p>
                      <a:pPr marL="0" marR="0" lvl="0" indent="0" algn="r" defTabSz="912813" rtl="0" eaLnBrk="1" fontAlgn="base" latinLnBrk="0" hangingPunct="1">
                        <a:lnSpc>
                          <a:spcPct val="115000"/>
                        </a:lnSpc>
                        <a:spcBef>
                          <a:spcPct val="0"/>
                        </a:spcBef>
                        <a:spcAft>
                          <a:spcPct val="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TL, million</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FC000"/>
                    </a:solidFill>
                  </a:tcPr>
                </a:tc>
                <a:tc>
                  <a:txBody>
                    <a:bodyPr/>
                    <a:lstStyle/>
                    <a:p>
                      <a:pPr marL="0" marR="0" lvl="0" indent="0" algn="r" defTabSz="912813" rtl="0" eaLnBrk="1" fontAlgn="base" latinLnBrk="0" hangingPunct="1">
                        <a:lnSpc>
                          <a:spcPct val="115000"/>
                        </a:lnSpc>
                        <a:spcBef>
                          <a:spcPct val="0"/>
                        </a:spcBef>
                        <a:spcAft>
                          <a:spcPct val="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Share, %</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a:noFill/>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FC000"/>
                    </a:solidFill>
                  </a:tcPr>
                </a:tc>
              </a:tr>
              <a:tr h="234950">
                <a:tc>
                  <a:txBody>
                    <a:bodyPr/>
                    <a:lstStyle/>
                    <a:p>
                      <a:pPr marL="0" marR="0" lvl="0" indent="0" algn="l" defTabSz="912813" rtl="0" eaLnBrk="1" fontAlgn="base" latinLnBrk="0" hangingPunct="1">
                        <a:lnSpc>
                          <a:spcPct val="115000"/>
                        </a:lnSpc>
                        <a:spcBef>
                          <a:spcPct val="0"/>
                        </a:spcBef>
                        <a:spcAft>
                          <a:spcPct val="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Agriculture</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8DB3E2"/>
                      </a:solidFill>
                      <a:prstDash val="solid"/>
                      <a:round/>
                      <a:headEnd type="none" w="med" len="med"/>
                      <a:tailEnd type="none" w="med" len="med"/>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no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39,947</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10.2</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50,087</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12.0</a:t>
                      </a:r>
                    </a:p>
                  </a:txBody>
                  <a:tcPr marL="68580" marR="68580" marT="0" marB="0" horzOverflow="overflow">
                    <a:lnL>
                      <a:noFill/>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r>
              <a:tr h="234950">
                <a:tc>
                  <a:txBody>
                    <a:bodyPr/>
                    <a:lstStyle/>
                    <a:p>
                      <a:pPr marL="0" marR="0" lvl="0" indent="0" algn="l" defTabSz="912813" rtl="0" eaLnBrk="1" fontAlgn="base" latinLnBrk="0" hangingPunct="1">
                        <a:lnSpc>
                          <a:spcPct val="115000"/>
                        </a:lnSpc>
                        <a:spcBef>
                          <a:spcPct val="0"/>
                        </a:spcBef>
                        <a:spcAft>
                          <a:spcPct val="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Mining Industry</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8DB3E2"/>
                      </a:solidFill>
                      <a:prstDash val="solid"/>
                      <a:round/>
                      <a:headEnd type="none" w="med" len="med"/>
                      <a:tailEnd type="none" w="med" len="med"/>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no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8,483</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2.2</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12,522</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3.0</a:t>
                      </a:r>
                    </a:p>
                  </a:txBody>
                  <a:tcPr marL="68580" marR="68580" marT="0" marB="0" horzOverflow="overflow">
                    <a:lnL>
                      <a:noFill/>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r>
              <a:tr h="234950">
                <a:tc>
                  <a:txBody>
                    <a:bodyPr/>
                    <a:lstStyle/>
                    <a:p>
                      <a:pPr marL="0" marR="0" lvl="0" indent="0" algn="l" defTabSz="912813" rtl="0" eaLnBrk="1" fontAlgn="base" latinLnBrk="0" hangingPunct="1">
                        <a:lnSpc>
                          <a:spcPct val="115000"/>
                        </a:lnSpc>
                        <a:spcBef>
                          <a:spcPct val="0"/>
                        </a:spcBef>
                        <a:spcAft>
                          <a:spcPct val="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Production</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8DB3E2"/>
                      </a:solidFill>
                      <a:prstDash val="solid"/>
                      <a:round/>
                      <a:headEnd type="none" w="med" len="med"/>
                      <a:tailEnd type="none" w="med" len="med"/>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no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3,809</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1.0</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3,757</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0.9</a:t>
                      </a:r>
                    </a:p>
                  </a:txBody>
                  <a:tcPr marL="68580" marR="68580" marT="0" marB="0" horzOverflow="overflow">
                    <a:lnL>
                      <a:noFill/>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r>
              <a:tr h="234950">
                <a:tc>
                  <a:txBody>
                    <a:bodyPr/>
                    <a:lstStyle/>
                    <a:p>
                      <a:pPr marL="0" marR="0" lvl="0" indent="0" algn="l" defTabSz="912813" rtl="0" eaLnBrk="1" fontAlgn="base" latinLnBrk="0" hangingPunct="1">
                        <a:lnSpc>
                          <a:spcPct val="115000"/>
                        </a:lnSpc>
                        <a:spcBef>
                          <a:spcPct val="0"/>
                        </a:spcBef>
                        <a:spcAft>
                          <a:spcPct val="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Energy</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8DB3E2"/>
                      </a:solidFill>
                      <a:prstDash val="solid"/>
                      <a:round/>
                      <a:headEnd type="none" w="med" len="med"/>
                      <a:tailEnd type="none" w="med" len="med"/>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no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28,655</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7.3</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15,026</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3.6</a:t>
                      </a:r>
                    </a:p>
                  </a:txBody>
                  <a:tcPr marL="68580" marR="68580" marT="0" marB="0" horzOverflow="overflow">
                    <a:lnL>
                      <a:noFill/>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r>
              <a:tr h="234950">
                <a:tc>
                  <a:txBody>
                    <a:bodyPr/>
                    <a:lstStyle/>
                    <a:p>
                      <a:pPr marL="0" marR="0" lvl="0" indent="0" algn="l" defTabSz="912813" rtl="0" eaLnBrk="1" fontAlgn="base" latinLnBrk="0" hangingPunct="1">
                        <a:lnSpc>
                          <a:spcPct val="115000"/>
                        </a:lnSpc>
                        <a:spcBef>
                          <a:spcPct val="0"/>
                        </a:spcBef>
                        <a:spcAft>
                          <a:spcPct val="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Transport</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8DB3E2"/>
                      </a:solidFill>
                      <a:prstDash val="solid"/>
                      <a:round/>
                      <a:headEnd type="none" w="med" len="med"/>
                      <a:tailEnd type="none" w="med" len="med"/>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no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146,123</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37.4</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141,914</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34.0</a:t>
                      </a:r>
                    </a:p>
                  </a:txBody>
                  <a:tcPr marL="68580" marR="68580" marT="0" marB="0" horzOverflow="overflow">
                    <a:lnL>
                      <a:noFill/>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r>
              <a:tr h="234950">
                <a:tc>
                  <a:txBody>
                    <a:bodyPr/>
                    <a:lstStyle/>
                    <a:p>
                      <a:pPr marL="0" marR="0" lvl="0" indent="0" algn="l" defTabSz="912813" rtl="0" eaLnBrk="1" fontAlgn="base" latinLnBrk="0" hangingPunct="1">
                        <a:lnSpc>
                          <a:spcPct val="115000"/>
                        </a:lnSpc>
                        <a:spcBef>
                          <a:spcPct val="0"/>
                        </a:spcBef>
                        <a:spcAft>
                          <a:spcPct val="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Tourism</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8DB3E2"/>
                      </a:solidFill>
                      <a:prstDash val="solid"/>
                      <a:round/>
                      <a:headEnd type="none" w="med" len="med"/>
                      <a:tailEnd type="none" w="med" len="med"/>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no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2,087</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0.5</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2,504</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0.6</a:t>
                      </a:r>
                    </a:p>
                  </a:txBody>
                  <a:tcPr marL="68580" marR="68580" marT="0" marB="0" horzOverflow="overflow">
                    <a:lnL>
                      <a:noFill/>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r>
              <a:tr h="234950">
                <a:tc>
                  <a:txBody>
                    <a:bodyPr/>
                    <a:lstStyle/>
                    <a:p>
                      <a:pPr marL="0" marR="0" lvl="0" indent="0" algn="l" defTabSz="912813" rtl="0" eaLnBrk="1" fontAlgn="base" latinLnBrk="0" hangingPunct="1">
                        <a:lnSpc>
                          <a:spcPct val="115000"/>
                        </a:lnSpc>
                        <a:spcBef>
                          <a:spcPct val="0"/>
                        </a:spcBef>
                        <a:spcAft>
                          <a:spcPct val="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Housing Construction</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8DB3E2"/>
                      </a:solidFill>
                      <a:prstDash val="solid"/>
                      <a:round/>
                      <a:headEnd type="none" w="med" len="med"/>
                      <a:tailEnd type="none" w="med" len="med"/>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no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6,409</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1.6</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4,174</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1.0</a:t>
                      </a:r>
                    </a:p>
                  </a:txBody>
                  <a:tcPr marL="68580" marR="68580" marT="0" marB="0" horzOverflow="overflow">
                    <a:lnL>
                      <a:noFill/>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r>
              <a:tr h="234950">
                <a:tc>
                  <a:txBody>
                    <a:bodyPr/>
                    <a:lstStyle/>
                    <a:p>
                      <a:pPr marL="0" marR="0" lvl="0" indent="0" algn="l" defTabSz="912813" rtl="0" eaLnBrk="1" fontAlgn="base" latinLnBrk="0" hangingPunct="1">
                        <a:lnSpc>
                          <a:spcPct val="115000"/>
                        </a:lnSpc>
                        <a:spcBef>
                          <a:spcPct val="0"/>
                        </a:spcBef>
                        <a:spcAft>
                          <a:spcPct val="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Education</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8DB3E2"/>
                      </a:solidFill>
                      <a:prstDash val="solid"/>
                      <a:round/>
                      <a:headEnd type="none" w="med" len="med"/>
                      <a:tailEnd type="none" w="med" len="med"/>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no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47,886</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12.3</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66,783</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16.0</a:t>
                      </a:r>
                    </a:p>
                  </a:txBody>
                  <a:tcPr marL="68580" marR="68580" marT="0" marB="0" horzOverflow="overflow">
                    <a:lnL>
                      <a:noFill/>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r>
              <a:tr h="234950">
                <a:tc>
                  <a:txBody>
                    <a:bodyPr/>
                    <a:lstStyle/>
                    <a:p>
                      <a:pPr marL="0" marR="0" lvl="0" indent="0" algn="l" defTabSz="912813" rtl="0" eaLnBrk="1" fontAlgn="base" latinLnBrk="0" hangingPunct="1">
                        <a:lnSpc>
                          <a:spcPct val="115000"/>
                        </a:lnSpc>
                        <a:spcBef>
                          <a:spcPct val="0"/>
                        </a:spcBef>
                        <a:spcAft>
                          <a:spcPct val="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Health Care</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8DB3E2"/>
                      </a:solidFill>
                      <a:prstDash val="solid"/>
                      <a:round/>
                      <a:headEnd type="none" w="med" len="med"/>
                      <a:tailEnd type="none" w="med" len="med"/>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no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21,887</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5.6</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21,287</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5.1</a:t>
                      </a:r>
                    </a:p>
                  </a:txBody>
                  <a:tcPr marL="68580" marR="68580" marT="0" marB="0" horzOverflow="overflow">
                    <a:lnL>
                      <a:noFill/>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r>
              <a:tr h="234950">
                <a:tc>
                  <a:txBody>
                    <a:bodyPr/>
                    <a:lstStyle/>
                    <a:p>
                      <a:pPr marL="0" marR="0" lvl="0" indent="0" algn="l" defTabSz="912813" rtl="0" eaLnBrk="1" fontAlgn="base" latinLnBrk="0" hangingPunct="1">
                        <a:lnSpc>
                          <a:spcPct val="115000"/>
                        </a:lnSpc>
                        <a:spcBef>
                          <a:spcPct val="0"/>
                        </a:spcBef>
                        <a:spcAft>
                          <a:spcPts val="100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Justice</a:t>
                      </a:r>
                      <a:r>
                        <a:t> </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8DB3E2"/>
                      </a:solidFill>
                      <a:prstDash val="solid"/>
                      <a:round/>
                      <a:headEnd type="none" w="med" len="med"/>
                      <a:tailEnd type="none" w="med" len="med"/>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no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5,072</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1.3</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6,261</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1.5</a:t>
                      </a:r>
                    </a:p>
                  </a:txBody>
                  <a:tcPr marL="68580" marR="68580" marT="0" marB="0" horzOverflow="overflow">
                    <a:lnL>
                      <a:noFill/>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r>
              <a:tr h="234950">
                <a:tc>
                  <a:txBody>
                    <a:bodyPr/>
                    <a:lstStyle/>
                    <a:p>
                      <a:pPr marL="0" marR="0" lvl="0" indent="0" algn="l" defTabSz="912813" rtl="0" eaLnBrk="1" fontAlgn="base" latinLnBrk="0" hangingPunct="1">
                        <a:lnSpc>
                          <a:spcPct val="115000"/>
                        </a:lnSpc>
                        <a:spcBef>
                          <a:spcPct val="0"/>
                        </a:spcBef>
                        <a:spcAft>
                          <a:spcPts val="100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Security</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8DB3E2"/>
                      </a:solidFill>
                      <a:prstDash val="solid"/>
                      <a:round/>
                      <a:headEnd type="none" w="med" len="med"/>
                      <a:tailEnd type="none" w="med" len="med"/>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no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3,894</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1.0</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4,591</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1.1</a:t>
                      </a:r>
                    </a:p>
                  </a:txBody>
                  <a:tcPr marL="68580" marR="68580" marT="0" marB="0" horzOverflow="overflow">
                    <a:lnL>
                      <a:noFill/>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r>
              <a:tr h="234950">
                <a:tc>
                  <a:txBody>
                    <a:bodyPr/>
                    <a:lstStyle/>
                    <a:p>
                      <a:pPr marL="0" marR="0" lvl="0" indent="0" algn="l" defTabSz="912813" rtl="0" eaLnBrk="1" fontAlgn="base" latinLnBrk="0" hangingPunct="1">
                        <a:lnSpc>
                          <a:spcPct val="115000"/>
                        </a:lnSpc>
                        <a:spcBef>
                          <a:spcPct val="0"/>
                        </a:spcBef>
                        <a:spcAft>
                          <a:spcPts val="100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Potable Water</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8DB3E2"/>
                      </a:solidFill>
                      <a:prstDash val="solid"/>
                      <a:round/>
                      <a:headEnd type="none" w="med" len="med"/>
                      <a:tailEnd type="none" w="med" len="med"/>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no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25,847</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6.6</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29,218</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7.0</a:t>
                      </a:r>
                    </a:p>
                  </a:txBody>
                  <a:tcPr marL="68580" marR="68580" marT="0" marB="0" horzOverflow="overflow">
                    <a:lnL>
                      <a:noFill/>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r>
              <a:tr h="234950">
                <a:tc>
                  <a:txBody>
                    <a:bodyPr/>
                    <a:lstStyle/>
                    <a:p>
                      <a:pPr marL="0" marR="0" lvl="0" indent="0" algn="l" defTabSz="912813" rtl="0" eaLnBrk="1" fontAlgn="base" latinLnBrk="0" hangingPunct="1">
                        <a:lnSpc>
                          <a:spcPct val="115000"/>
                        </a:lnSpc>
                        <a:spcBef>
                          <a:spcPct val="0"/>
                        </a:spcBef>
                        <a:spcAft>
                          <a:spcPts val="100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Sanitation</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8DB3E2"/>
                      </a:solidFill>
                      <a:prstDash val="solid"/>
                      <a:round/>
                      <a:headEnd type="none" w="med" len="med"/>
                      <a:tailEnd type="none" w="med" len="med"/>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no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21,746</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5.6</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24,209</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5.8</a:t>
                      </a:r>
                    </a:p>
                  </a:txBody>
                  <a:tcPr marL="68580" marR="68580" marT="0" marB="0" horzOverflow="overflow">
                    <a:lnL>
                      <a:noFill/>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r>
              <a:tr h="234950">
                <a:tc>
                  <a:txBody>
                    <a:bodyPr/>
                    <a:lstStyle/>
                    <a:p>
                      <a:pPr marL="0" marR="0" lvl="0" indent="0" algn="l" defTabSz="912813" rtl="0" eaLnBrk="1" fontAlgn="base" latinLnBrk="0" hangingPunct="1">
                        <a:lnSpc>
                          <a:spcPct val="115000"/>
                        </a:lnSpc>
                        <a:spcBef>
                          <a:spcPct val="0"/>
                        </a:spcBef>
                        <a:spcAft>
                          <a:spcPts val="100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Technological Study</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8DB3E2"/>
                      </a:solidFill>
                      <a:prstDash val="solid"/>
                      <a:round/>
                      <a:headEnd type="none" w="med" len="med"/>
                      <a:tailEnd type="none" w="med" len="med"/>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no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6,889</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1.8</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10,435</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2.5</a:t>
                      </a:r>
                    </a:p>
                  </a:txBody>
                  <a:tcPr marL="68580" marR="68580" marT="0" marB="0" horzOverflow="overflow">
                    <a:lnL>
                      <a:noFill/>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r>
              <a:tr h="234950">
                <a:tc>
                  <a:txBody>
                    <a:bodyPr/>
                    <a:lstStyle/>
                    <a:p>
                      <a:pPr marL="0" marR="0" lvl="0" indent="0" algn="l" defTabSz="912813" rtl="0" eaLnBrk="1" fontAlgn="base" latinLnBrk="0" hangingPunct="1">
                        <a:lnSpc>
                          <a:spcPct val="115000"/>
                        </a:lnSpc>
                        <a:spcBef>
                          <a:spcPct val="0"/>
                        </a:spcBef>
                        <a:spcAft>
                          <a:spcPts val="100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Other</a:t>
                      </a:r>
                      <a:endParaRPr kumimoji="0" lang="en-US" altLang="tr-TR" sz="1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8DB3E2"/>
                      </a:solidFill>
                      <a:prstDash val="solid"/>
                      <a:round/>
                      <a:headEnd type="none" w="med" len="med"/>
                      <a:tailEnd type="none" w="med" len="med"/>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no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21,951</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5.6</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9D1D3"/>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24,626</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0" i="0" u="none" strike="noStrike" cap="none" normalizeH="0" baseline="0" smtClean="0">
                          <a:ln>
                            <a:noFill/>
                          </a:ln>
                          <a:solidFill>
                            <a:schemeClr val="tx1"/>
                          </a:solidFill>
                          <a:effectLst/>
                          <a:latin typeface="Calibri" pitchFamily="34" charset="0"/>
                        </a:rPr>
                        <a:t>5.9</a:t>
                      </a:r>
                    </a:p>
                  </a:txBody>
                  <a:tcPr marL="68580" marR="68580" marT="0" marB="0" horzOverflow="overflow">
                    <a:lnL>
                      <a:noFill/>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7C1A4"/>
                    </a:solidFill>
                  </a:tcPr>
                </a:tc>
              </a:tr>
              <a:tr h="234950">
                <a:tc>
                  <a:txBody>
                    <a:bodyPr/>
                    <a:lstStyle/>
                    <a:p>
                      <a:pPr marL="0" marR="0" lvl="0" indent="0" algn="l" defTabSz="912813" rtl="0" eaLnBrk="1" fontAlgn="base" latinLnBrk="0" hangingPunct="1">
                        <a:lnSpc>
                          <a:spcPct val="115000"/>
                        </a:lnSpc>
                        <a:spcBef>
                          <a:spcPct val="0"/>
                        </a:spcBef>
                        <a:spcAft>
                          <a:spcPct val="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TOTAL:</a:t>
                      </a:r>
                      <a:endParaRPr kumimoji="0" lang="en-US" altLang="tr-TR" sz="1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8DB3E2"/>
                      </a:solidFill>
                      <a:prstDash val="solid"/>
                      <a:round/>
                      <a:headEnd type="none" w="med" len="med"/>
                      <a:tailEnd type="none" w="med" len="med"/>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3A276"/>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390,684</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3A276"/>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100.0</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3A276"/>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417,393</a:t>
                      </a:r>
                    </a:p>
                  </a:txBody>
                  <a:tcPr marL="68580" marR="68580" marT="0" marB="0" horzOverflow="overflow">
                    <a:lnL>
                      <a:noFill/>
                    </a:lnL>
                    <a:lnR>
                      <a:noFill/>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3A276"/>
                    </a:solidFill>
                  </a:tcPr>
                </a:tc>
                <a:tc>
                  <a:txBody>
                    <a:bodyPr/>
                    <a:lstStyle/>
                    <a:p>
                      <a:pPr marL="0" marR="0" lvl="0" indent="0" algn="r" defTabSz="912813" rtl="0" eaLnBrk="1" fontAlgn="base" latinLnBrk="0" hangingPunct="1">
                        <a:lnSpc>
                          <a:spcPct val="115000"/>
                        </a:lnSpc>
                        <a:spcBef>
                          <a:spcPct val="0"/>
                        </a:spcBef>
                        <a:spcAft>
                          <a:spcPts val="1000"/>
                        </a:spcAft>
                        <a:buClrTx/>
                        <a:buSzTx/>
                        <a:buFontTx/>
                        <a:buNone/>
                        <a:tabLst/>
                      </a:pPr>
                      <a:r>
                        <a:rPr kumimoji="0" lang="en-US" altLang="tr-TR" sz="1400" b="1" i="0" u="none" strike="noStrike" cap="none" normalizeH="0" baseline="0" smtClean="0">
                          <a:ln>
                            <a:noFill/>
                          </a:ln>
                          <a:solidFill>
                            <a:schemeClr val="tx1"/>
                          </a:solidFill>
                          <a:effectLst/>
                          <a:latin typeface="Calibri" pitchFamily="34" charset="0"/>
                        </a:rPr>
                        <a:t>100.0</a:t>
                      </a:r>
                    </a:p>
                  </a:txBody>
                  <a:tcPr marL="68580" marR="68580" marT="0" marB="0" horzOverflow="overflow">
                    <a:lnL>
                      <a:noFill/>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lnTlToBr>
                      <a:noFill/>
                    </a:lnTlToBr>
                    <a:lnBlToTr>
                      <a:noFill/>
                    </a:lnBlToTr>
                    <a:solidFill>
                      <a:srgbClr val="F3A276"/>
                    </a:solidFill>
                  </a:tcPr>
                </a:tc>
              </a:tr>
            </a:tbl>
          </a:graphicData>
        </a:graphic>
      </p:graphicFrame>
      <p:sp>
        <p:nvSpPr>
          <p:cNvPr id="86132" name="Dikdörtgen 4"/>
          <p:cNvSpPr>
            <a:spLocks noChangeArrowheads="1"/>
          </p:cNvSpPr>
          <p:nvPr/>
        </p:nvSpPr>
        <p:spPr bwMode="auto">
          <a:xfrm>
            <a:off x="450850" y="635000"/>
            <a:ext cx="7747000" cy="338138"/>
          </a:xfrm>
          <a:prstGeom prst="rect">
            <a:avLst/>
          </a:prstGeom>
          <a:noFill/>
          <a:ln w="9525">
            <a:noFill/>
            <a:miter lim="800000"/>
            <a:headEnd/>
            <a:tailEnd/>
          </a:ln>
        </p:spPr>
        <p:txBody>
          <a:bodyPr>
            <a:spAutoFit/>
          </a:bodyPr>
          <a:lstStyle/>
          <a:p>
            <a:pPr eaLnBrk="0" hangingPunct="0">
              <a:tabLst>
                <a:tab pos="2114550" algn="l"/>
                <a:tab pos="2808288" algn="l"/>
              </a:tabLst>
            </a:pPr>
            <a:r>
              <a:rPr lang="en-US" altLang="tr-TR" sz="1600">
                <a:latin typeface="Calibri" pitchFamily="34" charset="0"/>
              </a:rPr>
              <a:t>Fixed Public Capital Investment Development and Goals</a:t>
            </a:r>
            <a:endParaRPr lang="en-US" altLang="tr-TR" sz="1600"/>
          </a:p>
        </p:txBody>
      </p:sp>
      <p:sp>
        <p:nvSpPr>
          <p:cNvPr id="14" name="Rectangle 13"/>
          <p:cNvSpPr/>
          <p:nvPr/>
        </p:nvSpPr>
        <p:spPr>
          <a:xfrm>
            <a:off x="7602538" y="531813"/>
            <a:ext cx="1541462"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1000" dirty="0"/>
              <a:t>In 2013 prices</a:t>
            </a:r>
          </a:p>
        </p:txBody>
      </p:sp>
      <p:sp>
        <p:nvSpPr>
          <p:cNvPr id="15" name="Rounded Rectangle 14"/>
          <p:cNvSpPr/>
          <p:nvPr/>
        </p:nvSpPr>
        <p:spPr>
          <a:xfrm>
            <a:off x="404813" y="6273800"/>
            <a:ext cx="3582987" cy="2016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r>
              <a:rPr lang="en-US" sz="1000">
                <a:solidFill>
                  <a:srgbClr val="FFFFFF"/>
                </a:solidFill>
              </a:rPr>
              <a:t>Source: Xth Development Plan</a:t>
            </a:r>
            <a:endParaRPr lang="en-US" sz="1000">
              <a:solidFill>
                <a:srgbClr val="FFFFFF"/>
              </a:solidFill>
              <a:cs typeface="Arial"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933" name="Group 93"/>
          <p:cNvGraphicFramePr>
            <a:graphicFrameLocks noGrp="1"/>
          </p:cNvGraphicFramePr>
          <p:nvPr/>
        </p:nvGraphicFramePr>
        <p:xfrm>
          <a:off x="587375" y="1708150"/>
          <a:ext cx="7883525" cy="2986088"/>
        </p:xfrm>
        <a:graphic>
          <a:graphicData uri="http://schemas.openxmlformats.org/drawingml/2006/table">
            <a:tbl>
              <a:tblPr/>
              <a:tblGrid>
                <a:gridCol w="5470546"/>
                <a:gridCol w="2412979"/>
              </a:tblGrid>
              <a:tr h="1120094">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noProof="0" dirty="0" smtClean="0">
                        <a:ln>
                          <a:noFill/>
                        </a:ln>
                        <a:solidFill>
                          <a:schemeClr val="bg2"/>
                        </a:solidFill>
                        <a:effectLst/>
                        <a:latin typeface="Tahoma" pitchFamily="34" charset="0"/>
                        <a:cs typeface="Arial" pitchFamily="34" charset="0"/>
                      </a:endParaRPr>
                    </a:p>
                  </a:txBody>
                  <a:tcPr marL="91444" marR="91444" marT="45702" marB="45702"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t>   </a:t>
                      </a:r>
                    </a:p>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400" b="1" i="0" u="none" strike="noStrike" cap="none" normalizeH="0" baseline="0" noProof="0" dirty="0" smtClean="0">
                          <a:ln>
                            <a:noFill/>
                          </a:ln>
                          <a:solidFill>
                            <a:schemeClr val="accent3">
                              <a:lumMod val="75000"/>
                            </a:schemeClr>
                          </a:solidFill>
                          <a:effectLst/>
                          <a:latin typeface="Tahoma" pitchFamily="34" charset="0"/>
                        </a:rPr>
                        <a:t>2014</a:t>
                      </a:r>
                      <a:endParaRPr kumimoji="0" lang="en-US" sz="2400" b="1" i="0" u="none" strike="noStrike" cap="none" normalizeH="0" baseline="0" noProof="0" dirty="0" smtClean="0">
                        <a:ln>
                          <a:noFill/>
                        </a:ln>
                        <a:solidFill>
                          <a:schemeClr val="accent3">
                            <a:lumMod val="75000"/>
                          </a:schemeClr>
                        </a:solidFill>
                        <a:effectLst/>
                        <a:latin typeface="Tahoma" pitchFamily="34" charset="0"/>
                        <a:cs typeface="Arial" pitchFamily="34" charset="0"/>
                      </a:endParaRPr>
                    </a:p>
                  </a:txBody>
                  <a:tcPr marL="91444" marR="91444" marT="45702" marB="457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r>
              <a:tr h="616442">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000" b="1" i="0" u="none" strike="noStrike" cap="none" normalizeH="0" baseline="0" noProof="0" dirty="0" smtClean="0">
                          <a:ln>
                            <a:noFill/>
                          </a:ln>
                          <a:solidFill>
                            <a:srgbClr val="003366"/>
                          </a:solidFill>
                          <a:effectLst/>
                          <a:latin typeface="Tahoma" pitchFamily="34" charset="0"/>
                        </a:rPr>
                        <a:t>Total Fixed Public Capital Investments</a:t>
                      </a:r>
                      <a:endParaRPr kumimoji="0" lang="en-US" sz="2000" b="1" i="0" u="none" strike="noStrike" cap="none" normalizeH="0" baseline="0" noProof="0" dirty="0" smtClean="0">
                        <a:ln>
                          <a:noFill/>
                        </a:ln>
                        <a:solidFill>
                          <a:srgbClr val="003366"/>
                        </a:solidFill>
                        <a:effectLst/>
                        <a:latin typeface="Tahoma" pitchFamily="34" charset="0"/>
                        <a:cs typeface="Arial" pitchFamily="34" charset="0"/>
                      </a:endParaRPr>
                    </a:p>
                  </a:txBody>
                  <a:tcPr marL="91444" marR="91444" marT="45702" marB="457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20000"/>
                        </a:spcBef>
                        <a:spcAft>
                          <a:spcPct val="0"/>
                        </a:spcAft>
                        <a:buClr>
                          <a:schemeClr val="accent2"/>
                        </a:buClr>
                        <a:buSzPct val="80000"/>
                        <a:buFont typeface="Wingdings" pitchFamily="2" charset="2"/>
                        <a:buNone/>
                        <a:tabLst/>
                      </a:pPr>
                      <a:r>
                        <a:rPr kumimoji="0" lang="en-US" sz="2000" b="1" i="0" u="none" strike="noStrike" cap="none" normalizeH="0" baseline="0" noProof="0" dirty="0" smtClean="0">
                          <a:ln>
                            <a:noFill/>
                          </a:ln>
                          <a:solidFill>
                            <a:srgbClr val="000099"/>
                          </a:solidFill>
                          <a:effectLst/>
                          <a:latin typeface="Comic Sans MS" pitchFamily="66" charset="0"/>
                        </a:rPr>
                        <a:t>35.7</a:t>
                      </a:r>
                      <a:endParaRPr kumimoji="0" lang="en-US" sz="2000" b="1" i="0" u="none" strike="noStrike" cap="none" normalizeH="0" baseline="0" noProof="0" dirty="0" smtClean="0">
                        <a:ln>
                          <a:noFill/>
                        </a:ln>
                        <a:solidFill>
                          <a:srgbClr val="000099"/>
                        </a:solidFill>
                        <a:effectLst/>
                        <a:latin typeface="Comic Sans MS" pitchFamily="66" charset="0"/>
                        <a:cs typeface="Arial" pitchFamily="34" charset="0"/>
                      </a:endParaRPr>
                    </a:p>
                  </a:txBody>
                  <a:tcPr marL="91444" marR="91444" marT="45702" marB="457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r h="71089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000" b="1" i="0" u="none" strike="noStrike" cap="none" normalizeH="0" baseline="0" noProof="0" dirty="0" smtClean="0">
                          <a:ln>
                            <a:noFill/>
                          </a:ln>
                          <a:solidFill>
                            <a:srgbClr val="003366"/>
                          </a:solidFill>
                          <a:effectLst/>
                          <a:latin typeface="Tahoma" pitchFamily="34" charset="0"/>
                        </a:rPr>
                        <a:t>Public Investment Program (*)</a:t>
                      </a:r>
                    </a:p>
                  </a:txBody>
                  <a:tcPr marL="91444" marR="91444" marT="45702" marB="457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20000"/>
                        </a:spcBef>
                        <a:spcAft>
                          <a:spcPct val="0"/>
                        </a:spcAft>
                        <a:buClr>
                          <a:schemeClr val="accent2"/>
                        </a:buClr>
                        <a:buSzPct val="80000"/>
                        <a:buFont typeface="Wingdings" pitchFamily="2" charset="2"/>
                        <a:buNone/>
                        <a:tabLst/>
                      </a:pPr>
                      <a:r>
                        <a:rPr kumimoji="0" lang="en-US" sz="2000" b="1" i="0" u="none" strike="noStrike" cap="none" normalizeH="0" baseline="0" noProof="0" dirty="0" smtClean="0">
                          <a:ln>
                            <a:noFill/>
                          </a:ln>
                          <a:solidFill>
                            <a:srgbClr val="000099"/>
                          </a:solidFill>
                          <a:effectLst/>
                          <a:latin typeface="Comic Sans MS" pitchFamily="66" charset="0"/>
                        </a:rPr>
                        <a:t>24.0</a:t>
                      </a:r>
                      <a:endParaRPr kumimoji="0" lang="en-US" sz="2000" b="1" i="0" u="none" strike="noStrike" cap="none" normalizeH="0" baseline="0" noProof="0" dirty="0" smtClean="0">
                        <a:ln>
                          <a:noFill/>
                        </a:ln>
                        <a:solidFill>
                          <a:srgbClr val="000099"/>
                        </a:solidFill>
                        <a:effectLst/>
                        <a:latin typeface="Comic Sans MS" pitchFamily="66" charset="0"/>
                        <a:cs typeface="Arial" pitchFamily="34" charset="0"/>
                      </a:endParaRPr>
                    </a:p>
                  </a:txBody>
                  <a:tcPr marL="91444" marR="91444" marT="45702" marB="457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r h="538657">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000" b="1" i="0" u="none" strike="noStrike" cap="none" normalizeH="0" baseline="0" noProof="0" dirty="0" smtClean="0">
                          <a:ln>
                            <a:noFill/>
                          </a:ln>
                          <a:solidFill>
                            <a:srgbClr val="003366"/>
                          </a:solidFill>
                          <a:effectLst/>
                          <a:latin typeface="Tahoma" pitchFamily="34" charset="0"/>
                        </a:rPr>
                        <a:t>Public Investment </a:t>
                      </a:r>
                      <a:r>
                        <a:t> </a:t>
                      </a:r>
                      <a:r>
                        <a:rPr kumimoji="0" lang="en-US" sz="2000" b="1" i="0" u="none" strike="noStrike" cap="none" normalizeH="0" baseline="0" noProof="0" dirty="0" smtClean="0">
                          <a:ln>
                            <a:noFill/>
                          </a:ln>
                          <a:solidFill>
                            <a:srgbClr val="003366"/>
                          </a:solidFill>
                          <a:effectLst/>
                          <a:latin typeface="Tahoma" pitchFamily="34" charset="0"/>
                        </a:rPr>
                        <a:t>Program Share (%)</a:t>
                      </a:r>
                      <a:endParaRPr kumimoji="0" lang="en-US" sz="2000" b="1" i="0" u="none" strike="noStrike" cap="none" normalizeH="0" baseline="0" noProof="0" dirty="0" smtClean="0">
                        <a:ln>
                          <a:noFill/>
                        </a:ln>
                        <a:solidFill>
                          <a:srgbClr val="003366"/>
                        </a:solidFill>
                        <a:effectLst/>
                        <a:latin typeface="Tahoma" pitchFamily="34" charset="0"/>
                        <a:cs typeface="Arial" pitchFamily="34" charset="0"/>
                      </a:endParaRPr>
                    </a:p>
                  </a:txBody>
                  <a:tcPr marL="91444" marR="91444" marT="45702" marB="457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20000"/>
                        </a:spcBef>
                        <a:spcAft>
                          <a:spcPct val="0"/>
                        </a:spcAft>
                        <a:buClr>
                          <a:schemeClr val="accent2"/>
                        </a:buClr>
                        <a:buSzPct val="80000"/>
                        <a:buFont typeface="Wingdings" pitchFamily="2" charset="2"/>
                        <a:buNone/>
                        <a:tabLst/>
                      </a:pPr>
                      <a:r>
                        <a:rPr kumimoji="0" lang="en-US" sz="2000" b="1" i="0" u="none" strike="noStrike" cap="none" normalizeH="0" baseline="0" noProof="0" dirty="0" smtClean="0">
                          <a:ln>
                            <a:noFill/>
                          </a:ln>
                          <a:solidFill>
                            <a:srgbClr val="000099"/>
                          </a:solidFill>
                          <a:effectLst/>
                          <a:latin typeface="Comic Sans MS" pitchFamily="66" charset="0"/>
                        </a:rPr>
                        <a:t>67.1%</a:t>
                      </a:r>
                      <a:endParaRPr kumimoji="0" lang="en-US" sz="2000" b="1" i="0" u="none" strike="noStrike" cap="none" normalizeH="0" baseline="0" noProof="0" dirty="0" smtClean="0">
                        <a:ln>
                          <a:noFill/>
                        </a:ln>
                        <a:solidFill>
                          <a:srgbClr val="000099"/>
                        </a:solidFill>
                        <a:effectLst/>
                        <a:latin typeface="Comic Sans MS" pitchFamily="66" charset="0"/>
                        <a:cs typeface="Arial" pitchFamily="34" charset="0"/>
                      </a:endParaRPr>
                    </a:p>
                  </a:txBody>
                  <a:tcPr marL="91444" marR="91444" marT="45702" marB="457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bl>
          </a:graphicData>
        </a:graphic>
      </p:graphicFrame>
      <p:sp>
        <p:nvSpPr>
          <p:cNvPr id="87058" name="Text Box 84"/>
          <p:cNvSpPr txBox="1">
            <a:spLocks noChangeArrowheads="1"/>
          </p:cNvSpPr>
          <p:nvPr/>
        </p:nvSpPr>
        <p:spPr bwMode="blackWhite">
          <a:xfrm>
            <a:off x="5167313" y="1235075"/>
            <a:ext cx="3327400" cy="523875"/>
          </a:xfrm>
          <a:prstGeom prst="rect">
            <a:avLst/>
          </a:prstGeom>
          <a:noFill/>
          <a:ln w="12700" cap="sq">
            <a:noFill/>
            <a:miter lim="800000"/>
            <a:headEnd type="none" w="sm" len="sm"/>
            <a:tailEnd type="none" w="sm" len="sm"/>
          </a:ln>
        </p:spPr>
        <p:txBody>
          <a:bodyPr lIns="91430" tIns="45716" rIns="91430" bIns="45716">
            <a:spAutoFit/>
          </a:bodyPr>
          <a:lstStyle/>
          <a:p>
            <a:pPr algn="r">
              <a:spcBef>
                <a:spcPct val="50000"/>
              </a:spcBef>
            </a:pPr>
            <a:r>
              <a:rPr lang="en-US" altLang="tr-TR" sz="1400">
                <a:solidFill>
                  <a:schemeClr val="tx1"/>
                </a:solidFill>
                <a:latin typeface="Tahoma" pitchFamily="34" charset="0"/>
                <a:sym typeface="Gill Sans Light"/>
              </a:rPr>
              <a:t>    (in current prices, USD,  billion)</a:t>
            </a:r>
          </a:p>
        </p:txBody>
      </p:sp>
      <p:sp>
        <p:nvSpPr>
          <p:cNvPr id="87059" name="Metin kutusu 1"/>
          <p:cNvSpPr txBox="1">
            <a:spLocks noChangeArrowheads="1"/>
          </p:cNvSpPr>
          <p:nvPr/>
        </p:nvSpPr>
        <p:spPr bwMode="auto">
          <a:xfrm>
            <a:off x="723900" y="4999038"/>
            <a:ext cx="7645400" cy="280987"/>
          </a:xfrm>
          <a:prstGeom prst="rect">
            <a:avLst/>
          </a:prstGeom>
          <a:noFill/>
          <a:ln w="9525">
            <a:noFill/>
            <a:miter lim="800000"/>
            <a:headEnd/>
            <a:tailEnd/>
          </a:ln>
        </p:spPr>
        <p:txBody>
          <a:bodyPr lIns="64288" tIns="32144" rIns="64288" bIns="32144">
            <a:spAutoFit/>
          </a:bodyPr>
          <a:lstStyle/>
          <a:p>
            <a:r>
              <a:rPr lang="en-US" altLang="tr-TR" sz="1400">
                <a:solidFill>
                  <a:srgbClr val="414141"/>
                </a:solidFill>
                <a:latin typeface="Gill Sans Light"/>
                <a:sym typeface="Gill Sans Light"/>
              </a:rPr>
              <a:t>(*) Apart from local and labor authorities in investments</a:t>
            </a:r>
          </a:p>
        </p:txBody>
      </p:sp>
      <p:sp>
        <p:nvSpPr>
          <p:cNvPr id="2" name="Slayt Numarası Yer Tutucusu 1"/>
          <p:cNvSpPr>
            <a:spLocks noGrp="1"/>
          </p:cNvSpPr>
          <p:nvPr>
            <p:ph type="sldNum" sz="quarter" idx="12"/>
          </p:nvPr>
        </p:nvSpPr>
        <p:spPr/>
        <p:txBody>
          <a:bodyPr/>
          <a:lstStyle/>
          <a:p>
            <a:pPr>
              <a:defRPr/>
            </a:pPr>
            <a:fld id="{0483268F-665B-4502-846B-C6E2F241B7D0}" type="slidenum">
              <a:rPr lang="en-US" smtClean="0"/>
              <a:pPr>
                <a:defRPr/>
              </a:pPr>
              <a:t>17</a:t>
            </a:fld>
            <a:endParaRPr lang="en-US"/>
          </a:p>
        </p:txBody>
      </p:sp>
      <p:sp>
        <p:nvSpPr>
          <p:cNvPr id="10"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dirty="0">
                <a:latin typeface="Arial" pitchFamily="34" charset="0"/>
              </a:rPr>
              <a:t>SCOPE OF THE PUBLIC INVESTMENT PROGRAM</a:t>
            </a:r>
          </a:p>
        </p:txBody>
      </p:sp>
      <p:sp>
        <p:nvSpPr>
          <p:cNvPr id="11"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87063" name="12 Grup"/>
          <p:cNvGrpSpPr>
            <a:grpSpLocks/>
          </p:cNvGrpSpPr>
          <p:nvPr/>
        </p:nvGrpSpPr>
        <p:grpSpPr bwMode="auto">
          <a:xfrm>
            <a:off x="285750" y="173038"/>
            <a:ext cx="611188" cy="612775"/>
            <a:chOff x="285720" y="0"/>
            <a:chExt cx="612000" cy="612000"/>
          </a:xfrm>
        </p:grpSpPr>
        <p:sp>
          <p:nvSpPr>
            <p:cNvPr id="13"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4" name="4 Resim" descr="Kalkınma Bakanlığı logo.jpg"/>
            <p:cNvPicPr>
              <a:picLocks noChangeAspect="1"/>
            </p:cNvPicPr>
            <p:nvPr/>
          </p:nvPicPr>
          <p:blipFill>
            <a:blip r:embed="rId2" cstate="print"/>
            <a:stretch>
              <a:fillRect/>
            </a:stretch>
          </p:blipFill>
          <p:spPr>
            <a:xfrm>
              <a:off x="321720" y="36000"/>
              <a:ext cx="540000" cy="540000"/>
            </a:xfrm>
            <a:prstGeom prst="ellipse">
              <a:avLst/>
            </a:prstGeom>
          </p:spPr>
        </p:pic>
      </p:grpSp>
      <p:cxnSp>
        <p:nvCxnSpPr>
          <p:cNvPr id="15"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933" name="Group 93"/>
          <p:cNvGraphicFramePr>
            <a:graphicFrameLocks noGrp="1"/>
          </p:cNvGraphicFramePr>
          <p:nvPr/>
        </p:nvGraphicFramePr>
        <p:xfrm>
          <a:off x="1322388" y="1292225"/>
          <a:ext cx="6683375" cy="4540251"/>
        </p:xfrm>
        <a:graphic>
          <a:graphicData uri="http://schemas.openxmlformats.org/drawingml/2006/table">
            <a:tbl>
              <a:tblPr/>
              <a:tblGrid>
                <a:gridCol w="4637736"/>
                <a:gridCol w="2045639"/>
              </a:tblGrid>
              <a:tr h="914666">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noProof="0" dirty="0" smtClean="0">
                        <a:ln>
                          <a:noFill/>
                        </a:ln>
                        <a:solidFill>
                          <a:schemeClr val="bg2"/>
                        </a:solidFill>
                        <a:effectLst/>
                        <a:latin typeface="Tahoma" pitchFamily="34" charset="0"/>
                        <a:cs typeface="Arial" pitchFamily="34" charset="0"/>
                      </a:endParaRPr>
                    </a:p>
                  </a:txBody>
                  <a:tcPr marL="91442" marR="91442" marT="45732" marB="45732"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t>   </a:t>
                      </a:r>
                    </a:p>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400" b="1" i="0" u="none" strike="noStrike" cap="none" normalizeH="0" baseline="0" noProof="0" dirty="0" smtClean="0">
                          <a:ln>
                            <a:noFill/>
                          </a:ln>
                          <a:solidFill>
                            <a:schemeClr val="tx1"/>
                          </a:solidFill>
                          <a:effectLst/>
                          <a:latin typeface="Tahoma" pitchFamily="34" charset="0"/>
                        </a:rPr>
                        <a:t>2013</a:t>
                      </a:r>
                      <a:endParaRPr kumimoji="0" lang="en-US" sz="2400" b="1" i="0" u="none" strike="noStrike" cap="none" normalizeH="0" baseline="0" noProof="0" dirty="0" smtClean="0">
                        <a:ln>
                          <a:noFill/>
                        </a:ln>
                        <a:solidFill>
                          <a:schemeClr val="tx1"/>
                        </a:solidFill>
                        <a:effectLst/>
                        <a:latin typeface="Tahoma" pitchFamily="34" charset="0"/>
                        <a:cs typeface="Arial" pitchFamily="34" charset="0"/>
                      </a:endParaRPr>
                    </a:p>
                  </a:txBody>
                  <a:tcPr marL="91442" marR="91442" marT="45732" marB="4573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C000"/>
                    </a:solidFill>
                  </a:tcPr>
                </a:tc>
              </a:tr>
              <a:tr h="503384">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000" b="1" i="0" u="none" strike="noStrike" cap="none" normalizeH="0" baseline="0" noProof="0" dirty="0" smtClean="0">
                          <a:ln>
                            <a:noFill/>
                          </a:ln>
                          <a:solidFill>
                            <a:srgbClr val="003366"/>
                          </a:solidFill>
                          <a:effectLst/>
                          <a:latin typeface="Tahoma" pitchFamily="34" charset="0"/>
                        </a:rPr>
                        <a:t>Number of Projects</a:t>
                      </a:r>
                      <a:endParaRPr kumimoji="0" lang="en-US" sz="2000" b="1" i="0" u="none" strike="noStrike" cap="none" normalizeH="0" baseline="0" noProof="0" dirty="0" smtClean="0">
                        <a:ln>
                          <a:noFill/>
                        </a:ln>
                        <a:solidFill>
                          <a:srgbClr val="003366"/>
                        </a:solidFill>
                        <a:effectLst/>
                        <a:latin typeface="Tahoma" pitchFamily="34" charset="0"/>
                        <a:cs typeface="Arial" pitchFamily="34" charset="0"/>
                      </a:endParaRPr>
                    </a:p>
                  </a:txBody>
                  <a:tcPr marL="91442" marR="91442" marT="45732" marB="4573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20000"/>
                        </a:spcBef>
                        <a:spcAft>
                          <a:spcPct val="0"/>
                        </a:spcAft>
                        <a:buClr>
                          <a:schemeClr val="accent2"/>
                        </a:buClr>
                        <a:buSzPct val="80000"/>
                        <a:buFont typeface="Wingdings" pitchFamily="2" charset="2"/>
                        <a:buNone/>
                        <a:tabLst/>
                      </a:pPr>
                      <a:r>
                        <a:rPr kumimoji="0" lang="en-US" sz="2000" b="1" i="0" u="none" strike="noStrike" cap="none" normalizeH="0" baseline="0" noProof="0" dirty="0" smtClean="0">
                          <a:ln>
                            <a:noFill/>
                          </a:ln>
                          <a:solidFill>
                            <a:srgbClr val="000099"/>
                          </a:solidFill>
                          <a:effectLst/>
                          <a:latin typeface="Comic Sans MS" pitchFamily="66" charset="0"/>
                        </a:rPr>
                        <a:t>2,737</a:t>
                      </a:r>
                      <a:endParaRPr kumimoji="0" lang="en-US" sz="2000" b="1" i="0" u="none" strike="noStrike" cap="none" normalizeH="0" baseline="0" noProof="0" dirty="0" smtClean="0">
                        <a:ln>
                          <a:noFill/>
                        </a:ln>
                        <a:solidFill>
                          <a:srgbClr val="000099"/>
                        </a:solidFill>
                        <a:effectLst/>
                        <a:latin typeface="Comic Sans MS" pitchFamily="66" charset="0"/>
                        <a:cs typeface="Arial" pitchFamily="34" charset="0"/>
                      </a:endParaRPr>
                    </a:p>
                  </a:txBody>
                  <a:tcPr marL="91442" marR="91442" marT="45732" marB="4573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r h="580514">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000" b="1" i="0" u="none" strike="noStrike" cap="none" normalizeH="0" baseline="0" noProof="0" dirty="0" smtClean="0">
                          <a:ln>
                            <a:noFill/>
                          </a:ln>
                          <a:solidFill>
                            <a:srgbClr val="003366"/>
                          </a:solidFill>
                          <a:effectLst/>
                          <a:latin typeface="Tahoma" pitchFamily="34" charset="0"/>
                        </a:rPr>
                        <a:t>Total Project Cost</a:t>
                      </a:r>
                      <a:endParaRPr kumimoji="0" lang="en-US" sz="2000" b="1" i="0" u="none" strike="noStrike" cap="none" normalizeH="0" baseline="0" noProof="0" dirty="0" smtClean="0">
                        <a:ln>
                          <a:noFill/>
                        </a:ln>
                        <a:solidFill>
                          <a:srgbClr val="003366"/>
                        </a:solidFill>
                        <a:effectLst/>
                        <a:latin typeface="Tahoma" pitchFamily="34" charset="0"/>
                        <a:cs typeface="Arial" pitchFamily="34" charset="0"/>
                      </a:endParaRPr>
                    </a:p>
                  </a:txBody>
                  <a:tcPr marL="91442" marR="91442" marT="45732" marB="4573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20000"/>
                        </a:spcBef>
                        <a:spcAft>
                          <a:spcPct val="0"/>
                        </a:spcAft>
                        <a:buClr>
                          <a:schemeClr val="accent2"/>
                        </a:buClr>
                        <a:buSzPct val="80000"/>
                        <a:buFont typeface="Wingdings" pitchFamily="2" charset="2"/>
                        <a:buNone/>
                        <a:tabLst/>
                      </a:pPr>
                      <a:r>
                        <a:rPr kumimoji="0" lang="en-US" sz="2000" b="1" i="0" u="none" strike="noStrike" cap="none" normalizeH="0" baseline="0" noProof="0" dirty="0" smtClean="0">
                          <a:ln>
                            <a:noFill/>
                          </a:ln>
                          <a:solidFill>
                            <a:srgbClr val="000099"/>
                          </a:solidFill>
                          <a:effectLst/>
                          <a:latin typeface="Comic Sans MS" pitchFamily="66" charset="0"/>
                        </a:rPr>
                        <a:t>222</a:t>
                      </a:r>
                      <a:endParaRPr kumimoji="0" lang="en-US" sz="2000" b="1" i="0" u="none" strike="noStrike" cap="none" normalizeH="0" baseline="0" noProof="0" dirty="0" smtClean="0">
                        <a:ln>
                          <a:noFill/>
                        </a:ln>
                        <a:solidFill>
                          <a:srgbClr val="000099"/>
                        </a:solidFill>
                        <a:effectLst/>
                        <a:latin typeface="Comic Sans MS" pitchFamily="66" charset="0"/>
                        <a:cs typeface="Arial" pitchFamily="34" charset="0"/>
                      </a:endParaRPr>
                    </a:p>
                  </a:txBody>
                  <a:tcPr marL="91442" marR="91442" marT="45732" marB="4573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r h="701222">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000" b="1" i="0" u="none" strike="noStrike" cap="none" normalizeH="0" baseline="0" noProof="0" dirty="0" smtClean="0">
                          <a:ln>
                            <a:noFill/>
                          </a:ln>
                          <a:solidFill>
                            <a:srgbClr val="003366"/>
                          </a:solidFill>
                          <a:effectLst/>
                          <a:latin typeface="Tahoma" pitchFamily="34" charset="0"/>
                        </a:rPr>
                        <a:t>Total Expenditure Until End 2012</a:t>
                      </a:r>
                      <a:endParaRPr kumimoji="0" lang="en-US" sz="2000" b="1" i="0" u="none" strike="noStrike" cap="none" normalizeH="0" baseline="0" noProof="0" dirty="0" smtClean="0">
                        <a:ln>
                          <a:noFill/>
                        </a:ln>
                        <a:solidFill>
                          <a:srgbClr val="003366"/>
                        </a:solidFill>
                        <a:effectLst/>
                        <a:latin typeface="Tahoma" pitchFamily="34" charset="0"/>
                        <a:cs typeface="Arial" pitchFamily="34" charset="0"/>
                      </a:endParaRPr>
                    </a:p>
                  </a:txBody>
                  <a:tcPr marL="91442" marR="91442" marT="45732" marB="4573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20000"/>
                        </a:spcBef>
                        <a:spcAft>
                          <a:spcPct val="0"/>
                        </a:spcAft>
                        <a:buClr>
                          <a:schemeClr val="accent2"/>
                        </a:buClr>
                        <a:buSzPct val="80000"/>
                        <a:buFont typeface="Wingdings" pitchFamily="2" charset="2"/>
                        <a:buNone/>
                        <a:tabLst/>
                      </a:pPr>
                      <a:r>
                        <a:rPr kumimoji="0" lang="en-US" sz="2000" b="1" i="0" u="none" strike="noStrike" cap="none" normalizeH="0" baseline="0" noProof="0" dirty="0" smtClean="0">
                          <a:ln>
                            <a:noFill/>
                          </a:ln>
                          <a:solidFill>
                            <a:srgbClr val="000099"/>
                          </a:solidFill>
                          <a:effectLst/>
                          <a:latin typeface="Comic Sans MS" pitchFamily="66" charset="0"/>
                        </a:rPr>
                        <a:t>102</a:t>
                      </a:r>
                      <a:endParaRPr kumimoji="0" lang="en-US" sz="2000" b="1" i="0" u="none" strike="noStrike" cap="none" normalizeH="0" baseline="0" noProof="0" dirty="0" smtClean="0">
                        <a:ln>
                          <a:noFill/>
                        </a:ln>
                        <a:solidFill>
                          <a:srgbClr val="000099"/>
                        </a:solidFill>
                        <a:effectLst/>
                        <a:latin typeface="Comic Sans MS" pitchFamily="66" charset="0"/>
                        <a:cs typeface="Arial" pitchFamily="34" charset="0"/>
                      </a:endParaRPr>
                    </a:p>
                  </a:txBody>
                  <a:tcPr marL="91442" marR="91442" marT="45732" marB="4573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593916">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000" b="1" i="0" u="none" strike="noStrike" cap="none" normalizeH="0" baseline="0" noProof="0" dirty="0" smtClean="0">
                          <a:ln>
                            <a:noFill/>
                          </a:ln>
                          <a:solidFill>
                            <a:srgbClr val="003366"/>
                          </a:solidFill>
                          <a:effectLst/>
                          <a:latin typeface="Tahoma" pitchFamily="34" charset="0"/>
                        </a:rPr>
                        <a:t>Remaining Reserves</a:t>
                      </a:r>
                      <a:endParaRPr kumimoji="0" lang="en-US" sz="2000" b="1" i="0" u="none" strike="noStrike" cap="none" normalizeH="0" baseline="0" noProof="0" dirty="0" smtClean="0">
                        <a:ln>
                          <a:noFill/>
                        </a:ln>
                        <a:solidFill>
                          <a:srgbClr val="003366"/>
                        </a:solidFill>
                        <a:effectLst/>
                        <a:latin typeface="Tahoma" pitchFamily="34" charset="0"/>
                        <a:cs typeface="Arial" pitchFamily="34" charset="0"/>
                      </a:endParaRPr>
                    </a:p>
                  </a:txBody>
                  <a:tcPr marL="91442" marR="91442" marT="45732" marB="4573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20000"/>
                        </a:spcBef>
                        <a:spcAft>
                          <a:spcPct val="0"/>
                        </a:spcAft>
                        <a:buClr>
                          <a:schemeClr val="accent2"/>
                        </a:buClr>
                        <a:buSzPct val="80000"/>
                        <a:buFont typeface="Wingdings" pitchFamily="2" charset="2"/>
                        <a:buNone/>
                        <a:tabLst/>
                      </a:pPr>
                      <a:r>
                        <a:rPr kumimoji="0" lang="en-US" sz="2000" b="1" i="0" u="none" strike="noStrike" cap="none" normalizeH="0" baseline="0" noProof="0" dirty="0" smtClean="0">
                          <a:ln>
                            <a:noFill/>
                          </a:ln>
                          <a:solidFill>
                            <a:srgbClr val="000099"/>
                          </a:solidFill>
                          <a:effectLst/>
                          <a:latin typeface="Comic Sans MS" pitchFamily="66" charset="0"/>
                        </a:rPr>
                        <a:t>120</a:t>
                      </a:r>
                      <a:endParaRPr kumimoji="0" lang="en-US" sz="2000" b="1" i="0" u="none" strike="noStrike" cap="none" normalizeH="0" baseline="0" noProof="0" dirty="0" smtClean="0">
                        <a:ln>
                          <a:noFill/>
                        </a:ln>
                        <a:solidFill>
                          <a:srgbClr val="000099"/>
                        </a:solidFill>
                        <a:effectLst/>
                        <a:latin typeface="Comic Sans MS" pitchFamily="66" charset="0"/>
                        <a:cs typeface="Arial" pitchFamily="34" charset="0"/>
                      </a:endParaRPr>
                    </a:p>
                  </a:txBody>
                  <a:tcPr marL="91442" marR="91442" marT="45732" marB="4573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r h="543082">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000" b="1" i="0" u="none" strike="noStrike" cap="none" normalizeH="0" baseline="0" noProof="0" dirty="0" smtClean="0">
                          <a:ln>
                            <a:noFill/>
                          </a:ln>
                          <a:solidFill>
                            <a:srgbClr val="003366"/>
                          </a:solidFill>
                          <a:effectLst/>
                          <a:latin typeface="Tahoma" pitchFamily="34" charset="0"/>
                        </a:rPr>
                        <a:t>Program Appropriations</a:t>
                      </a:r>
                      <a:endParaRPr kumimoji="0" lang="en-US" sz="2000" b="1" i="0" u="none" strike="noStrike" cap="none" normalizeH="0" baseline="0" noProof="0" dirty="0" smtClean="0">
                        <a:ln>
                          <a:noFill/>
                        </a:ln>
                        <a:solidFill>
                          <a:srgbClr val="003366"/>
                        </a:solidFill>
                        <a:effectLst/>
                        <a:latin typeface="Tahoma" pitchFamily="34" charset="0"/>
                        <a:cs typeface="Arial" pitchFamily="34" charset="0"/>
                      </a:endParaRPr>
                    </a:p>
                  </a:txBody>
                  <a:tcPr marL="91442" marR="91442" marT="45732" marB="4573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20000"/>
                        </a:spcBef>
                        <a:spcAft>
                          <a:spcPct val="0"/>
                        </a:spcAft>
                        <a:buClr>
                          <a:schemeClr val="accent2"/>
                        </a:buClr>
                        <a:buSzPct val="80000"/>
                        <a:buFont typeface="Wingdings" pitchFamily="2" charset="2"/>
                        <a:buNone/>
                        <a:tabLst/>
                      </a:pPr>
                      <a:r>
                        <a:rPr kumimoji="0" lang="en-US" sz="2000" b="1" i="0" u="none" strike="noStrike" cap="none" normalizeH="0" baseline="0" noProof="0" dirty="0" smtClean="0">
                          <a:ln>
                            <a:noFill/>
                          </a:ln>
                          <a:solidFill>
                            <a:srgbClr val="000099"/>
                          </a:solidFill>
                          <a:effectLst/>
                          <a:latin typeface="Comic Sans MS" pitchFamily="66" charset="0"/>
                        </a:rPr>
                        <a:t>25</a:t>
                      </a:r>
                      <a:endParaRPr kumimoji="0" lang="en-US" sz="2000" b="1" i="0" u="none" strike="noStrike" cap="none" normalizeH="0" baseline="0" noProof="0" dirty="0" smtClean="0">
                        <a:ln>
                          <a:noFill/>
                        </a:ln>
                        <a:solidFill>
                          <a:srgbClr val="000099"/>
                        </a:solidFill>
                        <a:effectLst/>
                        <a:latin typeface="Comic Sans MS" pitchFamily="66" charset="0"/>
                        <a:cs typeface="Arial" pitchFamily="34" charset="0"/>
                      </a:endParaRPr>
                    </a:p>
                  </a:txBody>
                  <a:tcPr marL="91442" marR="91442" marT="45732" marB="4573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r h="703467">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000" b="1" i="0" u="none" strike="noStrike" cap="none" normalizeH="0" baseline="0" noProof="0" dirty="0" smtClean="0">
                          <a:ln>
                            <a:noFill/>
                          </a:ln>
                          <a:solidFill>
                            <a:srgbClr val="003366"/>
                          </a:solidFill>
                          <a:effectLst/>
                          <a:latin typeface="Tahoma" pitchFamily="34" charset="0"/>
                        </a:rPr>
                        <a:t>Mid-Term Project Completion Date</a:t>
                      </a:r>
                      <a:r>
                        <a:t> </a:t>
                      </a:r>
                      <a:r>
                        <a:rPr kumimoji="0" lang="en-US" sz="2000" b="1" i="0" u="none" strike="noStrike" cap="none" normalizeH="0" baseline="0" noProof="0" dirty="0" smtClean="0">
                          <a:ln>
                            <a:noFill/>
                          </a:ln>
                          <a:solidFill>
                            <a:srgbClr val="003366"/>
                          </a:solidFill>
                          <a:effectLst/>
                          <a:latin typeface="Tahoma" pitchFamily="34" charset="0"/>
                        </a:rPr>
                        <a:t>(year) </a:t>
                      </a:r>
                    </a:p>
                  </a:txBody>
                  <a:tcPr marL="91442" marR="91442" marT="45732" marB="4573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20000"/>
                        </a:spcBef>
                        <a:spcAft>
                          <a:spcPct val="0"/>
                        </a:spcAft>
                        <a:buClr>
                          <a:schemeClr val="accent2"/>
                        </a:buClr>
                        <a:buSzPct val="80000"/>
                        <a:buFont typeface="Wingdings" pitchFamily="2" charset="2"/>
                        <a:buNone/>
                        <a:tabLst/>
                      </a:pPr>
                      <a:r>
                        <a:rPr kumimoji="0" lang="en-US" sz="2000" b="1" i="0" u="none" strike="noStrike" cap="none" normalizeH="0" baseline="0" noProof="0" dirty="0" smtClean="0">
                          <a:ln>
                            <a:noFill/>
                          </a:ln>
                          <a:solidFill>
                            <a:srgbClr val="000099"/>
                          </a:solidFill>
                          <a:effectLst/>
                          <a:latin typeface="Comic Sans MS" pitchFamily="66" charset="0"/>
                        </a:rPr>
                        <a:t>~ 4</a:t>
                      </a:r>
                      <a:endParaRPr kumimoji="0" lang="en-US" sz="2000" b="1" i="0" u="none" strike="noStrike" cap="none" normalizeH="0" baseline="0" noProof="0" dirty="0" smtClean="0">
                        <a:ln>
                          <a:noFill/>
                        </a:ln>
                        <a:solidFill>
                          <a:srgbClr val="000099"/>
                        </a:solidFill>
                        <a:effectLst/>
                        <a:latin typeface="Comic Sans MS" pitchFamily="66" charset="0"/>
                        <a:cs typeface="Arial" pitchFamily="34" charset="0"/>
                      </a:endParaRPr>
                    </a:p>
                  </a:txBody>
                  <a:tcPr marL="91442" marR="91442" marT="45732" marB="4573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solidFill>
                  </a:tcPr>
                </a:tc>
              </a:tr>
            </a:tbl>
          </a:graphicData>
        </a:graphic>
      </p:graphicFrame>
      <p:sp>
        <p:nvSpPr>
          <p:cNvPr id="88091" name="Text Box 84"/>
          <p:cNvSpPr txBox="1">
            <a:spLocks noChangeArrowheads="1"/>
          </p:cNvSpPr>
          <p:nvPr/>
        </p:nvSpPr>
        <p:spPr bwMode="blackWhite">
          <a:xfrm>
            <a:off x="3408363" y="819150"/>
            <a:ext cx="4621212" cy="352425"/>
          </a:xfrm>
          <a:prstGeom prst="rect">
            <a:avLst/>
          </a:prstGeom>
          <a:noFill/>
          <a:ln w="12700" cap="sq">
            <a:noFill/>
            <a:miter lim="800000"/>
            <a:headEnd type="none" w="sm" len="sm"/>
            <a:tailEnd type="none" w="sm" len="sm"/>
          </a:ln>
        </p:spPr>
        <p:txBody>
          <a:bodyPr lIns="91231" tIns="45616" rIns="91231" bIns="45616">
            <a:spAutoFit/>
          </a:bodyPr>
          <a:lstStyle/>
          <a:p>
            <a:pPr algn="r">
              <a:spcBef>
                <a:spcPct val="50000"/>
              </a:spcBef>
            </a:pPr>
            <a:r>
              <a:rPr lang="en-US" altLang="tr-TR" sz="1700">
                <a:latin typeface="Tahoma" pitchFamily="34" charset="0"/>
                <a:sym typeface="Gill Sans Light"/>
              </a:rPr>
              <a:t>    (in current prices, USD billion)</a:t>
            </a:r>
          </a:p>
        </p:txBody>
      </p:sp>
      <p:sp>
        <p:nvSpPr>
          <p:cNvPr id="7" name="3 Dikdörtgen"/>
          <p:cNvSpPr>
            <a:spLocks noChangeArrowheads="1"/>
          </p:cNvSpPr>
          <p:nvPr/>
        </p:nvSpPr>
        <p:spPr bwMode="auto">
          <a:xfrm>
            <a:off x="0" y="0"/>
            <a:ext cx="9144000" cy="428625"/>
          </a:xfrm>
          <a:prstGeom prst="rect">
            <a:avLst/>
          </a:prstGeom>
          <a:solidFill>
            <a:srgbClr val="FF0000"/>
          </a:solidFill>
          <a:ln>
            <a:noFill/>
          </a:ln>
          <a:extLst>
            <a:ext uri="{91240B29-F687-4F45-9708-019B960494DF}"/>
          </a:extLst>
        </p:spPr>
        <p:txBody>
          <a:bodyPr lIns="91222" tIns="45612" rIns="91222" bIns="45612" anchor="ctr"/>
          <a:lstStyle/>
          <a:p>
            <a:pPr algn="ctr" eaLnBrk="0" hangingPunct="0">
              <a:defRPr/>
            </a:pPr>
            <a:r>
              <a:rPr lang="en-US" dirty="0">
                <a:solidFill>
                  <a:schemeClr val="bg1">
                    <a:lumMod val="95000"/>
                  </a:schemeClr>
                </a:solidFill>
                <a:latin typeface="Tahoma" pitchFamily="34" charset="0"/>
              </a:rPr>
              <a:t>PUBLIC INVESTMENT VOLUME IN 2013</a:t>
            </a:r>
          </a:p>
        </p:txBody>
      </p:sp>
      <p:pic>
        <p:nvPicPr>
          <p:cNvPr id="88093" name="Resim 13" descr="http://www.kalkinma.gov.tr/DocObjects/view/12603/Kalkınma_Bakanlığı_logo_(ingilizce)_arkası_beyaz.png"/>
          <p:cNvPicPr>
            <a:picLocks noChangeAspect="1" noChangeArrowheads="1"/>
          </p:cNvPicPr>
          <p:nvPr/>
        </p:nvPicPr>
        <p:blipFill>
          <a:blip r:embed="rId3" cstate="print"/>
          <a:srcRect/>
          <a:stretch>
            <a:fillRect/>
          </a:stretch>
        </p:blipFill>
        <p:spPr bwMode="auto">
          <a:xfrm>
            <a:off x="217488" y="144463"/>
            <a:ext cx="569912" cy="568325"/>
          </a:xfrm>
          <a:prstGeom prst="rect">
            <a:avLst/>
          </a:prstGeom>
          <a:noFill/>
          <a:ln w="9525">
            <a:noFill/>
            <a:miter lim="800000"/>
            <a:headEnd/>
            <a:tailEnd/>
          </a:ln>
        </p:spPr>
      </p:pic>
      <p:sp>
        <p:nvSpPr>
          <p:cNvPr id="9" name="8 Dikdörtgen"/>
          <p:cNvSpPr/>
          <p:nvPr/>
        </p:nvSpPr>
        <p:spPr>
          <a:xfrm>
            <a:off x="0" y="6643688"/>
            <a:ext cx="9144000" cy="214312"/>
          </a:xfrm>
          <a:prstGeom prst="rect">
            <a:avLst/>
          </a:prstGeom>
          <a:solidFill>
            <a:srgbClr val="FF0000"/>
          </a:solidFill>
          <a:ln w="25400" cap="flat" cmpd="sng" algn="ctr">
            <a:noFill/>
            <a:prstDash val="solid"/>
          </a:ln>
          <a:effectLst/>
        </p:spPr>
        <p:txBody>
          <a:bodyPr lIns="91350" tIns="45675" rIns="91350" bIns="45675" anchor="ctr"/>
          <a:lstStyle/>
          <a:p>
            <a:pPr algn="ctr" eaLnBrk="0" fontAlgn="auto" hangingPunct="0">
              <a:spcBef>
                <a:spcPts val="0"/>
              </a:spcBef>
              <a:spcAft>
                <a:spcPts val="0"/>
              </a:spcAft>
              <a:defRPr/>
            </a:pPr>
            <a:endParaRPr lang="tr-TR" kern="0" dirty="0">
              <a:solidFill>
                <a:prstClr val="white"/>
              </a:solidFill>
              <a:latin typeface="Calibri"/>
              <a:cs typeface="+mn-cs"/>
            </a:endParaRPr>
          </a:p>
        </p:txBody>
      </p:sp>
      <p:sp>
        <p:nvSpPr>
          <p:cNvPr id="2" name="Slayt Numarası Yer Tutucusu 1"/>
          <p:cNvSpPr>
            <a:spLocks noGrp="1"/>
          </p:cNvSpPr>
          <p:nvPr>
            <p:ph type="sldNum" sz="quarter" idx="12"/>
          </p:nvPr>
        </p:nvSpPr>
        <p:spPr/>
        <p:txBody>
          <a:bodyPr/>
          <a:lstStyle/>
          <a:p>
            <a:pPr>
              <a:defRPr/>
            </a:pPr>
            <a:fld id="{ECB55B68-9986-4D29-9AEE-554A58FC3B71}" type="slidenum">
              <a:rPr lang="en-US" smtClean="0"/>
              <a:pPr>
                <a:defRPr/>
              </a:pPr>
              <a:t>18</a:t>
            </a:fld>
            <a:endParaRPr lang="en-US"/>
          </a:p>
        </p:txBody>
      </p:sp>
      <p:cxnSp>
        <p:nvCxnSpPr>
          <p:cNvPr id="8"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ChangeArrowheads="1"/>
          </p:cNvSpPr>
          <p:nvPr/>
        </p:nvSpPr>
        <p:spPr bwMode="auto">
          <a:xfrm>
            <a:off x="715963" y="0"/>
            <a:ext cx="7446962" cy="692150"/>
          </a:xfrm>
          <a:prstGeom prst="rect">
            <a:avLst/>
          </a:prstGeom>
          <a:noFill/>
          <a:ln w="9525">
            <a:noFill/>
            <a:miter lim="800000"/>
            <a:headEnd/>
            <a:tailEnd/>
          </a:ln>
        </p:spPr>
        <p:txBody>
          <a:bodyPr lIns="0" tIns="0" rIns="0" bIns="0"/>
          <a:lstStyle/>
          <a:p>
            <a:pPr eaLnBrk="0" hangingPunct="0"/>
            <a:r>
              <a:rPr lang="en-US" altLang="tr-TR" sz="2200">
                <a:solidFill>
                  <a:schemeClr val="bg1"/>
                </a:solidFill>
              </a:rPr>
              <a:t>4. Bölüm</a:t>
            </a:r>
          </a:p>
          <a:p>
            <a:pPr eaLnBrk="0" hangingPunct="0"/>
            <a:r>
              <a:rPr lang="en-US" altLang="tr-TR" sz="2200">
                <a:solidFill>
                  <a:schemeClr val="bg1"/>
                </a:solidFill>
              </a:rPr>
              <a:t>Türkiye’de kamu yatırımlarında gelişmeler</a:t>
            </a:r>
          </a:p>
        </p:txBody>
      </p:sp>
      <p:sp>
        <p:nvSpPr>
          <p:cNvPr id="5"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dirty="0">
                <a:latin typeface="Arial" pitchFamily="34" charset="0"/>
              </a:rPr>
              <a:t>PUBLIC INVESTMENT VOLUME IN 2013</a:t>
            </a:r>
          </a:p>
        </p:txBody>
      </p:sp>
      <p:sp>
        <p:nvSpPr>
          <p:cNvPr id="6"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2054" name="12 Grup"/>
          <p:cNvGrpSpPr>
            <a:grpSpLocks/>
          </p:cNvGrpSpPr>
          <p:nvPr/>
        </p:nvGrpSpPr>
        <p:grpSpPr bwMode="auto">
          <a:xfrm>
            <a:off x="285750" y="173038"/>
            <a:ext cx="611188" cy="612775"/>
            <a:chOff x="285720" y="0"/>
            <a:chExt cx="612000" cy="612000"/>
          </a:xfrm>
        </p:grpSpPr>
        <p:sp>
          <p:nvSpPr>
            <p:cNvPr id="8"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9"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0"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2" name="Slayt Numarası Yer Tutucusu 1"/>
          <p:cNvSpPr>
            <a:spLocks noGrp="1"/>
          </p:cNvSpPr>
          <p:nvPr>
            <p:ph type="sldNum" sz="quarter" idx="12"/>
          </p:nvPr>
        </p:nvSpPr>
        <p:spPr/>
        <p:txBody>
          <a:bodyPr/>
          <a:lstStyle/>
          <a:p>
            <a:pPr>
              <a:defRPr/>
            </a:pPr>
            <a:fld id="{5CBE27A2-CF2D-42C6-8131-30441BAFF0C6}" type="slidenum">
              <a:rPr lang="en-US" smtClean="0"/>
              <a:pPr>
                <a:defRPr/>
              </a:pPr>
              <a:t>19</a:t>
            </a:fld>
            <a:endParaRPr lang="en-US"/>
          </a:p>
        </p:txBody>
      </p:sp>
      <p:graphicFrame>
        <p:nvGraphicFramePr>
          <p:cNvPr id="3" name="Nesne 6"/>
          <p:cNvGraphicFramePr>
            <a:graphicFrameLocks noChangeAspect="1"/>
          </p:cNvGraphicFramePr>
          <p:nvPr/>
        </p:nvGraphicFramePr>
        <p:xfrm>
          <a:off x="371475" y="723900"/>
          <a:ext cx="8828088" cy="5283200"/>
        </p:xfrm>
        <a:graphic>
          <a:graphicData uri="http://schemas.openxmlformats.org/presentationml/2006/ole">
            <p:oleObj spid="_x0000_s2051" name="Worksheet" r:id="rId4" imgW="10534699" imgH="5581560" progId="Excel.Sheet.8">
              <p:embed/>
            </p:oleObj>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456" name="Group 64"/>
          <p:cNvGraphicFramePr>
            <a:graphicFrameLocks noGrp="1"/>
          </p:cNvGraphicFramePr>
          <p:nvPr>
            <p:ph sz="half" idx="1"/>
          </p:nvPr>
        </p:nvGraphicFramePr>
        <p:xfrm>
          <a:off x="152400" y="990600"/>
          <a:ext cx="8869363" cy="5232401"/>
        </p:xfrm>
        <a:graphic>
          <a:graphicData uri="http://schemas.openxmlformats.org/drawingml/2006/table">
            <a:tbl>
              <a:tblPr/>
              <a:tblGrid>
                <a:gridCol w="3095625"/>
                <a:gridCol w="923925"/>
                <a:gridCol w="939800"/>
                <a:gridCol w="957263"/>
                <a:gridCol w="976312"/>
                <a:gridCol w="966788"/>
                <a:gridCol w="1009650"/>
              </a:tblGrid>
              <a:tr h="100647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000" b="1" i="0" u="none" strike="noStrike" cap="none" normalizeH="0" baseline="0" smtClean="0">
                          <a:ln>
                            <a:noFill/>
                          </a:ln>
                          <a:solidFill>
                            <a:srgbClr val="002060"/>
                          </a:solidFill>
                          <a:effectLst/>
                          <a:latin typeface="Times New Roman" pitchFamily="18" charset="0"/>
                        </a:rPr>
                        <a:t>INDICATOR / YEARS</a:t>
                      </a:r>
                      <a:endParaRPr kumimoji="0" lang="en-US" sz="2000" b="1" i="0" u="none" strike="noStrike" cap="none" normalizeH="0" baseline="0" smtClean="0">
                        <a:ln>
                          <a:noFill/>
                        </a:ln>
                        <a:solidFill>
                          <a:srgbClr val="002060"/>
                        </a:solidFill>
                        <a:effectLst/>
                        <a:latin typeface="Times New Roman" pitchFamily="18" charset="0"/>
                        <a:cs typeface="Arial" pitchFamily="34" charset="0"/>
                      </a:endParaRPr>
                    </a:p>
                  </a:txBody>
                  <a:tcPr marL="91434" marR="91434" marT="45719" marB="45719"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1" i="0" u="none" strike="noStrike" cap="none" normalizeH="0" baseline="0" smtClean="0">
                          <a:ln>
                            <a:noFill/>
                          </a:ln>
                          <a:solidFill>
                            <a:srgbClr val="002060"/>
                          </a:solidFill>
                          <a:effectLst/>
                          <a:latin typeface="Times New Roman" pitchFamily="18" charset="0"/>
                        </a:rPr>
                        <a:t>2009</a:t>
                      </a:r>
                    </a:p>
                    <a:p>
                      <a:pPr marL="342900" marR="0" lvl="0" indent="-34290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endParaRPr kumimoji="0" lang="en-US" sz="2000" b="1" i="0" u="none" strike="noStrike" cap="none" normalizeH="0" baseline="0" smtClean="0">
                        <a:ln>
                          <a:noFill/>
                        </a:ln>
                        <a:solidFill>
                          <a:srgbClr val="002060"/>
                        </a:solidFill>
                        <a:effectLst/>
                        <a:latin typeface="Times New Roman" pitchFamily="18" charset="0"/>
                        <a:cs typeface="Arial" pitchFamily="34" charset="0"/>
                      </a:endParaRPr>
                    </a:p>
                  </a:txBody>
                  <a:tcPr marL="91434" marR="91434" marT="45719" marB="45719"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1" i="0" u="none" strike="noStrike" cap="none" normalizeH="0" baseline="0" smtClean="0">
                          <a:ln>
                            <a:noFill/>
                          </a:ln>
                          <a:solidFill>
                            <a:srgbClr val="002060"/>
                          </a:solidFill>
                          <a:effectLst/>
                          <a:latin typeface="Times New Roman" pitchFamily="18" charset="0"/>
                        </a:rPr>
                        <a:t>2010</a:t>
                      </a:r>
                    </a:p>
                    <a:p>
                      <a:pPr marL="342900" marR="0" lvl="0" indent="-34290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endParaRPr kumimoji="0" lang="en-US" sz="2000" b="1" i="0" u="none" strike="noStrike" cap="none" normalizeH="0" baseline="0" smtClean="0">
                        <a:ln>
                          <a:noFill/>
                        </a:ln>
                        <a:solidFill>
                          <a:srgbClr val="002060"/>
                        </a:solidFill>
                        <a:effectLst/>
                        <a:latin typeface="Times New Roman" pitchFamily="18" charset="0"/>
                        <a:cs typeface="Arial" pitchFamily="34" charset="0"/>
                      </a:endParaRPr>
                    </a:p>
                  </a:txBody>
                  <a:tcPr marL="91434" marR="91434" marT="45719" marB="45719"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1" i="0" u="none" strike="noStrike" cap="none" normalizeH="0" baseline="0" smtClean="0">
                          <a:ln>
                            <a:noFill/>
                          </a:ln>
                          <a:solidFill>
                            <a:srgbClr val="002060"/>
                          </a:solidFill>
                          <a:effectLst/>
                          <a:latin typeface="Times New Roman" pitchFamily="18" charset="0"/>
                        </a:rPr>
                        <a:t>2011</a:t>
                      </a:r>
                    </a:p>
                    <a:p>
                      <a:pPr marL="342900" marR="0" lvl="0" indent="-34290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endParaRPr kumimoji="0" lang="en-US" sz="2000" b="1" i="0" u="none" strike="noStrike" cap="none" normalizeH="0" baseline="0" smtClean="0">
                        <a:ln>
                          <a:noFill/>
                        </a:ln>
                        <a:solidFill>
                          <a:srgbClr val="002060"/>
                        </a:solidFill>
                        <a:effectLst/>
                        <a:latin typeface="Times New Roman" pitchFamily="18" charset="0"/>
                        <a:cs typeface="Arial" pitchFamily="34" charset="0"/>
                      </a:endParaRPr>
                    </a:p>
                  </a:txBody>
                  <a:tcPr marL="91434" marR="91434" marT="45719" marB="45719"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1" i="0" u="none" strike="noStrike" cap="none" normalizeH="0" baseline="0" smtClean="0">
                          <a:ln>
                            <a:noFill/>
                          </a:ln>
                          <a:solidFill>
                            <a:srgbClr val="002060"/>
                          </a:solidFill>
                          <a:effectLst/>
                          <a:latin typeface="Times New Roman" pitchFamily="18" charset="0"/>
                        </a:rPr>
                        <a:t>2012</a:t>
                      </a:r>
                    </a:p>
                    <a:p>
                      <a:pPr marL="342900" marR="0" lvl="0" indent="-34290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endParaRPr kumimoji="0" lang="en-US" sz="2000" b="1" i="0" u="none" strike="noStrike" cap="none" normalizeH="0" baseline="0" smtClean="0">
                        <a:ln>
                          <a:noFill/>
                        </a:ln>
                        <a:solidFill>
                          <a:srgbClr val="002060"/>
                        </a:solidFill>
                        <a:effectLst/>
                        <a:latin typeface="Times New Roman" pitchFamily="18" charset="0"/>
                        <a:cs typeface="Arial" pitchFamily="34" charset="0"/>
                      </a:endParaRPr>
                    </a:p>
                  </a:txBody>
                  <a:tcPr marL="91434" marR="91434" marT="45719" marB="45719"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1" i="0" u="none" strike="noStrike" cap="none" normalizeH="0" baseline="0" smtClean="0">
                          <a:ln>
                            <a:noFill/>
                          </a:ln>
                          <a:solidFill>
                            <a:srgbClr val="002060"/>
                          </a:solidFill>
                          <a:effectLst/>
                          <a:latin typeface="Times New Roman" pitchFamily="18" charset="0"/>
                        </a:rPr>
                        <a:t>2013</a:t>
                      </a:r>
                      <a:r>
                        <a:rPr kumimoji="0" lang="en-US" sz="1200" b="1" i="0" u="none" strike="noStrike" cap="none" normalizeH="0" baseline="0" smtClean="0">
                          <a:ln>
                            <a:noFill/>
                          </a:ln>
                          <a:solidFill>
                            <a:srgbClr val="002060"/>
                          </a:solidFill>
                          <a:effectLst/>
                          <a:latin typeface="Times New Roman" pitchFamily="18" charset="0"/>
                        </a:rPr>
                        <a:t> (Provision)</a:t>
                      </a:r>
                      <a:endParaRPr kumimoji="0" lang="en-US" sz="1200" b="1" i="0" u="none" strike="noStrike" cap="none" normalizeH="0" baseline="0" smtClean="0">
                        <a:ln>
                          <a:noFill/>
                        </a:ln>
                        <a:solidFill>
                          <a:srgbClr val="002060"/>
                        </a:solidFill>
                        <a:effectLst/>
                        <a:latin typeface="Times New Roman" pitchFamily="18" charset="0"/>
                        <a:cs typeface="Arial" pitchFamily="34" charset="0"/>
                      </a:endParaRPr>
                    </a:p>
                  </a:txBody>
                  <a:tcPr marL="91434" marR="91434" marT="45719" marB="45719"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1" i="0" u="none" strike="noStrike" cap="none" normalizeH="0" baseline="0" smtClean="0">
                          <a:ln>
                            <a:noFill/>
                          </a:ln>
                          <a:solidFill>
                            <a:srgbClr val="002060"/>
                          </a:solidFill>
                          <a:effectLst/>
                          <a:latin typeface="Times New Roman" pitchFamily="18" charset="0"/>
                        </a:rPr>
                        <a:t>2014</a:t>
                      </a:r>
                      <a:r>
                        <a:t> </a:t>
                      </a:r>
                      <a:r>
                        <a:rPr kumimoji="0" lang="en-US" sz="1000" b="1" i="0" u="none" strike="noStrike" cap="none" normalizeH="0" baseline="0" smtClean="0">
                          <a:ln>
                            <a:noFill/>
                          </a:ln>
                          <a:solidFill>
                            <a:srgbClr val="002060"/>
                          </a:solidFill>
                          <a:effectLst/>
                          <a:latin typeface="Times New Roman" pitchFamily="18" charset="0"/>
                        </a:rPr>
                        <a:t>(Program)</a:t>
                      </a:r>
                      <a:endParaRPr kumimoji="0" lang="en-US" sz="1000" b="1" i="0" u="none" strike="noStrike" cap="none" normalizeH="0" baseline="0" smtClean="0">
                        <a:ln>
                          <a:noFill/>
                        </a:ln>
                        <a:solidFill>
                          <a:srgbClr val="002060"/>
                        </a:solidFill>
                        <a:effectLst/>
                        <a:latin typeface="Times New Roman" pitchFamily="18" charset="0"/>
                        <a:cs typeface="Arial" pitchFamily="34" charset="0"/>
                      </a:endParaRPr>
                    </a:p>
                  </a:txBody>
                  <a:tcPr marL="91434" marR="91434" marT="45719" marB="45719"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99"/>
                    </a:solidFill>
                  </a:tcPr>
                </a:tc>
              </a:tr>
              <a:tr h="738188">
                <a:tc>
                  <a:txBody>
                    <a:bodyPr/>
                    <a:lstStyle/>
                    <a:p>
                      <a:pPr marL="342900" marR="0" lvl="0" indent="-34290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rPr>
                        <a:t>GDP</a:t>
                      </a:r>
                      <a:r>
                        <a:t> </a:t>
                      </a:r>
                      <a:r>
                        <a:rPr kumimoji="0" lang="en-US" sz="1400" b="0" i="0" u="none" strike="noStrike" cap="none" normalizeH="0" baseline="0" smtClean="0">
                          <a:ln>
                            <a:noFill/>
                          </a:ln>
                          <a:solidFill>
                            <a:schemeClr val="tx1"/>
                          </a:solidFill>
                          <a:effectLst/>
                          <a:latin typeface="Arial" pitchFamily="34" charset="0"/>
                        </a:rPr>
                        <a:t>(in current prices, USD billion)</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617</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735</a:t>
                      </a:r>
                    </a:p>
                  </a:txBody>
                  <a:tcPr marL="91434" marR="91434" marT="45719" marB="45719"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774</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786</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823</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867</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r>
              <a:tr h="581025">
                <a:tc>
                  <a:txBody>
                    <a:bodyPr/>
                    <a:lstStyle/>
                    <a:p>
                      <a:pPr marL="342900" marR="0" lvl="0" indent="-34290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rPr>
                        <a:t>Population</a:t>
                      </a:r>
                      <a:r>
                        <a:t> </a:t>
                      </a:r>
                      <a:r>
                        <a:rPr kumimoji="0" lang="en-US" sz="1400" b="0" i="0" u="none" strike="noStrike" cap="none" normalizeH="0" baseline="0" smtClean="0">
                          <a:ln>
                            <a:noFill/>
                          </a:ln>
                          <a:solidFill>
                            <a:schemeClr val="tx1"/>
                          </a:solidFill>
                          <a:effectLst/>
                          <a:latin typeface="Arial" pitchFamily="34" charset="0"/>
                        </a:rPr>
                        <a:t>(midyear,</a:t>
                      </a:r>
                      <a:r>
                        <a:rPr kumimoji="0" lang="en-US" sz="1400" b="1" i="0" u="none" strike="noStrike" cap="none" normalizeH="0" baseline="0" smtClean="0">
                          <a:ln>
                            <a:noFill/>
                          </a:ln>
                          <a:solidFill>
                            <a:schemeClr val="tx1"/>
                          </a:solidFill>
                          <a:effectLst/>
                          <a:latin typeface="Arial" pitchFamily="34" charset="0"/>
                        </a:rPr>
                        <a:t> </a:t>
                      </a:r>
                      <a:r>
                        <a:rPr kumimoji="0" lang="en-US" sz="1400" b="0" i="0" u="none" strike="noStrike" cap="none" normalizeH="0" baseline="0" smtClean="0">
                          <a:ln>
                            <a:noFill/>
                          </a:ln>
                          <a:solidFill>
                            <a:schemeClr val="tx1"/>
                          </a:solidFill>
                          <a:effectLst/>
                          <a:latin typeface="Arial" pitchFamily="34" charset="0"/>
                        </a:rPr>
                        <a:t>million)</a:t>
                      </a: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72</a:t>
                      </a: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73</a:t>
                      </a: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74</a:t>
                      </a: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75</a:t>
                      </a: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76</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77</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r>
              <a:tr h="1393825">
                <a:tc>
                  <a:txBody>
                    <a:bodyPr/>
                    <a:lstStyle/>
                    <a:p>
                      <a:pPr marL="342900" marR="0" lvl="0" indent="-34290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rPr>
                        <a:t>GDP per Capita:</a:t>
                      </a:r>
                      <a:r>
                        <a:t> </a:t>
                      </a:r>
                    </a:p>
                    <a:p>
                      <a:pPr marL="342900" marR="0" lvl="0" indent="-34290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t>   </a:t>
                      </a:r>
                      <a:r>
                        <a:rPr kumimoji="0" lang="en-US" sz="1400" b="0" i="0" u="none" strike="noStrike" cap="none" normalizeH="0" baseline="0" smtClean="0">
                          <a:ln>
                            <a:noFill/>
                          </a:ln>
                          <a:solidFill>
                            <a:schemeClr val="tx1"/>
                          </a:solidFill>
                          <a:effectLst/>
                          <a:latin typeface="Arial" pitchFamily="34" charset="0"/>
                        </a:rPr>
                        <a:t>- in current prices, USD billion</a:t>
                      </a:r>
                      <a:endParaRPr kumimoji="0" lang="en-US" sz="1400" b="0" i="0" u="none" strike="noStrike" cap="none" normalizeH="0" baseline="0" smtClean="0">
                        <a:ln>
                          <a:noFill/>
                        </a:ln>
                        <a:solidFill>
                          <a:schemeClr val="tx1"/>
                        </a:solidFill>
                        <a:effectLst/>
                        <a:latin typeface="Arial" pitchFamily="34"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endParaRPr kumimoji="0" lang="en-US" sz="1400" b="0" i="0" u="none" strike="noStrike" cap="none" normalizeH="0" baseline="0" smtClean="0">
                        <a:ln>
                          <a:noFill/>
                        </a:ln>
                        <a:solidFill>
                          <a:schemeClr val="tx1"/>
                        </a:solidFill>
                        <a:effectLst/>
                        <a:latin typeface="Arial" pitchFamily="34"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t>   </a:t>
                      </a:r>
                      <a:r>
                        <a:rPr kumimoji="0" lang="en-US" sz="1400" b="0" i="0" u="none" strike="noStrike" cap="none" normalizeH="0" baseline="0" smtClean="0">
                          <a:ln>
                            <a:noFill/>
                          </a:ln>
                          <a:solidFill>
                            <a:schemeClr val="tx1"/>
                          </a:solidFill>
                          <a:effectLst/>
                          <a:latin typeface="Arial" pitchFamily="34" charset="0"/>
                        </a:rPr>
                        <a:t>- Purchasing Power Parity, USD</a:t>
                      </a: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endParaRPr kumimoji="0" lang="en-US" sz="1700" b="1" i="0" u="none" strike="noStrike" cap="none" normalizeH="0" baseline="0" smtClean="0">
                        <a:ln>
                          <a:noFill/>
                        </a:ln>
                        <a:solidFill>
                          <a:schemeClr val="tx1"/>
                        </a:solidFill>
                        <a:effectLst/>
                        <a:latin typeface="Arial" pitchFamily="34" charset="0"/>
                        <a:cs typeface="Times New Roman" pitchFamily="18" charset="0"/>
                      </a:endParaRPr>
                    </a:p>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8,559</a:t>
                      </a:r>
                      <a:endParaRPr kumimoji="0" lang="en-US" sz="1700" b="1" i="0" u="none" strike="noStrike" cap="none" normalizeH="0" baseline="0" smtClean="0">
                        <a:ln>
                          <a:noFill/>
                        </a:ln>
                        <a:solidFill>
                          <a:schemeClr val="tx1"/>
                        </a:solidFill>
                        <a:effectLst/>
                        <a:latin typeface="Arial" pitchFamily="34" charset="0"/>
                        <a:cs typeface="Times New Roman" pitchFamily="18" charset="0"/>
                      </a:endParaRPr>
                    </a:p>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endParaRPr kumimoji="0" lang="en-US" sz="1700" b="1" i="0" u="none" strike="noStrike" cap="none" normalizeH="0" baseline="0" smtClean="0">
                        <a:ln>
                          <a:noFill/>
                        </a:ln>
                        <a:solidFill>
                          <a:schemeClr val="tx1"/>
                        </a:solidFill>
                        <a:effectLst/>
                        <a:latin typeface="Arial" pitchFamily="34" charset="0"/>
                        <a:cs typeface="Times New Roman" pitchFamily="18" charset="0"/>
                      </a:endParaRPr>
                    </a:p>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14,415</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endParaRPr kumimoji="0" lang="en-US" sz="1700" b="1" i="0" u="none" strike="noStrike" cap="none" normalizeH="0" baseline="0" smtClean="0">
                        <a:ln>
                          <a:noFill/>
                        </a:ln>
                        <a:solidFill>
                          <a:schemeClr val="tx1"/>
                        </a:solidFill>
                        <a:effectLst/>
                        <a:latin typeface="Arial" pitchFamily="34" charset="0"/>
                        <a:cs typeface="Arial" pitchFamily="34" charset="0"/>
                      </a:endParaRPr>
                    </a:p>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10,022</a:t>
                      </a:r>
                    </a:p>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endParaRPr kumimoji="0" lang="en-US" sz="1700" b="1" i="0" u="none" strike="noStrike" cap="none" normalizeH="0" baseline="0" smtClean="0">
                        <a:ln>
                          <a:noFill/>
                        </a:ln>
                        <a:solidFill>
                          <a:schemeClr val="tx1"/>
                        </a:solidFill>
                        <a:effectLst/>
                        <a:latin typeface="Arial" pitchFamily="34" charset="0"/>
                        <a:cs typeface="Arial" pitchFamily="34" charset="0"/>
                      </a:endParaRPr>
                    </a:p>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15,775</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endParaRPr kumimoji="0" lang="en-US" sz="1700" b="1" i="0" u="none" strike="noStrike" cap="none" normalizeH="0" baseline="0" smtClean="0">
                        <a:ln>
                          <a:noFill/>
                        </a:ln>
                        <a:solidFill>
                          <a:schemeClr val="tx1"/>
                        </a:solidFill>
                        <a:effectLst/>
                        <a:latin typeface="Arial" pitchFamily="34" charset="0"/>
                        <a:cs typeface="Times New Roman" pitchFamily="18" charset="0"/>
                      </a:endParaRPr>
                    </a:p>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10,466</a:t>
                      </a:r>
                    </a:p>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endParaRPr kumimoji="0" lang="en-US" sz="1700" b="1" i="0" u="none" strike="noStrike" cap="none" normalizeH="0" baseline="0" smtClean="0">
                        <a:ln>
                          <a:noFill/>
                        </a:ln>
                        <a:solidFill>
                          <a:schemeClr val="tx1"/>
                        </a:solidFill>
                        <a:effectLst/>
                        <a:latin typeface="Arial" pitchFamily="34" charset="0"/>
                        <a:cs typeface="Times New Roman" pitchFamily="18" charset="0"/>
                      </a:endParaRPr>
                    </a:p>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17,034</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endParaRPr kumimoji="0" lang="en-US" sz="1700" b="1" i="0" u="none" strike="noStrike" cap="none" normalizeH="0" baseline="0" smtClean="0">
                        <a:ln>
                          <a:noFill/>
                        </a:ln>
                        <a:solidFill>
                          <a:schemeClr val="tx1"/>
                        </a:solidFill>
                        <a:effectLst/>
                        <a:latin typeface="Arial" pitchFamily="34" charset="0"/>
                        <a:cs typeface="Arial" pitchFamily="34" charset="0"/>
                      </a:endParaRPr>
                    </a:p>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10,497</a:t>
                      </a:r>
                    </a:p>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endParaRPr kumimoji="0" lang="en-US" sz="1700" b="1" i="0" u="none" strike="noStrike" cap="none" normalizeH="0" baseline="0" smtClean="0">
                        <a:ln>
                          <a:noFill/>
                        </a:ln>
                        <a:solidFill>
                          <a:schemeClr val="tx1"/>
                        </a:solidFill>
                        <a:effectLst/>
                        <a:latin typeface="Arial" pitchFamily="34" charset="0"/>
                        <a:cs typeface="Arial" pitchFamily="34" charset="0"/>
                      </a:endParaRPr>
                    </a:p>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18,125</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endParaRPr kumimoji="0" lang="en-US" sz="1700" b="1" i="0" u="none" strike="noStrike" cap="none" normalizeH="0" baseline="0" smtClean="0">
                        <a:ln>
                          <a:noFill/>
                        </a:ln>
                        <a:solidFill>
                          <a:schemeClr val="tx1"/>
                        </a:solidFill>
                        <a:effectLst/>
                        <a:latin typeface="Arial" pitchFamily="34" charset="0"/>
                        <a:cs typeface="Arial" pitchFamily="34" charset="0"/>
                      </a:endParaRPr>
                    </a:p>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10,818</a:t>
                      </a:r>
                    </a:p>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endParaRPr kumimoji="0" lang="en-US" sz="1700" b="1" i="0" u="none" strike="noStrike" cap="none" normalizeH="0" baseline="0" smtClean="0">
                        <a:ln>
                          <a:noFill/>
                        </a:ln>
                        <a:solidFill>
                          <a:schemeClr val="tx1"/>
                        </a:solidFill>
                        <a:effectLst/>
                        <a:latin typeface="Arial" pitchFamily="34" charset="0"/>
                        <a:cs typeface="Arial" pitchFamily="34" charset="0"/>
                      </a:endParaRPr>
                    </a:p>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18,735</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endParaRPr kumimoji="0" lang="en-US" sz="1700" b="1" i="0" u="none" strike="noStrike" cap="none" normalizeH="0" baseline="0" smtClean="0">
                        <a:ln>
                          <a:noFill/>
                        </a:ln>
                        <a:solidFill>
                          <a:schemeClr val="tx1"/>
                        </a:solidFill>
                        <a:effectLst/>
                        <a:latin typeface="Arial" pitchFamily="34" charset="0"/>
                        <a:cs typeface="Arial" pitchFamily="34" charset="0"/>
                      </a:endParaRPr>
                    </a:p>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11,277</a:t>
                      </a:r>
                    </a:p>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endParaRPr kumimoji="0" lang="en-US" sz="1700" b="1" i="0" u="none" strike="noStrike" cap="none" normalizeH="0" baseline="0" smtClean="0">
                        <a:ln>
                          <a:noFill/>
                        </a:ln>
                        <a:solidFill>
                          <a:schemeClr val="tx1"/>
                        </a:solidFill>
                        <a:effectLst/>
                        <a:latin typeface="Arial" pitchFamily="34" charset="0"/>
                        <a:cs typeface="Arial" pitchFamily="34" charset="0"/>
                      </a:endParaRPr>
                    </a:p>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19,583</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r>
              <a:tr h="595313">
                <a:tc>
                  <a:txBody>
                    <a:bodyPr/>
                    <a:lstStyle/>
                    <a:p>
                      <a:pPr marL="342900" marR="0" lvl="0" indent="-34290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rPr>
                        <a:t>GDP Growth</a:t>
                      </a:r>
                      <a:r>
                        <a:t> </a:t>
                      </a:r>
                      <a:r>
                        <a:rPr kumimoji="0" lang="en-US" sz="1400" b="0" i="0" u="none" strike="noStrike" cap="none" normalizeH="0" baseline="0" smtClean="0">
                          <a:ln>
                            <a:noFill/>
                          </a:ln>
                          <a:solidFill>
                            <a:schemeClr val="tx1"/>
                          </a:solidFill>
                          <a:effectLst/>
                          <a:latin typeface="Arial" pitchFamily="34" charset="0"/>
                        </a:rPr>
                        <a:t>(%)</a:t>
                      </a: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-4.8</a:t>
                      </a: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9.2</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8.8</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2.2</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3.6</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4.0</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r>
              <a:tr h="917575">
                <a:tc>
                  <a:txBody>
                    <a:bodyPr/>
                    <a:lstStyle/>
                    <a:p>
                      <a:pPr marL="342900" marR="0" lvl="0" indent="-34290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600" b="1" i="0" u="none" strike="noStrike" cap="none" normalizeH="0" baseline="0" smtClean="0">
                          <a:ln>
                            <a:noFill/>
                          </a:ln>
                          <a:solidFill>
                            <a:schemeClr val="tx1"/>
                          </a:solidFill>
                          <a:effectLst/>
                          <a:latin typeface="Arial" pitchFamily="34" charset="0"/>
                        </a:rPr>
                        <a:t>Public Expenditure / GDP </a:t>
                      </a:r>
                      <a:r>
                        <a:rPr kumimoji="0" lang="en-US" sz="1600" b="0" i="0" u="none" strike="noStrike" cap="none" normalizeH="0" baseline="0" smtClean="0">
                          <a:ln>
                            <a:noFill/>
                          </a:ln>
                          <a:solidFill>
                            <a:schemeClr val="tx1"/>
                          </a:solidFill>
                          <a:effectLst/>
                          <a:latin typeface="Arial" pitchFamily="34" charset="0"/>
                        </a:rPr>
                        <a:t>(%)</a:t>
                      </a:r>
                    </a:p>
                    <a:p>
                      <a:pPr marL="342900" marR="0" lvl="0" indent="-34290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400" b="0" i="0" u="none" strike="noStrike" cap="none" normalizeH="0" baseline="0" smtClean="0">
                          <a:ln>
                            <a:noFill/>
                          </a:ln>
                          <a:solidFill>
                            <a:schemeClr val="tx1"/>
                          </a:solidFill>
                          <a:effectLst/>
                          <a:latin typeface="Arial" pitchFamily="34" charset="0"/>
                        </a:rPr>
                        <a:t>  (Total per Country)</a:t>
                      </a: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40.1</a:t>
                      </a: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38.3</a:t>
                      </a: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36.8</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38.9</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40.8</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700" b="1" i="0" u="none" strike="noStrike" cap="none" normalizeH="0" baseline="0" smtClean="0">
                          <a:ln>
                            <a:noFill/>
                          </a:ln>
                          <a:solidFill>
                            <a:schemeClr val="tx1"/>
                          </a:solidFill>
                          <a:effectLst/>
                          <a:latin typeface="Arial" pitchFamily="34" charset="0"/>
                        </a:rPr>
                        <a:t>39.6</a:t>
                      </a:r>
                      <a:endParaRPr kumimoji="0" lang="en-US" sz="1700" b="1" i="0" u="none" strike="noStrike" cap="none" normalizeH="0" baseline="0" smtClean="0">
                        <a:ln>
                          <a:noFill/>
                        </a:ln>
                        <a:solidFill>
                          <a:schemeClr val="tx1"/>
                        </a:solidFill>
                        <a:effectLst/>
                        <a:latin typeface="Arial" pitchFamily="34" charset="0"/>
                        <a:cs typeface="Arial" pitchFamily="34" charset="0"/>
                      </a:endParaRPr>
                    </a:p>
                  </a:txBody>
                  <a:tcPr marL="91434" marR="91434" marT="45719" marB="45719"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CC"/>
                    </a:solidFill>
                  </a:tcPr>
                </a:tc>
              </a:tr>
            </a:tbl>
          </a:graphicData>
        </a:graphic>
      </p:graphicFrame>
      <p:sp>
        <p:nvSpPr>
          <p:cNvPr id="7" name="3 Dikdörtgen"/>
          <p:cNvSpPr>
            <a:spLocks noChangeArrowheads="1"/>
          </p:cNvSpPr>
          <p:nvPr/>
        </p:nvSpPr>
        <p:spPr bwMode="auto">
          <a:xfrm>
            <a:off x="0" y="0"/>
            <a:ext cx="9144000" cy="428625"/>
          </a:xfrm>
          <a:prstGeom prst="rect">
            <a:avLst/>
          </a:prstGeom>
          <a:solidFill>
            <a:srgbClr val="FF0000"/>
          </a:solidFill>
          <a:ln>
            <a:noFill/>
          </a:ln>
          <a:extLst>
            <a:ext uri="{91240B29-F687-4F45-9708-019B960494DF}"/>
          </a:extLst>
        </p:spPr>
        <p:txBody>
          <a:bodyPr lIns="91227" tIns="45614" rIns="91227" bIns="45614" anchor="ctr"/>
          <a:lstStyle/>
          <a:p>
            <a:pPr algn="ctr" eaLnBrk="0" hangingPunct="0">
              <a:defRPr/>
            </a:pPr>
            <a:r>
              <a:rPr lang="en-US" sz="2800" dirty="0">
                <a:solidFill>
                  <a:schemeClr val="bg1"/>
                </a:solidFill>
                <a:effectLst>
                  <a:outerShdw blurRad="38100" dist="38100" dir="2700000" algn="tl">
                    <a:srgbClr val="000000">
                      <a:alpha val="43137"/>
                    </a:srgbClr>
                  </a:outerShdw>
                </a:effectLst>
                <a:latin typeface="Garamond" pitchFamily="18" charset="0"/>
              </a:rPr>
              <a:t>TURKEY’S KEY INDICATORS</a:t>
            </a:r>
          </a:p>
        </p:txBody>
      </p:sp>
      <p:pic>
        <p:nvPicPr>
          <p:cNvPr id="59452" name="Resim 13" descr="http://www.kalkinma.gov.tr/DocObjects/view/12603/Kalkınma_Bakanlığı_logo_(ingilizce)_arkası_beyaz.png"/>
          <p:cNvPicPr>
            <a:picLocks noChangeAspect="1" noChangeArrowheads="1"/>
          </p:cNvPicPr>
          <p:nvPr/>
        </p:nvPicPr>
        <p:blipFill>
          <a:blip r:embed="rId3" cstate="print"/>
          <a:srcRect/>
          <a:stretch>
            <a:fillRect/>
          </a:stretch>
        </p:blipFill>
        <p:spPr bwMode="auto">
          <a:xfrm>
            <a:off x="217488" y="144463"/>
            <a:ext cx="569912" cy="568325"/>
          </a:xfrm>
          <a:prstGeom prst="rect">
            <a:avLst/>
          </a:prstGeom>
          <a:noFill/>
          <a:ln w="9525">
            <a:noFill/>
            <a:miter lim="800000"/>
            <a:headEnd/>
            <a:tailEnd/>
          </a:ln>
        </p:spPr>
      </p:pic>
      <p:sp>
        <p:nvSpPr>
          <p:cNvPr id="6" name="8 Dikdörtgen"/>
          <p:cNvSpPr/>
          <p:nvPr/>
        </p:nvSpPr>
        <p:spPr>
          <a:xfrm>
            <a:off x="0" y="6643688"/>
            <a:ext cx="9144000" cy="214312"/>
          </a:xfrm>
          <a:prstGeom prst="rect">
            <a:avLst/>
          </a:prstGeom>
          <a:solidFill>
            <a:srgbClr val="FF0000"/>
          </a:solidFill>
          <a:ln w="25400" cap="flat" cmpd="sng" algn="ctr">
            <a:noFill/>
            <a:prstDash val="solid"/>
          </a:ln>
          <a:effectLst/>
        </p:spPr>
        <p:txBody>
          <a:bodyPr lIns="91354" tIns="45678" rIns="91354" bIns="45678" anchor="ctr"/>
          <a:lstStyle/>
          <a:p>
            <a:pPr algn="ctr" eaLnBrk="0" fontAlgn="auto" hangingPunct="0">
              <a:spcBef>
                <a:spcPts val="0"/>
              </a:spcBef>
              <a:spcAft>
                <a:spcPts val="0"/>
              </a:spcAft>
              <a:defRPr/>
            </a:pPr>
            <a:endParaRPr lang="tr-TR" kern="0" dirty="0">
              <a:solidFill>
                <a:prstClr val="white"/>
              </a:solidFill>
              <a:latin typeface="Calibri"/>
              <a:cs typeface="+mn-cs"/>
            </a:endParaRPr>
          </a:p>
        </p:txBody>
      </p:sp>
      <p:sp>
        <p:nvSpPr>
          <p:cNvPr id="2" name="Slayt Numarası Yer Tutucusu 1"/>
          <p:cNvSpPr>
            <a:spLocks noGrp="1"/>
          </p:cNvSpPr>
          <p:nvPr>
            <p:ph type="sldNum" sz="quarter" idx="12"/>
          </p:nvPr>
        </p:nvSpPr>
        <p:spPr/>
        <p:txBody>
          <a:bodyPr/>
          <a:lstStyle/>
          <a:p>
            <a:pPr>
              <a:defRPr/>
            </a:pPr>
            <a:fld id="{08EF9442-B600-42C7-9FE8-85473722EA02}"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p>
            <a:pPr>
              <a:defRPr/>
            </a:pPr>
            <a:fld id="{3046FFE3-0871-4997-8D58-FFBA55ADE4FA}" type="slidenum">
              <a:rPr lang="en-US"/>
              <a:pPr>
                <a:defRPr/>
              </a:pPr>
              <a:t>20</a:t>
            </a:fld>
            <a:endParaRPr lang="en-US"/>
          </a:p>
        </p:txBody>
      </p:sp>
      <p:graphicFrame>
        <p:nvGraphicFramePr>
          <p:cNvPr id="18787" name="Group 355"/>
          <p:cNvGraphicFramePr>
            <a:graphicFrameLocks noGrp="1"/>
          </p:cNvGraphicFramePr>
          <p:nvPr/>
        </p:nvGraphicFramePr>
        <p:xfrm>
          <a:off x="146050" y="749300"/>
          <a:ext cx="8859727" cy="5850878"/>
        </p:xfrm>
        <a:graphic>
          <a:graphicData uri="http://schemas.openxmlformats.org/drawingml/2006/table">
            <a:tbl>
              <a:tblPr/>
              <a:tblGrid>
                <a:gridCol w="617869"/>
                <a:gridCol w="824356"/>
                <a:gridCol w="648049"/>
                <a:gridCol w="837062"/>
                <a:gridCol w="644871"/>
                <a:gridCol w="565455"/>
                <a:gridCol w="643283"/>
                <a:gridCol w="568631"/>
                <a:gridCol w="567042"/>
                <a:gridCol w="567043"/>
                <a:gridCol w="104832"/>
                <a:gridCol w="533687"/>
                <a:gridCol w="493979"/>
                <a:gridCol w="670285"/>
                <a:gridCol w="573283"/>
              </a:tblGrid>
              <a:tr h="285943">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C0C0C"/>
                          </a:solidFill>
                          <a:effectLst/>
                          <a:latin typeface="Arial" pitchFamily="34" charset="0"/>
                        </a:rPr>
                        <a:t>SECTOR:</a:t>
                      </a:r>
                    </a:p>
                  </a:txBody>
                  <a:tcPr marL="6804" marR="6804" marT="7369" marB="0" anchor="b" horzOverflow="overflow">
                    <a:lnL>
                      <a:noFill/>
                    </a:lnL>
                    <a:lnR>
                      <a:noFill/>
                    </a:lnR>
                    <a:lnT>
                      <a:noFill/>
                    </a:lnT>
                    <a:lnB>
                      <a:noFill/>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rgbClr val="0C0C0C"/>
                        </a:solidFill>
                        <a:effectLst/>
                        <a:latin typeface="Calibri" pitchFamily="34" charset="0"/>
                        <a:cs typeface="Arial" pitchFamily="34" charset="0"/>
                      </a:endParaRPr>
                    </a:p>
                  </a:txBody>
                  <a:tcPr marL="6804" marR="6804" marT="7369"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rgbClr val="0C0C0C"/>
                        </a:solidFill>
                        <a:effectLst/>
                        <a:latin typeface="Calibri" pitchFamily="34" charset="0"/>
                        <a:cs typeface="Arial" pitchFamily="34" charset="0"/>
                      </a:endParaRPr>
                    </a:p>
                  </a:txBody>
                  <a:tcPr marL="6804" marR="6804" marT="7369"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rgbClr val="0C0C0C"/>
                        </a:solidFill>
                        <a:effectLst/>
                        <a:latin typeface="Arial" pitchFamily="34" charset="0"/>
                        <a:cs typeface="Arial" pitchFamily="34" charset="0"/>
                      </a:endParaRPr>
                    </a:p>
                  </a:txBody>
                  <a:tcPr marL="6804" marR="6804" marT="7369"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rgbClr val="0C0C0C"/>
                        </a:solidFill>
                        <a:effectLst/>
                        <a:latin typeface="Arial" pitchFamily="34" charset="0"/>
                        <a:cs typeface="Arial" pitchFamily="34" charset="0"/>
                      </a:endParaRPr>
                    </a:p>
                  </a:txBody>
                  <a:tcPr marL="6804" marR="6804" marT="7369"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rgbClr val="0C0C0C"/>
                        </a:solidFill>
                        <a:effectLst/>
                        <a:latin typeface="Arial" pitchFamily="34" charset="0"/>
                        <a:cs typeface="Arial" pitchFamily="34" charset="0"/>
                      </a:endParaRPr>
                    </a:p>
                  </a:txBody>
                  <a:tcPr marL="6804" marR="6804" marT="7369"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rgbClr val="0C0C0C"/>
                        </a:solidFill>
                        <a:effectLst/>
                        <a:latin typeface="Arial" pitchFamily="34" charset="0"/>
                        <a:cs typeface="Arial" pitchFamily="34" charset="0"/>
                      </a:endParaRPr>
                    </a:p>
                  </a:txBody>
                  <a:tcPr marL="6804" marR="6804" marT="7369"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rgbClr val="0C0C0C"/>
                        </a:solidFill>
                        <a:effectLst/>
                        <a:latin typeface="Arial" pitchFamily="34" charset="0"/>
                        <a:cs typeface="Arial" pitchFamily="34" charset="0"/>
                      </a:endParaRPr>
                    </a:p>
                  </a:txBody>
                  <a:tcPr marL="6804" marR="6804" marT="7369"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rgbClr val="0C0C0C"/>
                        </a:solidFill>
                        <a:effectLst/>
                        <a:latin typeface="Arial" pitchFamily="34" charset="0"/>
                        <a:cs typeface="Arial" pitchFamily="34" charset="0"/>
                      </a:endParaRPr>
                    </a:p>
                  </a:txBody>
                  <a:tcPr marL="6804" marR="6804" marT="7369" marB="0" anchor="b" horzOverflow="overflow">
                    <a:lnL>
                      <a:noFill/>
                    </a:lnL>
                    <a:lnR>
                      <a:noFill/>
                    </a:lnR>
                    <a:lnT>
                      <a:noFill/>
                    </a:lnT>
                    <a:lnB>
                      <a:noFill/>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rgbClr val="0C0C0C"/>
                        </a:solidFill>
                        <a:effectLst/>
                        <a:latin typeface="Arial" pitchFamily="34" charset="0"/>
                        <a:cs typeface="Arial" pitchFamily="34" charset="0"/>
                      </a:endParaRPr>
                    </a:p>
                  </a:txBody>
                  <a:tcPr marL="6804" marR="6804" marT="7369" marB="0" anchor="b" horzOverflow="overflow">
                    <a:lnL>
                      <a:noFill/>
                    </a:lnL>
                    <a:lnR>
                      <a:noFill/>
                    </a:lnR>
                    <a:lnT>
                      <a:noFill/>
                    </a:lnT>
                    <a:lnB>
                      <a:noFill/>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rgbClr val="0C0C0C"/>
                        </a:solidFill>
                        <a:effectLst/>
                        <a:latin typeface="Arial" pitchFamily="34" charset="0"/>
                        <a:cs typeface="Arial" pitchFamily="34" charset="0"/>
                      </a:endParaRPr>
                    </a:p>
                  </a:txBody>
                  <a:tcPr marL="6804" marR="6804" marT="7369"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rgbClr val="0C0C0C"/>
                        </a:solidFill>
                        <a:effectLst/>
                        <a:latin typeface="Arial" pitchFamily="34" charset="0"/>
                        <a:cs typeface="Arial" pitchFamily="34" charset="0"/>
                      </a:endParaRPr>
                    </a:p>
                  </a:txBody>
                  <a:tcPr marL="6804" marR="6804" marT="7369"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rgbClr val="0C0C0C"/>
                        </a:solidFill>
                        <a:effectLst/>
                        <a:latin typeface="Arial" pitchFamily="34" charset="0"/>
                        <a:cs typeface="Arial" pitchFamily="34" charset="0"/>
                      </a:endParaRPr>
                    </a:p>
                  </a:txBody>
                  <a:tcPr marL="6804" marR="6804" marT="7369" marB="0" anchor="b" horzOverflow="overflow">
                    <a:lnL>
                      <a:noFill/>
                    </a:lnL>
                    <a:lnR>
                      <a:noFill/>
                    </a:lnR>
                    <a:lnT>
                      <a:noFill/>
                    </a:lnT>
                    <a:lnB>
                      <a:noFill/>
                    </a:lnB>
                    <a:lnTlToBr>
                      <a:noFill/>
                    </a:lnTlToBr>
                    <a:lnBlToTr>
                      <a:noFill/>
                    </a:lnBlToTr>
                    <a:solidFill>
                      <a:srgbClr val="FFFFCC"/>
                    </a:solidFill>
                  </a:tcPr>
                </a:tc>
              </a:tr>
              <a:tr h="285943">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C0C0C"/>
                          </a:solidFill>
                          <a:effectLst/>
                          <a:latin typeface="Arial" pitchFamily="34" charset="0"/>
                        </a:rPr>
                        <a:t>INSTITUTION:</a:t>
                      </a:r>
                    </a:p>
                  </a:txBody>
                  <a:tcPr marL="6804" marR="6804" marT="7369"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rgbClr val="0C0C0C"/>
                        </a:solidFill>
                        <a:effectLst/>
                        <a:latin typeface="Calibri" pitchFamily="34" charset="0"/>
                        <a:cs typeface="Arial" pitchFamily="34" charset="0"/>
                      </a:endParaRPr>
                    </a:p>
                  </a:txBody>
                  <a:tcPr marL="6804" marR="6804" marT="7369"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rgbClr val="0C0C0C"/>
                        </a:solidFill>
                        <a:effectLst/>
                        <a:latin typeface="Calibri" pitchFamily="34" charset="0"/>
                        <a:cs typeface="Arial" pitchFamily="34" charset="0"/>
                      </a:endParaRPr>
                    </a:p>
                  </a:txBody>
                  <a:tcPr marL="6804" marR="6804" marT="7369"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rgbClr val="0C0C0C"/>
                        </a:solidFill>
                        <a:effectLst/>
                        <a:latin typeface="Arial" pitchFamily="34" charset="0"/>
                        <a:cs typeface="Arial" pitchFamily="34" charset="0"/>
                      </a:endParaRPr>
                    </a:p>
                  </a:txBody>
                  <a:tcPr marL="6804" marR="6804" marT="7369"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rgbClr val="0C0C0C"/>
                        </a:solidFill>
                        <a:effectLst/>
                        <a:latin typeface="Arial" pitchFamily="34" charset="0"/>
                        <a:cs typeface="Arial" pitchFamily="34" charset="0"/>
                      </a:endParaRPr>
                    </a:p>
                  </a:txBody>
                  <a:tcPr marL="6804" marR="6804" marT="7369"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rgbClr val="0C0C0C"/>
                        </a:solidFill>
                        <a:effectLst/>
                        <a:latin typeface="Arial" pitchFamily="34" charset="0"/>
                        <a:cs typeface="Arial" pitchFamily="34" charset="0"/>
                      </a:endParaRPr>
                    </a:p>
                  </a:txBody>
                  <a:tcPr marL="6804" marR="6804" marT="7369"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rgbClr val="0C0C0C"/>
                        </a:solidFill>
                        <a:effectLst/>
                        <a:latin typeface="Arial" pitchFamily="34" charset="0"/>
                        <a:cs typeface="Arial" pitchFamily="34" charset="0"/>
                      </a:endParaRPr>
                    </a:p>
                  </a:txBody>
                  <a:tcPr marL="6804" marR="6804" marT="7369"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rgbClr val="0C0C0C"/>
                        </a:solidFill>
                        <a:effectLst/>
                        <a:latin typeface="Arial" pitchFamily="34" charset="0"/>
                        <a:cs typeface="Arial" pitchFamily="34" charset="0"/>
                      </a:endParaRPr>
                    </a:p>
                  </a:txBody>
                  <a:tcPr marL="6804" marR="6804" marT="7369"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rgbClr val="0C0C0C"/>
                        </a:solidFill>
                        <a:effectLst/>
                        <a:latin typeface="Arial" pitchFamily="34" charset="0"/>
                        <a:cs typeface="Arial" pitchFamily="34" charset="0"/>
                      </a:endParaRPr>
                    </a:p>
                  </a:txBody>
                  <a:tcPr marL="6804" marR="6804" marT="7369"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900" b="0" i="0" u="none" strike="noStrike" cap="none" normalizeH="0" baseline="0" smtClean="0">
                        <a:ln>
                          <a:noFill/>
                        </a:ln>
                        <a:solidFill>
                          <a:srgbClr val="0C0C0C"/>
                        </a:solidFill>
                        <a:effectLst/>
                        <a:latin typeface="Arial" pitchFamily="34" charset="0"/>
                        <a:cs typeface="Arial" pitchFamily="34" charset="0"/>
                      </a:endParaRPr>
                    </a:p>
                  </a:txBody>
                  <a:tcPr marL="6804" marR="6804" marT="7369"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gridSpan="3">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C0C0C"/>
                          </a:solidFill>
                          <a:effectLst/>
                          <a:latin typeface="Arial" pitchFamily="34" charset="0"/>
                        </a:rPr>
                        <a:t>In 2013 prices, TL thousand</a:t>
                      </a:r>
                      <a:endParaRPr kumimoji="0" lang="en-US" sz="1000" b="1"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hMerge="1">
                  <a:txBody>
                    <a:bodyPr/>
                    <a:lstStyle/>
                    <a:p>
                      <a:endParaRPr lang="tr-TR"/>
                    </a:p>
                  </a:txBody>
                  <a:tcPr/>
                </a:tc>
              </a:tr>
              <a:tr h="398739">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PROJECT NO.</a:t>
                      </a:r>
                      <a:endParaRPr kumimoji="0" lang="en-US" sz="9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PROJECT TITLE</a:t>
                      </a:r>
                      <a:endParaRPr kumimoji="0" lang="en-US" sz="9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PLACE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PROVINCE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DISTRICT</a:t>
                      </a:r>
                      <a:endParaRPr kumimoji="0" lang="en-US" sz="9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C0C0C"/>
                          </a:solidFill>
                          <a:effectLst/>
                          <a:latin typeface="Arial" pitchFamily="34" charset="0"/>
                        </a:rPr>
                        <a:t>CHARACTERISTICS</a:t>
                      </a:r>
                      <a:endParaRPr kumimoji="0" lang="en-US" sz="8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WORK BEGINNING AND COMPLETION DATE </a:t>
                      </a: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t>                  </a:t>
                      </a:r>
                      <a:r>
                        <a:rPr kumimoji="0" lang="en-US" sz="900" b="0" i="0" u="none" strike="noStrike" cap="none" normalizeH="0" baseline="0" dirty="0" smtClean="0">
                          <a:ln>
                            <a:noFill/>
                          </a:ln>
                          <a:solidFill>
                            <a:srgbClr val="0C0C0C"/>
                          </a:solidFill>
                          <a:effectLst/>
                          <a:latin typeface="Arial" pitchFamily="34" charset="0"/>
                        </a:rPr>
                        <a:t>PROJECT COST</a:t>
                      </a:r>
                      <a:endParaRPr kumimoji="0" lang="en-US" sz="9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hMerge="1">
                  <a:txBody>
                    <a:bodyPr/>
                    <a:lstStyle/>
                    <a:p>
                      <a:endParaRPr lang="tr-TR"/>
                    </a:p>
                  </a:txBody>
                  <a:tcPr/>
                </a:tc>
                <a:tc hMerge="1">
                  <a:txBody>
                    <a:bodyPr/>
                    <a:lstStyle/>
                    <a:p>
                      <a:endParaRPr lang="tr-TR"/>
                    </a:p>
                  </a:txBody>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TOTAL EXPENDITURE BY END 2012</a:t>
                      </a:r>
                      <a:endParaRPr kumimoji="0" lang="en-US" sz="9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t>          </a:t>
                      </a:r>
                      <a:r>
                        <a:rPr kumimoji="0" lang="en-US" sz="900" b="0" i="0" u="none" strike="noStrike" cap="none" normalizeH="0" baseline="0" dirty="0" smtClean="0">
                          <a:ln>
                            <a:noFill/>
                          </a:ln>
                          <a:solidFill>
                            <a:srgbClr val="0C0C0C"/>
                          </a:solidFill>
                          <a:effectLst/>
                          <a:latin typeface="Arial" pitchFamily="34" charset="0"/>
                        </a:rPr>
                        <a:t>2013 INVESTMENTS</a:t>
                      </a:r>
                      <a:endParaRPr kumimoji="0" lang="en-US" sz="9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hMerge="1">
                  <a:txBody>
                    <a:bodyPr/>
                    <a:lstStyle/>
                    <a:p>
                      <a:endParaRPr lang="tr-TR"/>
                    </a:p>
                  </a:txBody>
                  <a:tcPr/>
                </a:tc>
                <a:tc hMerge="1">
                  <a:txBody>
                    <a:bodyPr/>
                    <a:lstStyle/>
                    <a:p>
                      <a:endParaRPr lang="tr-TR"/>
                    </a:p>
                  </a:txBody>
                  <a:tcPr/>
                </a:tc>
              </a:tr>
              <a:tr h="211546">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EXTERNAL</a:t>
                      </a:r>
                      <a:endParaRPr kumimoji="0" lang="en-US" sz="9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hMerge="1">
                  <a:txBody>
                    <a:bodyPr/>
                    <a:lstStyle/>
                    <a:p>
                      <a:endParaRPr lang="tr-TR"/>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TOTAL</a:t>
                      </a:r>
                      <a:endParaRPr kumimoji="0" lang="en-US" sz="9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EXTERNAL</a:t>
                      </a:r>
                      <a:endParaRPr kumimoji="0" lang="en-US" sz="9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hMerge="1">
                  <a:txBody>
                    <a:bodyPr/>
                    <a:lstStyle/>
                    <a:p>
                      <a:endParaRPr lang="tr-TR"/>
                    </a:p>
                  </a:txBody>
                  <a:tcPr/>
                </a:tc>
                <a:tc hMerge="1">
                  <a:txBody>
                    <a:bodyPr/>
                    <a:lstStyle/>
                    <a:p>
                      <a:endParaRPr lang="tr-TR"/>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TOTAL</a:t>
                      </a:r>
                      <a:endParaRPr kumimoji="0" lang="en-US" sz="9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EXTERNAL</a:t>
                      </a:r>
                      <a:endParaRPr kumimoji="0" lang="en-US" sz="9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hMerge="1">
                  <a:txBody>
                    <a:bodyPr/>
                    <a:lstStyle/>
                    <a:p>
                      <a:endParaRPr lang="tr-TR"/>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TOTAL</a:t>
                      </a:r>
                      <a:endParaRPr kumimoji="0" lang="en-US" sz="9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r h="27850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CREDIT</a:t>
                      </a:r>
                      <a:endParaRPr kumimoji="0" lang="en-US" sz="9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CAPITAL</a:t>
                      </a:r>
                      <a:endParaRPr kumimoji="0" lang="en-US" sz="9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vMerge="1">
                  <a:txBody>
                    <a:bodyPr/>
                    <a:lstStyle/>
                    <a:p>
                      <a:endParaRPr lang="tr-TR"/>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CREDIT</a:t>
                      </a:r>
                      <a:endParaRPr kumimoji="0" lang="en-US" sz="9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CAPITAL</a:t>
                      </a:r>
                      <a:endParaRPr kumimoji="0" lang="en-US" sz="9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hMerge="1">
                  <a:txBody>
                    <a:bodyPr/>
                    <a:lstStyle/>
                    <a:p>
                      <a:endParaRPr lang="tr-TR"/>
                    </a:p>
                  </a:txBody>
                  <a:tcPr/>
                </a:tc>
                <a:tc vMerge="1">
                  <a:txBody>
                    <a:bodyPr/>
                    <a:lstStyle/>
                    <a:p>
                      <a:endParaRPr lang="tr-TR"/>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CREDIT</a:t>
                      </a:r>
                      <a:endParaRPr kumimoji="0" lang="en-US" sz="9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CAPITAL</a:t>
                      </a:r>
                      <a:endParaRPr kumimoji="0" lang="en-US" sz="9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vMerge="1">
                  <a:txBody>
                    <a:bodyPr/>
                    <a:lstStyle/>
                    <a:p>
                      <a:endParaRPr lang="tr-TR"/>
                    </a:p>
                  </a:txBody>
                  <a:tcPr/>
                </a:tc>
              </a:tr>
              <a:tr h="211546">
                <a:tc gridSpan="5">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C0C0C"/>
                          </a:solidFill>
                          <a:effectLst/>
                          <a:latin typeface="Arial" pitchFamily="34" charset="0"/>
                        </a:rPr>
                        <a:t>(INSTITUTION) TOTAL</a:t>
                      </a:r>
                      <a:endParaRPr kumimoji="0" lang="en-US" sz="1200" b="1"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211546">
                <a:tc gridSpan="5">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sng" strike="noStrike" cap="none" normalizeH="0" baseline="0" dirty="0" smtClean="0">
                          <a:ln>
                            <a:noFill/>
                          </a:ln>
                          <a:solidFill>
                            <a:srgbClr val="0C0C0C"/>
                          </a:solidFill>
                          <a:effectLst/>
                          <a:latin typeface="Arial" pitchFamily="34" charset="0"/>
                        </a:rPr>
                        <a:t> A. PROJECT WORKS - TOTAL</a:t>
                      </a:r>
                      <a:endParaRPr kumimoji="0" lang="en-US" sz="1100" b="1" i="0" u="sng"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21154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211546">
                <a:tc gridSpan="5">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C0C0C"/>
                          </a:solidFill>
                          <a:effectLst/>
                          <a:latin typeface="Arial" pitchFamily="34" charset="0"/>
                        </a:rPr>
                        <a:t>   a) Completed in 2013</a:t>
                      </a:r>
                      <a:endParaRPr kumimoji="0" lang="en-US" sz="11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21154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211546">
                <a:tc gridSpan="5">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r>
                        <a:rPr kumimoji="0" lang="en-US" sz="1100" b="0" i="0" u="none" strike="noStrike" cap="none" normalizeH="0" baseline="0" dirty="0" smtClean="0">
                          <a:ln>
                            <a:noFill/>
                          </a:ln>
                          <a:solidFill>
                            <a:srgbClr val="0C0C0C"/>
                          </a:solidFill>
                          <a:effectLst/>
                          <a:latin typeface="Arial" pitchFamily="34" charset="0"/>
                        </a:rPr>
                        <a:t>b) Will be completed after 2013</a:t>
                      </a:r>
                      <a:endParaRPr kumimoji="0" lang="en-US" sz="11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21154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211546">
                <a:tc gridSpan="5">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r>
                        <a:rPr kumimoji="0" lang="en-US" sz="1100" b="1" i="0" u="sng" strike="noStrike" cap="none" normalizeH="0" baseline="0" dirty="0" smtClean="0">
                          <a:ln>
                            <a:noFill/>
                          </a:ln>
                          <a:solidFill>
                            <a:srgbClr val="0C0C0C"/>
                          </a:solidFill>
                          <a:effectLst/>
                          <a:latin typeface="Arial" pitchFamily="34" charset="0"/>
                        </a:rPr>
                        <a:t>B. CONTINUED PROJECTS - TOTAL</a:t>
                      </a:r>
                      <a:endParaRPr kumimoji="0" lang="en-US" sz="1100" b="1" i="0" u="sng"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21154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211546">
                <a:tc gridSpan="5">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C0C0C"/>
                          </a:solidFill>
                          <a:effectLst/>
                          <a:latin typeface="Arial" pitchFamily="34" charset="0"/>
                        </a:rPr>
                        <a:t>   a) Completed in 2013</a:t>
                      </a:r>
                      <a:endParaRPr kumimoji="0" lang="en-US" sz="11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21154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211546">
                <a:tc gridSpan="5">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r>
                        <a:rPr kumimoji="0" lang="en-US" sz="1100" b="0" i="0" u="none" strike="noStrike" cap="none" normalizeH="0" baseline="0" dirty="0" smtClean="0">
                          <a:ln>
                            <a:noFill/>
                          </a:ln>
                          <a:solidFill>
                            <a:srgbClr val="0C0C0C"/>
                          </a:solidFill>
                          <a:effectLst/>
                          <a:latin typeface="Arial" pitchFamily="34" charset="0"/>
                        </a:rPr>
                        <a:t>b) Will be completed after 2013</a:t>
                      </a:r>
                      <a:endParaRPr kumimoji="0" lang="en-US" sz="11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21154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211546">
                <a:tc gridSpan="5">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r>
                        <a:rPr kumimoji="0" lang="en-US" sz="1100" b="1" i="0" u="sng" strike="noStrike" cap="none" normalizeH="0" baseline="0" dirty="0" smtClean="0">
                          <a:ln>
                            <a:noFill/>
                          </a:ln>
                          <a:solidFill>
                            <a:srgbClr val="0C0C0C"/>
                          </a:solidFill>
                          <a:effectLst/>
                          <a:latin typeface="Arial" pitchFamily="34" charset="0"/>
                        </a:rPr>
                        <a:t>C. NEW PROJECTS - TOTAL</a:t>
                      </a:r>
                      <a:r>
                        <a:t> </a:t>
                      </a:r>
                      <a:r>
                        <a:rPr kumimoji="0" lang="en-US" sz="1100" b="1" i="0" u="sng" strike="noStrike" cap="none" normalizeH="0" baseline="0" dirty="0" smtClean="0">
                          <a:ln>
                            <a:noFill/>
                          </a:ln>
                          <a:solidFill>
                            <a:srgbClr val="0C0C0C"/>
                          </a:solidFill>
                          <a:effectLst/>
                          <a:latin typeface="Arial" pitchFamily="34" charset="0"/>
                        </a:rPr>
                        <a:t>TOTAL</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21154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211546">
                <a:tc gridSpan="5">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C0C0C"/>
                          </a:solidFill>
                          <a:effectLst/>
                          <a:latin typeface="Arial" pitchFamily="34" charset="0"/>
                        </a:rPr>
                        <a:t>   a) Completed in 2013</a:t>
                      </a:r>
                      <a:endParaRPr kumimoji="0" lang="en-US" sz="11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21154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211546">
                <a:tc gridSpan="5">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r>
                        <a:rPr kumimoji="0" lang="en-US" sz="1100" b="0" i="0" u="none" strike="noStrike" cap="none" normalizeH="0" baseline="0" dirty="0" smtClean="0">
                          <a:ln>
                            <a:noFill/>
                          </a:ln>
                          <a:solidFill>
                            <a:srgbClr val="0C0C0C"/>
                          </a:solidFill>
                          <a:effectLst/>
                          <a:latin typeface="Arial" pitchFamily="34" charset="0"/>
                        </a:rPr>
                        <a:t>b) Will be completed after 2013</a:t>
                      </a:r>
                      <a:endParaRPr kumimoji="0" lang="en-US" sz="1100" b="0" i="0" u="none" strike="noStrike" cap="none" normalizeH="0" baseline="0" dirty="0" smtClean="0">
                        <a:ln>
                          <a:noFill/>
                        </a:ln>
                        <a:solidFill>
                          <a:srgbClr val="0C0C0C"/>
                        </a:solidFill>
                        <a:effectLst/>
                        <a:latin typeface="Arial" pitchFamily="34" charset="0"/>
                        <a:cs typeface="Arial" pitchFamily="34" charset="0"/>
                      </a:endParaRP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21154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C0C0C"/>
                          </a:solidFill>
                          <a:effectLst/>
                          <a:latin typeface="Arial" pitchFamily="34" charset="0"/>
                        </a:rPr>
                        <a:t> </a:t>
                      </a:r>
                    </a:p>
                  </a:txBody>
                  <a:tcPr marL="6804" marR="6804" marT="736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sp>
        <p:nvSpPr>
          <p:cNvPr id="6"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1600" dirty="0">
                <a:latin typeface="Arial" pitchFamily="34" charset="0"/>
              </a:rPr>
              <a:t>PUBLIC INVESTMENT PROGRAM STRUCTURE</a:t>
            </a:r>
          </a:p>
        </p:txBody>
      </p:sp>
      <p:sp>
        <p:nvSpPr>
          <p:cNvPr id="7"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92513" name="12 Grup"/>
          <p:cNvGrpSpPr>
            <a:grpSpLocks/>
          </p:cNvGrpSpPr>
          <p:nvPr/>
        </p:nvGrpSpPr>
        <p:grpSpPr bwMode="auto">
          <a:xfrm>
            <a:off x="285750" y="173038"/>
            <a:ext cx="611188" cy="612775"/>
            <a:chOff x="285720" y="0"/>
            <a:chExt cx="612000" cy="612000"/>
          </a:xfrm>
        </p:grpSpPr>
        <p:sp>
          <p:nvSpPr>
            <p:cNvPr id="9"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0" name="4 Resim" descr="Kalkınma Bakanlığı logo.jpg"/>
            <p:cNvPicPr>
              <a:picLocks noChangeAspect="1"/>
            </p:cNvPicPr>
            <p:nvPr/>
          </p:nvPicPr>
          <p:blipFill>
            <a:blip r:embed="rId2" cstate="print"/>
            <a:stretch>
              <a:fillRect/>
            </a:stretch>
          </p:blipFill>
          <p:spPr>
            <a:xfrm>
              <a:off x="321720" y="36000"/>
              <a:ext cx="540000" cy="540000"/>
            </a:xfrm>
            <a:prstGeom prst="ellipse">
              <a:avLst/>
            </a:prstGeom>
          </p:spPr>
        </p:pic>
      </p:grpSp>
      <p:cxnSp>
        <p:nvCxnSpPr>
          <p:cNvPr id="11" name="15 Düz Bağlayıcı"/>
          <p:cNvCxnSpPr/>
          <p:nvPr/>
        </p:nvCxnSpPr>
        <p:spPr>
          <a:xfrm>
            <a:off x="0" y="6248400"/>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p>
            <a:pPr>
              <a:defRPr/>
            </a:pPr>
            <a:fld id="{4A9F1A30-B4A2-4093-8F4E-6D283A1293D5}" type="slidenum">
              <a:rPr lang="en-US"/>
              <a:pPr>
                <a:defRPr/>
              </a:pPr>
              <a:t>21</a:t>
            </a:fld>
            <a:endParaRPr lang="en-US"/>
          </a:p>
        </p:txBody>
      </p:sp>
      <p:sp>
        <p:nvSpPr>
          <p:cNvPr id="93186" name="Rectangle 2"/>
          <p:cNvSpPr>
            <a:spLocks noGrp="1" noChangeArrowheads="1"/>
          </p:cNvSpPr>
          <p:nvPr>
            <p:ph type="title"/>
          </p:nvPr>
        </p:nvSpPr>
        <p:spPr>
          <a:xfrm>
            <a:off x="0" y="1619250"/>
            <a:ext cx="8986838" cy="400050"/>
          </a:xfrm>
        </p:spPr>
        <p:txBody>
          <a:bodyPr lIns="92070" tIns="46035" rIns="92070" bIns="46035"/>
          <a:lstStyle/>
          <a:p>
            <a:pPr eaLnBrk="1" hangingPunct="1"/>
            <a:r>
              <a:rPr lang="en-US" altLang="tr-TR" sz="2400" b="1" smtClean="0">
                <a:solidFill>
                  <a:srgbClr val="18085E"/>
                </a:solidFill>
              </a:rPr>
              <a:t>PUBLIC INVESTMENT PROGRAM STRUCTURE -</a:t>
            </a:r>
            <a:r>
              <a:rPr lang="en-US" dirty="0" smtClean="0"/>
              <a:t> </a:t>
            </a:r>
            <a:r>
              <a:rPr lang="en-US" altLang="tr-TR" sz="2400" b="1" smtClean="0">
                <a:solidFill>
                  <a:srgbClr val="18085E"/>
                </a:solidFill>
                <a:latin typeface="Arial" pitchFamily="34" charset="0"/>
              </a:rPr>
              <a:t>Project Samples</a:t>
            </a:r>
            <a:endParaRPr lang="en-US" altLang="tr-TR" sz="2400" b="1" smtClean="0">
              <a:solidFill>
                <a:srgbClr val="18085E"/>
              </a:solidFill>
            </a:endParaRPr>
          </a:p>
        </p:txBody>
      </p:sp>
      <p:graphicFrame>
        <p:nvGraphicFramePr>
          <p:cNvPr id="11852" name="Group 588"/>
          <p:cNvGraphicFramePr>
            <a:graphicFrameLocks noGrp="1"/>
          </p:cNvGraphicFramePr>
          <p:nvPr/>
        </p:nvGraphicFramePr>
        <p:xfrm>
          <a:off x="409903" y="438971"/>
          <a:ext cx="8734097" cy="11084160"/>
        </p:xfrm>
        <a:graphic>
          <a:graphicData uri="http://schemas.openxmlformats.org/drawingml/2006/table">
            <a:tbl>
              <a:tblPr/>
              <a:tblGrid>
                <a:gridCol w="610490"/>
                <a:gridCol w="1468007"/>
                <a:gridCol w="777272"/>
                <a:gridCol w="1052624"/>
                <a:gridCol w="514511"/>
                <a:gridCol w="492484"/>
                <a:gridCol w="575875"/>
                <a:gridCol w="484614"/>
                <a:gridCol w="569582"/>
                <a:gridCol w="539685"/>
                <a:gridCol w="467308"/>
                <a:gridCol w="569582"/>
                <a:gridCol w="612063"/>
              </a:tblGrid>
              <a:tr h="152134">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smtClean="0">
                          <a:ln>
                            <a:noFill/>
                          </a:ln>
                          <a:solidFill>
                            <a:srgbClr val="262626"/>
                          </a:solidFill>
                          <a:effectLst/>
                          <a:latin typeface="Arial Tur" pitchFamily="34" charset="0"/>
                        </a:rPr>
                        <a:t>SECTOR</a:t>
                      </a:r>
                      <a:r>
                        <a:rPr dirty="0"/>
                        <a:t>        </a:t>
                      </a:r>
                      <a:r>
                        <a:rPr lang="en-US" dirty="0" smtClean="0"/>
                        <a:t> </a:t>
                      </a:r>
                      <a:r>
                        <a:rPr kumimoji="0" lang="en-US" sz="900" b="1" i="0" u="none" strike="noStrike" cap="none" normalizeH="0" baseline="0" dirty="0" smtClean="0">
                          <a:ln>
                            <a:noFill/>
                          </a:ln>
                          <a:solidFill>
                            <a:srgbClr val="262626"/>
                          </a:solidFill>
                          <a:effectLst/>
                          <a:latin typeface="Arial Tur" pitchFamily="34" charset="0"/>
                        </a:rPr>
                        <a:t> </a:t>
                      </a:r>
                      <a:r>
                        <a:rPr kumimoji="0" lang="en-US" sz="900" b="1" i="0" u="none" strike="noStrike" cap="none" normalizeH="0" baseline="0" dirty="0" smtClean="0">
                          <a:ln>
                            <a:noFill/>
                          </a:ln>
                          <a:solidFill>
                            <a:srgbClr val="262626"/>
                          </a:solidFill>
                          <a:effectLst/>
                          <a:latin typeface="Arial Tur" pitchFamily="34" charset="0"/>
                        </a:rPr>
                        <a:t>: Agriculture</a:t>
                      </a:r>
                      <a:endParaRPr kumimoji="0" lang="en-US" sz="900" b="1"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r>
              <a:tr h="77478">
                <a:tc gridSpan="9">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smtClean="0">
                          <a:ln>
                            <a:noFill/>
                          </a:ln>
                          <a:solidFill>
                            <a:srgbClr val="262626"/>
                          </a:solidFill>
                          <a:effectLst/>
                          <a:latin typeface="Arial Tur" pitchFamily="34" charset="0"/>
                        </a:rPr>
                        <a:t>PROJECT OWNER: STATE HYDRAULIC WORKS</a:t>
                      </a:r>
                      <a:endParaRPr kumimoji="0" lang="en-US" sz="900" b="1"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smtClean="0">
                          <a:ln>
                            <a:noFill/>
                          </a:ln>
                          <a:solidFill>
                            <a:srgbClr val="262626"/>
                          </a:solidFill>
                          <a:effectLst/>
                          <a:latin typeface="Arial" pitchFamily="34" charset="0"/>
                        </a:rPr>
                        <a:t>(TL, thousand)</a:t>
                      </a:r>
                      <a:endParaRPr kumimoji="0" lang="en-US" sz="900" b="1" i="0" u="none" strike="noStrike" cap="none" normalizeH="0" baseline="0" dirty="0" smtClean="0">
                        <a:ln>
                          <a:noFill/>
                        </a:ln>
                        <a:solidFill>
                          <a:srgbClr val="262626"/>
                        </a:solidFill>
                        <a:effectLst/>
                        <a:latin typeface="Arial" pitchFamily="34" charset="0"/>
                      </a:endParaRP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C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CCCFF"/>
                    </a:solid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BY END 2012</a:t>
                      </a:r>
                      <a:endParaRPr kumimoji="0" lang="en-US" sz="700" b="1" i="0" u="none" strike="noStrike" cap="none" normalizeH="0" baseline="0" dirty="0" smtClean="0">
                        <a:ln>
                          <a:noFill/>
                        </a:ln>
                        <a:solidFill>
                          <a:srgbClr val="262626"/>
                        </a:solidFill>
                        <a:effectLst/>
                        <a:latin typeface="Arial" pitchFamily="34" charset="0"/>
                        <a:cs typeface="Arial" pitchFamily="34" charset="0"/>
                      </a:endParaRP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CCCFF"/>
                    </a:solidFill>
                  </a:tcPr>
                </a:tc>
                <a:tc hMerge="1">
                  <a:txBody>
                    <a:bodyPr/>
                    <a:lstStyle/>
                    <a:p>
                      <a:endParaRPr lang="tr-TR"/>
                    </a:p>
                  </a:txBody>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pitchFamily="34" charset="0"/>
                        </a:rPr>
                        <a:t> </a:t>
                      </a: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pitchFamily="34" charset="0"/>
                        </a:rPr>
                        <a:t> </a:t>
                      </a: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pitchFamily="34" charset="0"/>
                        </a:rPr>
                        <a:t> </a:t>
                      </a: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CCCFF"/>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CCCCFF"/>
                    </a:solid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PROJECT COST</a:t>
                      </a:r>
                      <a:endParaRPr kumimoji="0" lang="en-US" sz="700" b="1" i="0" u="none" strike="noStrike" cap="none" normalizeH="0" baseline="0" dirty="0" smtClean="0">
                        <a:ln>
                          <a:noFill/>
                        </a:ln>
                        <a:solidFill>
                          <a:srgbClr val="262626"/>
                        </a:solidFill>
                        <a:effectLst/>
                        <a:latin typeface="Arial"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CCCCFF"/>
                    </a:solidFill>
                  </a:tcPr>
                </a:tc>
                <a:tc hMerge="1">
                  <a:txBody>
                    <a:bodyPr/>
                    <a:lstStyle/>
                    <a:p>
                      <a:endParaRPr lang="tr-TR"/>
                    </a:p>
                  </a:txBody>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ESTIMATED EXPENDITURE</a:t>
                      </a:r>
                      <a:endParaRPr kumimoji="0" lang="en-US" sz="700" b="1" i="0" u="none" strike="noStrike" cap="none" normalizeH="0" baseline="0" dirty="0" smtClean="0">
                        <a:ln>
                          <a:noFill/>
                        </a:ln>
                        <a:solidFill>
                          <a:srgbClr val="262626"/>
                        </a:solidFill>
                        <a:effectLst/>
                        <a:latin typeface="Arial"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CCCCFF"/>
                    </a:solidFill>
                  </a:tcPr>
                </a:tc>
                <a:tc hMerge="1">
                  <a:txBody>
                    <a:bodyPr/>
                    <a:lstStyle/>
                    <a:p>
                      <a:endParaRPr lang="tr-TR"/>
                    </a:p>
                  </a:txBody>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pitchFamily="34" charset="0"/>
                        </a:rPr>
                        <a:t> </a:t>
                      </a:r>
                    </a:p>
                  </a:txBody>
                  <a:tcPr marL="4787" marR="4787" marT="5184" marB="0" anchor="b" horzOverflow="overflow">
                    <a:lnL>
                      <a:noFill/>
                    </a:lnL>
                    <a:lnR>
                      <a:noFill/>
                    </a:lnR>
                    <a:lnT>
                      <a:noFill/>
                    </a:lnT>
                    <a:lnB>
                      <a:noFill/>
                    </a:lnB>
                    <a:lnTlToBr>
                      <a:noFill/>
                    </a:lnTlToBr>
                    <a:lnBlToTr>
                      <a:noFill/>
                    </a:lnBlToTr>
                    <a:solidFill>
                      <a:srgbClr val="CCCCFF"/>
                    </a:solid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2013 INVESTMENT</a:t>
                      </a:r>
                      <a:endParaRPr kumimoji="0" lang="en-US" sz="700" b="1" i="0" u="none" strike="noStrike" cap="none" normalizeH="0" baseline="0" dirty="0" smtClean="0">
                        <a:ln>
                          <a:noFill/>
                        </a:ln>
                        <a:solidFill>
                          <a:srgbClr val="262626"/>
                        </a:solidFill>
                        <a:effectLst/>
                        <a:latin typeface="Arial"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CCCCFF"/>
                    </a:solidFill>
                  </a:tcPr>
                </a:tc>
                <a:tc hMerge="1">
                  <a:txBody>
                    <a:bodyPr/>
                    <a:lstStyle/>
                    <a:p>
                      <a:endParaRPr lang="tr-TR"/>
                    </a:p>
                  </a:txBody>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DATE OF</a:t>
                      </a:r>
                      <a:endParaRPr kumimoji="0" lang="en-US" sz="700" b="1" i="0" u="none" strike="noStrike" cap="none" normalizeH="0" baseline="0" dirty="0" smtClean="0">
                        <a:ln>
                          <a:noFill/>
                        </a:ln>
                        <a:solidFill>
                          <a:srgbClr val="262626"/>
                        </a:solidFill>
                        <a:effectLst/>
                        <a:latin typeface="Arial"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pitchFamily="34" charset="0"/>
                        </a:rPr>
                        <a:t> </a:t>
                      </a: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BEGINNING AND</a:t>
                      </a:r>
                      <a:endParaRPr kumimoji="0" lang="en-US" sz="700" b="1" i="0" u="none" strike="noStrike" cap="none" normalizeH="0" baseline="0" dirty="0" smtClean="0">
                        <a:ln>
                          <a:noFill/>
                        </a:ln>
                        <a:solidFill>
                          <a:srgbClr val="262626"/>
                        </a:solidFill>
                        <a:effectLst/>
                        <a:latin typeface="Arial"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pitchFamily="34" charset="0"/>
                        </a:rPr>
                        <a:t> </a:t>
                      </a: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pitchFamily="34" charset="0"/>
                        </a:rPr>
                        <a:t> </a:t>
                      </a: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pitchFamily="34" charset="0"/>
                        </a:rPr>
                        <a:t> </a:t>
                      </a: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pitchFamily="34" charset="0"/>
                        </a:rPr>
                        <a:t> </a:t>
                      </a: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pitchFamily="34" charset="0"/>
                        </a:rPr>
                        <a:t> </a:t>
                      </a: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pitchFamily="34" charset="0"/>
                        </a:rPr>
                        <a:t> </a:t>
                      </a: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CCCFF"/>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PLACE</a:t>
                      </a:r>
                      <a:endParaRPr kumimoji="0" lang="en-US" sz="700" b="1" i="0" u="none" strike="noStrike" cap="none" normalizeH="0" baseline="0" dirty="0" smtClean="0">
                        <a:ln>
                          <a:noFill/>
                        </a:ln>
                        <a:solidFill>
                          <a:srgbClr val="262626"/>
                        </a:solidFill>
                        <a:effectLst/>
                        <a:latin typeface="Arial"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COMPLETION</a:t>
                      </a:r>
                      <a:endParaRPr kumimoji="0" lang="en-US" sz="700" b="1" i="0" u="none" strike="noStrike" cap="none" normalizeH="0" baseline="0" dirty="0" smtClean="0">
                        <a:ln>
                          <a:noFill/>
                        </a:ln>
                        <a:solidFill>
                          <a:srgbClr val="262626"/>
                        </a:solidFill>
                        <a:effectLst/>
                        <a:latin typeface="Arial"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EXTERNAL</a:t>
                      </a:r>
                      <a:endParaRPr kumimoji="0" lang="en-US" sz="700" b="1" i="0" u="none" strike="noStrike" cap="none" normalizeH="0" baseline="0" dirty="0" smtClean="0">
                        <a:ln>
                          <a:noFill/>
                        </a:ln>
                        <a:solidFill>
                          <a:srgbClr val="262626"/>
                        </a:solidFill>
                        <a:effectLst/>
                        <a:latin typeface="Arial"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CC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TOTAL</a:t>
                      </a:r>
                      <a:endParaRPr kumimoji="0" lang="en-US" sz="700" b="1" i="0" u="none" strike="noStrike" cap="none" normalizeH="0" baseline="0" dirty="0" smtClean="0">
                        <a:ln>
                          <a:noFill/>
                        </a:ln>
                        <a:solidFill>
                          <a:srgbClr val="262626"/>
                        </a:solidFill>
                        <a:effectLst/>
                        <a:latin typeface="Arial"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CCCCFF"/>
                    </a:solid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EXTERNAL</a:t>
                      </a:r>
                      <a:endParaRPr kumimoji="0" lang="en-US" sz="700" b="1" i="0" u="none" strike="noStrike" cap="none" normalizeH="0" baseline="0" dirty="0" smtClean="0">
                        <a:ln>
                          <a:noFill/>
                        </a:ln>
                        <a:solidFill>
                          <a:srgbClr val="262626"/>
                        </a:solidFill>
                        <a:effectLst/>
                        <a:latin typeface="Arial" pitchFamily="34" charset="0"/>
                        <a:cs typeface="Arial" pitchFamily="34" charset="0"/>
                      </a:endParaRP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hMerge="1">
                  <a:txBody>
                    <a:bodyPr/>
                    <a:lstStyle/>
                    <a:p>
                      <a:endParaRPr lang="tr-TR"/>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TOTAL</a:t>
                      </a:r>
                      <a:endParaRPr kumimoji="0" lang="en-US" sz="700" b="1" i="0" u="none" strike="noStrike" cap="none" normalizeH="0" baseline="0" dirty="0" smtClean="0">
                        <a:ln>
                          <a:noFill/>
                        </a:ln>
                        <a:solidFill>
                          <a:srgbClr val="262626"/>
                        </a:solidFill>
                        <a:effectLst/>
                        <a:latin typeface="Arial"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CCCCFF"/>
                    </a:solid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EXTERNAL</a:t>
                      </a:r>
                      <a:endParaRPr kumimoji="0" lang="en-US" sz="700" b="1" i="0" u="none" strike="noStrike" cap="none" normalizeH="0" baseline="0" dirty="0" smtClean="0">
                        <a:ln>
                          <a:noFill/>
                        </a:ln>
                        <a:solidFill>
                          <a:srgbClr val="262626"/>
                        </a:solidFill>
                        <a:effectLst/>
                        <a:latin typeface="Arial" pitchFamily="34" charset="0"/>
                        <a:cs typeface="Arial" pitchFamily="34" charset="0"/>
                      </a:endParaRPr>
                    </a:p>
                  </a:txBody>
                  <a:tcPr marL="4787" marR="4787" marT="5184"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hMerge="1">
                  <a:txBody>
                    <a:bodyPr/>
                    <a:lstStyle/>
                    <a:p>
                      <a:endParaRPr lang="tr-TR"/>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TOTAL</a:t>
                      </a:r>
                      <a:r>
                        <a:t>   </a:t>
                      </a:r>
                    </a:p>
                  </a:txBody>
                  <a:tcPr marL="4787" marR="4787" marT="5184" marB="0" anchor="b" horzOverflow="overflow">
                    <a:lnL>
                      <a:noFill/>
                    </a:lnL>
                    <a:lnR>
                      <a:noFill/>
                    </a:lnR>
                    <a:lnT>
                      <a:noFill/>
                    </a:lnT>
                    <a:lnB>
                      <a:noFill/>
                    </a:lnB>
                    <a:lnTlToBr>
                      <a:noFill/>
                    </a:lnTlToBr>
                    <a:lnBlToTr>
                      <a:noFill/>
                    </a:lnBlToTr>
                    <a:solidFill>
                      <a:srgbClr val="CCCCFF"/>
                    </a:solidFill>
                  </a:tcPr>
                </a:tc>
              </a:tr>
              <a:tr h="30144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PROJECT NO.</a:t>
                      </a:r>
                      <a:endParaRPr kumimoji="0" lang="en-US" sz="700" b="1" i="0" u="none" strike="noStrike" cap="none" normalizeH="0" baseline="0" dirty="0" smtClean="0">
                        <a:ln>
                          <a:noFill/>
                        </a:ln>
                        <a:solidFill>
                          <a:srgbClr val="262626"/>
                        </a:solidFill>
                        <a:effectLst/>
                        <a:latin typeface="Arial" pitchFamily="34" charset="0"/>
                        <a:cs typeface="Arial" pitchFamily="34" charset="0"/>
                      </a:endParaRPr>
                    </a:p>
                  </a:txBody>
                  <a:tcPr marL="4787" marR="4787" marT="5184"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PROJECT TITLE</a:t>
                      </a:r>
                      <a:endParaRPr kumimoji="0" lang="en-US" sz="700" b="1" i="0" u="none" strike="noStrike" cap="none" normalizeH="0" baseline="0" dirty="0" smtClean="0">
                        <a:ln>
                          <a:noFill/>
                        </a:ln>
                        <a:solidFill>
                          <a:srgbClr val="262626"/>
                        </a:solidFill>
                        <a:effectLst/>
                        <a:latin typeface="Arial" pitchFamily="34" charset="0"/>
                        <a:cs typeface="Arial" pitchFamily="34" charset="0"/>
                      </a:endParaRPr>
                    </a:p>
                  </a:txBody>
                  <a:tcPr marL="4787" marR="4787" marT="5184"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DISTRICT, PROVINCE</a:t>
                      </a:r>
                      <a:endParaRPr kumimoji="0" lang="en-US" sz="700" b="1" i="0" u="none" strike="noStrike" cap="none" normalizeH="0" baseline="0" dirty="0" smtClean="0">
                        <a:ln>
                          <a:noFill/>
                        </a:ln>
                        <a:solidFill>
                          <a:srgbClr val="262626"/>
                        </a:solidFill>
                        <a:effectLst/>
                        <a:latin typeface="Arial" pitchFamily="34" charset="0"/>
                        <a:cs typeface="Arial" pitchFamily="34" charset="0"/>
                      </a:endParaRPr>
                    </a:p>
                  </a:txBody>
                  <a:tcPr marL="4787" marR="4787" marT="5184"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TYPE</a:t>
                      </a:r>
                      <a:r>
                        <a:t>          </a:t>
                      </a:r>
                    </a:p>
                  </a:txBody>
                  <a:tcPr marL="4787" marR="4787" marT="5184"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700" b="1" i="0" u="none" strike="noStrike" cap="none" normalizeH="0" baseline="0" dirty="0" smtClean="0">
                          <a:ln>
                            <a:noFill/>
                          </a:ln>
                          <a:solidFill>
                            <a:srgbClr val="262626"/>
                          </a:solidFill>
                          <a:effectLst/>
                          <a:latin typeface="Arial" pitchFamily="34" charset="0"/>
                        </a:rPr>
                        <a:t>OF WORKS</a:t>
                      </a:r>
                      <a:endParaRPr kumimoji="0" lang="en-US" sz="700" b="1" i="0" u="none" strike="noStrike" cap="none" normalizeH="0" baseline="0" dirty="0" smtClean="0">
                        <a:ln>
                          <a:noFill/>
                        </a:ln>
                        <a:solidFill>
                          <a:srgbClr val="262626"/>
                        </a:solidFill>
                        <a:effectLst/>
                        <a:latin typeface="Arial" pitchFamily="34" charset="0"/>
                        <a:cs typeface="Arial" pitchFamily="34" charset="0"/>
                      </a:endParaRPr>
                    </a:p>
                    <a:p>
                      <a:pPr marL="0" marR="0" lvl="0" indent="0" algn="ctr" defTabSz="914400" rtl="0" eaLnBrk="1" fontAlgn="b" latinLnBrk="0" hangingPunct="1">
                        <a:lnSpc>
                          <a:spcPct val="100000"/>
                        </a:lnSpc>
                        <a:spcBef>
                          <a:spcPct val="0"/>
                        </a:spcBef>
                        <a:spcAft>
                          <a:spcPct val="0"/>
                        </a:spcAft>
                        <a:buClrTx/>
                        <a:buSzTx/>
                        <a:buFontTx/>
                        <a:buNone/>
                        <a:tabLst/>
                      </a:pPr>
                      <a:endParaRPr kumimoji="0" lang="en-US" sz="700" b="1" i="0" u="none" strike="noStrike" cap="none" normalizeH="0" baseline="0" dirty="0" smtClean="0">
                        <a:ln>
                          <a:noFill/>
                        </a:ln>
                        <a:solidFill>
                          <a:srgbClr val="262626"/>
                        </a:solidFill>
                        <a:effectLst/>
                        <a:latin typeface="Arial" pitchFamily="34" charset="0"/>
                        <a:cs typeface="Arial" pitchFamily="34" charset="0"/>
                      </a:endParaRPr>
                    </a:p>
                  </a:txBody>
                  <a:tcPr marL="4787" marR="4787" marT="5184"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r>
                        <a:rPr kumimoji="0" lang="en-US" sz="700" b="1" i="0" u="none" strike="noStrike" cap="none" normalizeH="0" baseline="0" dirty="0" smtClean="0">
                          <a:ln>
                            <a:noFill/>
                          </a:ln>
                          <a:solidFill>
                            <a:srgbClr val="262626"/>
                          </a:solidFill>
                          <a:effectLst/>
                          <a:latin typeface="Arial" pitchFamily="34" charset="0"/>
                        </a:rPr>
                        <a:t>CREDIT</a:t>
                      </a:r>
                      <a:r>
                        <a:t> </a:t>
                      </a:r>
                    </a:p>
                  </a:txBody>
                  <a:tcPr marL="4787" marR="4787" marT="5184"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CAPITAL</a:t>
                      </a:r>
                      <a:r>
                        <a:t> </a:t>
                      </a:r>
                    </a:p>
                  </a:txBody>
                  <a:tcPr marL="4787" marR="4787" marT="5184"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r>
                        <a:rPr kumimoji="0" lang="en-US" sz="700" b="1" i="0" u="none" strike="noStrike" cap="none" normalizeH="0" baseline="0" dirty="0" smtClean="0">
                          <a:ln>
                            <a:noFill/>
                          </a:ln>
                          <a:solidFill>
                            <a:srgbClr val="262626"/>
                          </a:solidFill>
                          <a:effectLst/>
                          <a:latin typeface="Arial" pitchFamily="34" charset="0"/>
                        </a:rPr>
                        <a:t>CREDIT</a:t>
                      </a:r>
                      <a:r>
                        <a:t> </a:t>
                      </a:r>
                    </a:p>
                  </a:txBody>
                  <a:tcPr marL="4787" marR="4787" marT="5184"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CAPITAL</a:t>
                      </a:r>
                      <a:r>
                        <a:t> </a:t>
                      </a:r>
                    </a:p>
                  </a:txBody>
                  <a:tcPr marL="4787" marR="4787" marT="5184"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pitchFamily="34" charset="0"/>
                        </a:rPr>
                        <a:t> </a:t>
                      </a:r>
                    </a:p>
                  </a:txBody>
                  <a:tcPr marL="4787" marR="4787" marT="5184"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CCCFF"/>
                    </a:solidFill>
                  </a:tcPr>
                </a:tc>
              </a:tr>
              <a:tr h="6088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1" i="0" u="none" strike="noStrike" cap="none" normalizeH="0" baseline="0" smtClean="0">
                        <a:ln>
                          <a:noFill/>
                        </a:ln>
                        <a:solidFill>
                          <a:srgbClr val="262626"/>
                        </a:solidFill>
                        <a:effectLst/>
                        <a:latin typeface="Arial" pitchFamily="34" charset="0"/>
                        <a:cs typeface="Arial" pitchFamily="34" charset="0"/>
                      </a:endParaRP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Tur" pitchFamily="34" charset="0"/>
                        </a:rPr>
                        <a:t>STATE HYDRAULIC WORKS - TOTAL</a:t>
                      </a:r>
                      <a:endParaRPr kumimoji="0" lang="en-US" sz="700" b="1" i="0" u="sng"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4,106,581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72,633,354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2,597,127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26,608,690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46,030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3,351,800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152134">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sng" strike="noStrike" cap="none" normalizeH="0" baseline="0" dirty="0" smtClean="0">
                          <a:ln>
                            <a:noFill/>
                          </a:ln>
                          <a:solidFill>
                            <a:srgbClr val="262626"/>
                          </a:solidFill>
                          <a:effectLst/>
                          <a:latin typeface="Arial Tur" pitchFamily="34" charset="0"/>
                        </a:rPr>
                        <a:t>A) PROJECT WORKS</a:t>
                      </a:r>
                      <a:r>
                        <a:t> </a:t>
                      </a:r>
                      <a:r>
                        <a:rPr kumimoji="0" lang="en-US" sz="700" b="1" i="0" u="sng" strike="noStrike" cap="none" normalizeH="0" baseline="0" dirty="0" smtClean="0">
                          <a:ln>
                            <a:noFill/>
                          </a:ln>
                          <a:solidFill>
                            <a:srgbClr val="262626"/>
                          </a:solidFill>
                          <a:effectLst/>
                          <a:latin typeface="Arial Tur" pitchFamily="34" charset="0"/>
                        </a:rPr>
                        <a:t>TOTAL</a:t>
                      </a:r>
                      <a:endParaRPr kumimoji="0" lang="en-US" sz="700" b="1" i="0" u="sng"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1"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1"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tr-TR" sz="700" b="1"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Tur" pitchFamily="34" charset="0"/>
                        </a:rPr>
                        <a:t>16,783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Tur" pitchFamily="34" charset="0"/>
                        </a:rPr>
                        <a:t>1,171,246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Tur" pitchFamily="34" charset="0"/>
                        </a:rPr>
                        <a:t>16,783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Tur" pitchFamily="34" charset="0"/>
                        </a:rPr>
                        <a:t>310,246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Tur" pitchFamily="34" charset="0"/>
                        </a:rPr>
                        <a:t>150,000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sng" strike="noStrike" cap="none" normalizeH="0" baseline="0" dirty="0" smtClean="0">
                          <a:ln>
                            <a:noFill/>
                          </a:ln>
                          <a:solidFill>
                            <a:srgbClr val="262626"/>
                          </a:solidFill>
                          <a:effectLst/>
                          <a:latin typeface="Arial Tur" pitchFamily="34" charset="0"/>
                        </a:rPr>
                        <a:t>a) Completed in 2011</a:t>
                      </a:r>
                      <a:endParaRPr kumimoji="0" lang="en-US" sz="700" b="0" i="0" u="sng"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15,000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15,000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2011A010010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Various studies</a:t>
                      </a: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Various</a:t>
                      </a: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Studies-Projects</a:t>
                      </a: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2011-2011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15,000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15,000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2000A010300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Water Supply to Anamur (TRNC) from Dragon River by Water Pipeline</a:t>
                      </a:r>
                      <a:endParaRPr kumimoji="0" lang="en-US"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Studies-Projects</a:t>
                      </a: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2000-2011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(14,781)</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(17,442)</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(13,535)</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(15,972)</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(1,246)</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(1,470)</a:t>
                      </a:r>
                    </a:p>
                  </a:txBody>
                  <a:tcPr marL="4787" marR="4787" marT="5184" marB="0" anchor="b" horzOverflow="overflow">
                    <a:lnL>
                      <a:noFill/>
                    </a:lnL>
                    <a:lnR>
                      <a:noFill/>
                    </a:lnR>
                    <a:lnT>
                      <a:noFill/>
                    </a:lnT>
                    <a:lnB>
                      <a:noFill/>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(1)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r>
              <a:tr h="6088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sng" strike="noStrike" cap="none" normalizeH="0" baseline="0" dirty="0" smtClean="0">
                          <a:ln>
                            <a:noFill/>
                          </a:ln>
                          <a:solidFill>
                            <a:srgbClr val="262626"/>
                          </a:solidFill>
                          <a:effectLst/>
                          <a:latin typeface="Arial Tur" pitchFamily="34" charset="0"/>
                        </a:rPr>
                        <a:t>b) Remaining from the period after 2011</a:t>
                      </a:r>
                      <a:endParaRPr kumimoji="0" lang="en-US" sz="700" b="0" i="0" u="sng"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16,783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1,156,246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16,783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310,246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135,000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1985A010020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Various studies</a:t>
                      </a: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Various</a:t>
                      </a: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Studies-Projects</a:t>
                      </a: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1985-2016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16,783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1,156,246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16,783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310,246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135,000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(GAP)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(35,000)</a:t>
                      </a:r>
                    </a:p>
                  </a:txBody>
                  <a:tcPr marL="4787" marR="4787" marT="5184" marB="0" anchor="b" horzOverflow="overflow">
                    <a:lnL>
                      <a:noFill/>
                    </a:lnL>
                    <a:lnR>
                      <a:noFill/>
                    </a:lnR>
                    <a:lnT>
                      <a:noFill/>
                    </a:lnT>
                    <a:lnB>
                      <a:noFill/>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(DAP)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(20,000)</a:t>
                      </a:r>
                    </a:p>
                  </a:txBody>
                  <a:tcPr marL="4787" marR="4787" marT="5184" marB="0" anchor="b" horzOverflow="overflow">
                    <a:lnL>
                      <a:noFill/>
                    </a:lnL>
                    <a:lnR>
                      <a:noFill/>
                    </a:lnR>
                    <a:lnT>
                      <a:noFill/>
                    </a:lnT>
                    <a:lnB>
                      <a:noFill/>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(KOP)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(5,000)</a:t>
                      </a:r>
                    </a:p>
                  </a:txBody>
                  <a:tcPr marL="4787" marR="4787" marT="5184" marB="0" anchor="b" horzOverflow="overflow">
                    <a:lnL>
                      <a:noFill/>
                    </a:lnL>
                    <a:lnR>
                      <a:noFill/>
                    </a:lnR>
                    <a:lnT>
                      <a:noFill/>
                    </a:lnT>
                    <a:lnB>
                      <a:noFill/>
                    </a:lnB>
                    <a:lnTlToBr>
                      <a:noFill/>
                    </a:lnTlToBr>
                    <a:lnBlToTr>
                      <a:noFill/>
                    </a:lnBlToTr>
                    <a:solidFill>
                      <a:srgbClr val="FFFFCC"/>
                    </a:solidFill>
                  </a:tcPr>
                </a:tc>
              </a:tr>
              <a:tr h="6088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r>
              <a:tr h="60887">
                <a:tc grid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700" b="1" i="0" u="sng" strike="noStrike" cap="none" normalizeH="0" baseline="0" dirty="0" smtClean="0">
                          <a:ln>
                            <a:noFill/>
                          </a:ln>
                          <a:solidFill>
                            <a:srgbClr val="0C0C0C"/>
                          </a:solidFill>
                          <a:effectLst/>
                          <a:latin typeface="Arial" pitchFamily="34" charset="0"/>
                        </a:rPr>
                        <a:t>B. CONTINUED PROJECTS - TOTAL</a:t>
                      </a:r>
                      <a:endParaRPr kumimoji="0" lang="en-US" sz="700" b="1" i="0" u="sng" strike="noStrike" cap="none" normalizeH="0" baseline="0" dirty="0" smtClean="0">
                        <a:ln>
                          <a:noFill/>
                        </a:ln>
                        <a:solidFill>
                          <a:srgbClr val="0C0C0C"/>
                        </a:solidFill>
                        <a:effectLst/>
                        <a:latin typeface="Arial"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1"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1"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tr-TR" sz="700" b="1"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Tur" pitchFamily="34" charset="0"/>
                        </a:rPr>
                        <a:t>4,088,620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Tur" pitchFamily="34" charset="0"/>
                        </a:rPr>
                        <a:t>67,871,626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Tur" pitchFamily="34" charset="0"/>
                        </a:rPr>
                        <a:t>2,580,344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Tur" pitchFamily="34" charset="0"/>
                        </a:rPr>
                        <a:t>26,298,444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Tur" pitchFamily="34" charset="0"/>
                        </a:rPr>
                        <a:t>46,029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Tur" pitchFamily="34" charset="0"/>
                        </a:rPr>
                        <a:t>3,136,056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sng" strike="noStrike" cap="none" normalizeH="0" baseline="0" dirty="0" smtClean="0">
                          <a:ln>
                            <a:noFill/>
                          </a:ln>
                          <a:solidFill>
                            <a:srgbClr val="262626"/>
                          </a:solidFill>
                          <a:effectLst/>
                          <a:latin typeface="Arial Tur" pitchFamily="34" charset="0"/>
                        </a:rPr>
                        <a:t>a) Completed in 2011</a:t>
                      </a:r>
                      <a:endParaRPr kumimoji="0" lang="en-US" sz="700" b="0" i="0" u="sng"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182,042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1,969,632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182,042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1,897,972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71,660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1999A010010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Filyos-Köprübaşı (DA) (ZBK)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Zonguldak,Bolu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Fencing</a:t>
                      </a:r>
                      <a:r>
                        <a:t>   </a:t>
                      </a:r>
                      <a:r>
                        <a:rPr kumimoji="0" lang="en-US" sz="700" b="0" i="0" u="none" strike="noStrike" cap="none" normalizeH="0" baseline="0" dirty="0" smtClean="0">
                          <a:ln>
                            <a:noFill/>
                          </a:ln>
                          <a:solidFill>
                            <a:srgbClr val="262626"/>
                          </a:solidFill>
                          <a:effectLst/>
                          <a:latin typeface="Arial Tur" pitchFamily="34" charset="0"/>
                        </a:rPr>
                        <a:t>:  2</a:t>
                      </a:r>
                      <a:r>
                        <a:t> </a:t>
                      </a:r>
                      <a:r>
                        <a:rPr kumimoji="0" lang="en-US" sz="700" b="0" i="0" u="none" strike="noStrike" cap="none" normalizeH="0" baseline="0" dirty="0" smtClean="0">
                          <a:ln>
                            <a:noFill/>
                          </a:ln>
                          <a:solidFill>
                            <a:srgbClr val="262626"/>
                          </a:solidFill>
                          <a:effectLst/>
                          <a:latin typeface="Arial Tur" pitchFamily="34" charset="0"/>
                        </a:rPr>
                        <a:t>districts</a:t>
                      </a:r>
                      <a:endParaRPr kumimoji="0" lang="en-US"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1999-2011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15,447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14,147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1,300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r>
              <a:tr h="8248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1986A010180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Mersin-Mut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Mersin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Irrigation:      4,163 ha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1986-2011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124,375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121,375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3,000 </a:t>
                      </a:r>
                    </a:p>
                  </a:txBody>
                  <a:tcPr marL="4787" marR="4787" marT="5184" marB="0" anchor="b" horzOverflow="overflow">
                    <a:lnL>
                      <a:noFill/>
                    </a:lnL>
                    <a:lnR>
                      <a:noFill/>
                    </a:lnR>
                    <a:lnT>
                      <a:noFill/>
                    </a:lnT>
                    <a:lnB>
                      <a:noFill/>
                    </a:lnB>
                    <a:lnTlToBr>
                      <a:noFill/>
                    </a:lnTlToBr>
                    <a:lnBlToTr>
                      <a:noFill/>
                    </a:lnBlToTr>
                    <a:solidFill>
                      <a:srgbClr val="FFFFCC"/>
                    </a:solidFill>
                  </a:tcPr>
                </a:tc>
              </a:tr>
              <a:tr h="8248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1964A010800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Erzincan, Stage II (DAP)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Erzincan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Storage:       178 hm3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1964-2011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31,118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430,111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31,118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429,111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1,000 </a:t>
                      </a:r>
                    </a:p>
                  </a:txBody>
                  <a:tcPr marL="4787" marR="4787" marT="5184" marB="0" anchor="b" horzOverflow="overflow">
                    <a:lnL>
                      <a:noFill/>
                    </a:lnL>
                    <a:lnR>
                      <a:noFill/>
                    </a:lnR>
                    <a:lnT>
                      <a:noFill/>
                    </a:lnT>
                    <a:lnB>
                      <a:noFill/>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Irrigation</a:t>
                      </a:r>
                      <a:r>
                        <a:t>  </a:t>
                      </a:r>
                      <a:r>
                        <a:rPr kumimoji="0" lang="en-US" sz="700" b="0" i="0" u="none" strike="noStrike" cap="none" normalizeH="0" baseline="0" dirty="0" smtClean="0">
                          <a:ln>
                            <a:noFill/>
                          </a:ln>
                          <a:solidFill>
                            <a:srgbClr val="262626"/>
                          </a:solidFill>
                          <a:effectLst/>
                          <a:latin typeface="Arial Tur" pitchFamily="34" charset="0"/>
                        </a:rPr>
                        <a:t>:     32,321 ha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Renovation:      5,700 ha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r>
              <a:tr h="6088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sng" strike="noStrike" cap="none" normalizeH="0" baseline="0" dirty="0" smtClean="0">
                          <a:ln>
                            <a:noFill/>
                          </a:ln>
                          <a:solidFill>
                            <a:srgbClr val="262626"/>
                          </a:solidFill>
                          <a:effectLst/>
                          <a:latin typeface="Arial Tur" pitchFamily="34" charset="0"/>
                        </a:rPr>
                        <a:t>b) Remaining from the period after 2011</a:t>
                      </a:r>
                      <a:endParaRPr kumimoji="0" lang="en-US" sz="700" b="0" i="0" u="sng"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3,906,578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65,901,994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2,398,302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24,400,472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46,029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3,064,396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1991A010070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Bursa-Yenişehir, Stage I</a:t>
                      </a: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Bursa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Storage:        65 hm3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1991-2014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348,562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108,384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7,500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r>
              <a:tr h="210199">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Irrigation</a:t>
                      </a:r>
                      <a:r>
                        <a:t>   </a:t>
                      </a:r>
                      <a:r>
                        <a:rPr kumimoji="0" lang="en-US" sz="700" b="0" i="0" u="none" strike="noStrike" cap="none" normalizeH="0" baseline="0" dirty="0" smtClean="0">
                          <a:ln>
                            <a:noFill/>
                          </a:ln>
                          <a:solidFill>
                            <a:srgbClr val="262626"/>
                          </a:solidFill>
                          <a:effectLst/>
                          <a:latin typeface="Arial Tur" pitchFamily="34" charset="0"/>
                        </a:rPr>
                        <a:t>:     16,665 ha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r>
              <a:tr h="301446">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Fencing</a:t>
                      </a:r>
                      <a:r>
                        <a:t>    </a:t>
                      </a:r>
                      <a:r>
                        <a:rPr kumimoji="0" lang="en-US" sz="700" b="0" i="0" u="none" strike="noStrike" cap="none" normalizeH="0" baseline="0" dirty="0" smtClean="0">
                          <a:ln>
                            <a:noFill/>
                          </a:ln>
                          <a:solidFill>
                            <a:srgbClr val="262626"/>
                          </a:solidFill>
                          <a:effectLst/>
                          <a:latin typeface="Arial Tur" pitchFamily="34" charset="0"/>
                        </a:rPr>
                        <a:t> :         1 district</a:t>
                      </a: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r>
              <a:tr h="8248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1991A010130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Karaman, Stage II (KOP)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Karaman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Storage:   134 hm3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1991-2015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165,765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69,267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10,000 </a:t>
                      </a:r>
                    </a:p>
                  </a:txBody>
                  <a:tcPr marL="4787" marR="4787" marT="5184" marB="0" anchor="b" horzOverflow="overflow">
                    <a:lnL>
                      <a:noFill/>
                    </a:lnL>
                    <a:lnR>
                      <a:noFill/>
                    </a:lnR>
                    <a:lnT>
                      <a:noFill/>
                    </a:lnT>
                    <a:lnB>
                      <a:noFill/>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Irrigation</a:t>
                      </a:r>
                      <a:r>
                        <a:t>   </a:t>
                      </a:r>
                      <a:r>
                        <a:rPr kumimoji="0" lang="en-US" sz="700" b="0" i="0" u="none" strike="noStrike" cap="none" normalizeH="0" baseline="0" dirty="0" smtClean="0">
                          <a:ln>
                            <a:noFill/>
                          </a:ln>
                          <a:solidFill>
                            <a:srgbClr val="262626"/>
                          </a:solidFill>
                          <a:effectLst/>
                          <a:latin typeface="Arial Tur" pitchFamily="34" charset="0"/>
                        </a:rPr>
                        <a:t>: 8,700 ha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r>
              <a:tr h="6088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r>
              <a:tr h="60887">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sng" strike="noStrike" cap="none" normalizeH="0" baseline="0" dirty="0" smtClean="0">
                          <a:ln>
                            <a:noFill/>
                          </a:ln>
                          <a:solidFill>
                            <a:srgbClr val="262626"/>
                          </a:solidFill>
                          <a:effectLst/>
                          <a:latin typeface="Arial Tur" pitchFamily="34" charset="0"/>
                        </a:rPr>
                        <a:t>C) NEW PROJECTS - TOTAL</a:t>
                      </a:r>
                    </a:p>
                  </a:txBody>
                  <a:tcPr marL="4787" marR="4787" marT="5184" marB="0" anchor="b" horzOverflow="overflow">
                    <a:lnL>
                      <a:noFill/>
                    </a:lnL>
                    <a:lnR>
                      <a:noFill/>
                    </a:lnR>
                    <a:lnT>
                      <a:noFill/>
                    </a:lnT>
                    <a:lnB>
                      <a:noFill/>
                    </a:lnB>
                    <a:lnTlToBr>
                      <a:noFill/>
                    </a:lnTlToBr>
                    <a:lnBlToTr>
                      <a:noFill/>
                    </a:lnBlToTr>
                    <a:solidFill>
                      <a:srgbClr val="FFFFCC"/>
                    </a:solidFill>
                  </a:tcPr>
                </a:tc>
                <a:tc hMerge="1">
                  <a:txBody>
                    <a:bodyPr/>
                    <a:lstStyle/>
                    <a:p>
                      <a:endParaRPr lang="tr-T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1"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1"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tr-TR" sz="700" b="1"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Tur" pitchFamily="34" charset="0"/>
                        </a:rPr>
                        <a:t>1,178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Tur" pitchFamily="34" charset="0"/>
                        </a:rPr>
                        <a:t>3,590,482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Tur" pitchFamily="34" charset="0"/>
                        </a:rPr>
                        <a:t>1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262626"/>
                          </a:solidFill>
                          <a:effectLst/>
                          <a:latin typeface="Arial Tur" pitchFamily="34" charset="0"/>
                        </a:rPr>
                        <a:t>65,744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sng" strike="noStrike" cap="none" normalizeH="0" baseline="0" smtClean="0">
                          <a:ln>
                            <a:noFill/>
                          </a:ln>
                          <a:solidFill>
                            <a:srgbClr val="262626"/>
                          </a:solidFill>
                          <a:effectLst/>
                          <a:latin typeface="Arial Tur" pitchFamily="34" charset="0"/>
                        </a:rPr>
                        <a:t>a) Completed in 2011</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56,142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56,142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2011A010030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Tree planting Parks and nurseries</a:t>
                      </a: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Various</a:t>
                      </a: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Various</a:t>
                      </a: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2011-2011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4,000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4,000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r>
              <a:tr h="6088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sng" strike="noStrike" cap="none" normalizeH="0" baseline="0" dirty="0" smtClean="0">
                          <a:ln>
                            <a:noFill/>
                          </a:ln>
                          <a:solidFill>
                            <a:srgbClr val="262626"/>
                          </a:solidFill>
                          <a:effectLst/>
                          <a:latin typeface="Arial Tur" pitchFamily="34" charset="0"/>
                        </a:rPr>
                        <a:t>b) Remaining from the period after 2011</a:t>
                      </a:r>
                      <a:endParaRPr kumimoji="0" lang="en-US" sz="700" b="0" i="0" u="sng"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dirty="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tr-TR" sz="700" b="0" i="0" u="none" strike="noStrike" cap="none" normalizeH="0" baseline="0" smtClean="0">
                        <a:ln>
                          <a:noFill/>
                        </a:ln>
                        <a:solidFill>
                          <a:srgbClr val="262626"/>
                        </a:solidFill>
                        <a:effectLst/>
                        <a:latin typeface="Arial Tur" pitchFamily="34" charset="0"/>
                        <a:cs typeface="Arial" pitchFamily="34" charset="0"/>
                      </a:endParaRP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1,178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3,534,340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1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9,602 </a:t>
                      </a:r>
                    </a:p>
                  </a:txBody>
                  <a:tcPr marL="4787" marR="4787" marT="5184"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FFFFCC"/>
                    </a:solidFill>
                  </a:tcPr>
                </a:tc>
              </a:tr>
              <a:tr h="8248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2011A010160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Samsun-19 May (YHGP) (4)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Samsun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Storage:      43.4 hm3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2011-2015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51,000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100 </a:t>
                      </a:r>
                    </a:p>
                  </a:txBody>
                  <a:tcPr marL="4787" marR="4787" marT="5184"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FFFFCC"/>
                    </a:solidFill>
                  </a:tcPr>
                </a:tc>
              </a:tr>
              <a:tr h="152134">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262626"/>
                          </a:solidFill>
                          <a:effectLst/>
                          <a:latin typeface="Arial Tur" pitchFamily="34" charset="0"/>
                        </a:rPr>
                        <a:t>Irrigation</a:t>
                      </a:r>
                      <a:r>
                        <a:t>   </a:t>
                      </a:r>
                      <a:r>
                        <a:rPr kumimoji="0" lang="en-US" sz="700" b="0" i="0" u="none" strike="noStrike" cap="none" normalizeH="0" baseline="0" dirty="0" smtClean="0">
                          <a:ln>
                            <a:noFill/>
                          </a:ln>
                          <a:solidFill>
                            <a:srgbClr val="262626"/>
                          </a:solidFill>
                          <a:effectLst/>
                          <a:latin typeface="Arial Tur" pitchFamily="34" charset="0"/>
                        </a:rPr>
                        <a:t>:      1,654 ha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t>          </a:t>
                      </a:r>
                    </a:p>
                  </a:txBody>
                  <a:tcPr marL="4787" marR="4787" marT="5184" marB="0" anchor="b" horzOverflow="overflow">
                    <a:lnL>
                      <a:noFill/>
                    </a:lnL>
                    <a:lnR>
                      <a:noFill/>
                    </a:lnR>
                    <a:lnT>
                      <a:noFill/>
                    </a:lnT>
                    <a:lnB>
                      <a:noFill/>
                    </a:lnB>
                    <a:lnTlToBr>
                      <a:noFill/>
                    </a:lnTlToBr>
                    <a:lnBlToTr>
                      <a:noFill/>
                    </a:lnBlToTr>
                    <a:solidFill>
                      <a:srgbClr val="FFFFCC"/>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dirty="0"/>
                        <a:t>            </a:t>
                      </a:r>
                    </a:p>
                  </a:txBody>
                  <a:tcPr marL="4787" marR="4787" marT="5184" marB="0" anchor="b" horzOverflow="overflow">
                    <a:lnL>
                      <a:noFill/>
                    </a:lnL>
                    <a:lnR>
                      <a:noFill/>
                    </a:lnR>
                    <a:lnT>
                      <a:noFill/>
                    </a:lnT>
                    <a:lnB>
                      <a:noFill/>
                    </a:lnB>
                    <a:lnTlToBr>
                      <a:noFill/>
                    </a:lnTlToBr>
                    <a:lnBlToTr>
                      <a:noFill/>
                    </a:lnBlToTr>
                    <a:solidFill>
                      <a:srgbClr val="FFFFCC"/>
                    </a:solidFill>
                  </a:tcPr>
                </a:tc>
              </a:tr>
            </a:tbl>
          </a:graphicData>
        </a:graphic>
      </p:graphicFrame>
      <p:sp>
        <p:nvSpPr>
          <p:cNvPr id="6" name="3 Dikdörtgen"/>
          <p:cNvSpPr/>
          <p:nvPr/>
        </p:nvSpPr>
        <p:spPr>
          <a:xfrm>
            <a:off x="0" y="-7938"/>
            <a:ext cx="9144000" cy="42862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1600" dirty="0">
                <a:latin typeface="Arial" pitchFamily="34" charset="0"/>
              </a:rPr>
              <a:t>PUBLIC INVESTMENT PROGRAM STRUCTURE</a:t>
            </a:r>
          </a:p>
        </p:txBody>
      </p:sp>
      <p:sp>
        <p:nvSpPr>
          <p:cNvPr id="7"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93769" name="12 Grup"/>
          <p:cNvGrpSpPr>
            <a:grpSpLocks/>
          </p:cNvGrpSpPr>
          <p:nvPr/>
        </p:nvGrpSpPr>
        <p:grpSpPr bwMode="auto">
          <a:xfrm>
            <a:off x="0" y="0"/>
            <a:ext cx="611188" cy="612775"/>
            <a:chOff x="285720" y="0"/>
            <a:chExt cx="612000" cy="612000"/>
          </a:xfrm>
        </p:grpSpPr>
        <p:sp>
          <p:nvSpPr>
            <p:cNvPr id="9"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0" name="4 Resim" descr="Kalkınma Bakanlığı logo.jpg"/>
            <p:cNvPicPr>
              <a:picLocks noChangeAspect="1"/>
            </p:cNvPicPr>
            <p:nvPr/>
          </p:nvPicPr>
          <p:blipFill>
            <a:blip r:embed="rId2" cstate="print"/>
            <a:stretch>
              <a:fillRect/>
            </a:stretch>
          </p:blipFill>
          <p:spPr>
            <a:xfrm>
              <a:off x="321720" y="36000"/>
              <a:ext cx="540000" cy="540000"/>
            </a:xfrm>
            <a:prstGeom prst="ellipse">
              <a:avLst/>
            </a:prstGeom>
          </p:spPr>
        </p:pic>
      </p:grpSp>
      <p:cxnSp>
        <p:nvCxnSpPr>
          <p:cNvPr id="11" name="15 Düz Bağlayıcı"/>
          <p:cNvCxnSpPr/>
          <p:nvPr/>
        </p:nvCxnSpPr>
        <p:spPr>
          <a:xfrm>
            <a:off x="0" y="6334125"/>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p>
            <a:pPr>
              <a:defRPr/>
            </a:pPr>
            <a:fld id="{959EBBB5-01B5-4E11-8E37-F1028132B188}" type="slidenum">
              <a:rPr lang="en-US"/>
              <a:pPr>
                <a:defRPr/>
              </a:pPr>
              <a:t>22</a:t>
            </a:fld>
            <a:endParaRPr lang="en-US"/>
          </a:p>
        </p:txBody>
      </p:sp>
      <p:sp>
        <p:nvSpPr>
          <p:cNvPr id="94210" name="Rectangle 2"/>
          <p:cNvSpPr>
            <a:spLocks noGrp="1" noChangeArrowheads="1"/>
          </p:cNvSpPr>
          <p:nvPr>
            <p:ph idx="1"/>
          </p:nvPr>
        </p:nvSpPr>
        <p:spPr>
          <a:xfrm>
            <a:off x="592138" y="785813"/>
            <a:ext cx="8220075" cy="4538662"/>
          </a:xfrm>
          <a:solidFill>
            <a:srgbClr val="FFFFCC"/>
          </a:solidFill>
        </p:spPr>
        <p:txBody>
          <a:bodyPr/>
          <a:lstStyle/>
          <a:p>
            <a:pPr eaLnBrk="1" hangingPunct="1">
              <a:buFont typeface="Wingdings" pitchFamily="2" charset="2"/>
              <a:buNone/>
            </a:pPr>
            <a:endParaRPr lang="en-US" altLang="tr-TR" sz="1800" u="sng" dirty="0" smtClean="0"/>
          </a:p>
          <a:p>
            <a:pPr eaLnBrk="1" hangingPunct="1">
              <a:buFont typeface="Wingdings" pitchFamily="2" charset="2"/>
              <a:buNone/>
            </a:pPr>
            <a:r>
              <a:rPr lang="en-US" dirty="0" smtClean="0"/>
              <a:t>	 </a:t>
            </a:r>
            <a:r>
              <a:rPr lang="en-US" altLang="tr-TR" sz="2400" dirty="0" smtClean="0">
                <a:latin typeface="Arial" pitchFamily="34" charset="0"/>
              </a:rPr>
              <a:t>For public investments</a:t>
            </a:r>
            <a:r>
              <a:rPr lang="en-US" altLang="tr-TR" sz="2800" dirty="0" smtClean="0">
                <a:latin typeface="Arial" pitchFamily="34" charset="0"/>
              </a:rPr>
              <a:t>:</a:t>
            </a:r>
          </a:p>
          <a:p>
            <a:pPr lvl="2" eaLnBrk="1" hangingPunct="1">
              <a:buFont typeface="Wingdings" pitchFamily="2" charset="2"/>
              <a:buChar char="ü"/>
            </a:pPr>
            <a:r>
              <a:rPr lang="en-US" altLang="tr-TR" dirty="0" smtClean="0"/>
              <a:t>Sectoral</a:t>
            </a:r>
            <a:endParaRPr lang="en-US" altLang="tr-TR" dirty="0" smtClean="0">
              <a:latin typeface="Arial" pitchFamily="34" charset="0"/>
            </a:endParaRPr>
          </a:p>
          <a:p>
            <a:pPr lvl="2" eaLnBrk="1" hangingPunct="1">
              <a:buFont typeface="Wingdings" pitchFamily="2" charset="2"/>
              <a:buChar char="ü"/>
            </a:pPr>
            <a:r>
              <a:rPr lang="en-US" altLang="tr-TR" dirty="0" smtClean="0"/>
              <a:t>Regional</a:t>
            </a:r>
            <a:r>
              <a:rPr lang="en-US" dirty="0" smtClean="0"/>
              <a:t> </a:t>
            </a:r>
            <a:endParaRPr lang="en-US" altLang="tr-TR" dirty="0" smtClean="0">
              <a:latin typeface="Arial" pitchFamily="34" charset="0"/>
            </a:endParaRPr>
          </a:p>
          <a:p>
            <a:pPr lvl="2" eaLnBrk="1" hangingPunct="1">
              <a:buFont typeface="Wingdings" pitchFamily="2" charset="2"/>
              <a:buChar char="ü"/>
            </a:pPr>
            <a:r>
              <a:rPr lang="en-US" altLang="tr-TR" dirty="0" smtClean="0"/>
              <a:t>Project</a:t>
            </a:r>
            <a:r>
              <a:rPr lang="en-US" dirty="0" smtClean="0"/>
              <a:t> </a:t>
            </a:r>
            <a:endParaRPr lang="en-US" altLang="tr-TR" dirty="0" smtClean="0">
              <a:latin typeface="Arial" pitchFamily="34" charset="0"/>
            </a:endParaRPr>
          </a:p>
          <a:p>
            <a:pPr eaLnBrk="1" hangingPunct="1">
              <a:buFont typeface="Wingdings" pitchFamily="2" charset="2"/>
              <a:buNone/>
            </a:pPr>
            <a:r>
              <a:rPr lang="en-US" dirty="0" smtClean="0"/>
              <a:t>	</a:t>
            </a:r>
            <a:r>
              <a:rPr lang="en-US" altLang="tr-TR" sz="2800" dirty="0" smtClean="0"/>
              <a:t>Investments are detailed in starting from the long-term strategy to the development plan, mid-term program</a:t>
            </a:r>
            <a:r>
              <a:rPr lang="en-US" dirty="0" smtClean="0"/>
              <a:t> </a:t>
            </a:r>
            <a:r>
              <a:rPr lang="en-US" altLang="tr-TR" sz="2800" dirty="0" smtClean="0"/>
              <a:t>and</a:t>
            </a:r>
            <a:r>
              <a:rPr lang="en-US" dirty="0" smtClean="0"/>
              <a:t> </a:t>
            </a:r>
            <a:r>
              <a:rPr lang="en-US" altLang="tr-TR" sz="2800" dirty="0" smtClean="0"/>
              <a:t>annual program from general to specific.</a:t>
            </a:r>
          </a:p>
          <a:p>
            <a:pPr eaLnBrk="1" hangingPunct="1">
              <a:buFont typeface="Wingdings" pitchFamily="2" charset="2"/>
              <a:buNone/>
            </a:pPr>
            <a:endParaRPr lang="en-US" altLang="tr-TR" sz="1800" dirty="0" smtClean="0"/>
          </a:p>
          <a:p>
            <a:pPr eaLnBrk="1" hangingPunct="1"/>
            <a:endParaRPr lang="en-US" altLang="tr-TR" sz="1800" dirty="0" smtClean="0"/>
          </a:p>
          <a:p>
            <a:pPr eaLnBrk="1" hangingPunct="1">
              <a:buFont typeface="Wingdings" pitchFamily="2" charset="2"/>
              <a:buNone/>
            </a:pPr>
            <a:r>
              <a:rPr lang="en-US" dirty="0" smtClean="0"/>
              <a:t>   </a:t>
            </a:r>
          </a:p>
        </p:txBody>
      </p:sp>
      <p:sp>
        <p:nvSpPr>
          <p:cNvPr id="6"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dirty="0">
                <a:latin typeface="Arial" pitchFamily="34" charset="0"/>
              </a:rPr>
              <a:t>SETTING PRIORITIES OF PUBLIC INVESTMENTS</a:t>
            </a:r>
          </a:p>
        </p:txBody>
      </p:sp>
      <p:sp>
        <p:nvSpPr>
          <p:cNvPr id="7"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94213" name="12 Grup"/>
          <p:cNvGrpSpPr>
            <a:grpSpLocks/>
          </p:cNvGrpSpPr>
          <p:nvPr/>
        </p:nvGrpSpPr>
        <p:grpSpPr bwMode="auto">
          <a:xfrm>
            <a:off x="285750" y="173038"/>
            <a:ext cx="611188" cy="612775"/>
            <a:chOff x="285720" y="0"/>
            <a:chExt cx="612000" cy="612000"/>
          </a:xfrm>
        </p:grpSpPr>
        <p:sp>
          <p:nvSpPr>
            <p:cNvPr id="9"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0"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1"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p>
            <a:pPr>
              <a:defRPr/>
            </a:pPr>
            <a:fld id="{CEDE8F52-265A-4556-815F-026793C60BA7}" type="slidenum">
              <a:rPr lang="en-US"/>
              <a:pPr>
                <a:defRPr/>
              </a:pPr>
              <a:t>23</a:t>
            </a:fld>
            <a:endParaRPr lang="en-US"/>
          </a:p>
        </p:txBody>
      </p:sp>
      <p:sp>
        <p:nvSpPr>
          <p:cNvPr id="96258" name="Rectangle 2"/>
          <p:cNvSpPr>
            <a:spLocks noGrp="1" noChangeArrowheads="1"/>
          </p:cNvSpPr>
          <p:nvPr>
            <p:ph type="body" idx="4294967295"/>
          </p:nvPr>
        </p:nvSpPr>
        <p:spPr>
          <a:xfrm>
            <a:off x="331788" y="960438"/>
            <a:ext cx="8482012" cy="4803775"/>
          </a:xfrm>
          <a:solidFill>
            <a:srgbClr val="FFFFCC"/>
          </a:solidFill>
        </p:spPr>
        <p:txBody>
          <a:bodyPr/>
          <a:lstStyle/>
          <a:p>
            <a:pPr eaLnBrk="1" hangingPunct="1">
              <a:lnSpc>
                <a:spcPct val="80000"/>
              </a:lnSpc>
              <a:buFont typeface="Wingdings" pitchFamily="2" charset="2"/>
              <a:buNone/>
            </a:pPr>
            <a:r>
              <a:rPr lang="en-US" dirty="0" smtClean="0"/>
              <a:t>	</a:t>
            </a:r>
            <a:endParaRPr lang="en-US" altLang="tr-TR" sz="2800" b="1" u="sng" smtClean="0">
              <a:solidFill>
                <a:srgbClr val="0C0C0C"/>
              </a:solidFill>
            </a:endParaRPr>
          </a:p>
          <a:p>
            <a:pPr eaLnBrk="1" hangingPunct="1">
              <a:lnSpc>
                <a:spcPct val="80000"/>
              </a:lnSpc>
              <a:buFont typeface="Wingdings" pitchFamily="2" charset="2"/>
              <a:buChar char="Ø"/>
            </a:pPr>
            <a:r>
              <a:rPr lang="en-US" altLang="tr-TR" sz="2800" b="1" smtClean="0">
                <a:solidFill>
                  <a:srgbClr val="0C0C0C"/>
                </a:solidFill>
              </a:rPr>
              <a:t>Focus on economic and social infrastructure areas that cannot be implemented by the private sector</a:t>
            </a:r>
          </a:p>
          <a:p>
            <a:pPr eaLnBrk="1" hangingPunct="1">
              <a:lnSpc>
                <a:spcPct val="80000"/>
              </a:lnSpc>
              <a:buFont typeface="Wingdings" pitchFamily="2" charset="2"/>
              <a:buChar char="Ø"/>
            </a:pPr>
            <a:endParaRPr lang="en-US" altLang="tr-TR" sz="2800" b="1" smtClean="0">
              <a:solidFill>
                <a:srgbClr val="0C0C0C"/>
              </a:solidFill>
            </a:endParaRPr>
          </a:p>
          <a:p>
            <a:pPr eaLnBrk="1" hangingPunct="1">
              <a:lnSpc>
                <a:spcPct val="80000"/>
              </a:lnSpc>
              <a:buFont typeface="Wingdings" pitchFamily="2" charset="2"/>
              <a:buChar char="Ø"/>
            </a:pPr>
            <a:r>
              <a:rPr lang="en-US" altLang="tr-TR" sz="2800" b="1" smtClean="0">
                <a:solidFill>
                  <a:srgbClr val="0C0C0C"/>
                </a:solidFill>
              </a:rPr>
              <a:t>Implementation of local investments by local public administrations</a:t>
            </a:r>
          </a:p>
          <a:p>
            <a:pPr eaLnBrk="1" hangingPunct="1">
              <a:lnSpc>
                <a:spcPct val="80000"/>
              </a:lnSpc>
              <a:buFont typeface="Wingdings" pitchFamily="2" charset="2"/>
              <a:buChar char="Ø"/>
            </a:pPr>
            <a:endParaRPr lang="en-US" altLang="tr-TR" sz="2800" b="1" smtClean="0">
              <a:solidFill>
                <a:srgbClr val="0C0C0C"/>
              </a:solidFill>
            </a:endParaRPr>
          </a:p>
          <a:p>
            <a:pPr eaLnBrk="1" hangingPunct="1">
              <a:lnSpc>
                <a:spcPct val="80000"/>
              </a:lnSpc>
              <a:buFont typeface="Wingdings" pitchFamily="2" charset="2"/>
              <a:buChar char="Ø"/>
            </a:pPr>
            <a:r>
              <a:rPr lang="en-US" altLang="tr-TR" sz="2800" b="1" smtClean="0">
                <a:solidFill>
                  <a:srgbClr val="0C0C0C"/>
                </a:solidFill>
              </a:rPr>
              <a:t>Maximum use of cooperation between public and private sectors</a:t>
            </a:r>
            <a:r>
              <a:rPr lang="en-US" dirty="0" smtClean="0"/>
              <a:t>	</a:t>
            </a:r>
          </a:p>
          <a:p>
            <a:pPr eaLnBrk="1" hangingPunct="1">
              <a:lnSpc>
                <a:spcPct val="80000"/>
              </a:lnSpc>
              <a:buFont typeface="Arial" pitchFamily="34" charset="0"/>
              <a:buNone/>
            </a:pPr>
            <a:endParaRPr lang="en-US" altLang="tr-TR" sz="2800" b="1" smtClean="0">
              <a:solidFill>
                <a:srgbClr val="0C0C0C"/>
              </a:solidFill>
            </a:endParaRPr>
          </a:p>
        </p:txBody>
      </p:sp>
      <p:sp>
        <p:nvSpPr>
          <p:cNvPr id="6"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2000" dirty="0">
                <a:latin typeface="Arial" pitchFamily="34" charset="0"/>
              </a:rPr>
              <a:t>PUBLIC INVESTMENT STRATEGY OF TURKEY</a:t>
            </a:r>
          </a:p>
        </p:txBody>
      </p:sp>
      <p:sp>
        <p:nvSpPr>
          <p:cNvPr id="7"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96261" name="12 Grup"/>
          <p:cNvGrpSpPr>
            <a:grpSpLocks/>
          </p:cNvGrpSpPr>
          <p:nvPr/>
        </p:nvGrpSpPr>
        <p:grpSpPr bwMode="auto">
          <a:xfrm>
            <a:off x="285750" y="173038"/>
            <a:ext cx="611188" cy="612775"/>
            <a:chOff x="285720" y="0"/>
            <a:chExt cx="612000" cy="612000"/>
          </a:xfrm>
        </p:grpSpPr>
        <p:sp>
          <p:nvSpPr>
            <p:cNvPr id="9"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0"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1"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cover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6" name="Rectangle 5"/>
          <p:cNvSpPr>
            <a:spLocks noGrp="1" noChangeArrowheads="1"/>
          </p:cNvSpPr>
          <p:nvPr>
            <p:ph type="subTitle" idx="1"/>
          </p:nvPr>
        </p:nvSpPr>
        <p:spPr>
          <a:xfrm>
            <a:off x="419100" y="618195"/>
            <a:ext cx="8507413" cy="5600700"/>
          </a:xfrm>
          <a:solidFill>
            <a:srgbClr val="FFFFCC"/>
          </a:solidFill>
        </p:spPr>
        <p:txBody>
          <a:bodyPr/>
          <a:lstStyle/>
          <a:p>
            <a:pPr marL="342900" indent="-342900" algn="l" eaLnBrk="1" hangingPunct="1">
              <a:lnSpc>
                <a:spcPct val="80000"/>
              </a:lnSpc>
              <a:buClr>
                <a:schemeClr val="tx1"/>
              </a:buClr>
              <a:buFont typeface="Wingdings" panose="05000000000000000000" pitchFamily="2" charset="2"/>
              <a:buChar char="Ø"/>
              <a:tabLst>
                <a:tab pos="950929" algn="l"/>
              </a:tabLst>
              <a:defRPr/>
            </a:pPr>
            <a:r>
              <a:rPr lang="en-US" sz="1600" b="1" u="sng" dirty="0" err="1" smtClean="0">
                <a:solidFill>
                  <a:schemeClr val="accent2">
                    <a:lumMod val="75000"/>
                  </a:schemeClr>
                </a:solidFill>
              </a:rPr>
              <a:t>Turkinsh</a:t>
            </a:r>
            <a:r>
              <a:rPr lang="en-US" sz="1600" b="1" u="sng" dirty="0" smtClean="0">
                <a:solidFill>
                  <a:schemeClr val="accent2">
                    <a:lumMod val="75000"/>
                  </a:schemeClr>
                </a:solidFill>
              </a:rPr>
              <a:t> </a:t>
            </a:r>
            <a:r>
              <a:rPr lang="en-US" sz="1600" b="1" u="sng" dirty="0" smtClean="0">
                <a:solidFill>
                  <a:schemeClr val="accent2">
                    <a:lumMod val="75000"/>
                  </a:schemeClr>
                </a:solidFill>
              </a:rPr>
              <a:t>Grand National Assembly</a:t>
            </a:r>
            <a:r>
              <a:rPr lang="en-US" dirty="0" smtClean="0"/>
              <a:t> </a:t>
            </a:r>
            <a:r>
              <a:rPr lang="en-US" sz="1600" b="1" u="sng" dirty="0" smtClean="0">
                <a:solidFill>
                  <a:schemeClr val="accent2">
                    <a:lumMod val="75000"/>
                  </a:schemeClr>
                </a:solidFill>
              </a:rPr>
              <a:t>(TGNA)</a:t>
            </a:r>
            <a:r>
              <a:rPr lang="en-US" dirty="0" smtClean="0"/>
              <a:t> </a:t>
            </a:r>
            <a:r>
              <a:rPr lang="en-US" sz="1600" dirty="0">
                <a:solidFill>
                  <a:srgbClr val="0000FF"/>
                </a:solidFill>
              </a:rPr>
              <a:t>(Final approval of the economic development plan and budget</a:t>
            </a:r>
            <a:r>
              <a:rPr lang="en-US" sz="1600" dirty="0" smtClean="0">
                <a:solidFill>
                  <a:srgbClr val="0000FF"/>
                </a:solidFill>
              </a:rPr>
              <a:t>) </a:t>
            </a:r>
            <a:endParaRPr lang="en-US" sz="1600" dirty="0">
              <a:solidFill>
                <a:srgbClr val="0000FF"/>
              </a:solidFill>
            </a:endParaRPr>
          </a:p>
          <a:p>
            <a:pPr marL="342900" indent="-342900" algn="l" eaLnBrk="1" hangingPunct="1">
              <a:lnSpc>
                <a:spcPct val="80000"/>
              </a:lnSpc>
              <a:buClr>
                <a:schemeClr val="tx1"/>
              </a:buClr>
              <a:buFont typeface="Wingdings" panose="05000000000000000000" pitchFamily="2" charset="2"/>
              <a:buChar char="Ø"/>
              <a:tabLst>
                <a:tab pos="950929" algn="l"/>
              </a:tabLst>
              <a:defRPr/>
            </a:pPr>
            <a:r>
              <a:rPr lang="en-US" sz="1600" b="1" u="sng" dirty="0" smtClean="0">
                <a:solidFill>
                  <a:schemeClr val="accent2">
                    <a:lumMod val="75000"/>
                  </a:schemeClr>
                </a:solidFill>
              </a:rPr>
              <a:t>Council </a:t>
            </a:r>
            <a:r>
              <a:rPr lang="en-US" sz="1600" b="1" u="sng" dirty="0" smtClean="0">
                <a:solidFill>
                  <a:schemeClr val="accent2">
                    <a:lumMod val="75000"/>
                  </a:schemeClr>
                </a:solidFill>
              </a:rPr>
              <a:t>of Ministers</a:t>
            </a:r>
            <a:r>
              <a:rPr lang="en-US" dirty="0" smtClean="0"/>
              <a:t> </a:t>
            </a:r>
            <a:r>
              <a:rPr lang="en-US" sz="1600" dirty="0" smtClean="0">
                <a:solidFill>
                  <a:srgbClr val="0000FF"/>
                </a:solidFill>
              </a:rPr>
              <a:t>(Final approval of the Mid-term program, Annual Program and Investment Program)</a:t>
            </a:r>
          </a:p>
          <a:p>
            <a:pPr marL="342900" indent="-342900" algn="l" eaLnBrk="1" hangingPunct="1">
              <a:lnSpc>
                <a:spcPct val="80000"/>
              </a:lnSpc>
              <a:buClr>
                <a:schemeClr val="tx1"/>
              </a:buClr>
              <a:buFont typeface="Wingdings" panose="05000000000000000000" pitchFamily="2" charset="2"/>
              <a:buChar char="Ø"/>
              <a:tabLst>
                <a:tab pos="950929" algn="l"/>
              </a:tabLst>
              <a:defRPr/>
            </a:pPr>
            <a:r>
              <a:rPr lang="en-US" sz="1600" b="1" u="sng" dirty="0" smtClean="0">
                <a:solidFill>
                  <a:schemeClr val="accent2">
                    <a:lumMod val="75000"/>
                  </a:schemeClr>
                </a:solidFill>
              </a:rPr>
              <a:t>Supreme </a:t>
            </a:r>
            <a:r>
              <a:rPr lang="en-US" sz="1600" b="1" u="sng" dirty="0" smtClean="0">
                <a:solidFill>
                  <a:schemeClr val="accent2">
                    <a:lumMod val="75000"/>
                  </a:schemeClr>
                </a:solidFill>
              </a:rPr>
              <a:t>Council of Planning</a:t>
            </a:r>
            <a:r>
              <a:rPr lang="en-US" dirty="0" smtClean="0"/>
              <a:t> </a:t>
            </a:r>
            <a:r>
              <a:rPr lang="en-US" sz="1600" dirty="0" smtClean="0">
                <a:solidFill>
                  <a:srgbClr val="0000FF"/>
                </a:solidFill>
              </a:rPr>
              <a:t>(Approval of plan, program and budget documents before submission to the Council of Ministers)</a:t>
            </a:r>
            <a:endParaRPr lang="en-US" sz="1600" dirty="0">
              <a:solidFill>
                <a:srgbClr val="0000FF"/>
              </a:solidFill>
            </a:endParaRPr>
          </a:p>
          <a:p>
            <a:pPr marL="342900" indent="-342900" algn="l" eaLnBrk="1" hangingPunct="1">
              <a:lnSpc>
                <a:spcPct val="80000"/>
              </a:lnSpc>
              <a:buClr>
                <a:schemeClr val="tx1"/>
              </a:buClr>
              <a:buFont typeface="Wingdings" panose="05000000000000000000" pitchFamily="2" charset="2"/>
              <a:buChar char="Ø"/>
              <a:tabLst>
                <a:tab pos="950929" algn="l"/>
              </a:tabLst>
              <a:defRPr/>
            </a:pPr>
            <a:r>
              <a:rPr lang="en-US" sz="1600" b="1" u="sng" dirty="0" smtClean="0">
                <a:solidFill>
                  <a:schemeClr val="accent2">
                    <a:lumMod val="75000"/>
                  </a:schemeClr>
                </a:solidFill>
              </a:rPr>
              <a:t>Ministry </a:t>
            </a:r>
            <a:r>
              <a:rPr lang="en-US" sz="1600" b="1" u="sng" dirty="0" smtClean="0">
                <a:solidFill>
                  <a:schemeClr val="accent2">
                    <a:lumMod val="75000"/>
                  </a:schemeClr>
                </a:solidFill>
              </a:rPr>
              <a:t>of Economic Development</a:t>
            </a:r>
            <a:r>
              <a:rPr lang="en-US" dirty="0" smtClean="0"/>
              <a:t> </a:t>
            </a:r>
            <a:r>
              <a:rPr lang="en-US" sz="1600" dirty="0" smtClean="0">
                <a:solidFill>
                  <a:srgbClr val="0000FF"/>
                </a:solidFill>
              </a:rPr>
              <a:t>(Project development, monitoring, evaluation and coordination of long-term plans, mid-term programs, annual program and investment programs)</a:t>
            </a:r>
          </a:p>
          <a:p>
            <a:pPr marL="342900" indent="-342900" algn="l" eaLnBrk="1" hangingPunct="1">
              <a:lnSpc>
                <a:spcPct val="80000"/>
              </a:lnSpc>
              <a:buClr>
                <a:schemeClr val="tx1"/>
              </a:buClr>
              <a:buFont typeface="Wingdings" panose="05000000000000000000" pitchFamily="2" charset="2"/>
              <a:buChar char="Ø"/>
              <a:tabLst>
                <a:tab pos="950929" algn="l"/>
              </a:tabLst>
              <a:defRPr/>
            </a:pPr>
            <a:r>
              <a:rPr lang="en-US" sz="1600" b="1" u="sng" dirty="0" smtClean="0">
                <a:solidFill>
                  <a:schemeClr val="accent2">
                    <a:lumMod val="75000"/>
                  </a:schemeClr>
                </a:solidFill>
              </a:rPr>
              <a:t>Ministry </a:t>
            </a:r>
            <a:r>
              <a:rPr lang="en-US" sz="1600" b="1" u="sng" dirty="0" smtClean="0">
                <a:solidFill>
                  <a:schemeClr val="accent2">
                    <a:lumMod val="75000"/>
                  </a:schemeClr>
                </a:solidFill>
              </a:rPr>
              <a:t>of Finance</a:t>
            </a:r>
            <a:r>
              <a:rPr lang="en-US" dirty="0" smtClean="0"/>
              <a:t> </a:t>
            </a:r>
            <a:r>
              <a:rPr lang="en-US" sz="1600" dirty="0" smtClean="0">
                <a:solidFill>
                  <a:srgbClr val="0000FF"/>
                </a:solidFill>
              </a:rPr>
              <a:t>(Development of mid-term financial plan, budget, general progress report, and monitoring of budget execution)</a:t>
            </a:r>
            <a:endParaRPr lang="en-US" sz="1600" dirty="0">
              <a:solidFill>
                <a:srgbClr val="0000FF"/>
              </a:solidFill>
            </a:endParaRPr>
          </a:p>
          <a:p>
            <a:pPr marL="342900" indent="-342900" algn="l" eaLnBrk="1" hangingPunct="1">
              <a:lnSpc>
                <a:spcPct val="80000"/>
              </a:lnSpc>
              <a:buClr>
                <a:schemeClr val="tx1"/>
              </a:buClr>
              <a:buFont typeface="Wingdings" panose="05000000000000000000" pitchFamily="2" charset="2"/>
              <a:buChar char="Ø"/>
              <a:tabLst>
                <a:tab pos="950929" algn="l"/>
              </a:tabLst>
              <a:defRPr/>
            </a:pPr>
            <a:r>
              <a:rPr lang="en-US" sz="1600" b="1" u="sng" dirty="0" err="1" smtClean="0">
                <a:solidFill>
                  <a:schemeClr val="accent2">
                    <a:lumMod val="75000"/>
                  </a:schemeClr>
                </a:solidFill>
              </a:rPr>
              <a:t>Undersecretariat</a:t>
            </a:r>
            <a:r>
              <a:rPr lang="en-US" sz="1600" b="1" u="sng" dirty="0" smtClean="0">
                <a:solidFill>
                  <a:schemeClr val="accent2">
                    <a:lumMod val="75000"/>
                  </a:schemeClr>
                </a:solidFill>
              </a:rPr>
              <a:t> </a:t>
            </a:r>
            <a:r>
              <a:rPr lang="en-US" sz="1600" b="1" u="sng" dirty="0" smtClean="0">
                <a:solidFill>
                  <a:schemeClr val="accent2">
                    <a:lumMod val="75000"/>
                  </a:schemeClr>
                </a:solidFill>
              </a:rPr>
              <a:t>of Treasury</a:t>
            </a:r>
            <a:r>
              <a:rPr lang="en-US" dirty="0" smtClean="0"/>
              <a:t> </a:t>
            </a:r>
            <a:r>
              <a:rPr lang="en-US" sz="1600" dirty="0" smtClean="0">
                <a:solidFill>
                  <a:srgbClr val="0000FF"/>
                </a:solidFill>
              </a:rPr>
              <a:t>(Cash and debt management)</a:t>
            </a:r>
            <a:endParaRPr lang="en-US" sz="1600" dirty="0">
              <a:solidFill>
                <a:srgbClr val="0000FF"/>
              </a:solidFill>
            </a:endParaRPr>
          </a:p>
          <a:p>
            <a:pPr marL="342900" indent="-342900" algn="l" eaLnBrk="1" hangingPunct="1">
              <a:lnSpc>
                <a:spcPct val="80000"/>
              </a:lnSpc>
              <a:buClr>
                <a:schemeClr val="tx1"/>
              </a:buClr>
              <a:buFont typeface="Wingdings" panose="05000000000000000000" pitchFamily="2" charset="2"/>
              <a:buChar char="Ø"/>
              <a:tabLst>
                <a:tab pos="950929" algn="l"/>
              </a:tabLst>
              <a:defRPr/>
            </a:pPr>
            <a:r>
              <a:rPr lang="en-US" sz="1600" b="1" u="sng" dirty="0" smtClean="0">
                <a:solidFill>
                  <a:schemeClr val="accent2">
                    <a:lumMod val="75000"/>
                  </a:schemeClr>
                </a:solidFill>
              </a:rPr>
              <a:t>Public </a:t>
            </a:r>
            <a:r>
              <a:rPr lang="en-US" sz="1600" b="1" u="sng" dirty="0" smtClean="0">
                <a:solidFill>
                  <a:schemeClr val="accent2">
                    <a:lumMod val="75000"/>
                  </a:schemeClr>
                </a:solidFill>
              </a:rPr>
              <a:t>institutions and ministries</a:t>
            </a:r>
            <a:r>
              <a:rPr lang="en-US" dirty="0" smtClean="0"/>
              <a:t> </a:t>
            </a:r>
            <a:r>
              <a:rPr lang="en-US" sz="1600" dirty="0" smtClean="0">
                <a:solidFill>
                  <a:srgbClr val="0000FF"/>
                </a:solidFill>
              </a:rPr>
              <a:t>(Development of departmental strategic plans, performance programs, budget proposals and investment programs, feasibility studies, progress and monitoring reports, implementation of plans, programs and budgets)</a:t>
            </a:r>
            <a:endParaRPr lang="en-US" sz="1600" dirty="0">
              <a:solidFill>
                <a:schemeClr val="hlink"/>
              </a:solidFill>
            </a:endParaRPr>
          </a:p>
          <a:p>
            <a:pPr marL="342900" indent="-342900" algn="l" eaLnBrk="1" hangingPunct="1">
              <a:lnSpc>
                <a:spcPct val="80000"/>
              </a:lnSpc>
              <a:buClr>
                <a:schemeClr val="tx1"/>
              </a:buClr>
              <a:buFont typeface="Wingdings" panose="05000000000000000000" pitchFamily="2" charset="2"/>
              <a:buChar char="Ø"/>
              <a:tabLst>
                <a:tab pos="950929" algn="l"/>
              </a:tabLst>
              <a:defRPr/>
            </a:pPr>
            <a:r>
              <a:rPr lang="en-US" sz="1600" b="1" u="sng" dirty="0" smtClean="0">
                <a:solidFill>
                  <a:schemeClr val="accent2">
                    <a:lumMod val="75000"/>
                  </a:schemeClr>
                </a:solidFill>
              </a:rPr>
              <a:t>Court of Accounts</a:t>
            </a:r>
            <a:r>
              <a:rPr lang="en-US" dirty="0" smtClean="0"/>
              <a:t> </a:t>
            </a:r>
            <a:r>
              <a:rPr lang="en-US" sz="1600" dirty="0" smtClean="0">
                <a:solidFill>
                  <a:srgbClr val="0000FF"/>
                </a:solidFill>
              </a:rPr>
              <a:t>(External audit)</a:t>
            </a:r>
            <a:endParaRPr lang="en-US" sz="1600" dirty="0">
              <a:solidFill>
                <a:srgbClr val="0000FF"/>
              </a:solidFill>
            </a:endParaRPr>
          </a:p>
        </p:txBody>
      </p:sp>
      <p:sp>
        <p:nvSpPr>
          <p:cNvPr id="6" name="3 Dikdörtgen"/>
          <p:cNvSpPr>
            <a:spLocks noChangeArrowheads="1"/>
          </p:cNvSpPr>
          <p:nvPr/>
        </p:nvSpPr>
        <p:spPr bwMode="auto">
          <a:xfrm>
            <a:off x="0" y="0"/>
            <a:ext cx="9144000" cy="523875"/>
          </a:xfrm>
          <a:prstGeom prst="rect">
            <a:avLst/>
          </a:prstGeom>
          <a:solidFill>
            <a:srgbClr val="FF0000"/>
          </a:solidFill>
          <a:ln>
            <a:noFill/>
          </a:ln>
          <a:extLst>
            <a:ext uri="{91240B29-F687-4F45-9708-019B960494DF}"/>
          </a:extLst>
        </p:spPr>
        <p:txBody>
          <a:bodyPr lIns="91222" tIns="45612" rIns="91222" bIns="45612" anchor="ctr"/>
          <a:lstStyle/>
          <a:p>
            <a:pPr algn="ctr">
              <a:defRPr/>
            </a:pPr>
            <a:r>
              <a:rPr lang="en-US" sz="1500" dirty="0">
                <a:solidFill>
                  <a:prstClr val="white"/>
                </a:solidFill>
                <a:effectLst>
                  <a:outerShdw blurRad="38100" dist="38100" dir="2700000" algn="tl">
                    <a:srgbClr val="000000">
                      <a:alpha val="43137"/>
                    </a:srgbClr>
                  </a:outerShdw>
                </a:effectLst>
                <a:latin typeface="Garamond" pitchFamily="18" charset="0"/>
                <a:sym typeface="Gill Sans Light" charset="0"/>
              </a:rPr>
              <a:t>ROLES OF INSTITUTIONS IN PLANNING, BUDGETING AND PRACTICE</a:t>
            </a:r>
          </a:p>
        </p:txBody>
      </p:sp>
      <p:pic>
        <p:nvPicPr>
          <p:cNvPr id="98307" name="Resim 13" descr="http://www.kalkinma.gov.tr/DocObjects/view/12603/Kalkınma_Bakanlığı_logo_(ingilizce)_arkası_beyaz.png"/>
          <p:cNvPicPr>
            <a:picLocks noChangeAspect="1" noChangeArrowheads="1"/>
          </p:cNvPicPr>
          <p:nvPr/>
        </p:nvPicPr>
        <p:blipFill>
          <a:blip r:embed="rId3" cstate="print"/>
          <a:srcRect/>
          <a:stretch>
            <a:fillRect/>
          </a:stretch>
        </p:blipFill>
        <p:spPr bwMode="auto">
          <a:xfrm>
            <a:off x="217488" y="144463"/>
            <a:ext cx="569912" cy="568325"/>
          </a:xfrm>
          <a:prstGeom prst="rect">
            <a:avLst/>
          </a:prstGeom>
          <a:noFill/>
          <a:ln w="9525">
            <a:noFill/>
            <a:miter lim="800000"/>
            <a:headEnd/>
            <a:tailEnd/>
          </a:ln>
        </p:spPr>
      </p:pic>
      <p:sp>
        <p:nvSpPr>
          <p:cNvPr id="8" name="8 Dikdörtgen"/>
          <p:cNvSpPr/>
          <p:nvPr/>
        </p:nvSpPr>
        <p:spPr>
          <a:xfrm>
            <a:off x="0" y="6643688"/>
            <a:ext cx="9144000" cy="214312"/>
          </a:xfrm>
          <a:prstGeom prst="rect">
            <a:avLst/>
          </a:prstGeom>
          <a:solidFill>
            <a:srgbClr val="FF0000"/>
          </a:solidFill>
          <a:ln w="25400" cap="flat" cmpd="sng" algn="ctr">
            <a:noFill/>
            <a:prstDash val="solid"/>
          </a:ln>
          <a:effectLst/>
        </p:spPr>
        <p:txBody>
          <a:bodyPr lIns="91350" tIns="45675" rIns="91350" bIns="45675" anchor="ctr"/>
          <a:lstStyle/>
          <a:p>
            <a:pPr algn="ctr" fontAlgn="auto">
              <a:spcBef>
                <a:spcPts val="0"/>
              </a:spcBef>
              <a:spcAft>
                <a:spcPts val="0"/>
              </a:spcAft>
              <a:defRPr/>
            </a:pPr>
            <a:endParaRPr lang="tr-TR" b="0" kern="0" dirty="0">
              <a:solidFill>
                <a:prstClr val="white"/>
              </a:solidFill>
              <a:latin typeface="Calibri"/>
              <a:cs typeface="+mn-cs"/>
              <a:sym typeface="Gill Sans Light"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2200" dirty="0">
                <a:latin typeface="Arial" pitchFamily="34" charset="0"/>
              </a:rPr>
              <a:t>MEMBERS OF THE SUPREME COUNCIL OF PLANNING</a:t>
            </a:r>
          </a:p>
        </p:txBody>
      </p:sp>
      <p:sp>
        <p:nvSpPr>
          <p:cNvPr id="7"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00355" name="12 Grup"/>
          <p:cNvGrpSpPr>
            <a:grpSpLocks/>
          </p:cNvGrpSpPr>
          <p:nvPr/>
        </p:nvGrpSpPr>
        <p:grpSpPr bwMode="auto">
          <a:xfrm>
            <a:off x="285750" y="173038"/>
            <a:ext cx="611188" cy="612775"/>
            <a:chOff x="285720" y="0"/>
            <a:chExt cx="612000" cy="612000"/>
          </a:xfrm>
        </p:grpSpPr>
        <p:sp>
          <p:nvSpPr>
            <p:cNvPr id="9"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0" name="4 Resim" descr="Kalkınma Bakanlığı logo.jpg"/>
            <p:cNvPicPr>
              <a:picLocks noChangeAspect="1"/>
            </p:cNvPicPr>
            <p:nvPr/>
          </p:nvPicPr>
          <p:blipFill>
            <a:blip r:embed="rId2" cstate="print"/>
            <a:stretch>
              <a:fillRect/>
            </a:stretch>
          </p:blipFill>
          <p:spPr>
            <a:xfrm>
              <a:off x="321720" y="36000"/>
              <a:ext cx="540000" cy="540000"/>
            </a:xfrm>
            <a:prstGeom prst="ellipse">
              <a:avLst/>
            </a:prstGeom>
          </p:spPr>
        </p:pic>
      </p:grpSp>
      <p:cxnSp>
        <p:nvCxnSpPr>
          <p:cNvPr id="11"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2" name="Alt Başlık 1"/>
          <p:cNvSpPr>
            <a:spLocks noGrp="1"/>
          </p:cNvSpPr>
          <p:nvPr>
            <p:ph type="subTitle" idx="1"/>
          </p:nvPr>
        </p:nvSpPr>
        <p:spPr/>
        <p:txBody>
          <a:bodyPr/>
          <a:lstStyle/>
          <a:p>
            <a:pPr>
              <a:defRPr/>
            </a:pPr>
            <a:endParaRPr lang="tr-TR"/>
          </a:p>
        </p:txBody>
      </p:sp>
      <p:sp>
        <p:nvSpPr>
          <p:cNvPr id="12" name="Rectangle 5"/>
          <p:cNvSpPr txBox="1">
            <a:spLocks noChangeArrowheads="1"/>
          </p:cNvSpPr>
          <p:nvPr/>
        </p:nvSpPr>
        <p:spPr bwMode="auto">
          <a:xfrm>
            <a:off x="652463" y="809625"/>
            <a:ext cx="8110537" cy="5243513"/>
          </a:xfrm>
          <a:prstGeom prst="rect">
            <a:avLst/>
          </a:prstGeom>
          <a:solidFill>
            <a:srgbClr val="FFFFCC"/>
          </a:solidFill>
          <a:ln>
            <a:noFill/>
          </a:ln>
          <a:extLst>
            <a:ext uri="{91240B29-F687-4F45-9708-019B960494DF}"/>
          </a:extLst>
        </p:spPr>
        <p:txBody>
          <a:bodyPr lIns="91435" tIns="45718" rIns="91435" bIns="45718"/>
          <a:lstStyle/>
          <a:p>
            <a:pPr marL="100013" indent="-100013" algn="ctr">
              <a:lnSpc>
                <a:spcPct val="80000"/>
              </a:lnSpc>
              <a:spcBef>
                <a:spcPct val="20000"/>
              </a:spcBef>
              <a:buFont typeface="Arial" pitchFamily="34" charset="0"/>
              <a:buNone/>
              <a:tabLst>
                <a:tab pos="950913" algn="l"/>
              </a:tabLst>
            </a:pPr>
            <a:endParaRPr lang="en-US" sz="2800" b="0">
              <a:solidFill>
                <a:srgbClr val="898989"/>
              </a:solidFill>
              <a:latin typeface="Garamond" pitchFamily="18" charset="0"/>
            </a:endParaRPr>
          </a:p>
          <a:p>
            <a:pPr marL="100013" indent="-100013">
              <a:lnSpc>
                <a:spcPct val="80000"/>
              </a:lnSpc>
              <a:spcBef>
                <a:spcPct val="20000"/>
              </a:spcBef>
              <a:buFont typeface="Arial" pitchFamily="34" charset="0"/>
              <a:buNone/>
              <a:tabLst>
                <a:tab pos="950913" algn="l"/>
              </a:tabLst>
            </a:pPr>
            <a:r>
              <a:rPr lang="en-US" dirty="0" smtClean="0"/>
              <a:t>   </a:t>
            </a:r>
            <a:r>
              <a:rPr lang="en-US" sz="2200" u="sng">
                <a:solidFill>
                  <a:srgbClr val="0070C0"/>
                </a:solidFill>
                <a:latin typeface="Calibri" pitchFamily="34" charset="0"/>
              </a:rPr>
              <a:t>Chairperson</a:t>
            </a:r>
            <a:r>
              <a:rPr lang="en-US" sz="2200">
                <a:solidFill>
                  <a:srgbClr val="898989"/>
                </a:solidFill>
                <a:latin typeface="Calibri" pitchFamily="34" charset="0"/>
              </a:rPr>
              <a:t>:    </a:t>
            </a:r>
            <a:r>
              <a:rPr lang="en-US" sz="2200">
                <a:solidFill>
                  <a:schemeClr val="tx1"/>
                </a:solidFill>
                <a:latin typeface="Calibri" pitchFamily="34" charset="0"/>
              </a:rPr>
              <a:t>Prime Minister</a:t>
            </a:r>
          </a:p>
          <a:p>
            <a:pPr marL="100013" indent="-100013">
              <a:lnSpc>
                <a:spcPct val="80000"/>
              </a:lnSpc>
              <a:spcBef>
                <a:spcPct val="20000"/>
              </a:spcBef>
              <a:buFont typeface="Arial" pitchFamily="34" charset="0"/>
              <a:buNone/>
              <a:tabLst>
                <a:tab pos="950913" algn="l"/>
              </a:tabLst>
            </a:pPr>
            <a:r>
              <a:rPr lang="en-US" dirty="0" smtClean="0"/>
              <a:t>   </a:t>
            </a:r>
            <a:r>
              <a:rPr lang="en-US" sz="2200" u="sng">
                <a:solidFill>
                  <a:srgbClr val="0070C0"/>
                </a:solidFill>
                <a:latin typeface="Calibri" pitchFamily="34" charset="0"/>
              </a:rPr>
              <a:t>Members</a:t>
            </a:r>
            <a:r>
              <a:rPr lang="en-US" sz="2200">
                <a:solidFill>
                  <a:srgbClr val="898989"/>
                </a:solidFill>
                <a:latin typeface="Calibri" pitchFamily="34" charset="0"/>
              </a:rPr>
              <a:t>:  </a:t>
            </a:r>
            <a:endParaRPr lang="en-US" sz="2200">
              <a:solidFill>
                <a:schemeClr val="tx1"/>
              </a:solidFill>
              <a:latin typeface="Calibri" pitchFamily="34" charset="0"/>
            </a:endParaRPr>
          </a:p>
          <a:p>
            <a:pPr marL="100013" indent="-100013">
              <a:spcBef>
                <a:spcPct val="20000"/>
              </a:spcBef>
              <a:buFont typeface="Wingdings" pitchFamily="2" charset="2"/>
              <a:buChar char="Ø"/>
              <a:tabLst>
                <a:tab pos="950913" algn="l"/>
              </a:tabLst>
            </a:pPr>
            <a:r>
              <a:rPr lang="en-US" sz="2200" b="0">
                <a:solidFill>
                  <a:schemeClr val="tx1"/>
                </a:solidFill>
                <a:latin typeface="Calibri" pitchFamily="34" charset="0"/>
              </a:rPr>
              <a:t>Deputy Prime Minister</a:t>
            </a:r>
            <a:r>
              <a:rPr lang="en-US" dirty="0" smtClean="0"/>
              <a:t> </a:t>
            </a:r>
            <a:r>
              <a:rPr lang="en-US" sz="2200" b="0" i="1">
                <a:solidFill>
                  <a:schemeClr val="tx1"/>
                </a:solidFill>
                <a:latin typeface="Calibri" pitchFamily="34" charset="0"/>
              </a:rPr>
              <a:t>(in charge of treasury and economy coordination) </a:t>
            </a:r>
          </a:p>
          <a:p>
            <a:pPr marL="100013" indent="-100013">
              <a:spcBef>
                <a:spcPct val="20000"/>
              </a:spcBef>
              <a:buFont typeface="Wingdings" pitchFamily="2" charset="2"/>
              <a:buChar char="Ø"/>
              <a:tabLst>
                <a:tab pos="950913" algn="l"/>
              </a:tabLst>
            </a:pPr>
            <a:r>
              <a:rPr lang="en-US" sz="2200" b="0">
                <a:solidFill>
                  <a:schemeClr val="tx1"/>
                </a:solidFill>
                <a:latin typeface="Calibri" pitchFamily="34" charset="0"/>
              </a:rPr>
              <a:t>Minister of Development</a:t>
            </a:r>
          </a:p>
          <a:p>
            <a:pPr marL="100013" indent="-100013">
              <a:spcBef>
                <a:spcPct val="20000"/>
              </a:spcBef>
              <a:buFont typeface="Wingdings" pitchFamily="2" charset="2"/>
              <a:buChar char="Ø"/>
              <a:tabLst>
                <a:tab pos="950913" algn="l"/>
              </a:tabLst>
            </a:pPr>
            <a:r>
              <a:rPr lang="en-US" sz="2200" b="0">
                <a:solidFill>
                  <a:schemeClr val="tx1"/>
                </a:solidFill>
                <a:latin typeface="Calibri" pitchFamily="34" charset="0"/>
              </a:rPr>
              <a:t>Minister of Finance</a:t>
            </a:r>
          </a:p>
          <a:p>
            <a:pPr marL="100013" indent="-100013">
              <a:spcBef>
                <a:spcPct val="20000"/>
              </a:spcBef>
              <a:buFont typeface="Wingdings" pitchFamily="2" charset="2"/>
              <a:buChar char="Ø"/>
              <a:tabLst>
                <a:tab pos="950913" algn="l"/>
              </a:tabLst>
            </a:pPr>
            <a:r>
              <a:rPr lang="en-US" sz="2200" b="0">
                <a:solidFill>
                  <a:schemeClr val="tx1"/>
                </a:solidFill>
                <a:latin typeface="Calibri" pitchFamily="34" charset="0"/>
              </a:rPr>
              <a:t>Minister of Environment and Urbanization</a:t>
            </a:r>
          </a:p>
          <a:p>
            <a:pPr marL="100013" indent="-100013">
              <a:spcBef>
                <a:spcPct val="20000"/>
              </a:spcBef>
              <a:buFont typeface="Wingdings" pitchFamily="2" charset="2"/>
              <a:buChar char="Ø"/>
              <a:tabLst>
                <a:tab pos="950913" algn="l"/>
              </a:tabLst>
            </a:pPr>
            <a:r>
              <a:rPr lang="en-US" sz="2200" b="0">
                <a:solidFill>
                  <a:schemeClr val="tx1"/>
                </a:solidFill>
                <a:latin typeface="Calibri" pitchFamily="34" charset="0"/>
              </a:rPr>
              <a:t>Minister of Transport, Maritime Affairs and Communications</a:t>
            </a:r>
          </a:p>
          <a:p>
            <a:pPr marL="100013" indent="-100013">
              <a:spcBef>
                <a:spcPct val="20000"/>
              </a:spcBef>
              <a:buFont typeface="Wingdings" pitchFamily="2" charset="2"/>
              <a:buChar char="Ø"/>
              <a:tabLst>
                <a:tab pos="950913" algn="l"/>
              </a:tabLst>
            </a:pPr>
            <a:r>
              <a:rPr lang="en-US" sz="2200" b="0">
                <a:solidFill>
                  <a:schemeClr val="tx1"/>
                </a:solidFill>
                <a:latin typeface="Calibri" pitchFamily="34" charset="0"/>
              </a:rPr>
              <a:t>Minister of Energy and Natural Resources</a:t>
            </a:r>
          </a:p>
          <a:p>
            <a:pPr marL="100013" indent="-100013">
              <a:spcBef>
                <a:spcPct val="20000"/>
              </a:spcBef>
              <a:buFont typeface="Wingdings" pitchFamily="2" charset="2"/>
              <a:buChar char="Ø"/>
              <a:tabLst>
                <a:tab pos="950913" algn="l"/>
              </a:tabLst>
            </a:pPr>
            <a:r>
              <a:rPr lang="en-US" sz="2200" b="0">
                <a:solidFill>
                  <a:schemeClr val="tx1"/>
                </a:solidFill>
                <a:latin typeface="Calibri" pitchFamily="34" charset="0"/>
              </a:rPr>
              <a:t>Minister of Science, Industry and Technologies</a:t>
            </a:r>
          </a:p>
          <a:p>
            <a:pPr marL="100013" indent="-100013">
              <a:spcBef>
                <a:spcPct val="20000"/>
              </a:spcBef>
              <a:buFont typeface="Wingdings" pitchFamily="2" charset="2"/>
              <a:buChar char="Ø"/>
              <a:tabLst>
                <a:tab pos="950913" algn="l"/>
              </a:tabLst>
            </a:pPr>
            <a:r>
              <a:rPr lang="en-US" sz="2200" b="0">
                <a:solidFill>
                  <a:schemeClr val="tx1"/>
                </a:solidFill>
                <a:latin typeface="Calibri" pitchFamily="34" charset="0"/>
              </a:rPr>
              <a:t>Minister of Forestry and Water Affairs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5"/>
          <p:cNvSpPr>
            <a:spLocks noGrp="1" noChangeArrowheads="1"/>
          </p:cNvSpPr>
          <p:nvPr>
            <p:ph type="body" idx="4294967295"/>
          </p:nvPr>
        </p:nvSpPr>
        <p:spPr>
          <a:xfrm>
            <a:off x="444500" y="776288"/>
            <a:ext cx="6200775" cy="5494337"/>
          </a:xfrm>
          <a:extLst>
            <a:ext uri="{909E8E84-426E-40DD-AFC4-6F175D3DCCD1}"/>
            <a:ext uri="{91240B29-F687-4F45-9708-019B960494DF}"/>
            <a:ext uri="{AF507438-7753-43E0-B8FC-AC1667EBCBE1}"/>
          </a:extLst>
        </p:spPr>
        <p:txBody>
          <a:bodyPr/>
          <a:lstStyle/>
          <a:p>
            <a:pPr>
              <a:lnSpc>
                <a:spcPct val="90000"/>
              </a:lnSpc>
              <a:buFont typeface="Wingdings" pitchFamily="2" charset="2"/>
              <a:buChar char="ü"/>
              <a:tabLst>
                <a:tab pos="950913" algn="l"/>
              </a:tabLst>
            </a:pPr>
            <a:r>
              <a:rPr lang="en-US" altLang="tr-TR" sz="1800" dirty="0" smtClean="0"/>
              <a:t>To </a:t>
            </a:r>
            <a:r>
              <a:rPr lang="en-US" altLang="tr-TR" sz="1800" dirty="0" smtClean="0"/>
              <a:t>render consultancy services to the government;</a:t>
            </a:r>
          </a:p>
          <a:p>
            <a:pPr>
              <a:lnSpc>
                <a:spcPct val="90000"/>
              </a:lnSpc>
              <a:buFont typeface="Wingdings" pitchFamily="2" charset="2"/>
              <a:buChar char="ü"/>
              <a:tabLst>
                <a:tab pos="950913" algn="l"/>
              </a:tabLst>
            </a:pPr>
            <a:r>
              <a:rPr lang="en-US" altLang="tr-TR" sz="1800" dirty="0" smtClean="0"/>
              <a:t>To prepare long-term plans, mid-term programs</a:t>
            </a:r>
            <a:r>
              <a:rPr lang="en-US" dirty="0" smtClean="0"/>
              <a:t> </a:t>
            </a:r>
            <a:r>
              <a:rPr lang="en-US" altLang="tr-TR" sz="1800" dirty="0" smtClean="0"/>
              <a:t>and</a:t>
            </a:r>
            <a:r>
              <a:rPr lang="en-US" dirty="0" smtClean="0"/>
              <a:t> </a:t>
            </a:r>
            <a:r>
              <a:rPr lang="en-US" altLang="tr-TR" sz="1800" dirty="0" smtClean="0"/>
              <a:t>annual programs, to coordinate their implementation, to perform monitoring and evaluation;</a:t>
            </a:r>
          </a:p>
          <a:p>
            <a:pPr>
              <a:lnSpc>
                <a:spcPct val="90000"/>
              </a:lnSpc>
              <a:buFont typeface="Wingdings" pitchFamily="2" charset="2"/>
              <a:buChar char="ü"/>
              <a:tabLst>
                <a:tab pos="950913" algn="l"/>
              </a:tabLst>
            </a:pPr>
            <a:r>
              <a:rPr lang="en-US" altLang="tr-TR" sz="1800" dirty="0" smtClean="0"/>
              <a:t>To develop strategies for the future;</a:t>
            </a:r>
          </a:p>
          <a:p>
            <a:pPr>
              <a:lnSpc>
                <a:spcPct val="90000"/>
              </a:lnSpc>
              <a:buFont typeface="Wingdings" pitchFamily="2" charset="2"/>
              <a:buChar char="ü"/>
              <a:tabLst>
                <a:tab pos="950913" algn="l"/>
              </a:tabLst>
            </a:pPr>
            <a:r>
              <a:rPr lang="en-US" altLang="tr-TR" sz="1800" dirty="0" smtClean="0"/>
              <a:t>To render consultancy services to the government in finance, monetary issues, foreign trade and exchange-rate policy;</a:t>
            </a:r>
          </a:p>
          <a:p>
            <a:pPr>
              <a:lnSpc>
                <a:spcPct val="90000"/>
              </a:lnSpc>
              <a:buFont typeface="Wingdings" pitchFamily="2" charset="2"/>
              <a:buChar char="ü"/>
              <a:tabLst>
                <a:tab pos="950913" algn="l"/>
              </a:tabLst>
            </a:pPr>
            <a:r>
              <a:rPr lang="en-US" altLang="tr-TR" sz="1800" dirty="0" smtClean="0"/>
              <a:t>To develop general incentive policy framework;</a:t>
            </a:r>
          </a:p>
          <a:p>
            <a:pPr>
              <a:lnSpc>
                <a:spcPct val="90000"/>
              </a:lnSpc>
              <a:buFont typeface="Wingdings" pitchFamily="2" charset="2"/>
              <a:buChar char="ü"/>
              <a:tabLst>
                <a:tab pos="950913" algn="l"/>
              </a:tabLst>
            </a:pPr>
            <a:r>
              <a:rPr lang="en-US" altLang="tr-TR" sz="1800" dirty="0" smtClean="0"/>
              <a:t>To determine measures to accelerate the rate of development in priority regions and to make corresponding recommendations;</a:t>
            </a:r>
          </a:p>
          <a:p>
            <a:pPr>
              <a:lnSpc>
                <a:spcPct val="90000"/>
              </a:lnSpc>
              <a:buFont typeface="Wingdings" pitchFamily="2" charset="2"/>
              <a:buChar char="ü"/>
              <a:tabLst>
                <a:tab pos="950913" algn="l"/>
              </a:tabLst>
            </a:pPr>
            <a:r>
              <a:rPr lang="en-US" altLang="tr-TR" sz="1800" dirty="0" smtClean="0"/>
              <a:t>To </a:t>
            </a:r>
            <a:r>
              <a:rPr lang="en-US" altLang="tr-TR" sz="1800" dirty="0" smtClean="0"/>
              <a:t>inform the government on development of relations with international economic organizations and to make corresponding recommendations; </a:t>
            </a:r>
          </a:p>
          <a:p>
            <a:pPr>
              <a:lnSpc>
                <a:spcPct val="90000"/>
              </a:lnSpc>
              <a:buFont typeface="Wingdings" pitchFamily="2" charset="2"/>
              <a:buChar char="ü"/>
              <a:tabLst>
                <a:tab pos="950913" algn="l"/>
              </a:tabLst>
            </a:pPr>
            <a:r>
              <a:rPr lang="en-US" altLang="tr-TR" sz="1800" dirty="0" smtClean="0"/>
              <a:t>To develop sectoral and regional development plans and programs.</a:t>
            </a:r>
          </a:p>
          <a:p>
            <a:pPr>
              <a:lnSpc>
                <a:spcPct val="80000"/>
              </a:lnSpc>
              <a:tabLst>
                <a:tab pos="950913" algn="l"/>
              </a:tabLst>
            </a:pPr>
            <a:endParaRPr lang="en-US" altLang="tr-TR" sz="2200" dirty="0" smtClean="0"/>
          </a:p>
          <a:p>
            <a:pPr>
              <a:lnSpc>
                <a:spcPct val="80000"/>
              </a:lnSpc>
              <a:spcBef>
                <a:spcPct val="55000"/>
              </a:spcBef>
              <a:buFont typeface="Arial" pitchFamily="34" charset="0"/>
              <a:buNone/>
              <a:tabLst>
                <a:tab pos="950913" algn="l"/>
              </a:tabLst>
            </a:pPr>
            <a:r>
              <a:rPr lang="en-US" dirty="0" smtClean="0"/>
              <a:t>      </a:t>
            </a:r>
          </a:p>
        </p:txBody>
      </p:sp>
      <p:sp>
        <p:nvSpPr>
          <p:cNvPr id="6"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2000" dirty="0">
                <a:latin typeface="Arial" pitchFamily="34" charset="0"/>
              </a:rPr>
              <a:t>Major Objectives of the Ministry of Economic Development</a:t>
            </a:r>
          </a:p>
        </p:txBody>
      </p:sp>
      <p:sp>
        <p:nvSpPr>
          <p:cNvPr id="7"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01380" name="12 Grup"/>
          <p:cNvGrpSpPr>
            <a:grpSpLocks/>
          </p:cNvGrpSpPr>
          <p:nvPr/>
        </p:nvGrpSpPr>
        <p:grpSpPr bwMode="auto">
          <a:xfrm>
            <a:off x="285750" y="173038"/>
            <a:ext cx="611188" cy="612775"/>
            <a:chOff x="285720" y="0"/>
            <a:chExt cx="612000" cy="612000"/>
          </a:xfrm>
        </p:grpSpPr>
        <p:sp>
          <p:nvSpPr>
            <p:cNvPr id="9"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0" name="4 Resim" descr="Kalkınma Bakanlığı logo.jpg"/>
            <p:cNvPicPr>
              <a:picLocks noChangeAspect="1"/>
            </p:cNvPicPr>
            <p:nvPr/>
          </p:nvPicPr>
          <p:blipFill>
            <a:blip r:embed="rId2" cstate="print"/>
            <a:stretch>
              <a:fillRect/>
            </a:stretch>
          </p:blipFill>
          <p:spPr>
            <a:xfrm>
              <a:off x="321720" y="36000"/>
              <a:ext cx="540000" cy="540000"/>
            </a:xfrm>
            <a:prstGeom prst="ellipse">
              <a:avLst/>
            </a:prstGeom>
          </p:spPr>
        </p:pic>
      </p:grpSp>
      <p:pic>
        <p:nvPicPr>
          <p:cNvPr id="101381" name="Picture 2"/>
          <p:cNvPicPr>
            <a:picLocks noChangeArrowheads="1"/>
          </p:cNvPicPr>
          <p:nvPr/>
        </p:nvPicPr>
        <p:blipFill>
          <a:blip r:embed="rId3" cstate="print"/>
          <a:srcRect/>
          <a:stretch>
            <a:fillRect/>
          </a:stretch>
        </p:blipFill>
        <p:spPr bwMode="auto">
          <a:xfrm>
            <a:off x="6645275" y="661988"/>
            <a:ext cx="2376488" cy="5591175"/>
          </a:xfrm>
          <a:prstGeom prst="rect">
            <a:avLst/>
          </a:prstGeom>
          <a:noFill/>
          <a:ln w="12700">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p>
            <a:pPr>
              <a:defRPr/>
            </a:pPr>
            <a:fld id="{90DA808B-8A13-4A55-81BB-672415D34603}" type="slidenum">
              <a:rPr lang="en-US"/>
              <a:pPr>
                <a:defRPr/>
              </a:pPr>
              <a:t>27</a:t>
            </a:fld>
            <a:endParaRPr lang="en-US"/>
          </a:p>
        </p:txBody>
      </p:sp>
      <p:sp>
        <p:nvSpPr>
          <p:cNvPr id="102402" name="Rectangle 9"/>
          <p:cNvSpPr>
            <a:spLocks noChangeArrowheads="1"/>
          </p:cNvSpPr>
          <p:nvPr/>
        </p:nvSpPr>
        <p:spPr bwMode="auto">
          <a:xfrm>
            <a:off x="250825" y="1125538"/>
            <a:ext cx="8642350" cy="4967287"/>
          </a:xfrm>
          <a:prstGeom prst="rect">
            <a:avLst/>
          </a:prstGeom>
          <a:noFill/>
          <a:ln w="9525">
            <a:noFill/>
            <a:miter lim="800000"/>
            <a:headEnd/>
            <a:tailEnd/>
          </a:ln>
        </p:spPr>
        <p:txBody>
          <a:bodyPr wrap="none" lIns="91435" tIns="45718" rIns="91435" bIns="45718" anchor="ctr"/>
          <a:lstStyle/>
          <a:p>
            <a:pPr algn="ctr"/>
            <a:endParaRPr lang="en-GB" altLang="tr-TR" sz="2400" b="0">
              <a:solidFill>
                <a:schemeClr val="accent2"/>
              </a:solidFill>
            </a:endParaRPr>
          </a:p>
        </p:txBody>
      </p:sp>
      <p:sp>
        <p:nvSpPr>
          <p:cNvPr id="102403" name="Rectangle 10"/>
          <p:cNvSpPr>
            <a:spLocks noChangeArrowheads="1"/>
          </p:cNvSpPr>
          <p:nvPr/>
        </p:nvSpPr>
        <p:spPr bwMode="auto">
          <a:xfrm>
            <a:off x="376238" y="1136650"/>
            <a:ext cx="8640762" cy="4108813"/>
          </a:xfrm>
          <a:prstGeom prst="rect">
            <a:avLst/>
          </a:prstGeom>
          <a:solidFill>
            <a:srgbClr val="FFFFCC"/>
          </a:solidFill>
          <a:ln w="9525">
            <a:noFill/>
            <a:miter lim="800000"/>
            <a:headEnd/>
            <a:tailEnd/>
          </a:ln>
        </p:spPr>
        <p:txBody>
          <a:bodyPr lIns="91435" tIns="45718" rIns="91435" bIns="45718">
            <a:spAutoFit/>
          </a:bodyPr>
          <a:lstStyle/>
          <a:p>
            <a:endParaRPr lang="en-US" altLang="tr-TR" sz="2100" dirty="0">
              <a:solidFill>
                <a:schemeClr val="tx1"/>
              </a:solidFill>
            </a:endParaRPr>
          </a:p>
          <a:p>
            <a:pPr lvl="2" indent="0">
              <a:buFont typeface="Wingdings" pitchFamily="2" charset="2"/>
              <a:buChar char="ü"/>
            </a:pPr>
            <a:r>
              <a:rPr lang="en-US" dirty="0" smtClean="0"/>
              <a:t> </a:t>
            </a:r>
            <a:r>
              <a:rPr lang="en-US" altLang="tr-TR" sz="2400" b="0" dirty="0">
                <a:solidFill>
                  <a:schemeClr val="tx1"/>
                </a:solidFill>
              </a:rPr>
              <a:t>Investment Proposal Ceilings</a:t>
            </a:r>
          </a:p>
          <a:p>
            <a:pPr lvl="2" indent="0">
              <a:buFont typeface="Wingdings" pitchFamily="2" charset="2"/>
              <a:buChar char="ü"/>
            </a:pPr>
            <a:endParaRPr lang="en-US" altLang="tr-TR" sz="2400" b="0" dirty="0">
              <a:solidFill>
                <a:schemeClr val="tx1"/>
              </a:solidFill>
            </a:endParaRPr>
          </a:p>
          <a:p>
            <a:pPr lvl="2" indent="0">
              <a:buFont typeface="Wingdings" pitchFamily="2" charset="2"/>
              <a:buChar char="ü"/>
            </a:pPr>
            <a:r>
              <a:rPr lang="en-US" dirty="0" smtClean="0"/>
              <a:t> </a:t>
            </a:r>
            <a:r>
              <a:rPr lang="en-US" altLang="tr-TR" sz="2400" b="0" dirty="0">
                <a:solidFill>
                  <a:schemeClr val="tx1"/>
                </a:solidFill>
              </a:rPr>
              <a:t>Sectoral, Regional and Project Priorities</a:t>
            </a:r>
          </a:p>
          <a:p>
            <a:pPr lvl="2" indent="0">
              <a:buFont typeface="Wingdings" pitchFamily="2" charset="2"/>
              <a:buChar char="ü"/>
            </a:pPr>
            <a:endParaRPr lang="en-US" altLang="tr-TR" sz="2400" b="0" dirty="0">
              <a:solidFill>
                <a:schemeClr val="tx1"/>
              </a:solidFill>
            </a:endParaRPr>
          </a:p>
          <a:p>
            <a:pPr lvl="2" indent="0">
              <a:buFont typeface="Wingdings" pitchFamily="2" charset="2"/>
              <a:buChar char="ü"/>
            </a:pPr>
            <a:r>
              <a:rPr lang="en-US" dirty="0" smtClean="0"/>
              <a:t> </a:t>
            </a:r>
            <a:r>
              <a:rPr lang="en-US" altLang="tr-TR" sz="2400" b="0" dirty="0">
                <a:solidFill>
                  <a:schemeClr val="tx1"/>
                </a:solidFill>
              </a:rPr>
              <a:t>Principles and Methods</a:t>
            </a:r>
          </a:p>
          <a:p>
            <a:pPr lvl="2" indent="0">
              <a:buFont typeface="Wingdings" pitchFamily="2" charset="2"/>
              <a:buChar char="ü"/>
            </a:pPr>
            <a:endParaRPr lang="en-US" altLang="tr-TR" sz="2400" b="0" dirty="0">
              <a:solidFill>
                <a:schemeClr val="tx1"/>
              </a:solidFill>
            </a:endParaRPr>
          </a:p>
          <a:p>
            <a:pPr lvl="2" indent="0">
              <a:buFont typeface="Wingdings" pitchFamily="2" charset="2"/>
              <a:buChar char="ü"/>
            </a:pPr>
            <a:r>
              <a:rPr lang="en-US" dirty="0" smtClean="0"/>
              <a:t> </a:t>
            </a:r>
            <a:r>
              <a:rPr lang="en-US" altLang="tr-TR" sz="2400" b="0" dirty="0">
                <a:solidFill>
                  <a:schemeClr val="tx1"/>
                </a:solidFill>
              </a:rPr>
              <a:t>Feasibility Study Formats</a:t>
            </a:r>
          </a:p>
          <a:p>
            <a:pPr lvl="2" indent="0">
              <a:buFont typeface="Wingdings" pitchFamily="2" charset="2"/>
              <a:buChar char="ü"/>
            </a:pPr>
            <a:endParaRPr lang="en-US" altLang="tr-TR" sz="2400" b="0" dirty="0">
              <a:solidFill>
                <a:schemeClr val="tx1"/>
              </a:solidFill>
            </a:endParaRPr>
          </a:p>
          <a:p>
            <a:pPr lvl="2" indent="0">
              <a:buFont typeface="Wingdings" pitchFamily="2" charset="2"/>
              <a:buChar char="ü"/>
            </a:pPr>
            <a:r>
              <a:rPr lang="en-US" dirty="0" smtClean="0"/>
              <a:t> </a:t>
            </a:r>
            <a:r>
              <a:rPr lang="en-US" altLang="tr-TR" sz="2400" b="0" dirty="0">
                <a:solidFill>
                  <a:schemeClr val="tx1"/>
                </a:solidFill>
              </a:rPr>
              <a:t>Indicators</a:t>
            </a:r>
            <a:r>
              <a:rPr lang="en-US" dirty="0" smtClean="0"/>
              <a:t> </a:t>
            </a:r>
            <a:r>
              <a:rPr lang="en-US" altLang="tr-TR" sz="2400" b="0" i="1" dirty="0">
                <a:solidFill>
                  <a:schemeClr val="tx1"/>
                </a:solidFill>
              </a:rPr>
              <a:t>(foreign exchange rate, </a:t>
            </a:r>
            <a:r>
              <a:rPr lang="en-US" altLang="tr-TR" sz="2400" b="0" i="1" dirty="0" smtClean="0">
                <a:solidFill>
                  <a:schemeClr val="tx1"/>
                </a:solidFill>
              </a:rPr>
              <a:t>deflator </a:t>
            </a:r>
            <a:r>
              <a:rPr lang="en-US" altLang="tr-TR" sz="2400" b="0" i="1" dirty="0">
                <a:solidFill>
                  <a:schemeClr val="tx1"/>
                </a:solidFill>
              </a:rPr>
              <a:t>etc.)</a:t>
            </a:r>
          </a:p>
          <a:p>
            <a:endParaRPr lang="en-US" altLang="tr-TR" sz="2400" b="0" dirty="0">
              <a:solidFill>
                <a:schemeClr val="tx1"/>
              </a:solidFill>
            </a:endParaRPr>
          </a:p>
        </p:txBody>
      </p:sp>
      <p:sp>
        <p:nvSpPr>
          <p:cNvPr id="7" name="3 Dikdörtgen"/>
          <p:cNvSpPr/>
          <p:nvPr/>
        </p:nvSpPr>
        <p:spPr>
          <a:xfrm>
            <a:off x="0" y="0"/>
            <a:ext cx="9144000" cy="4794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1600" dirty="0">
                <a:latin typeface="Arial" pitchFamily="34" charset="0"/>
              </a:rPr>
              <a:t>SCOPE OF THE INVESTMENT CIRCULAR AND INVESTMENT PROGRAM DEVELOPMENT GUIDE</a:t>
            </a:r>
          </a:p>
        </p:txBody>
      </p:sp>
      <p:sp>
        <p:nvSpPr>
          <p:cNvPr id="8"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02406" name="12 Grup"/>
          <p:cNvGrpSpPr>
            <a:grpSpLocks/>
          </p:cNvGrpSpPr>
          <p:nvPr/>
        </p:nvGrpSpPr>
        <p:grpSpPr bwMode="auto">
          <a:xfrm>
            <a:off x="285750" y="173038"/>
            <a:ext cx="611188" cy="612775"/>
            <a:chOff x="285720" y="0"/>
            <a:chExt cx="612000" cy="612000"/>
          </a:xfrm>
        </p:grpSpPr>
        <p:sp>
          <p:nvSpPr>
            <p:cNvPr id="10"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1"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2"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p>
            <a:pPr>
              <a:defRPr/>
            </a:pPr>
            <a:fld id="{D099CF51-4E3A-4AF5-84EE-66CAF6989F9C}" type="slidenum">
              <a:rPr lang="en-US"/>
              <a:pPr>
                <a:defRPr/>
              </a:pPr>
              <a:t>28</a:t>
            </a:fld>
            <a:endParaRPr lang="en-US"/>
          </a:p>
        </p:txBody>
      </p:sp>
      <p:sp>
        <p:nvSpPr>
          <p:cNvPr id="69635" name="Rectangle 2"/>
          <p:cNvSpPr>
            <a:spLocks noGrp="1" noChangeArrowheads="1"/>
          </p:cNvSpPr>
          <p:nvPr>
            <p:ph idx="1"/>
          </p:nvPr>
        </p:nvSpPr>
        <p:spPr>
          <a:xfrm>
            <a:off x="860425" y="574675"/>
            <a:ext cx="7843838" cy="5686425"/>
          </a:xfrm>
          <a:solidFill>
            <a:srgbClr val="FFFFCC"/>
          </a:solidFill>
        </p:spPr>
        <p:txBody>
          <a:bodyPr/>
          <a:lstStyle/>
          <a:p>
            <a:pPr eaLnBrk="1" hangingPunct="1">
              <a:buFont typeface="Wingdings" pitchFamily="2" charset="2"/>
              <a:buNone/>
              <a:defRPr/>
            </a:pPr>
            <a:r>
              <a:rPr lang="en-US" altLang="tr-TR" sz="1350" b="1" dirty="0" smtClean="0"/>
              <a:t>A. EXECUTIVE SUMMARY</a:t>
            </a:r>
          </a:p>
          <a:p>
            <a:pPr eaLnBrk="1" hangingPunct="1">
              <a:buFont typeface="Wingdings" pitchFamily="2" charset="2"/>
              <a:buNone/>
              <a:defRPr/>
            </a:pPr>
            <a:r>
              <a:rPr lang="en-US" altLang="tr-TR" sz="1350" b="1" dirty="0" smtClean="0"/>
              <a:t>B. GENERAL REPORT</a:t>
            </a:r>
          </a:p>
          <a:p>
            <a:pPr marL="644525" lvl="1" indent="-303213" eaLnBrk="1" hangingPunct="1">
              <a:lnSpc>
                <a:spcPct val="150000"/>
              </a:lnSpc>
              <a:spcBef>
                <a:spcPct val="0"/>
              </a:spcBef>
              <a:buFont typeface="Arial" pitchFamily="34" charset="0"/>
              <a:buChar char="•"/>
              <a:defRPr/>
            </a:pPr>
            <a:r>
              <a:rPr lang="en-US" altLang="tr-TR" sz="1350" dirty="0" smtClean="0"/>
              <a:t>TABLE OF CONTENTS</a:t>
            </a:r>
          </a:p>
          <a:p>
            <a:pPr marL="644525" lvl="1" indent="-303213" eaLnBrk="1" hangingPunct="1">
              <a:lnSpc>
                <a:spcPct val="150000"/>
              </a:lnSpc>
              <a:spcBef>
                <a:spcPct val="0"/>
              </a:spcBef>
              <a:buFont typeface="Arial" pitchFamily="34" charset="0"/>
              <a:buChar char="•"/>
              <a:defRPr/>
            </a:pPr>
            <a:r>
              <a:rPr lang="en-US" altLang="tr-TR" sz="1350" dirty="0" smtClean="0"/>
              <a:t>INTRODUCTION</a:t>
            </a:r>
          </a:p>
          <a:p>
            <a:pPr marL="644525" lvl="1" indent="-303213" eaLnBrk="1" hangingPunct="1">
              <a:lnSpc>
                <a:spcPct val="150000"/>
              </a:lnSpc>
              <a:spcBef>
                <a:spcPct val="0"/>
              </a:spcBef>
              <a:buFont typeface="Arial" pitchFamily="34" charset="0"/>
              <a:buChar char="•"/>
              <a:defRPr/>
            </a:pPr>
            <a:r>
              <a:rPr lang="en-US" altLang="tr-TR" sz="1350" dirty="0" smtClean="0"/>
              <a:t>PROJECT DESCRIPTION AND CONTENTS</a:t>
            </a:r>
          </a:p>
          <a:p>
            <a:pPr marL="644525" lvl="1" indent="-303213" eaLnBrk="1" hangingPunct="1">
              <a:lnSpc>
                <a:spcPct val="150000"/>
              </a:lnSpc>
              <a:spcBef>
                <a:spcPct val="0"/>
              </a:spcBef>
              <a:buFont typeface="Arial" pitchFamily="34" charset="0"/>
              <a:buChar char="•"/>
              <a:defRPr/>
            </a:pPr>
            <a:r>
              <a:rPr lang="en-US" altLang="tr-TR" sz="1350" dirty="0" smtClean="0"/>
              <a:t>PROJECT BACKGROUND</a:t>
            </a:r>
          </a:p>
          <a:p>
            <a:pPr marL="644525" lvl="1" indent="-303213" eaLnBrk="1" hangingPunct="1">
              <a:lnSpc>
                <a:spcPct val="150000"/>
              </a:lnSpc>
              <a:spcBef>
                <a:spcPct val="0"/>
              </a:spcBef>
              <a:buFont typeface="Arial" pitchFamily="34" charset="0"/>
              <a:buChar char="•"/>
              <a:defRPr/>
            </a:pPr>
            <a:r>
              <a:rPr lang="en-US" altLang="tr-TR" sz="1350" dirty="0" smtClean="0"/>
              <a:t>PROJECT RATIONALE</a:t>
            </a:r>
          </a:p>
          <a:p>
            <a:pPr marL="644525" lvl="1" indent="-303213" eaLnBrk="1" hangingPunct="1">
              <a:lnSpc>
                <a:spcPct val="150000"/>
              </a:lnSpc>
              <a:spcBef>
                <a:spcPct val="0"/>
              </a:spcBef>
              <a:buFont typeface="Arial" pitchFamily="34" charset="0"/>
              <a:buChar char="•"/>
              <a:defRPr/>
            </a:pPr>
            <a:r>
              <a:rPr lang="en-US" altLang="tr-TR" sz="1350" dirty="0" smtClean="0"/>
              <a:t>GOODS AND/OR SERVICES MARKETING-PRODUCTION PROGRAM</a:t>
            </a:r>
          </a:p>
          <a:p>
            <a:pPr marL="644525" lvl="1" indent="-303213" eaLnBrk="1" hangingPunct="1">
              <a:lnSpc>
                <a:spcPct val="150000"/>
              </a:lnSpc>
              <a:spcBef>
                <a:spcPct val="0"/>
              </a:spcBef>
              <a:buFont typeface="Arial" pitchFamily="34" charset="0"/>
              <a:buChar char="•"/>
              <a:defRPr/>
            </a:pPr>
            <a:r>
              <a:rPr lang="en-US" altLang="tr-TR" sz="1350" dirty="0" smtClean="0"/>
              <a:t>PROJECT IMPLEMENTATION PLACE/SCOPE</a:t>
            </a:r>
          </a:p>
          <a:p>
            <a:pPr marL="644525" lvl="1" indent="-303213" eaLnBrk="1" hangingPunct="1">
              <a:lnSpc>
                <a:spcPct val="150000"/>
              </a:lnSpc>
              <a:spcBef>
                <a:spcPct val="0"/>
              </a:spcBef>
              <a:buFont typeface="Arial" pitchFamily="34" charset="0"/>
              <a:buChar char="•"/>
              <a:defRPr/>
            </a:pPr>
            <a:r>
              <a:rPr lang="en-US" altLang="tr-TR" sz="1350" dirty="0" smtClean="0"/>
              <a:t>TECHNICAL ANALYSIS AND DESIGN</a:t>
            </a:r>
          </a:p>
          <a:p>
            <a:pPr marL="644525" lvl="1" indent="-303213" eaLnBrk="1" hangingPunct="1">
              <a:lnSpc>
                <a:spcPct val="150000"/>
              </a:lnSpc>
              <a:spcBef>
                <a:spcPct val="0"/>
              </a:spcBef>
              <a:buFont typeface="Arial" pitchFamily="34" charset="0"/>
              <a:buChar char="•"/>
              <a:defRPr/>
            </a:pPr>
            <a:r>
              <a:rPr lang="en-US" altLang="tr-TR" sz="1350" dirty="0" smtClean="0"/>
              <a:t>PROJECT RESOURCES</a:t>
            </a:r>
          </a:p>
          <a:p>
            <a:pPr marL="644525" lvl="1" indent="-303213" eaLnBrk="1" hangingPunct="1">
              <a:lnSpc>
                <a:spcPct val="150000"/>
              </a:lnSpc>
              <a:spcBef>
                <a:spcPct val="0"/>
              </a:spcBef>
              <a:buFont typeface="Arial" pitchFamily="34" charset="0"/>
              <a:buChar char="•"/>
              <a:defRPr/>
            </a:pPr>
            <a:r>
              <a:rPr lang="en-US" altLang="tr-TR" sz="1350" dirty="0" smtClean="0"/>
              <a:t>ORGANIZATIONAL STRUCTURE, MANAGEMENT AND HUMAN RESOURCES</a:t>
            </a:r>
          </a:p>
          <a:p>
            <a:pPr marL="644525" lvl="1" indent="-303213" eaLnBrk="1" hangingPunct="1">
              <a:lnSpc>
                <a:spcPct val="150000"/>
              </a:lnSpc>
              <a:spcBef>
                <a:spcPct val="0"/>
              </a:spcBef>
              <a:buFont typeface="Arial" pitchFamily="34" charset="0"/>
              <a:buChar char="•"/>
              <a:defRPr/>
            </a:pPr>
            <a:r>
              <a:rPr lang="en-US" altLang="tr-TR" sz="1350" dirty="0" smtClean="0"/>
              <a:t>PROJECT MANAGEMENT AND IMPLEMENTATION PROGRAM</a:t>
            </a:r>
          </a:p>
          <a:p>
            <a:pPr marL="644525" lvl="1" indent="-303213" eaLnBrk="1" hangingPunct="1">
              <a:lnSpc>
                <a:spcPct val="150000"/>
              </a:lnSpc>
              <a:spcBef>
                <a:spcPct val="0"/>
              </a:spcBef>
              <a:buFont typeface="Arial" pitchFamily="34" charset="0"/>
              <a:buChar char="•"/>
              <a:defRPr/>
            </a:pPr>
            <a:r>
              <a:rPr lang="en-US" altLang="tr-TR" sz="1350" dirty="0" smtClean="0"/>
              <a:t>REVENUE AND EXPENDITURE WITHIN THE EXPLOITATION PERIOD</a:t>
            </a:r>
          </a:p>
          <a:p>
            <a:pPr marL="644525" lvl="1" indent="-303213" eaLnBrk="1" hangingPunct="1">
              <a:lnSpc>
                <a:spcPct val="150000"/>
              </a:lnSpc>
              <a:spcBef>
                <a:spcPct val="0"/>
              </a:spcBef>
              <a:buFont typeface="Arial" pitchFamily="34" charset="0"/>
              <a:buChar char="•"/>
              <a:defRPr/>
            </a:pPr>
            <a:r>
              <a:rPr lang="en-US" altLang="tr-TR" sz="1350" dirty="0" smtClean="0"/>
              <a:t>TOTAL INVESTMENT AMOUNT AND DISTRIBUTION BY YEARS</a:t>
            </a:r>
          </a:p>
          <a:p>
            <a:pPr marL="644525" lvl="1" indent="-303213" eaLnBrk="1" hangingPunct="1">
              <a:lnSpc>
                <a:spcPct val="150000"/>
              </a:lnSpc>
              <a:spcBef>
                <a:spcPct val="0"/>
              </a:spcBef>
              <a:buFont typeface="Arial" pitchFamily="34" charset="0"/>
              <a:buChar char="•"/>
              <a:defRPr/>
            </a:pPr>
            <a:r>
              <a:rPr lang="en-US" altLang="tr-TR" sz="1350" dirty="0" smtClean="0"/>
              <a:t>PROJECT FINANCING</a:t>
            </a:r>
          </a:p>
          <a:p>
            <a:pPr marL="644525" lvl="1" indent="-303213" eaLnBrk="1" hangingPunct="1">
              <a:lnSpc>
                <a:spcPct val="150000"/>
              </a:lnSpc>
              <a:spcBef>
                <a:spcPct val="0"/>
              </a:spcBef>
              <a:buFont typeface="Arial" pitchFamily="34" charset="0"/>
              <a:buChar char="•"/>
              <a:defRPr/>
            </a:pPr>
            <a:r>
              <a:rPr lang="en-US" altLang="tr-TR" sz="1350" dirty="0" smtClean="0"/>
              <a:t>PROJECT REVIEW</a:t>
            </a:r>
          </a:p>
          <a:p>
            <a:pPr marL="644525" lvl="1" indent="-303213" eaLnBrk="1" hangingPunct="1">
              <a:lnSpc>
                <a:spcPct val="150000"/>
              </a:lnSpc>
              <a:spcBef>
                <a:spcPct val="0"/>
              </a:spcBef>
              <a:buFont typeface="Arial" pitchFamily="34" charset="0"/>
              <a:buChar char="•"/>
              <a:defRPr/>
            </a:pPr>
            <a:r>
              <a:rPr lang="en-US" altLang="tr-TR" sz="1350" dirty="0" smtClean="0"/>
              <a:t>APPENDICES</a:t>
            </a:r>
          </a:p>
        </p:txBody>
      </p:sp>
      <p:sp>
        <p:nvSpPr>
          <p:cNvPr id="6"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2200" dirty="0">
                <a:latin typeface="Arial" pitchFamily="34" charset="0"/>
              </a:rPr>
              <a:t>FEASIBILITY STUDY FORMAT</a:t>
            </a:r>
          </a:p>
        </p:txBody>
      </p:sp>
      <p:sp>
        <p:nvSpPr>
          <p:cNvPr id="7"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04453" name="12 Grup"/>
          <p:cNvGrpSpPr>
            <a:grpSpLocks/>
          </p:cNvGrpSpPr>
          <p:nvPr/>
        </p:nvGrpSpPr>
        <p:grpSpPr bwMode="auto">
          <a:xfrm>
            <a:off x="285750" y="173038"/>
            <a:ext cx="611188" cy="612775"/>
            <a:chOff x="285720" y="0"/>
            <a:chExt cx="612000" cy="612000"/>
          </a:xfrm>
        </p:grpSpPr>
        <p:sp>
          <p:nvSpPr>
            <p:cNvPr id="9"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0"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1"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p>
            <a:pPr>
              <a:defRPr/>
            </a:pPr>
            <a:fld id="{3BBB28D0-66DC-4481-BEE5-EB2488E88064}" type="slidenum">
              <a:rPr lang="en-US"/>
              <a:pPr>
                <a:defRPr/>
              </a:pPr>
              <a:t>29</a:t>
            </a:fld>
            <a:endParaRPr lang="en-US"/>
          </a:p>
        </p:txBody>
      </p:sp>
      <p:sp>
        <p:nvSpPr>
          <p:cNvPr id="106498" name="Rectangle 2"/>
          <p:cNvSpPr>
            <a:spLocks noGrp="1" noChangeArrowheads="1"/>
          </p:cNvSpPr>
          <p:nvPr>
            <p:ph idx="1"/>
          </p:nvPr>
        </p:nvSpPr>
        <p:spPr>
          <a:xfrm>
            <a:off x="625475" y="912813"/>
            <a:ext cx="8148638" cy="4865687"/>
          </a:xfrm>
          <a:solidFill>
            <a:srgbClr val="FFFFCC"/>
          </a:solidFill>
        </p:spPr>
        <p:txBody>
          <a:bodyPr/>
          <a:lstStyle/>
          <a:p>
            <a:pPr eaLnBrk="1" hangingPunct="1">
              <a:buFont typeface="Wingdings" pitchFamily="2" charset="2"/>
              <a:buNone/>
            </a:pPr>
            <a:endParaRPr lang="en-US" altLang="tr-TR" sz="1800" smtClean="0"/>
          </a:p>
          <a:p>
            <a:pPr eaLnBrk="1" hangingPunct="1">
              <a:buFont typeface="Wingdings" pitchFamily="2" charset="2"/>
              <a:buChar char="v"/>
            </a:pPr>
            <a:r>
              <a:rPr lang="en-US" altLang="tr-TR" sz="1800" smtClean="0"/>
              <a:t>PROJECT DESCRIPTION</a:t>
            </a:r>
            <a:endParaRPr lang="en-US" altLang="tr-TR" sz="1800" smtClean="0">
              <a:latin typeface="Arial" pitchFamily="34" charset="0"/>
            </a:endParaRPr>
          </a:p>
          <a:p>
            <a:pPr eaLnBrk="1" hangingPunct="1">
              <a:buFont typeface="Wingdings" pitchFamily="2" charset="2"/>
              <a:buChar char="v"/>
            </a:pPr>
            <a:endParaRPr lang="en-US" altLang="tr-TR" sz="1800" smtClean="0">
              <a:latin typeface="Arial" pitchFamily="34" charset="0"/>
            </a:endParaRPr>
          </a:p>
          <a:p>
            <a:pPr eaLnBrk="1" hangingPunct="1">
              <a:buFont typeface="Wingdings" pitchFamily="2" charset="2"/>
              <a:buChar char="v"/>
            </a:pPr>
            <a:r>
              <a:rPr lang="en-US" altLang="tr-TR" sz="1800" smtClean="0"/>
              <a:t>PROJECT RATIONALE, GOALS AND OBJECTIVES</a:t>
            </a:r>
            <a:r>
              <a:rPr lang="en-US" dirty="0" smtClean="0"/>
              <a:t> </a:t>
            </a:r>
            <a:endParaRPr lang="en-US" altLang="tr-TR" sz="1800" smtClean="0">
              <a:latin typeface="Arial" pitchFamily="34" charset="0"/>
            </a:endParaRPr>
          </a:p>
          <a:p>
            <a:pPr eaLnBrk="1" hangingPunct="1">
              <a:buFont typeface="Wingdings" pitchFamily="2" charset="2"/>
              <a:buChar char="v"/>
            </a:pPr>
            <a:endParaRPr lang="en-US" altLang="tr-TR" sz="1800" smtClean="0">
              <a:latin typeface="Arial" pitchFamily="34" charset="0"/>
            </a:endParaRPr>
          </a:p>
          <a:p>
            <a:pPr eaLnBrk="1" hangingPunct="1">
              <a:buFont typeface="Wingdings" pitchFamily="2" charset="2"/>
              <a:buChar char="v"/>
            </a:pPr>
            <a:r>
              <a:rPr lang="en-US" altLang="tr-TR" sz="1800" smtClean="0"/>
              <a:t>SOURCE OF PROJECT IDEA AND BASIS</a:t>
            </a:r>
            <a:endParaRPr lang="en-US" altLang="tr-TR" sz="1800" smtClean="0">
              <a:latin typeface="Arial" pitchFamily="34" charset="0"/>
            </a:endParaRPr>
          </a:p>
          <a:p>
            <a:pPr eaLnBrk="1" hangingPunct="1">
              <a:buFont typeface="Wingdings" pitchFamily="2" charset="2"/>
              <a:buChar char="v"/>
            </a:pPr>
            <a:endParaRPr lang="en-US" altLang="tr-TR" sz="1800" smtClean="0">
              <a:latin typeface="Arial" pitchFamily="34" charset="0"/>
            </a:endParaRPr>
          </a:p>
          <a:p>
            <a:pPr eaLnBrk="1" hangingPunct="1">
              <a:buFont typeface="Wingdings" pitchFamily="2" charset="2"/>
              <a:buChar char="v"/>
            </a:pPr>
            <a:r>
              <a:rPr lang="en-US" altLang="tr-TR" sz="1800" smtClean="0"/>
              <a:t>DETAILED PROJECT INFORMATION</a:t>
            </a:r>
            <a:endParaRPr lang="en-US" altLang="tr-TR" sz="1800" smtClean="0">
              <a:latin typeface="Arial" pitchFamily="34" charset="0"/>
            </a:endParaRPr>
          </a:p>
          <a:p>
            <a:pPr eaLnBrk="1" hangingPunct="1">
              <a:buFont typeface="Wingdings" pitchFamily="2" charset="2"/>
              <a:buChar char="v"/>
            </a:pPr>
            <a:endParaRPr lang="en-US" altLang="tr-TR" sz="1800" smtClean="0">
              <a:latin typeface="Arial" pitchFamily="34" charset="0"/>
            </a:endParaRPr>
          </a:p>
          <a:p>
            <a:pPr eaLnBrk="1" hangingPunct="1">
              <a:buFont typeface="Arial" pitchFamily="34" charset="0"/>
              <a:buNone/>
            </a:pPr>
            <a:r>
              <a:rPr lang="en-US" altLang="tr-TR" sz="1800" u="sng" smtClean="0"/>
              <a:t>APPENDIX:</a:t>
            </a:r>
            <a:r>
              <a:rPr lang="en-US" dirty="0" smtClean="0"/>
              <a:t>  </a:t>
            </a:r>
            <a:r>
              <a:rPr lang="en-US" altLang="tr-TR" sz="1800" smtClean="0"/>
              <a:t>Budget Summary</a:t>
            </a:r>
            <a:endParaRPr lang="en-US" altLang="tr-TR" sz="1800" smtClean="0">
              <a:latin typeface="Arial" pitchFamily="34" charset="0"/>
            </a:endParaRPr>
          </a:p>
          <a:p>
            <a:pPr eaLnBrk="1" hangingPunct="1">
              <a:buFont typeface="Wingdings" pitchFamily="2" charset="2"/>
              <a:buChar char="v"/>
            </a:pPr>
            <a:endParaRPr lang="en-US" altLang="tr-TR" sz="1800" smtClean="0">
              <a:latin typeface="Arial" pitchFamily="34" charset="0"/>
            </a:endParaRPr>
          </a:p>
          <a:p>
            <a:pPr eaLnBrk="1" hangingPunct="1">
              <a:buFont typeface="Wingdings" pitchFamily="2" charset="2"/>
              <a:buChar char="v"/>
            </a:pPr>
            <a:endParaRPr lang="en-US" altLang="tr-TR" sz="1800" smtClean="0">
              <a:latin typeface="Arial" pitchFamily="34" charset="0"/>
            </a:endParaRPr>
          </a:p>
          <a:p>
            <a:pPr eaLnBrk="1" hangingPunct="1">
              <a:buFont typeface="Wingdings" pitchFamily="2" charset="2"/>
              <a:buNone/>
            </a:pPr>
            <a:endParaRPr lang="en-US" altLang="tr-TR" sz="1800" smtClean="0"/>
          </a:p>
          <a:p>
            <a:pPr eaLnBrk="1" hangingPunct="1">
              <a:buFont typeface="Wingdings" pitchFamily="2" charset="2"/>
              <a:buNone/>
            </a:pPr>
            <a:r>
              <a:rPr lang="en-US" altLang="tr-TR" sz="1800" smtClean="0"/>
              <a:t>* </a:t>
            </a:r>
            <a:r>
              <a:rPr lang="en-US" altLang="tr-TR" sz="1800" u="sng" smtClean="0"/>
              <a:t>Will be developed for projects under Article 26 of the Guide.</a:t>
            </a:r>
          </a:p>
        </p:txBody>
      </p:sp>
      <p:sp>
        <p:nvSpPr>
          <p:cNvPr id="6" name="3 Dikdörtgen"/>
          <p:cNvSpPr/>
          <p:nvPr/>
        </p:nvSpPr>
        <p:spPr>
          <a:xfrm>
            <a:off x="0" y="0"/>
            <a:ext cx="9144000" cy="4794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1500" dirty="0">
                <a:latin typeface="Arial" pitchFamily="34" charset="0"/>
              </a:rPr>
              <a:t>PUBLIC INVESTMENT PROJECT PROPOSAL FORM</a:t>
            </a:r>
          </a:p>
        </p:txBody>
      </p:sp>
      <p:sp>
        <p:nvSpPr>
          <p:cNvPr id="7"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06501" name="12 Grup"/>
          <p:cNvGrpSpPr>
            <a:grpSpLocks/>
          </p:cNvGrpSpPr>
          <p:nvPr/>
        </p:nvGrpSpPr>
        <p:grpSpPr bwMode="auto">
          <a:xfrm>
            <a:off x="285750" y="173038"/>
            <a:ext cx="611188" cy="612775"/>
            <a:chOff x="285720" y="0"/>
            <a:chExt cx="612000" cy="612000"/>
          </a:xfrm>
        </p:grpSpPr>
        <p:sp>
          <p:nvSpPr>
            <p:cNvPr id="9"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0"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1"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p>
            <a:pPr>
              <a:defRPr/>
            </a:pPr>
            <a:fld id="{ACA50C15-F9DC-436F-93BF-62269AAB7A1A}" type="slidenum">
              <a:rPr lang="en-US"/>
              <a:pPr>
                <a:defRPr/>
              </a:pPr>
              <a:t>3</a:t>
            </a:fld>
            <a:endParaRPr lang="en-US" dirty="0"/>
          </a:p>
        </p:txBody>
      </p:sp>
      <p:sp>
        <p:nvSpPr>
          <p:cNvPr id="3076" name="Rectangle 3"/>
          <p:cNvSpPr>
            <a:spLocks noGrp="1" noChangeArrowheads="1"/>
          </p:cNvSpPr>
          <p:nvPr>
            <p:ph idx="1"/>
          </p:nvPr>
        </p:nvSpPr>
        <p:spPr>
          <a:xfrm>
            <a:off x="457200" y="974725"/>
            <a:ext cx="8458200" cy="4892675"/>
          </a:xfrm>
          <a:solidFill>
            <a:srgbClr val="FFFFCC"/>
          </a:solidFill>
        </p:spPr>
        <p:txBody>
          <a:bodyPr/>
          <a:lstStyle/>
          <a:p>
            <a:pPr eaLnBrk="1" hangingPunct="1"/>
            <a:r>
              <a:rPr lang="en-US" altLang="tr-TR" sz="2800" b="1" smtClean="0"/>
              <a:t>Law on Financial Management and Control No.5018  </a:t>
            </a:r>
            <a:r>
              <a:rPr lang="en-US" altLang="tr-TR" sz="2800" smtClean="0"/>
              <a:t>(Framework Law) </a:t>
            </a:r>
          </a:p>
          <a:p>
            <a:pPr eaLnBrk="1" hangingPunct="1">
              <a:buFont typeface="Arial" pitchFamily="34" charset="0"/>
              <a:buNone/>
            </a:pPr>
            <a:r>
              <a:rPr lang="en-US" altLang="tr-TR" sz="2800" u="sng" smtClean="0"/>
              <a:t>New Tools:</a:t>
            </a:r>
          </a:p>
          <a:p>
            <a:pPr eaLnBrk="1" hangingPunct="1">
              <a:buFont typeface="Wingdings" pitchFamily="2" charset="2"/>
              <a:buChar char="ü"/>
            </a:pPr>
            <a:r>
              <a:rPr lang="en-US" dirty="0" smtClean="0"/>
              <a:t>	</a:t>
            </a:r>
            <a:r>
              <a:rPr lang="en-US" altLang="tr-TR" sz="2800" smtClean="0"/>
              <a:t>Mid-Term Program</a:t>
            </a:r>
            <a:r>
              <a:rPr lang="en-US" dirty="0" smtClean="0"/>
              <a:t> </a:t>
            </a:r>
            <a:r>
              <a:rPr lang="en-US" altLang="tr-TR" sz="2800" smtClean="0"/>
              <a:t>and</a:t>
            </a:r>
            <a:r>
              <a:rPr lang="en-US" dirty="0" smtClean="0"/>
              <a:t> </a:t>
            </a:r>
            <a:r>
              <a:rPr lang="en-US" altLang="tr-TR" sz="2800" smtClean="0"/>
              <a:t>Financial Plan</a:t>
            </a:r>
          </a:p>
          <a:p>
            <a:pPr eaLnBrk="1" hangingPunct="1">
              <a:buFont typeface="Wingdings" pitchFamily="2" charset="2"/>
              <a:buChar char="ü"/>
            </a:pPr>
            <a:r>
              <a:rPr lang="en-US" dirty="0" smtClean="0"/>
              <a:t>	</a:t>
            </a:r>
            <a:r>
              <a:rPr lang="en-US" altLang="tr-TR" sz="2800" smtClean="0"/>
              <a:t>Multi-annual Analytical Budgeting</a:t>
            </a:r>
          </a:p>
          <a:p>
            <a:pPr eaLnBrk="1" hangingPunct="1">
              <a:buFont typeface="Wingdings" pitchFamily="2" charset="2"/>
              <a:buChar char="ü"/>
            </a:pPr>
            <a:r>
              <a:rPr lang="en-US" dirty="0" smtClean="0"/>
              <a:t>	</a:t>
            </a:r>
            <a:r>
              <a:rPr lang="en-US" altLang="tr-TR" sz="2800" smtClean="0"/>
              <a:t>Corporate Strategic Planning</a:t>
            </a:r>
          </a:p>
          <a:p>
            <a:pPr eaLnBrk="1" hangingPunct="1">
              <a:buFont typeface="Wingdings" pitchFamily="2" charset="2"/>
              <a:buChar char="ü"/>
            </a:pPr>
            <a:r>
              <a:rPr lang="en-US" dirty="0" smtClean="0"/>
              <a:t>	</a:t>
            </a:r>
            <a:r>
              <a:rPr lang="en-US" altLang="tr-TR" sz="2800" smtClean="0"/>
              <a:t>Performance-Based Budgeting</a:t>
            </a:r>
          </a:p>
          <a:p>
            <a:pPr eaLnBrk="1" hangingPunct="1">
              <a:buFont typeface="Wingdings" pitchFamily="2" charset="2"/>
              <a:buChar char="ü"/>
            </a:pPr>
            <a:r>
              <a:rPr lang="en-US" dirty="0" smtClean="0"/>
              <a:t>	</a:t>
            </a:r>
            <a:r>
              <a:rPr lang="en-US" altLang="tr-TR" sz="2800" smtClean="0"/>
              <a:t>Internal Control and Audit</a:t>
            </a:r>
          </a:p>
        </p:txBody>
      </p:sp>
      <p:sp>
        <p:nvSpPr>
          <p:cNvPr id="7"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sz="1600" dirty="0"/>
              <a:t>NEW PUBLIC FINANCIAL MANAGEMENT AND CONTROL SYSTEM</a:t>
            </a:r>
            <a:endParaRPr lang="en-US" altLang="tr-TR" sz="1600" dirty="0">
              <a:latin typeface="Arial" pitchFamily="34" charset="0"/>
            </a:endParaRPr>
          </a:p>
        </p:txBody>
      </p:sp>
      <p:sp>
        <p:nvSpPr>
          <p:cNvPr id="8"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dirty="0"/>
          </a:p>
        </p:txBody>
      </p:sp>
      <p:grpSp>
        <p:nvGrpSpPr>
          <p:cNvPr id="61445" name="12 Grup"/>
          <p:cNvGrpSpPr>
            <a:grpSpLocks/>
          </p:cNvGrpSpPr>
          <p:nvPr/>
        </p:nvGrpSpPr>
        <p:grpSpPr bwMode="auto">
          <a:xfrm>
            <a:off x="285750" y="173038"/>
            <a:ext cx="611188" cy="612775"/>
            <a:chOff x="285720" y="0"/>
            <a:chExt cx="612000" cy="612000"/>
          </a:xfrm>
        </p:grpSpPr>
        <p:sp>
          <p:nvSpPr>
            <p:cNvPr id="10"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dirty="0"/>
            </a:p>
          </p:txBody>
        </p:sp>
        <p:pic>
          <p:nvPicPr>
            <p:cNvPr id="11"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2"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cover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5"/>
          <p:cNvSpPr>
            <a:spLocks noChangeArrowheads="1"/>
          </p:cNvSpPr>
          <p:nvPr/>
        </p:nvSpPr>
        <p:spPr bwMode="auto">
          <a:xfrm>
            <a:off x="250825" y="1125538"/>
            <a:ext cx="8642350" cy="4967287"/>
          </a:xfrm>
          <a:prstGeom prst="rect">
            <a:avLst/>
          </a:prstGeom>
          <a:noFill/>
          <a:ln w="9525">
            <a:noFill/>
            <a:miter lim="800000"/>
            <a:headEnd/>
            <a:tailEnd/>
          </a:ln>
        </p:spPr>
        <p:txBody>
          <a:bodyPr wrap="none" lIns="91435" tIns="45718" rIns="91435" bIns="45718" anchor="ctr"/>
          <a:lstStyle/>
          <a:p>
            <a:pPr algn="ctr"/>
            <a:endParaRPr lang="en-US" altLang="tr-TR" sz="2400" b="0">
              <a:solidFill>
                <a:schemeClr val="accent2"/>
              </a:solidFill>
            </a:endParaRPr>
          </a:p>
        </p:txBody>
      </p:sp>
      <p:sp>
        <p:nvSpPr>
          <p:cNvPr id="108546" name="Rectangle 6"/>
          <p:cNvSpPr>
            <a:spLocks noChangeArrowheads="1"/>
          </p:cNvSpPr>
          <p:nvPr/>
        </p:nvSpPr>
        <p:spPr bwMode="auto">
          <a:xfrm>
            <a:off x="490538" y="881063"/>
            <a:ext cx="8162925" cy="4524311"/>
          </a:xfrm>
          <a:prstGeom prst="rect">
            <a:avLst/>
          </a:prstGeom>
          <a:solidFill>
            <a:srgbClr val="FFFFCC"/>
          </a:solidFill>
          <a:ln w="9525">
            <a:noFill/>
            <a:miter lim="800000"/>
            <a:headEnd/>
            <a:tailEnd/>
          </a:ln>
        </p:spPr>
        <p:txBody>
          <a:bodyPr lIns="91435" tIns="45718" rIns="91435" bIns="45718">
            <a:spAutoFit/>
          </a:bodyPr>
          <a:lstStyle/>
          <a:p>
            <a:pPr eaLnBrk="0" hangingPunct="0"/>
            <a:r>
              <a:rPr lang="en-US" sz="2400" b="0" dirty="0">
                <a:solidFill>
                  <a:schemeClr val="tx1"/>
                </a:solidFill>
              </a:rPr>
              <a:t>Project proposals are analyzed by experts of the State Planning Organization based on:</a:t>
            </a:r>
          </a:p>
          <a:p>
            <a:pPr eaLnBrk="0" hangingPunct="0"/>
            <a:endParaRPr lang="en-US" sz="2400" dirty="0">
              <a:solidFill>
                <a:schemeClr val="tx1"/>
              </a:solidFill>
            </a:endParaRPr>
          </a:p>
          <a:p>
            <a:pPr lvl="1" indent="0" eaLnBrk="0" hangingPunct="0">
              <a:lnSpc>
                <a:spcPct val="150000"/>
              </a:lnSpc>
              <a:buFont typeface="Wingdings" pitchFamily="2" charset="2"/>
              <a:buChar char="ü"/>
            </a:pPr>
            <a:r>
              <a:rPr lang="en-US" dirty="0" smtClean="0"/>
              <a:t>	</a:t>
            </a:r>
            <a:r>
              <a:rPr lang="en-US" sz="2400" b="0" dirty="0">
                <a:solidFill>
                  <a:schemeClr val="tx1"/>
                </a:solidFill>
              </a:rPr>
              <a:t>Financial</a:t>
            </a:r>
          </a:p>
          <a:p>
            <a:pPr lvl="1" indent="0" eaLnBrk="0" hangingPunct="0">
              <a:lnSpc>
                <a:spcPct val="150000"/>
              </a:lnSpc>
              <a:buFont typeface="Wingdings" pitchFamily="2" charset="2"/>
              <a:buChar char="ü"/>
            </a:pPr>
            <a:r>
              <a:rPr lang="en-US" dirty="0" smtClean="0"/>
              <a:t>	</a:t>
            </a:r>
            <a:r>
              <a:rPr lang="en-US" sz="2400" b="0" dirty="0">
                <a:solidFill>
                  <a:schemeClr val="tx1"/>
                </a:solidFill>
              </a:rPr>
              <a:t>Economic</a:t>
            </a:r>
          </a:p>
          <a:p>
            <a:pPr lvl="1" indent="0" eaLnBrk="0" hangingPunct="0">
              <a:lnSpc>
                <a:spcPct val="150000"/>
              </a:lnSpc>
              <a:buFont typeface="Wingdings" pitchFamily="2" charset="2"/>
              <a:buChar char="ü"/>
            </a:pPr>
            <a:r>
              <a:rPr lang="en-US" dirty="0" smtClean="0"/>
              <a:t>	</a:t>
            </a:r>
            <a:r>
              <a:rPr lang="en-US" sz="2400" b="0" dirty="0">
                <a:solidFill>
                  <a:schemeClr val="tx1"/>
                </a:solidFill>
              </a:rPr>
              <a:t>Social</a:t>
            </a:r>
          </a:p>
          <a:p>
            <a:pPr lvl="1" indent="0" eaLnBrk="0" hangingPunct="0">
              <a:lnSpc>
                <a:spcPct val="150000"/>
              </a:lnSpc>
              <a:buFont typeface="Wingdings" pitchFamily="2" charset="2"/>
              <a:buChar char="ü"/>
            </a:pPr>
            <a:r>
              <a:rPr lang="en-US" dirty="0" smtClean="0"/>
              <a:t>	</a:t>
            </a:r>
            <a:r>
              <a:rPr lang="en-US" sz="2400" b="0" dirty="0">
                <a:solidFill>
                  <a:schemeClr val="tx1"/>
                </a:solidFill>
              </a:rPr>
              <a:t>Corporate</a:t>
            </a:r>
          </a:p>
          <a:p>
            <a:pPr lvl="1" indent="0" eaLnBrk="0" hangingPunct="0">
              <a:lnSpc>
                <a:spcPct val="150000"/>
              </a:lnSpc>
              <a:buFont typeface="Wingdings" pitchFamily="2" charset="2"/>
              <a:buChar char="ü"/>
            </a:pPr>
            <a:r>
              <a:rPr lang="en-US" dirty="0" smtClean="0"/>
              <a:t>	</a:t>
            </a:r>
            <a:r>
              <a:rPr lang="en-US" sz="2400" b="0" dirty="0">
                <a:solidFill>
                  <a:schemeClr val="tx1"/>
                </a:solidFill>
              </a:rPr>
              <a:t>Environmental</a:t>
            </a:r>
          </a:p>
          <a:p>
            <a:pPr lvl="1" indent="0" eaLnBrk="0" hangingPunct="0">
              <a:lnSpc>
                <a:spcPct val="150000"/>
              </a:lnSpc>
              <a:buFont typeface="Wingdings" pitchFamily="2" charset="2"/>
              <a:buChar char="ü"/>
            </a:pPr>
            <a:r>
              <a:rPr lang="en-US" dirty="0" smtClean="0"/>
              <a:t>   </a:t>
            </a:r>
            <a:r>
              <a:rPr lang="en-US" dirty="0" smtClean="0"/>
              <a:t> </a:t>
            </a:r>
            <a:r>
              <a:rPr lang="en-US" sz="2400" b="0" dirty="0" smtClean="0">
                <a:solidFill>
                  <a:schemeClr val="tx1"/>
                </a:solidFill>
              </a:rPr>
              <a:t>Sectoral </a:t>
            </a:r>
            <a:r>
              <a:rPr lang="en-US" sz="2400" b="0" dirty="0">
                <a:solidFill>
                  <a:schemeClr val="tx1"/>
                </a:solidFill>
              </a:rPr>
              <a:t>and regional priorities.</a:t>
            </a:r>
          </a:p>
        </p:txBody>
      </p:sp>
      <p:sp>
        <p:nvSpPr>
          <p:cNvPr id="6"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2200" dirty="0">
                <a:latin typeface="Arial" pitchFamily="34" charset="0"/>
              </a:rPr>
              <a:t>PROJECT ANALYSIS BY SPO</a:t>
            </a:r>
          </a:p>
        </p:txBody>
      </p:sp>
      <p:sp>
        <p:nvSpPr>
          <p:cNvPr id="7"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08549" name="12 Grup"/>
          <p:cNvGrpSpPr>
            <a:grpSpLocks/>
          </p:cNvGrpSpPr>
          <p:nvPr/>
        </p:nvGrpSpPr>
        <p:grpSpPr bwMode="auto">
          <a:xfrm>
            <a:off x="285750" y="173038"/>
            <a:ext cx="611188" cy="612775"/>
            <a:chOff x="285720" y="0"/>
            <a:chExt cx="612000" cy="612000"/>
          </a:xfrm>
        </p:grpSpPr>
        <p:sp>
          <p:nvSpPr>
            <p:cNvPr id="9"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0"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1"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p>
            <a:pPr>
              <a:defRPr/>
            </a:pPr>
            <a:fld id="{8EC81A8C-7EBD-44EA-ADEA-8B682B5DB2C0}" type="slidenum">
              <a:rPr lang="en-US"/>
              <a:pPr>
                <a:defRPr/>
              </a:pPr>
              <a:t>31</a:t>
            </a:fld>
            <a:endParaRPr lang="en-US"/>
          </a:p>
        </p:txBody>
      </p:sp>
      <p:sp>
        <p:nvSpPr>
          <p:cNvPr id="78851" name="2 İçerik Yer Tutucusu"/>
          <p:cNvSpPr>
            <a:spLocks noGrp="1"/>
          </p:cNvSpPr>
          <p:nvPr>
            <p:ph idx="4294967295"/>
          </p:nvPr>
        </p:nvSpPr>
        <p:spPr>
          <a:xfrm>
            <a:off x="234950" y="938213"/>
            <a:ext cx="8664575" cy="5405437"/>
          </a:xfrm>
          <a:solidFill>
            <a:srgbClr val="FFFFCC"/>
          </a:solidFill>
        </p:spPr>
        <p:txBody>
          <a:bodyPr/>
          <a:lstStyle/>
          <a:p>
            <a:pPr eaLnBrk="1" hangingPunct="1">
              <a:lnSpc>
                <a:spcPct val="70000"/>
              </a:lnSpc>
              <a:spcBef>
                <a:spcPts val="1200"/>
              </a:spcBef>
              <a:buFont typeface="Wingdings" pitchFamily="2" charset="2"/>
              <a:buChar char="ü"/>
            </a:pPr>
            <a:r>
              <a:rPr lang="en-US" altLang="tr-TR" sz="1900" smtClean="0">
                <a:solidFill>
                  <a:srgbClr val="0C0C0C"/>
                </a:solidFill>
              </a:rPr>
              <a:t>Enabling public institutions to establish certain criteria themselves and be flexible in implementation of large-scale projects, thus, enhancing project ownership.</a:t>
            </a:r>
          </a:p>
          <a:p>
            <a:pPr eaLnBrk="1" hangingPunct="1">
              <a:lnSpc>
                <a:spcPct val="70000"/>
              </a:lnSpc>
              <a:spcBef>
                <a:spcPts val="1200"/>
              </a:spcBef>
              <a:buFont typeface="Wingdings" pitchFamily="2" charset="2"/>
              <a:buChar char="ü"/>
            </a:pPr>
            <a:endParaRPr lang="en-US" altLang="tr-TR" sz="1900" smtClean="0">
              <a:solidFill>
                <a:srgbClr val="0C0C0C"/>
              </a:solidFill>
              <a:cs typeface="Arial" pitchFamily="34" charset="0"/>
            </a:endParaRPr>
          </a:p>
          <a:p>
            <a:pPr eaLnBrk="1" hangingPunct="1">
              <a:lnSpc>
                <a:spcPct val="70000"/>
              </a:lnSpc>
              <a:spcBef>
                <a:spcPts val="1200"/>
              </a:spcBef>
              <a:buFont typeface="Wingdings" pitchFamily="2" charset="2"/>
              <a:buChar char="ü"/>
            </a:pPr>
            <a:r>
              <a:rPr lang="en-US" altLang="tr-TR" sz="1900" smtClean="0">
                <a:solidFill>
                  <a:srgbClr val="0C0C0C"/>
                </a:solidFill>
              </a:rPr>
              <a:t>Giving significant authority to institutions in current issues (appropriations, project cost, detailed projects etc.)</a:t>
            </a:r>
          </a:p>
          <a:p>
            <a:pPr eaLnBrk="1" hangingPunct="1">
              <a:lnSpc>
                <a:spcPct val="70000"/>
              </a:lnSpc>
              <a:spcBef>
                <a:spcPts val="1200"/>
              </a:spcBef>
              <a:buFont typeface="Wingdings" pitchFamily="2" charset="2"/>
              <a:buChar char="ü"/>
            </a:pPr>
            <a:endParaRPr lang="en-US" altLang="tr-TR" sz="1900" smtClean="0">
              <a:solidFill>
                <a:srgbClr val="0C0C0C"/>
              </a:solidFill>
              <a:cs typeface="Arial" pitchFamily="34" charset="0"/>
            </a:endParaRPr>
          </a:p>
          <a:p>
            <a:pPr eaLnBrk="1" hangingPunct="1">
              <a:lnSpc>
                <a:spcPct val="70000"/>
              </a:lnSpc>
              <a:spcBef>
                <a:spcPts val="1200"/>
              </a:spcBef>
              <a:buFont typeface="Wingdings" pitchFamily="2" charset="2"/>
              <a:buChar char="ü"/>
            </a:pPr>
            <a:r>
              <a:rPr lang="en-US" altLang="tr-TR" sz="1900" smtClean="0">
                <a:solidFill>
                  <a:srgbClr val="0C0C0C"/>
                </a:solidFill>
              </a:rPr>
              <a:t>Creating opportunities for local public authorities to undertake expenditure by cash transfer through the practice of implementing village and municipal infrastructure projects, creating attraction centers and carrying out activities of Development Agencies</a:t>
            </a:r>
          </a:p>
          <a:p>
            <a:pPr eaLnBrk="1" hangingPunct="1">
              <a:lnSpc>
                <a:spcPct val="70000"/>
              </a:lnSpc>
              <a:spcBef>
                <a:spcPts val="1200"/>
              </a:spcBef>
              <a:buFont typeface="Wingdings" pitchFamily="2" charset="2"/>
              <a:buChar char="ü"/>
            </a:pPr>
            <a:endParaRPr lang="en-US" altLang="tr-TR" sz="1900" smtClean="0">
              <a:solidFill>
                <a:srgbClr val="0C0C0C"/>
              </a:solidFill>
              <a:cs typeface="Arial" pitchFamily="34" charset="0"/>
            </a:endParaRPr>
          </a:p>
          <a:p>
            <a:pPr eaLnBrk="1" hangingPunct="1">
              <a:lnSpc>
                <a:spcPct val="70000"/>
              </a:lnSpc>
              <a:buFont typeface="Wingdings" pitchFamily="2" charset="2"/>
              <a:buChar char="ü"/>
            </a:pPr>
            <a:r>
              <a:rPr lang="en-US" altLang="tr-TR" sz="1900" smtClean="0">
                <a:solidFill>
                  <a:srgbClr val="0C0C0C"/>
                </a:solidFill>
              </a:rPr>
              <a:t>Practice of social assistance projects targeted at satisfaction of social needs</a:t>
            </a:r>
            <a:endParaRPr lang="en-US" altLang="tr-TR" sz="1900" smtClean="0">
              <a:solidFill>
                <a:srgbClr val="0C0C0C"/>
              </a:solidFill>
              <a:cs typeface="Arial" pitchFamily="34" charset="0"/>
            </a:endParaRPr>
          </a:p>
          <a:p>
            <a:pPr eaLnBrk="1" hangingPunct="1">
              <a:lnSpc>
                <a:spcPct val="70000"/>
              </a:lnSpc>
              <a:buFont typeface="Wingdings" pitchFamily="2" charset="2"/>
              <a:buChar char="ü"/>
            </a:pPr>
            <a:endParaRPr lang="en-US" altLang="tr-TR" sz="1900" smtClean="0">
              <a:solidFill>
                <a:srgbClr val="0C0C0C"/>
              </a:solidFill>
              <a:cs typeface="Arial" pitchFamily="34" charset="0"/>
            </a:endParaRPr>
          </a:p>
          <a:p>
            <a:pPr eaLnBrk="1" hangingPunct="1">
              <a:lnSpc>
                <a:spcPct val="70000"/>
              </a:lnSpc>
              <a:buFont typeface="Wingdings" pitchFamily="2" charset="2"/>
              <a:buChar char="ü"/>
            </a:pPr>
            <a:r>
              <a:rPr lang="en-US" altLang="tr-TR" sz="1900" smtClean="0">
                <a:solidFill>
                  <a:srgbClr val="0C0C0C"/>
                </a:solidFill>
              </a:rPr>
              <a:t>Construction of education and health institution buildings by the Housing Development Administration</a:t>
            </a:r>
            <a:endParaRPr lang="en-US" altLang="tr-TR" sz="1900" smtClean="0">
              <a:solidFill>
                <a:srgbClr val="0C0C0C"/>
              </a:solidFill>
              <a:cs typeface="Arial" pitchFamily="34" charset="0"/>
            </a:endParaRPr>
          </a:p>
        </p:txBody>
      </p:sp>
      <p:sp>
        <p:nvSpPr>
          <p:cNvPr id="6"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2000" dirty="0">
                <a:latin typeface="Arial" pitchFamily="34" charset="0"/>
              </a:rPr>
              <a:t>INNOVATIVE APPROACHES IN INVESTMENT PRACTICE</a:t>
            </a:r>
          </a:p>
        </p:txBody>
      </p:sp>
      <p:sp>
        <p:nvSpPr>
          <p:cNvPr id="7"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10597" name="12 Grup"/>
          <p:cNvGrpSpPr>
            <a:grpSpLocks/>
          </p:cNvGrpSpPr>
          <p:nvPr/>
        </p:nvGrpSpPr>
        <p:grpSpPr bwMode="auto">
          <a:xfrm>
            <a:off x="285750" y="173038"/>
            <a:ext cx="611188" cy="612775"/>
            <a:chOff x="285720" y="0"/>
            <a:chExt cx="612000" cy="612000"/>
          </a:xfrm>
        </p:grpSpPr>
        <p:sp>
          <p:nvSpPr>
            <p:cNvPr id="9"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0"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1"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cover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p>
            <a:pPr>
              <a:defRPr/>
            </a:pPr>
            <a:fld id="{280F7B70-7AB0-4548-B959-5262D05F46D7}" type="slidenum">
              <a:rPr lang="en-US"/>
              <a:pPr>
                <a:defRPr/>
              </a:pPr>
              <a:t>32</a:t>
            </a:fld>
            <a:endParaRPr lang="en-US"/>
          </a:p>
        </p:txBody>
      </p:sp>
      <p:sp>
        <p:nvSpPr>
          <p:cNvPr id="112642" name="Rectangle 3"/>
          <p:cNvSpPr>
            <a:spLocks noChangeArrowheads="1"/>
          </p:cNvSpPr>
          <p:nvPr/>
        </p:nvSpPr>
        <p:spPr bwMode="auto">
          <a:xfrm>
            <a:off x="592138" y="1554163"/>
            <a:ext cx="8301037" cy="4494212"/>
          </a:xfrm>
          <a:prstGeom prst="rect">
            <a:avLst/>
          </a:prstGeom>
          <a:solidFill>
            <a:srgbClr val="FFFFCC"/>
          </a:solidFill>
          <a:ln w="9525">
            <a:noFill/>
            <a:miter lim="800000"/>
            <a:headEnd/>
            <a:tailEnd/>
          </a:ln>
        </p:spPr>
        <p:txBody>
          <a:bodyPr lIns="91435" tIns="45718" rIns="91435" bIns="45718">
            <a:spAutoFit/>
          </a:bodyPr>
          <a:lstStyle/>
          <a:p>
            <a:pPr algn="just">
              <a:buFontTx/>
              <a:buChar char="•"/>
            </a:pPr>
            <a:r>
              <a:rPr lang="en-US" altLang="tr-TR" sz="2200" b="0">
                <a:solidFill>
                  <a:schemeClr val="tx1"/>
                </a:solidFill>
              </a:rPr>
              <a:t> The following models are used to streamline the opportunities of the private sector to provide public services: Build-Operate-Transfer (BOT), Build-Transfer (BT), Build-Lease-Transfer (BLT) and Transfer of Operating Rights (TOR).</a:t>
            </a:r>
          </a:p>
          <a:p>
            <a:pPr algn="just">
              <a:buFontTx/>
              <a:buChar char="•"/>
            </a:pPr>
            <a:endParaRPr lang="en-US" altLang="tr-TR" sz="2200" b="0">
              <a:solidFill>
                <a:schemeClr val="tx1"/>
              </a:solidFill>
            </a:endParaRPr>
          </a:p>
          <a:p>
            <a:pPr algn="just">
              <a:buFontTx/>
              <a:buChar char="•"/>
            </a:pPr>
            <a:r>
              <a:rPr lang="en-US" dirty="0" smtClean="0"/>
              <a:t> </a:t>
            </a:r>
            <a:r>
              <a:rPr lang="en-US" altLang="tr-TR" sz="2200" b="0">
                <a:solidFill>
                  <a:schemeClr val="tx1"/>
                </a:solidFill>
              </a:rPr>
              <a:t>In compliance with current laws, construction of airports, seaports, motorways, dams, HPPs, gas power plants takes place based on these schemes.</a:t>
            </a:r>
          </a:p>
          <a:p>
            <a:pPr algn="just">
              <a:buFontTx/>
              <a:buChar char="•"/>
            </a:pPr>
            <a:endParaRPr lang="en-US" altLang="tr-TR" sz="2200" b="0">
              <a:solidFill>
                <a:schemeClr val="tx1"/>
              </a:solidFill>
            </a:endParaRPr>
          </a:p>
          <a:p>
            <a:pPr algn="just">
              <a:buFontTx/>
              <a:buChar char="•"/>
            </a:pPr>
            <a:r>
              <a:rPr lang="en-US" altLang="tr-TR" sz="2200" b="0">
                <a:solidFill>
                  <a:schemeClr val="tx1"/>
                </a:solidFill>
              </a:rPr>
              <a:t> Within the upcoming period, construction of education and health institution buildings will take place based on the Build-Lease-Transfer scheme.</a:t>
            </a:r>
          </a:p>
        </p:txBody>
      </p:sp>
      <p:sp>
        <p:nvSpPr>
          <p:cNvPr id="112643" name="Rectangle 4"/>
          <p:cNvSpPr>
            <a:spLocks noChangeArrowheads="1"/>
          </p:cNvSpPr>
          <p:nvPr/>
        </p:nvSpPr>
        <p:spPr bwMode="auto">
          <a:xfrm>
            <a:off x="322263" y="952500"/>
            <a:ext cx="5087937" cy="430213"/>
          </a:xfrm>
          <a:prstGeom prst="rect">
            <a:avLst/>
          </a:prstGeom>
          <a:noFill/>
          <a:ln w="9525">
            <a:noFill/>
            <a:miter lim="800000"/>
            <a:headEnd/>
            <a:tailEnd/>
          </a:ln>
        </p:spPr>
        <p:txBody>
          <a:bodyPr wrap="none" lIns="91435" tIns="45718" rIns="91435" bIns="45718">
            <a:spAutoFit/>
          </a:bodyPr>
          <a:lstStyle/>
          <a:p>
            <a:r>
              <a:rPr lang="en-US" altLang="tr-TR" sz="2200" b="0" u="sng">
                <a:solidFill>
                  <a:schemeClr val="tx1"/>
                </a:solidFill>
              </a:rPr>
              <a:t>At central and local level:</a:t>
            </a:r>
            <a:endParaRPr lang="en-US" altLang="tr-TR" sz="2200" b="0" u="sng">
              <a:solidFill>
                <a:schemeClr val="accent2"/>
              </a:solidFill>
            </a:endParaRPr>
          </a:p>
        </p:txBody>
      </p:sp>
      <p:sp>
        <p:nvSpPr>
          <p:cNvPr id="7"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1600" dirty="0">
                <a:latin typeface="Arial" pitchFamily="34" charset="0"/>
              </a:rPr>
              <a:t>PUBLIC PRIVATE PARTNERSHIP</a:t>
            </a:r>
          </a:p>
        </p:txBody>
      </p:sp>
      <p:sp>
        <p:nvSpPr>
          <p:cNvPr id="8"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12646" name="12 Grup"/>
          <p:cNvGrpSpPr>
            <a:grpSpLocks/>
          </p:cNvGrpSpPr>
          <p:nvPr/>
        </p:nvGrpSpPr>
        <p:grpSpPr bwMode="auto">
          <a:xfrm>
            <a:off x="285750" y="173038"/>
            <a:ext cx="611188" cy="612775"/>
            <a:chOff x="285720" y="0"/>
            <a:chExt cx="612000" cy="612000"/>
          </a:xfrm>
        </p:grpSpPr>
        <p:sp>
          <p:nvSpPr>
            <p:cNvPr id="10"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1" name="4 Resim" descr="Kalkınma Bakanlığı logo.jpg"/>
            <p:cNvPicPr>
              <a:picLocks noChangeAspect="1"/>
            </p:cNvPicPr>
            <p:nvPr/>
          </p:nvPicPr>
          <p:blipFill>
            <a:blip r:embed="rId2" cstate="print"/>
            <a:stretch>
              <a:fillRect/>
            </a:stretch>
          </p:blipFill>
          <p:spPr>
            <a:xfrm>
              <a:off x="321720" y="36000"/>
              <a:ext cx="540000" cy="540000"/>
            </a:xfrm>
            <a:prstGeom prst="ellipse">
              <a:avLst/>
            </a:prstGeom>
          </p:spPr>
        </p:pic>
      </p:grpSp>
      <p:cxnSp>
        <p:nvCxnSpPr>
          <p:cNvPr id="12"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p>
            <a:pPr>
              <a:defRPr/>
            </a:pPr>
            <a:fld id="{6668F101-2422-4B1F-9E3C-57B93906AF35}" type="slidenum">
              <a:rPr lang="en-US"/>
              <a:pPr>
                <a:defRPr/>
              </a:pPr>
              <a:t>33</a:t>
            </a:fld>
            <a:endParaRPr lang="en-US"/>
          </a:p>
        </p:txBody>
      </p:sp>
      <p:sp>
        <p:nvSpPr>
          <p:cNvPr id="36877" name="Rectangle 12"/>
          <p:cNvSpPr>
            <a:spLocks noChangeArrowheads="1"/>
          </p:cNvSpPr>
          <p:nvPr/>
        </p:nvSpPr>
        <p:spPr bwMode="auto">
          <a:xfrm>
            <a:off x="503238" y="1338263"/>
            <a:ext cx="8458200" cy="4340225"/>
          </a:xfrm>
          <a:prstGeom prst="rect">
            <a:avLst/>
          </a:prstGeom>
          <a:solidFill>
            <a:srgbClr val="FFFFCC"/>
          </a:solidFill>
          <a:ln w="9525">
            <a:noFill/>
            <a:miter lim="800000"/>
            <a:headEnd/>
            <a:tailEnd/>
          </a:ln>
        </p:spPr>
        <p:txBody>
          <a:bodyPr lIns="91435" tIns="45718" rIns="91435" bIns="45718"/>
          <a:lstStyle/>
          <a:p>
            <a:pPr marL="342882" indent="-342882">
              <a:lnSpc>
                <a:spcPct val="80000"/>
              </a:lnSpc>
              <a:spcBef>
                <a:spcPct val="20000"/>
              </a:spcBef>
              <a:buClr>
                <a:schemeClr val="accent2"/>
              </a:buClr>
              <a:buSzPct val="80000"/>
              <a:defRPr/>
            </a:pPr>
            <a:r>
              <a:rPr lang="en-US" dirty="0" smtClean="0"/>
              <a:t>  	</a:t>
            </a:r>
            <a:endParaRPr lang="en-US" sz="1600" b="0" dirty="0">
              <a:solidFill>
                <a:schemeClr val="tx1"/>
              </a:solidFill>
              <a:latin typeface="+mn-lt"/>
            </a:endParaRPr>
          </a:p>
          <a:p>
            <a:pPr marL="342882" indent="-342882">
              <a:lnSpc>
                <a:spcPct val="80000"/>
              </a:lnSpc>
              <a:spcBef>
                <a:spcPct val="20000"/>
              </a:spcBef>
              <a:buClr>
                <a:schemeClr val="accent2"/>
              </a:buClr>
              <a:buSzPct val="80000"/>
              <a:defRPr/>
            </a:pPr>
            <a:endParaRPr lang="en-US" sz="1600" b="0" dirty="0">
              <a:solidFill>
                <a:schemeClr val="tx1"/>
              </a:solidFill>
              <a:latin typeface="+mn-lt"/>
            </a:endParaRPr>
          </a:p>
          <a:p>
            <a:pPr marL="342882" indent="-342882">
              <a:lnSpc>
                <a:spcPct val="80000"/>
              </a:lnSpc>
              <a:spcBef>
                <a:spcPct val="20000"/>
              </a:spcBef>
              <a:buClr>
                <a:schemeClr val="accent2"/>
              </a:buClr>
              <a:buSzPct val="80000"/>
              <a:defRPr/>
            </a:pPr>
            <a:endParaRPr lang="en-US" sz="1600" b="0" dirty="0">
              <a:solidFill>
                <a:schemeClr val="tx1"/>
              </a:solidFill>
              <a:latin typeface="+mn-lt"/>
            </a:endParaRPr>
          </a:p>
          <a:p>
            <a:pPr marL="342882" indent="-342882">
              <a:lnSpc>
                <a:spcPct val="80000"/>
              </a:lnSpc>
              <a:spcBef>
                <a:spcPct val="20000"/>
              </a:spcBef>
              <a:buClr>
                <a:schemeClr val="accent2"/>
              </a:buClr>
              <a:buSzPct val="80000"/>
              <a:defRPr/>
            </a:pPr>
            <a:endParaRPr lang="en-US" sz="1600" b="0" dirty="0">
              <a:solidFill>
                <a:schemeClr val="tx1"/>
              </a:solidFill>
              <a:latin typeface="+mn-lt"/>
            </a:endParaRPr>
          </a:p>
          <a:p>
            <a:pPr marL="342882" indent="-342882">
              <a:lnSpc>
                <a:spcPct val="80000"/>
              </a:lnSpc>
              <a:spcBef>
                <a:spcPct val="20000"/>
              </a:spcBef>
              <a:buClr>
                <a:schemeClr val="accent2"/>
              </a:buClr>
              <a:buSzPct val="80000"/>
              <a:defRPr/>
            </a:pPr>
            <a:r>
              <a:rPr lang="en-US" sz="3200" b="0" dirty="0">
                <a:solidFill>
                  <a:schemeClr val="tx1"/>
                </a:solidFill>
                <a:latin typeface="+mn-lt"/>
              </a:rPr>
              <a:t>    The principles, methods and rules stipulated in the decision of the Council of Ministers on Public Investment Program Implementation, Coordination and Monitoring are applied in work performance.</a:t>
            </a:r>
            <a:endParaRPr lang="en-US" sz="3200" b="0" dirty="0">
              <a:solidFill>
                <a:schemeClr val="tx1"/>
              </a:solidFill>
              <a:latin typeface="+mn-lt"/>
              <a:cs typeface="+mn-cs"/>
            </a:endParaRPr>
          </a:p>
        </p:txBody>
      </p:sp>
      <p:sp>
        <p:nvSpPr>
          <p:cNvPr id="7"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dirty="0" smtClean="0"/>
              <a:t>            </a:t>
            </a:r>
            <a:r>
              <a:rPr lang="en-US" altLang="tr-TR" sz="1400" dirty="0">
                <a:latin typeface="Arial" pitchFamily="34" charset="0"/>
              </a:rPr>
              <a:t>INVESTMENT PROGRAM IMPLEMENTATION, COORDINATION AND MONITORING</a:t>
            </a:r>
          </a:p>
        </p:txBody>
      </p:sp>
      <p:sp>
        <p:nvSpPr>
          <p:cNvPr id="8"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13669" name="12 Grup"/>
          <p:cNvGrpSpPr>
            <a:grpSpLocks/>
          </p:cNvGrpSpPr>
          <p:nvPr/>
        </p:nvGrpSpPr>
        <p:grpSpPr bwMode="auto">
          <a:xfrm>
            <a:off x="285750" y="173038"/>
            <a:ext cx="611188" cy="612775"/>
            <a:chOff x="285720" y="0"/>
            <a:chExt cx="612000" cy="612000"/>
          </a:xfrm>
        </p:grpSpPr>
        <p:sp>
          <p:nvSpPr>
            <p:cNvPr id="10"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1" name="4 Resim" descr="Kalkınma Bakanlığı logo.jpg"/>
            <p:cNvPicPr>
              <a:picLocks noChangeAspect="1"/>
            </p:cNvPicPr>
            <p:nvPr/>
          </p:nvPicPr>
          <p:blipFill>
            <a:blip r:embed="rId2" cstate="print"/>
            <a:stretch>
              <a:fillRect/>
            </a:stretch>
          </p:blipFill>
          <p:spPr>
            <a:xfrm>
              <a:off x="321720" y="36000"/>
              <a:ext cx="540000" cy="540000"/>
            </a:xfrm>
            <a:prstGeom prst="ellipse">
              <a:avLst/>
            </a:prstGeom>
          </p:spPr>
        </p:pic>
      </p:grpSp>
      <p:cxnSp>
        <p:nvCxnSpPr>
          <p:cNvPr id="12"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Slayt Numarası Yer Tutucusu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eaLnBrk="1" hangingPunct="1"/>
            <a:fld id="{DE5A3E35-EFEA-40A9-BE77-73998EC8C836}" type="slidenum">
              <a:rPr lang="en-US" altLang="tr-TR" smtClean="0">
                <a:solidFill>
                  <a:srgbClr val="045C75"/>
                </a:solidFill>
                <a:sym typeface="Gill Sans Light"/>
              </a:rPr>
              <a:pPr eaLnBrk="1" hangingPunct="1"/>
              <a:t>34</a:t>
            </a:fld>
            <a:endParaRPr lang="en-US" altLang="tr-TR" smtClean="0">
              <a:solidFill>
                <a:srgbClr val="045C75"/>
              </a:solidFill>
              <a:sym typeface="Gill Sans Light"/>
            </a:endParaRPr>
          </a:p>
        </p:txBody>
      </p:sp>
      <p:sp>
        <p:nvSpPr>
          <p:cNvPr id="45062" name="İçerik Yer Tutucusu 2"/>
          <p:cNvSpPr txBox="1">
            <a:spLocks/>
          </p:cNvSpPr>
          <p:nvPr/>
        </p:nvSpPr>
        <p:spPr bwMode="auto">
          <a:xfrm>
            <a:off x="673100" y="1150938"/>
            <a:ext cx="7950200" cy="5011737"/>
          </a:xfrm>
          <a:prstGeom prst="rect">
            <a:avLst/>
          </a:prstGeom>
          <a:solidFill>
            <a:schemeClr val="accent3">
              <a:lumMod val="20000"/>
              <a:lumOff val="80000"/>
            </a:schemeClr>
          </a:solidFill>
          <a:ln>
            <a:noFill/>
          </a:ln>
          <a:extLst/>
        </p:spPr>
        <p:txBody>
          <a:bodyPr lIns="91236" tIns="45619" rIns="91236" bIns="45619"/>
          <a:lstStyle/>
          <a:p>
            <a:pPr eaLnBrk="0" hangingPunct="0">
              <a:spcBef>
                <a:spcPct val="20000"/>
              </a:spcBef>
              <a:buClr>
                <a:srgbClr val="0BD0D9"/>
              </a:buClr>
              <a:buSzPct val="95000"/>
            </a:pPr>
            <a:r>
              <a:rPr lang="en-US" altLang="tr-TR" sz="2600" u="sng">
                <a:latin typeface="Constantia" pitchFamily="18" charset="0"/>
                <a:sym typeface="Gill Sans Light"/>
              </a:rPr>
              <a:t>C</a:t>
            </a:r>
            <a:r>
              <a:rPr lang="en-US" altLang="tr-TR" sz="2400" u="sng">
                <a:latin typeface="Constantia" pitchFamily="18" charset="0"/>
                <a:sym typeface="Gill Sans Light"/>
              </a:rPr>
              <a:t>ontents:</a:t>
            </a:r>
          </a:p>
          <a:p>
            <a:pPr eaLnBrk="0" hangingPunct="0">
              <a:spcBef>
                <a:spcPct val="20000"/>
              </a:spcBef>
              <a:buSzPct val="95000"/>
              <a:buFont typeface="Wingdings" pitchFamily="2" charset="2"/>
              <a:buChar char="Ø"/>
            </a:pPr>
            <a:r>
              <a:rPr lang="en-US" altLang="tr-TR" sz="2400">
                <a:latin typeface="Constantia" pitchFamily="18" charset="0"/>
                <a:sym typeface="Gill Sans Light"/>
              </a:rPr>
              <a:t>Terms and Scope</a:t>
            </a:r>
          </a:p>
          <a:p>
            <a:pPr eaLnBrk="0" hangingPunct="0">
              <a:spcBef>
                <a:spcPct val="20000"/>
              </a:spcBef>
              <a:buSzPct val="95000"/>
              <a:buFont typeface="Wingdings" pitchFamily="2" charset="2"/>
              <a:buChar char="Ø"/>
            </a:pPr>
            <a:endParaRPr lang="en-US" altLang="tr-TR" sz="2400">
              <a:latin typeface="Constantia" pitchFamily="18" charset="0"/>
              <a:sym typeface="Gill Sans Light"/>
            </a:endParaRPr>
          </a:p>
          <a:p>
            <a:pPr eaLnBrk="0" hangingPunct="0">
              <a:spcBef>
                <a:spcPct val="20000"/>
              </a:spcBef>
              <a:buSzPct val="95000"/>
              <a:buFont typeface="Wingdings" pitchFamily="2" charset="2"/>
              <a:buChar char="Ø"/>
            </a:pPr>
            <a:r>
              <a:rPr lang="en-US" altLang="tr-TR" sz="2400">
                <a:latin typeface="Constantia" pitchFamily="18" charset="0"/>
                <a:sym typeface="Gill Sans Light"/>
              </a:rPr>
              <a:t>Principles</a:t>
            </a:r>
          </a:p>
          <a:p>
            <a:pPr eaLnBrk="0" hangingPunct="0">
              <a:spcBef>
                <a:spcPct val="20000"/>
              </a:spcBef>
              <a:buSzPct val="95000"/>
              <a:buFont typeface="Wingdings" pitchFamily="2" charset="2"/>
              <a:buChar char="Ø"/>
            </a:pPr>
            <a:endParaRPr lang="en-US" altLang="tr-TR" sz="2400">
              <a:latin typeface="Constantia" pitchFamily="18" charset="0"/>
              <a:sym typeface="Gill Sans Light"/>
            </a:endParaRPr>
          </a:p>
          <a:p>
            <a:pPr eaLnBrk="0" hangingPunct="0">
              <a:spcBef>
                <a:spcPct val="20000"/>
              </a:spcBef>
              <a:buSzPct val="95000"/>
              <a:buFont typeface="Wingdings" pitchFamily="2" charset="2"/>
              <a:buChar char="Ø"/>
            </a:pPr>
            <a:r>
              <a:rPr lang="en-US" altLang="tr-TR" sz="2400">
                <a:latin typeface="Constantia" pitchFamily="18" charset="0"/>
                <a:sym typeface="Gill Sans Light"/>
              </a:rPr>
              <a:t>Corporate Limits for Project Revision</a:t>
            </a:r>
          </a:p>
          <a:p>
            <a:pPr eaLnBrk="0" hangingPunct="0">
              <a:spcBef>
                <a:spcPct val="20000"/>
              </a:spcBef>
              <a:buSzPct val="95000"/>
              <a:buFont typeface="Wingdings" pitchFamily="2" charset="2"/>
              <a:buChar char="Ø"/>
            </a:pPr>
            <a:endParaRPr lang="en-US" altLang="tr-TR" sz="2400">
              <a:latin typeface="Constantia" pitchFamily="18" charset="0"/>
              <a:sym typeface="Gill Sans Light"/>
            </a:endParaRPr>
          </a:p>
          <a:p>
            <a:pPr eaLnBrk="0" hangingPunct="0">
              <a:spcBef>
                <a:spcPct val="20000"/>
              </a:spcBef>
              <a:buSzPct val="95000"/>
              <a:buFont typeface="Wingdings" pitchFamily="2" charset="2"/>
              <a:buChar char="Ø"/>
            </a:pPr>
            <a:r>
              <a:rPr lang="en-US" altLang="tr-TR" sz="2400">
                <a:latin typeface="Constantia" pitchFamily="18" charset="0"/>
                <a:sym typeface="Gill Sans Light"/>
              </a:rPr>
              <a:t>Coordination</a:t>
            </a:r>
          </a:p>
          <a:p>
            <a:pPr eaLnBrk="0" hangingPunct="0">
              <a:spcBef>
                <a:spcPct val="20000"/>
              </a:spcBef>
              <a:buSzPct val="95000"/>
              <a:buFont typeface="Wingdings" pitchFamily="2" charset="2"/>
              <a:buChar char="Ø"/>
            </a:pPr>
            <a:endParaRPr lang="en-US" altLang="tr-TR" sz="2400">
              <a:latin typeface="Constantia" pitchFamily="18" charset="0"/>
              <a:sym typeface="Gill Sans Light"/>
            </a:endParaRPr>
          </a:p>
          <a:p>
            <a:pPr eaLnBrk="0" hangingPunct="0">
              <a:spcBef>
                <a:spcPct val="20000"/>
              </a:spcBef>
              <a:buSzPct val="95000"/>
              <a:buFont typeface="Wingdings" pitchFamily="2" charset="2"/>
              <a:buChar char="Ø"/>
            </a:pPr>
            <a:r>
              <a:rPr lang="en-US" altLang="tr-TR" sz="2400">
                <a:latin typeface="Constantia" pitchFamily="18" charset="0"/>
                <a:sym typeface="Gill Sans Light"/>
              </a:rPr>
              <a:t>Monitoring Rep0rts and Periods</a:t>
            </a:r>
          </a:p>
        </p:txBody>
      </p:sp>
      <p:sp>
        <p:nvSpPr>
          <p:cNvPr id="8"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1200" dirty="0">
                <a:latin typeface="Arial" pitchFamily="34" charset="0"/>
              </a:rPr>
              <a:t>DECISION ON INVESTMENT PROGRAM IMPLEMENTATION, COORDINATION AND MONITORING</a:t>
            </a: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14693" name="12 Grup"/>
          <p:cNvGrpSpPr>
            <a:grpSpLocks/>
          </p:cNvGrpSpPr>
          <p:nvPr/>
        </p:nvGrpSpPr>
        <p:grpSpPr bwMode="auto">
          <a:xfrm>
            <a:off x="285750" y="173038"/>
            <a:ext cx="611188" cy="612775"/>
            <a:chOff x="285720" y="0"/>
            <a:chExt cx="612000" cy="612000"/>
          </a:xfrm>
        </p:grpSpPr>
        <p:sp>
          <p:nvSpPr>
            <p:cNvPr id="12"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3"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4"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12"/>
          <p:cNvSpPr>
            <a:spLocks noChangeArrowheads="1"/>
          </p:cNvSpPr>
          <p:nvPr/>
        </p:nvSpPr>
        <p:spPr bwMode="auto">
          <a:xfrm>
            <a:off x="715963" y="479425"/>
            <a:ext cx="8428037" cy="935038"/>
          </a:xfrm>
          <a:prstGeom prst="rect">
            <a:avLst/>
          </a:prstGeom>
          <a:noFill/>
          <a:ln w="9525">
            <a:noFill/>
            <a:miter lim="800000"/>
            <a:headEnd/>
            <a:tailEnd/>
          </a:ln>
        </p:spPr>
        <p:txBody>
          <a:bodyPr lIns="91435" tIns="45718" rIns="91435" bIns="45718"/>
          <a:lstStyle/>
          <a:p>
            <a:pPr marL="342900" indent="-342900">
              <a:spcBef>
                <a:spcPct val="20000"/>
              </a:spcBef>
              <a:buClr>
                <a:schemeClr val="accent2"/>
              </a:buClr>
              <a:buSzPct val="80000"/>
              <a:buFont typeface="Wingdings" pitchFamily="2" charset="2"/>
              <a:buNone/>
            </a:pPr>
            <a:r>
              <a:rPr lang="en-US" dirty="0" smtClean="0"/>
              <a:t>  </a:t>
            </a:r>
            <a:r>
              <a:rPr lang="en-US" altLang="tr-TR" u="sng">
                <a:solidFill>
                  <a:srgbClr val="18085E"/>
                </a:solidFill>
              </a:rPr>
              <a:t>Investment Program Implementation, Coordination and Monitoring</a:t>
            </a:r>
            <a:r>
              <a:rPr lang="en-US" dirty="0" smtClean="0"/>
              <a:t> </a:t>
            </a:r>
            <a:r>
              <a:rPr lang="en-US" altLang="tr-TR">
                <a:solidFill>
                  <a:srgbClr val="18085E"/>
                </a:solidFill>
              </a:rPr>
              <a:t>takes place based on principles, methods and rules stipulated in the corresponding Decision of the Council of Ministers. The Decision of the Council of Ministers consists of:</a:t>
            </a:r>
          </a:p>
        </p:txBody>
      </p:sp>
      <p:sp>
        <p:nvSpPr>
          <p:cNvPr id="116738" name="Rectangle 3"/>
          <p:cNvSpPr>
            <a:spLocks noChangeArrowheads="1"/>
          </p:cNvSpPr>
          <p:nvPr/>
        </p:nvSpPr>
        <p:spPr bwMode="auto">
          <a:xfrm>
            <a:off x="715963" y="0"/>
            <a:ext cx="7446962" cy="692150"/>
          </a:xfrm>
          <a:prstGeom prst="rect">
            <a:avLst/>
          </a:prstGeom>
          <a:noFill/>
          <a:ln w="9525">
            <a:noFill/>
            <a:miter lim="800000"/>
            <a:headEnd/>
            <a:tailEnd/>
          </a:ln>
        </p:spPr>
        <p:txBody>
          <a:bodyPr lIns="0" tIns="0" rIns="0" bIns="0"/>
          <a:lstStyle/>
          <a:p>
            <a:pPr eaLnBrk="0" hangingPunct="0"/>
            <a:r>
              <a:rPr lang="en-US" altLang="tr-TR" sz="2200">
                <a:solidFill>
                  <a:schemeClr val="bg1"/>
                </a:solidFill>
              </a:rPr>
              <a:t>3. Bölüm</a:t>
            </a:r>
          </a:p>
          <a:p>
            <a:pPr eaLnBrk="0" hangingPunct="0"/>
            <a:r>
              <a:rPr lang="en-US" altLang="tr-TR" sz="2200">
                <a:solidFill>
                  <a:schemeClr val="bg1"/>
                </a:solidFill>
              </a:rPr>
              <a:t>Yıllık kamu Investment Program</a:t>
            </a:r>
          </a:p>
        </p:txBody>
      </p:sp>
      <p:graphicFrame>
        <p:nvGraphicFramePr>
          <p:cNvPr id="6" name="Group 16"/>
          <p:cNvGraphicFramePr>
            <a:graphicFrameLocks noGrp="1"/>
          </p:cNvGraphicFramePr>
          <p:nvPr/>
        </p:nvGraphicFramePr>
        <p:xfrm>
          <a:off x="184150" y="1773238"/>
          <a:ext cx="8775700" cy="4252913"/>
        </p:xfrm>
        <a:graphic>
          <a:graphicData uri="http://schemas.openxmlformats.org/drawingml/2006/table">
            <a:tbl>
              <a:tblPr/>
              <a:tblGrid>
                <a:gridCol w="4122738"/>
                <a:gridCol w="2349500"/>
                <a:gridCol w="2303462"/>
              </a:tblGrid>
              <a:tr h="4252913">
                <a:tc>
                  <a:txBody>
                    <a:bodyPr/>
                    <a:lstStyle/>
                    <a:p>
                      <a:pPr marL="0" marR="0" lvl="0" indent="0" algn="l" defTabSz="914400" rtl="0" eaLnBrk="0" fontAlgn="base" latinLnBrk="0" hangingPunct="0">
                        <a:lnSpc>
                          <a:spcPts val="3000"/>
                        </a:lnSpc>
                        <a:spcBef>
                          <a:spcPct val="50000"/>
                        </a:spcBef>
                        <a:spcAft>
                          <a:spcPct val="0"/>
                        </a:spcAft>
                        <a:buClrTx/>
                        <a:buSzTx/>
                        <a:buFont typeface="Wingdings" pitchFamily="2" charset="2"/>
                        <a:buNone/>
                        <a:tabLst/>
                      </a:pPr>
                      <a:r>
                        <a:rPr kumimoji="0" lang="en-US" sz="1200" b="1" i="0" u="sng" strike="noStrike" cap="none" normalizeH="0" baseline="0" dirty="0" smtClean="0">
                          <a:ln>
                            <a:noFill/>
                          </a:ln>
                          <a:solidFill>
                            <a:srgbClr val="18085E"/>
                          </a:solidFill>
                          <a:effectLst/>
                          <a:latin typeface="Arial" pitchFamily="34" charset="0"/>
                        </a:rPr>
                        <a:t>I. PRACTICE</a:t>
                      </a:r>
                      <a:endParaRPr kumimoji="0" lang="en-US" sz="1200" b="1" i="0" u="sng" strike="noStrike" cap="none" normalizeH="0" baseline="0" dirty="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Tx/>
                        <a:buChar char="-"/>
                        <a:tabLst/>
                      </a:pPr>
                      <a:r>
                        <a:rPr kumimoji="0" lang="en-US" sz="1200" b="0" i="0" u="none" strike="noStrike" cap="none" normalizeH="0" baseline="0" dirty="0" smtClean="0">
                          <a:ln>
                            <a:noFill/>
                          </a:ln>
                          <a:solidFill>
                            <a:srgbClr val="18085E"/>
                          </a:solidFill>
                          <a:effectLst/>
                          <a:latin typeface="Arial" pitchFamily="34" charset="0"/>
                        </a:rPr>
                        <a:t> Description</a:t>
                      </a:r>
                      <a:endParaRPr kumimoji="0" lang="en-US" sz="1200" b="0" i="0" u="none" strike="noStrike" cap="none" normalizeH="0" baseline="0" dirty="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Tx/>
                        <a:buChar char="-"/>
                        <a:tabLst/>
                      </a:pPr>
                      <a:r>
                        <a:rPr kumimoji="0" lang="en-US" sz="1200" b="0" i="0" u="none" strike="noStrike" cap="none" normalizeH="0" baseline="0" dirty="0" smtClean="0">
                          <a:ln>
                            <a:noFill/>
                          </a:ln>
                          <a:solidFill>
                            <a:srgbClr val="18085E"/>
                          </a:solidFill>
                          <a:effectLst/>
                          <a:latin typeface="Arial" pitchFamily="34" charset="0"/>
                        </a:rPr>
                        <a:t> Scope</a:t>
                      </a:r>
                      <a:endParaRPr kumimoji="0" lang="en-US" sz="1200" b="0" i="0" u="none" strike="noStrike" cap="none" normalizeH="0" baseline="0" dirty="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 typeface="Wingdings" pitchFamily="2" charset="2"/>
                        <a:buNone/>
                        <a:tabLst/>
                      </a:pPr>
                      <a:r>
                        <a:rPr kumimoji="0" lang="en-US" sz="1200" b="0" i="0" u="none" strike="noStrike" cap="none" normalizeH="0" baseline="0" dirty="0" smtClean="0">
                          <a:ln>
                            <a:noFill/>
                          </a:ln>
                          <a:solidFill>
                            <a:srgbClr val="18085E"/>
                          </a:solidFill>
                          <a:effectLst/>
                          <a:latin typeface="Arial" pitchFamily="34" charset="0"/>
                        </a:rPr>
                        <a:t>- General principles</a:t>
                      </a:r>
                      <a:endParaRPr kumimoji="0" lang="en-US" sz="1200" b="1" i="0" u="none" strike="noStrike" cap="none" normalizeH="0" baseline="0" dirty="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 typeface="Wingdings" pitchFamily="2" charset="2"/>
                        <a:buNone/>
                        <a:tabLst/>
                      </a:pPr>
                      <a:r>
                        <a:rPr kumimoji="0" lang="en-US" sz="1200" b="0" i="0" u="none" strike="noStrike" cap="none" normalizeH="0" baseline="0" dirty="0" smtClean="0">
                          <a:ln>
                            <a:noFill/>
                          </a:ln>
                          <a:solidFill>
                            <a:srgbClr val="18085E"/>
                          </a:solidFill>
                          <a:effectLst/>
                          <a:latin typeface="Arial" pitchFamily="34" charset="0"/>
                        </a:rPr>
                        <a:t>- Large-scale and joint projects</a:t>
                      </a:r>
                      <a:endParaRPr kumimoji="0" lang="en-US" sz="1200" b="0" i="0" u="none" strike="noStrike" cap="none" normalizeH="0" baseline="0" dirty="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 typeface="Wingdings" pitchFamily="2" charset="2"/>
                        <a:buNone/>
                        <a:tabLst/>
                      </a:pPr>
                      <a:r>
                        <a:rPr kumimoji="0" lang="en-US" sz="1200" b="0" i="0" u="none" strike="noStrike" cap="none" normalizeH="0" baseline="0" dirty="0" smtClean="0">
                          <a:ln>
                            <a:noFill/>
                          </a:ln>
                          <a:solidFill>
                            <a:srgbClr val="18085E"/>
                          </a:solidFill>
                          <a:effectLst/>
                          <a:latin typeface="Arial" pitchFamily="34" charset="0"/>
                        </a:rPr>
                        <a:t>- Inclusion of new projects in the program and their exclusion throughout the year</a:t>
                      </a:r>
                      <a:endParaRPr kumimoji="0" lang="en-US" sz="1200" b="0" i="0" u="none" strike="noStrike" cap="none" normalizeH="0" baseline="0" dirty="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 typeface="Wingdings" pitchFamily="2" charset="2"/>
                        <a:buNone/>
                        <a:tabLst/>
                      </a:pPr>
                      <a:r>
                        <a:rPr kumimoji="0" lang="en-US" sz="1200" b="0" i="0" u="none" strike="noStrike" cap="none" normalizeH="0" baseline="0" dirty="0" smtClean="0">
                          <a:ln>
                            <a:noFill/>
                          </a:ln>
                          <a:solidFill>
                            <a:srgbClr val="18085E"/>
                          </a:solidFill>
                          <a:effectLst/>
                          <a:latin typeface="Arial" pitchFamily="34" charset="0"/>
                        </a:rPr>
                        <a:t>- Changes to be made throughout the year in project indicators (place, characteristics, terms, cost, appropriations)</a:t>
                      </a:r>
                    </a:p>
                    <a:p>
                      <a:pPr marL="0" marR="0" lvl="0" indent="0" algn="l" defTabSz="914400" rtl="0" eaLnBrk="0" fontAlgn="base" latinLnBrk="0" hangingPunct="0">
                        <a:lnSpc>
                          <a:spcPct val="80000"/>
                        </a:lnSpc>
                        <a:spcBef>
                          <a:spcPct val="50000"/>
                        </a:spcBef>
                        <a:spcAft>
                          <a:spcPct val="0"/>
                        </a:spcAft>
                        <a:buClrTx/>
                        <a:buSzTx/>
                        <a:buFont typeface="Wingdings" pitchFamily="2" charset="2"/>
                        <a:buNone/>
                        <a:tabLst/>
                      </a:pPr>
                      <a:r>
                        <a:rPr kumimoji="0" lang="en-US" sz="1200" b="0" i="0" u="none" strike="noStrike" cap="none" normalizeH="0" baseline="0" dirty="0" smtClean="0">
                          <a:ln>
                            <a:noFill/>
                          </a:ln>
                          <a:solidFill>
                            <a:srgbClr val="18085E"/>
                          </a:solidFill>
                          <a:effectLst/>
                          <a:latin typeface="Arial" pitchFamily="34" charset="0"/>
                        </a:rPr>
                        <a:t>- Partially drawn down credits</a:t>
                      </a:r>
                      <a:endParaRPr kumimoji="0" lang="en-US" sz="1200" b="1" i="0" u="none" strike="noStrike" cap="none" normalizeH="0" baseline="0" dirty="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 typeface="Wingdings" pitchFamily="2" charset="2"/>
                        <a:buNone/>
                        <a:tabLst/>
                      </a:pPr>
                      <a:r>
                        <a:rPr kumimoji="0" lang="en-US" sz="1200" b="0" i="0" u="none" strike="noStrike" cap="none" normalizeH="0" baseline="0" dirty="0" smtClean="0">
                          <a:ln>
                            <a:noFill/>
                          </a:ln>
                          <a:solidFill>
                            <a:srgbClr val="18085E"/>
                          </a:solidFill>
                          <a:effectLst/>
                          <a:latin typeface="Arial" pitchFamily="34" charset="0"/>
                        </a:rPr>
                        <a:t>- Investments of local public authorities</a:t>
                      </a:r>
                      <a:endParaRPr kumimoji="0" lang="en-US" sz="1200" b="0" i="0" u="none" strike="noStrike" cap="none" normalizeH="0" baseline="0" dirty="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 typeface="Wingdings" pitchFamily="2" charset="2"/>
                        <a:buNone/>
                        <a:tabLst/>
                      </a:pPr>
                      <a:r>
                        <a:rPr kumimoji="0" lang="en-US" sz="1200" b="0" i="0" u="none" strike="noStrike" cap="none" normalizeH="0" baseline="0" dirty="0" smtClean="0">
                          <a:ln>
                            <a:noFill/>
                          </a:ln>
                          <a:solidFill>
                            <a:srgbClr val="18085E"/>
                          </a:solidFill>
                          <a:effectLst/>
                          <a:latin typeface="Arial" pitchFamily="34" charset="0"/>
                        </a:rPr>
                        <a:t>- Establishment of new organizations</a:t>
                      </a:r>
                      <a:endParaRPr kumimoji="0" lang="en-US" sz="1200" b="0" i="0" u="none" strike="noStrike" cap="none" normalizeH="0" baseline="0" dirty="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 typeface="Wingdings" pitchFamily="2" charset="2"/>
                        <a:buNone/>
                        <a:tabLst/>
                      </a:pPr>
                      <a:r>
                        <a:rPr kumimoji="0" lang="en-US" sz="1200" b="0" i="0" u="none" strike="noStrike" cap="none" normalizeH="0" baseline="0" dirty="0" smtClean="0">
                          <a:ln>
                            <a:noFill/>
                          </a:ln>
                          <a:solidFill>
                            <a:srgbClr val="18085E"/>
                          </a:solidFill>
                          <a:effectLst/>
                          <a:latin typeface="Arial" pitchFamily="34" charset="0"/>
                        </a:rPr>
                        <a:t>- Receiving opinions about draft laws</a:t>
                      </a:r>
                      <a:endParaRPr kumimoji="0" lang="en-US" sz="1200" b="0" i="0" u="none" strike="noStrike" cap="none" normalizeH="0" baseline="0" dirty="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Tx/>
                        <a:buChar char="-"/>
                        <a:tabLst/>
                      </a:pPr>
                      <a:r>
                        <a:rPr kumimoji="0" lang="en-US" sz="1200" b="0" i="0" u="none" strike="noStrike" cap="none" normalizeH="0" baseline="0" dirty="0" smtClean="0">
                          <a:ln>
                            <a:noFill/>
                          </a:ln>
                          <a:solidFill>
                            <a:srgbClr val="18085E"/>
                          </a:solidFill>
                          <a:effectLst/>
                          <a:latin typeface="Arial" pitchFamily="34" charset="0"/>
                        </a:rPr>
                        <a:t> Leasing</a:t>
                      </a:r>
                      <a:endParaRPr kumimoji="0" lang="en-US" sz="1200" b="0" i="0" u="none" strike="noStrike" cap="none" normalizeH="0" baseline="0" dirty="0" smtClean="0">
                        <a:ln>
                          <a:noFill/>
                        </a:ln>
                        <a:solidFill>
                          <a:srgbClr val="18085E"/>
                        </a:solidFill>
                        <a:effectLst/>
                        <a:latin typeface="Arial" pitchFamily="34" charset="0"/>
                      </a:endParaRPr>
                    </a:p>
                    <a:p>
                      <a:pPr marL="0" marR="0" lvl="0" indent="0" algn="l" defTabSz="914400" rtl="0" eaLnBrk="0" fontAlgn="base" latinLnBrk="0" hangingPunct="0">
                        <a:lnSpc>
                          <a:spcPct val="80000"/>
                        </a:lnSpc>
                        <a:spcBef>
                          <a:spcPct val="50000"/>
                        </a:spcBef>
                        <a:spcAft>
                          <a:spcPct val="0"/>
                        </a:spcAft>
                        <a:buClrTx/>
                        <a:buSzTx/>
                        <a:buFontTx/>
                        <a:buChar char="-"/>
                        <a:tabLst/>
                      </a:pPr>
                      <a:r>
                        <a:rPr kumimoji="0" lang="en-US" sz="1200" b="0" i="0" u="none" strike="noStrike" cap="none" normalizeH="0" baseline="0" dirty="0" smtClean="0">
                          <a:ln>
                            <a:noFill/>
                          </a:ln>
                          <a:solidFill>
                            <a:srgbClr val="18085E"/>
                          </a:solidFill>
                          <a:effectLst/>
                          <a:latin typeface="Arial" pitchFamily="34" charset="0"/>
                        </a:rPr>
                        <a:t> Proposals </a:t>
                      </a:r>
                      <a:r>
                        <a:rPr kumimoji="0" lang="en-US" sz="1200" b="0" i="0" u="none" strike="noStrike" cap="none" normalizeH="0" baseline="0" dirty="0" smtClean="0">
                          <a:ln>
                            <a:noFill/>
                          </a:ln>
                          <a:solidFill>
                            <a:srgbClr val="18085E"/>
                          </a:solidFill>
                          <a:effectLst/>
                          <a:latin typeface="Arial" pitchFamily="34" charset="0"/>
                        </a:rPr>
                        <a:t>on annual investment programs</a:t>
                      </a:r>
                      <a:endParaRPr kumimoji="0" lang="en-US" sz="1200" b="0" i="0" u="none" strike="noStrike" cap="none" normalizeH="0" baseline="0" dirty="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 typeface="Wingdings" pitchFamily="2" charset="2"/>
                        <a:buNone/>
                        <a:tabLst/>
                      </a:pPr>
                      <a:r>
                        <a:rPr kumimoji="0" lang="en-US" sz="1200" b="0" i="0" u="none" strike="noStrike" cap="none" normalizeH="0" baseline="0" dirty="0" smtClean="0">
                          <a:ln>
                            <a:noFill/>
                          </a:ln>
                          <a:solidFill>
                            <a:srgbClr val="18085E"/>
                          </a:solidFill>
                          <a:effectLst/>
                          <a:latin typeface="Arial" pitchFamily="34" charset="0"/>
                        </a:rPr>
                        <a:t>- International technical cooperation activity organization and coordination</a:t>
                      </a:r>
                      <a:endParaRPr kumimoji="0" lang="en-US" sz="1200" b="0" i="0" u="none" strike="noStrike" cap="none" normalizeH="0" baseline="0" dirty="0" smtClean="0">
                        <a:ln>
                          <a:noFill/>
                        </a:ln>
                        <a:solidFill>
                          <a:srgbClr val="18085E"/>
                        </a:solidFill>
                        <a:effectLst/>
                        <a:latin typeface="Arial" pitchFamily="34" charset="0"/>
                        <a:cs typeface="Arial" pitchFamily="34" charset="0"/>
                      </a:endParaRPr>
                    </a:p>
                  </a:txBody>
                  <a:tcPr marL="84415" marR="84415" marT="45703" marB="45703" horzOverflow="overflow">
                    <a:lnL w="12700" cap="flat" cmpd="sng" algn="ctr">
                      <a:solidFill>
                        <a:srgbClr val="18085E"/>
                      </a:solidFill>
                      <a:prstDash val="solid"/>
                      <a:round/>
                      <a:headEnd type="none" w="sm" len="sm"/>
                      <a:tailEnd type="none" w="sm" len="sm"/>
                    </a:lnL>
                    <a:lnR w="12700" cap="flat" cmpd="sng" algn="ctr">
                      <a:solidFill>
                        <a:srgbClr val="18085E"/>
                      </a:solidFill>
                      <a:prstDash val="solid"/>
                      <a:round/>
                      <a:headEnd type="none" w="sm" len="sm"/>
                      <a:tailEnd type="none" w="sm" len="sm"/>
                    </a:lnR>
                    <a:lnT w="12700" cap="flat" cmpd="sng" algn="ctr">
                      <a:solidFill>
                        <a:srgbClr val="18085E"/>
                      </a:solidFill>
                      <a:prstDash val="solid"/>
                      <a:round/>
                      <a:headEnd type="none" w="sm" len="sm"/>
                      <a:tailEnd type="none" w="sm" len="sm"/>
                    </a:lnT>
                    <a:lnB w="12700" cap="flat" cmpd="sng" algn="ctr">
                      <a:solidFill>
                        <a:srgbClr val="18085E"/>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50000"/>
                        </a:spcBef>
                        <a:spcAft>
                          <a:spcPct val="0"/>
                        </a:spcAft>
                        <a:buClrTx/>
                        <a:buSzTx/>
                        <a:buFont typeface="Wingdings" pitchFamily="2" charset="2"/>
                        <a:buNone/>
                        <a:tabLst/>
                      </a:pPr>
                      <a:endParaRPr kumimoji="0" lang="en-US" sz="1200" b="0" i="0" u="none" strike="noStrike" cap="none" normalizeH="0" baseline="0" dirty="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90000"/>
                        </a:lnSpc>
                        <a:spcBef>
                          <a:spcPct val="50000"/>
                        </a:spcBef>
                        <a:spcAft>
                          <a:spcPct val="0"/>
                        </a:spcAft>
                        <a:buClrTx/>
                        <a:buSzTx/>
                        <a:buFont typeface="Wingdings" pitchFamily="2" charset="2"/>
                        <a:buNone/>
                        <a:tabLst/>
                      </a:pPr>
                      <a:r>
                        <a:rPr kumimoji="0" lang="en-US" sz="1200" b="1" i="0" u="sng" strike="noStrike" cap="none" normalizeH="0" baseline="0" dirty="0" smtClean="0">
                          <a:ln>
                            <a:noFill/>
                          </a:ln>
                          <a:solidFill>
                            <a:srgbClr val="18085E"/>
                          </a:solidFill>
                          <a:effectLst/>
                          <a:latin typeface="Arial" pitchFamily="34" charset="0"/>
                        </a:rPr>
                        <a:t>II. COORDINATION</a:t>
                      </a:r>
                      <a:endParaRPr kumimoji="0" lang="en-US" sz="1200" b="1" i="0" u="sng" strike="noStrike" cap="none" normalizeH="0" baseline="0" dirty="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90000"/>
                        </a:lnSpc>
                        <a:spcBef>
                          <a:spcPct val="50000"/>
                        </a:spcBef>
                        <a:spcAft>
                          <a:spcPct val="0"/>
                        </a:spcAft>
                        <a:buClrTx/>
                        <a:buSzTx/>
                        <a:buFont typeface="Wingdings" pitchFamily="2" charset="2"/>
                        <a:buNone/>
                        <a:tabLst/>
                      </a:pPr>
                      <a:r>
                        <a:rPr kumimoji="0" lang="en-US" sz="1200" b="0" i="0" u="none" strike="noStrike" cap="none" normalizeH="0" baseline="0" dirty="0" smtClean="0">
                          <a:ln>
                            <a:noFill/>
                          </a:ln>
                          <a:solidFill>
                            <a:srgbClr val="18085E"/>
                          </a:solidFill>
                          <a:effectLst/>
                          <a:latin typeface="Arial" pitchFamily="34" charset="0"/>
                        </a:rPr>
                        <a:t>- Cooperation and coordination</a:t>
                      </a:r>
                      <a:endParaRPr kumimoji="0" lang="en-US" sz="1200" b="0" i="0" u="none" strike="noStrike" cap="none" normalizeH="0" baseline="0" dirty="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90000"/>
                        </a:lnSpc>
                        <a:spcBef>
                          <a:spcPct val="50000"/>
                        </a:spcBef>
                        <a:spcAft>
                          <a:spcPct val="0"/>
                        </a:spcAft>
                        <a:buClrTx/>
                        <a:buSzTx/>
                        <a:buFont typeface="Wingdings" pitchFamily="2" charset="2"/>
                        <a:buNone/>
                        <a:tabLst/>
                      </a:pPr>
                      <a:r>
                        <a:rPr kumimoji="0" lang="en-US" sz="1200" b="0" i="0" u="none" strike="noStrike" cap="none" normalizeH="0" baseline="0" dirty="0" smtClean="0">
                          <a:ln>
                            <a:noFill/>
                          </a:ln>
                          <a:solidFill>
                            <a:srgbClr val="18085E"/>
                          </a:solidFill>
                          <a:effectLst/>
                          <a:latin typeface="Arial" pitchFamily="34" charset="0"/>
                        </a:rPr>
                        <a:t>- General Strategy and Master Plans</a:t>
                      </a:r>
                      <a:endParaRPr kumimoji="0" lang="en-US" sz="1200" b="0" i="0" u="none" strike="noStrike" cap="none" normalizeH="0" baseline="0" dirty="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90000"/>
                        </a:lnSpc>
                        <a:spcBef>
                          <a:spcPct val="50000"/>
                        </a:spcBef>
                        <a:spcAft>
                          <a:spcPct val="0"/>
                        </a:spcAft>
                        <a:buClrTx/>
                        <a:buSzTx/>
                        <a:buFontTx/>
                        <a:buChar char="-"/>
                        <a:tabLst/>
                      </a:pPr>
                      <a:r>
                        <a:rPr kumimoji="0" lang="en-US" sz="1200" b="0" i="0" u="none" strike="noStrike" cap="none" normalizeH="0" baseline="0" dirty="0" smtClean="0">
                          <a:ln>
                            <a:noFill/>
                          </a:ln>
                          <a:solidFill>
                            <a:srgbClr val="18085E"/>
                          </a:solidFill>
                          <a:effectLst/>
                          <a:latin typeface="Arial" pitchFamily="34" charset="0"/>
                        </a:rPr>
                        <a:t> Interregional </a:t>
                      </a:r>
                      <a:r>
                        <a:rPr kumimoji="0" lang="en-US" sz="1200" b="0" i="0" u="none" strike="noStrike" cap="none" normalizeH="0" baseline="0" dirty="0" smtClean="0">
                          <a:ln>
                            <a:noFill/>
                          </a:ln>
                          <a:solidFill>
                            <a:srgbClr val="18085E"/>
                          </a:solidFill>
                          <a:effectLst/>
                          <a:latin typeface="Arial" pitchFamily="34" charset="0"/>
                        </a:rPr>
                        <a:t>cooperation</a:t>
                      </a:r>
                      <a:endParaRPr kumimoji="0" lang="en-US" sz="1200" b="0" i="0" u="none" strike="noStrike" cap="none" normalizeH="0" baseline="0" dirty="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90000"/>
                        </a:lnSpc>
                        <a:spcBef>
                          <a:spcPct val="50000"/>
                        </a:spcBef>
                        <a:spcAft>
                          <a:spcPct val="0"/>
                        </a:spcAft>
                        <a:buClrTx/>
                        <a:buSzTx/>
                        <a:buFontTx/>
                        <a:buNone/>
                        <a:tabLst/>
                      </a:pPr>
                      <a:r>
                        <a:rPr kumimoji="0" lang="en-US" sz="1200" b="0" i="0" u="none" strike="noStrike" cap="none" normalizeH="0" baseline="0" dirty="0" smtClean="0">
                          <a:ln>
                            <a:noFill/>
                          </a:ln>
                          <a:solidFill>
                            <a:srgbClr val="18085E"/>
                          </a:solidFill>
                          <a:effectLst/>
                          <a:latin typeface="Arial" pitchFamily="34" charset="0"/>
                        </a:rPr>
                        <a:t>- Regional Plans</a:t>
                      </a:r>
                      <a:endParaRPr kumimoji="0" lang="en-US" sz="1200" b="0" i="0" u="none" strike="noStrike" cap="none" normalizeH="0" baseline="0" dirty="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90000"/>
                        </a:lnSpc>
                        <a:spcBef>
                          <a:spcPct val="50000"/>
                        </a:spcBef>
                        <a:spcAft>
                          <a:spcPct val="0"/>
                        </a:spcAft>
                        <a:buClrTx/>
                        <a:buSzTx/>
                        <a:buFont typeface="Wingdings" pitchFamily="2" charset="2"/>
                        <a:buNone/>
                        <a:tabLst/>
                      </a:pPr>
                      <a:r>
                        <a:rPr kumimoji="0" lang="en-US" sz="1200" b="0" i="0" u="none" strike="noStrike" cap="none" normalizeH="0" baseline="0" dirty="0" smtClean="0">
                          <a:ln>
                            <a:noFill/>
                          </a:ln>
                          <a:solidFill>
                            <a:srgbClr val="18085E"/>
                          </a:solidFill>
                          <a:effectLst/>
                          <a:latin typeface="Arial" pitchFamily="34" charset="0"/>
                        </a:rPr>
                        <a:t>- Regional Development Program and Project coordination</a:t>
                      </a:r>
                      <a:endParaRPr kumimoji="0" lang="en-US" sz="1200" b="0" i="0" u="none" strike="noStrike" cap="none" normalizeH="0" baseline="0" dirty="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90000"/>
                        </a:lnSpc>
                        <a:spcBef>
                          <a:spcPct val="50000"/>
                        </a:spcBef>
                        <a:spcAft>
                          <a:spcPct val="0"/>
                        </a:spcAft>
                        <a:buClrTx/>
                        <a:buSzTx/>
                        <a:buFont typeface="Wingdings" pitchFamily="2" charset="2"/>
                        <a:buNone/>
                        <a:tabLst/>
                      </a:pPr>
                      <a:r>
                        <a:rPr kumimoji="0" lang="en-US" sz="1200" b="0" i="0" u="none" strike="noStrike" cap="none" normalizeH="0" baseline="0" dirty="0" smtClean="0">
                          <a:ln>
                            <a:noFill/>
                          </a:ln>
                          <a:solidFill>
                            <a:srgbClr val="18085E"/>
                          </a:solidFill>
                          <a:effectLst/>
                          <a:latin typeface="Arial" pitchFamily="34" charset="0"/>
                        </a:rPr>
                        <a:t>- Local coordination</a:t>
                      </a:r>
                      <a:endParaRPr kumimoji="0" lang="en-US" sz="1200" b="1" i="0" u="none" strike="noStrike" cap="none" normalizeH="0" baseline="0" dirty="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90000"/>
                        </a:lnSpc>
                        <a:spcBef>
                          <a:spcPct val="50000"/>
                        </a:spcBef>
                        <a:spcAft>
                          <a:spcPct val="0"/>
                        </a:spcAft>
                        <a:buClrTx/>
                        <a:buSzTx/>
                        <a:buFont typeface="Wingdings" pitchFamily="2" charset="2"/>
                        <a:buNone/>
                        <a:tabLst/>
                      </a:pPr>
                      <a:r>
                        <a:rPr kumimoji="0" lang="en-US" sz="1200" b="0" i="0" u="none" strike="noStrike" cap="none" normalizeH="0" baseline="0" dirty="0" smtClean="0">
                          <a:ln>
                            <a:noFill/>
                          </a:ln>
                          <a:solidFill>
                            <a:srgbClr val="18085E"/>
                          </a:solidFill>
                          <a:effectLst/>
                          <a:latin typeface="Arial" pitchFamily="34" charset="0"/>
                        </a:rPr>
                        <a:t>- Provincial Coordination Councils</a:t>
                      </a:r>
                      <a:endParaRPr kumimoji="0" lang="en-US" sz="1200" b="0" i="0" u="none" strike="noStrike" cap="none" normalizeH="0" baseline="0" dirty="0" smtClean="0">
                        <a:ln>
                          <a:noFill/>
                        </a:ln>
                        <a:solidFill>
                          <a:srgbClr val="18085E"/>
                        </a:solidFill>
                        <a:effectLst/>
                        <a:latin typeface="Arial" pitchFamily="34" charset="0"/>
                        <a:cs typeface="Arial" pitchFamily="34" charset="0"/>
                      </a:endParaRPr>
                    </a:p>
                    <a:p>
                      <a:pPr marL="0" marR="0" lvl="0" indent="0" algn="r" defTabSz="914400" rtl="0" eaLnBrk="0" fontAlgn="base" latinLnBrk="0" hangingPunct="0">
                        <a:lnSpc>
                          <a:spcPts val="3000"/>
                        </a:lnSpc>
                        <a:spcBef>
                          <a:spcPct val="50000"/>
                        </a:spcBef>
                        <a:spcAft>
                          <a:spcPct val="0"/>
                        </a:spcAft>
                        <a:buClrTx/>
                        <a:buSzTx/>
                        <a:buFont typeface="Wingdings" pitchFamily="2" charset="2"/>
                        <a:buNone/>
                        <a:tabLst/>
                      </a:pPr>
                      <a:endParaRPr kumimoji="0" lang="en-US" sz="1200" b="0" i="0" u="none" strike="noStrike" cap="none" normalizeH="0" baseline="0" dirty="0" smtClean="0">
                        <a:ln>
                          <a:noFill/>
                        </a:ln>
                        <a:solidFill>
                          <a:srgbClr val="18085E"/>
                        </a:solidFill>
                        <a:effectLst/>
                        <a:latin typeface="Arial" pitchFamily="34" charset="0"/>
                        <a:cs typeface="Arial" pitchFamily="34" charset="0"/>
                      </a:endParaRPr>
                    </a:p>
                  </a:txBody>
                  <a:tcPr marL="84415" marR="84415" marT="45703" marB="45703" horzOverflow="overflow">
                    <a:lnL w="12700" cap="flat" cmpd="sng" algn="ctr">
                      <a:solidFill>
                        <a:srgbClr val="18085E"/>
                      </a:solidFill>
                      <a:prstDash val="solid"/>
                      <a:round/>
                      <a:headEnd type="none" w="sm" len="sm"/>
                      <a:tailEnd type="none" w="sm" len="sm"/>
                    </a:lnL>
                    <a:lnR w="12700" cap="flat" cmpd="sng" algn="ctr">
                      <a:solidFill>
                        <a:srgbClr val="18085E"/>
                      </a:solidFill>
                      <a:prstDash val="solid"/>
                      <a:round/>
                      <a:headEnd type="none" w="sm" len="sm"/>
                      <a:tailEnd type="none" w="sm" len="sm"/>
                    </a:lnR>
                    <a:lnT w="12700" cap="flat" cmpd="sng" algn="ctr">
                      <a:solidFill>
                        <a:srgbClr val="18085E"/>
                      </a:solidFill>
                      <a:prstDash val="solid"/>
                      <a:round/>
                      <a:headEnd type="none" w="sm" len="sm"/>
                      <a:tailEnd type="none" w="sm" len="sm"/>
                    </a:lnT>
                    <a:lnB w="12700" cap="flat" cmpd="sng" algn="ctr">
                      <a:solidFill>
                        <a:srgbClr val="18085E"/>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80000"/>
                        </a:lnSpc>
                        <a:spcBef>
                          <a:spcPct val="50000"/>
                        </a:spcBef>
                        <a:spcAft>
                          <a:spcPct val="0"/>
                        </a:spcAft>
                        <a:buClrTx/>
                        <a:buSzTx/>
                        <a:buFont typeface="Wingdings" pitchFamily="2" charset="2"/>
                        <a:buNone/>
                        <a:tabLst/>
                      </a:pPr>
                      <a:endParaRPr kumimoji="0" lang="en-US" sz="1200" b="0" i="0" u="none" strike="noStrike" cap="none" normalizeH="0" baseline="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 typeface="Wingdings" pitchFamily="2" charset="2"/>
                        <a:buNone/>
                        <a:tabLst/>
                      </a:pPr>
                      <a:r>
                        <a:rPr kumimoji="0" lang="en-US" sz="1200" b="1" i="0" u="sng" strike="noStrike" cap="none" normalizeH="0" baseline="0" smtClean="0">
                          <a:ln>
                            <a:noFill/>
                          </a:ln>
                          <a:solidFill>
                            <a:srgbClr val="18085E"/>
                          </a:solidFill>
                          <a:effectLst/>
                          <a:latin typeface="Arial" pitchFamily="34" charset="0"/>
                        </a:rPr>
                        <a:t>III. MONITORING</a:t>
                      </a:r>
                      <a:endParaRPr kumimoji="0" lang="en-US" sz="1200" b="1" i="0" u="sng" strike="noStrike" cap="none" normalizeH="0" baseline="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 typeface="Wingdings" pitchFamily="2" charset="2"/>
                        <a:buNone/>
                        <a:tabLst/>
                      </a:pPr>
                      <a:r>
                        <a:rPr kumimoji="0" lang="en-US" sz="1200" b="0" i="0" u="none" strike="noStrike" cap="none" normalizeH="0" baseline="0" smtClean="0">
                          <a:ln>
                            <a:noFill/>
                          </a:ln>
                          <a:solidFill>
                            <a:srgbClr val="18085E"/>
                          </a:solidFill>
                          <a:effectLst/>
                          <a:latin typeface="Arial" pitchFamily="34" charset="0"/>
                        </a:rPr>
                        <a:t>- State economic enterprises and subsidiaries</a:t>
                      </a:r>
                      <a:endParaRPr kumimoji="0" lang="en-US" sz="1200" b="0" i="0" u="none" strike="noStrike" cap="none" normalizeH="0" baseline="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 typeface="Wingdings" pitchFamily="2" charset="2"/>
                        <a:buNone/>
                        <a:tabLst/>
                      </a:pPr>
                      <a:r>
                        <a:rPr kumimoji="0" lang="en-US" sz="1200" b="0" i="0" u="none" strike="noStrike" cap="none" normalizeH="0" baseline="0" smtClean="0">
                          <a:ln>
                            <a:noFill/>
                          </a:ln>
                          <a:solidFill>
                            <a:srgbClr val="18085E"/>
                          </a:solidFill>
                          <a:effectLst/>
                          <a:latin typeface="Arial" pitchFamily="34" charset="0"/>
                        </a:rPr>
                        <a:t>- Regulatory and control bodies</a:t>
                      </a:r>
                      <a:endParaRPr kumimoji="0" lang="en-US" sz="1200" b="0" i="0" u="none" strike="noStrike" cap="none" normalizeH="0" baseline="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 typeface="Wingdings" pitchFamily="2" charset="2"/>
                        <a:buNone/>
                        <a:tabLst/>
                      </a:pPr>
                      <a:r>
                        <a:rPr kumimoji="0" lang="en-US" sz="1200" b="0" i="0" u="none" strike="noStrike" cap="none" normalizeH="0" baseline="0" smtClean="0">
                          <a:ln>
                            <a:noFill/>
                          </a:ln>
                          <a:solidFill>
                            <a:srgbClr val="18085E"/>
                          </a:solidFill>
                          <a:effectLst/>
                          <a:latin typeface="Arial" pitchFamily="34" charset="0"/>
                        </a:rPr>
                        <a:t>- Monitoring reports</a:t>
                      </a:r>
                      <a:endParaRPr kumimoji="0" lang="en-US" sz="1200" b="0" i="0" u="none" strike="noStrike" cap="none" normalizeH="0" baseline="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 typeface="Wingdings" pitchFamily="2" charset="2"/>
                        <a:buNone/>
                        <a:tabLst/>
                      </a:pPr>
                      <a:r>
                        <a:rPr kumimoji="0" lang="en-US" sz="1200" b="0" i="0" u="none" strike="noStrike" cap="none" normalizeH="0" baseline="0" smtClean="0">
                          <a:ln>
                            <a:noFill/>
                          </a:ln>
                          <a:solidFill>
                            <a:srgbClr val="18085E"/>
                          </a:solidFill>
                          <a:effectLst/>
                          <a:latin typeface="Arial" pitchFamily="34" charset="0"/>
                        </a:rPr>
                        <a:t>- Coordination and monitoring of external aid application activities </a:t>
                      </a:r>
                      <a:endParaRPr kumimoji="0" lang="en-US" sz="1200" b="1" i="0" u="none" strike="noStrike" cap="none" normalizeH="0" baseline="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 typeface="Wingdings" pitchFamily="2" charset="2"/>
                        <a:buNone/>
                        <a:tabLst/>
                      </a:pPr>
                      <a:r>
                        <a:rPr kumimoji="0" lang="en-US" sz="1200" b="0" i="0" u="none" strike="noStrike" cap="none" normalizeH="0" baseline="0" smtClean="0">
                          <a:ln>
                            <a:noFill/>
                          </a:ln>
                          <a:solidFill>
                            <a:srgbClr val="18085E"/>
                          </a:solidFill>
                          <a:effectLst/>
                          <a:latin typeface="Arial" pitchFamily="34" charset="0"/>
                        </a:rPr>
                        <a:t>- Need in allocation of funds to cover final report deficit</a:t>
                      </a:r>
                      <a:endParaRPr kumimoji="0" lang="en-US" sz="1200" b="0" i="0" u="none" strike="noStrike" cap="none" normalizeH="0" baseline="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 typeface="Wingdings" pitchFamily="2" charset="2"/>
                        <a:buNone/>
                        <a:tabLst/>
                      </a:pPr>
                      <a:r>
                        <a:rPr kumimoji="0" lang="en-US" sz="1200" b="0" i="0" u="none" strike="noStrike" cap="none" normalizeH="0" baseline="0" smtClean="0">
                          <a:ln>
                            <a:noFill/>
                          </a:ln>
                          <a:solidFill>
                            <a:srgbClr val="18085E"/>
                          </a:solidFill>
                          <a:effectLst/>
                          <a:latin typeface="Arial" pitchFamily="34" charset="0"/>
                        </a:rPr>
                        <a:t>- Project amendment requirements</a:t>
                      </a:r>
                      <a:endParaRPr kumimoji="0" lang="en-US" sz="1200" b="0" i="0" u="none" strike="noStrike" cap="none" normalizeH="0" baseline="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 typeface="Wingdings" pitchFamily="2" charset="2"/>
                        <a:buNone/>
                        <a:tabLst/>
                      </a:pPr>
                      <a:r>
                        <a:rPr kumimoji="0" lang="en-US" sz="1200" b="0" i="0" u="none" strike="noStrike" cap="none" normalizeH="0" baseline="0" smtClean="0">
                          <a:ln>
                            <a:noFill/>
                          </a:ln>
                          <a:solidFill>
                            <a:srgbClr val="18085E"/>
                          </a:solidFill>
                          <a:effectLst/>
                          <a:latin typeface="Arial" pitchFamily="34" charset="0"/>
                        </a:rPr>
                        <a:t>- Financial Instrument for the EU Pre-Accession</a:t>
                      </a:r>
                      <a:endParaRPr kumimoji="0" lang="en-US" sz="1200" b="0" i="0" u="none" strike="noStrike" cap="none" normalizeH="0" baseline="0" smtClean="0">
                        <a:ln>
                          <a:noFill/>
                        </a:ln>
                        <a:solidFill>
                          <a:srgbClr val="18085E"/>
                        </a:solidFill>
                        <a:effectLst/>
                        <a:latin typeface="Arial" pitchFamily="34" charset="0"/>
                        <a:cs typeface="Arial" pitchFamily="34" charset="0"/>
                      </a:endParaRPr>
                    </a:p>
                    <a:p>
                      <a:pPr marL="0" marR="0" lvl="0" indent="0" algn="l" defTabSz="914400" rtl="0" eaLnBrk="0" fontAlgn="base" latinLnBrk="0" hangingPunct="0">
                        <a:lnSpc>
                          <a:spcPct val="80000"/>
                        </a:lnSpc>
                        <a:spcBef>
                          <a:spcPct val="50000"/>
                        </a:spcBef>
                        <a:spcAft>
                          <a:spcPct val="0"/>
                        </a:spcAft>
                        <a:buClrTx/>
                        <a:buSzTx/>
                        <a:buFont typeface="Wingdings" pitchFamily="2" charset="2"/>
                        <a:buNone/>
                        <a:tabLst/>
                      </a:pPr>
                      <a:r>
                        <a:rPr kumimoji="0" lang="en-US" sz="1200" b="0" i="0" u="none" strike="noStrike" cap="none" normalizeH="0" baseline="0" smtClean="0">
                          <a:ln>
                            <a:noFill/>
                          </a:ln>
                          <a:solidFill>
                            <a:srgbClr val="18085E"/>
                          </a:solidFill>
                          <a:effectLst/>
                          <a:latin typeface="Arial" pitchFamily="34" charset="0"/>
                        </a:rPr>
                        <a:t>- Enactment</a:t>
                      </a:r>
                      <a:endParaRPr kumimoji="0" lang="en-US" sz="1200" b="0" i="0" u="none" strike="noStrike" cap="none" normalizeH="0" baseline="0" smtClean="0">
                        <a:ln>
                          <a:noFill/>
                        </a:ln>
                        <a:solidFill>
                          <a:srgbClr val="18085E"/>
                        </a:solidFill>
                        <a:effectLst/>
                        <a:latin typeface="Arial" pitchFamily="34" charset="0"/>
                        <a:cs typeface="Arial" pitchFamily="34" charset="0"/>
                      </a:endParaRPr>
                    </a:p>
                    <a:p>
                      <a:pPr marL="0" marR="0" lvl="0" indent="0" algn="r" defTabSz="914400" rtl="0" eaLnBrk="0" fontAlgn="base" latinLnBrk="0" hangingPunct="0">
                        <a:lnSpc>
                          <a:spcPts val="3000"/>
                        </a:lnSpc>
                        <a:spcBef>
                          <a:spcPct val="50000"/>
                        </a:spcBef>
                        <a:spcAft>
                          <a:spcPct val="0"/>
                        </a:spcAft>
                        <a:buClrTx/>
                        <a:buSzTx/>
                        <a:buFont typeface="Wingdings" pitchFamily="2" charset="2"/>
                        <a:buNone/>
                        <a:tabLst/>
                      </a:pPr>
                      <a:endParaRPr kumimoji="0" lang="en-US" sz="1200" b="0" i="0" u="none" strike="noStrike" cap="none" normalizeH="0" baseline="0" smtClean="0">
                        <a:ln>
                          <a:noFill/>
                        </a:ln>
                        <a:solidFill>
                          <a:srgbClr val="18085E"/>
                        </a:solidFill>
                        <a:effectLst/>
                        <a:latin typeface="Arial" pitchFamily="34" charset="0"/>
                        <a:cs typeface="Arial" pitchFamily="34" charset="0"/>
                      </a:endParaRPr>
                    </a:p>
                  </a:txBody>
                  <a:tcPr marL="84415" marR="84415" marT="45703" marB="45703" horzOverflow="overflow">
                    <a:lnL w="12700" cap="flat" cmpd="sng" algn="ctr">
                      <a:solidFill>
                        <a:srgbClr val="18085E"/>
                      </a:solidFill>
                      <a:prstDash val="solid"/>
                      <a:round/>
                      <a:headEnd type="none" w="sm" len="sm"/>
                      <a:tailEnd type="none" w="sm" len="sm"/>
                    </a:lnL>
                    <a:lnR w="12700" cap="flat" cmpd="sng" algn="ctr">
                      <a:solidFill>
                        <a:srgbClr val="18085E"/>
                      </a:solidFill>
                      <a:prstDash val="solid"/>
                      <a:round/>
                      <a:headEnd type="none" w="sm" len="sm"/>
                      <a:tailEnd type="none" w="sm" len="sm"/>
                    </a:lnR>
                    <a:lnT w="12700" cap="flat" cmpd="sng" algn="ctr">
                      <a:solidFill>
                        <a:srgbClr val="18085E"/>
                      </a:solidFill>
                      <a:prstDash val="solid"/>
                      <a:round/>
                      <a:headEnd type="none" w="sm" len="sm"/>
                      <a:tailEnd type="none" w="sm" len="sm"/>
                    </a:lnT>
                    <a:lnB w="12700" cap="flat" cmpd="sng" algn="ctr">
                      <a:solidFill>
                        <a:srgbClr val="18085E"/>
                      </a:solidFill>
                      <a:prstDash val="solid"/>
                      <a:round/>
                      <a:headEnd type="none" w="sm" len="sm"/>
                      <a:tailEnd type="none" w="sm" len="sm"/>
                    </a:lnB>
                    <a:lnTlToBr>
                      <a:noFill/>
                    </a:lnTlToBr>
                    <a:lnBlToTr>
                      <a:noFill/>
                    </a:lnBlToTr>
                    <a:noFill/>
                  </a:tcPr>
                </a:tc>
              </a:tr>
            </a:tbl>
          </a:graphicData>
        </a:graphic>
      </p:graphicFrame>
      <p:sp>
        <p:nvSpPr>
          <p:cNvPr id="2" name="Slayt Numarası Yer Tutucusu 1"/>
          <p:cNvSpPr>
            <a:spLocks noGrp="1"/>
          </p:cNvSpPr>
          <p:nvPr>
            <p:ph type="sldNum" sz="quarter" idx="12"/>
          </p:nvPr>
        </p:nvSpPr>
        <p:spPr/>
        <p:txBody>
          <a:bodyPr/>
          <a:lstStyle/>
          <a:p>
            <a:pPr>
              <a:defRPr/>
            </a:pPr>
            <a:fld id="{DAE5E091-369D-4EDF-9787-C1D940DCC47D}" type="slidenum">
              <a:rPr lang="en-US" smtClean="0"/>
              <a:pPr>
                <a:defRPr/>
              </a:pPr>
              <a:t>35</a:t>
            </a:fld>
            <a:endParaRPr lang="en-US"/>
          </a:p>
        </p:txBody>
      </p:sp>
      <p:sp>
        <p:nvSpPr>
          <p:cNvPr id="7"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dirty="0" smtClean="0"/>
              <a:t> </a:t>
            </a:r>
            <a:r>
              <a:rPr lang="en-US" altLang="tr-TR" sz="1600" dirty="0">
                <a:latin typeface="Arial" pitchFamily="34" charset="0"/>
              </a:rPr>
              <a:t>DECISION ON INVESTMENT PROGRAM IMPLEMENTATION, COORDINATION AND MONITORING</a:t>
            </a:r>
          </a:p>
        </p:txBody>
      </p:sp>
      <p:sp>
        <p:nvSpPr>
          <p:cNvPr id="8"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16752" name="12 Grup"/>
          <p:cNvGrpSpPr>
            <a:grpSpLocks/>
          </p:cNvGrpSpPr>
          <p:nvPr/>
        </p:nvGrpSpPr>
        <p:grpSpPr bwMode="auto">
          <a:xfrm>
            <a:off x="285750" y="173038"/>
            <a:ext cx="611188" cy="612775"/>
            <a:chOff x="285720" y="0"/>
            <a:chExt cx="612000" cy="612000"/>
          </a:xfrm>
        </p:grpSpPr>
        <p:sp>
          <p:nvSpPr>
            <p:cNvPr id="10"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1" name="4 Resim" descr="Kalkınma Bakanlığı logo.jpg"/>
            <p:cNvPicPr>
              <a:picLocks noChangeAspect="1"/>
            </p:cNvPicPr>
            <p:nvPr/>
          </p:nvPicPr>
          <p:blipFill>
            <a:blip r:embed="rId2" cstate="print"/>
            <a:stretch>
              <a:fillRect/>
            </a:stretch>
          </p:blipFill>
          <p:spPr>
            <a:xfrm>
              <a:off x="321720" y="36000"/>
              <a:ext cx="540000" cy="540000"/>
            </a:xfrm>
            <a:prstGeom prst="ellipse">
              <a:avLst/>
            </a:prstGeom>
          </p:spPr>
        </p:pic>
      </p:grpSp>
      <p:cxnSp>
        <p:nvCxnSpPr>
          <p:cNvPr id="12"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2"/>
          <p:cNvSpPr>
            <a:spLocks noChangeArrowheads="1"/>
          </p:cNvSpPr>
          <p:nvPr/>
        </p:nvSpPr>
        <p:spPr bwMode="invGray">
          <a:xfrm>
            <a:off x="549275" y="925513"/>
            <a:ext cx="7908925" cy="431800"/>
          </a:xfrm>
          <a:prstGeom prst="rect">
            <a:avLst/>
          </a:prstGeom>
          <a:noFill/>
          <a:ln w="9525" algn="ctr">
            <a:noFill/>
            <a:miter lim="800000"/>
            <a:headEnd/>
            <a:tailEnd/>
          </a:ln>
        </p:spPr>
        <p:txBody>
          <a:bodyPr lIns="92070" tIns="46035" rIns="92070" bIns="46035" anchor="ctr"/>
          <a:lstStyle/>
          <a:p>
            <a:pPr defTabSz="762000"/>
            <a:r>
              <a:rPr lang="en-US" altLang="tr-TR" sz="2800" u="sng">
                <a:solidFill>
                  <a:srgbClr val="18085E"/>
                </a:solidFill>
              </a:rPr>
              <a:t>Investment Program Monitoring</a:t>
            </a:r>
          </a:p>
        </p:txBody>
      </p:sp>
      <p:sp>
        <p:nvSpPr>
          <p:cNvPr id="83971" name="Rectangle 3"/>
          <p:cNvSpPr>
            <a:spLocks noChangeArrowheads="1"/>
          </p:cNvSpPr>
          <p:nvPr/>
        </p:nvSpPr>
        <p:spPr bwMode="blackWhite">
          <a:xfrm>
            <a:off x="549275" y="1858963"/>
            <a:ext cx="8367713" cy="3970337"/>
          </a:xfrm>
          <a:prstGeom prst="rect">
            <a:avLst/>
          </a:prstGeom>
          <a:solidFill>
            <a:schemeClr val="accent3">
              <a:lumMod val="20000"/>
              <a:lumOff val="80000"/>
            </a:schemeClr>
          </a:solidFill>
          <a:ln>
            <a:noFill/>
          </a:ln>
        </p:spPr>
        <p:txBody>
          <a:bodyPr lIns="91435" tIns="45718" rIns="91435" bIns="45718">
            <a:spAutoFit/>
          </a:bodyPr>
          <a:lstStyle>
            <a:lvl1pPr marL="457200" indent="-457200">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371600" indent="-4572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defRPr/>
            </a:pPr>
            <a:r>
              <a:rPr lang="en-US" altLang="tr-TR" sz="1800" dirty="0" smtClean="0">
                <a:solidFill>
                  <a:srgbClr val="18085E"/>
                </a:solidFill>
                <a:latin typeface="Arial" pitchFamily="34" charset="0"/>
              </a:rPr>
              <a:t>Information on the status of investment program project implementation based on the developed forms will be submitted to the Ministry of Economic Development as of:</a:t>
            </a:r>
          </a:p>
          <a:p>
            <a:pPr>
              <a:spcBef>
                <a:spcPct val="0"/>
              </a:spcBef>
              <a:buFontTx/>
              <a:buNone/>
              <a:defRPr/>
            </a:pPr>
            <a:endParaRPr lang="en-US" altLang="tr-TR" sz="1800" dirty="0" smtClean="0">
              <a:solidFill>
                <a:srgbClr val="18085E"/>
              </a:solidFill>
              <a:latin typeface="Arial" pitchFamily="34" charset="0"/>
            </a:endParaRPr>
          </a:p>
          <a:p>
            <a:pPr lvl="2">
              <a:spcBef>
                <a:spcPct val="0"/>
              </a:spcBef>
              <a:buFontTx/>
              <a:buChar char="•"/>
              <a:defRPr/>
            </a:pPr>
            <a:r>
              <a:rPr lang="en-US" dirty="0" smtClean="0"/>
              <a:t>	</a:t>
            </a:r>
            <a:r>
              <a:rPr lang="en-US" altLang="tr-TR" sz="1800" dirty="0" smtClean="0">
                <a:solidFill>
                  <a:srgbClr val="18085E"/>
                </a:solidFill>
                <a:latin typeface="Arial" pitchFamily="34" charset="0"/>
              </a:rPr>
              <a:t> End March,</a:t>
            </a:r>
          </a:p>
          <a:p>
            <a:pPr lvl="2">
              <a:spcBef>
                <a:spcPct val="0"/>
              </a:spcBef>
              <a:buFontTx/>
              <a:buChar char="•"/>
              <a:defRPr/>
            </a:pPr>
            <a:r>
              <a:rPr lang="en-US" dirty="0" smtClean="0"/>
              <a:t>	</a:t>
            </a:r>
            <a:r>
              <a:rPr lang="en-US" altLang="tr-TR" sz="1800" dirty="0" smtClean="0">
                <a:solidFill>
                  <a:srgbClr val="18085E"/>
                </a:solidFill>
                <a:latin typeface="Arial" pitchFamily="34" charset="0"/>
              </a:rPr>
              <a:t> End June,</a:t>
            </a:r>
          </a:p>
          <a:p>
            <a:pPr lvl="2">
              <a:spcBef>
                <a:spcPct val="0"/>
              </a:spcBef>
              <a:buFontTx/>
              <a:buChar char="•"/>
              <a:defRPr/>
            </a:pPr>
            <a:r>
              <a:rPr lang="en-US" dirty="0" smtClean="0"/>
              <a:t>	</a:t>
            </a:r>
            <a:r>
              <a:rPr lang="en-US" altLang="tr-TR" sz="1800" dirty="0" smtClean="0">
                <a:solidFill>
                  <a:srgbClr val="18085E"/>
                </a:solidFill>
                <a:latin typeface="Arial" pitchFamily="34" charset="0"/>
              </a:rPr>
              <a:t> End September and</a:t>
            </a:r>
          </a:p>
          <a:p>
            <a:pPr lvl="2">
              <a:spcBef>
                <a:spcPct val="0"/>
              </a:spcBef>
              <a:buFontTx/>
              <a:buChar char="•"/>
              <a:defRPr/>
            </a:pPr>
            <a:r>
              <a:rPr lang="en-US" dirty="0" smtClean="0"/>
              <a:t>	</a:t>
            </a:r>
            <a:r>
              <a:rPr lang="en-US" altLang="tr-TR" sz="1800" dirty="0" smtClean="0">
                <a:solidFill>
                  <a:srgbClr val="18085E"/>
                </a:solidFill>
                <a:latin typeface="Arial" pitchFamily="34" charset="0"/>
              </a:rPr>
              <a:t> End December</a:t>
            </a:r>
          </a:p>
          <a:p>
            <a:pPr>
              <a:spcBef>
                <a:spcPct val="0"/>
              </a:spcBef>
              <a:buFontTx/>
              <a:buNone/>
              <a:defRPr/>
            </a:pPr>
            <a:endParaRPr lang="en-US" altLang="tr-TR" sz="1800" dirty="0" smtClean="0">
              <a:solidFill>
                <a:srgbClr val="18085E"/>
              </a:solidFill>
              <a:latin typeface="Arial" pitchFamily="34" charset="0"/>
            </a:endParaRPr>
          </a:p>
          <a:p>
            <a:pPr>
              <a:spcBef>
                <a:spcPct val="0"/>
              </a:spcBef>
              <a:buFontTx/>
              <a:buNone/>
              <a:defRPr/>
            </a:pPr>
            <a:r>
              <a:rPr lang="en-US" altLang="tr-TR" sz="1800" dirty="0" smtClean="0">
                <a:solidFill>
                  <a:srgbClr val="18085E"/>
                </a:solidFill>
                <a:latin typeface="Arial" pitchFamily="34" charset="0"/>
              </a:rPr>
              <a:t> within 15 days from the last day of the first three reporting periods and by End March on the Investment Implementation Report as of End December. </a:t>
            </a:r>
          </a:p>
          <a:p>
            <a:pPr>
              <a:spcBef>
                <a:spcPct val="0"/>
              </a:spcBef>
              <a:buFontTx/>
              <a:buChar char="•"/>
              <a:defRPr/>
            </a:pPr>
            <a:endParaRPr lang="en-US" altLang="tr-TR" sz="1800" dirty="0" smtClean="0">
              <a:solidFill>
                <a:srgbClr val="18085E"/>
              </a:solidFill>
              <a:latin typeface="Arial" pitchFamily="34" charset="0"/>
            </a:endParaRPr>
          </a:p>
        </p:txBody>
      </p:sp>
      <p:sp>
        <p:nvSpPr>
          <p:cNvPr id="117763" name="Rectangle 3"/>
          <p:cNvSpPr>
            <a:spLocks noChangeArrowheads="1"/>
          </p:cNvSpPr>
          <p:nvPr/>
        </p:nvSpPr>
        <p:spPr bwMode="auto">
          <a:xfrm>
            <a:off x="715963" y="0"/>
            <a:ext cx="7446962" cy="692150"/>
          </a:xfrm>
          <a:prstGeom prst="rect">
            <a:avLst/>
          </a:prstGeom>
          <a:noFill/>
          <a:ln w="9525">
            <a:noFill/>
            <a:miter lim="800000"/>
            <a:headEnd/>
            <a:tailEnd/>
          </a:ln>
        </p:spPr>
        <p:txBody>
          <a:bodyPr lIns="0" tIns="0" rIns="0" bIns="0"/>
          <a:lstStyle/>
          <a:p>
            <a:pPr eaLnBrk="0" hangingPunct="0"/>
            <a:r>
              <a:rPr lang="en-US" altLang="tr-TR" sz="2200">
                <a:solidFill>
                  <a:schemeClr val="bg1"/>
                </a:solidFill>
              </a:rPr>
              <a:t>3. Bölüm</a:t>
            </a:r>
          </a:p>
          <a:p>
            <a:pPr eaLnBrk="0" hangingPunct="0"/>
            <a:r>
              <a:rPr lang="en-US" altLang="tr-TR" sz="2200">
                <a:solidFill>
                  <a:schemeClr val="bg1"/>
                </a:solidFill>
              </a:rPr>
              <a:t>Yıllık kamu Investment Program</a:t>
            </a:r>
          </a:p>
        </p:txBody>
      </p:sp>
      <p:sp>
        <p:nvSpPr>
          <p:cNvPr id="2" name="Slayt Numarası Yer Tutucusu 1"/>
          <p:cNvSpPr>
            <a:spLocks noGrp="1"/>
          </p:cNvSpPr>
          <p:nvPr>
            <p:ph type="sldNum" sz="quarter" idx="12"/>
          </p:nvPr>
        </p:nvSpPr>
        <p:spPr/>
        <p:txBody>
          <a:bodyPr/>
          <a:lstStyle/>
          <a:p>
            <a:pPr>
              <a:defRPr/>
            </a:pPr>
            <a:fld id="{F1BE2748-195B-4F9D-B4F0-5957814EEAB0}" type="slidenum">
              <a:rPr lang="en-US" smtClean="0"/>
              <a:pPr>
                <a:defRPr/>
              </a:pPr>
              <a:t>36</a:t>
            </a:fld>
            <a:endParaRPr lang="en-US"/>
          </a:p>
        </p:txBody>
      </p:sp>
      <p:sp>
        <p:nvSpPr>
          <p:cNvPr id="6"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dirty="0" smtClean="0"/>
              <a:t> </a:t>
            </a:r>
            <a:r>
              <a:rPr lang="en-US" altLang="tr-TR" sz="1600" dirty="0">
                <a:latin typeface="Arial" pitchFamily="34" charset="0"/>
              </a:rPr>
              <a:t>DECISION ON INVESTMENT PROGRAM IMPLEMENTATION, COORDINATION AND MONITORING</a:t>
            </a:r>
          </a:p>
        </p:txBody>
      </p:sp>
      <p:sp>
        <p:nvSpPr>
          <p:cNvPr id="7"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17767" name="12 Grup"/>
          <p:cNvGrpSpPr>
            <a:grpSpLocks/>
          </p:cNvGrpSpPr>
          <p:nvPr/>
        </p:nvGrpSpPr>
        <p:grpSpPr bwMode="auto">
          <a:xfrm>
            <a:off x="285750" y="173038"/>
            <a:ext cx="611188" cy="612775"/>
            <a:chOff x="285720" y="0"/>
            <a:chExt cx="612000" cy="612000"/>
          </a:xfrm>
        </p:grpSpPr>
        <p:sp>
          <p:nvSpPr>
            <p:cNvPr id="9"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0" name="4 Resim" descr="Kalkınma Bakanlığı logo.jpg"/>
            <p:cNvPicPr>
              <a:picLocks noChangeAspect="1"/>
            </p:cNvPicPr>
            <p:nvPr/>
          </p:nvPicPr>
          <p:blipFill>
            <a:blip r:embed="rId2" cstate="print"/>
            <a:stretch>
              <a:fillRect/>
            </a:stretch>
          </p:blipFill>
          <p:spPr>
            <a:xfrm>
              <a:off x="321720" y="36000"/>
              <a:ext cx="540000" cy="540000"/>
            </a:xfrm>
            <a:prstGeom prst="ellipse">
              <a:avLst/>
            </a:prstGeom>
          </p:spPr>
        </p:pic>
      </p:grpSp>
      <p:cxnSp>
        <p:nvCxnSpPr>
          <p:cNvPr id="11"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p>
            <a:pPr>
              <a:defRPr/>
            </a:pPr>
            <a:fld id="{D61E767E-EF82-4E61-96C4-649526CBD1F1}" type="slidenum">
              <a:rPr lang="en-US"/>
              <a:pPr>
                <a:defRPr/>
              </a:pPr>
              <a:t>37</a:t>
            </a:fld>
            <a:endParaRPr lang="en-US"/>
          </a:p>
        </p:txBody>
      </p:sp>
      <p:sp>
        <p:nvSpPr>
          <p:cNvPr id="118786" name="Rectangle 3"/>
          <p:cNvSpPr>
            <a:spLocks noGrp="1" noChangeArrowheads="1"/>
          </p:cNvSpPr>
          <p:nvPr>
            <p:ph idx="1"/>
          </p:nvPr>
        </p:nvSpPr>
        <p:spPr>
          <a:xfrm>
            <a:off x="322263" y="737203"/>
            <a:ext cx="8529637" cy="5540375"/>
          </a:xfrm>
          <a:solidFill>
            <a:srgbClr val="FFFFCC"/>
          </a:solidFill>
        </p:spPr>
        <p:txBody>
          <a:bodyPr/>
          <a:lstStyle/>
          <a:p>
            <a:pPr eaLnBrk="1" hangingPunct="1"/>
            <a:r>
              <a:rPr lang="en-US" altLang="tr-TR" sz="1600" dirty="0" smtClean="0"/>
              <a:t>Ex-ante project evaluation and appraisal by the Ministry of Economic Development</a:t>
            </a:r>
          </a:p>
          <a:p>
            <a:pPr eaLnBrk="1" hangingPunct="1">
              <a:buFont typeface="Arial" pitchFamily="34" charset="0"/>
              <a:buNone/>
            </a:pPr>
            <a:endParaRPr lang="en-US" altLang="tr-TR" sz="1600" dirty="0" smtClean="0"/>
          </a:p>
          <a:p>
            <a:pPr eaLnBrk="1" hangingPunct="1"/>
            <a:r>
              <a:rPr lang="en-US" altLang="tr-TR" sz="1600" dirty="0" smtClean="0"/>
              <a:t>Quarterly (March, June, September, end December) financial monitoring of all project implementation</a:t>
            </a:r>
          </a:p>
          <a:p>
            <a:pPr eaLnBrk="1" hangingPunct="1">
              <a:buFont typeface="Arial" pitchFamily="34" charset="0"/>
              <a:buNone/>
            </a:pPr>
            <a:endParaRPr lang="en-US" altLang="tr-TR" sz="1600" dirty="0" smtClean="0"/>
          </a:p>
          <a:p>
            <a:pPr eaLnBrk="1" hangingPunct="1"/>
            <a:r>
              <a:rPr lang="en-US" altLang="tr-TR" sz="1600" dirty="0" smtClean="0"/>
              <a:t>Preparation of reports by implementing institutions in the electronic form and on paper and their introduction in the data base of the Ministry of Economic Development</a:t>
            </a:r>
          </a:p>
          <a:p>
            <a:pPr eaLnBrk="1" hangingPunct="1">
              <a:buFont typeface="Arial" pitchFamily="34" charset="0"/>
              <a:buNone/>
            </a:pPr>
            <a:endParaRPr lang="en-US" altLang="tr-TR" sz="1600" dirty="0" smtClean="0"/>
          </a:p>
          <a:p>
            <a:pPr eaLnBrk="1" hangingPunct="1"/>
            <a:r>
              <a:rPr lang="en-US" altLang="tr-TR" sz="1600" dirty="0" smtClean="0"/>
              <a:t>Based on Investment Circular, request </a:t>
            </a:r>
            <a:r>
              <a:rPr lang="en-US" altLang="tr-TR" sz="1600" dirty="0" smtClean="0"/>
              <a:t>for information </a:t>
            </a:r>
            <a:r>
              <a:rPr lang="en-US" altLang="tr-TR" sz="1600" dirty="0" smtClean="0"/>
              <a:t>on financing and processes</a:t>
            </a:r>
          </a:p>
          <a:p>
            <a:pPr eaLnBrk="1" hangingPunct="1"/>
            <a:endParaRPr lang="en-US" altLang="tr-TR" sz="1600" dirty="0" smtClean="0"/>
          </a:p>
          <a:p>
            <a:pPr eaLnBrk="1" hangingPunct="1"/>
            <a:r>
              <a:rPr lang="en-US" altLang="tr-TR" sz="1600" dirty="0" smtClean="0"/>
              <a:t>Within certain projects, conduction of field studies by planning specialists</a:t>
            </a:r>
          </a:p>
          <a:p>
            <a:pPr eaLnBrk="1" hangingPunct="1">
              <a:buFont typeface="Arial" pitchFamily="34" charset="0"/>
              <a:buNone/>
            </a:pPr>
            <a:endParaRPr lang="en-US" altLang="tr-TR" sz="1600" dirty="0" smtClean="0"/>
          </a:p>
          <a:p>
            <a:pPr eaLnBrk="1" hangingPunct="1"/>
            <a:r>
              <a:rPr lang="en-US" altLang="tr-TR" sz="1600" dirty="0" smtClean="0"/>
              <a:t>Application of a different monitoring system for EU-funded projects</a:t>
            </a:r>
          </a:p>
          <a:p>
            <a:pPr eaLnBrk="1" hangingPunct="1">
              <a:buFont typeface="Arial" pitchFamily="34" charset="0"/>
              <a:buNone/>
            </a:pPr>
            <a:endParaRPr lang="en-US" altLang="tr-TR" sz="1600" dirty="0" smtClean="0"/>
          </a:p>
          <a:p>
            <a:pPr eaLnBrk="1" hangingPunct="1"/>
            <a:r>
              <a:rPr lang="en-US" altLang="tr-TR" sz="1600" dirty="0" smtClean="0"/>
              <a:t>An impact assessment mechanism is still not in place</a:t>
            </a:r>
          </a:p>
        </p:txBody>
      </p:sp>
      <p:sp>
        <p:nvSpPr>
          <p:cNvPr id="6"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2200" dirty="0">
                <a:latin typeface="Arial" pitchFamily="34" charset="0"/>
              </a:rPr>
              <a:t>MONITORING AND EVALUATION</a:t>
            </a:r>
          </a:p>
        </p:txBody>
      </p:sp>
      <p:sp>
        <p:nvSpPr>
          <p:cNvPr id="7"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18789" name="12 Grup"/>
          <p:cNvGrpSpPr>
            <a:grpSpLocks/>
          </p:cNvGrpSpPr>
          <p:nvPr/>
        </p:nvGrpSpPr>
        <p:grpSpPr bwMode="auto">
          <a:xfrm>
            <a:off x="285750" y="173038"/>
            <a:ext cx="611188" cy="612775"/>
            <a:chOff x="285720" y="0"/>
            <a:chExt cx="612000" cy="612000"/>
          </a:xfrm>
        </p:grpSpPr>
        <p:sp>
          <p:nvSpPr>
            <p:cNvPr id="9"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0" name="4 Resim" descr="Kalkınma Bakanlığı logo.jpg"/>
            <p:cNvPicPr>
              <a:picLocks noChangeAspect="1"/>
            </p:cNvPicPr>
            <p:nvPr/>
          </p:nvPicPr>
          <p:blipFill>
            <a:blip r:embed="rId2" cstate="print"/>
            <a:stretch>
              <a:fillRect/>
            </a:stretch>
          </p:blipFill>
          <p:spPr>
            <a:xfrm>
              <a:off x="321720" y="36000"/>
              <a:ext cx="540000" cy="540000"/>
            </a:xfrm>
            <a:prstGeom prst="ellipse">
              <a:avLst/>
            </a:prstGeom>
          </p:spPr>
        </p:pic>
      </p:grpSp>
      <p:cxnSp>
        <p:nvCxnSpPr>
          <p:cNvPr id="11" name="15 Düz Bağlayıcı"/>
          <p:cNvCxnSpPr/>
          <p:nvPr/>
        </p:nvCxnSpPr>
        <p:spPr>
          <a:xfrm>
            <a:off x="0" y="65166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p>
            <a:pPr>
              <a:defRPr/>
            </a:pPr>
            <a:fld id="{84BC42A8-C8D4-4E2D-88E8-C7540C19714D}" type="slidenum">
              <a:rPr lang="en-US"/>
              <a:pPr>
                <a:defRPr/>
              </a:pPr>
              <a:t>38</a:t>
            </a:fld>
            <a:endParaRPr lang="en-US"/>
          </a:p>
        </p:txBody>
      </p:sp>
      <p:sp>
        <p:nvSpPr>
          <p:cNvPr id="4" name="3 Slayt Numarası Yer Tutucusu"/>
          <p:cNvSpPr txBox="1">
            <a:spLocks noGrp="1"/>
          </p:cNvSpPr>
          <p:nvPr/>
        </p:nvSpPr>
        <p:spPr>
          <a:xfrm>
            <a:off x="6553200" y="6356350"/>
            <a:ext cx="2133600" cy="365125"/>
          </a:xfrm>
          <a:prstGeom prst="rect">
            <a:avLst/>
          </a:prstGeom>
          <a:noFill/>
        </p:spPr>
        <p:txBody>
          <a:bodyPr lIns="91435" tIns="45718" rIns="91435" bIns="45718" anchor="ctr"/>
          <a:lstStyle/>
          <a:p>
            <a:pPr algn="r" eaLnBrk="0" hangingPunct="0">
              <a:defRPr/>
            </a:pPr>
            <a:fld id="{B39B81F3-96B2-476A-B6A1-67DBC518ED29}" type="slidenum">
              <a:rPr lang="en-US" sz="1200">
                <a:solidFill>
                  <a:schemeClr val="tx1">
                    <a:tint val="75000"/>
                  </a:schemeClr>
                </a:solidFill>
              </a:rPr>
              <a:pPr algn="r" eaLnBrk="0" hangingPunct="0">
                <a:defRPr/>
              </a:pPr>
              <a:t>38</a:t>
            </a:fld>
            <a:endParaRPr lang="en-US" sz="1200">
              <a:solidFill>
                <a:schemeClr val="tx1">
                  <a:tint val="75000"/>
                </a:schemeClr>
              </a:solidFill>
            </a:endParaRPr>
          </a:p>
        </p:txBody>
      </p:sp>
      <p:pic>
        <p:nvPicPr>
          <p:cNvPr id="119811" name="Picture 2"/>
          <p:cNvPicPr>
            <a:picLocks noChangeAspect="1" noChangeArrowheads="1"/>
          </p:cNvPicPr>
          <p:nvPr/>
        </p:nvPicPr>
        <p:blipFill>
          <a:blip r:embed="rId2" cstate="print"/>
          <a:srcRect/>
          <a:stretch>
            <a:fillRect/>
          </a:stretch>
        </p:blipFill>
        <p:spPr bwMode="auto">
          <a:xfrm>
            <a:off x="311150" y="635000"/>
            <a:ext cx="8623300" cy="5495925"/>
          </a:xfrm>
          <a:prstGeom prst="rect">
            <a:avLst/>
          </a:prstGeom>
          <a:noFill/>
          <a:ln w="9525">
            <a:noFill/>
            <a:miter lim="800000"/>
            <a:headEnd/>
            <a:tailEnd/>
          </a:ln>
        </p:spPr>
      </p:pic>
      <p:sp>
        <p:nvSpPr>
          <p:cNvPr id="7"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1600" dirty="0">
                <a:latin typeface="Arial" pitchFamily="34" charset="0"/>
              </a:rPr>
              <a:t>PUBLIC INVESTMENT QUARTERLY MONITORING SYSTEM</a:t>
            </a:r>
          </a:p>
        </p:txBody>
      </p:sp>
      <p:sp>
        <p:nvSpPr>
          <p:cNvPr id="8"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19814" name="12 Grup"/>
          <p:cNvGrpSpPr>
            <a:grpSpLocks/>
          </p:cNvGrpSpPr>
          <p:nvPr/>
        </p:nvGrpSpPr>
        <p:grpSpPr bwMode="auto">
          <a:xfrm>
            <a:off x="285750" y="173038"/>
            <a:ext cx="611188" cy="612775"/>
            <a:chOff x="285720" y="0"/>
            <a:chExt cx="612000" cy="612000"/>
          </a:xfrm>
        </p:grpSpPr>
        <p:sp>
          <p:nvSpPr>
            <p:cNvPr id="10"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1"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2"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p>
            <a:pPr>
              <a:defRPr/>
            </a:pPr>
            <a:fld id="{C3CCC50C-03C6-4BA6-9BCA-A6461B7A2586}" type="slidenum">
              <a:rPr lang="en-US"/>
              <a:pPr>
                <a:defRPr/>
              </a:pPr>
              <a:t>39</a:t>
            </a:fld>
            <a:endParaRPr lang="en-US"/>
          </a:p>
        </p:txBody>
      </p:sp>
      <p:sp>
        <p:nvSpPr>
          <p:cNvPr id="4" name="3 Slayt Numarası Yer Tutucusu"/>
          <p:cNvSpPr txBox="1">
            <a:spLocks noGrp="1"/>
          </p:cNvSpPr>
          <p:nvPr/>
        </p:nvSpPr>
        <p:spPr>
          <a:xfrm>
            <a:off x="6553200" y="6356350"/>
            <a:ext cx="2133600" cy="365125"/>
          </a:xfrm>
          <a:prstGeom prst="rect">
            <a:avLst/>
          </a:prstGeom>
          <a:noFill/>
        </p:spPr>
        <p:txBody>
          <a:bodyPr lIns="91435" tIns="45718" rIns="91435" bIns="45718" anchor="ctr"/>
          <a:lstStyle/>
          <a:p>
            <a:pPr algn="r" eaLnBrk="0" hangingPunct="0">
              <a:defRPr/>
            </a:pPr>
            <a:fld id="{715A129B-35D9-4D2E-AA08-35EEABAFA828}" type="slidenum">
              <a:rPr lang="en-US" sz="1200">
                <a:solidFill>
                  <a:schemeClr val="tx1">
                    <a:tint val="75000"/>
                  </a:schemeClr>
                </a:solidFill>
              </a:rPr>
              <a:pPr algn="r" eaLnBrk="0" hangingPunct="0">
                <a:defRPr/>
              </a:pPr>
              <a:t>39</a:t>
            </a:fld>
            <a:endParaRPr lang="en-US" sz="1200">
              <a:solidFill>
                <a:schemeClr val="tx1">
                  <a:tint val="75000"/>
                </a:schemeClr>
              </a:solidFill>
            </a:endParaRPr>
          </a:p>
        </p:txBody>
      </p:sp>
      <p:pic>
        <p:nvPicPr>
          <p:cNvPr id="120835" name="Picture 2"/>
          <p:cNvPicPr>
            <a:picLocks noChangeAspect="1" noChangeArrowheads="1"/>
          </p:cNvPicPr>
          <p:nvPr/>
        </p:nvPicPr>
        <p:blipFill>
          <a:blip r:embed="rId2" cstate="print"/>
          <a:srcRect/>
          <a:stretch>
            <a:fillRect/>
          </a:stretch>
        </p:blipFill>
        <p:spPr bwMode="auto">
          <a:xfrm>
            <a:off x="311150" y="635000"/>
            <a:ext cx="8348663" cy="5530850"/>
          </a:xfrm>
          <a:prstGeom prst="rect">
            <a:avLst/>
          </a:prstGeom>
          <a:noFill/>
          <a:ln w="9525">
            <a:noFill/>
            <a:miter lim="800000"/>
            <a:headEnd/>
            <a:tailEnd/>
          </a:ln>
        </p:spPr>
      </p:pic>
      <p:sp>
        <p:nvSpPr>
          <p:cNvPr id="7"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1600" dirty="0">
                <a:latin typeface="Arial" pitchFamily="34" charset="0"/>
              </a:rPr>
              <a:t>PUBLIC INVESTMENT QUARTERLY MONITORING SYSTEM</a:t>
            </a:r>
          </a:p>
        </p:txBody>
      </p:sp>
      <p:sp>
        <p:nvSpPr>
          <p:cNvPr id="8"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20838" name="12 Grup"/>
          <p:cNvGrpSpPr>
            <a:grpSpLocks/>
          </p:cNvGrpSpPr>
          <p:nvPr/>
        </p:nvGrpSpPr>
        <p:grpSpPr bwMode="auto">
          <a:xfrm>
            <a:off x="285750" y="173038"/>
            <a:ext cx="611188" cy="612775"/>
            <a:chOff x="285720" y="0"/>
            <a:chExt cx="612000" cy="612000"/>
          </a:xfrm>
        </p:grpSpPr>
        <p:sp>
          <p:nvSpPr>
            <p:cNvPr id="10"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1"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2"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subTitle" idx="1"/>
          </p:nvPr>
        </p:nvSpPr>
        <p:spPr>
          <a:xfrm>
            <a:off x="1019175" y="785813"/>
            <a:ext cx="7585075" cy="5275262"/>
          </a:xfrm>
          <a:solidFill>
            <a:srgbClr val="FFFFCC"/>
          </a:solidFill>
        </p:spPr>
        <p:txBody>
          <a:bodyPr>
            <a:noAutofit/>
          </a:bodyPr>
          <a:lstStyle/>
          <a:p>
            <a:pPr algn="l" eaLnBrk="1" hangingPunct="1">
              <a:lnSpc>
                <a:spcPct val="90000"/>
              </a:lnSpc>
            </a:pPr>
            <a:r>
              <a:rPr lang="en-US" sz="2800" b="1" smtClean="0">
                <a:solidFill>
                  <a:srgbClr val="262626"/>
                </a:solidFill>
              </a:rPr>
              <a:t>Principles:</a:t>
            </a:r>
          </a:p>
          <a:p>
            <a:pPr algn="l" eaLnBrk="1" hangingPunct="1">
              <a:lnSpc>
                <a:spcPct val="90000"/>
              </a:lnSpc>
            </a:pPr>
            <a:endParaRPr lang="en-US" sz="2800" i="1" smtClean="0">
              <a:solidFill>
                <a:srgbClr val="262626"/>
              </a:solidFill>
            </a:endParaRPr>
          </a:p>
          <a:p>
            <a:pPr marL="455613" lvl="1" algn="l" eaLnBrk="1" hangingPunct="1">
              <a:lnSpc>
                <a:spcPct val="90000"/>
              </a:lnSpc>
              <a:buFont typeface="Wingdings" pitchFamily="2" charset="2"/>
              <a:buChar char="Ø"/>
            </a:pPr>
            <a:r>
              <a:rPr lang="en-US" dirty="0" smtClean="0"/>
              <a:t>Transparency</a:t>
            </a:r>
          </a:p>
          <a:p>
            <a:pPr marL="455613" lvl="1" algn="l" eaLnBrk="1" hangingPunct="1">
              <a:lnSpc>
                <a:spcPct val="90000"/>
              </a:lnSpc>
            </a:pPr>
            <a:endParaRPr lang="en-US" sz="2400" smtClean="0">
              <a:solidFill>
                <a:srgbClr val="262626"/>
              </a:solidFill>
            </a:endParaRPr>
          </a:p>
          <a:p>
            <a:pPr marL="455613" lvl="1" algn="l" eaLnBrk="1" hangingPunct="1">
              <a:lnSpc>
                <a:spcPct val="90000"/>
              </a:lnSpc>
              <a:buFont typeface="Wingdings" pitchFamily="2" charset="2"/>
              <a:buChar char="Ø"/>
            </a:pPr>
            <a:r>
              <a:rPr lang="en-US" dirty="0" smtClean="0"/>
              <a:t>Accountability</a:t>
            </a:r>
          </a:p>
          <a:p>
            <a:pPr marL="455613" lvl="1" algn="l" eaLnBrk="1" hangingPunct="1">
              <a:lnSpc>
                <a:spcPct val="90000"/>
              </a:lnSpc>
            </a:pPr>
            <a:endParaRPr lang="en-US" sz="2400" smtClean="0">
              <a:solidFill>
                <a:srgbClr val="262626"/>
              </a:solidFill>
            </a:endParaRPr>
          </a:p>
          <a:p>
            <a:pPr marL="455613" lvl="1" algn="l" eaLnBrk="1" hangingPunct="1">
              <a:lnSpc>
                <a:spcPct val="90000"/>
              </a:lnSpc>
              <a:buFont typeface="Wingdings" pitchFamily="2" charset="2"/>
              <a:buChar char="Ø"/>
            </a:pPr>
            <a:r>
              <a:rPr lang="en-US" dirty="0" smtClean="0"/>
              <a:t>Efficiency</a:t>
            </a:r>
          </a:p>
          <a:p>
            <a:pPr marL="455613" lvl="1" algn="l" eaLnBrk="1" hangingPunct="1">
              <a:lnSpc>
                <a:spcPct val="90000"/>
              </a:lnSpc>
            </a:pPr>
            <a:r>
              <a:rPr lang="en-US" dirty="0" smtClean="0"/>
              <a:t> </a:t>
            </a:r>
            <a:endParaRPr lang="en-US" sz="2400" smtClean="0">
              <a:solidFill>
                <a:srgbClr val="262626"/>
              </a:solidFill>
            </a:endParaRPr>
          </a:p>
          <a:p>
            <a:pPr marL="455613" lvl="1" algn="l" eaLnBrk="1" hangingPunct="1">
              <a:lnSpc>
                <a:spcPct val="90000"/>
              </a:lnSpc>
              <a:buFont typeface="Wingdings" pitchFamily="2" charset="2"/>
              <a:buChar char="Ø"/>
            </a:pPr>
            <a:r>
              <a:rPr lang="en-US" dirty="0" smtClean="0"/>
              <a:t>Effectiveness</a:t>
            </a:r>
            <a:endParaRPr lang="en-US" sz="2000" i="1" smtClean="0">
              <a:solidFill>
                <a:srgbClr val="262626"/>
              </a:solidFill>
            </a:endParaRPr>
          </a:p>
          <a:p>
            <a:pPr algn="l" eaLnBrk="1" hangingPunct="1">
              <a:lnSpc>
                <a:spcPct val="90000"/>
              </a:lnSpc>
            </a:pPr>
            <a:endParaRPr lang="en-US" sz="2800" smtClean="0">
              <a:solidFill>
                <a:srgbClr val="262626"/>
              </a:solidFill>
            </a:endParaRPr>
          </a:p>
          <a:p>
            <a:pPr algn="l" eaLnBrk="1" hangingPunct="1">
              <a:lnSpc>
                <a:spcPct val="90000"/>
              </a:lnSpc>
            </a:pPr>
            <a:endParaRPr lang="en-US" sz="2800" smtClean="0">
              <a:solidFill>
                <a:srgbClr val="262626"/>
              </a:solidFill>
            </a:endParaRPr>
          </a:p>
        </p:txBody>
      </p:sp>
      <p:sp>
        <p:nvSpPr>
          <p:cNvPr id="6" name="3 Dikdörtgen"/>
          <p:cNvSpPr/>
          <p:nvPr/>
        </p:nvSpPr>
        <p:spPr>
          <a:xfrm>
            <a:off x="149225"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sz="1600" dirty="0"/>
              <a:t>NEW PUBLIC FINANCIAL MANAGEMENT AND CONTROL SYSTEM</a:t>
            </a:r>
            <a:endParaRPr lang="en-US" altLang="tr-TR" sz="1600" dirty="0">
              <a:latin typeface="Arial" pitchFamily="34" charset="0"/>
            </a:endParaRPr>
          </a:p>
        </p:txBody>
      </p:sp>
      <p:sp>
        <p:nvSpPr>
          <p:cNvPr id="7"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dirty="0"/>
          </a:p>
        </p:txBody>
      </p:sp>
      <p:grpSp>
        <p:nvGrpSpPr>
          <p:cNvPr id="63492" name="12 Grup"/>
          <p:cNvGrpSpPr>
            <a:grpSpLocks/>
          </p:cNvGrpSpPr>
          <p:nvPr/>
        </p:nvGrpSpPr>
        <p:grpSpPr bwMode="auto">
          <a:xfrm>
            <a:off x="285750" y="173038"/>
            <a:ext cx="611188" cy="612775"/>
            <a:chOff x="285720" y="0"/>
            <a:chExt cx="612000" cy="612000"/>
          </a:xfrm>
        </p:grpSpPr>
        <p:sp>
          <p:nvSpPr>
            <p:cNvPr id="9"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dirty="0"/>
            </a:p>
          </p:txBody>
        </p:sp>
        <p:pic>
          <p:nvPicPr>
            <p:cNvPr id="10" name="4 Resim" descr="Kalkınma Bakanlığı logo.jpg"/>
            <p:cNvPicPr>
              <a:picLocks noChangeAspect="1"/>
            </p:cNvPicPr>
            <p:nvPr/>
          </p:nvPicPr>
          <p:blipFill>
            <a:blip r:embed="rId2" cstate="print"/>
            <a:stretch>
              <a:fillRect/>
            </a:stretch>
          </p:blipFill>
          <p:spPr>
            <a:xfrm>
              <a:off x="321720" y="36000"/>
              <a:ext cx="540000" cy="540000"/>
            </a:xfrm>
            <a:prstGeom prst="ellipse">
              <a:avLst/>
            </a:prstGeom>
          </p:spPr>
        </p:pic>
      </p:grpSp>
      <p:cxnSp>
        <p:nvCxnSpPr>
          <p:cNvPr id="11"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p>
            <a:pPr>
              <a:defRPr/>
            </a:pPr>
            <a:fld id="{677C5E0A-7607-4805-8E21-ED2147F32B38}" type="slidenum">
              <a:rPr lang="en-US"/>
              <a:pPr>
                <a:defRPr/>
              </a:pPr>
              <a:t>40</a:t>
            </a:fld>
            <a:endParaRPr lang="en-US"/>
          </a:p>
        </p:txBody>
      </p:sp>
      <p:sp>
        <p:nvSpPr>
          <p:cNvPr id="121858" name="Rectangle 5" descr="Gazete kağıdı"/>
          <p:cNvSpPr>
            <a:spLocks noChangeArrowheads="1"/>
          </p:cNvSpPr>
          <p:nvPr/>
        </p:nvSpPr>
        <p:spPr bwMode="auto">
          <a:xfrm>
            <a:off x="228600" y="1708150"/>
            <a:ext cx="0" cy="276225"/>
          </a:xfrm>
          <a:prstGeom prst="rect">
            <a:avLst/>
          </a:prstGeom>
          <a:noFill/>
          <a:ln w="38100" algn="ctr">
            <a:noFill/>
            <a:miter lim="800000"/>
            <a:headEnd/>
            <a:tailEnd/>
          </a:ln>
        </p:spPr>
        <p:txBody>
          <a:bodyPr wrap="none" lIns="0" tIns="0" rIns="0" bIns="0" anchor="ctr">
            <a:spAutoFit/>
          </a:bodyPr>
          <a:lstStyle/>
          <a:p>
            <a:pPr eaLnBrk="0" hangingPunct="0"/>
            <a:endParaRPr lang="en-US" altLang="tr-TR"/>
          </a:p>
        </p:txBody>
      </p:sp>
      <p:sp>
        <p:nvSpPr>
          <p:cNvPr id="89092" name="Rectangle 6"/>
          <p:cNvSpPr>
            <a:spLocks noChangeArrowheads="1"/>
          </p:cNvSpPr>
          <p:nvPr/>
        </p:nvSpPr>
        <p:spPr bwMode="auto">
          <a:xfrm>
            <a:off x="974725" y="528677"/>
            <a:ext cx="7866063" cy="6032421"/>
          </a:xfrm>
          <a:prstGeom prst="rect">
            <a:avLst/>
          </a:prstGeom>
          <a:solidFill>
            <a:schemeClr val="accent3">
              <a:lumMod val="40000"/>
              <a:lumOff val="60000"/>
              <a:alpha val="50195"/>
            </a:schemeClr>
          </a:solidFill>
          <a:ln>
            <a:noFill/>
          </a:ln>
        </p:spPr>
        <p:txBody>
          <a:bodyPr lIns="0" tIns="0" rIns="0" bIns="0" anchor="ctr">
            <a:spAutoFit/>
          </a:bodyPr>
          <a:lstStyle>
            <a:lvl1pPr>
              <a:spcBef>
                <a:spcPct val="20000"/>
              </a:spcBef>
              <a:buFont typeface="Arial" pitchFamily="34" charset="0"/>
              <a:buChar char="•"/>
              <a:tabLst>
                <a:tab pos="457200" algn="l"/>
              </a:tabLst>
              <a:defRPr sz="3200">
                <a:solidFill>
                  <a:schemeClr val="tx1"/>
                </a:solidFill>
                <a:latin typeface="Calibri" pitchFamily="34" charset="0"/>
              </a:defRPr>
            </a:lvl1pPr>
            <a:lvl2pPr>
              <a:spcBef>
                <a:spcPct val="20000"/>
              </a:spcBef>
              <a:buFont typeface="Arial" pitchFamily="34" charset="0"/>
              <a:buChar char="–"/>
              <a:tabLst>
                <a:tab pos="457200" algn="l"/>
              </a:tabLst>
              <a:defRPr sz="2800">
                <a:solidFill>
                  <a:schemeClr val="tx1"/>
                </a:solidFill>
                <a:latin typeface="Calibri" pitchFamily="34" charset="0"/>
              </a:defRPr>
            </a:lvl2pPr>
            <a:lvl3pPr marL="1143000" indent="-228600">
              <a:spcBef>
                <a:spcPct val="20000"/>
              </a:spcBef>
              <a:buFont typeface="Arial" pitchFamily="34" charset="0"/>
              <a:buChar char="•"/>
              <a:tabLst>
                <a:tab pos="457200" algn="l"/>
              </a:tabLst>
              <a:defRPr sz="2400">
                <a:solidFill>
                  <a:schemeClr val="tx1"/>
                </a:solidFill>
                <a:latin typeface="Calibri" pitchFamily="34" charset="0"/>
              </a:defRPr>
            </a:lvl3pPr>
            <a:lvl4pPr marL="1600200" indent="-228600">
              <a:spcBef>
                <a:spcPct val="20000"/>
              </a:spcBef>
              <a:buFont typeface="Arial" pitchFamily="34" charset="0"/>
              <a:buChar char="–"/>
              <a:tabLst>
                <a:tab pos="457200" algn="l"/>
              </a:tabLst>
              <a:defRPr sz="2000">
                <a:solidFill>
                  <a:schemeClr val="tx1"/>
                </a:solidFill>
                <a:latin typeface="Calibri" pitchFamily="34" charset="0"/>
              </a:defRPr>
            </a:lvl4pPr>
            <a:lvl5pPr marL="2057400" indent="-228600">
              <a:spcBef>
                <a:spcPct val="20000"/>
              </a:spcBef>
              <a:buFont typeface="Arial" pitchFamily="34" charset="0"/>
              <a:buChar char="»"/>
              <a:tabLst>
                <a:tab pos="457200"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tabLst>
                <a:tab pos="457200"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tabLst>
                <a:tab pos="457200"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tabLst>
                <a:tab pos="457200"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tabLst>
                <a:tab pos="457200" algn="l"/>
              </a:tabLst>
              <a:defRPr sz="2000">
                <a:solidFill>
                  <a:schemeClr val="tx1"/>
                </a:solidFill>
                <a:latin typeface="Calibri" pitchFamily="34" charset="0"/>
              </a:defRPr>
            </a:lvl9pPr>
          </a:lstStyle>
          <a:p>
            <a:pPr algn="just" eaLnBrk="0" hangingPunct="0">
              <a:spcBef>
                <a:spcPct val="0"/>
              </a:spcBef>
              <a:buFontTx/>
              <a:buNone/>
              <a:defRPr/>
            </a:pPr>
            <a:endParaRPr lang="en-US" altLang="tr-TR" sz="1000" u="sng" dirty="0" smtClean="0">
              <a:solidFill>
                <a:srgbClr val="000000"/>
              </a:solidFill>
              <a:latin typeface="TR Arial"/>
            </a:endParaRPr>
          </a:p>
          <a:p>
            <a:pPr algn="just" eaLnBrk="0" hangingPunct="0">
              <a:spcBef>
                <a:spcPct val="0"/>
              </a:spcBef>
              <a:buFontTx/>
              <a:buNone/>
              <a:defRPr/>
            </a:pPr>
            <a:r>
              <a:rPr lang="en-US" altLang="tr-TR" sz="1800" u="sng" dirty="0" smtClean="0">
                <a:solidFill>
                  <a:srgbClr val="000000"/>
                </a:solidFill>
                <a:latin typeface="+mj-lt"/>
              </a:rPr>
              <a:t>2012 Investment Program Monitoring and Evaluation Report Form</a:t>
            </a:r>
            <a:r>
              <a:rPr lang="en-US" dirty="0" smtClean="0"/>
              <a:t> </a:t>
            </a:r>
            <a:endParaRPr lang="en-US" altLang="tr-TR" sz="1800" dirty="0" smtClean="0">
              <a:solidFill>
                <a:srgbClr val="000000"/>
              </a:solidFill>
              <a:latin typeface="+mj-lt"/>
            </a:endParaRPr>
          </a:p>
          <a:p>
            <a:pPr algn="just" eaLnBrk="0" hangingPunct="0">
              <a:spcBef>
                <a:spcPct val="0"/>
              </a:spcBef>
              <a:buFontTx/>
              <a:buNone/>
              <a:defRPr/>
            </a:pPr>
            <a:endParaRPr lang="en-US" altLang="tr-TR" sz="1800" u="sng" dirty="0" smtClean="0">
              <a:solidFill>
                <a:srgbClr val="000000"/>
              </a:solidFill>
              <a:latin typeface="+mj-lt"/>
            </a:endParaRPr>
          </a:p>
          <a:p>
            <a:pPr algn="just" eaLnBrk="0" hangingPunct="0">
              <a:spcBef>
                <a:spcPct val="0"/>
              </a:spcBef>
              <a:buFontTx/>
              <a:buNone/>
              <a:defRPr/>
            </a:pPr>
            <a:r>
              <a:rPr lang="en-US" altLang="tr-TR" sz="1800" u="sng" dirty="0" smtClean="0">
                <a:solidFill>
                  <a:srgbClr val="000000"/>
                </a:solidFill>
                <a:latin typeface="+mj-lt"/>
              </a:rPr>
              <a:t>1. Executive Summary</a:t>
            </a:r>
            <a:endParaRPr lang="en-US" altLang="tr-TR" sz="1800" dirty="0" smtClean="0">
              <a:solidFill>
                <a:srgbClr val="000000"/>
              </a:solidFill>
              <a:latin typeface="+mj-lt"/>
            </a:endParaRPr>
          </a:p>
          <a:p>
            <a:pPr algn="just" eaLnBrk="0" hangingPunct="0">
              <a:spcBef>
                <a:spcPct val="0"/>
              </a:spcBef>
              <a:buFontTx/>
              <a:buNone/>
              <a:defRPr/>
            </a:pPr>
            <a:r>
              <a:rPr lang="en-US" altLang="tr-TR" sz="1800" u="sng" dirty="0" smtClean="0">
                <a:solidFill>
                  <a:srgbClr val="000000"/>
                </a:solidFill>
                <a:latin typeface="+mj-lt"/>
              </a:rPr>
              <a:t>2. General Evaluation</a:t>
            </a:r>
            <a:endParaRPr lang="en-US" altLang="tr-TR" sz="1800" dirty="0" smtClean="0">
              <a:solidFill>
                <a:srgbClr val="000000"/>
              </a:solidFill>
              <a:latin typeface="+mj-lt"/>
            </a:endParaRPr>
          </a:p>
          <a:p>
            <a:pPr lvl="1" indent="0" algn="just" eaLnBrk="0" hangingPunct="0">
              <a:spcBef>
                <a:spcPct val="0"/>
              </a:spcBef>
              <a:buFont typeface="Symbol" pitchFamily="18" charset="2"/>
              <a:buChar char=""/>
              <a:defRPr/>
            </a:pPr>
            <a:r>
              <a:rPr lang="en-US" altLang="tr-TR" sz="1800" b="0" dirty="0" smtClean="0">
                <a:solidFill>
                  <a:srgbClr val="000000"/>
                </a:solidFill>
                <a:latin typeface="+mj-lt"/>
              </a:rPr>
              <a:t> Organization's Vision:</a:t>
            </a:r>
          </a:p>
          <a:p>
            <a:pPr lvl="1" indent="0" algn="just" eaLnBrk="0" hangingPunct="0">
              <a:spcBef>
                <a:spcPct val="0"/>
              </a:spcBef>
              <a:buFont typeface="Symbol" pitchFamily="18" charset="2"/>
              <a:buChar char=""/>
              <a:defRPr/>
            </a:pPr>
            <a:r>
              <a:rPr lang="en-US" altLang="tr-TR" sz="1800" b="0" dirty="0" smtClean="0">
                <a:solidFill>
                  <a:srgbClr val="000000"/>
                </a:solidFill>
                <a:latin typeface="+mj-lt"/>
              </a:rPr>
              <a:t> Organization's Mission:</a:t>
            </a:r>
          </a:p>
          <a:p>
            <a:pPr lvl="1" indent="0" algn="just" eaLnBrk="0" hangingPunct="0">
              <a:spcBef>
                <a:spcPct val="0"/>
              </a:spcBef>
              <a:buFont typeface="Symbol" pitchFamily="18" charset="2"/>
              <a:buChar char=""/>
              <a:defRPr/>
            </a:pPr>
            <a:r>
              <a:rPr lang="en-US" altLang="tr-TR" sz="1800" b="0" dirty="0" smtClean="0">
                <a:solidFill>
                  <a:srgbClr val="000000"/>
                </a:solidFill>
                <a:latin typeface="+mj-lt"/>
              </a:rPr>
              <a:t> Organization's Major Goals and Areas:</a:t>
            </a:r>
          </a:p>
          <a:p>
            <a:pPr lvl="1" indent="0" algn="just" eaLnBrk="0" hangingPunct="0">
              <a:spcBef>
                <a:spcPct val="0"/>
              </a:spcBef>
              <a:buFont typeface="Symbol" pitchFamily="18" charset="2"/>
              <a:buChar char=""/>
              <a:defRPr/>
            </a:pPr>
            <a:r>
              <a:rPr lang="en-US" altLang="tr-TR" sz="1800" b="0" dirty="0" smtClean="0">
                <a:solidFill>
                  <a:srgbClr val="000000"/>
                </a:solidFill>
                <a:latin typeface="+mj-lt"/>
              </a:rPr>
              <a:t> Organization's Sources of Investment Financing</a:t>
            </a:r>
            <a:r>
              <a:rPr lang="en-US" dirty="0" smtClean="0"/>
              <a:t> </a:t>
            </a:r>
            <a:endParaRPr lang="en-US" altLang="tr-TR" sz="1800" b="0" dirty="0" smtClean="0">
              <a:solidFill>
                <a:srgbClr val="000000"/>
              </a:solidFill>
              <a:latin typeface="+mj-lt"/>
            </a:endParaRPr>
          </a:p>
          <a:p>
            <a:pPr lvl="1" indent="0" algn="just" eaLnBrk="0" hangingPunct="0">
              <a:spcBef>
                <a:spcPct val="0"/>
              </a:spcBef>
              <a:buFont typeface="Symbol" pitchFamily="18" charset="2"/>
              <a:buChar char=""/>
              <a:defRPr/>
            </a:pPr>
            <a:r>
              <a:rPr lang="en-US" altLang="tr-TR" sz="1800" b="0" dirty="0" smtClean="0">
                <a:solidFill>
                  <a:srgbClr val="000000"/>
                </a:solidFill>
                <a:latin typeface="+mj-lt"/>
              </a:rPr>
              <a:t> Organization's Current Production Capacity (capital stock):</a:t>
            </a:r>
          </a:p>
          <a:p>
            <a:pPr lvl="1" indent="0" algn="just" eaLnBrk="0" hangingPunct="0">
              <a:spcBef>
                <a:spcPct val="0"/>
              </a:spcBef>
              <a:buFont typeface="Symbol" pitchFamily="18" charset="2"/>
              <a:buChar char=""/>
              <a:defRPr/>
            </a:pPr>
            <a:r>
              <a:rPr lang="en-US" altLang="tr-TR" sz="1800" b="0" dirty="0" smtClean="0">
                <a:solidFill>
                  <a:srgbClr val="000000"/>
                </a:solidFill>
                <a:latin typeface="+mj-lt"/>
              </a:rPr>
              <a:t> 2012 Investment Targeted and Implemented Production Growth:</a:t>
            </a:r>
          </a:p>
          <a:p>
            <a:pPr lvl="1" indent="0" algn="just" eaLnBrk="0" hangingPunct="0">
              <a:spcBef>
                <a:spcPct val="0"/>
              </a:spcBef>
              <a:buFont typeface="Symbol" pitchFamily="18" charset="2"/>
              <a:buChar char=""/>
              <a:defRPr/>
            </a:pPr>
            <a:r>
              <a:rPr lang="en-US" altLang="tr-TR" sz="1800" b="0" dirty="0" smtClean="0">
                <a:solidFill>
                  <a:srgbClr val="000000"/>
                </a:solidFill>
                <a:latin typeface="+mj-lt"/>
              </a:rPr>
              <a:t> 2012 Investment Practice:</a:t>
            </a:r>
          </a:p>
          <a:p>
            <a:pPr lvl="1" indent="0" algn="just" eaLnBrk="0" hangingPunct="0">
              <a:spcBef>
                <a:spcPct val="0"/>
              </a:spcBef>
              <a:buFontTx/>
              <a:buNone/>
              <a:defRPr/>
            </a:pPr>
            <a:r>
              <a:rPr lang="en-US" altLang="tr-TR" sz="1800" b="0" i="1" dirty="0" smtClean="0">
                <a:solidFill>
                  <a:srgbClr val="000000"/>
                </a:solidFill>
                <a:latin typeface="+mj-lt"/>
              </a:rPr>
              <a:t>	- General Investment Implementation Status</a:t>
            </a:r>
            <a:r>
              <a:rPr lang="en-US" altLang="tr-TR" sz="1800" b="0" dirty="0" smtClean="0">
                <a:solidFill>
                  <a:srgbClr val="000000"/>
                </a:solidFill>
                <a:latin typeface="+mj-lt"/>
              </a:rPr>
              <a:t>:</a:t>
            </a:r>
          </a:p>
          <a:p>
            <a:pPr lvl="1" indent="0" algn="just" eaLnBrk="0" hangingPunct="0">
              <a:spcBef>
                <a:spcPct val="0"/>
              </a:spcBef>
              <a:buFontTx/>
              <a:buNone/>
              <a:defRPr/>
            </a:pPr>
            <a:r>
              <a:rPr lang="en-US" altLang="tr-TR" sz="1800" b="0" dirty="0" smtClean="0">
                <a:solidFill>
                  <a:srgbClr val="000000"/>
                </a:solidFill>
                <a:latin typeface="+mj-lt"/>
              </a:rPr>
              <a:t>	</a:t>
            </a:r>
            <a:r>
              <a:rPr lang="en-US" altLang="tr-TR" sz="1800" b="0" i="1" dirty="0" smtClean="0">
                <a:solidFill>
                  <a:srgbClr val="000000"/>
                </a:solidFill>
                <a:latin typeface="+mj-lt"/>
              </a:rPr>
              <a:t>- Key challenges emerged during investment implementation</a:t>
            </a:r>
            <a:endParaRPr lang="en-US" altLang="tr-TR" sz="1800" b="0" dirty="0" smtClean="0">
              <a:solidFill>
                <a:srgbClr val="000000"/>
              </a:solidFill>
              <a:latin typeface="+mj-lt"/>
            </a:endParaRPr>
          </a:p>
          <a:p>
            <a:pPr algn="just" eaLnBrk="0" hangingPunct="0">
              <a:spcBef>
                <a:spcPct val="0"/>
              </a:spcBef>
              <a:buFontTx/>
              <a:buNone/>
              <a:defRPr/>
            </a:pPr>
            <a:endParaRPr lang="en-US" altLang="tr-TR" sz="1800" dirty="0" smtClean="0">
              <a:solidFill>
                <a:srgbClr val="000000"/>
              </a:solidFill>
              <a:latin typeface="+mj-lt"/>
            </a:endParaRPr>
          </a:p>
          <a:p>
            <a:pPr algn="just" eaLnBrk="0" hangingPunct="0">
              <a:spcBef>
                <a:spcPct val="0"/>
              </a:spcBef>
              <a:buFontTx/>
              <a:buNone/>
              <a:defRPr/>
            </a:pPr>
            <a:r>
              <a:rPr lang="en-US" altLang="tr-TR" sz="1800" u="sng" dirty="0" smtClean="0">
                <a:solidFill>
                  <a:srgbClr val="000000"/>
                </a:solidFill>
                <a:latin typeface="+mj-lt"/>
              </a:rPr>
              <a:t>3. </a:t>
            </a:r>
            <a:r>
              <a:rPr lang="en-US" altLang="tr-TR" sz="1800" i="0" u="sng" dirty="0" smtClean="0">
                <a:solidFill>
                  <a:srgbClr val="000000"/>
                </a:solidFill>
                <a:latin typeface="+mj-lt"/>
              </a:rPr>
              <a:t>Project Implementation in 2012:</a:t>
            </a:r>
            <a:endParaRPr lang="en-US" altLang="tr-TR" sz="1800" dirty="0" smtClean="0">
              <a:solidFill>
                <a:srgbClr val="000000"/>
              </a:solidFill>
              <a:latin typeface="+mj-lt"/>
            </a:endParaRPr>
          </a:p>
          <a:p>
            <a:pPr lvl="1" indent="0" algn="just" eaLnBrk="0" hangingPunct="0">
              <a:spcBef>
                <a:spcPct val="0"/>
              </a:spcBef>
              <a:buFont typeface="Symbol" pitchFamily="18" charset="2"/>
              <a:buChar char=""/>
              <a:defRPr/>
            </a:pPr>
            <a:r>
              <a:rPr lang="en-US" dirty="0" smtClean="0"/>
              <a:t>  </a:t>
            </a:r>
            <a:r>
              <a:rPr lang="en-US" altLang="tr-TR" sz="1800" b="0" dirty="0" smtClean="0">
                <a:solidFill>
                  <a:srgbClr val="000000"/>
                </a:solidFill>
                <a:latin typeface="+mj-lt"/>
              </a:rPr>
              <a:t>Continued projects:</a:t>
            </a:r>
            <a:r>
              <a:rPr lang="en-US" dirty="0" smtClean="0"/>
              <a:t> </a:t>
            </a:r>
            <a:endParaRPr lang="en-US" altLang="tr-TR" sz="1800" b="0" dirty="0" smtClean="0">
              <a:solidFill>
                <a:srgbClr val="000000"/>
              </a:solidFill>
              <a:latin typeface="+mj-lt"/>
            </a:endParaRPr>
          </a:p>
          <a:p>
            <a:pPr lvl="1" indent="0" algn="just" eaLnBrk="0" hangingPunct="0">
              <a:spcBef>
                <a:spcPct val="0"/>
              </a:spcBef>
              <a:buFont typeface="Symbol" pitchFamily="18" charset="2"/>
              <a:buChar char=""/>
              <a:defRPr/>
            </a:pPr>
            <a:r>
              <a:rPr lang="en-US" dirty="0" smtClean="0"/>
              <a:t>  </a:t>
            </a:r>
            <a:r>
              <a:rPr lang="en-US" altLang="tr-TR" sz="1800" b="0" dirty="0" smtClean="0">
                <a:solidFill>
                  <a:srgbClr val="000000"/>
                </a:solidFill>
                <a:latin typeface="+mj-lt"/>
              </a:rPr>
              <a:t>Completed multi-annual projects</a:t>
            </a:r>
            <a:r>
              <a:rPr lang="en-US" dirty="0" smtClean="0"/>
              <a:t> </a:t>
            </a:r>
            <a:r>
              <a:rPr lang="en-US" altLang="tr-TR" sz="1800" b="0" i="1" dirty="0" smtClean="0">
                <a:solidFill>
                  <a:srgbClr val="000000"/>
                </a:solidFill>
                <a:latin typeface="+mj-lt"/>
              </a:rPr>
              <a:t>(Project Completion Report)</a:t>
            </a:r>
            <a:r>
              <a:rPr lang="en-US" altLang="tr-TR" sz="1800" b="0" dirty="0" smtClean="0">
                <a:solidFill>
                  <a:srgbClr val="000000"/>
                </a:solidFill>
                <a:latin typeface="+mj-lt"/>
              </a:rPr>
              <a:t> :</a:t>
            </a:r>
          </a:p>
          <a:p>
            <a:pPr algn="just" eaLnBrk="0" hangingPunct="0">
              <a:spcBef>
                <a:spcPct val="0"/>
              </a:spcBef>
              <a:buFont typeface="Symbol" pitchFamily="18" charset="2"/>
              <a:buNone/>
              <a:defRPr/>
            </a:pPr>
            <a:r>
              <a:rPr lang="en-US" dirty="0" smtClean="0"/>
              <a:t> </a:t>
            </a:r>
            <a:r>
              <a:rPr lang="en-US" altLang="tr-TR" sz="1800" u="sng" dirty="0" smtClean="0">
                <a:solidFill>
                  <a:srgbClr val="000000"/>
                </a:solidFill>
                <a:latin typeface="+mj-lt"/>
              </a:rPr>
              <a:t>4</a:t>
            </a:r>
            <a:r>
              <a:rPr lang="en-US" altLang="tr-TR" sz="1800" u="sng" dirty="0" smtClean="0">
                <a:solidFill>
                  <a:srgbClr val="000000"/>
                </a:solidFill>
                <a:latin typeface="+mj-lt"/>
              </a:rPr>
              <a:t>. Proposals:</a:t>
            </a:r>
            <a:r>
              <a:rPr lang="en-US" dirty="0" smtClean="0"/>
              <a:t> </a:t>
            </a:r>
            <a:endParaRPr lang="en-US" altLang="tr-TR" sz="1800" dirty="0" smtClean="0">
              <a:solidFill>
                <a:srgbClr val="000000"/>
              </a:solidFill>
              <a:latin typeface="+mj-lt"/>
            </a:endParaRPr>
          </a:p>
        </p:txBody>
      </p:sp>
      <p:sp>
        <p:nvSpPr>
          <p:cNvPr id="7"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dirty="0" smtClean="0"/>
              <a:t>       </a:t>
            </a:r>
            <a:r>
              <a:rPr lang="en-US" altLang="tr-TR" sz="1400" dirty="0">
                <a:latin typeface="Arial" pitchFamily="34" charset="0"/>
              </a:rPr>
              <a:t>INVESTMENT PROGRAM END-YEAR MONITORING AND EVALUATION REPORT</a:t>
            </a:r>
          </a:p>
        </p:txBody>
      </p:sp>
      <p:sp>
        <p:nvSpPr>
          <p:cNvPr id="8"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21862" name="12 Grup"/>
          <p:cNvGrpSpPr>
            <a:grpSpLocks/>
          </p:cNvGrpSpPr>
          <p:nvPr/>
        </p:nvGrpSpPr>
        <p:grpSpPr bwMode="auto">
          <a:xfrm>
            <a:off x="285750" y="173038"/>
            <a:ext cx="611188" cy="612775"/>
            <a:chOff x="285720" y="0"/>
            <a:chExt cx="612000" cy="612000"/>
          </a:xfrm>
        </p:grpSpPr>
        <p:sp>
          <p:nvSpPr>
            <p:cNvPr id="10"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1" name="4 Resim" descr="Kalkınma Bakanlığı logo.jpg"/>
            <p:cNvPicPr>
              <a:picLocks noChangeAspect="1"/>
            </p:cNvPicPr>
            <p:nvPr/>
          </p:nvPicPr>
          <p:blipFill>
            <a:blip r:embed="rId2" cstate="print"/>
            <a:stretch>
              <a:fillRect/>
            </a:stretch>
          </p:blipFill>
          <p:spPr>
            <a:xfrm>
              <a:off x="321720" y="36000"/>
              <a:ext cx="540000" cy="540000"/>
            </a:xfrm>
            <a:prstGeom prst="ellipse">
              <a:avLst/>
            </a:prstGeom>
          </p:spPr>
        </p:pic>
      </p:gr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p>
            <a:pPr>
              <a:defRPr/>
            </a:pPr>
            <a:fld id="{B1BAAB53-CDAB-4C2B-B65E-9CEDE40E20E7}" type="slidenum">
              <a:rPr lang="en-US"/>
              <a:pPr>
                <a:defRPr/>
              </a:pPr>
              <a:t>41</a:t>
            </a:fld>
            <a:endParaRPr lang="en-US"/>
          </a:p>
        </p:txBody>
      </p:sp>
      <p:sp>
        <p:nvSpPr>
          <p:cNvPr id="122882" name="Rectangle 3"/>
          <p:cNvSpPr>
            <a:spLocks noGrp="1" noChangeArrowheads="1"/>
          </p:cNvSpPr>
          <p:nvPr>
            <p:ph type="body" sz="half" idx="1"/>
          </p:nvPr>
        </p:nvSpPr>
        <p:spPr>
          <a:xfrm>
            <a:off x="215900" y="1106488"/>
            <a:ext cx="8705850" cy="5064125"/>
          </a:xfrm>
          <a:solidFill>
            <a:srgbClr val="FFFFCC"/>
          </a:solidFill>
        </p:spPr>
        <p:txBody>
          <a:bodyPr/>
          <a:lstStyle/>
          <a:p>
            <a:pPr eaLnBrk="1" hangingPunct="1">
              <a:lnSpc>
                <a:spcPct val="70000"/>
              </a:lnSpc>
              <a:buFont typeface="Wingdings" pitchFamily="2" charset="2"/>
              <a:buChar char="ü"/>
            </a:pPr>
            <a:r>
              <a:rPr lang="en-US" altLang="tr-TR" sz="2000" dirty="0" smtClean="0"/>
              <a:t>There is a need for long-term and mid-term perspectives (strategy, long-term plan, mid-term program, multi-annual budgeting etc</a:t>
            </a:r>
            <a:r>
              <a:rPr lang="en-US" altLang="tr-TR" sz="2000" dirty="0" smtClean="0"/>
              <a:t>.)</a:t>
            </a:r>
            <a:endParaRPr lang="en-US" altLang="tr-TR" sz="2000" dirty="0" smtClean="0"/>
          </a:p>
          <a:p>
            <a:pPr eaLnBrk="1" hangingPunct="1">
              <a:lnSpc>
                <a:spcPct val="70000"/>
              </a:lnSpc>
              <a:buFont typeface="Wingdings" pitchFamily="2" charset="2"/>
              <a:buChar char="ü"/>
            </a:pPr>
            <a:endParaRPr lang="en-US" altLang="tr-TR" sz="2000" dirty="0" smtClean="0"/>
          </a:p>
          <a:p>
            <a:pPr eaLnBrk="1" hangingPunct="1">
              <a:lnSpc>
                <a:spcPct val="70000"/>
              </a:lnSpc>
              <a:buFont typeface="Wingdings" pitchFamily="2" charset="2"/>
              <a:buChar char="ü"/>
            </a:pPr>
            <a:r>
              <a:rPr lang="en-US" altLang="tr-TR" sz="2000" dirty="0" smtClean="0"/>
              <a:t>It is important to ensure ownership of plans, programs and projects.</a:t>
            </a:r>
            <a:r>
              <a:rPr lang="en-US" dirty="0" smtClean="0"/>
              <a:t> </a:t>
            </a:r>
            <a:r>
              <a:rPr lang="en-US" altLang="tr-TR" sz="2000" dirty="0" smtClean="0"/>
              <a:t>Participatory approach should be applied at every stage of project cycle management. </a:t>
            </a:r>
          </a:p>
          <a:p>
            <a:pPr eaLnBrk="1" hangingPunct="1">
              <a:lnSpc>
                <a:spcPct val="70000"/>
              </a:lnSpc>
              <a:buFont typeface="Wingdings" pitchFamily="2" charset="2"/>
              <a:buChar char="ü"/>
            </a:pPr>
            <a:endParaRPr lang="en-US" altLang="tr-TR" sz="2000" dirty="0" smtClean="0"/>
          </a:p>
          <a:p>
            <a:pPr eaLnBrk="1" hangingPunct="1">
              <a:lnSpc>
                <a:spcPct val="70000"/>
              </a:lnSpc>
              <a:buFont typeface="Wingdings" pitchFamily="2" charset="2"/>
              <a:buChar char="ü"/>
            </a:pPr>
            <a:r>
              <a:rPr lang="en-US" altLang="tr-TR" sz="2000" dirty="0" smtClean="0"/>
              <a:t>Such management instruments as project cycle management and logical framework matrix can be used in planning, implementation and monitoring.</a:t>
            </a:r>
          </a:p>
          <a:p>
            <a:pPr eaLnBrk="1" hangingPunct="1">
              <a:lnSpc>
                <a:spcPct val="70000"/>
              </a:lnSpc>
              <a:buFont typeface="Wingdings" pitchFamily="2" charset="2"/>
              <a:buChar char="ü"/>
            </a:pPr>
            <a:endParaRPr lang="en-US" altLang="tr-TR" sz="2000" dirty="0" smtClean="0"/>
          </a:p>
          <a:p>
            <a:pPr eaLnBrk="1" hangingPunct="1">
              <a:lnSpc>
                <a:spcPct val="70000"/>
              </a:lnSpc>
              <a:buFont typeface="Wingdings" pitchFamily="2" charset="2"/>
              <a:buChar char="ü"/>
            </a:pPr>
            <a:r>
              <a:rPr lang="en-US" altLang="tr-TR" sz="2000" dirty="0" smtClean="0"/>
              <a:t>Institutions have to </a:t>
            </a:r>
            <a:r>
              <a:rPr lang="en-US" altLang="tr-TR" sz="2000" dirty="0" smtClean="0"/>
              <a:t>benefit from enough </a:t>
            </a:r>
            <a:r>
              <a:rPr lang="en-US" altLang="tr-TR" sz="2000" dirty="0" smtClean="0"/>
              <a:t>flexibility in </a:t>
            </a:r>
            <a:r>
              <a:rPr lang="en-US" altLang="tr-TR" sz="2000" dirty="0" smtClean="0"/>
              <a:t>their activities</a:t>
            </a:r>
            <a:r>
              <a:rPr lang="en-US" altLang="tr-TR" sz="2000" dirty="0" smtClean="0"/>
              <a:t>.</a:t>
            </a:r>
          </a:p>
          <a:p>
            <a:pPr eaLnBrk="1" hangingPunct="1">
              <a:lnSpc>
                <a:spcPct val="70000"/>
              </a:lnSpc>
              <a:buFont typeface="Wingdings" pitchFamily="2" charset="2"/>
              <a:buChar char="ü"/>
            </a:pPr>
            <a:endParaRPr lang="en-US" altLang="tr-TR" sz="2000" dirty="0" smtClean="0"/>
          </a:p>
          <a:p>
            <a:pPr eaLnBrk="1" hangingPunct="1">
              <a:lnSpc>
                <a:spcPct val="70000"/>
              </a:lnSpc>
              <a:buFont typeface="Wingdings" pitchFamily="2" charset="2"/>
              <a:buChar char="ü"/>
            </a:pPr>
            <a:r>
              <a:rPr lang="en-US" altLang="tr-TR" sz="2000" dirty="0" smtClean="0"/>
              <a:t>It is necessary to create efficient coordination and cooperation between central bodies and implementing institutions, </a:t>
            </a:r>
            <a:r>
              <a:rPr lang="en-US" altLang="tr-TR" sz="2000" dirty="0" smtClean="0"/>
              <a:t>especially to </a:t>
            </a:r>
            <a:r>
              <a:rPr lang="en-US" altLang="tr-TR" sz="2000" dirty="0" smtClean="0"/>
              <a:t>define corporate roles.</a:t>
            </a:r>
          </a:p>
        </p:txBody>
      </p:sp>
      <p:sp>
        <p:nvSpPr>
          <p:cNvPr id="7"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2200" dirty="0">
                <a:latin typeface="Arial" pitchFamily="34" charset="0"/>
              </a:rPr>
              <a:t>LESSONS LEARNED FROM TURKEY'S EXPERIENCE</a:t>
            </a:r>
            <a:r>
              <a:rPr lang="en-US" dirty="0" smtClean="0"/>
              <a:t> </a:t>
            </a:r>
            <a:endParaRPr lang="en-US" altLang="tr-TR" sz="2200" dirty="0">
              <a:latin typeface="Arial" pitchFamily="34" charset="0"/>
            </a:endParaRPr>
          </a:p>
        </p:txBody>
      </p:sp>
      <p:sp>
        <p:nvSpPr>
          <p:cNvPr id="8"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22885" name="12 Grup"/>
          <p:cNvGrpSpPr>
            <a:grpSpLocks/>
          </p:cNvGrpSpPr>
          <p:nvPr/>
        </p:nvGrpSpPr>
        <p:grpSpPr bwMode="auto">
          <a:xfrm>
            <a:off x="285750" y="173038"/>
            <a:ext cx="611188" cy="612775"/>
            <a:chOff x="285720" y="0"/>
            <a:chExt cx="612000" cy="612000"/>
          </a:xfrm>
        </p:grpSpPr>
        <p:sp>
          <p:nvSpPr>
            <p:cNvPr id="10"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1" name="4 Resim" descr="Kalkınma Bakanlığı logo.jpg"/>
            <p:cNvPicPr>
              <a:picLocks noChangeAspect="1"/>
            </p:cNvPicPr>
            <p:nvPr/>
          </p:nvPicPr>
          <p:blipFill>
            <a:blip r:embed="rId2" cstate="print"/>
            <a:stretch>
              <a:fillRect/>
            </a:stretch>
          </p:blipFill>
          <p:spPr>
            <a:xfrm>
              <a:off x="321720" y="36000"/>
              <a:ext cx="540000" cy="540000"/>
            </a:xfrm>
            <a:prstGeom prst="ellipse">
              <a:avLst/>
            </a:prstGeom>
          </p:spPr>
        </p:pic>
      </p:grpSp>
      <p:cxnSp>
        <p:nvCxnSpPr>
          <p:cNvPr id="12"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Slayt Numarası Yer Tutucusu"/>
          <p:cNvSpPr>
            <a:spLocks noGrp="1"/>
          </p:cNvSpPr>
          <p:nvPr>
            <p:ph type="sldNum" sz="quarter" idx="12"/>
          </p:nvPr>
        </p:nvSpPr>
        <p:spPr/>
        <p:txBody>
          <a:bodyPr/>
          <a:lstStyle/>
          <a:p>
            <a:pPr>
              <a:defRPr/>
            </a:pPr>
            <a:fld id="{86BFA72D-ADEB-4067-BBD9-39E648796804}" type="slidenum">
              <a:rPr lang="en-US"/>
              <a:pPr>
                <a:defRPr/>
              </a:pPr>
              <a:t>42</a:t>
            </a:fld>
            <a:endParaRPr lang="en-US"/>
          </a:p>
        </p:txBody>
      </p:sp>
      <p:sp>
        <p:nvSpPr>
          <p:cNvPr id="123906" name="Rectangle 3"/>
          <p:cNvSpPr>
            <a:spLocks noGrp="1" noChangeArrowheads="1"/>
          </p:cNvSpPr>
          <p:nvPr>
            <p:ph type="body" sz="half" idx="1"/>
          </p:nvPr>
        </p:nvSpPr>
        <p:spPr>
          <a:xfrm>
            <a:off x="215900" y="1106488"/>
            <a:ext cx="8512175" cy="5084762"/>
          </a:xfrm>
          <a:solidFill>
            <a:srgbClr val="FFFFCC"/>
          </a:solidFill>
        </p:spPr>
        <p:txBody>
          <a:bodyPr/>
          <a:lstStyle/>
          <a:p>
            <a:pPr eaLnBrk="1" hangingPunct="1">
              <a:lnSpc>
                <a:spcPct val="70000"/>
              </a:lnSpc>
              <a:buFont typeface="Arial" pitchFamily="34" charset="0"/>
              <a:buNone/>
            </a:pPr>
            <a:endParaRPr lang="en-US" altLang="tr-TR" sz="2400" dirty="0" smtClean="0"/>
          </a:p>
          <a:p>
            <a:pPr eaLnBrk="1" hangingPunct="1">
              <a:lnSpc>
                <a:spcPct val="70000"/>
              </a:lnSpc>
              <a:buFont typeface="Wingdings" pitchFamily="2" charset="2"/>
              <a:buChar char="ü"/>
            </a:pPr>
            <a:r>
              <a:rPr lang="en-US" altLang="tr-TR" sz="2000" dirty="0" smtClean="0"/>
              <a:t>It is necessary to follow such principles as transparency, accountability, participation, efficiency, effectiveness, performance, result focus.</a:t>
            </a:r>
          </a:p>
          <a:p>
            <a:pPr eaLnBrk="1" hangingPunct="1">
              <a:lnSpc>
                <a:spcPct val="70000"/>
              </a:lnSpc>
              <a:buFont typeface="Wingdings" pitchFamily="2" charset="2"/>
              <a:buChar char="ü"/>
            </a:pPr>
            <a:endParaRPr lang="en-US" altLang="tr-TR" sz="2000" dirty="0" smtClean="0"/>
          </a:p>
          <a:p>
            <a:pPr eaLnBrk="1" hangingPunct="1">
              <a:lnSpc>
                <a:spcPct val="70000"/>
              </a:lnSpc>
              <a:buFont typeface="Wingdings" pitchFamily="2" charset="2"/>
              <a:buChar char="ü"/>
            </a:pPr>
            <a:r>
              <a:rPr lang="en-US" altLang="tr-TR" sz="2000" dirty="0" smtClean="0"/>
              <a:t>The volume of administered investments has to correspond to resources.</a:t>
            </a:r>
          </a:p>
          <a:p>
            <a:pPr eaLnBrk="1" hangingPunct="1">
              <a:lnSpc>
                <a:spcPct val="70000"/>
              </a:lnSpc>
              <a:buFont typeface="Wingdings" pitchFamily="2" charset="2"/>
              <a:buChar char="ü"/>
            </a:pPr>
            <a:endParaRPr lang="en-US" altLang="tr-TR" sz="2000" dirty="0" smtClean="0"/>
          </a:p>
          <a:p>
            <a:pPr eaLnBrk="1" hangingPunct="1">
              <a:lnSpc>
                <a:spcPct val="70000"/>
              </a:lnSpc>
              <a:buFont typeface="Wingdings" pitchFamily="2" charset="2"/>
              <a:buChar char="ü"/>
            </a:pPr>
            <a:r>
              <a:rPr lang="en-US" altLang="tr-TR" sz="2000" dirty="0" smtClean="0"/>
              <a:t>Projects have to be assessed comprehensively. For instance, dams and irrigation channels have to be constructed at the same time.</a:t>
            </a:r>
          </a:p>
          <a:p>
            <a:pPr eaLnBrk="1" hangingPunct="1">
              <a:lnSpc>
                <a:spcPct val="70000"/>
              </a:lnSpc>
              <a:buFont typeface="Wingdings" pitchFamily="2" charset="2"/>
              <a:buChar char="ü"/>
            </a:pPr>
            <a:endParaRPr lang="en-US" altLang="tr-TR" sz="2000" dirty="0" smtClean="0"/>
          </a:p>
          <a:p>
            <a:pPr eaLnBrk="1" hangingPunct="1">
              <a:lnSpc>
                <a:spcPct val="70000"/>
              </a:lnSpc>
              <a:buFont typeface="Wingdings" pitchFamily="2" charset="2"/>
              <a:buChar char="ü"/>
            </a:pPr>
            <a:r>
              <a:rPr lang="en-US" altLang="tr-TR" sz="2000" dirty="0" smtClean="0"/>
              <a:t>The corporate capacity of state institutions is of crucial importance for development and implementation of reliable projects. Qualification of the corresponding staff has to be improved.</a:t>
            </a:r>
          </a:p>
          <a:p>
            <a:pPr eaLnBrk="1" hangingPunct="1">
              <a:lnSpc>
                <a:spcPct val="70000"/>
              </a:lnSpc>
              <a:buFont typeface="Wingdings" pitchFamily="2" charset="2"/>
              <a:buChar char="ü"/>
            </a:pPr>
            <a:endParaRPr lang="en-US" altLang="tr-TR" sz="2000" dirty="0" smtClean="0"/>
          </a:p>
          <a:p>
            <a:pPr eaLnBrk="1" hangingPunct="1">
              <a:lnSpc>
                <a:spcPct val="70000"/>
              </a:lnSpc>
              <a:buFont typeface="Wingdings" pitchFamily="2" charset="2"/>
              <a:buChar char="ü"/>
            </a:pPr>
            <a:r>
              <a:rPr lang="en-US" altLang="tr-TR" sz="2000" dirty="0" smtClean="0"/>
              <a:t>It </a:t>
            </a:r>
            <a:r>
              <a:rPr lang="en-US" altLang="tr-TR" sz="2000" dirty="0" smtClean="0"/>
              <a:t>is necessary to have an efficient monitoring and evaluation system in order to be able to take timely preventive and correction measures and better plan future projects.</a:t>
            </a:r>
          </a:p>
        </p:txBody>
      </p:sp>
      <p:sp>
        <p:nvSpPr>
          <p:cNvPr id="8" name="6 Slayt Numarası Yer Tutucusu"/>
          <p:cNvSpPr txBox="1">
            <a:spLocks noGrp="1"/>
          </p:cNvSpPr>
          <p:nvPr/>
        </p:nvSpPr>
        <p:spPr>
          <a:xfrm>
            <a:off x="6553200" y="6356350"/>
            <a:ext cx="2133600" cy="365125"/>
          </a:xfrm>
          <a:prstGeom prst="rect">
            <a:avLst/>
          </a:prstGeom>
          <a:noFill/>
        </p:spPr>
        <p:txBody>
          <a:bodyPr lIns="91435" tIns="45718" rIns="91435" bIns="45718" anchor="ctr"/>
          <a:lstStyle/>
          <a:p>
            <a:pPr algn="r" eaLnBrk="0" hangingPunct="0">
              <a:defRPr/>
            </a:pPr>
            <a:endParaRPr lang="en-US" sz="1200" dirty="0">
              <a:solidFill>
                <a:schemeClr val="tx1">
                  <a:tint val="75000"/>
                </a:schemeClr>
              </a:solidFill>
            </a:endParaRPr>
          </a:p>
        </p:txBody>
      </p:sp>
      <p:sp>
        <p:nvSpPr>
          <p:cNvPr id="9"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2200" dirty="0">
                <a:latin typeface="Arial" pitchFamily="34" charset="0"/>
              </a:rPr>
              <a:t>LESSONS LEARNED FROM TURKEY'S EXPERIENCE</a:t>
            </a:r>
          </a:p>
        </p:txBody>
      </p:sp>
      <p:sp>
        <p:nvSpPr>
          <p:cNvPr id="10"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23910" name="12 Grup"/>
          <p:cNvGrpSpPr>
            <a:grpSpLocks/>
          </p:cNvGrpSpPr>
          <p:nvPr/>
        </p:nvGrpSpPr>
        <p:grpSpPr bwMode="auto">
          <a:xfrm>
            <a:off x="285750" y="173038"/>
            <a:ext cx="611188" cy="612775"/>
            <a:chOff x="285720" y="0"/>
            <a:chExt cx="612000" cy="612000"/>
          </a:xfrm>
        </p:grpSpPr>
        <p:sp>
          <p:nvSpPr>
            <p:cNvPr id="12"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3" name="4 Resim" descr="Kalkınma Bakanlığı logo.jpg"/>
            <p:cNvPicPr>
              <a:picLocks noChangeAspect="1"/>
            </p:cNvPicPr>
            <p:nvPr/>
          </p:nvPicPr>
          <p:blipFill>
            <a:blip r:embed="rId2" cstate="print"/>
            <a:stretch>
              <a:fillRect/>
            </a:stretch>
          </p:blipFill>
          <p:spPr>
            <a:xfrm>
              <a:off x="321720" y="36000"/>
              <a:ext cx="540000" cy="540000"/>
            </a:xfrm>
            <a:prstGeom prst="ellipse">
              <a:avLst/>
            </a:prstGeom>
          </p:spPr>
        </p:pic>
      </p:grpSp>
      <p:cxnSp>
        <p:nvCxnSpPr>
          <p:cNvPr id="14"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p>
            <a:pPr>
              <a:defRPr/>
            </a:pPr>
            <a:fld id="{70DE63C1-0987-4F94-9C15-29FD09B124FD}" type="slidenum">
              <a:rPr lang="en-US"/>
              <a:pPr>
                <a:defRPr/>
              </a:pPr>
              <a:t>43</a:t>
            </a:fld>
            <a:endParaRPr lang="en-US"/>
          </a:p>
        </p:txBody>
      </p:sp>
      <p:sp>
        <p:nvSpPr>
          <p:cNvPr id="124930" name="Rectangle 3"/>
          <p:cNvSpPr>
            <a:spLocks noGrp="1" noChangeArrowheads="1"/>
          </p:cNvSpPr>
          <p:nvPr>
            <p:ph type="body" sz="half" idx="1"/>
          </p:nvPr>
        </p:nvSpPr>
        <p:spPr>
          <a:xfrm>
            <a:off x="215900" y="1106488"/>
            <a:ext cx="8512175" cy="5183187"/>
          </a:xfrm>
          <a:solidFill>
            <a:srgbClr val="FFFFCC"/>
          </a:solidFill>
        </p:spPr>
        <p:txBody>
          <a:bodyPr/>
          <a:lstStyle/>
          <a:p>
            <a:pPr eaLnBrk="1" hangingPunct="1">
              <a:lnSpc>
                <a:spcPct val="80000"/>
              </a:lnSpc>
              <a:buFont typeface="Arial" pitchFamily="34" charset="0"/>
              <a:buNone/>
            </a:pPr>
            <a:endParaRPr lang="en-US" altLang="tr-TR" sz="2400" smtClean="0"/>
          </a:p>
          <a:p>
            <a:pPr eaLnBrk="1" hangingPunct="1">
              <a:lnSpc>
                <a:spcPct val="80000"/>
              </a:lnSpc>
            </a:pPr>
            <a:r>
              <a:rPr lang="en-US" altLang="tr-TR" sz="2000" smtClean="0"/>
              <a:t>Monitoring and evaluation reports have to be drawn up correctly, reliably and timely and to be submitted to the stakeholders.</a:t>
            </a:r>
          </a:p>
          <a:p>
            <a:pPr eaLnBrk="1" hangingPunct="1">
              <a:lnSpc>
                <a:spcPct val="80000"/>
              </a:lnSpc>
            </a:pPr>
            <a:endParaRPr lang="en-US" altLang="tr-TR" sz="2000" smtClean="0"/>
          </a:p>
          <a:p>
            <a:pPr eaLnBrk="1" hangingPunct="1">
              <a:lnSpc>
                <a:spcPct val="80000"/>
              </a:lnSpc>
            </a:pPr>
            <a:r>
              <a:rPr lang="en-US" altLang="tr-TR" sz="2000" smtClean="0"/>
              <a:t>There is a need to apply a systematic comprehensive result-based approach.</a:t>
            </a:r>
          </a:p>
          <a:p>
            <a:pPr eaLnBrk="1" hangingPunct="1">
              <a:lnSpc>
                <a:spcPct val="80000"/>
              </a:lnSpc>
            </a:pPr>
            <a:endParaRPr lang="en-US" altLang="tr-TR" sz="2000" smtClean="0"/>
          </a:p>
          <a:p>
            <a:pPr eaLnBrk="1" hangingPunct="1">
              <a:lnSpc>
                <a:spcPct val="80000"/>
              </a:lnSpc>
            </a:pPr>
            <a:r>
              <a:rPr lang="en-US" altLang="tr-TR" sz="2000" smtClean="0"/>
              <a:t>Public Private Partnership (PPP) schemes </a:t>
            </a:r>
            <a:r>
              <a:rPr lang="en-US" sz="2000" smtClean="0"/>
              <a:t>can be useful in reducing the financial burden of the public sector and using the financial and managerial capacity of the private sector in providing public services</a:t>
            </a:r>
            <a:r>
              <a:rPr lang="en-US" altLang="tr-TR" sz="2000" smtClean="0"/>
              <a:t>.</a:t>
            </a:r>
          </a:p>
          <a:p>
            <a:pPr eaLnBrk="1" hangingPunct="1">
              <a:lnSpc>
                <a:spcPct val="80000"/>
              </a:lnSpc>
            </a:pPr>
            <a:endParaRPr lang="en-US" altLang="tr-TR" sz="2000" smtClean="0"/>
          </a:p>
          <a:p>
            <a:pPr eaLnBrk="1" hangingPunct="1">
              <a:lnSpc>
                <a:spcPct val="80000"/>
              </a:lnSpc>
            </a:pPr>
            <a:r>
              <a:rPr lang="en-US" altLang="tr-TR" sz="2000" smtClean="0"/>
              <a:t>Determination of the legal framework for program, budget and project cycle management will help to increase performance</a:t>
            </a:r>
            <a:r>
              <a:rPr lang="en-US" altLang="tr-TR" sz="2400" smtClean="0">
                <a:latin typeface="Arial" pitchFamily="34" charset="0"/>
              </a:rPr>
              <a:t>.</a:t>
            </a:r>
            <a:endParaRPr lang="en-US" altLang="tr-TR" sz="2400" smtClean="0"/>
          </a:p>
        </p:txBody>
      </p:sp>
      <p:sp>
        <p:nvSpPr>
          <p:cNvPr id="7"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2200" dirty="0">
                <a:latin typeface="Arial" pitchFamily="34" charset="0"/>
              </a:rPr>
              <a:t>LESSONS LEARNED FROM TURKEY'S EXPERIENCE</a:t>
            </a:r>
          </a:p>
        </p:txBody>
      </p:sp>
      <p:sp>
        <p:nvSpPr>
          <p:cNvPr id="8"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24933" name="12 Grup"/>
          <p:cNvGrpSpPr>
            <a:grpSpLocks/>
          </p:cNvGrpSpPr>
          <p:nvPr/>
        </p:nvGrpSpPr>
        <p:grpSpPr bwMode="auto">
          <a:xfrm>
            <a:off x="285750" y="173038"/>
            <a:ext cx="611188" cy="612775"/>
            <a:chOff x="285720" y="0"/>
            <a:chExt cx="612000" cy="612000"/>
          </a:xfrm>
        </p:grpSpPr>
        <p:sp>
          <p:nvSpPr>
            <p:cNvPr id="10"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1" name="4 Resim" descr="Kalkınma Bakanlığı logo.jpg"/>
            <p:cNvPicPr>
              <a:picLocks noChangeAspect="1"/>
            </p:cNvPicPr>
            <p:nvPr/>
          </p:nvPicPr>
          <p:blipFill>
            <a:blip r:embed="rId2" cstate="print"/>
            <a:stretch>
              <a:fillRect/>
            </a:stretch>
          </p:blipFill>
          <p:spPr>
            <a:xfrm>
              <a:off x="321720" y="36000"/>
              <a:ext cx="540000" cy="540000"/>
            </a:xfrm>
            <a:prstGeom prst="ellipse">
              <a:avLst/>
            </a:prstGeom>
          </p:spPr>
        </p:pic>
      </p:grpSp>
      <p:cxnSp>
        <p:nvCxnSpPr>
          <p:cNvPr id="12"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p>
            <a:pPr>
              <a:defRPr/>
            </a:pPr>
            <a:fld id="{C3B27E54-A7E1-4552-85E9-5DC826B1143B}" type="slidenum">
              <a:rPr lang="en-US"/>
              <a:pPr>
                <a:defRPr/>
              </a:pPr>
              <a:t>44</a:t>
            </a:fld>
            <a:endParaRPr lang="en-US"/>
          </a:p>
        </p:txBody>
      </p:sp>
      <p:sp>
        <p:nvSpPr>
          <p:cNvPr id="125954" name="Rectangle 2"/>
          <p:cNvSpPr>
            <a:spLocks noGrp="1" noChangeArrowheads="1"/>
          </p:cNvSpPr>
          <p:nvPr>
            <p:ph type="title"/>
          </p:nvPr>
        </p:nvSpPr>
        <p:spPr/>
        <p:txBody>
          <a:bodyPr/>
          <a:lstStyle/>
          <a:p>
            <a:pPr eaLnBrk="1" hangingPunct="1"/>
            <a:r>
              <a:rPr lang="en-US" dirty="0" smtClean="0"/>
              <a:t> </a:t>
            </a:r>
          </a:p>
        </p:txBody>
      </p:sp>
      <p:sp>
        <p:nvSpPr>
          <p:cNvPr id="86020" name="Rectangle 3"/>
          <p:cNvSpPr>
            <a:spLocks noGrp="1" noChangeArrowheads="1"/>
          </p:cNvSpPr>
          <p:nvPr>
            <p:ph type="body" sz="half" idx="1"/>
          </p:nvPr>
        </p:nvSpPr>
        <p:spPr>
          <a:xfrm>
            <a:off x="273050" y="896938"/>
            <a:ext cx="8597900" cy="5149850"/>
          </a:xfrm>
          <a:solidFill>
            <a:srgbClr val="FFFFCC"/>
          </a:solidFill>
        </p:spPr>
        <p:txBody>
          <a:bodyPr/>
          <a:lstStyle/>
          <a:p>
            <a:pPr eaLnBrk="1" hangingPunct="1">
              <a:lnSpc>
                <a:spcPct val="80000"/>
              </a:lnSpc>
            </a:pPr>
            <a:endParaRPr lang="en-US" altLang="tr-TR" sz="2400" smtClean="0"/>
          </a:p>
          <a:p>
            <a:pPr eaLnBrk="1" hangingPunct="1">
              <a:lnSpc>
                <a:spcPct val="80000"/>
              </a:lnSpc>
            </a:pPr>
            <a:r>
              <a:rPr lang="en-US" altLang="tr-TR" sz="2300" smtClean="0"/>
              <a:t>Sufficient time and money have to be allocated to high-quality feasibility studies. It is important for projects to be relevant, feasible and sustainable.</a:t>
            </a:r>
          </a:p>
          <a:p>
            <a:pPr eaLnBrk="1" hangingPunct="1">
              <a:lnSpc>
                <a:spcPct val="80000"/>
              </a:lnSpc>
            </a:pPr>
            <a:endParaRPr lang="en-US" altLang="tr-TR" sz="2300" smtClean="0"/>
          </a:p>
          <a:p>
            <a:pPr eaLnBrk="1" hangingPunct="1">
              <a:lnSpc>
                <a:spcPct val="80000"/>
              </a:lnSpc>
            </a:pPr>
            <a:r>
              <a:rPr lang="en-US" altLang="tr-TR" sz="2300" smtClean="0"/>
              <a:t>Learning from the experience of other countries allows applying their positive achievements.</a:t>
            </a:r>
          </a:p>
          <a:p>
            <a:pPr eaLnBrk="1" hangingPunct="1">
              <a:lnSpc>
                <a:spcPct val="80000"/>
              </a:lnSpc>
            </a:pPr>
            <a:endParaRPr lang="en-US" altLang="tr-TR" sz="2300" smtClean="0"/>
          </a:p>
          <a:p>
            <a:pPr eaLnBrk="1" hangingPunct="1">
              <a:lnSpc>
                <a:spcPct val="80000"/>
              </a:lnSpc>
            </a:pPr>
            <a:r>
              <a:rPr lang="en-US" altLang="tr-TR" sz="2300" smtClean="0"/>
              <a:t>One can make use of the opportunities, technical capacity and specialization of international organizations.</a:t>
            </a:r>
          </a:p>
          <a:p>
            <a:pPr eaLnBrk="1" hangingPunct="1">
              <a:lnSpc>
                <a:spcPct val="80000"/>
              </a:lnSpc>
            </a:pPr>
            <a:endParaRPr lang="en-US" altLang="tr-TR" sz="2300" smtClean="0"/>
          </a:p>
          <a:p>
            <a:pPr eaLnBrk="1" hangingPunct="1">
              <a:lnSpc>
                <a:spcPct val="80000"/>
              </a:lnSpc>
            </a:pPr>
            <a:r>
              <a:rPr lang="en-US" altLang="tr-TR" sz="2300" smtClean="0"/>
              <a:t>The developed systems have to comply with the conditions in the country (economy, technologies, culture).</a:t>
            </a:r>
          </a:p>
        </p:txBody>
      </p:sp>
      <p:sp>
        <p:nvSpPr>
          <p:cNvPr id="7"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dirty="0" smtClean="0"/>
              <a:t>        </a:t>
            </a:r>
            <a:r>
              <a:rPr lang="en-US" altLang="tr-TR" sz="2200" dirty="0">
                <a:latin typeface="Arial" pitchFamily="34" charset="0"/>
              </a:rPr>
              <a:t>LESSONS LEARNED FROM TURKEY'S EXPERIENCE</a:t>
            </a:r>
          </a:p>
        </p:txBody>
      </p:sp>
      <p:sp>
        <p:nvSpPr>
          <p:cNvPr id="8"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125958" name="12 Grup"/>
          <p:cNvGrpSpPr>
            <a:grpSpLocks/>
          </p:cNvGrpSpPr>
          <p:nvPr/>
        </p:nvGrpSpPr>
        <p:grpSpPr bwMode="auto">
          <a:xfrm>
            <a:off x="285750" y="173038"/>
            <a:ext cx="611188" cy="612775"/>
            <a:chOff x="285720" y="0"/>
            <a:chExt cx="612000" cy="612000"/>
          </a:xfrm>
        </p:grpSpPr>
        <p:sp>
          <p:nvSpPr>
            <p:cNvPr id="10"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1" name="4 Resim" descr="Kalkınma Bakanlığı logo.jpg"/>
            <p:cNvPicPr>
              <a:picLocks noChangeAspect="1"/>
            </p:cNvPicPr>
            <p:nvPr/>
          </p:nvPicPr>
          <p:blipFill>
            <a:blip r:embed="rId2" cstate="print"/>
            <a:stretch>
              <a:fillRect/>
            </a:stretch>
          </p:blipFill>
          <p:spPr>
            <a:xfrm>
              <a:off x="321720" y="36000"/>
              <a:ext cx="540000" cy="540000"/>
            </a:xfrm>
            <a:prstGeom prst="ellipse">
              <a:avLst/>
            </a:prstGeom>
          </p:spPr>
        </p:pic>
      </p:grpSp>
      <p:cxnSp>
        <p:nvCxnSpPr>
          <p:cNvPr id="12"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Slayt Numarası Yer Tutucusu"/>
          <p:cNvSpPr>
            <a:spLocks noGrp="1"/>
          </p:cNvSpPr>
          <p:nvPr>
            <p:ph type="sldNum" sz="quarter" idx="12"/>
          </p:nvPr>
        </p:nvSpPr>
        <p:spPr/>
        <p:txBody>
          <a:bodyPr/>
          <a:lstStyle/>
          <a:p>
            <a:pPr>
              <a:defRPr/>
            </a:pPr>
            <a:fld id="{DFB4386B-44C8-4242-91E1-59775D2208ED}" type="slidenum">
              <a:rPr lang="en-US"/>
              <a:pPr>
                <a:defRPr/>
              </a:pPr>
              <a:t>45</a:t>
            </a:fld>
            <a:endParaRPr lang="en-US"/>
          </a:p>
        </p:txBody>
      </p:sp>
      <p:sp>
        <p:nvSpPr>
          <p:cNvPr id="126978" name="Rectangle 2"/>
          <p:cNvSpPr>
            <a:spLocks noGrp="1" noChangeArrowheads="1"/>
          </p:cNvSpPr>
          <p:nvPr>
            <p:ph type="title"/>
          </p:nvPr>
        </p:nvSpPr>
        <p:spPr>
          <a:xfrm>
            <a:off x="0" y="2503488"/>
            <a:ext cx="9144000" cy="1036637"/>
          </a:xfrm>
        </p:spPr>
        <p:txBody>
          <a:bodyPr/>
          <a:lstStyle/>
          <a:p>
            <a:pPr eaLnBrk="1" hangingPunct="1"/>
            <a:r>
              <a:rPr lang="en-US" altLang="tr-TR" sz="3600" b="1" smtClean="0"/>
              <a:t>THANK YOU FOR YOUR ATTENTION...</a:t>
            </a:r>
          </a:p>
        </p:txBody>
      </p:sp>
      <p:sp>
        <p:nvSpPr>
          <p:cNvPr id="126979" name="Rectangle 3"/>
          <p:cNvSpPr>
            <a:spLocks noGrp="1" noChangeArrowheads="1"/>
          </p:cNvSpPr>
          <p:nvPr>
            <p:ph type="body" sz="half" idx="1"/>
          </p:nvPr>
        </p:nvSpPr>
        <p:spPr>
          <a:xfrm>
            <a:off x="908050" y="3643313"/>
            <a:ext cx="7545388" cy="3000375"/>
          </a:xfrm>
        </p:spPr>
        <p:txBody>
          <a:bodyPr/>
          <a:lstStyle/>
          <a:p>
            <a:pPr marL="0" indent="0" eaLnBrk="1" hangingPunct="1">
              <a:lnSpc>
                <a:spcPct val="90000"/>
              </a:lnSpc>
              <a:buFont typeface="Arial" pitchFamily="34" charset="0"/>
              <a:buNone/>
            </a:pPr>
            <a:r>
              <a:rPr lang="en-US" dirty="0" smtClean="0"/>
              <a:t> </a:t>
            </a:r>
          </a:p>
        </p:txBody>
      </p:sp>
      <p:pic>
        <p:nvPicPr>
          <p:cNvPr id="126980" name="Picture 7" descr="flag-tr"/>
          <p:cNvPicPr>
            <a:picLocks noChangeAspect="1" noChangeArrowheads="1"/>
          </p:cNvPicPr>
          <p:nvPr/>
        </p:nvPicPr>
        <p:blipFill>
          <a:blip r:embed="rId3" cstate="print"/>
          <a:srcRect/>
          <a:stretch>
            <a:fillRect/>
          </a:stretch>
        </p:blipFill>
        <p:spPr bwMode="auto">
          <a:xfrm>
            <a:off x="0" y="0"/>
            <a:ext cx="3027363" cy="2030413"/>
          </a:xfrm>
          <a:prstGeom prst="rect">
            <a:avLst/>
          </a:prstGeom>
          <a:noFill/>
          <a:ln w="9525">
            <a:noFill/>
            <a:miter lim="800000"/>
            <a:headEnd/>
            <a:tailEnd/>
          </a:ln>
        </p:spPr>
      </p:pic>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cxnSp>
        <p:nvCxnSpPr>
          <p:cNvPr id="13"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pic>
        <p:nvPicPr>
          <p:cNvPr id="126983" name="Picture 9" descr="C:\Users\yilgin\Desktop\Tajikistan_Flag.png"/>
          <p:cNvPicPr>
            <a:picLocks noChangeAspect="1" noChangeArrowheads="1"/>
          </p:cNvPicPr>
          <p:nvPr/>
        </p:nvPicPr>
        <p:blipFill>
          <a:blip r:embed="rId4" cstate="print"/>
          <a:srcRect/>
          <a:stretch>
            <a:fillRect/>
          </a:stretch>
        </p:blipFill>
        <p:spPr bwMode="auto">
          <a:xfrm>
            <a:off x="6183313" y="0"/>
            <a:ext cx="2960687" cy="2030413"/>
          </a:xfrm>
          <a:prstGeom prst="rect">
            <a:avLst/>
          </a:prstGeom>
          <a:noFill/>
          <a:ln w="9525">
            <a:noFill/>
            <a:miter lim="800000"/>
            <a:headEnd/>
            <a:tailEnd/>
          </a:ln>
        </p:spPr>
      </p:pic>
      <p:pic>
        <p:nvPicPr>
          <p:cNvPr id="126984" name="Resim 14" descr="http://www.kalkinma.gov.tr/DocObjects/view/12599/Kalkınma_Bakanlığı_logo(_arkası_beyaz).png"/>
          <p:cNvPicPr>
            <a:picLocks noChangeAspect="1" noChangeArrowheads="1"/>
          </p:cNvPicPr>
          <p:nvPr/>
        </p:nvPicPr>
        <p:blipFill>
          <a:blip r:embed="rId5" cstate="print"/>
          <a:srcRect/>
          <a:stretch>
            <a:fillRect/>
          </a:stretch>
        </p:blipFill>
        <p:spPr bwMode="auto">
          <a:xfrm>
            <a:off x="3735388" y="22225"/>
            <a:ext cx="1890712" cy="20081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Line 14"/>
          <p:cNvSpPr>
            <a:spLocks noChangeShapeType="1"/>
          </p:cNvSpPr>
          <p:nvPr/>
        </p:nvSpPr>
        <p:spPr bwMode="auto">
          <a:xfrm>
            <a:off x="6962775" y="4062413"/>
            <a:ext cx="457200" cy="0"/>
          </a:xfrm>
          <a:prstGeom prst="line">
            <a:avLst/>
          </a:prstGeom>
          <a:noFill/>
          <a:ln w="76200" cmpd="dbl">
            <a:solidFill>
              <a:srgbClr val="002060"/>
            </a:solidFill>
            <a:round/>
            <a:headEnd type="none" w="sm" len="sm"/>
            <a:tailEnd type="stealth" w="med" len="med"/>
          </a:ln>
          <a:extLst>
            <a:ext uri="{909E8E84-426E-40DD-AFC4-6F175D3DCCD1}"/>
          </a:extLst>
        </p:spPr>
        <p:txBody>
          <a:bodyPr lIns="91302" tIns="45652" rIns="91302" bIns="45652"/>
          <a:lstStyle/>
          <a:p>
            <a:pPr eaLnBrk="0" hangingPunct="0">
              <a:defRPr/>
            </a:pPr>
            <a:endParaRPr lang="tr-TR" b="0" dirty="0">
              <a:cs typeface="+mn-cs"/>
              <a:sym typeface="Gill Sans Light" charset="0"/>
            </a:endParaRPr>
          </a:p>
        </p:txBody>
      </p:sp>
      <p:sp>
        <p:nvSpPr>
          <p:cNvPr id="6147" name="Line 15"/>
          <p:cNvSpPr>
            <a:spLocks noChangeShapeType="1"/>
          </p:cNvSpPr>
          <p:nvPr/>
        </p:nvSpPr>
        <p:spPr bwMode="auto">
          <a:xfrm>
            <a:off x="5508625" y="4348163"/>
            <a:ext cx="0" cy="304800"/>
          </a:xfrm>
          <a:prstGeom prst="line">
            <a:avLst/>
          </a:prstGeom>
          <a:noFill/>
          <a:ln w="76200" cmpd="dbl">
            <a:solidFill>
              <a:srgbClr val="002060"/>
            </a:solidFill>
            <a:round/>
            <a:headEnd type="none" w="sm" len="sm"/>
            <a:tailEnd type="stealth" w="med" len="med"/>
          </a:ln>
          <a:extLst>
            <a:ext uri="{909E8E84-426E-40DD-AFC4-6F175D3DCCD1}"/>
          </a:extLst>
        </p:spPr>
        <p:txBody>
          <a:bodyPr lIns="91302" tIns="45652" rIns="91302" bIns="45652"/>
          <a:lstStyle/>
          <a:p>
            <a:pPr eaLnBrk="0" hangingPunct="0">
              <a:defRPr/>
            </a:pPr>
            <a:endParaRPr lang="tr-TR" b="0" dirty="0">
              <a:cs typeface="+mn-cs"/>
              <a:sym typeface="Gill Sans Light" charset="0"/>
            </a:endParaRPr>
          </a:p>
        </p:txBody>
      </p:sp>
      <p:sp>
        <p:nvSpPr>
          <p:cNvPr id="6148" name="Line 16"/>
          <p:cNvSpPr>
            <a:spLocks noChangeShapeType="1"/>
          </p:cNvSpPr>
          <p:nvPr/>
        </p:nvSpPr>
        <p:spPr bwMode="auto">
          <a:xfrm>
            <a:off x="5508625" y="5157788"/>
            <a:ext cx="0" cy="304800"/>
          </a:xfrm>
          <a:prstGeom prst="line">
            <a:avLst/>
          </a:prstGeom>
          <a:noFill/>
          <a:ln w="76200" cmpd="dbl">
            <a:solidFill>
              <a:srgbClr val="002060"/>
            </a:solidFill>
            <a:round/>
            <a:headEnd type="none" w="sm" len="sm"/>
            <a:tailEnd type="stealth" w="med" len="med"/>
          </a:ln>
          <a:extLst>
            <a:ext uri="{909E8E84-426E-40DD-AFC4-6F175D3DCCD1}"/>
          </a:extLst>
        </p:spPr>
        <p:txBody>
          <a:bodyPr lIns="91302" tIns="45652" rIns="91302" bIns="45652"/>
          <a:lstStyle/>
          <a:p>
            <a:pPr eaLnBrk="0" hangingPunct="0">
              <a:defRPr/>
            </a:pPr>
            <a:endParaRPr lang="tr-TR" b="0" dirty="0">
              <a:cs typeface="+mn-cs"/>
              <a:sym typeface="Gill Sans Light" charset="0"/>
            </a:endParaRPr>
          </a:p>
        </p:txBody>
      </p:sp>
      <p:sp>
        <p:nvSpPr>
          <p:cNvPr id="6149" name="Line 17"/>
          <p:cNvSpPr>
            <a:spLocks noChangeShapeType="1"/>
          </p:cNvSpPr>
          <p:nvPr/>
        </p:nvSpPr>
        <p:spPr bwMode="auto">
          <a:xfrm>
            <a:off x="8172450" y="4348163"/>
            <a:ext cx="0" cy="304800"/>
          </a:xfrm>
          <a:prstGeom prst="line">
            <a:avLst/>
          </a:prstGeom>
          <a:noFill/>
          <a:ln w="76200" cmpd="dbl">
            <a:solidFill>
              <a:srgbClr val="002060"/>
            </a:solidFill>
            <a:round/>
            <a:headEnd type="none" w="sm" len="sm"/>
            <a:tailEnd type="stealth" w="med" len="med"/>
          </a:ln>
          <a:extLst>
            <a:ext uri="{909E8E84-426E-40DD-AFC4-6F175D3DCCD1}"/>
          </a:extLst>
        </p:spPr>
        <p:txBody>
          <a:bodyPr lIns="91302" tIns="45652" rIns="91302" bIns="45652"/>
          <a:lstStyle/>
          <a:p>
            <a:pPr eaLnBrk="0" hangingPunct="0">
              <a:defRPr/>
            </a:pPr>
            <a:endParaRPr lang="tr-TR" b="0" dirty="0">
              <a:cs typeface="+mn-cs"/>
              <a:sym typeface="Gill Sans Light" charset="0"/>
            </a:endParaRPr>
          </a:p>
        </p:txBody>
      </p:sp>
      <p:sp>
        <p:nvSpPr>
          <p:cNvPr id="6150" name="Line 18"/>
          <p:cNvSpPr>
            <a:spLocks noChangeShapeType="1"/>
          </p:cNvSpPr>
          <p:nvPr/>
        </p:nvSpPr>
        <p:spPr bwMode="auto">
          <a:xfrm>
            <a:off x="6962775" y="4884738"/>
            <a:ext cx="457200" cy="0"/>
          </a:xfrm>
          <a:prstGeom prst="line">
            <a:avLst/>
          </a:prstGeom>
          <a:noFill/>
          <a:ln w="76200" cmpd="dbl">
            <a:solidFill>
              <a:srgbClr val="002060"/>
            </a:solidFill>
            <a:round/>
            <a:headEnd type="none" w="sm" len="sm"/>
            <a:tailEnd type="stealth" w="med" len="med"/>
          </a:ln>
          <a:extLst>
            <a:ext uri="{909E8E84-426E-40DD-AFC4-6F175D3DCCD1}"/>
          </a:extLst>
        </p:spPr>
        <p:txBody>
          <a:bodyPr lIns="91302" tIns="45652" rIns="91302" bIns="45652"/>
          <a:lstStyle/>
          <a:p>
            <a:pPr eaLnBrk="0" hangingPunct="0">
              <a:defRPr/>
            </a:pPr>
            <a:endParaRPr lang="tr-TR" b="0" dirty="0">
              <a:cs typeface="+mn-cs"/>
              <a:sym typeface="Gill Sans Light" charset="0"/>
            </a:endParaRPr>
          </a:p>
        </p:txBody>
      </p:sp>
      <p:sp>
        <p:nvSpPr>
          <p:cNvPr id="6151" name="Line 19"/>
          <p:cNvSpPr>
            <a:spLocks noChangeShapeType="1"/>
          </p:cNvSpPr>
          <p:nvPr/>
        </p:nvSpPr>
        <p:spPr bwMode="auto">
          <a:xfrm flipH="1">
            <a:off x="6948488" y="5848350"/>
            <a:ext cx="1223962" cy="0"/>
          </a:xfrm>
          <a:prstGeom prst="line">
            <a:avLst/>
          </a:prstGeom>
          <a:noFill/>
          <a:ln w="76200" cmpd="dbl">
            <a:solidFill>
              <a:srgbClr val="002060"/>
            </a:solidFill>
            <a:round/>
            <a:headEnd type="none" w="sm" len="sm"/>
            <a:tailEnd type="stealth" w="med" len="med"/>
          </a:ln>
          <a:extLst>
            <a:ext uri="{909E8E84-426E-40DD-AFC4-6F175D3DCCD1}"/>
          </a:extLst>
        </p:spPr>
        <p:txBody>
          <a:bodyPr lIns="91302" tIns="45652" rIns="91302" bIns="45652"/>
          <a:lstStyle/>
          <a:p>
            <a:pPr eaLnBrk="0" hangingPunct="0">
              <a:defRPr/>
            </a:pPr>
            <a:endParaRPr lang="tr-TR" b="0" dirty="0">
              <a:cs typeface="+mn-cs"/>
              <a:sym typeface="Gill Sans Light" charset="0"/>
            </a:endParaRPr>
          </a:p>
        </p:txBody>
      </p:sp>
      <p:sp>
        <p:nvSpPr>
          <p:cNvPr id="6152" name="Line 20"/>
          <p:cNvSpPr>
            <a:spLocks noChangeShapeType="1"/>
          </p:cNvSpPr>
          <p:nvPr/>
        </p:nvSpPr>
        <p:spPr bwMode="auto">
          <a:xfrm flipV="1">
            <a:off x="8172450" y="5229225"/>
            <a:ext cx="0" cy="647700"/>
          </a:xfrm>
          <a:prstGeom prst="line">
            <a:avLst/>
          </a:prstGeom>
          <a:noFill/>
          <a:ln w="76200" cmpd="dbl">
            <a:solidFill>
              <a:srgbClr val="002060"/>
            </a:solidFill>
            <a:round/>
            <a:headEnd type="none" w="sm" len="sm"/>
            <a:tailEnd/>
          </a:ln>
          <a:extLst>
            <a:ext uri="{909E8E84-426E-40DD-AFC4-6F175D3DCCD1}"/>
          </a:extLst>
        </p:spPr>
        <p:txBody>
          <a:bodyPr lIns="91302" tIns="45652" rIns="91302" bIns="45652"/>
          <a:lstStyle/>
          <a:p>
            <a:pPr eaLnBrk="0" hangingPunct="0">
              <a:defRPr/>
            </a:pPr>
            <a:endParaRPr lang="tr-TR" b="0" dirty="0">
              <a:cs typeface="+mn-cs"/>
              <a:sym typeface="Gill Sans Light" charset="0"/>
            </a:endParaRPr>
          </a:p>
        </p:txBody>
      </p:sp>
      <p:sp>
        <p:nvSpPr>
          <p:cNvPr id="6153" name="Line 21"/>
          <p:cNvSpPr>
            <a:spLocks noChangeShapeType="1"/>
          </p:cNvSpPr>
          <p:nvPr/>
        </p:nvSpPr>
        <p:spPr bwMode="auto">
          <a:xfrm>
            <a:off x="3132138" y="4941888"/>
            <a:ext cx="503237" cy="0"/>
          </a:xfrm>
          <a:prstGeom prst="line">
            <a:avLst/>
          </a:prstGeom>
          <a:noFill/>
          <a:ln w="76200" cmpd="dbl">
            <a:solidFill>
              <a:srgbClr val="002060"/>
            </a:solidFill>
            <a:round/>
            <a:headEnd type="triangle" w="med" len="med"/>
            <a:tailEnd type="triangle" w="med" len="med"/>
          </a:ln>
          <a:extLst>
            <a:ext uri="{909E8E84-426E-40DD-AFC4-6F175D3DCCD1}"/>
          </a:extLst>
        </p:spPr>
        <p:txBody>
          <a:bodyPr lIns="91302" tIns="45652" rIns="91302" bIns="45652"/>
          <a:lstStyle/>
          <a:p>
            <a:pPr eaLnBrk="0" hangingPunct="0">
              <a:defRPr/>
            </a:pPr>
            <a:endParaRPr lang="tr-TR" b="0" dirty="0">
              <a:cs typeface="+mn-cs"/>
              <a:sym typeface="Gill Sans Light" charset="0"/>
            </a:endParaRPr>
          </a:p>
        </p:txBody>
      </p:sp>
      <p:sp>
        <p:nvSpPr>
          <p:cNvPr id="6155" name="AutoShape 26"/>
          <p:cNvSpPr>
            <a:spLocks/>
          </p:cNvSpPr>
          <p:nvPr/>
        </p:nvSpPr>
        <p:spPr bwMode="auto">
          <a:xfrm>
            <a:off x="3717925" y="4052888"/>
            <a:ext cx="303213" cy="1824037"/>
          </a:xfrm>
          <a:prstGeom prst="leftBrace">
            <a:avLst>
              <a:gd name="adj1" fmla="val 68923"/>
              <a:gd name="adj2" fmla="val 50000"/>
            </a:avLst>
          </a:prstGeom>
          <a:noFill/>
          <a:ln w="76200">
            <a:solidFill>
              <a:srgbClr val="002060"/>
            </a:solidFill>
            <a:round/>
            <a:headEnd/>
            <a:tailEnd/>
          </a:ln>
          <a:extLst>
            <a:ext uri="{909E8E84-426E-40DD-AFC4-6F175D3DCCD1}"/>
          </a:extLst>
        </p:spPr>
        <p:txBody>
          <a:bodyPr lIns="91302" tIns="45652" rIns="91302" bIns="45652" anchor="ctr">
            <a:spAutoFit/>
          </a:bodyPr>
          <a:lstStyle/>
          <a:p>
            <a:pPr eaLnBrk="0" hangingPunct="0">
              <a:defRPr/>
            </a:pPr>
            <a:endParaRPr lang="en-US" b="0" dirty="0">
              <a:cs typeface="+mn-cs"/>
              <a:sym typeface="Gill Sans Light" charset="0"/>
            </a:endParaRPr>
          </a:p>
        </p:txBody>
      </p:sp>
      <p:sp>
        <p:nvSpPr>
          <p:cNvPr id="489500" name="AutoShape 28"/>
          <p:cNvSpPr>
            <a:spLocks noChangeArrowheads="1"/>
          </p:cNvSpPr>
          <p:nvPr/>
        </p:nvSpPr>
        <p:spPr bwMode="auto">
          <a:xfrm>
            <a:off x="2838450" y="1512888"/>
            <a:ext cx="5086350" cy="531812"/>
          </a:xfrm>
          <a:prstGeom prst="bevel">
            <a:avLst>
              <a:gd name="adj" fmla="val 12500"/>
            </a:avLst>
          </a:prstGeom>
          <a:solidFill>
            <a:srgbClr val="FFFF00"/>
          </a:solidFill>
          <a:ln w="25400">
            <a:solidFill>
              <a:srgbClr val="3366FF"/>
            </a:solidFill>
            <a:miter lim="800000"/>
            <a:headEnd/>
            <a:tailEnd/>
          </a:ln>
          <a:effectLst/>
        </p:spPr>
        <p:txBody>
          <a:bodyPr lIns="91302" tIns="45652" rIns="91302" bIns="45652" anchor="ctr">
            <a:spAutoFit/>
          </a:bodyPr>
          <a:lstStyle/>
          <a:p>
            <a:pPr algn="ctr" eaLnBrk="0" hangingPunct="0">
              <a:defRPr/>
            </a:pPr>
            <a:r>
              <a:rPr lang="en-US" sz="2000" dirty="0">
                <a:effectLst>
                  <a:outerShdw blurRad="38100" dist="38100" dir="2700000" algn="tl">
                    <a:srgbClr val="C0C0C0"/>
                  </a:outerShdw>
                </a:effectLst>
                <a:latin typeface="Book Antiqua" pitchFamily="18" charset="0"/>
                <a:sym typeface="Gill Sans Light" charset="0"/>
              </a:rPr>
              <a:t>LONG-TERM STRATEGY</a:t>
            </a:r>
            <a:endParaRPr lang="en-US" sz="2000" dirty="0">
              <a:effectLst>
                <a:outerShdw blurRad="38100" dist="38100" dir="2700000" algn="tl">
                  <a:srgbClr val="C0C0C0"/>
                </a:outerShdw>
              </a:effectLst>
              <a:latin typeface="Book Antiqua" pitchFamily="18" charset="0"/>
              <a:cs typeface="+mn-cs"/>
              <a:sym typeface="Gill Sans Light" charset="0"/>
            </a:endParaRPr>
          </a:p>
        </p:txBody>
      </p:sp>
      <p:sp>
        <p:nvSpPr>
          <p:cNvPr id="6157" name="AutoShape 29"/>
          <p:cNvSpPr>
            <a:spLocks noChangeArrowheads="1"/>
          </p:cNvSpPr>
          <p:nvPr/>
        </p:nvSpPr>
        <p:spPr bwMode="auto">
          <a:xfrm>
            <a:off x="5435600" y="2133600"/>
            <a:ext cx="366713" cy="473075"/>
          </a:xfrm>
          <a:prstGeom prst="downArrow">
            <a:avLst>
              <a:gd name="adj1" fmla="val 50000"/>
              <a:gd name="adj2" fmla="val 58456"/>
            </a:avLst>
          </a:prstGeom>
          <a:solidFill>
            <a:srgbClr val="002060"/>
          </a:solidFill>
          <a:ln w="19050" algn="ctr">
            <a:solidFill>
              <a:srgbClr val="002060"/>
            </a:solidFill>
            <a:miter lim="800000"/>
            <a:headEnd/>
            <a:tailEnd/>
          </a:ln>
          <a:extLst/>
        </p:spPr>
        <p:txBody>
          <a:bodyPr wrap="none" lIns="91302" tIns="45652" rIns="91302" bIns="45652" anchor="ctr">
            <a:spAutoFit/>
          </a:bodyPr>
          <a:lstStyle/>
          <a:p>
            <a:pPr eaLnBrk="0" hangingPunct="0">
              <a:defRPr/>
            </a:pPr>
            <a:endParaRPr lang="en-US" b="0" dirty="0">
              <a:cs typeface="+mn-cs"/>
              <a:sym typeface="Gill Sans Light" charset="0"/>
            </a:endParaRPr>
          </a:p>
        </p:txBody>
      </p:sp>
      <p:sp>
        <p:nvSpPr>
          <p:cNvPr id="6158" name="AutoShape 30"/>
          <p:cNvSpPr>
            <a:spLocks noChangeArrowheads="1"/>
          </p:cNvSpPr>
          <p:nvPr/>
        </p:nvSpPr>
        <p:spPr bwMode="auto">
          <a:xfrm>
            <a:off x="4054475" y="2635250"/>
            <a:ext cx="2914650" cy="571500"/>
          </a:xfrm>
          <a:prstGeom prst="bevel">
            <a:avLst>
              <a:gd name="adj" fmla="val 12500"/>
            </a:avLst>
          </a:prstGeom>
          <a:solidFill>
            <a:schemeClr val="accent2">
              <a:lumMod val="60000"/>
              <a:lumOff val="40000"/>
            </a:schemeClr>
          </a:solidFill>
          <a:ln w="25400">
            <a:solidFill>
              <a:srgbClr val="3366FF"/>
            </a:solidFill>
            <a:miter lim="800000"/>
            <a:headEnd/>
            <a:tailEnd/>
          </a:ln>
          <a:extLst/>
        </p:spPr>
        <p:txBody>
          <a:bodyPr wrap="none" lIns="91302" tIns="45652" rIns="91302" bIns="45652" anchor="ctr">
            <a:spAutoFit/>
          </a:bodyPr>
          <a:lstStyle/>
          <a:p>
            <a:pPr algn="ctr" eaLnBrk="0" hangingPunct="0">
              <a:defRPr/>
            </a:pPr>
            <a:r>
              <a:rPr lang="en-US" sz="2200" dirty="0">
                <a:latin typeface="Book Antiqua" pitchFamily="18" charset="0"/>
                <a:sym typeface="Gill Sans Light" charset="0"/>
              </a:rPr>
              <a:t>DEVELOPMENT PLAN</a:t>
            </a:r>
            <a:endParaRPr lang="en-US" sz="2200" dirty="0">
              <a:latin typeface="Book Antiqua" pitchFamily="18" charset="0"/>
              <a:cs typeface="+mn-cs"/>
              <a:sym typeface="Gill Sans Light" charset="0"/>
            </a:endParaRPr>
          </a:p>
        </p:txBody>
      </p:sp>
      <p:sp>
        <p:nvSpPr>
          <p:cNvPr id="6159" name="AutoShape 31"/>
          <p:cNvSpPr>
            <a:spLocks noChangeArrowheads="1"/>
          </p:cNvSpPr>
          <p:nvPr/>
        </p:nvSpPr>
        <p:spPr bwMode="auto">
          <a:xfrm>
            <a:off x="5407025" y="3255963"/>
            <a:ext cx="366713" cy="473075"/>
          </a:xfrm>
          <a:prstGeom prst="downArrow">
            <a:avLst>
              <a:gd name="adj1" fmla="val 50000"/>
              <a:gd name="adj2" fmla="val 58456"/>
            </a:avLst>
          </a:prstGeom>
          <a:solidFill>
            <a:srgbClr val="002060"/>
          </a:solidFill>
          <a:ln w="19050" algn="ctr">
            <a:solidFill>
              <a:srgbClr val="002060"/>
            </a:solidFill>
            <a:miter lim="800000"/>
            <a:headEnd/>
            <a:tailEnd/>
          </a:ln>
          <a:extLst/>
        </p:spPr>
        <p:txBody>
          <a:bodyPr wrap="none" lIns="91302" tIns="45652" rIns="91302" bIns="45652" anchor="ctr">
            <a:spAutoFit/>
          </a:bodyPr>
          <a:lstStyle/>
          <a:p>
            <a:pPr eaLnBrk="0" hangingPunct="0">
              <a:defRPr/>
            </a:pPr>
            <a:endParaRPr lang="en-US" b="0" dirty="0">
              <a:cs typeface="+mn-cs"/>
              <a:sym typeface="Gill Sans Light" charset="0"/>
            </a:endParaRPr>
          </a:p>
        </p:txBody>
      </p:sp>
      <p:sp>
        <p:nvSpPr>
          <p:cNvPr id="6160" name="AutoShape 32"/>
          <p:cNvSpPr>
            <a:spLocks noChangeArrowheads="1"/>
          </p:cNvSpPr>
          <p:nvPr/>
        </p:nvSpPr>
        <p:spPr bwMode="auto">
          <a:xfrm rot="10800000">
            <a:off x="1403350" y="2924175"/>
            <a:ext cx="2232025" cy="792163"/>
          </a:xfrm>
          <a:custGeom>
            <a:avLst/>
            <a:gdLst>
              <a:gd name="T0" fmla="*/ 2303505 w 21600"/>
              <a:gd name="T1" fmla="*/ 0 h 21600"/>
              <a:gd name="T2" fmla="*/ 2014502 w 21600"/>
              <a:gd name="T3" fmla="*/ 274947 h 21600"/>
              <a:gd name="T4" fmla="*/ 0 w 21600"/>
              <a:gd name="T5" fmla="*/ 767335 h 21600"/>
              <a:gd name="T6" fmla="*/ 1189018 w 21600"/>
              <a:gd name="T7" fmla="*/ 792163 h 21600"/>
              <a:gd name="T8" fmla="*/ 2378036 w 21600"/>
              <a:gd name="T9" fmla="*/ 545969 h 21600"/>
              <a:gd name="T10" fmla="*/ 2592388 w 21600"/>
              <a:gd name="T11" fmla="*/ 274947 h 21600"/>
              <a:gd name="T12" fmla="*/ 17694720 60000 65536"/>
              <a:gd name="T13" fmla="*/ 11796480 60000 65536"/>
              <a:gd name="T14" fmla="*/ 11796480 60000 65536"/>
              <a:gd name="T15" fmla="*/ 5898240 60000 65536"/>
              <a:gd name="T16" fmla="*/ 0 60000 65536"/>
              <a:gd name="T17" fmla="*/ 0 60000 65536"/>
              <a:gd name="T18" fmla="*/ 0 w 21600"/>
              <a:gd name="T19" fmla="*/ 20245 h 21600"/>
              <a:gd name="T20" fmla="*/ 198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193" y="0"/>
                </a:moveTo>
                <a:lnTo>
                  <a:pt x="16785" y="7497"/>
                </a:lnTo>
                <a:lnTo>
                  <a:pt x="18571" y="7497"/>
                </a:lnTo>
                <a:lnTo>
                  <a:pt x="18571" y="20245"/>
                </a:lnTo>
                <a:lnTo>
                  <a:pt x="0" y="20245"/>
                </a:lnTo>
                <a:lnTo>
                  <a:pt x="0" y="21600"/>
                </a:lnTo>
                <a:lnTo>
                  <a:pt x="19814" y="21600"/>
                </a:lnTo>
                <a:lnTo>
                  <a:pt x="19814" y="7497"/>
                </a:lnTo>
                <a:lnTo>
                  <a:pt x="21600" y="7497"/>
                </a:lnTo>
                <a:close/>
              </a:path>
            </a:pathLst>
          </a:custGeom>
          <a:solidFill>
            <a:srgbClr val="002060"/>
          </a:solidFill>
          <a:ln w="19050" algn="ctr">
            <a:solidFill>
              <a:srgbClr val="3366FF"/>
            </a:solidFill>
            <a:miter lim="800000"/>
            <a:headEnd/>
            <a:tailEnd/>
          </a:ln>
          <a:extLst/>
        </p:spPr>
        <p:txBody>
          <a:bodyPr lIns="91302" tIns="45652" rIns="91302" bIns="45652" anchor="ctr">
            <a:spAutoFit/>
          </a:bodyPr>
          <a:lstStyle/>
          <a:p>
            <a:pPr eaLnBrk="0" hangingPunct="0">
              <a:defRPr/>
            </a:pPr>
            <a:endParaRPr lang="en-US" b="0" dirty="0">
              <a:cs typeface="+mn-cs"/>
              <a:sym typeface="Gill Sans Light" charset="0"/>
            </a:endParaRPr>
          </a:p>
        </p:txBody>
      </p:sp>
      <p:grpSp>
        <p:nvGrpSpPr>
          <p:cNvPr id="3" name="Group 36"/>
          <p:cNvGrpSpPr>
            <a:grpSpLocks/>
          </p:cNvGrpSpPr>
          <p:nvPr/>
        </p:nvGrpSpPr>
        <p:grpSpPr bwMode="auto">
          <a:xfrm>
            <a:off x="323702" y="3932411"/>
            <a:ext cx="2735833" cy="2159868"/>
            <a:chOff x="204" y="2296"/>
            <a:chExt cx="1723" cy="1361"/>
          </a:xfrm>
          <a:solidFill>
            <a:schemeClr val="accent6">
              <a:lumMod val="40000"/>
              <a:lumOff val="60000"/>
            </a:schemeClr>
          </a:solidFill>
        </p:grpSpPr>
        <p:sp>
          <p:nvSpPr>
            <p:cNvPr id="6167" name="Rectangle 3"/>
            <p:cNvSpPr>
              <a:spLocks noChangeArrowheads="1"/>
            </p:cNvSpPr>
            <p:nvPr/>
          </p:nvSpPr>
          <p:spPr bwMode="auto">
            <a:xfrm>
              <a:off x="204" y="2296"/>
              <a:ext cx="1723" cy="1361"/>
            </a:xfrm>
            <a:prstGeom prst="rect">
              <a:avLst/>
            </a:prstGeom>
            <a:grpFill/>
            <a:ln w="38100" cmpd="dbl">
              <a:solidFill>
                <a:schemeClr val="accent2"/>
              </a:solidFill>
              <a:miter lim="800000"/>
              <a:headEnd type="none" w="sm" len="sm"/>
              <a:tailEnd/>
            </a:ln>
            <a:extLst/>
          </p:spPr>
          <p:txBody>
            <a:bodyPr/>
            <a:lstStyle/>
            <a:p>
              <a:pPr eaLnBrk="0" hangingPunct="0">
                <a:defRPr/>
              </a:pPr>
              <a:endParaRPr lang="en-US" b="0" dirty="0">
                <a:cs typeface="+mn-cs"/>
                <a:sym typeface="Gill Sans Light" charset="0"/>
              </a:endParaRPr>
            </a:p>
          </p:txBody>
        </p:sp>
        <p:sp>
          <p:nvSpPr>
            <p:cNvPr id="6168" name="Rectangle 33"/>
            <p:cNvSpPr>
              <a:spLocks noChangeArrowheads="1"/>
            </p:cNvSpPr>
            <p:nvPr/>
          </p:nvSpPr>
          <p:spPr bwMode="auto">
            <a:xfrm>
              <a:off x="295" y="2298"/>
              <a:ext cx="1542" cy="524"/>
            </a:xfrm>
            <a:prstGeom prst="rect">
              <a:avLst/>
            </a:prstGeom>
            <a:solidFill>
              <a:schemeClr val="accent2">
                <a:lumMod val="40000"/>
                <a:lumOff val="60000"/>
              </a:schemeClr>
            </a:solidFill>
            <a:ln w="19050" algn="ctr">
              <a:solidFill>
                <a:srgbClr val="3366FF"/>
              </a:solidFill>
              <a:prstDash val="sysDot"/>
              <a:miter lim="800000"/>
              <a:headEnd/>
              <a:tailEnd/>
            </a:ln>
            <a:extLst/>
          </p:spPr>
          <p:txBody>
            <a:bodyPr anchor="ctr">
              <a:spAutoFit/>
            </a:bodyPr>
            <a:lstStyle/>
            <a:p>
              <a:pPr algn="ctr" eaLnBrk="0" hangingPunct="0">
                <a:defRPr/>
              </a:pPr>
              <a:r>
                <a:rPr lang="en-US" sz="1600" dirty="0">
                  <a:latin typeface="Book Antiqua" pitchFamily="18" charset="0"/>
                  <a:sym typeface="Gill Sans Light" charset="0"/>
                </a:rPr>
                <a:t>Sectoral and Thematic Strategies</a:t>
              </a:r>
              <a:endParaRPr lang="en-US" sz="1600" dirty="0">
                <a:latin typeface="Book Antiqua" pitchFamily="18" charset="0"/>
                <a:cs typeface="+mn-cs"/>
                <a:sym typeface="Gill Sans Light" charset="0"/>
              </a:endParaRPr>
            </a:p>
          </p:txBody>
        </p:sp>
        <p:sp>
          <p:nvSpPr>
            <p:cNvPr id="6169" name="Rectangle 34"/>
            <p:cNvSpPr>
              <a:spLocks noChangeArrowheads="1"/>
            </p:cNvSpPr>
            <p:nvPr/>
          </p:nvSpPr>
          <p:spPr bwMode="auto">
            <a:xfrm>
              <a:off x="295" y="2799"/>
              <a:ext cx="1542" cy="368"/>
            </a:xfrm>
            <a:prstGeom prst="rect">
              <a:avLst/>
            </a:prstGeom>
            <a:solidFill>
              <a:schemeClr val="tx2">
                <a:lumMod val="40000"/>
                <a:lumOff val="60000"/>
              </a:schemeClr>
            </a:solidFill>
            <a:ln w="19050" algn="ctr">
              <a:solidFill>
                <a:srgbClr val="3366FF"/>
              </a:solidFill>
              <a:prstDash val="sysDot"/>
              <a:miter lim="800000"/>
              <a:headEnd/>
              <a:tailEnd/>
            </a:ln>
            <a:extLst/>
          </p:spPr>
          <p:txBody>
            <a:bodyPr anchor="ctr">
              <a:spAutoFit/>
            </a:bodyPr>
            <a:lstStyle/>
            <a:p>
              <a:pPr algn="ctr" eaLnBrk="0" hangingPunct="0">
                <a:defRPr/>
              </a:pPr>
              <a:r>
                <a:rPr lang="en-US" sz="1600" dirty="0">
                  <a:latin typeface="Book Antiqua" pitchFamily="18" charset="0"/>
                  <a:sym typeface="Gill Sans Light" charset="0"/>
                </a:rPr>
                <a:t>Regional Development Plans</a:t>
              </a:r>
              <a:endParaRPr lang="en-US" sz="1600" dirty="0">
                <a:latin typeface="Book Antiqua" pitchFamily="18" charset="0"/>
                <a:cs typeface="+mn-cs"/>
                <a:sym typeface="Gill Sans Light" charset="0"/>
              </a:endParaRPr>
            </a:p>
          </p:txBody>
        </p:sp>
        <p:sp>
          <p:nvSpPr>
            <p:cNvPr id="6170" name="Rectangle 35"/>
            <p:cNvSpPr>
              <a:spLocks noChangeArrowheads="1"/>
            </p:cNvSpPr>
            <p:nvPr/>
          </p:nvSpPr>
          <p:spPr bwMode="auto">
            <a:xfrm>
              <a:off x="295" y="3216"/>
              <a:ext cx="1542" cy="368"/>
            </a:xfrm>
            <a:prstGeom prst="rect">
              <a:avLst/>
            </a:prstGeom>
            <a:solidFill>
              <a:schemeClr val="accent3">
                <a:lumMod val="75000"/>
              </a:schemeClr>
            </a:solidFill>
            <a:ln w="19050" algn="ctr">
              <a:solidFill>
                <a:srgbClr val="3366FF"/>
              </a:solidFill>
              <a:prstDash val="sysDot"/>
              <a:miter lim="800000"/>
              <a:headEnd/>
              <a:tailEnd/>
            </a:ln>
            <a:extLst/>
          </p:spPr>
          <p:txBody>
            <a:bodyPr anchor="ctr">
              <a:spAutoFit/>
            </a:bodyPr>
            <a:lstStyle/>
            <a:p>
              <a:pPr algn="ctr" eaLnBrk="0" hangingPunct="0">
                <a:defRPr/>
              </a:pPr>
              <a:r>
                <a:rPr lang="en-US" sz="1600" dirty="0">
                  <a:latin typeface="Book Antiqua" pitchFamily="18" charset="0"/>
                  <a:sym typeface="Gill Sans Light" charset="0"/>
                </a:rPr>
                <a:t>Corporate Strategic Plans</a:t>
              </a:r>
              <a:endParaRPr lang="en-US" sz="1600" dirty="0">
                <a:latin typeface="Book Antiqua" pitchFamily="18" charset="0"/>
                <a:cs typeface="+mn-cs"/>
                <a:sym typeface="Gill Sans Light" charset="0"/>
              </a:endParaRPr>
            </a:p>
          </p:txBody>
        </p:sp>
      </p:grpSp>
      <p:sp>
        <p:nvSpPr>
          <p:cNvPr id="6162" name="AutoShape 37"/>
          <p:cNvSpPr>
            <a:spLocks noChangeArrowheads="1"/>
          </p:cNvSpPr>
          <p:nvPr/>
        </p:nvSpPr>
        <p:spPr bwMode="auto">
          <a:xfrm>
            <a:off x="4140200" y="3729038"/>
            <a:ext cx="2714625" cy="647700"/>
          </a:xfrm>
          <a:prstGeom prst="roundRect">
            <a:avLst>
              <a:gd name="adj" fmla="val 16667"/>
            </a:avLst>
          </a:prstGeom>
          <a:solidFill>
            <a:schemeClr val="accent3">
              <a:lumMod val="60000"/>
              <a:lumOff val="40000"/>
            </a:schemeClr>
          </a:solidFill>
          <a:ln w="19050" algn="ctr">
            <a:solidFill>
              <a:srgbClr val="3366FF"/>
            </a:solidFill>
            <a:round/>
            <a:headEnd/>
            <a:tailEnd/>
          </a:ln>
          <a:extLst/>
        </p:spPr>
        <p:txBody>
          <a:bodyPr lIns="91302" tIns="45652" rIns="91302" bIns="45652" anchor="ctr">
            <a:spAutoFit/>
          </a:bodyPr>
          <a:lstStyle/>
          <a:p>
            <a:pPr algn="ctr" eaLnBrk="0" hangingPunct="0">
              <a:defRPr/>
            </a:pPr>
            <a:r>
              <a:rPr lang="en-US" sz="1600" dirty="0">
                <a:latin typeface="Book Antiqua" pitchFamily="18" charset="0"/>
                <a:sym typeface="Gill Sans Light" charset="0"/>
              </a:rPr>
              <a:t>Mid-Term Program</a:t>
            </a:r>
            <a:endParaRPr lang="en-US" sz="1600" dirty="0">
              <a:latin typeface="Book Antiqua" pitchFamily="18" charset="0"/>
              <a:cs typeface="+mn-cs"/>
              <a:sym typeface="Gill Sans Light" charset="0"/>
            </a:endParaRPr>
          </a:p>
        </p:txBody>
      </p:sp>
      <p:sp>
        <p:nvSpPr>
          <p:cNvPr id="6163" name="AutoShape 38"/>
          <p:cNvSpPr>
            <a:spLocks noChangeArrowheads="1"/>
          </p:cNvSpPr>
          <p:nvPr/>
        </p:nvSpPr>
        <p:spPr bwMode="auto">
          <a:xfrm>
            <a:off x="4140200" y="4716463"/>
            <a:ext cx="2714625" cy="384175"/>
          </a:xfrm>
          <a:prstGeom prst="roundRect">
            <a:avLst>
              <a:gd name="adj" fmla="val 16667"/>
            </a:avLst>
          </a:prstGeom>
          <a:solidFill>
            <a:schemeClr val="accent5">
              <a:lumMod val="40000"/>
              <a:lumOff val="60000"/>
            </a:schemeClr>
          </a:solidFill>
          <a:ln w="19050" algn="ctr">
            <a:solidFill>
              <a:srgbClr val="3366FF"/>
            </a:solidFill>
            <a:round/>
            <a:headEnd/>
            <a:tailEnd/>
          </a:ln>
          <a:extLst/>
        </p:spPr>
        <p:txBody>
          <a:bodyPr lIns="91302" tIns="45652" rIns="91302" bIns="45652" anchor="ctr">
            <a:spAutoFit/>
          </a:bodyPr>
          <a:lstStyle/>
          <a:p>
            <a:pPr algn="ctr" eaLnBrk="0" hangingPunct="0">
              <a:defRPr/>
            </a:pPr>
            <a:r>
              <a:rPr lang="en-US" sz="1600" dirty="0">
                <a:latin typeface="Book Antiqua" pitchFamily="18" charset="0"/>
                <a:sym typeface="Gill Sans Light" charset="0"/>
              </a:rPr>
              <a:t>Annual Program</a:t>
            </a:r>
            <a:endParaRPr lang="en-US" sz="1600" dirty="0">
              <a:latin typeface="Book Antiqua" pitchFamily="18" charset="0"/>
              <a:cs typeface="+mn-cs"/>
              <a:sym typeface="Gill Sans Light" charset="0"/>
            </a:endParaRPr>
          </a:p>
        </p:txBody>
      </p:sp>
      <p:sp>
        <p:nvSpPr>
          <p:cNvPr id="6164" name="AutoShape 39"/>
          <p:cNvSpPr>
            <a:spLocks noChangeArrowheads="1"/>
          </p:cNvSpPr>
          <p:nvPr/>
        </p:nvSpPr>
        <p:spPr bwMode="auto">
          <a:xfrm>
            <a:off x="4140200" y="5368925"/>
            <a:ext cx="2714625" cy="920750"/>
          </a:xfrm>
          <a:prstGeom prst="roundRect">
            <a:avLst>
              <a:gd name="adj" fmla="val 16667"/>
            </a:avLst>
          </a:prstGeom>
          <a:solidFill>
            <a:schemeClr val="accent6">
              <a:lumMod val="75000"/>
            </a:schemeClr>
          </a:solidFill>
          <a:ln w="19050" algn="ctr">
            <a:solidFill>
              <a:srgbClr val="3366FF"/>
            </a:solidFill>
            <a:round/>
            <a:headEnd/>
            <a:tailEnd/>
          </a:ln>
          <a:extLst/>
        </p:spPr>
        <p:txBody>
          <a:bodyPr lIns="91302" tIns="45652" rIns="91302" bIns="45652" anchor="ctr">
            <a:spAutoFit/>
          </a:bodyPr>
          <a:lstStyle/>
          <a:p>
            <a:pPr algn="ctr" eaLnBrk="0" hangingPunct="0">
              <a:defRPr/>
            </a:pPr>
            <a:r>
              <a:rPr lang="en-US" sz="1600" dirty="0">
                <a:latin typeface="Book Antiqua" pitchFamily="18" charset="0"/>
                <a:sym typeface="Gill Sans Light" charset="0"/>
              </a:rPr>
              <a:t>Public Investment Program</a:t>
            </a:r>
            <a:endParaRPr lang="en-US" sz="1600" dirty="0">
              <a:latin typeface="Book Antiqua" pitchFamily="18" charset="0"/>
              <a:cs typeface="+mn-cs"/>
              <a:sym typeface="Gill Sans Light" charset="0"/>
            </a:endParaRPr>
          </a:p>
        </p:txBody>
      </p:sp>
      <p:sp>
        <p:nvSpPr>
          <p:cNvPr id="6165" name="AutoShape 40"/>
          <p:cNvSpPr>
            <a:spLocks noChangeArrowheads="1"/>
          </p:cNvSpPr>
          <p:nvPr/>
        </p:nvSpPr>
        <p:spPr bwMode="auto">
          <a:xfrm>
            <a:off x="7524750" y="3457575"/>
            <a:ext cx="1295400" cy="1190625"/>
          </a:xfrm>
          <a:prstGeom prst="roundRect">
            <a:avLst>
              <a:gd name="adj" fmla="val 16667"/>
            </a:avLst>
          </a:prstGeom>
          <a:solidFill>
            <a:schemeClr val="accent6">
              <a:lumMod val="40000"/>
              <a:lumOff val="60000"/>
            </a:schemeClr>
          </a:solidFill>
          <a:ln w="19050" algn="ctr">
            <a:solidFill>
              <a:srgbClr val="3366FF"/>
            </a:solidFill>
            <a:round/>
            <a:headEnd/>
            <a:tailEnd/>
          </a:ln>
          <a:extLst/>
        </p:spPr>
        <p:txBody>
          <a:bodyPr lIns="91302" tIns="45652" rIns="91302" bIns="45652" anchor="ctr">
            <a:spAutoFit/>
          </a:bodyPr>
          <a:lstStyle/>
          <a:p>
            <a:pPr algn="ctr" eaLnBrk="0" hangingPunct="0">
              <a:defRPr/>
            </a:pPr>
            <a:r>
              <a:rPr lang="en-US" sz="1600" dirty="0">
                <a:latin typeface="Book Antiqua" pitchFamily="18" charset="0"/>
                <a:sym typeface="Gill Sans Light" charset="0"/>
              </a:rPr>
              <a:t>Mid-Term Financial Plan</a:t>
            </a:r>
            <a:endParaRPr lang="en-US" sz="1600" dirty="0">
              <a:latin typeface="Book Antiqua" pitchFamily="18" charset="0"/>
              <a:cs typeface="+mn-cs"/>
              <a:sym typeface="Gill Sans Light" charset="0"/>
            </a:endParaRPr>
          </a:p>
        </p:txBody>
      </p:sp>
      <p:sp>
        <p:nvSpPr>
          <p:cNvPr id="6166" name="AutoShape 41"/>
          <p:cNvSpPr>
            <a:spLocks noChangeArrowheads="1"/>
          </p:cNvSpPr>
          <p:nvPr/>
        </p:nvSpPr>
        <p:spPr bwMode="auto">
          <a:xfrm>
            <a:off x="7524750" y="4716463"/>
            <a:ext cx="1295400" cy="384175"/>
          </a:xfrm>
          <a:prstGeom prst="roundRect">
            <a:avLst>
              <a:gd name="adj" fmla="val 16667"/>
            </a:avLst>
          </a:prstGeom>
          <a:solidFill>
            <a:schemeClr val="accent6">
              <a:lumMod val="40000"/>
              <a:lumOff val="60000"/>
            </a:schemeClr>
          </a:solidFill>
          <a:ln w="19050" algn="ctr">
            <a:solidFill>
              <a:srgbClr val="3366FF"/>
            </a:solidFill>
            <a:round/>
            <a:headEnd/>
            <a:tailEnd/>
          </a:ln>
          <a:extLst/>
        </p:spPr>
        <p:txBody>
          <a:bodyPr lIns="91302" tIns="45652" rIns="91302" bIns="45652" anchor="ctr">
            <a:spAutoFit/>
          </a:bodyPr>
          <a:lstStyle/>
          <a:p>
            <a:pPr algn="ctr" eaLnBrk="0" hangingPunct="0">
              <a:defRPr/>
            </a:pPr>
            <a:r>
              <a:rPr lang="en-US" sz="1600" dirty="0">
                <a:latin typeface="Book Antiqua" pitchFamily="18" charset="0"/>
                <a:sym typeface="Gill Sans Light" charset="0"/>
              </a:rPr>
              <a:t>Budget</a:t>
            </a:r>
            <a:endParaRPr lang="en-US" sz="1600" dirty="0">
              <a:latin typeface="Book Antiqua" pitchFamily="18" charset="0"/>
              <a:cs typeface="+mn-cs"/>
              <a:sym typeface="Gill Sans Light" charset="0"/>
            </a:endParaRPr>
          </a:p>
        </p:txBody>
      </p:sp>
      <p:sp>
        <p:nvSpPr>
          <p:cNvPr id="64533" name="3 Dikdörtgen"/>
          <p:cNvSpPr>
            <a:spLocks noChangeArrowheads="1"/>
          </p:cNvSpPr>
          <p:nvPr/>
        </p:nvSpPr>
        <p:spPr bwMode="auto">
          <a:xfrm>
            <a:off x="0" y="0"/>
            <a:ext cx="9144000" cy="792163"/>
          </a:xfrm>
          <a:prstGeom prst="rect">
            <a:avLst/>
          </a:prstGeom>
          <a:solidFill>
            <a:srgbClr val="FF0000"/>
          </a:solidFill>
          <a:ln w="25400" algn="ctr">
            <a:noFill/>
            <a:miter lim="800000"/>
            <a:headEnd/>
            <a:tailEnd/>
          </a:ln>
        </p:spPr>
        <p:txBody>
          <a:bodyPr lIns="91217" tIns="45609" rIns="91217" bIns="45609" anchor="ctr"/>
          <a:lstStyle/>
          <a:p>
            <a:pPr algn="ctr" eaLnBrk="0" hangingPunct="0"/>
            <a:r>
              <a:rPr lang="en-US" altLang="tr-TR" sz="2200">
                <a:solidFill>
                  <a:srgbClr val="FFFFFF"/>
                </a:solidFill>
              </a:rPr>
              <a:t>KEY POLICY DOCUMENTS IN TURKEY</a:t>
            </a:r>
          </a:p>
          <a:p>
            <a:pPr algn="ctr">
              <a:lnSpc>
                <a:spcPct val="90000"/>
              </a:lnSpc>
            </a:pPr>
            <a:r>
              <a:rPr lang="en-US" altLang="tr-TR" sz="2000">
                <a:solidFill>
                  <a:srgbClr val="FFFFFF"/>
                </a:solidFill>
                <a:latin typeface="Book Antiqua" pitchFamily="18" charset="0"/>
                <a:sym typeface="Gill Sans Light"/>
              </a:rPr>
              <a:t>(Plan, Program and Budget Correlation)</a:t>
            </a:r>
            <a:endParaRPr lang="en-US" altLang="ko-KR" sz="2000">
              <a:solidFill>
                <a:srgbClr val="FFFFFF"/>
              </a:solidFill>
              <a:latin typeface="Book Antiqua" pitchFamily="18" charset="0"/>
              <a:ea typeface="Gulim" pitchFamily="34" charset="-127"/>
              <a:sym typeface="Gill Sans Light"/>
            </a:endParaRPr>
          </a:p>
        </p:txBody>
      </p:sp>
      <p:pic>
        <p:nvPicPr>
          <p:cNvPr id="64534" name="Resim 13" descr="http://www.kalkinma.gov.tr/DocObjects/view/12603/Kalkınma_Bakanlığı_logo_(ingilizce)_arkası_beyaz.png"/>
          <p:cNvPicPr>
            <a:picLocks noChangeAspect="1" noChangeArrowheads="1"/>
          </p:cNvPicPr>
          <p:nvPr/>
        </p:nvPicPr>
        <p:blipFill>
          <a:blip r:embed="rId3" cstate="print"/>
          <a:srcRect/>
          <a:stretch>
            <a:fillRect/>
          </a:stretch>
        </p:blipFill>
        <p:spPr bwMode="auto">
          <a:xfrm>
            <a:off x="217488" y="404813"/>
            <a:ext cx="569912" cy="568325"/>
          </a:xfrm>
          <a:prstGeom prst="rect">
            <a:avLst/>
          </a:prstGeom>
          <a:noFill/>
          <a:ln w="9525">
            <a:noFill/>
            <a:miter lim="800000"/>
            <a:headEnd/>
            <a:tailEnd/>
          </a:ln>
        </p:spPr>
      </p:pic>
      <p:sp>
        <p:nvSpPr>
          <p:cNvPr id="30" name="8 Dikdörtgen"/>
          <p:cNvSpPr/>
          <p:nvPr/>
        </p:nvSpPr>
        <p:spPr>
          <a:xfrm>
            <a:off x="0" y="6643688"/>
            <a:ext cx="9144000" cy="214312"/>
          </a:xfrm>
          <a:prstGeom prst="rect">
            <a:avLst/>
          </a:prstGeom>
          <a:solidFill>
            <a:srgbClr val="FF0000"/>
          </a:solidFill>
          <a:ln w="25400" cap="flat" cmpd="sng" algn="ctr">
            <a:noFill/>
            <a:prstDash val="solid"/>
          </a:ln>
          <a:effectLst/>
        </p:spPr>
        <p:txBody>
          <a:bodyPr lIns="91345" tIns="45673" rIns="91345" bIns="45673" anchor="ctr"/>
          <a:lstStyle/>
          <a:p>
            <a:pPr algn="ctr" fontAlgn="auto">
              <a:spcBef>
                <a:spcPts val="0"/>
              </a:spcBef>
              <a:spcAft>
                <a:spcPts val="0"/>
              </a:spcAft>
              <a:defRPr/>
            </a:pPr>
            <a:endParaRPr lang="tr-TR" b="0" kern="0" dirty="0">
              <a:solidFill>
                <a:prstClr val="white"/>
              </a:solidFill>
              <a:latin typeface="Calibri"/>
              <a:cs typeface="+mn-cs"/>
              <a:sym typeface="Gill Sans Light" charset="0"/>
            </a:endParaRPr>
          </a:p>
        </p:txBody>
      </p:sp>
      <p:sp>
        <p:nvSpPr>
          <p:cNvPr id="2" name="Slayt Numarası Yer Tutucusu 1"/>
          <p:cNvSpPr>
            <a:spLocks noGrp="1"/>
          </p:cNvSpPr>
          <p:nvPr>
            <p:ph type="sldNum" sz="quarter" idx="12"/>
          </p:nvPr>
        </p:nvSpPr>
        <p:spPr/>
        <p:txBody>
          <a:bodyPr/>
          <a:lstStyle/>
          <a:p>
            <a:pPr>
              <a:defRPr/>
            </a:pPr>
            <a:fld id="{97A99407-3C8F-441E-BED9-6299CA4238C5}" type="slidenum">
              <a:rPr lang="en-US" smtClean="0"/>
              <a:pPr>
                <a:defRPr/>
              </a:pPr>
              <a:t>5</a:t>
            </a:fld>
            <a:endParaRPr lang="en-US" dirty="0"/>
          </a:p>
        </p:txBody>
      </p:sp>
      <p:cxnSp>
        <p:nvCxnSpPr>
          <p:cNvPr id="31" name="15 Düz Bağlayıcı"/>
          <p:cNvCxnSpPr/>
          <p:nvPr/>
        </p:nvCxnSpPr>
        <p:spPr>
          <a:xfrm>
            <a:off x="0" y="6297613"/>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body" idx="1"/>
          </p:nvPr>
        </p:nvSpPr>
        <p:spPr>
          <a:xfrm>
            <a:off x="719138" y="568325"/>
            <a:ext cx="8175625" cy="5867400"/>
          </a:xfrm>
        </p:spPr>
        <p:txBody>
          <a:bodyPr/>
          <a:lstStyle/>
          <a:p>
            <a:pPr marL="811213" indent="-811213" algn="just">
              <a:lnSpc>
                <a:spcPct val="80000"/>
              </a:lnSpc>
              <a:buFont typeface="Arial" pitchFamily="34" charset="0"/>
              <a:buNone/>
            </a:pPr>
            <a:r>
              <a:rPr lang="en-US" altLang="tr-TR" sz="1800" u="sng" dirty="0" smtClean="0">
                <a:solidFill>
                  <a:srgbClr val="B54A10"/>
                </a:solidFill>
              </a:rPr>
              <a:t>Long-Term Strategy (2001-2023):</a:t>
            </a:r>
            <a:r>
              <a:rPr lang="en-US" altLang="tr-TR" sz="1800" dirty="0" smtClean="0"/>
              <a:t> A document stipulating the core long-term macro-economic and sectoral goals and policies, as well as frameworks of economic development plans. </a:t>
            </a:r>
          </a:p>
          <a:p>
            <a:pPr marL="811213" indent="-811213" algn="just">
              <a:lnSpc>
                <a:spcPct val="90000"/>
              </a:lnSpc>
              <a:buFont typeface="Arial" pitchFamily="34" charset="0"/>
              <a:buNone/>
            </a:pPr>
            <a:r>
              <a:rPr lang="en-US" altLang="tr-TR" sz="1800" u="sng" dirty="0" smtClean="0">
                <a:solidFill>
                  <a:srgbClr val="B54A10"/>
                </a:solidFill>
              </a:rPr>
              <a:t>Development Plan:</a:t>
            </a:r>
            <a:r>
              <a:rPr lang="en-US" dirty="0" smtClean="0"/>
              <a:t> </a:t>
            </a:r>
            <a:r>
              <a:rPr lang="en-US" altLang="tr-TR" sz="1800" dirty="0" smtClean="0"/>
              <a:t>A document developed under the guidance of the Ministry of Development and enacted by the </a:t>
            </a:r>
            <a:r>
              <a:rPr lang="en-US" altLang="tr-TR" sz="1800" u="sng" dirty="0" smtClean="0"/>
              <a:t>decision of the Turkish Grand National Assembly (TGNA)</a:t>
            </a:r>
            <a:r>
              <a:rPr lang="en-US" altLang="tr-TR" sz="1800" dirty="0" smtClean="0"/>
              <a:t> in compliance with long-term strategies</a:t>
            </a:r>
            <a:r>
              <a:rPr lang="en-US" dirty="0" smtClean="0"/>
              <a:t> </a:t>
            </a:r>
            <a:r>
              <a:rPr lang="en-US" altLang="tr-TR" sz="1800" dirty="0" smtClean="0"/>
              <a:t>for a 5-year period (</a:t>
            </a:r>
            <a:r>
              <a:rPr lang="en-US" altLang="tr-TR" sz="1800" dirty="0" err="1" smtClean="0"/>
              <a:t>IXth</a:t>
            </a:r>
            <a:r>
              <a:rPr lang="en-US" altLang="tr-TR" sz="1800" dirty="0" smtClean="0"/>
              <a:t> Plan for 7 years), which determines development goals and objectives, as well as political priorities of economic development. </a:t>
            </a:r>
          </a:p>
          <a:p>
            <a:pPr marL="811213" indent="-811213" algn="just">
              <a:lnSpc>
                <a:spcPct val="90000"/>
              </a:lnSpc>
              <a:buFont typeface="Arial" pitchFamily="34" charset="0"/>
              <a:buNone/>
            </a:pPr>
            <a:r>
              <a:rPr lang="en-US" altLang="tr-TR" sz="1800" u="sng" dirty="0" smtClean="0">
                <a:solidFill>
                  <a:srgbClr val="B54A10"/>
                </a:solidFill>
              </a:rPr>
              <a:t>Mid-Term </a:t>
            </a:r>
            <a:r>
              <a:rPr lang="en-US" altLang="tr-TR" sz="1800" u="sng" dirty="0" smtClean="0">
                <a:solidFill>
                  <a:srgbClr val="B54A10"/>
                </a:solidFill>
              </a:rPr>
              <a:t>Program (MTP):</a:t>
            </a:r>
            <a:r>
              <a:rPr lang="en-US" dirty="0" smtClean="0"/>
              <a:t> </a:t>
            </a:r>
            <a:r>
              <a:rPr lang="en-US" altLang="tr-TR" sz="1800" dirty="0" smtClean="0"/>
              <a:t>A document developed under the guidance of the Ministry of Development and enacted by the </a:t>
            </a:r>
            <a:r>
              <a:rPr lang="en-US" altLang="tr-TR" sz="1800" u="sng" dirty="0" smtClean="0"/>
              <a:t>decision of the Council of Ministers</a:t>
            </a:r>
            <a:r>
              <a:rPr lang="en-US" altLang="tr-TR" sz="1800" dirty="0" smtClean="0"/>
              <a:t> in compliance with economic development plans</a:t>
            </a:r>
            <a:r>
              <a:rPr lang="en-US" dirty="0" smtClean="0"/>
              <a:t> </a:t>
            </a:r>
            <a:r>
              <a:rPr lang="en-US" altLang="tr-TR" sz="1800" dirty="0" smtClean="0"/>
              <a:t>for a 3-year </a:t>
            </a:r>
            <a:r>
              <a:rPr lang="en-US" altLang="tr-TR" sz="1800" dirty="0" smtClean="0"/>
              <a:t>period, </a:t>
            </a:r>
            <a:r>
              <a:rPr lang="en-US" altLang="tr-TR" sz="1800" dirty="0" smtClean="0"/>
              <a:t>which determines priority economic development goals, objectives and policies. </a:t>
            </a:r>
          </a:p>
          <a:p>
            <a:pPr marL="811213" indent="-811213" algn="just">
              <a:lnSpc>
                <a:spcPct val="90000"/>
              </a:lnSpc>
              <a:buFont typeface="Arial" pitchFamily="34" charset="0"/>
              <a:buNone/>
            </a:pPr>
            <a:endParaRPr lang="en-US" altLang="tr-TR" sz="1800" dirty="0" smtClean="0">
              <a:solidFill>
                <a:srgbClr val="18085E"/>
              </a:solidFill>
            </a:endParaRPr>
          </a:p>
          <a:p>
            <a:pPr marL="811213" indent="-811213" algn="just">
              <a:lnSpc>
                <a:spcPct val="90000"/>
              </a:lnSpc>
              <a:buFont typeface="Arial" pitchFamily="34" charset="0"/>
              <a:buNone/>
            </a:pPr>
            <a:r>
              <a:rPr lang="en-US" altLang="tr-TR" sz="1800" u="sng" dirty="0" smtClean="0">
                <a:solidFill>
                  <a:srgbClr val="B54A10"/>
                </a:solidFill>
              </a:rPr>
              <a:t>Mid-Term Financial Plan (MTFP):</a:t>
            </a:r>
            <a:r>
              <a:rPr lang="en-US" altLang="tr-TR" sz="1800" dirty="0" smtClean="0"/>
              <a:t> A document developed under the guidance of the Ministry of Development and made public by the </a:t>
            </a:r>
            <a:r>
              <a:rPr lang="en-US" altLang="tr-TR" sz="1800" u="sng" dirty="0" smtClean="0"/>
              <a:t>decision of the Supreme Council of Planning</a:t>
            </a:r>
            <a:r>
              <a:rPr lang="en-US" altLang="tr-TR" sz="1800" dirty="0" smtClean="0"/>
              <a:t> in compliance with mid-term programs</a:t>
            </a:r>
            <a:r>
              <a:rPr lang="en-US" dirty="0" smtClean="0"/>
              <a:t> </a:t>
            </a:r>
            <a:r>
              <a:rPr lang="en-US" altLang="tr-TR" sz="1800" dirty="0" smtClean="0"/>
              <a:t>for a 3-year </a:t>
            </a:r>
            <a:r>
              <a:rPr lang="en-US" altLang="tr-TR" sz="1800" dirty="0" smtClean="0"/>
              <a:t>period, </a:t>
            </a:r>
            <a:r>
              <a:rPr lang="en-US" altLang="tr-TR" sz="1800" dirty="0" smtClean="0"/>
              <a:t>which determines financial policies, the size of the central administrative office budget and the ceilings for appropriation proposals for institutions.</a:t>
            </a:r>
          </a:p>
        </p:txBody>
      </p:sp>
      <p:sp>
        <p:nvSpPr>
          <p:cNvPr id="66562" name="Rectangle 3"/>
          <p:cNvSpPr>
            <a:spLocks noChangeArrowheads="1"/>
          </p:cNvSpPr>
          <p:nvPr/>
        </p:nvSpPr>
        <p:spPr bwMode="auto">
          <a:xfrm>
            <a:off x="384175" y="0"/>
            <a:ext cx="7445375" cy="692150"/>
          </a:xfrm>
          <a:prstGeom prst="rect">
            <a:avLst/>
          </a:prstGeom>
          <a:noFill/>
          <a:ln w="9525">
            <a:noFill/>
            <a:miter lim="800000"/>
            <a:headEnd/>
            <a:tailEnd/>
          </a:ln>
        </p:spPr>
        <p:txBody>
          <a:bodyPr lIns="0" tIns="0" rIns="0" bIns="0"/>
          <a:lstStyle/>
          <a:p>
            <a:pPr eaLnBrk="0" hangingPunct="0"/>
            <a:r>
              <a:rPr lang="en-US" altLang="tr-TR" sz="2200">
                <a:solidFill>
                  <a:schemeClr val="bg1"/>
                </a:solidFill>
              </a:rPr>
              <a:t>3. Bölüm</a:t>
            </a:r>
          </a:p>
          <a:p>
            <a:pPr eaLnBrk="0" hangingPunct="0"/>
            <a:r>
              <a:rPr lang="en-US" altLang="tr-TR" sz="2200">
                <a:solidFill>
                  <a:schemeClr val="bg1"/>
                </a:solidFill>
              </a:rPr>
              <a:t>KEY POLICY DOCUMENTS IN TURKEY</a:t>
            </a:r>
          </a:p>
        </p:txBody>
      </p:sp>
      <p:sp>
        <p:nvSpPr>
          <p:cNvPr id="4" name="3 Dikdörtgen"/>
          <p:cNvSpPr/>
          <p:nvPr/>
        </p:nvSpPr>
        <p:spPr>
          <a:xfrm>
            <a:off x="0" y="3175"/>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2200" dirty="0">
                <a:latin typeface="Arial" pitchFamily="34" charset="0"/>
              </a:rPr>
              <a:t>KEY POLICY DOCUMENTS IN TURKEY</a:t>
            </a:r>
          </a:p>
        </p:txBody>
      </p:sp>
      <p:sp>
        <p:nvSpPr>
          <p:cNvPr id="5"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66565" name="12 Grup"/>
          <p:cNvGrpSpPr>
            <a:grpSpLocks/>
          </p:cNvGrpSpPr>
          <p:nvPr/>
        </p:nvGrpSpPr>
        <p:grpSpPr bwMode="auto">
          <a:xfrm>
            <a:off x="285750" y="173038"/>
            <a:ext cx="611188" cy="612775"/>
            <a:chOff x="285720" y="0"/>
            <a:chExt cx="612000" cy="612000"/>
          </a:xfrm>
        </p:grpSpPr>
        <p:sp>
          <p:nvSpPr>
            <p:cNvPr id="7"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8"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sp>
        <p:nvSpPr>
          <p:cNvPr id="2" name="Slayt Numarası Yer Tutucusu 1"/>
          <p:cNvSpPr>
            <a:spLocks noGrp="1"/>
          </p:cNvSpPr>
          <p:nvPr>
            <p:ph type="sldNum" sz="quarter" idx="12"/>
          </p:nvPr>
        </p:nvSpPr>
        <p:spPr/>
        <p:txBody>
          <a:bodyPr/>
          <a:lstStyle/>
          <a:p>
            <a:pPr>
              <a:defRPr/>
            </a:pPr>
            <a:fld id="{E8142C04-556B-44FF-A8C4-B96D93E89760}"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xfrm>
            <a:off x="715963" y="488950"/>
            <a:ext cx="8175625" cy="5808663"/>
          </a:xfrm>
        </p:spPr>
        <p:txBody>
          <a:bodyPr/>
          <a:lstStyle/>
          <a:p>
            <a:pPr marL="811213" indent="-811213" algn="just">
              <a:lnSpc>
                <a:spcPct val="80000"/>
              </a:lnSpc>
              <a:buFont typeface="Arial" pitchFamily="34" charset="0"/>
              <a:buNone/>
            </a:pPr>
            <a:endParaRPr lang="en-US" altLang="tr-TR" sz="1600" dirty="0" smtClean="0">
              <a:latin typeface="Tahoma" pitchFamily="34" charset="0"/>
            </a:endParaRPr>
          </a:p>
          <a:p>
            <a:pPr marL="811213" indent="-811213" algn="just">
              <a:lnSpc>
                <a:spcPct val="90000"/>
              </a:lnSpc>
              <a:buFont typeface="Arial" pitchFamily="34" charset="0"/>
              <a:buNone/>
            </a:pPr>
            <a:r>
              <a:rPr lang="en-US" altLang="tr-TR" sz="1600" u="sng" dirty="0" smtClean="0">
                <a:solidFill>
                  <a:srgbClr val="B54A10"/>
                </a:solidFill>
              </a:rPr>
              <a:t>Annual Program:</a:t>
            </a:r>
            <a:r>
              <a:rPr lang="en-US" dirty="0" smtClean="0"/>
              <a:t> </a:t>
            </a:r>
            <a:r>
              <a:rPr lang="en-US" altLang="tr-TR" sz="1600" dirty="0" smtClean="0"/>
              <a:t>A document determining specific policies and measures on economic, financial, social and cultural issues and foreign economic relations for one-year period in compliance with the mid-term program.  The document is published in the Official Gazette as an annex to the </a:t>
            </a:r>
            <a:r>
              <a:rPr lang="en-US" altLang="tr-TR" sz="1600" u="sng" dirty="0" smtClean="0"/>
              <a:t>Decision </a:t>
            </a:r>
            <a:r>
              <a:rPr lang="en-US" altLang="tr-TR" sz="1600" u="sng" dirty="0" smtClean="0"/>
              <a:t>of the Council of Ministers</a:t>
            </a:r>
            <a:r>
              <a:rPr lang="en-US" altLang="tr-TR" sz="1600" dirty="0" smtClean="0"/>
              <a:t>.</a:t>
            </a:r>
          </a:p>
          <a:p>
            <a:pPr marL="811213" indent="-811213" algn="just">
              <a:lnSpc>
                <a:spcPct val="90000"/>
              </a:lnSpc>
              <a:buFont typeface="Arial" pitchFamily="34" charset="0"/>
              <a:buNone/>
            </a:pPr>
            <a:r>
              <a:rPr lang="en-US" altLang="tr-TR" sz="1600" u="sng" dirty="0" smtClean="0">
                <a:solidFill>
                  <a:srgbClr val="B54A10"/>
                </a:solidFill>
              </a:rPr>
              <a:t>Centralized </a:t>
            </a:r>
            <a:r>
              <a:rPr lang="en-US" altLang="tr-TR" sz="1600" u="sng" dirty="0" smtClean="0">
                <a:solidFill>
                  <a:srgbClr val="B54A10"/>
                </a:solidFill>
              </a:rPr>
              <a:t>Administration Budget:</a:t>
            </a:r>
            <a:r>
              <a:rPr lang="en-US" dirty="0" smtClean="0"/>
              <a:t> </a:t>
            </a:r>
            <a:r>
              <a:rPr lang="en-US" altLang="tr-TR" sz="1600" dirty="0" smtClean="0"/>
              <a:t>Is drawn up within the framework of the Mid-Term Financial </a:t>
            </a:r>
            <a:r>
              <a:rPr lang="en-US" altLang="tr-TR" sz="1600" dirty="0" smtClean="0"/>
              <a:t>Plan</a:t>
            </a:r>
            <a:r>
              <a:rPr lang="en-US" altLang="tr-TR" dirty="0" smtClean="0"/>
              <a:t> </a:t>
            </a:r>
            <a:r>
              <a:rPr lang="en-US" altLang="tr-TR" sz="1600" dirty="0" smtClean="0"/>
              <a:t>and </a:t>
            </a:r>
            <a:r>
              <a:rPr lang="en-US" altLang="tr-TR" sz="1600" dirty="0" smtClean="0"/>
              <a:t>enacted after adoption by the </a:t>
            </a:r>
            <a:r>
              <a:rPr lang="en-US" altLang="tr-TR" sz="1600" u="sng" dirty="0" smtClean="0"/>
              <a:t>TGNA</a:t>
            </a:r>
            <a:r>
              <a:rPr lang="en-US" altLang="tr-TR" sz="1600" dirty="0" smtClean="0"/>
              <a:t>. The document includes revenue and expenditure provisions for the current year, as well as expenditure plans as indicators for the following two years.  </a:t>
            </a:r>
          </a:p>
          <a:p>
            <a:pPr marL="811213" indent="-811213" algn="just">
              <a:lnSpc>
                <a:spcPct val="90000"/>
              </a:lnSpc>
              <a:buFont typeface="Arial" pitchFamily="34" charset="0"/>
              <a:buNone/>
            </a:pPr>
            <a:r>
              <a:rPr lang="en-US" altLang="tr-TR" sz="1600" u="sng" dirty="0" smtClean="0">
                <a:solidFill>
                  <a:srgbClr val="B54A10"/>
                </a:solidFill>
              </a:rPr>
              <a:t>Investment </a:t>
            </a:r>
            <a:r>
              <a:rPr lang="en-US" altLang="tr-TR" sz="1600" u="sng" dirty="0" smtClean="0">
                <a:solidFill>
                  <a:srgbClr val="B54A10"/>
                </a:solidFill>
              </a:rPr>
              <a:t>Program:</a:t>
            </a:r>
            <a:r>
              <a:rPr lang="en-US" dirty="0" smtClean="0"/>
              <a:t>  </a:t>
            </a:r>
            <a:r>
              <a:rPr lang="en-US" altLang="tr-TR" sz="1600" dirty="0" smtClean="0"/>
              <a:t>A document developed </a:t>
            </a:r>
            <a:r>
              <a:rPr lang="en-US" altLang="tr-TR" sz="1600" u="sng" dirty="0" smtClean="0"/>
              <a:t>annually</a:t>
            </a:r>
            <a:r>
              <a:rPr lang="en-US" altLang="tr-TR" sz="1600" dirty="0" smtClean="0"/>
              <a:t> under the guidance of the Ministry of Economic Development including such elements as distribution of public investment projects by sectors and institutions, titles, place, subject, amount, total expenditure, appropriations and having the nature of an Annual Program.  The document is published in the Official Gazette as an annex to the </a:t>
            </a:r>
            <a:r>
              <a:rPr lang="en-US" altLang="tr-TR" sz="1600" u="sng" dirty="0" smtClean="0"/>
              <a:t>Decision </a:t>
            </a:r>
            <a:r>
              <a:rPr lang="en-US" altLang="tr-TR" sz="1600" u="sng" dirty="0" smtClean="0"/>
              <a:t>of the Council of Ministers</a:t>
            </a:r>
            <a:r>
              <a:rPr lang="en-US" altLang="tr-TR" sz="1600" dirty="0" smtClean="0"/>
              <a:t>.</a:t>
            </a:r>
          </a:p>
          <a:p>
            <a:pPr marL="811213" indent="-811213" algn="just">
              <a:lnSpc>
                <a:spcPct val="90000"/>
              </a:lnSpc>
              <a:buFont typeface="Arial" pitchFamily="34" charset="0"/>
              <a:buNone/>
            </a:pPr>
            <a:r>
              <a:rPr lang="en-US" dirty="0" smtClean="0"/>
              <a:t> </a:t>
            </a:r>
            <a:r>
              <a:rPr lang="en-US" altLang="tr-TR" sz="1600" u="sng" dirty="0" smtClean="0">
                <a:solidFill>
                  <a:srgbClr val="B54A10"/>
                </a:solidFill>
              </a:rPr>
              <a:t>Sectoral and Thematic Strategic Documents:</a:t>
            </a:r>
            <a:r>
              <a:rPr lang="en-US" dirty="0" smtClean="0"/>
              <a:t>  </a:t>
            </a:r>
            <a:r>
              <a:rPr lang="en-US" altLang="tr-TR" sz="1600" dirty="0" smtClean="0"/>
              <a:t>Strategy and policy documents developed by various sectors and thematic areas and usually approved by the Supreme Council of Planning (agriculture, small and medium enterprises, industry, energy, tourism, information society, transport strategy, etc.).       </a:t>
            </a:r>
          </a:p>
        </p:txBody>
      </p:sp>
      <p:sp>
        <p:nvSpPr>
          <p:cNvPr id="68610" name="Rectangle 3"/>
          <p:cNvSpPr>
            <a:spLocks noChangeArrowheads="1"/>
          </p:cNvSpPr>
          <p:nvPr/>
        </p:nvSpPr>
        <p:spPr bwMode="auto">
          <a:xfrm>
            <a:off x="715963" y="0"/>
            <a:ext cx="7446962" cy="692150"/>
          </a:xfrm>
          <a:prstGeom prst="rect">
            <a:avLst/>
          </a:prstGeom>
          <a:noFill/>
          <a:ln w="9525">
            <a:noFill/>
            <a:miter lim="800000"/>
            <a:headEnd/>
            <a:tailEnd/>
          </a:ln>
        </p:spPr>
        <p:txBody>
          <a:bodyPr lIns="0" tIns="0" rIns="0" bIns="0"/>
          <a:lstStyle/>
          <a:p>
            <a:pPr eaLnBrk="0" hangingPunct="0"/>
            <a:r>
              <a:rPr lang="en-US" altLang="tr-TR" sz="2200">
                <a:solidFill>
                  <a:schemeClr val="bg1"/>
                </a:solidFill>
              </a:rPr>
              <a:t>3. Bölüm</a:t>
            </a:r>
          </a:p>
          <a:p>
            <a:pPr eaLnBrk="0" hangingPunct="0"/>
            <a:r>
              <a:rPr lang="en-US" altLang="tr-TR" sz="2200">
                <a:solidFill>
                  <a:schemeClr val="bg1"/>
                </a:solidFill>
              </a:rPr>
              <a:t>KEY POLICY DOCUMENTS IN TURKEY</a:t>
            </a:r>
          </a:p>
          <a:p>
            <a:pPr eaLnBrk="0" hangingPunct="0"/>
            <a:endParaRPr lang="en-US" altLang="tr-TR" sz="2200">
              <a:solidFill>
                <a:schemeClr val="bg1"/>
              </a:solidFill>
            </a:endParaRPr>
          </a:p>
        </p:txBody>
      </p:sp>
      <p:sp>
        <p:nvSpPr>
          <p:cNvPr id="4" name="3 Dikdörtgen"/>
          <p:cNvSpPr/>
          <p:nvPr/>
        </p:nvSpPr>
        <p:spPr>
          <a:xfrm>
            <a:off x="0" y="3175"/>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2200" dirty="0">
                <a:latin typeface="Arial" pitchFamily="34" charset="0"/>
              </a:rPr>
              <a:t>KEY POLICY DOCUMENTS IN TURKEY</a:t>
            </a:r>
          </a:p>
        </p:txBody>
      </p:sp>
      <p:sp>
        <p:nvSpPr>
          <p:cNvPr id="5"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68613" name="12 Grup"/>
          <p:cNvGrpSpPr>
            <a:grpSpLocks/>
          </p:cNvGrpSpPr>
          <p:nvPr/>
        </p:nvGrpSpPr>
        <p:grpSpPr bwMode="auto">
          <a:xfrm>
            <a:off x="285750" y="173038"/>
            <a:ext cx="611188" cy="612775"/>
            <a:chOff x="285720" y="0"/>
            <a:chExt cx="612000" cy="612000"/>
          </a:xfrm>
        </p:grpSpPr>
        <p:sp>
          <p:nvSpPr>
            <p:cNvPr id="7"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8"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9" name="15 Düz Bağlayıcı"/>
          <p:cNvCxnSpPr/>
          <p:nvPr/>
        </p:nvCxnSpPr>
        <p:spPr>
          <a:xfrm>
            <a:off x="0" y="6297613"/>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2" name="Slayt Numarası Yer Tutucusu 1"/>
          <p:cNvSpPr>
            <a:spLocks noGrp="1"/>
          </p:cNvSpPr>
          <p:nvPr>
            <p:ph type="sldNum" sz="quarter" idx="12"/>
          </p:nvPr>
        </p:nvSpPr>
        <p:spPr/>
        <p:txBody>
          <a:bodyPr/>
          <a:lstStyle/>
          <a:p>
            <a:pPr>
              <a:defRPr/>
            </a:pPr>
            <a:fld id="{D7234ACB-17A3-4AAC-9B7D-C79F21C5A30A}"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285750" y="692150"/>
            <a:ext cx="8704263" cy="5264150"/>
          </a:xfrm>
        </p:spPr>
        <p:txBody>
          <a:bodyPr/>
          <a:lstStyle/>
          <a:p>
            <a:pPr marL="811213" indent="-811213" algn="just">
              <a:lnSpc>
                <a:spcPct val="80000"/>
              </a:lnSpc>
              <a:buFont typeface="Arial" pitchFamily="34" charset="0"/>
              <a:buNone/>
            </a:pPr>
            <a:endParaRPr lang="en-US" altLang="tr-TR" sz="1800" dirty="0" smtClean="0">
              <a:solidFill>
                <a:schemeClr val="folHlink"/>
              </a:solidFill>
              <a:cs typeface="Arial" pitchFamily="34" charset="0"/>
            </a:endParaRPr>
          </a:p>
          <a:p>
            <a:pPr marL="811213" indent="-811213" algn="just">
              <a:lnSpc>
                <a:spcPct val="80000"/>
              </a:lnSpc>
              <a:buFont typeface="Arial" pitchFamily="34" charset="0"/>
              <a:buNone/>
            </a:pPr>
            <a:r>
              <a:rPr lang="en-US" dirty="0" smtClean="0"/>
              <a:t>      </a:t>
            </a:r>
            <a:r>
              <a:rPr lang="en-US" altLang="tr-TR" sz="1800" u="sng" dirty="0" smtClean="0">
                <a:solidFill>
                  <a:srgbClr val="B54A10"/>
                </a:solidFill>
              </a:rPr>
              <a:t>Sectoral strategic documents and strategies:</a:t>
            </a:r>
            <a:r>
              <a:rPr lang="en-US" dirty="0" smtClean="0"/>
              <a:t> </a:t>
            </a:r>
            <a:r>
              <a:rPr lang="en-US" altLang="tr-TR" sz="1800" dirty="0" smtClean="0"/>
              <a:t>Strategy and policy documents developed by various sectors and thematic areas and usually approved by the Supreme Council of Planning (agriculture, small and medium enterprises, industry, energy, tourism, information society, transport strategy, etc.). </a:t>
            </a:r>
          </a:p>
          <a:p>
            <a:pPr marL="811213" indent="-811213" algn="just">
              <a:lnSpc>
                <a:spcPct val="80000"/>
              </a:lnSpc>
              <a:buFont typeface="Arial" pitchFamily="34" charset="0"/>
              <a:buNone/>
            </a:pPr>
            <a:endParaRPr lang="en-US" altLang="tr-TR" sz="1800" dirty="0" smtClean="0">
              <a:cs typeface="Arial" pitchFamily="34" charset="0"/>
            </a:endParaRPr>
          </a:p>
          <a:p>
            <a:pPr marL="811213" indent="-811213" algn="just">
              <a:lnSpc>
                <a:spcPct val="80000"/>
              </a:lnSpc>
              <a:buFont typeface="Arial" pitchFamily="34" charset="0"/>
              <a:buNone/>
            </a:pPr>
            <a:r>
              <a:rPr lang="en-US" dirty="0" smtClean="0"/>
              <a:t>      </a:t>
            </a:r>
            <a:r>
              <a:rPr lang="en-US" altLang="tr-TR" sz="1800" u="sng" dirty="0" smtClean="0">
                <a:solidFill>
                  <a:srgbClr val="B54A10"/>
                </a:solidFill>
              </a:rPr>
              <a:t>Regional Plans and Programs:</a:t>
            </a:r>
            <a:r>
              <a:rPr lang="en-US" dirty="0" smtClean="0"/>
              <a:t> </a:t>
            </a:r>
            <a:r>
              <a:rPr lang="en-US" altLang="tr-TR" sz="1800" dirty="0" smtClean="0"/>
              <a:t>Documents drawn up to develop specific regions: </a:t>
            </a:r>
            <a:r>
              <a:rPr lang="en-US" dirty="0" smtClean="0"/>
              <a:t> </a:t>
            </a:r>
            <a:r>
              <a:rPr lang="en-US" altLang="tr-TR" sz="1800" dirty="0" smtClean="0"/>
              <a:t>Southeastern Anatolia Project Master Plan, Eastern Anatolia Project Master Plan, Eastern Black Sea Regional Development Plan, </a:t>
            </a:r>
            <a:r>
              <a:rPr lang="en-US" altLang="tr-TR" sz="1800" dirty="0" err="1" smtClean="0"/>
              <a:t>Zonguldak-Bartın-Karabük</a:t>
            </a:r>
            <a:r>
              <a:rPr lang="en-US" altLang="tr-TR" sz="1800" dirty="0" smtClean="0"/>
              <a:t> Regional Development Plan, </a:t>
            </a:r>
            <a:r>
              <a:rPr lang="en-US" altLang="tr-TR" sz="1800" dirty="0" err="1" smtClean="0"/>
              <a:t>Yeşilırmak</a:t>
            </a:r>
            <a:r>
              <a:rPr lang="en-US" altLang="tr-TR" sz="1800" dirty="0" smtClean="0"/>
              <a:t> River Basin Development Project.</a:t>
            </a:r>
          </a:p>
          <a:p>
            <a:pPr marL="811213" indent="-811213" algn="just">
              <a:lnSpc>
                <a:spcPct val="80000"/>
              </a:lnSpc>
              <a:buFont typeface="Arial" pitchFamily="34" charset="0"/>
              <a:buNone/>
            </a:pPr>
            <a:endParaRPr lang="en-US" altLang="tr-TR" sz="1800" dirty="0" smtClean="0">
              <a:cs typeface="Arial" pitchFamily="34" charset="0"/>
            </a:endParaRPr>
          </a:p>
          <a:p>
            <a:pPr marL="811213" indent="-811213" algn="just">
              <a:lnSpc>
                <a:spcPct val="80000"/>
              </a:lnSpc>
              <a:buFont typeface="Arial" pitchFamily="34" charset="0"/>
              <a:buNone/>
            </a:pPr>
            <a:r>
              <a:rPr lang="en-US" dirty="0" smtClean="0"/>
              <a:t>      </a:t>
            </a:r>
            <a:r>
              <a:rPr lang="en-US" altLang="tr-TR" sz="1800" u="sng" dirty="0" smtClean="0">
                <a:solidFill>
                  <a:srgbClr val="B54A10"/>
                </a:solidFill>
              </a:rPr>
              <a:t>Strategic Plans of institutions:</a:t>
            </a:r>
            <a:r>
              <a:rPr lang="en-US" dirty="0" smtClean="0"/>
              <a:t> </a:t>
            </a:r>
            <a:r>
              <a:rPr lang="en-US" altLang="tr-TR" sz="1800" dirty="0" smtClean="0"/>
              <a:t>According to the Law No.5018 on Public Financial Management and Control, strategic plans must be developed based on development plans, </a:t>
            </a:r>
            <a:r>
              <a:rPr lang="en-US" altLang="ko-KR" sz="1800" dirty="0" smtClean="0"/>
              <a:t>mid-term programs and other relevant domestic, regional and sectoral plans and programs.</a:t>
            </a:r>
            <a:r>
              <a:rPr lang="en-US" dirty="0" smtClean="0"/>
              <a:t> </a:t>
            </a:r>
            <a:endParaRPr lang="en-US" altLang="tr-TR" sz="2800" dirty="0" smtClean="0"/>
          </a:p>
        </p:txBody>
      </p:sp>
      <p:sp>
        <p:nvSpPr>
          <p:cNvPr id="70658" name="Rectangle 3"/>
          <p:cNvSpPr>
            <a:spLocks noChangeArrowheads="1"/>
          </p:cNvSpPr>
          <p:nvPr/>
        </p:nvSpPr>
        <p:spPr bwMode="auto">
          <a:xfrm>
            <a:off x="384175" y="0"/>
            <a:ext cx="7445375" cy="692150"/>
          </a:xfrm>
          <a:prstGeom prst="rect">
            <a:avLst/>
          </a:prstGeom>
          <a:noFill/>
          <a:ln w="9525">
            <a:noFill/>
            <a:miter lim="800000"/>
            <a:headEnd/>
            <a:tailEnd/>
          </a:ln>
        </p:spPr>
        <p:txBody>
          <a:bodyPr lIns="0" tIns="0" rIns="0" bIns="0"/>
          <a:lstStyle/>
          <a:p>
            <a:pPr eaLnBrk="0" hangingPunct="0"/>
            <a:r>
              <a:rPr lang="en-US" altLang="tr-TR" sz="2200">
                <a:solidFill>
                  <a:schemeClr val="bg1"/>
                </a:solidFill>
              </a:rPr>
              <a:t>3. Bölüm</a:t>
            </a:r>
          </a:p>
          <a:p>
            <a:pPr eaLnBrk="0" hangingPunct="0"/>
            <a:r>
              <a:rPr lang="en-US" altLang="tr-TR" sz="2200">
                <a:solidFill>
                  <a:schemeClr val="bg1"/>
                </a:solidFill>
              </a:rPr>
              <a:t>KEY POLICY DOCUMENTS IN TURKEY</a:t>
            </a:r>
          </a:p>
          <a:p>
            <a:pPr eaLnBrk="0" hangingPunct="0"/>
            <a:endParaRPr lang="en-US" altLang="tr-TR" sz="2200">
              <a:solidFill>
                <a:schemeClr val="bg1"/>
              </a:solidFill>
            </a:endParaRPr>
          </a:p>
        </p:txBody>
      </p:sp>
      <p:sp>
        <p:nvSpPr>
          <p:cNvPr id="4" name="3 Dikdörtgen"/>
          <p:cNvSpPr/>
          <p:nvPr/>
        </p:nvSpPr>
        <p:spPr>
          <a:xfrm>
            <a:off x="0" y="3175"/>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2200" dirty="0">
                <a:latin typeface="Arial" pitchFamily="34" charset="0"/>
              </a:rPr>
              <a:t>KEY POLICY DOCUMENTS IN TURKEY</a:t>
            </a:r>
          </a:p>
        </p:txBody>
      </p:sp>
      <p:sp>
        <p:nvSpPr>
          <p:cNvPr id="5"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70661" name="12 Grup"/>
          <p:cNvGrpSpPr>
            <a:grpSpLocks/>
          </p:cNvGrpSpPr>
          <p:nvPr/>
        </p:nvGrpSpPr>
        <p:grpSpPr bwMode="auto">
          <a:xfrm>
            <a:off x="285750" y="173038"/>
            <a:ext cx="611188" cy="612775"/>
            <a:chOff x="285720" y="0"/>
            <a:chExt cx="612000" cy="612000"/>
          </a:xfrm>
        </p:grpSpPr>
        <p:sp>
          <p:nvSpPr>
            <p:cNvPr id="7"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8"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9"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2" name="Slayt Numarası Yer Tutucusu 1"/>
          <p:cNvSpPr>
            <a:spLocks noGrp="1"/>
          </p:cNvSpPr>
          <p:nvPr>
            <p:ph type="sldNum" sz="quarter" idx="12"/>
          </p:nvPr>
        </p:nvSpPr>
        <p:spPr/>
        <p:txBody>
          <a:bodyPr/>
          <a:lstStyle/>
          <a:p>
            <a:pPr>
              <a:defRPr/>
            </a:pPr>
            <a:fld id="{CC93FB49-B856-4793-A0C5-C2883A9F2003}"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2 Alt Başlık"/>
          <p:cNvSpPr txBox="1">
            <a:spLocks/>
          </p:cNvSpPr>
          <p:nvPr/>
        </p:nvSpPr>
        <p:spPr bwMode="auto">
          <a:xfrm>
            <a:off x="374650" y="692150"/>
            <a:ext cx="8074025" cy="4894263"/>
          </a:xfrm>
          <a:prstGeom prst="rect">
            <a:avLst/>
          </a:prstGeom>
          <a:noFill/>
          <a:ln w="9525">
            <a:noFill/>
            <a:miter lim="800000"/>
            <a:headEnd/>
            <a:tailEnd/>
          </a:ln>
        </p:spPr>
        <p:txBody>
          <a:bodyPr lIns="91435" tIns="45718" rIns="91435" bIns="45718"/>
          <a:lstStyle/>
          <a:p>
            <a:pPr>
              <a:spcBef>
                <a:spcPct val="20000"/>
              </a:spcBef>
              <a:buFont typeface="Arial" pitchFamily="34" charset="0"/>
              <a:buNone/>
            </a:pPr>
            <a:r>
              <a:rPr lang="en-US" dirty="0" smtClean="0"/>
              <a:t>			</a:t>
            </a:r>
            <a:endParaRPr lang="en-US" altLang="tr-TR" sz="3200">
              <a:latin typeface="HelveticaNeueLT Pro 57 Cn"/>
            </a:endParaRPr>
          </a:p>
          <a:p>
            <a:pPr>
              <a:spcBef>
                <a:spcPct val="20000"/>
              </a:spcBef>
              <a:buFont typeface="Arial" pitchFamily="34" charset="0"/>
              <a:buNone/>
            </a:pPr>
            <a:endParaRPr lang="en-US" altLang="tr-TR" sz="1600"/>
          </a:p>
          <a:p>
            <a:pPr>
              <a:spcBef>
                <a:spcPct val="20000"/>
              </a:spcBef>
              <a:buFont typeface="Arial" pitchFamily="34" charset="0"/>
              <a:buNone/>
            </a:pPr>
            <a:endParaRPr lang="en-US" altLang="tr-TR" sz="1600"/>
          </a:p>
        </p:txBody>
      </p:sp>
      <p:graphicFrame>
        <p:nvGraphicFramePr>
          <p:cNvPr id="18" name="17 Diyagram"/>
          <p:cNvGraphicFramePr/>
          <p:nvPr/>
        </p:nvGraphicFramePr>
        <p:xfrm>
          <a:off x="279345" y="914048"/>
          <a:ext cx="8728187"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20" name="19 Düz Bağlayıcı"/>
          <p:cNvCxnSpPr/>
          <p:nvPr/>
        </p:nvCxnSpPr>
        <p:spPr>
          <a:xfrm>
            <a:off x="1403350" y="2274888"/>
            <a:ext cx="6689725" cy="3175"/>
          </a:xfrm>
          <a:prstGeom prst="line">
            <a:avLst/>
          </a:prstGeom>
          <a:ln w="47625"/>
        </p:spPr>
        <p:style>
          <a:lnRef idx="1">
            <a:schemeClr val="accent1"/>
          </a:lnRef>
          <a:fillRef idx="0">
            <a:schemeClr val="accent1"/>
          </a:fillRef>
          <a:effectRef idx="0">
            <a:schemeClr val="accent1"/>
          </a:effectRef>
          <a:fontRef idx="minor">
            <a:schemeClr val="tx1"/>
          </a:fontRef>
        </p:style>
      </p:cxnSp>
      <p:cxnSp>
        <p:nvCxnSpPr>
          <p:cNvPr id="22" name="21 Düz Ok Bağlayıcısı"/>
          <p:cNvCxnSpPr/>
          <p:nvPr/>
        </p:nvCxnSpPr>
        <p:spPr>
          <a:xfrm>
            <a:off x="1403350" y="2274888"/>
            <a:ext cx="0" cy="431800"/>
          </a:xfrm>
          <a:prstGeom prst="straightConnector1">
            <a:avLst/>
          </a:prstGeom>
          <a:ln w="47625">
            <a:tailEnd type="arrow"/>
          </a:ln>
        </p:spPr>
        <p:style>
          <a:lnRef idx="1">
            <a:schemeClr val="accent1"/>
          </a:lnRef>
          <a:fillRef idx="0">
            <a:schemeClr val="accent1"/>
          </a:fillRef>
          <a:effectRef idx="0">
            <a:schemeClr val="accent1"/>
          </a:effectRef>
          <a:fontRef idx="minor">
            <a:schemeClr val="tx1"/>
          </a:fontRef>
        </p:style>
      </p:cxnSp>
      <p:cxnSp>
        <p:nvCxnSpPr>
          <p:cNvPr id="24" name="23 Düz Ok Bağlayıcısı"/>
          <p:cNvCxnSpPr/>
          <p:nvPr/>
        </p:nvCxnSpPr>
        <p:spPr>
          <a:xfrm>
            <a:off x="3563938" y="2278063"/>
            <a:ext cx="0" cy="428625"/>
          </a:xfrm>
          <a:prstGeom prst="straightConnector1">
            <a:avLst/>
          </a:prstGeom>
          <a:ln w="47625">
            <a:tailEnd type="arrow"/>
          </a:ln>
        </p:spPr>
        <p:style>
          <a:lnRef idx="1">
            <a:schemeClr val="accent1"/>
          </a:lnRef>
          <a:fillRef idx="0">
            <a:schemeClr val="accent1"/>
          </a:fillRef>
          <a:effectRef idx="0">
            <a:schemeClr val="accent1"/>
          </a:effectRef>
          <a:fontRef idx="minor">
            <a:schemeClr val="tx1"/>
          </a:fontRef>
        </p:style>
      </p:cxnSp>
      <p:cxnSp>
        <p:nvCxnSpPr>
          <p:cNvPr id="26" name="25 Düz Ok Bağlayıcısı"/>
          <p:cNvCxnSpPr/>
          <p:nvPr/>
        </p:nvCxnSpPr>
        <p:spPr>
          <a:xfrm>
            <a:off x="5795963" y="2278063"/>
            <a:ext cx="0" cy="428625"/>
          </a:xfrm>
          <a:prstGeom prst="straightConnector1">
            <a:avLst/>
          </a:prstGeom>
          <a:ln w="47625">
            <a:tailEnd type="arrow"/>
          </a:ln>
        </p:spPr>
        <p:style>
          <a:lnRef idx="1">
            <a:schemeClr val="accent1"/>
          </a:lnRef>
          <a:fillRef idx="0">
            <a:schemeClr val="accent1"/>
          </a:fillRef>
          <a:effectRef idx="0">
            <a:schemeClr val="accent1"/>
          </a:effectRef>
          <a:fontRef idx="minor">
            <a:schemeClr val="tx1"/>
          </a:fontRef>
        </p:style>
      </p:cxnSp>
      <p:cxnSp>
        <p:nvCxnSpPr>
          <p:cNvPr id="28" name="27 Düz Bağlayıcı"/>
          <p:cNvCxnSpPr/>
          <p:nvPr/>
        </p:nvCxnSpPr>
        <p:spPr>
          <a:xfrm>
            <a:off x="4510088" y="2168525"/>
            <a:ext cx="0" cy="287338"/>
          </a:xfrm>
          <a:prstGeom prst="line">
            <a:avLst/>
          </a:prstGeom>
          <a:ln w="47625"/>
        </p:spPr>
        <p:style>
          <a:lnRef idx="1">
            <a:schemeClr val="accent1"/>
          </a:lnRef>
          <a:fillRef idx="0">
            <a:schemeClr val="accent1"/>
          </a:fillRef>
          <a:effectRef idx="0">
            <a:schemeClr val="accent1"/>
          </a:effectRef>
          <a:fontRef idx="minor">
            <a:schemeClr val="tx1"/>
          </a:fontRef>
        </p:style>
      </p:cxnSp>
      <p:cxnSp>
        <p:nvCxnSpPr>
          <p:cNvPr id="32" name="31 Düz Ok Bağlayıcısı"/>
          <p:cNvCxnSpPr/>
          <p:nvPr/>
        </p:nvCxnSpPr>
        <p:spPr>
          <a:xfrm>
            <a:off x="8093075" y="2274888"/>
            <a:ext cx="0" cy="431800"/>
          </a:xfrm>
          <a:prstGeom prst="straightConnector1">
            <a:avLst/>
          </a:prstGeom>
          <a:ln w="47625">
            <a:tailEnd type="arrow"/>
          </a:ln>
        </p:spPr>
        <p:style>
          <a:lnRef idx="1">
            <a:schemeClr val="accent1"/>
          </a:lnRef>
          <a:fillRef idx="0">
            <a:schemeClr val="accent1"/>
          </a:fillRef>
          <a:effectRef idx="0">
            <a:schemeClr val="accent1"/>
          </a:effectRef>
          <a:fontRef idx="minor">
            <a:schemeClr val="tx1"/>
          </a:fontRef>
        </p:style>
      </p:cxnSp>
      <p:sp>
        <p:nvSpPr>
          <p:cNvPr id="12" name="3 Dikdörtgen"/>
          <p:cNvSpPr/>
          <p:nvPr/>
        </p:nvSpPr>
        <p:spPr>
          <a:xfrm>
            <a:off x="0" y="3175"/>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hangingPunct="0">
              <a:defRPr/>
            </a:pPr>
            <a:r>
              <a:rPr lang="en-US" altLang="tr-TR" sz="2200" dirty="0">
                <a:latin typeface="Arial" pitchFamily="34" charset="0"/>
              </a:rPr>
              <a:t>STRUCTURE OF THE TENTH DEVELOPMENT PLAN</a:t>
            </a:r>
          </a:p>
        </p:txBody>
      </p:sp>
      <p:sp>
        <p:nvSpPr>
          <p:cNvPr id="13"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anchor="ctr"/>
          <a:lstStyle/>
          <a:p>
            <a:pPr algn="ctr" eaLnBrk="0" fontAlgn="auto" hangingPunct="0">
              <a:spcBef>
                <a:spcPts val="0"/>
              </a:spcBef>
              <a:spcAft>
                <a:spcPts val="0"/>
              </a:spcAft>
              <a:defRPr/>
            </a:pPr>
            <a:endParaRPr lang="tr-TR"/>
          </a:p>
        </p:txBody>
      </p:sp>
      <p:grpSp>
        <p:nvGrpSpPr>
          <p:cNvPr id="72715" name="12 Grup"/>
          <p:cNvGrpSpPr>
            <a:grpSpLocks/>
          </p:cNvGrpSpPr>
          <p:nvPr/>
        </p:nvGrpSpPr>
        <p:grpSpPr bwMode="auto">
          <a:xfrm>
            <a:off x="285750" y="173038"/>
            <a:ext cx="611188" cy="612775"/>
            <a:chOff x="285720" y="0"/>
            <a:chExt cx="612000" cy="612000"/>
          </a:xfrm>
        </p:grpSpPr>
        <p:sp>
          <p:nvSpPr>
            <p:cNvPr id="15"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tr-TR"/>
            </a:p>
          </p:txBody>
        </p:sp>
        <p:pic>
          <p:nvPicPr>
            <p:cNvPr id="16" name="4 Resim" descr="Kalkınma Bakanlığı logo.jpg"/>
            <p:cNvPicPr>
              <a:picLocks noChangeAspect="1"/>
            </p:cNvPicPr>
            <p:nvPr/>
          </p:nvPicPr>
          <p:blipFill>
            <a:blip r:embed="rId8" cstate="print"/>
            <a:stretch>
              <a:fillRect/>
            </a:stretch>
          </p:blipFill>
          <p:spPr>
            <a:xfrm>
              <a:off x="321720" y="36000"/>
              <a:ext cx="540000" cy="540000"/>
            </a:xfrm>
            <a:prstGeom prst="ellipse">
              <a:avLst/>
            </a:prstGeom>
          </p:spPr>
        </p:pic>
      </p:grpSp>
      <p:cxnSp>
        <p:nvCxnSpPr>
          <p:cNvPr id="17" name="15 Düz Bağlayıcı"/>
          <p:cNvCxnSpPr/>
          <p:nvPr/>
        </p:nvCxnSpPr>
        <p:spPr>
          <a:xfrm>
            <a:off x="0" y="6059488"/>
            <a:ext cx="9144000"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Şehir Hayatı">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is Teması">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24248</TotalTime>
  <Words>4200</Words>
  <Application>Microsoft Office PowerPoint</Application>
  <PresentationFormat>Экран (4:3)</PresentationFormat>
  <Paragraphs>1397</Paragraphs>
  <Slides>45</Slides>
  <Notes>23</Notes>
  <HiddenSlides>0</HiddenSlides>
  <MMClips>0</MMClips>
  <ScaleCrop>false</ScaleCrop>
  <HeadingPairs>
    <vt:vector size="6" baseType="variant">
      <vt:variant>
        <vt:lpstr>Тема</vt:lpstr>
      </vt:variant>
      <vt:variant>
        <vt:i4>4</vt:i4>
      </vt:variant>
      <vt:variant>
        <vt:lpstr>Внедренные серверы OLE</vt:lpstr>
      </vt:variant>
      <vt:variant>
        <vt:i4>1</vt:i4>
      </vt:variant>
      <vt:variant>
        <vt:lpstr>Заголовки слайдов</vt:lpstr>
      </vt:variant>
      <vt:variant>
        <vt:i4>45</vt:i4>
      </vt:variant>
    </vt:vector>
  </HeadingPairs>
  <TitlesOfParts>
    <vt:vector size="50" baseType="lpstr">
      <vt:lpstr>Ofis Teması</vt:lpstr>
      <vt:lpstr>1_Ofis Teması</vt:lpstr>
      <vt:lpstr>2_Office Theme</vt:lpstr>
      <vt:lpstr>3_Office Theme</vt:lpstr>
      <vt:lpstr>Лист Microsoft Office Excel 97-2003</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PUBLIC INVESTMENT PROGRAM STRUCTURE - Project Samples</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 </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DÜNYADAKİ GELİŞMELER VE TÜRKİYE'NİN YERİ</dc:title>
  <dc:creator>.</dc:creator>
  <cp:lastModifiedBy>Настя</cp:lastModifiedBy>
  <cp:revision>2856</cp:revision>
  <cp:lastPrinted>2001-10-11T11:20:33Z</cp:lastPrinted>
  <dcterms:created xsi:type="dcterms:W3CDTF">1997-04-01T11:53:12Z</dcterms:created>
  <dcterms:modified xsi:type="dcterms:W3CDTF">2013-12-17T11:04:08Z</dcterms:modified>
</cp:coreProperties>
</file>