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55" r:id="rId2"/>
    <p:sldMasterId id="2147483803" r:id="rId3"/>
    <p:sldMasterId id="2147483816" r:id="rId4"/>
  </p:sldMasterIdLst>
  <p:notesMasterIdLst>
    <p:notesMasterId r:id="rId50"/>
  </p:notesMasterIdLst>
  <p:handoutMasterIdLst>
    <p:handoutMasterId r:id="rId51"/>
  </p:handoutMasterIdLst>
  <p:sldIdLst>
    <p:sldId id="1397" r:id="rId5"/>
    <p:sldId id="1645" r:id="rId6"/>
    <p:sldId id="1562" r:id="rId7"/>
    <p:sldId id="1567" r:id="rId8"/>
    <p:sldId id="1635" r:id="rId9"/>
    <p:sldId id="1629" r:id="rId10"/>
    <p:sldId id="1630" r:id="rId11"/>
    <p:sldId id="1631" r:id="rId12"/>
    <p:sldId id="1615" r:id="rId13"/>
    <p:sldId id="1616" r:id="rId14"/>
    <p:sldId id="1618" r:id="rId15"/>
    <p:sldId id="1566" r:id="rId16"/>
    <p:sldId id="1602" r:id="rId17"/>
    <p:sldId id="1560" r:id="rId18"/>
    <p:sldId id="1625" r:id="rId19"/>
    <p:sldId id="1623" r:id="rId20"/>
    <p:sldId id="1632" r:id="rId21"/>
    <p:sldId id="1636" r:id="rId22"/>
    <p:sldId id="1624" r:id="rId23"/>
    <p:sldId id="1550" r:id="rId24"/>
    <p:sldId id="1526" r:id="rId25"/>
    <p:sldId id="1527" r:id="rId26"/>
    <p:sldId id="1556" r:id="rId27"/>
    <p:sldId id="1637" r:id="rId28"/>
    <p:sldId id="1579" r:id="rId29"/>
    <p:sldId id="1614" r:id="rId30"/>
    <p:sldId id="1598" r:id="rId31"/>
    <p:sldId id="1524" r:id="rId32"/>
    <p:sldId id="1525" r:id="rId33"/>
    <p:sldId id="1570" r:id="rId34"/>
    <p:sldId id="1580" r:id="rId35"/>
    <p:sldId id="1587" r:id="rId36"/>
    <p:sldId id="1575" r:id="rId37"/>
    <p:sldId id="1638" r:id="rId38"/>
    <p:sldId id="1620" r:id="rId39"/>
    <p:sldId id="1619" r:id="rId40"/>
    <p:sldId id="1582" r:id="rId41"/>
    <p:sldId id="1589" r:id="rId42"/>
    <p:sldId id="1590" r:id="rId43"/>
    <p:sldId id="1599" r:id="rId44"/>
    <p:sldId id="1544" r:id="rId45"/>
    <p:sldId id="1583" r:id="rId46"/>
    <p:sldId id="1584" r:id="rId47"/>
    <p:sldId id="1585" r:id="rId48"/>
    <p:sldId id="1586" r:id="rId49"/>
  </p:sldIdLst>
  <p:sldSz cx="9144000" cy="6858000" type="screen4x3"/>
  <p:notesSz cx="6797675" cy="987425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5613" indent="1588"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2813" indent="1588"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0013" indent="1588"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7213" indent="1588"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92D1E"/>
    <a:srgbClr val="FFFFCC"/>
    <a:srgbClr val="000099"/>
    <a:srgbClr val="CCCCFF"/>
    <a:srgbClr val="CCFFCC"/>
    <a:srgbClr val="FFFF66"/>
    <a:srgbClr val="FFFF99"/>
    <a:srgbClr val="3202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52" autoAdjust="0"/>
    <p:restoredTop sz="86364" autoAdjust="0"/>
  </p:normalViewPr>
  <p:slideViewPr>
    <p:cSldViewPr snapToGrid="0">
      <p:cViewPr>
        <p:scale>
          <a:sx n="80" d="100"/>
          <a:sy n="80" d="100"/>
        </p:scale>
        <p:origin x="-720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22626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096"/>
    </p:cViewPr>
  </p:sorterViewPr>
  <p:notesViewPr>
    <p:cSldViewPr snapToGrid="0">
      <p:cViewPr varScale="1">
        <p:scale>
          <a:sx n="53" d="100"/>
          <a:sy n="53" d="100"/>
        </p:scale>
        <p:origin x="-144" y="-96"/>
      </p:cViewPr>
      <p:guideLst>
        <p:guide orient="horz" pos="3169"/>
        <p:guide pos="198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3.xml"/><Relationship Id="rId2" Type="http://schemas.openxmlformats.org/officeDocument/2006/relationships/slide" Target="slides/slide20.xml"/><Relationship Id="rId1" Type="http://schemas.openxmlformats.org/officeDocument/2006/relationships/slide" Target="slides/slide1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C0ED19-5AB7-4329-93B5-FE81D6CCAAD3}" type="doc">
      <dgm:prSet loTypeId="urn:microsoft.com/office/officeart/2005/8/layout/default#1" loCatId="list" qsTypeId="urn:microsoft.com/office/officeart/2005/8/quickstyle/simple3" qsCatId="simple" csTypeId="urn:microsoft.com/office/officeart/2005/8/colors/accent1_2#1" csCatId="accent1" phldr="1"/>
      <dgm:spPr/>
      <dgm:t>
        <a:bodyPr/>
        <a:lstStyle/>
        <a:p>
          <a:endParaRPr lang="tr-TR"/>
        </a:p>
      </dgm:t>
    </dgm:pt>
    <dgm:pt modelId="{3991AF3F-C224-4EDC-8B77-387163C72D5D}">
      <dgm:prSet phldrT="[Metin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800" dirty="0" smtClean="0"/>
            <a:t>ДЕСЯТЫЙ ПЛАН РАЗВИТИЯ </a:t>
          </a:r>
          <a:r>
            <a:rPr lang="tr-TR" sz="2800" dirty="0" smtClean="0"/>
            <a:t/>
          </a:r>
          <a:br>
            <a:rPr lang="tr-TR" sz="2800" dirty="0" smtClean="0"/>
          </a:br>
          <a:r>
            <a:rPr lang="tr-TR" sz="2800" dirty="0" smtClean="0"/>
            <a:t>(2014-2018)</a:t>
          </a:r>
          <a:endParaRPr lang="tr-TR" sz="2800" dirty="0"/>
        </a:p>
      </dgm:t>
    </dgm:pt>
    <dgm:pt modelId="{6C2CD914-BAF7-4C55-B5A8-206682C45EE1}" type="parTrans" cxnId="{7F1A7986-57EC-4D35-B439-77B40DC9E44C}">
      <dgm:prSet/>
      <dgm:spPr/>
      <dgm:t>
        <a:bodyPr/>
        <a:lstStyle/>
        <a:p>
          <a:endParaRPr lang="tr-TR"/>
        </a:p>
      </dgm:t>
    </dgm:pt>
    <dgm:pt modelId="{FA3737A9-985B-4ED6-B9CF-CBCBDB43BEF4}" type="sibTrans" cxnId="{7F1A7986-57EC-4D35-B439-77B40DC9E44C}">
      <dgm:prSet/>
      <dgm:spPr/>
      <dgm:t>
        <a:bodyPr/>
        <a:lstStyle/>
        <a:p>
          <a:endParaRPr lang="tr-TR"/>
        </a:p>
      </dgm:t>
    </dgm:pt>
    <dgm:pt modelId="{BF1F87F1-EA09-4AF5-BA54-BCE5E1C77797}">
      <dgm:prSet phldrT="[Metin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B0F0"/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Инновационное прозводство</a:t>
          </a:r>
          <a:r>
            <a:rPr lang="tr-TR" dirty="0" smtClean="0">
              <a:solidFill>
                <a:schemeClr val="tx1"/>
              </a:solidFill>
            </a:rPr>
            <a:t>, </a:t>
          </a:r>
          <a:r>
            <a:rPr lang="ru-RU" dirty="0" smtClean="0">
              <a:solidFill>
                <a:schemeClr val="tx1"/>
              </a:solidFill>
            </a:rPr>
            <a:t>стабильный высокий экономический рост</a:t>
          </a:r>
          <a:endParaRPr lang="tr-TR" dirty="0" smtClean="0">
            <a:solidFill>
              <a:schemeClr val="tx1"/>
            </a:solidFill>
          </a:endParaRPr>
        </a:p>
      </dgm:t>
    </dgm:pt>
    <dgm:pt modelId="{8975F52A-D2DD-4624-9BEB-074C706746D4}" type="parTrans" cxnId="{D9949C41-5D57-4F08-AF2E-ACF003EDBEDF}">
      <dgm:prSet/>
      <dgm:spPr/>
      <dgm:t>
        <a:bodyPr/>
        <a:lstStyle/>
        <a:p>
          <a:endParaRPr lang="tr-TR"/>
        </a:p>
      </dgm:t>
    </dgm:pt>
    <dgm:pt modelId="{BAAB858D-814C-4905-A6EA-CEB01A5F5A00}" type="sibTrans" cxnId="{D9949C41-5D57-4F08-AF2E-ACF003EDBEDF}">
      <dgm:prSet/>
      <dgm:spPr/>
      <dgm:t>
        <a:bodyPr/>
        <a:lstStyle/>
        <a:p>
          <a:endParaRPr lang="tr-TR"/>
        </a:p>
      </dgm:t>
    </dgm:pt>
    <dgm:pt modelId="{A2761934-A953-4574-9880-5C239F046C98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B0F0"/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Удобные помещения</a:t>
          </a:r>
          <a:r>
            <a:rPr lang="tr-TR" dirty="0" smtClean="0">
              <a:solidFill>
                <a:schemeClr val="tx1"/>
              </a:solidFill>
            </a:rPr>
            <a:t>, </a:t>
          </a:r>
          <a:r>
            <a:rPr lang="ru-RU" dirty="0" smtClean="0">
              <a:solidFill>
                <a:schemeClr val="tx1"/>
              </a:solidFill>
            </a:rPr>
            <a:t>устойчивая окружающая среда</a:t>
          </a:r>
          <a:endParaRPr lang="tr-TR" dirty="0">
            <a:solidFill>
              <a:schemeClr val="tx1"/>
            </a:solidFill>
          </a:endParaRPr>
        </a:p>
      </dgm:t>
    </dgm:pt>
    <dgm:pt modelId="{6C1A1EA6-C1E6-4221-AAEE-E9618E430511}" type="parTrans" cxnId="{293BC9AC-5984-494D-8A75-E72252C6AADB}">
      <dgm:prSet/>
      <dgm:spPr/>
      <dgm:t>
        <a:bodyPr/>
        <a:lstStyle/>
        <a:p>
          <a:endParaRPr lang="tr-TR"/>
        </a:p>
      </dgm:t>
    </dgm:pt>
    <dgm:pt modelId="{75E21F82-82EB-4553-889D-3F663C6FF50F}" type="sibTrans" cxnId="{293BC9AC-5984-494D-8A75-E72252C6AADB}">
      <dgm:prSet/>
      <dgm:spPr/>
      <dgm:t>
        <a:bodyPr/>
        <a:lstStyle/>
        <a:p>
          <a:endParaRPr lang="tr-TR"/>
        </a:p>
      </dgm:t>
    </dgm:pt>
    <dgm:pt modelId="{57010FAD-B8F5-4198-B841-5D745CD1C0E0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0F0"/>
        </a:solidFill>
        <a:ln>
          <a:solidFill>
            <a:srgbClr val="2962A7"/>
          </a:solidFill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Международное сотрудничество ради экономического развития</a:t>
          </a:r>
          <a:endParaRPr lang="tr-TR" dirty="0">
            <a:solidFill>
              <a:schemeClr val="tx1"/>
            </a:solidFill>
          </a:endParaRPr>
        </a:p>
      </dgm:t>
    </dgm:pt>
    <dgm:pt modelId="{C608D856-486D-4531-9AFF-1DB327E73029}" type="parTrans" cxnId="{11145DF0-CEF8-4C6A-8F3D-AB80CAD57D9D}">
      <dgm:prSet/>
      <dgm:spPr/>
      <dgm:t>
        <a:bodyPr/>
        <a:lstStyle/>
        <a:p>
          <a:endParaRPr lang="tr-TR"/>
        </a:p>
      </dgm:t>
    </dgm:pt>
    <dgm:pt modelId="{80122AF8-8700-437D-BB87-DE4CBAA013E5}" type="sibTrans" cxnId="{11145DF0-CEF8-4C6A-8F3D-AB80CAD57D9D}">
      <dgm:prSet/>
      <dgm:spPr/>
      <dgm:t>
        <a:bodyPr/>
        <a:lstStyle/>
        <a:p>
          <a:endParaRPr lang="tr-TR"/>
        </a:p>
      </dgm:t>
    </dgm:pt>
    <dgm:pt modelId="{CF7F8D12-6CF7-40D3-94C4-14D44393C740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B0F0"/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Квалифицированные люди</a:t>
          </a:r>
          <a:r>
            <a:rPr lang="tr-TR" dirty="0" smtClean="0">
              <a:solidFill>
                <a:schemeClr val="tx1"/>
              </a:solidFill>
            </a:rPr>
            <a:t>, </a:t>
          </a:r>
          <a:r>
            <a:rPr lang="ru-RU" dirty="0" smtClean="0">
              <a:solidFill>
                <a:schemeClr val="tx1"/>
              </a:solidFill>
            </a:rPr>
            <a:t>мощное общество</a:t>
          </a:r>
          <a:endParaRPr lang="tr-TR" dirty="0">
            <a:solidFill>
              <a:schemeClr val="tx1"/>
            </a:solidFill>
          </a:endParaRPr>
        </a:p>
      </dgm:t>
    </dgm:pt>
    <dgm:pt modelId="{FE1E933B-9DAF-4D35-A540-1452972E7807}" type="parTrans" cxnId="{70CD3409-5641-48F5-AC4A-78978E427F4A}">
      <dgm:prSet/>
      <dgm:spPr/>
      <dgm:t>
        <a:bodyPr/>
        <a:lstStyle/>
        <a:p>
          <a:endParaRPr lang="tr-TR"/>
        </a:p>
      </dgm:t>
    </dgm:pt>
    <dgm:pt modelId="{43A44887-2F12-4273-ACF0-65FD27544EB8}" type="sibTrans" cxnId="{70CD3409-5641-48F5-AC4A-78978E427F4A}">
      <dgm:prSet/>
      <dgm:spPr/>
      <dgm:t>
        <a:bodyPr/>
        <a:lstStyle/>
        <a:p>
          <a:endParaRPr lang="tr-TR"/>
        </a:p>
      </dgm:t>
    </dgm:pt>
    <dgm:pt modelId="{84BA21F3-5972-4E83-B617-4827441DBD09}">
      <dgm:prSet phldrT="[Metin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Приоритетные программы преобразований</a:t>
          </a:r>
          <a:endParaRPr lang="tr-TR" dirty="0">
            <a:solidFill>
              <a:schemeClr val="tx1"/>
            </a:solidFill>
          </a:endParaRPr>
        </a:p>
      </dgm:t>
    </dgm:pt>
    <dgm:pt modelId="{3B03908B-BFC4-4D75-8093-FD99FDE5EDD6}" type="parTrans" cxnId="{A3F5F45C-77DB-4E42-BB97-4B0165687308}">
      <dgm:prSet/>
      <dgm:spPr/>
      <dgm:t>
        <a:bodyPr/>
        <a:lstStyle/>
        <a:p>
          <a:endParaRPr lang="tr-TR"/>
        </a:p>
      </dgm:t>
    </dgm:pt>
    <dgm:pt modelId="{4560C388-1904-4B8E-AD38-182D55E5267B}" type="sibTrans" cxnId="{A3F5F45C-77DB-4E42-BB97-4B0165687308}">
      <dgm:prSet/>
      <dgm:spPr/>
      <dgm:t>
        <a:bodyPr/>
        <a:lstStyle/>
        <a:p>
          <a:endParaRPr lang="tr-TR"/>
        </a:p>
      </dgm:t>
    </dgm:pt>
    <dgm:pt modelId="{32B044C1-22CE-4BE9-9D77-0BD5878916CE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Реализация</a:t>
          </a:r>
          <a:r>
            <a:rPr lang="tr-TR" dirty="0" smtClean="0">
              <a:solidFill>
                <a:schemeClr val="tx1"/>
              </a:solidFill>
            </a:rPr>
            <a:t>, </a:t>
          </a:r>
          <a:r>
            <a:rPr lang="ru-RU" dirty="0" smtClean="0">
              <a:solidFill>
                <a:schemeClr val="tx1"/>
              </a:solidFill>
            </a:rPr>
            <a:t>мониторинг</a:t>
          </a:r>
          <a:r>
            <a:rPr lang="tr-TR" dirty="0" smtClean="0">
              <a:solidFill>
                <a:schemeClr val="tx1"/>
              </a:solidFill>
            </a:rPr>
            <a:t>, </a:t>
          </a:r>
          <a:r>
            <a:rPr lang="ru-RU" dirty="0" smtClean="0">
              <a:solidFill>
                <a:schemeClr val="tx1"/>
              </a:solidFill>
            </a:rPr>
            <a:t>оценка</a:t>
          </a:r>
          <a:endParaRPr lang="tr-TR" dirty="0">
            <a:solidFill>
              <a:schemeClr val="tx1"/>
            </a:solidFill>
          </a:endParaRPr>
        </a:p>
      </dgm:t>
    </dgm:pt>
    <dgm:pt modelId="{E4A52B88-8912-41C6-972B-2658F3CD97F0}" type="parTrans" cxnId="{7BFD0360-17A0-45BD-B5CC-C0FEE3A0CB6B}">
      <dgm:prSet/>
      <dgm:spPr/>
      <dgm:t>
        <a:bodyPr/>
        <a:lstStyle/>
        <a:p>
          <a:endParaRPr lang="tr-TR"/>
        </a:p>
      </dgm:t>
    </dgm:pt>
    <dgm:pt modelId="{EB10EEDA-AC99-47C0-BB91-ABCB476DEA49}" type="sibTrans" cxnId="{7BFD0360-17A0-45BD-B5CC-C0FEE3A0CB6B}">
      <dgm:prSet/>
      <dgm:spPr/>
      <dgm:t>
        <a:bodyPr/>
        <a:lstStyle/>
        <a:p>
          <a:endParaRPr lang="tr-TR"/>
        </a:p>
      </dgm:t>
    </dgm:pt>
    <dgm:pt modelId="{C8AE2FD5-1FC1-46E5-8363-A48472C2EBBE}" type="pres">
      <dgm:prSet presAssocID="{16C0ED19-5AB7-4329-93B5-FE81D6CCAAD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057EA07-709A-4971-83EC-11BAD10F295C}" type="pres">
      <dgm:prSet presAssocID="{3991AF3F-C224-4EDC-8B77-387163C72D5D}" presName="node" presStyleLbl="node1" presStyleIdx="0" presStyleCnt="7" custScaleX="102351" custScaleY="52087" custLinFactNeighborX="58425" custLinFactNeighborY="-134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89585A2D-18C4-4F89-8A5E-6B09605CED46}" type="pres">
      <dgm:prSet presAssocID="{FA3737A9-985B-4ED6-B9CF-CBCBDB43BEF4}" presName="sibTrans" presStyleCnt="0"/>
      <dgm:spPr/>
    </dgm:pt>
    <dgm:pt modelId="{B2B75FBD-AC1E-45D3-A888-A90D9BD8517C}" type="pres">
      <dgm:prSet presAssocID="{BF1F87F1-EA09-4AF5-BA54-BCE5E1C77797}" presName="node" presStyleLbl="node1" presStyleIdx="1" presStyleCnt="7" custScaleX="51133" custScaleY="57942" custLinFactNeighborX="-43504" custLinFactNeighborY="7875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C5622AF6-5A76-4083-AB90-E94A776D3AA6}" type="pres">
      <dgm:prSet presAssocID="{BAAB858D-814C-4905-A6EA-CEB01A5F5A00}" presName="sibTrans" presStyleCnt="0"/>
      <dgm:spPr/>
    </dgm:pt>
    <dgm:pt modelId="{8CF4C6CF-4FEB-4A3E-892B-33B307B3D8C3}" type="pres">
      <dgm:prSet presAssocID="{A2761934-A953-4574-9880-5C239F046C98}" presName="node" presStyleLbl="node1" presStyleIdx="2" presStyleCnt="7" custScaleX="52689" custScaleY="57301" custLinFactNeighborX="-50004" custLinFactNeighborY="7798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831310F7-8D3A-45E2-8F5C-2DC1DB228820}" type="pres">
      <dgm:prSet presAssocID="{75E21F82-82EB-4553-889D-3F663C6FF50F}" presName="sibTrans" presStyleCnt="0"/>
      <dgm:spPr/>
    </dgm:pt>
    <dgm:pt modelId="{26104C44-4702-4867-844E-3E6C8BA2ABB6}" type="pres">
      <dgm:prSet presAssocID="{57010FAD-B8F5-4198-B841-5D745CD1C0E0}" presName="node" presStyleLbl="node1" presStyleIdx="3" presStyleCnt="7" custScaleX="49861" custScaleY="57321" custLinFactX="13087" custLinFactNeighborX="100000" custLinFactNeighborY="313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89D18DA8-FAFA-4F20-B167-6C277F220442}" type="pres">
      <dgm:prSet presAssocID="{80122AF8-8700-437D-BB87-DE4CBAA013E5}" presName="sibTrans" presStyleCnt="0"/>
      <dgm:spPr/>
    </dgm:pt>
    <dgm:pt modelId="{CF6859D6-D107-4B53-844D-D664D3917A2A}" type="pres">
      <dgm:prSet presAssocID="{CF7F8D12-6CF7-40D3-94C4-14D44393C740}" presName="node" presStyleLbl="node1" presStyleIdx="4" presStyleCnt="7" custScaleX="49421" custScaleY="59352" custLinFactX="-8624" custLinFactNeighborX="-100000" custLinFactNeighborY="374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C068E49B-5354-4EE8-A82E-05BA7238F02B}" type="pres">
      <dgm:prSet presAssocID="{43A44887-2F12-4273-ACF0-65FD27544EB8}" presName="sibTrans" presStyleCnt="0"/>
      <dgm:spPr/>
    </dgm:pt>
    <dgm:pt modelId="{777478D9-8474-414D-98CF-4B929E715771}" type="pres">
      <dgm:prSet presAssocID="{84BA21F3-5972-4E83-B617-4827441DBD09}" presName="node" presStyleLbl="node1" presStyleIdx="5" presStyleCnt="7" custScaleX="212830" custScaleY="29733" custLinFactNeighborX="660" custLinFactNeighborY="-260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7B6E0EAF-1664-46CE-B84B-EFCB278CF23C}" type="pres">
      <dgm:prSet presAssocID="{4560C388-1904-4B8E-AD38-182D55E5267B}" presName="sibTrans" presStyleCnt="0"/>
      <dgm:spPr/>
    </dgm:pt>
    <dgm:pt modelId="{0B9B11C7-0BDD-4EC4-A46F-577588C46243}" type="pres">
      <dgm:prSet presAssocID="{32B044C1-22CE-4BE9-9D77-0BD5878916CE}" presName="node" presStyleLbl="node1" presStyleIdx="6" presStyleCnt="7" custScaleX="198684" custScaleY="19618" custLinFactNeighborX="2155" custLinFactNeighborY="-478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</dgm:ptLst>
  <dgm:cxnLst>
    <dgm:cxn modelId="{293BC9AC-5984-494D-8A75-E72252C6AADB}" srcId="{16C0ED19-5AB7-4329-93B5-FE81D6CCAAD3}" destId="{A2761934-A953-4574-9880-5C239F046C98}" srcOrd="2" destOrd="0" parTransId="{6C1A1EA6-C1E6-4221-AAEE-E9618E430511}" sibTransId="{75E21F82-82EB-4553-889D-3F663C6FF50F}"/>
    <dgm:cxn modelId="{7BFD0360-17A0-45BD-B5CC-C0FEE3A0CB6B}" srcId="{16C0ED19-5AB7-4329-93B5-FE81D6CCAAD3}" destId="{32B044C1-22CE-4BE9-9D77-0BD5878916CE}" srcOrd="6" destOrd="0" parTransId="{E4A52B88-8912-41C6-972B-2658F3CD97F0}" sibTransId="{EB10EEDA-AC99-47C0-BB91-ABCB476DEA49}"/>
    <dgm:cxn modelId="{85C5F152-7586-4572-B4C1-D9524E45E00A}" type="presOf" srcId="{CF7F8D12-6CF7-40D3-94C4-14D44393C740}" destId="{CF6859D6-D107-4B53-844D-D664D3917A2A}" srcOrd="0" destOrd="0" presId="urn:microsoft.com/office/officeart/2005/8/layout/default#1"/>
    <dgm:cxn modelId="{9901D5A9-F7E3-4C79-8F02-A1C3652DD403}" type="presOf" srcId="{3991AF3F-C224-4EDC-8B77-387163C72D5D}" destId="{6057EA07-709A-4971-83EC-11BAD10F295C}" srcOrd="0" destOrd="0" presId="urn:microsoft.com/office/officeart/2005/8/layout/default#1"/>
    <dgm:cxn modelId="{6A4EDDC1-B51D-43DC-BB85-3D004643A607}" type="presOf" srcId="{16C0ED19-5AB7-4329-93B5-FE81D6CCAAD3}" destId="{C8AE2FD5-1FC1-46E5-8363-A48472C2EBBE}" srcOrd="0" destOrd="0" presId="urn:microsoft.com/office/officeart/2005/8/layout/default#1"/>
    <dgm:cxn modelId="{D9949C41-5D57-4F08-AF2E-ACF003EDBEDF}" srcId="{16C0ED19-5AB7-4329-93B5-FE81D6CCAAD3}" destId="{BF1F87F1-EA09-4AF5-BA54-BCE5E1C77797}" srcOrd="1" destOrd="0" parTransId="{8975F52A-D2DD-4624-9BEB-074C706746D4}" sibTransId="{BAAB858D-814C-4905-A6EA-CEB01A5F5A00}"/>
    <dgm:cxn modelId="{7F88AEC6-90E0-4E5A-88C7-EB445E9EF1C6}" type="presOf" srcId="{57010FAD-B8F5-4198-B841-5D745CD1C0E0}" destId="{26104C44-4702-4867-844E-3E6C8BA2ABB6}" srcOrd="0" destOrd="0" presId="urn:microsoft.com/office/officeart/2005/8/layout/default#1"/>
    <dgm:cxn modelId="{2E827672-3CA6-4E2D-9C24-878330A45FC2}" type="presOf" srcId="{32B044C1-22CE-4BE9-9D77-0BD5878916CE}" destId="{0B9B11C7-0BDD-4EC4-A46F-577588C46243}" srcOrd="0" destOrd="0" presId="urn:microsoft.com/office/officeart/2005/8/layout/default#1"/>
    <dgm:cxn modelId="{70CD3409-5641-48F5-AC4A-78978E427F4A}" srcId="{16C0ED19-5AB7-4329-93B5-FE81D6CCAAD3}" destId="{CF7F8D12-6CF7-40D3-94C4-14D44393C740}" srcOrd="4" destOrd="0" parTransId="{FE1E933B-9DAF-4D35-A540-1452972E7807}" sibTransId="{43A44887-2F12-4273-ACF0-65FD27544EB8}"/>
    <dgm:cxn modelId="{7F1A7986-57EC-4D35-B439-77B40DC9E44C}" srcId="{16C0ED19-5AB7-4329-93B5-FE81D6CCAAD3}" destId="{3991AF3F-C224-4EDC-8B77-387163C72D5D}" srcOrd="0" destOrd="0" parTransId="{6C2CD914-BAF7-4C55-B5A8-206682C45EE1}" sibTransId="{FA3737A9-985B-4ED6-B9CF-CBCBDB43BEF4}"/>
    <dgm:cxn modelId="{8A1A61A0-0819-4788-A73C-CF02DB98070F}" type="presOf" srcId="{BF1F87F1-EA09-4AF5-BA54-BCE5E1C77797}" destId="{B2B75FBD-AC1E-45D3-A888-A90D9BD8517C}" srcOrd="0" destOrd="0" presId="urn:microsoft.com/office/officeart/2005/8/layout/default#1"/>
    <dgm:cxn modelId="{B1C5D0BC-6738-49F2-B87B-0E26EBC5334E}" type="presOf" srcId="{A2761934-A953-4574-9880-5C239F046C98}" destId="{8CF4C6CF-4FEB-4A3E-892B-33B307B3D8C3}" srcOrd="0" destOrd="0" presId="urn:microsoft.com/office/officeart/2005/8/layout/default#1"/>
    <dgm:cxn modelId="{A3F5F45C-77DB-4E42-BB97-4B0165687308}" srcId="{16C0ED19-5AB7-4329-93B5-FE81D6CCAAD3}" destId="{84BA21F3-5972-4E83-B617-4827441DBD09}" srcOrd="5" destOrd="0" parTransId="{3B03908B-BFC4-4D75-8093-FD99FDE5EDD6}" sibTransId="{4560C388-1904-4B8E-AD38-182D55E5267B}"/>
    <dgm:cxn modelId="{11145DF0-CEF8-4C6A-8F3D-AB80CAD57D9D}" srcId="{16C0ED19-5AB7-4329-93B5-FE81D6CCAAD3}" destId="{57010FAD-B8F5-4198-B841-5D745CD1C0E0}" srcOrd="3" destOrd="0" parTransId="{C608D856-486D-4531-9AFF-1DB327E73029}" sibTransId="{80122AF8-8700-437D-BB87-DE4CBAA013E5}"/>
    <dgm:cxn modelId="{81B4A4E5-864F-4716-8EB2-E67483D5A21C}" type="presOf" srcId="{84BA21F3-5972-4E83-B617-4827441DBD09}" destId="{777478D9-8474-414D-98CF-4B929E715771}" srcOrd="0" destOrd="0" presId="urn:microsoft.com/office/officeart/2005/8/layout/default#1"/>
    <dgm:cxn modelId="{8F81FE7F-43A2-4760-B232-EA176EF893A2}" type="presParOf" srcId="{C8AE2FD5-1FC1-46E5-8363-A48472C2EBBE}" destId="{6057EA07-709A-4971-83EC-11BAD10F295C}" srcOrd="0" destOrd="0" presId="urn:microsoft.com/office/officeart/2005/8/layout/default#1"/>
    <dgm:cxn modelId="{9C4E6EB1-1A17-4BD4-9663-FD88A7CCC039}" type="presParOf" srcId="{C8AE2FD5-1FC1-46E5-8363-A48472C2EBBE}" destId="{89585A2D-18C4-4F89-8A5E-6B09605CED46}" srcOrd="1" destOrd="0" presId="urn:microsoft.com/office/officeart/2005/8/layout/default#1"/>
    <dgm:cxn modelId="{6208BC50-4938-433C-A0C6-E23F56B704D2}" type="presParOf" srcId="{C8AE2FD5-1FC1-46E5-8363-A48472C2EBBE}" destId="{B2B75FBD-AC1E-45D3-A888-A90D9BD8517C}" srcOrd="2" destOrd="0" presId="urn:microsoft.com/office/officeart/2005/8/layout/default#1"/>
    <dgm:cxn modelId="{43155B7A-989F-430B-94CB-5009A7C6EEA1}" type="presParOf" srcId="{C8AE2FD5-1FC1-46E5-8363-A48472C2EBBE}" destId="{C5622AF6-5A76-4083-AB90-E94A776D3AA6}" srcOrd="3" destOrd="0" presId="urn:microsoft.com/office/officeart/2005/8/layout/default#1"/>
    <dgm:cxn modelId="{426A041E-CF2B-48F7-A397-D16B75BE3BFD}" type="presParOf" srcId="{C8AE2FD5-1FC1-46E5-8363-A48472C2EBBE}" destId="{8CF4C6CF-4FEB-4A3E-892B-33B307B3D8C3}" srcOrd="4" destOrd="0" presId="urn:microsoft.com/office/officeart/2005/8/layout/default#1"/>
    <dgm:cxn modelId="{A9D41F84-BAC8-4E4E-9F57-9B167ADFF5CF}" type="presParOf" srcId="{C8AE2FD5-1FC1-46E5-8363-A48472C2EBBE}" destId="{831310F7-8D3A-45E2-8F5C-2DC1DB228820}" srcOrd="5" destOrd="0" presId="urn:microsoft.com/office/officeart/2005/8/layout/default#1"/>
    <dgm:cxn modelId="{41A50CFC-808E-4E49-947D-052AC33BC1D9}" type="presParOf" srcId="{C8AE2FD5-1FC1-46E5-8363-A48472C2EBBE}" destId="{26104C44-4702-4867-844E-3E6C8BA2ABB6}" srcOrd="6" destOrd="0" presId="urn:microsoft.com/office/officeart/2005/8/layout/default#1"/>
    <dgm:cxn modelId="{AB969434-93A7-4E95-8135-12C94B72E5B1}" type="presParOf" srcId="{C8AE2FD5-1FC1-46E5-8363-A48472C2EBBE}" destId="{89D18DA8-FAFA-4F20-B167-6C277F220442}" srcOrd="7" destOrd="0" presId="urn:microsoft.com/office/officeart/2005/8/layout/default#1"/>
    <dgm:cxn modelId="{DD968D48-5940-4C3D-97EC-CBB9062D6177}" type="presParOf" srcId="{C8AE2FD5-1FC1-46E5-8363-A48472C2EBBE}" destId="{CF6859D6-D107-4B53-844D-D664D3917A2A}" srcOrd="8" destOrd="0" presId="urn:microsoft.com/office/officeart/2005/8/layout/default#1"/>
    <dgm:cxn modelId="{E44BDE2D-0A73-4F12-9452-E04E9D7143E5}" type="presParOf" srcId="{C8AE2FD5-1FC1-46E5-8363-A48472C2EBBE}" destId="{C068E49B-5354-4EE8-A82E-05BA7238F02B}" srcOrd="9" destOrd="0" presId="urn:microsoft.com/office/officeart/2005/8/layout/default#1"/>
    <dgm:cxn modelId="{8C4BC440-172B-434C-921B-9B02F0D10D28}" type="presParOf" srcId="{C8AE2FD5-1FC1-46E5-8363-A48472C2EBBE}" destId="{777478D9-8474-414D-98CF-4B929E715771}" srcOrd="10" destOrd="0" presId="urn:microsoft.com/office/officeart/2005/8/layout/default#1"/>
    <dgm:cxn modelId="{1A472B40-286D-4947-A3D5-4DF33A9F13D5}" type="presParOf" srcId="{C8AE2FD5-1FC1-46E5-8363-A48472C2EBBE}" destId="{7B6E0EAF-1664-46CE-B84B-EFCB278CF23C}" srcOrd="11" destOrd="0" presId="urn:microsoft.com/office/officeart/2005/8/layout/default#1"/>
    <dgm:cxn modelId="{3DFC1B81-56A8-42EC-A5C0-FFB25B71B90A}" type="presParOf" srcId="{C8AE2FD5-1FC1-46E5-8363-A48472C2EBBE}" destId="{0B9B11C7-0BDD-4EC4-A46F-577588C46243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57EA07-709A-4971-83EC-11BAD10F295C}">
      <dsp:nvSpPr>
        <dsp:cNvPr id="0" name=""/>
        <dsp:cNvSpPr/>
      </dsp:nvSpPr>
      <dsp:spPr>
        <a:xfrm>
          <a:off x="2255833" y="86077"/>
          <a:ext cx="3947614" cy="1205378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ДЕСЯТЫЙ ПЛАН РАЗВИТИЯ </a:t>
          </a:r>
          <a:r>
            <a:rPr lang="tr-TR" sz="2800" kern="1200" dirty="0" smtClean="0"/>
            <a:t/>
          </a:r>
          <a:br>
            <a:rPr lang="tr-TR" sz="2800" kern="1200" dirty="0" smtClean="0"/>
          </a:br>
          <a:r>
            <a:rPr lang="tr-TR" sz="2800" kern="1200" dirty="0" smtClean="0"/>
            <a:t>(2014-2018)</a:t>
          </a:r>
          <a:endParaRPr lang="tr-TR" sz="2800" kern="1200" dirty="0"/>
        </a:p>
      </dsp:txBody>
      <dsp:txXfrm>
        <a:off x="2255833" y="86077"/>
        <a:ext cx="3947614" cy="1205378"/>
      </dsp:txXfrm>
    </dsp:sp>
    <dsp:sp modelId="{B2B75FBD-AC1E-45D3-A888-A90D9BD8517C}">
      <dsp:nvSpPr>
        <dsp:cNvPr id="0" name=""/>
        <dsp:cNvSpPr/>
      </dsp:nvSpPr>
      <dsp:spPr>
        <a:xfrm>
          <a:off x="2657803" y="1872043"/>
          <a:ext cx="1972168" cy="1340872"/>
        </a:xfrm>
        <a:prstGeom prst="roundRect">
          <a:avLst/>
        </a:prstGeom>
        <a:solidFill>
          <a:srgbClr val="00B0F0"/>
        </a:solidFill>
        <a:ln w="1905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Инновационное прозводство</a:t>
          </a:r>
          <a:r>
            <a:rPr lang="tr-TR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smtClean="0">
              <a:solidFill>
                <a:schemeClr val="tx1"/>
              </a:solidFill>
            </a:rPr>
            <a:t>стабильный высокий экономический рост</a:t>
          </a:r>
          <a:endParaRPr lang="tr-TR" sz="1400" kern="1200" dirty="0" smtClean="0">
            <a:solidFill>
              <a:schemeClr val="tx1"/>
            </a:solidFill>
          </a:endParaRPr>
        </a:p>
      </dsp:txBody>
      <dsp:txXfrm>
        <a:off x="2657803" y="1872043"/>
        <a:ext cx="1972168" cy="1340872"/>
      </dsp:txXfrm>
    </dsp:sp>
    <dsp:sp modelId="{8CF4C6CF-4FEB-4A3E-892B-33B307B3D8C3}">
      <dsp:nvSpPr>
        <dsp:cNvPr id="0" name=""/>
        <dsp:cNvSpPr/>
      </dsp:nvSpPr>
      <dsp:spPr>
        <a:xfrm>
          <a:off x="4764964" y="1861572"/>
          <a:ext cx="2032182" cy="1326038"/>
        </a:xfrm>
        <a:prstGeom prst="roundRect">
          <a:avLst/>
        </a:prstGeom>
        <a:solidFill>
          <a:srgbClr val="00B0F0"/>
        </a:solidFill>
        <a:ln w="1905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Удобные помещения</a:t>
          </a:r>
          <a:r>
            <a:rPr lang="tr-TR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smtClean="0">
              <a:solidFill>
                <a:schemeClr val="tx1"/>
              </a:solidFill>
            </a:rPr>
            <a:t>устойчивая окружающая среда</a:t>
          </a:r>
          <a:endParaRPr lang="tr-TR" sz="1400" kern="1200" dirty="0">
            <a:solidFill>
              <a:schemeClr val="tx1"/>
            </a:solidFill>
          </a:endParaRPr>
        </a:p>
      </dsp:txBody>
      <dsp:txXfrm>
        <a:off x="4764964" y="1861572"/>
        <a:ext cx="2032182" cy="1326038"/>
      </dsp:txXfrm>
    </dsp:sp>
    <dsp:sp modelId="{26104C44-4702-4867-844E-3E6C8BA2ABB6}">
      <dsp:nvSpPr>
        <dsp:cNvPr id="0" name=""/>
        <dsp:cNvSpPr/>
      </dsp:nvSpPr>
      <dsp:spPr>
        <a:xfrm>
          <a:off x="6618319" y="1872047"/>
          <a:ext cx="1923107" cy="1326501"/>
        </a:xfrm>
        <a:prstGeom prst="roundRect">
          <a:avLst/>
        </a:prstGeom>
        <a:solidFill>
          <a:srgbClr val="00B0F0"/>
        </a:solidFill>
        <a:ln w="9525" cap="flat" cmpd="sng" algn="ctr">
          <a:solidFill>
            <a:srgbClr val="2962A7"/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Международное сотрудничество ради экономического развития</a:t>
          </a:r>
          <a:endParaRPr lang="tr-TR" sz="1400" kern="1200" dirty="0">
            <a:solidFill>
              <a:schemeClr val="tx1"/>
            </a:solidFill>
          </a:endParaRPr>
        </a:p>
      </dsp:txBody>
      <dsp:txXfrm>
        <a:off x="6618319" y="1872047"/>
        <a:ext cx="1923107" cy="1326501"/>
      </dsp:txXfrm>
    </dsp:sp>
    <dsp:sp modelId="{CF6859D6-D107-4B53-844D-D664D3917A2A}">
      <dsp:nvSpPr>
        <dsp:cNvPr id="0" name=""/>
        <dsp:cNvSpPr/>
      </dsp:nvSpPr>
      <dsp:spPr>
        <a:xfrm>
          <a:off x="375865" y="1862686"/>
          <a:ext cx="1906137" cy="1373501"/>
        </a:xfrm>
        <a:prstGeom prst="roundRect">
          <a:avLst/>
        </a:prstGeom>
        <a:solidFill>
          <a:srgbClr val="00B0F0"/>
        </a:solidFill>
        <a:ln w="1905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Квалифицированные люди</a:t>
          </a:r>
          <a:r>
            <a:rPr lang="tr-TR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smtClean="0">
              <a:solidFill>
                <a:schemeClr val="tx1"/>
              </a:solidFill>
            </a:rPr>
            <a:t>мощное общество</a:t>
          </a:r>
          <a:endParaRPr lang="tr-TR" sz="1400" kern="1200" dirty="0">
            <a:solidFill>
              <a:schemeClr val="tx1"/>
            </a:solidFill>
          </a:endParaRPr>
        </a:p>
      </dsp:txBody>
      <dsp:txXfrm>
        <a:off x="375865" y="1862686"/>
        <a:ext cx="1906137" cy="1373501"/>
      </dsp:txXfrm>
    </dsp:sp>
    <dsp:sp modelId="{777478D9-8474-414D-98CF-4B929E715771}">
      <dsp:nvSpPr>
        <dsp:cNvPr id="0" name=""/>
        <dsp:cNvSpPr/>
      </dsp:nvSpPr>
      <dsp:spPr>
        <a:xfrm>
          <a:off x="285188" y="3474979"/>
          <a:ext cx="8208721" cy="688070"/>
        </a:xfrm>
        <a:prstGeom prst="roundRect">
          <a:avLst/>
        </a:prstGeom>
        <a:solidFill>
          <a:schemeClr val="accent1"/>
        </a:solidFill>
        <a:ln w="1905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Приоритетные программы преобразований</a:t>
          </a:r>
          <a:endParaRPr lang="tr-TR" sz="1400" kern="1200" dirty="0">
            <a:solidFill>
              <a:schemeClr val="tx1"/>
            </a:solidFill>
          </a:endParaRPr>
        </a:p>
      </dsp:txBody>
      <dsp:txXfrm>
        <a:off x="285188" y="3474979"/>
        <a:ext cx="8208721" cy="688070"/>
      </dsp:txXfrm>
    </dsp:sp>
    <dsp:sp modelId="{0B9B11C7-0BDD-4EC4-A46F-577588C46243}">
      <dsp:nvSpPr>
        <dsp:cNvPr id="0" name=""/>
        <dsp:cNvSpPr/>
      </dsp:nvSpPr>
      <dsp:spPr>
        <a:xfrm>
          <a:off x="615651" y="4498387"/>
          <a:ext cx="7663118" cy="453992"/>
        </a:xfrm>
        <a:prstGeom prst="roundRect">
          <a:avLst/>
        </a:prstGeom>
        <a:solidFill>
          <a:schemeClr val="accent4"/>
        </a:solidFill>
        <a:ln w="1905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Реализация</a:t>
          </a:r>
          <a:r>
            <a:rPr lang="tr-TR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smtClean="0">
              <a:solidFill>
                <a:schemeClr val="tx1"/>
              </a:solidFill>
            </a:rPr>
            <a:t>мониторинг</a:t>
          </a:r>
          <a:r>
            <a:rPr lang="tr-TR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smtClean="0">
              <a:solidFill>
                <a:schemeClr val="tx1"/>
              </a:solidFill>
            </a:rPr>
            <a:t>оценка</a:t>
          </a:r>
          <a:endParaRPr lang="tr-TR" sz="1400" kern="1200" dirty="0">
            <a:solidFill>
              <a:schemeClr val="tx1"/>
            </a:solidFill>
          </a:endParaRPr>
        </a:p>
      </dsp:txBody>
      <dsp:txXfrm>
        <a:off x="615651" y="4498387"/>
        <a:ext cx="7663118" cy="453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2700" y="-53975"/>
            <a:ext cx="2963863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3503" tIns="0" rIns="33503" bIns="0" numCol="1" anchor="t" anchorCtr="0" compatLnSpc="1">
            <a:prstTxWarp prst="textNoShape">
              <a:avLst/>
            </a:prstTxWarp>
          </a:bodyPr>
          <a:lstStyle>
            <a:lvl1pPr defTabSz="1477963" eaLnBrk="0" hangingPunct="0">
              <a:defRPr sz="21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-53975"/>
            <a:ext cx="296545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3503" tIns="0" rIns="33503" bIns="0" numCol="1" anchor="t" anchorCtr="0" compatLnSpc="1">
            <a:prstTxWarp prst="textNoShape">
              <a:avLst/>
            </a:prstTxWarp>
          </a:bodyPr>
          <a:lstStyle>
            <a:lvl1pPr algn="r" defTabSz="1477963" eaLnBrk="0" hangingPunct="0">
              <a:defRPr sz="21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81050"/>
            <a:ext cx="4887913" cy="3665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694238"/>
            <a:ext cx="4986338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7197" tIns="68598" rIns="137197" bIns="6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2700" y="9340850"/>
            <a:ext cx="29638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3503" tIns="0" rIns="33503" bIns="0" numCol="1" anchor="b" anchorCtr="0" compatLnSpc="1">
            <a:prstTxWarp prst="textNoShape">
              <a:avLst/>
            </a:prstTxWarp>
          </a:bodyPr>
          <a:lstStyle>
            <a:lvl1pPr defTabSz="1477963" eaLnBrk="0" hangingPunct="0">
              <a:defRPr sz="21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340850"/>
            <a:ext cx="29654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3503" tIns="0" rIns="33503" bIns="0" numCol="1" anchor="b" anchorCtr="0" compatLnSpc="1">
            <a:prstTxWarp prst="textNoShape">
              <a:avLst/>
            </a:prstTxWarp>
          </a:bodyPr>
          <a:lstStyle>
            <a:lvl1pPr algn="r" defTabSz="1477963" eaLnBrk="0" hangingPunct="0">
              <a:defRPr sz="21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4C8FDF0-4598-48C4-930A-D623C61F6B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468438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79450" algn="l" defTabSz="1468438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360488" algn="l" defTabSz="1468438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2041525" algn="l" defTabSz="1468438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757488" algn="l" defTabSz="1468438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EF025-94F1-48A8-8B6A-0F90F562FE27}" type="slidenum">
              <a:rPr lang="en-AU" altLang="tr-TR" smtClean="0"/>
              <a:pPr/>
              <a:t>1</a:t>
            </a:fld>
            <a:endParaRPr lang="en-AU" altLang="tr-TR" smtClean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649288"/>
            <a:ext cx="4371975" cy="32797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327525"/>
            <a:ext cx="4987925" cy="4524375"/>
          </a:xfrm>
          <a:noFill/>
          <a:ln/>
        </p:spPr>
        <p:txBody>
          <a:bodyPr lIns="92663" tIns="46332" rIns="92663" bIns="46332"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81050"/>
            <a:ext cx="4889500" cy="3667125"/>
          </a:xfrm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5825"/>
            <a:ext cx="4983162" cy="4448175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81050"/>
            <a:ext cx="4889500" cy="3667125"/>
          </a:xfrm>
          <a:ln/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5825"/>
            <a:ext cx="4983162" cy="4448175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700"/>
            <a:fld id="{A7C45AE6-DFCD-4A07-BE79-B970CBD620E4}" type="slidenum">
              <a:rPr lang="en-AU" altLang="tr-TR" sz="1100" smtClean="0">
                <a:solidFill>
                  <a:srgbClr val="000000"/>
                </a:solidFill>
              </a:rPr>
              <a:pPr defTabSz="901700"/>
              <a:t>15</a:t>
            </a:fld>
            <a:endParaRPr lang="en-AU" altLang="tr-TR" sz="1100" smtClean="0">
              <a:solidFill>
                <a:srgbClr val="000000"/>
              </a:solidFill>
            </a:endParaRPr>
          </a:p>
        </p:txBody>
      </p:sp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52863" y="937895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70" tIns="46340" rIns="92670" bIns="46340" anchor="b"/>
          <a:lstStyle/>
          <a:p>
            <a:pPr algn="r" defTabSz="927100">
              <a:spcBef>
                <a:spcPct val="50000"/>
              </a:spcBef>
            </a:pPr>
            <a:fld id="{96900152-8B3F-4D93-BB85-65DF0C81CD6D}" type="slidenum">
              <a:rPr lang="en-AU" altLang="tr-TR" sz="1200">
                <a:latin typeface="Times New Roman" pitchFamily="18" charset="0"/>
              </a:rPr>
              <a:pPr algn="r" defTabSz="927100">
                <a:spcBef>
                  <a:spcPct val="50000"/>
                </a:spcBef>
              </a:pPr>
              <a:t>15</a:t>
            </a:fld>
            <a:endParaRPr lang="en-AU" altLang="tr-TR" sz="1200">
              <a:latin typeface="Times New Roman" pitchFamily="18" charset="0"/>
            </a:endParaRPr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44925" y="9340850"/>
            <a:ext cx="29654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3045" tIns="0" rIns="33045" bIns="0" anchor="b"/>
          <a:lstStyle/>
          <a:p>
            <a:pPr algn="r" defTabSz="1455738">
              <a:spcBef>
                <a:spcPct val="50000"/>
              </a:spcBef>
            </a:pPr>
            <a:fld id="{EA95FCF2-9926-4FD2-B961-318E7FEE8D59}" type="slidenum">
              <a:rPr lang="en-AU" altLang="tr-TR" sz="2100" i="1">
                <a:latin typeface="Times New Roman" pitchFamily="18" charset="0"/>
              </a:rPr>
              <a:pPr algn="r" defTabSz="1455738">
                <a:spcBef>
                  <a:spcPct val="50000"/>
                </a:spcBef>
              </a:pPr>
              <a:t>15</a:t>
            </a:fld>
            <a:endParaRPr lang="en-AU" altLang="tr-TR" sz="2100" i="1">
              <a:latin typeface="Times New Roman" pitchFamily="18" charset="0"/>
            </a:endParaRPr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81050"/>
            <a:ext cx="4889500" cy="3667125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699000"/>
            <a:ext cx="4981575" cy="4441825"/>
          </a:xfrm>
          <a:noFill/>
          <a:ln/>
        </p:spPr>
        <p:txBody>
          <a:bodyPr lIns="135321" tIns="67660" rIns="135321" bIns="67660"/>
          <a:lstStyle/>
          <a:p>
            <a:pPr eaLnBrk="1" hangingPunct="1"/>
            <a:r>
              <a:rPr lang="tr-TR" altLang="tr-TR" smtClean="0"/>
              <a:t>Sabit sermaye yatırımlarının seyri incelendiğinde </a:t>
            </a:r>
            <a:r>
              <a:rPr lang="ru-RU" altLang="tr-TR" smtClean="0"/>
              <a:t>ВСЕГО</a:t>
            </a:r>
            <a:r>
              <a:rPr lang="tr-TR" altLang="tr-TR" smtClean="0"/>
              <a:t> yatırımlar üzerinde kamu yatırımlarından ziyade, kriz dönemlerinde önemli dalgalanmalar gösteren özel yatırımların belirleyici olduğu görülmektedir. 1998-2011 döneminde kamu yatırımlarının </a:t>
            </a:r>
            <a:r>
              <a:rPr lang="ru-RU" altLang="tr-TR" smtClean="0"/>
              <a:t>ВВП</a:t>
            </a:r>
            <a:r>
              <a:rPr lang="tr-TR" altLang="tr-TR" smtClean="0"/>
              <a:t> içindeki payı %4 civarında istikrarlı bir seyir izlemiştir.</a:t>
            </a:r>
          </a:p>
          <a:p>
            <a:pPr eaLnBrk="1" hangingPunct="1"/>
            <a:r>
              <a:rPr lang="tr-TR" altLang="tr-TR" smtClean="0"/>
              <a:t>Yıllar itibarıyla, </a:t>
            </a:r>
            <a:r>
              <a:rPr lang="ru-RU" altLang="tr-TR" smtClean="0"/>
              <a:t>ВСЕГО</a:t>
            </a:r>
            <a:r>
              <a:rPr lang="tr-TR" altLang="tr-TR" smtClean="0"/>
              <a:t> yatırımların %75-80’lik kısmını özel sektör yatırımları oluşturmaktayken, kamu yatırımlarının payı %20-25 seviyelerinde seyretmektedir.</a:t>
            </a:r>
          </a:p>
          <a:p>
            <a:pPr eaLnBrk="1" hangingPunct="1"/>
            <a:r>
              <a:rPr lang="tr-TR" altLang="tr-TR" smtClean="0"/>
              <a:t>Yatırımların tutarları kadar kalitesi de büyük önem arz etmektedir. Rasyonelleştirme çalışmaları sayesinde son dönemlerde kamu yatırımlarının büyümeye katkı anlamında kalitesinde artış gözlemlenmektedir.</a:t>
            </a:r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0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89091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12DE4836-28A8-4A1A-BA13-605D73E0728C}" type="slidenum">
              <a:rPr lang="tr-TR" altLang="tr-TR" sz="1200" smtClean="0">
                <a:solidFill>
                  <a:srgbClr val="414141"/>
                </a:solidFill>
                <a:latin typeface="Gill Sans Light"/>
                <a:sym typeface="Gill Sans Light"/>
              </a:rPr>
              <a:pPr eaLnBrk="1" hangingPunct="1"/>
              <a:t>18</a:t>
            </a:fld>
            <a:endParaRPr lang="tr-TR" altLang="tr-TR" sz="1200" smtClean="0">
              <a:solidFill>
                <a:srgbClr val="414141"/>
              </a:solidFill>
              <a:latin typeface="Gill Sans Light"/>
              <a:sym typeface="Gill Sans Ligh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81050"/>
            <a:ext cx="4889500" cy="3667125"/>
          </a:xfrm>
          <a:ln/>
        </p:spPr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5825"/>
            <a:ext cx="4983162" cy="4448175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 txBox="1">
            <a:spLocks noGrp="1" noChangeArrowheads="1"/>
          </p:cNvSpPr>
          <p:nvPr/>
        </p:nvSpPr>
        <p:spPr bwMode="auto">
          <a:xfrm>
            <a:off x="3844925" y="9340850"/>
            <a:ext cx="29654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3503" tIns="0" rIns="33503" bIns="0" anchor="b"/>
          <a:lstStyle/>
          <a:p>
            <a:pPr algn="r" defTabSz="1477963" eaLnBrk="0" hangingPunct="0"/>
            <a:fld id="{CB2DE630-B301-4370-94CE-22F29211F953}" type="slidenum">
              <a:rPr lang="en-US" altLang="tr-TR" sz="2100" b="0" i="1">
                <a:solidFill>
                  <a:schemeClr val="tx1"/>
                </a:solidFill>
                <a:latin typeface="Times New Roman" pitchFamily="18" charset="0"/>
              </a:rPr>
              <a:pPr algn="r" defTabSz="1477963" eaLnBrk="0" hangingPunct="0"/>
              <a:t>23</a:t>
            </a:fld>
            <a:endParaRPr lang="en-US" altLang="tr-TR" sz="2100" b="0" i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0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9331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0FA64656-6B9B-4D57-AEF0-E91C88A53486}" type="slidenum">
              <a:rPr lang="tr-TR" altLang="tr-TR" sz="1200" smtClean="0">
                <a:solidFill>
                  <a:srgbClr val="414141"/>
                </a:solidFill>
                <a:latin typeface="Gill Sans Light"/>
                <a:sym typeface="Gill Sans Light"/>
              </a:rPr>
              <a:pPr eaLnBrk="1" hangingPunct="1"/>
              <a:t>24</a:t>
            </a:fld>
            <a:endParaRPr lang="tr-TR" altLang="tr-TR" sz="1200" smtClean="0">
              <a:solidFill>
                <a:srgbClr val="414141"/>
              </a:solidFill>
              <a:latin typeface="Gill Sans Light"/>
              <a:sym typeface="Gill Sans Light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5537" cy="3702050"/>
          </a:xfrm>
          <a:ln/>
        </p:spPr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/>
          <a:lstStyle/>
          <a:p>
            <a:pPr defTabSz="914400"/>
            <a:endParaRPr lang="en-US" alt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81050"/>
            <a:ext cx="4889500" cy="3667125"/>
          </a:xfrm>
          <a:ln/>
        </p:spPr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5825"/>
            <a:ext cx="4983162" cy="4448175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81050"/>
            <a:ext cx="4889500" cy="3667125"/>
          </a:xfrm>
          <a:ln/>
        </p:spPr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5825"/>
            <a:ext cx="4983162" cy="4448175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8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60419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EEAC8D80-4D80-47CC-8D59-7E2CFA03DD06}" type="slidenum">
              <a:rPr lang="tr-TR" altLang="tr-TR" sz="1200" smtClean="0">
                <a:solidFill>
                  <a:srgbClr val="414141"/>
                </a:solidFill>
                <a:latin typeface="Gill Sans Light"/>
                <a:sym typeface="Gill Sans Light"/>
              </a:rPr>
              <a:pPr eaLnBrk="1" hangingPunct="1"/>
              <a:t>2</a:t>
            </a:fld>
            <a:endParaRPr lang="tr-TR" altLang="tr-TR" sz="1200" smtClean="0">
              <a:solidFill>
                <a:srgbClr val="414141"/>
              </a:solidFill>
              <a:latin typeface="Gill Sans Light"/>
              <a:sym typeface="Gill Sans Light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6FE394-C1E7-48BB-97B4-7AAE4DBB743B}" type="slidenum">
              <a:rPr lang="en-AU" altLang="tr-TR" smtClean="0"/>
              <a:pPr/>
              <a:t>30</a:t>
            </a:fld>
            <a:endParaRPr lang="en-AU" altLang="tr-TR" smtClean="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89475"/>
            <a:ext cx="5438775" cy="4445000"/>
          </a:xfrm>
          <a:noFill/>
          <a:ln/>
        </p:spPr>
        <p:txBody>
          <a:bodyPr/>
          <a:lstStyle/>
          <a:p>
            <a:pPr defTabSz="914400" eaLnBrk="1" hangingPunct="1"/>
            <a:endParaRPr lang="en-US" altLang="tr-T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8317-302A-43FA-8829-8932E24F60D9}" type="slidenum">
              <a:rPr lang="en-US" altLang="tr-TR" smtClean="0"/>
              <a:pPr/>
              <a:t>31</a:t>
            </a:fld>
            <a:endParaRPr lang="en-US" altLang="tr-TR" smtClean="0"/>
          </a:p>
        </p:txBody>
      </p:sp>
      <p:sp>
        <p:nvSpPr>
          <p:cNvPr id="1116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5675" y="781050"/>
            <a:ext cx="4891088" cy="3667125"/>
          </a:xfrm>
          <a:ln/>
        </p:spPr>
      </p:sp>
      <p:sp>
        <p:nvSpPr>
          <p:cNvPr id="111619" name="2 Not Yer Tutucusu"/>
          <p:cNvSpPr>
            <a:spLocks noGrp="1"/>
          </p:cNvSpPr>
          <p:nvPr>
            <p:ph type="body" idx="1"/>
          </p:nvPr>
        </p:nvSpPr>
        <p:spPr>
          <a:xfrm>
            <a:off x="906463" y="4694238"/>
            <a:ext cx="4983162" cy="4449762"/>
          </a:xfrm>
          <a:noFill/>
          <a:ln/>
        </p:spPr>
        <p:txBody>
          <a:bodyPr lIns="136611" tIns="68305" rIns="136611" bIns="68305"/>
          <a:lstStyle/>
          <a:p>
            <a:pPr eaLnBrk="1" hangingPunct="1"/>
            <a:r>
              <a:rPr lang="tr-TR" altLang="tr-TR" smtClean="0">
                <a:latin typeface="Arial" pitchFamily="34" charset="0"/>
              </a:rPr>
              <a:t>Sadece doğrudan kamu yatırımları yapmıyoruz. Hem yerel idarelere hem özel kesim ve STK’lara hibe destekler veriyoruz.  </a:t>
            </a:r>
          </a:p>
          <a:p>
            <a:pPr eaLnBrk="1" hangingPunct="1"/>
            <a:r>
              <a:rPr lang="tr-TR" altLang="tr-TR" smtClean="0">
                <a:latin typeface="Arial" pitchFamily="34" charset="0"/>
              </a:rPr>
              <a:t>Bu kapsamda;</a:t>
            </a:r>
          </a:p>
          <a:p>
            <a:pPr eaLnBrk="1" hangingPunct="1">
              <a:buFontTx/>
              <a:buChar char="-"/>
            </a:pPr>
            <a:r>
              <a:rPr lang="tr-TR" altLang="tr-TR" smtClean="0">
                <a:latin typeface="Arial" pitchFamily="34" charset="0"/>
              </a:rPr>
              <a:t>İŞ-KUR mesleki </a:t>
            </a:r>
            <a:r>
              <a:rPr lang="ru-RU" altLang="tr-TR" smtClean="0">
                <a:latin typeface="Arial" pitchFamily="34" charset="0"/>
              </a:rPr>
              <a:t>Образование</a:t>
            </a:r>
            <a:r>
              <a:rPr lang="tr-TR" altLang="tr-TR" smtClean="0">
                <a:latin typeface="Arial" pitchFamily="34" charset="0"/>
              </a:rPr>
              <a:t> desteği</a:t>
            </a:r>
          </a:p>
          <a:p>
            <a:pPr eaLnBrk="1" hangingPunct="1">
              <a:buFontTx/>
              <a:buChar char="-"/>
            </a:pPr>
            <a:r>
              <a:rPr lang="ru-RU" altLang="tr-TR" smtClean="0">
                <a:latin typeface="Arial" pitchFamily="34" charset="0"/>
              </a:rPr>
              <a:t>Сельское хозяйство</a:t>
            </a:r>
            <a:r>
              <a:rPr lang="tr-TR" altLang="tr-TR" smtClean="0">
                <a:latin typeface="Arial" pitchFamily="34" charset="0"/>
              </a:rPr>
              <a:t> Bakanlığı kırsal kalkınma destekleri </a:t>
            </a:r>
          </a:p>
          <a:p>
            <a:pPr eaLnBrk="1" hangingPunct="1">
              <a:buFontTx/>
              <a:buChar char="-"/>
            </a:pPr>
            <a:r>
              <a:rPr lang="tr-TR" altLang="tr-TR" smtClean="0">
                <a:latin typeface="Arial" pitchFamily="34" charset="0"/>
              </a:rPr>
              <a:t>Kalkınma Ajansları</a:t>
            </a:r>
          </a:p>
          <a:p>
            <a:pPr eaLnBrk="1" hangingPunct="1">
              <a:buFontTx/>
              <a:buChar char="-"/>
            </a:pPr>
            <a:r>
              <a:rPr lang="tr-TR" altLang="tr-TR" smtClean="0">
                <a:latin typeface="Arial" pitchFamily="34" charset="0"/>
              </a:rPr>
              <a:t>Cazibe merkezleri</a:t>
            </a:r>
          </a:p>
          <a:p>
            <a:pPr eaLnBrk="1" hangingPunct="1">
              <a:buFontTx/>
              <a:buChar char="-"/>
            </a:pPr>
            <a:r>
              <a:rPr lang="tr-TR" altLang="tr-TR" smtClean="0">
                <a:latin typeface="Arial" pitchFamily="34" charset="0"/>
              </a:rPr>
              <a:t>SODES</a:t>
            </a:r>
          </a:p>
          <a:p>
            <a:pPr eaLnBrk="1" hangingPunct="1">
              <a:buFontTx/>
              <a:buChar char="-"/>
            </a:pPr>
            <a:r>
              <a:rPr lang="tr-TR" altLang="tr-TR" smtClean="0">
                <a:latin typeface="Arial" pitchFamily="34" charset="0"/>
              </a:rPr>
              <a:t>Ulusal Ajans</a:t>
            </a:r>
          </a:p>
          <a:p>
            <a:pPr eaLnBrk="1" hangingPunct="1"/>
            <a:r>
              <a:rPr lang="tr-TR" altLang="tr-TR" smtClean="0">
                <a:latin typeface="Arial" pitchFamily="34" charset="0"/>
              </a:rPr>
              <a:t>kanalıyla özel kesim ve STK’lara kaynak kullandırılmaktadır. </a:t>
            </a:r>
          </a:p>
          <a:p>
            <a:pPr eaLnBrk="1" hangingPunct="1"/>
            <a:endParaRPr lang="tr-TR" altLang="tr-TR" smtClean="0">
              <a:latin typeface="Arial" pitchFamily="34" charset="0"/>
            </a:endParaRPr>
          </a:p>
          <a:p>
            <a:pPr eaLnBrk="1" hangingPunct="1"/>
            <a:r>
              <a:rPr lang="tr-TR" altLang="tr-TR" smtClean="0">
                <a:latin typeface="Arial" pitchFamily="34" charset="0"/>
              </a:rPr>
              <a:t>Ayrıca, KHGM yatırımları valiliklere devredilerek İl Özel İdareleri eliyle yürütülmektedir. </a:t>
            </a:r>
          </a:p>
          <a:p>
            <a:pPr eaLnBrk="1" hangingPunct="1"/>
            <a:endParaRPr lang="tr-TR" altLang="tr-TR" smtClean="0">
              <a:latin typeface="Arial" pitchFamily="34" charset="0"/>
            </a:endParaRPr>
          </a:p>
          <a:p>
            <a:pPr eaLnBrk="1" hangingPunct="1"/>
            <a:r>
              <a:rPr lang="tr-TR" altLang="tr-TR" smtClean="0">
                <a:latin typeface="Arial" pitchFamily="34" charset="0"/>
              </a:rPr>
              <a:t>Diğer taraftan MEB gibi bazı icracı bakanlıkların yerel projeleri İl Özel İdareleri vasıtasıyla yürütülmektedir.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4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115715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FEEB5BDC-4535-4332-9182-B2A7A034665A}" type="slidenum">
              <a:rPr lang="tr-TR" altLang="tr-TR" sz="1200" smtClean="0">
                <a:solidFill>
                  <a:srgbClr val="414141"/>
                </a:solidFill>
                <a:latin typeface="Gill Sans Light"/>
                <a:sym typeface="Gill Sans Light"/>
              </a:rPr>
              <a:pPr eaLnBrk="1" hangingPunct="1"/>
              <a:t>34</a:t>
            </a:fld>
            <a:endParaRPr lang="tr-TR" altLang="tr-TR" sz="1200" smtClean="0">
              <a:solidFill>
                <a:srgbClr val="414141"/>
              </a:solidFill>
              <a:latin typeface="Gill Sans Light"/>
              <a:sym typeface="Gill Sans Light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81050"/>
            <a:ext cx="4889500" cy="3667125"/>
          </a:xfrm>
          <a:ln/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5825"/>
            <a:ext cx="4983162" cy="4448175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495844-8B33-4EA7-AD2E-E26ABF726149}" type="slidenum">
              <a:rPr lang="en-AU" smtClean="0"/>
              <a:pPr/>
              <a:t>3</a:t>
            </a:fld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2950"/>
            <a:ext cx="4929188" cy="3698875"/>
          </a:xfrm>
          <a:solidFill>
            <a:srgbClr val="FFFFFF"/>
          </a:solidFill>
          <a:ln cap="flat"/>
        </p:spPr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5675" y="779463"/>
            <a:ext cx="4891088" cy="3668712"/>
          </a:xfrm>
          <a:ln/>
        </p:spPr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4238"/>
            <a:ext cx="4983162" cy="4449762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5675" y="779463"/>
            <a:ext cx="4891088" cy="3668712"/>
          </a:xfrm>
          <a:ln/>
        </p:spPr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4238"/>
            <a:ext cx="4983162" cy="4449762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5675" y="779463"/>
            <a:ext cx="4891088" cy="3668712"/>
          </a:xfrm>
          <a:ln/>
        </p:spPr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4238"/>
            <a:ext cx="4983162" cy="4449762"/>
          </a:xfrm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ln/>
        </p:spPr>
      </p:sp>
      <p:sp>
        <p:nvSpPr>
          <p:cNvPr id="73730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73731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38"/>
            <a:fld id="{0933E42A-A2C8-450F-8F93-0EDBDEE4BEBE}" type="slidenum">
              <a:rPr lang="tr-TR" altLang="tr-TR" smtClean="0">
                <a:solidFill>
                  <a:srgbClr val="000000"/>
                </a:solidFill>
                <a:latin typeface="Calibri" pitchFamily="34" charset="0"/>
              </a:rPr>
              <a:pPr defTabSz="922338"/>
              <a:t>9</a:t>
            </a:fld>
            <a:endParaRPr lang="tr-TR" altLang="tr-TR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ln/>
        </p:spPr>
      </p:sp>
      <p:sp>
        <p:nvSpPr>
          <p:cNvPr id="75778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75779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38"/>
            <a:fld id="{D07E8F32-3258-4317-992F-9BBAAF770845}" type="slidenum">
              <a:rPr lang="tr-TR" altLang="tr-TR" smtClean="0">
                <a:solidFill>
                  <a:srgbClr val="000000"/>
                </a:solidFill>
                <a:latin typeface="Calibri" pitchFamily="34" charset="0"/>
              </a:rPr>
              <a:pPr defTabSz="922338"/>
              <a:t>10</a:t>
            </a:fld>
            <a:endParaRPr lang="tr-TR" altLang="tr-TR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F0165-C04B-43A9-BC67-12F423AEF1F4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1174-CCE8-4F85-8097-B48B5C2EC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F4474-B39F-4FEB-83A9-B3CC536A616B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8432-225D-47AC-88B3-C1B9FFE2E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AB5B5-6A24-4347-A997-0F3F803CFC12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1A4CB-F797-4E29-BD86-1D694FD04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FEB5E-7267-4A3D-9119-ADA2EB28ADD2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4B2CD-CFCE-453C-B7F4-7C709CF93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AEA3E-06DE-4051-B6D3-FD84E36A7201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B272B-0D17-4C58-A084-5AE0DD569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A87DE-761A-4D63-892E-92E691196646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9A4-DD2A-4DD5-AEE3-23DA58A7E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D242FE50-93B7-4AF1-9D53-C41978903802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337D4B02-A8A2-48F1-B62E-53FFEAABC0D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8D83E9BF-3C34-41DA-9BC5-6DC8C54ACA0F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AF108116-39A1-41C0-8839-108C57DBCC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93368112-3979-4741-8085-D14DA3888C74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F19ABC25-F785-416F-8E05-8930982C9F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98B45099-01C7-4C69-82D1-3051C2B98FFD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EDBB727E-B078-4E23-A0E6-3C46921849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502C1B2A-4A7C-481A-B1B8-3040306A7C37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BA760820-BB17-44BA-BC7E-0F582ADFB9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34490-9CB7-4E60-B821-DFEC077D7B78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307FB-D2A3-4C25-B704-6498C9BCD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F3969210-F2A2-4FB6-86B9-BBF15FDC2843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45AF1342-2AB2-4FF8-A2AB-E435B37719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48991F06-452B-4C13-AB36-CEB0031D9AAD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11C910C5-41B3-48BB-ABF5-B7D4840AEE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498CC3AA-25C6-4714-8D95-CEF67B0758ED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AD1DEC0D-5D95-4B54-81D4-8DC9CDA9FED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13EA140A-EB89-40EB-BC30-C51C1CFA8408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97740634-F333-47D4-AA0A-EC86B91E07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0CA6FBF8-A085-410E-8E87-1DDE2871579E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CBC3D44F-83FA-45CC-9D75-19D8E8ACA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B838C08C-0270-4799-85EC-BC38E6A014EB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E5725603-2619-4EBB-AD13-E180A8D672C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035EE513-9AE1-4BE9-B4C4-38D8BDB8EC3E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7C786EE8-42A2-4065-9DBD-C7AEEFE4F9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DEFC4908-5748-4EF6-9C32-C911585961BF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24F87B1D-648C-4FE2-B179-2B0C6ACEA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4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2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9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5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F3216BF6-9C2C-4563-B902-D14C0F19E246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14D3B6AA-CBF6-4B60-A490-E6AC12E30D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7448F309-8B92-400E-90CA-4D502A709F40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092B7054-7C55-48BE-9AB8-477D90CBA2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6915-8D49-4E84-A77B-818F3FA04CAA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46FFF-3F42-4149-BD2C-D33B651C1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62" indent="0">
              <a:buNone/>
              <a:defRPr sz="2000" b="1"/>
            </a:lvl2pPr>
            <a:lvl3pPr marL="913134" indent="0">
              <a:buNone/>
              <a:defRPr sz="1800" b="1"/>
            </a:lvl3pPr>
            <a:lvl4pPr marL="1369710" indent="0">
              <a:buNone/>
              <a:defRPr sz="1600" b="1"/>
            </a:lvl4pPr>
            <a:lvl5pPr marL="1826276" indent="0">
              <a:buNone/>
              <a:defRPr sz="1600" b="1"/>
            </a:lvl5pPr>
            <a:lvl6pPr marL="2282841" indent="0">
              <a:buNone/>
              <a:defRPr sz="1600" b="1"/>
            </a:lvl6pPr>
            <a:lvl7pPr marL="2739416" indent="0">
              <a:buNone/>
              <a:defRPr sz="1600" b="1"/>
            </a:lvl7pPr>
            <a:lvl8pPr marL="3195980" indent="0">
              <a:buNone/>
              <a:defRPr sz="1600" b="1"/>
            </a:lvl8pPr>
            <a:lvl9pPr marL="36525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62" indent="0">
              <a:buNone/>
              <a:defRPr sz="2000" b="1"/>
            </a:lvl2pPr>
            <a:lvl3pPr marL="913134" indent="0">
              <a:buNone/>
              <a:defRPr sz="1800" b="1"/>
            </a:lvl3pPr>
            <a:lvl4pPr marL="1369710" indent="0">
              <a:buNone/>
              <a:defRPr sz="1600" b="1"/>
            </a:lvl4pPr>
            <a:lvl5pPr marL="1826276" indent="0">
              <a:buNone/>
              <a:defRPr sz="1600" b="1"/>
            </a:lvl5pPr>
            <a:lvl6pPr marL="2282841" indent="0">
              <a:buNone/>
              <a:defRPr sz="1600" b="1"/>
            </a:lvl6pPr>
            <a:lvl7pPr marL="2739416" indent="0">
              <a:buNone/>
              <a:defRPr sz="1600" b="1"/>
            </a:lvl7pPr>
            <a:lvl8pPr marL="3195980" indent="0">
              <a:buNone/>
              <a:defRPr sz="1600" b="1"/>
            </a:lvl8pPr>
            <a:lvl9pPr marL="36525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830EDEF8-D6C7-46CF-99FF-CD74566F7E7F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90A6308B-CCBD-489A-8B77-C5B0F272AB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1AE3BD98-6D44-4F57-8D0E-939F7B884EF8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DD4412C9-D20E-49CF-8391-56FABC084A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924E6726-6FC4-49E6-A89B-5052BA8050CC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E2DEB1FC-9023-4BC5-9B30-61AA3886A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62" indent="0">
              <a:buNone/>
              <a:defRPr sz="1200"/>
            </a:lvl2pPr>
            <a:lvl3pPr marL="913134" indent="0">
              <a:buNone/>
              <a:defRPr sz="1000"/>
            </a:lvl3pPr>
            <a:lvl4pPr marL="1369710" indent="0">
              <a:buNone/>
              <a:defRPr sz="900"/>
            </a:lvl4pPr>
            <a:lvl5pPr marL="1826276" indent="0">
              <a:buNone/>
              <a:defRPr sz="900"/>
            </a:lvl5pPr>
            <a:lvl6pPr marL="2282841" indent="0">
              <a:buNone/>
              <a:defRPr sz="900"/>
            </a:lvl6pPr>
            <a:lvl7pPr marL="2739416" indent="0">
              <a:buNone/>
              <a:defRPr sz="900"/>
            </a:lvl7pPr>
            <a:lvl8pPr marL="3195980" indent="0">
              <a:buNone/>
              <a:defRPr sz="900"/>
            </a:lvl8pPr>
            <a:lvl9pPr marL="365255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D4383D9E-6D5F-4A9C-AC2F-05B56AE9D946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6D54976D-EBA6-4B1F-A4F9-1B546774F8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562" indent="0">
              <a:buNone/>
              <a:defRPr sz="2800"/>
            </a:lvl2pPr>
            <a:lvl3pPr marL="913134" indent="0">
              <a:buNone/>
              <a:defRPr sz="2400"/>
            </a:lvl3pPr>
            <a:lvl4pPr marL="1369710" indent="0">
              <a:buNone/>
              <a:defRPr sz="2000"/>
            </a:lvl4pPr>
            <a:lvl5pPr marL="1826276" indent="0">
              <a:buNone/>
              <a:defRPr sz="2000"/>
            </a:lvl5pPr>
            <a:lvl6pPr marL="2282841" indent="0">
              <a:buNone/>
              <a:defRPr sz="2000"/>
            </a:lvl6pPr>
            <a:lvl7pPr marL="2739416" indent="0">
              <a:buNone/>
              <a:defRPr sz="2000"/>
            </a:lvl7pPr>
            <a:lvl8pPr marL="3195980" indent="0">
              <a:buNone/>
              <a:defRPr sz="2000"/>
            </a:lvl8pPr>
            <a:lvl9pPr marL="3652551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62" indent="0">
              <a:buNone/>
              <a:defRPr sz="1200"/>
            </a:lvl2pPr>
            <a:lvl3pPr marL="913134" indent="0">
              <a:buNone/>
              <a:defRPr sz="1000"/>
            </a:lvl3pPr>
            <a:lvl4pPr marL="1369710" indent="0">
              <a:buNone/>
              <a:defRPr sz="900"/>
            </a:lvl4pPr>
            <a:lvl5pPr marL="1826276" indent="0">
              <a:buNone/>
              <a:defRPr sz="900"/>
            </a:lvl5pPr>
            <a:lvl6pPr marL="2282841" indent="0">
              <a:buNone/>
              <a:defRPr sz="900"/>
            </a:lvl6pPr>
            <a:lvl7pPr marL="2739416" indent="0">
              <a:buNone/>
              <a:defRPr sz="900"/>
            </a:lvl7pPr>
            <a:lvl8pPr marL="3195980" indent="0">
              <a:buNone/>
              <a:defRPr sz="900"/>
            </a:lvl8pPr>
            <a:lvl9pPr marL="365255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4D6514D2-F6D0-48B4-84B6-174824083AE7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8F288626-E207-4941-985F-046089F879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006A884C-A916-4027-9FA0-3C92E32E9EB9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C7AB1153-73B8-4182-BEEF-55F6726CD7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5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5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9279F438-6F41-4737-A250-0283FA3A592F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58DB608D-D40D-4CD7-BCAC-357DB3DEA7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F005117A-D5AE-480A-9234-6BE619922A85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64575" y="6594475"/>
            <a:ext cx="479425" cy="263525"/>
          </a:xfrm>
        </p:spPr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62FDE359-3750-4C23-8659-544F41EEB1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5FCBCAD8-A75F-42B4-9495-7293D484E573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B303DC4D-4A70-413E-B4C3-2661724F3D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923CA565-2094-4851-B0C3-92848DB338D2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6E660863-378E-4A7D-BC50-48888168C7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B67F4-88F3-4A51-ACAE-D857170A3612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DF0B-A423-4EAE-8000-A2E1B312F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9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5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1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7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26B33685-2804-4A1D-9B9E-2E20D264A407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199E72B1-6CE8-48A3-8E2C-A1363F6D61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2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2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8B17F6B8-F99B-4732-8F44-E2BA0E971DBE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D5279FC7-D17A-448E-AAA4-CBC2C55AC4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5" indent="0">
              <a:buNone/>
              <a:defRPr sz="2000" b="1"/>
            </a:lvl2pPr>
            <a:lvl3pPr marL="913180" indent="0">
              <a:buNone/>
              <a:defRPr sz="1800" b="1"/>
            </a:lvl3pPr>
            <a:lvl4pPr marL="1369780" indent="0">
              <a:buNone/>
              <a:defRPr sz="1600" b="1"/>
            </a:lvl4pPr>
            <a:lvl5pPr marL="1826370" indent="0">
              <a:buNone/>
              <a:defRPr sz="1600" b="1"/>
            </a:lvl5pPr>
            <a:lvl6pPr marL="2282958" indent="0">
              <a:buNone/>
              <a:defRPr sz="1600" b="1"/>
            </a:lvl6pPr>
            <a:lvl7pPr marL="2739556" indent="0">
              <a:buNone/>
              <a:defRPr sz="1600" b="1"/>
            </a:lvl7pPr>
            <a:lvl8pPr marL="3196144" indent="0">
              <a:buNone/>
              <a:defRPr sz="1600" b="1"/>
            </a:lvl8pPr>
            <a:lvl9pPr marL="365273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5" indent="0">
              <a:buNone/>
              <a:defRPr sz="2000" b="1"/>
            </a:lvl2pPr>
            <a:lvl3pPr marL="913180" indent="0">
              <a:buNone/>
              <a:defRPr sz="1800" b="1"/>
            </a:lvl3pPr>
            <a:lvl4pPr marL="1369780" indent="0">
              <a:buNone/>
              <a:defRPr sz="1600" b="1"/>
            </a:lvl4pPr>
            <a:lvl5pPr marL="1826370" indent="0">
              <a:buNone/>
              <a:defRPr sz="1600" b="1"/>
            </a:lvl5pPr>
            <a:lvl6pPr marL="2282958" indent="0">
              <a:buNone/>
              <a:defRPr sz="1600" b="1"/>
            </a:lvl6pPr>
            <a:lvl7pPr marL="2739556" indent="0">
              <a:buNone/>
              <a:defRPr sz="1600" b="1"/>
            </a:lvl7pPr>
            <a:lvl8pPr marL="3196144" indent="0">
              <a:buNone/>
              <a:defRPr sz="1600" b="1"/>
            </a:lvl8pPr>
            <a:lvl9pPr marL="365273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15785F62-5070-4C84-BBAA-0D4753ED746C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1625C75C-64AE-41B4-A5A8-169D168B03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AA713615-BBB7-4D89-9D05-9A9E5DE05D7C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C541D9DF-6759-4B3F-B650-85D825FF16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1F1BEAFD-6D19-4EC9-A523-2B69169E2ED2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8CC03E9F-9DEA-41C9-A002-FCC764C319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85" indent="0">
              <a:buNone/>
              <a:defRPr sz="1200"/>
            </a:lvl2pPr>
            <a:lvl3pPr marL="913180" indent="0">
              <a:buNone/>
              <a:defRPr sz="1000"/>
            </a:lvl3pPr>
            <a:lvl4pPr marL="1369780" indent="0">
              <a:buNone/>
              <a:defRPr sz="900"/>
            </a:lvl4pPr>
            <a:lvl5pPr marL="1826370" indent="0">
              <a:buNone/>
              <a:defRPr sz="900"/>
            </a:lvl5pPr>
            <a:lvl6pPr marL="2282958" indent="0">
              <a:buNone/>
              <a:defRPr sz="900"/>
            </a:lvl6pPr>
            <a:lvl7pPr marL="2739556" indent="0">
              <a:buNone/>
              <a:defRPr sz="900"/>
            </a:lvl7pPr>
            <a:lvl8pPr marL="3196144" indent="0">
              <a:buNone/>
              <a:defRPr sz="900"/>
            </a:lvl8pPr>
            <a:lvl9pPr marL="36527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F51A5F02-B8CD-48A3-9A34-7B5172E2193A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01F3E257-21C9-4323-8094-DAA3B9D12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585" indent="0">
              <a:buNone/>
              <a:defRPr sz="2800"/>
            </a:lvl2pPr>
            <a:lvl3pPr marL="913180" indent="0">
              <a:buNone/>
              <a:defRPr sz="2400"/>
            </a:lvl3pPr>
            <a:lvl4pPr marL="1369780" indent="0">
              <a:buNone/>
              <a:defRPr sz="2000"/>
            </a:lvl4pPr>
            <a:lvl5pPr marL="1826370" indent="0">
              <a:buNone/>
              <a:defRPr sz="2000"/>
            </a:lvl5pPr>
            <a:lvl6pPr marL="2282958" indent="0">
              <a:buNone/>
              <a:defRPr sz="2000"/>
            </a:lvl6pPr>
            <a:lvl7pPr marL="2739556" indent="0">
              <a:buNone/>
              <a:defRPr sz="2000"/>
            </a:lvl7pPr>
            <a:lvl8pPr marL="3196144" indent="0">
              <a:buNone/>
              <a:defRPr sz="2000"/>
            </a:lvl8pPr>
            <a:lvl9pPr marL="3652738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85" indent="0">
              <a:buNone/>
              <a:defRPr sz="1200"/>
            </a:lvl2pPr>
            <a:lvl3pPr marL="913180" indent="0">
              <a:buNone/>
              <a:defRPr sz="1000"/>
            </a:lvl3pPr>
            <a:lvl4pPr marL="1369780" indent="0">
              <a:buNone/>
              <a:defRPr sz="900"/>
            </a:lvl4pPr>
            <a:lvl5pPr marL="1826370" indent="0">
              <a:buNone/>
              <a:defRPr sz="900"/>
            </a:lvl5pPr>
            <a:lvl6pPr marL="2282958" indent="0">
              <a:buNone/>
              <a:defRPr sz="900"/>
            </a:lvl6pPr>
            <a:lvl7pPr marL="2739556" indent="0">
              <a:buNone/>
              <a:defRPr sz="900"/>
            </a:lvl7pPr>
            <a:lvl8pPr marL="3196144" indent="0">
              <a:buNone/>
              <a:defRPr sz="900"/>
            </a:lvl8pPr>
            <a:lvl9pPr marL="36527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A85B7604-B6C6-432B-B398-76C6401FAEAC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76AD0896-B7C3-4F49-A5AF-3FB219345A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B5210F15-BEBF-4D70-B25D-60786CF36972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FF4363DE-1D84-4722-AACC-825612E1C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F4008A78-9110-43CA-831E-55A630F3E7EB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23580BDA-2EDE-493F-AC43-AA2BDC0999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7426D060-704E-46FD-90C3-26E5E9EFFAF8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64575" y="6594475"/>
            <a:ext cx="479425" cy="263525"/>
          </a:xfrm>
        </p:spPr>
        <p:txBody>
          <a:bodyPr/>
          <a:lstStyle>
            <a:lvl1pPr eaLnBrk="0" hangingPunct="0">
              <a:defRPr b="1">
                <a:ea typeface="ヒラギノ角ゴ ProN W3" charset="0"/>
              </a:defRPr>
            </a:lvl1pPr>
          </a:lstStyle>
          <a:p>
            <a:pPr>
              <a:defRPr/>
            </a:pPr>
            <a:fld id="{D94FB214-388F-4DBA-8800-C7DEF53C66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E3481-1610-4DAB-813A-77F34FF96A4F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A451-B3BE-47FE-89DD-853756AA4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6F01-E339-47CC-969C-8E9B092C6B3F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6CC4B-CC06-4FDD-AAAD-B5BCD8947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0603E-F87C-47B3-93A3-E924E9B1FCAE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B9D7F-9490-4C91-96A7-8CD8A8293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64A13-8FBB-47F9-9A84-81C5F06B468B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3F04-FFF8-4E2A-A0AF-43843BB20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9532-4DF7-4886-A088-63733D00BAE6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B3F50-382E-4132-A204-AB255A5B6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8397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5DA5A7-0A37-44C8-8A23-B4B46853B616}" type="datetime1">
              <a:rPr lang="tr-TR"/>
              <a:pPr>
                <a:defRPr/>
              </a:pPr>
              <a:t>09.12.2013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5B1520-F16B-4850-8D33-8367C7A61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4" r:id="rId2"/>
    <p:sldLayoutId id="2147483863" r:id="rId3"/>
    <p:sldLayoutId id="2147483862" r:id="rId4"/>
    <p:sldLayoutId id="2147483861" r:id="rId5"/>
    <p:sldLayoutId id="2147483860" r:id="rId6"/>
    <p:sldLayoutId id="2147483859" r:id="rId7"/>
    <p:sldLayoutId id="2147483858" r:id="rId8"/>
    <p:sldLayoutId id="2147483857" r:id="rId9"/>
    <p:sldLayoutId id="2147483856" r:id="rId10"/>
    <p:sldLayoutId id="2147483855" r:id="rId11"/>
    <p:sldLayoutId id="2147483854" r:id="rId12"/>
    <p:sldLayoutId id="2147483853" r:id="rId13"/>
    <p:sldLayoutId id="214748385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5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3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0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638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3902EE-E979-4B37-A88B-02351FBA9374}" type="datetime1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D08772-29CF-409A-8F5B-A546DACA3EC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5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3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0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7" rIns="91312" bIns="456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7" rIns="91312" bIns="45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312" tIns="45657" rIns="91312" bIns="4565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Gill Sans Light" charset="0"/>
              </a:defRPr>
            </a:lvl1pPr>
          </a:lstStyle>
          <a:p>
            <a:pPr>
              <a:defRPr/>
            </a:pPr>
            <a:fld id="{95AA8495-A63F-408D-A74B-6345258093E6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312" tIns="45657" rIns="91312" bIns="4565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Gill Sans Light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312" tIns="45657" rIns="91312" bIns="4565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Gill Sans Light" charset="0"/>
              </a:defRPr>
            </a:lvl1pPr>
          </a:lstStyle>
          <a:p>
            <a:pPr>
              <a:defRPr/>
            </a:pPr>
            <a:fld id="{C0D9AC61-A2F5-4AB0-B68E-35DA49EE1D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56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13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6971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627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8238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638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31" indent="-228280" algn="l" defTabSz="913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696" indent="-228280" algn="l" defTabSz="913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269" indent="-228280" algn="l" defTabSz="913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829" indent="-228280" algn="l" defTabSz="913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62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34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10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76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41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16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980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551" algn="l" defTabSz="913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7" tIns="45659" rIns="91317" bIns="456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7" tIns="45659" rIns="91317" bIns="45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317" tIns="45659" rIns="91317" bIns="45659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Gill Sans Light" charset="0"/>
              </a:defRPr>
            </a:lvl1pPr>
          </a:lstStyle>
          <a:p>
            <a:pPr>
              <a:defRPr/>
            </a:pPr>
            <a:fld id="{7EF4EB15-ABAD-4F2F-83AA-578F0D0888D2}" type="datetime1">
              <a:rPr lang="tr-TR"/>
              <a:pPr>
                <a:defRPr/>
              </a:pPr>
              <a:t>09.12.2013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317" tIns="45659" rIns="91317" bIns="45659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Gill Sans Light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317" tIns="45659" rIns="91317" bIns="45659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Gill Sans Light" charset="0"/>
              </a:defRPr>
            </a:lvl1pPr>
          </a:lstStyle>
          <a:p>
            <a:pPr>
              <a:defRPr/>
            </a:pPr>
            <a:fld id="{4F142E9F-6B30-465C-81A8-550B860EA4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58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18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6978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637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8238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638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259" indent="-228292" algn="l" defTabSz="913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848" indent="-228292" algn="l" defTabSz="913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444" indent="-228292" algn="l" defTabSz="913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028" indent="-228292" algn="l" defTabSz="913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85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80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80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70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58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56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144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738" algn="l" defTabSz="913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oleObject" Target="../embeddings/Microsoft_Office_Excel_97-2003_Worksheet1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ChangeArrowheads="1"/>
          </p:cNvSpPr>
          <p:nvPr/>
        </p:nvSpPr>
        <p:spPr bwMode="auto">
          <a:xfrm>
            <a:off x="2362200" y="228600"/>
            <a:ext cx="56388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1909" tIns="31748" rIns="61909" bIns="31748">
            <a:spAutoFit/>
          </a:bodyPr>
          <a:lstStyle/>
          <a:p>
            <a:pPr marL="231775" indent="-231775" defTabSz="619125" eaLnBrk="0" hangingPunct="0"/>
            <a:endParaRPr lang="en-GB" altLang="tr-TR" sz="2400" b="0">
              <a:solidFill>
                <a:schemeClr val="tx1"/>
              </a:solidFill>
            </a:endParaRPr>
          </a:p>
        </p:txBody>
      </p:sp>
      <p:sp>
        <p:nvSpPr>
          <p:cNvPr id="1298436" name="Rectangle 4"/>
          <p:cNvSpPr>
            <a:spLocks noChangeArrowheads="1"/>
          </p:cNvSpPr>
          <p:nvPr/>
        </p:nvSpPr>
        <p:spPr bwMode="auto">
          <a:xfrm>
            <a:off x="0" y="1706563"/>
            <a:ext cx="8977313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110000"/>
              </a:lnSpc>
            </a:pPr>
            <a:endParaRPr lang="tr-TR" sz="3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110000"/>
              </a:lnSpc>
            </a:pPr>
            <a:r>
              <a:rPr lang="ru-RU" sz="3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МЕНЕДЖМЕНТ ИНВЕСТИЦИОННОЙ ПРОГРАММЫ В ТУРЦИИ</a:t>
            </a: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tr-TR" sz="3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lnSpc>
                <a:spcPct val="110000"/>
              </a:lnSpc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stral" pitchFamily="66" charset="0"/>
              </a:rPr>
              <a:t/>
            </a:r>
            <a:b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stral" pitchFamily="66" charset="0"/>
              </a:rPr>
            </a:br>
            <a:r>
              <a:rPr lang="ru-RU" sz="1600" b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Главное управление по программированию, мониторингу и оценке инвестиций</a:t>
            </a:r>
            <a:endParaRPr lang="en-US" sz="1600" b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7347" name="Rectangle 5"/>
          <p:cNvSpPr>
            <a:spLocks noChangeArrowheads="1"/>
          </p:cNvSpPr>
          <p:nvPr/>
        </p:nvSpPr>
        <p:spPr bwMode="auto">
          <a:xfrm>
            <a:off x="2544763" y="5257800"/>
            <a:ext cx="3440112" cy="12049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46035" rIns="0" bIns="46035" anchor="ctr"/>
          <a:lstStyle/>
          <a:p>
            <a:pPr marL="914400" indent="-457200" algn="ctr" eaLnBrk="0" hangingPunct="0"/>
            <a:r>
              <a:rPr lang="ru-RU" altLang="tr-TR" sz="1400" b="0">
                <a:solidFill>
                  <a:schemeClr val="tx1"/>
                </a:solidFill>
              </a:rPr>
              <a:t>Ноябрь</a:t>
            </a:r>
            <a:r>
              <a:rPr lang="en-US" altLang="tr-TR" sz="1400" b="0">
                <a:solidFill>
                  <a:schemeClr val="tx1"/>
                </a:solidFill>
              </a:rPr>
              <a:t> 20</a:t>
            </a:r>
            <a:r>
              <a:rPr lang="tr-TR" altLang="tr-TR" sz="1400" b="0">
                <a:solidFill>
                  <a:schemeClr val="tx1"/>
                </a:solidFill>
              </a:rPr>
              <a:t>13</a:t>
            </a:r>
            <a:r>
              <a:rPr lang="ru-RU" altLang="tr-TR" sz="1400" b="0">
                <a:solidFill>
                  <a:schemeClr val="tx1"/>
                </a:solidFill>
              </a:rPr>
              <a:t> г.</a:t>
            </a:r>
            <a:endParaRPr lang="tr-TR" altLang="tr-TR" sz="1400" b="0">
              <a:solidFill>
                <a:schemeClr val="tx1"/>
              </a:solidFill>
            </a:endParaRPr>
          </a:p>
        </p:txBody>
      </p:sp>
      <p:pic>
        <p:nvPicPr>
          <p:cNvPr id="57348" name="Picture 7" descr="flag-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6058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9" descr="C:\Users\yilgin\Desktop\Tajikistan_Fla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8188" y="0"/>
            <a:ext cx="205581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Resim 9" descr="http://www.kalkinma.gov.tr/DocObjects/view/12599/Kalkınma_Bakanlığı_logo(_arkası_beyaz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94138" y="0"/>
            <a:ext cx="10445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cxnSp>
        <p:nvCxnSpPr>
          <p:cNvPr id="16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53" name="Dikdörtgen 1"/>
          <p:cNvSpPr>
            <a:spLocks noChangeArrowheads="1"/>
          </p:cNvSpPr>
          <p:nvPr/>
        </p:nvSpPr>
        <p:spPr bwMode="auto">
          <a:xfrm>
            <a:off x="3941763" y="6134100"/>
            <a:ext cx="1204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eaLnBrk="0" hangingPunct="0"/>
            <a:r>
              <a:rPr lang="ru-RU" altLang="tr-TR"/>
              <a:t>г. Анкара</a:t>
            </a:r>
            <a:endParaRPr lang="tr-TR" altLang="tr-TR"/>
          </a:p>
        </p:txBody>
      </p:sp>
      <p:sp>
        <p:nvSpPr>
          <p:cNvPr id="57354" name="Dikdörtgen 2"/>
          <p:cNvSpPr>
            <a:spLocks noChangeArrowheads="1"/>
          </p:cNvSpPr>
          <p:nvPr/>
        </p:nvSpPr>
        <p:spPr bwMode="auto">
          <a:xfrm>
            <a:off x="3168650" y="1123950"/>
            <a:ext cx="2816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eaLnBrk="0" hangingPunct="0"/>
            <a:r>
              <a:rPr lang="ru-RU" altLang="tr-TR" sz="1400"/>
              <a:t>РЕСПУБЛИКА ТУРЦИЯ</a:t>
            </a:r>
          </a:p>
          <a:p>
            <a:pPr eaLnBrk="0" hangingPunct="0"/>
            <a:r>
              <a:rPr lang="ru-RU" altLang="tr-TR" sz="1400"/>
              <a:t>МИНИСТЕРСТВО  РАЗВИТИЯ</a:t>
            </a:r>
            <a:endParaRPr lang="tr-TR" altLang="tr-TR" sz="140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2 Alt Başlık"/>
          <p:cNvSpPr>
            <a:spLocks noGrp="1"/>
          </p:cNvSpPr>
          <p:nvPr>
            <p:ph type="subTitle" idx="1"/>
          </p:nvPr>
        </p:nvSpPr>
        <p:spPr>
          <a:xfrm>
            <a:off x="466725" y="1450975"/>
            <a:ext cx="8074025" cy="4857750"/>
          </a:xfrm>
        </p:spPr>
        <p:txBody>
          <a:bodyPr rtlCol="0">
            <a:normAutofit/>
          </a:bodyPr>
          <a:lstStyle/>
          <a:p>
            <a:pPr marL="457177" indent="-457177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800" b="1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marL="457177" indent="-457177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800" b="1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tr-TR" sz="1200" b="1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marL="457177" indent="-457177" algn="l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tr-TR" sz="2000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tr-TR" sz="2000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marL="914353" lvl="1" indent="-457177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sz="2000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marL="914353" lvl="1" indent="-457177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tr-T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2 Alt Başlık"/>
          <p:cNvSpPr txBox="1">
            <a:spLocks/>
          </p:cNvSpPr>
          <p:nvPr/>
        </p:nvSpPr>
        <p:spPr bwMode="auto">
          <a:xfrm>
            <a:off x="722313" y="431800"/>
            <a:ext cx="8097837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/>
          <a:lstStyle/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tr-TR" altLang="tr-TR" sz="1900" b="0">
                <a:solidFill>
                  <a:srgbClr val="000066"/>
                </a:solidFill>
                <a:latin typeface="HelveticaNeueLT Pro 57 Cn"/>
              </a:rPr>
              <a:t>25 </a:t>
            </a: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отдельных программ</a:t>
            </a:r>
            <a:endParaRPr lang="tr-TR" altLang="tr-TR" sz="1900" b="0">
              <a:solidFill>
                <a:srgbClr val="000066"/>
              </a:solidFill>
              <a:latin typeface="HelveticaNeueLT Pro 57 Cn"/>
            </a:endParaRPr>
          </a:p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В приоритетных сферах</a:t>
            </a:r>
            <a:endParaRPr lang="tr-TR" altLang="tr-TR" sz="1900" b="0">
              <a:solidFill>
                <a:srgbClr val="000066"/>
              </a:solidFill>
              <a:latin typeface="HelveticaNeueLT Pro 57 Cn"/>
            </a:endParaRPr>
          </a:p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Присущие разрешать основные структурные проблемы</a:t>
            </a:r>
            <a:endParaRPr lang="tr-TR" altLang="tr-TR" sz="1900" b="0">
              <a:solidFill>
                <a:srgbClr val="000066"/>
              </a:solidFill>
              <a:latin typeface="HelveticaNeueLT Pro 57 Cn"/>
            </a:endParaRPr>
          </a:p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Могущие внести вклад в процесс преобразований</a:t>
            </a:r>
            <a:endParaRPr lang="tr-TR" altLang="tr-TR" sz="1900" b="0">
              <a:solidFill>
                <a:srgbClr val="000066"/>
              </a:solidFill>
              <a:latin typeface="HelveticaNeueLT Pro 57 Cn"/>
            </a:endParaRPr>
          </a:p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Требующие координации между учреждениями и ответственности</a:t>
            </a:r>
            <a:endParaRPr lang="tr-TR" altLang="tr-TR" sz="1900" b="0">
              <a:solidFill>
                <a:srgbClr val="000066"/>
              </a:solidFill>
              <a:latin typeface="HelveticaNeueLT Pro 57 Cn"/>
            </a:endParaRPr>
          </a:p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Имеющие секторальные и межсекторальные подходы</a:t>
            </a:r>
            <a:endParaRPr lang="tr-TR" altLang="tr-TR" sz="1900" b="0">
              <a:solidFill>
                <a:srgbClr val="000066"/>
              </a:solidFill>
              <a:latin typeface="HelveticaNeueLT Pro 57 Cn"/>
            </a:endParaRPr>
          </a:p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Охватывающие одновременно несколько сфер</a:t>
            </a:r>
            <a:endParaRPr lang="tr-TR" altLang="tr-TR" sz="1900" b="0">
              <a:solidFill>
                <a:srgbClr val="000066"/>
              </a:solidFill>
              <a:latin typeface="HelveticaNeueLT Pro 57 Cn"/>
            </a:endParaRPr>
          </a:p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Имеющие конкретные цели</a:t>
            </a:r>
          </a:p>
          <a:p>
            <a:pPr marL="449263" lvl="1" indent="-354013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altLang="tr-TR" sz="1900" b="0">
                <a:solidFill>
                  <a:srgbClr val="000066"/>
                </a:solidFill>
                <a:latin typeface="HelveticaNeueLT Pro 57 Cn"/>
              </a:rPr>
              <a:t>После принятия плана реализуется в жизни решением Высшего совета планирования, включающим финансовые измерения и меры.</a:t>
            </a:r>
            <a:endParaRPr lang="tr-TR" altLang="tr-TR" sz="19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" name="3 Dikdörtgen"/>
          <p:cNvSpPr/>
          <p:nvPr/>
        </p:nvSpPr>
        <p:spPr>
          <a:xfrm>
            <a:off x="0" y="3175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dirty="0">
                <a:latin typeface="Arial" pitchFamily="34" charset="0"/>
              </a:rPr>
              <a:t>ПРИОРИТЕТНЫЕ ПРОГРАММЫ РЕФОРМИРОВАНИЯ Х-ГО ПЛАНА</a:t>
            </a:r>
            <a:endParaRPr lang="tr-TR" altLang="tr-TR" dirty="0">
              <a:latin typeface="Arial" pitchFamily="34" charset="0"/>
            </a:endParaRPr>
          </a:p>
        </p:txBody>
      </p:sp>
      <p:sp>
        <p:nvSpPr>
          <p:cNvPr id="6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74757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8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9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0" name="15 Düz Bağlayıcı"/>
          <p:cNvCxnSpPr/>
          <p:nvPr/>
        </p:nvCxnSpPr>
        <p:spPr>
          <a:xfrm>
            <a:off x="0" y="6308725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118100" y="5697538"/>
            <a:ext cx="3792538" cy="714375"/>
          </a:xfrm>
          <a:prstGeom prst="rect">
            <a:avLst/>
          </a:prstGeom>
          <a:solidFill>
            <a:srgbClr val="99FFCC">
              <a:alpha val="50195"/>
            </a:srgbClr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lIns="92070" tIns="46035" rIns="92070" bIns="46035"/>
          <a:lstStyle>
            <a:lvl1pPr marL="144463" indent="-428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tr-TR" sz="1100" dirty="0" smtClean="0">
                <a:solidFill>
                  <a:srgbClr val="18085E"/>
                </a:solidFill>
                <a:latin typeface="Arial" pitchFamily="34" charset="0"/>
              </a:rPr>
              <a:t>Публикация Инвестиционной программы в Официальной газете</a:t>
            </a:r>
            <a:endParaRPr lang="tr-TR" altLang="tr-TR" sz="11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algn="ctr" eaLnBrk="0" hangingPunct="0">
              <a:spcBef>
                <a:spcPct val="0"/>
              </a:spcBef>
              <a:buFontTx/>
              <a:buNone/>
              <a:defRPr/>
            </a:pPr>
            <a:r>
              <a:rPr lang="tr-TR" altLang="tr-TR" sz="11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(</a:t>
            </a:r>
            <a:r>
              <a:rPr lang="ru-RU" altLang="tr-TR" sz="11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В течение 15 дней после вступления в силу Бюджета</a:t>
            </a:r>
            <a:r>
              <a:rPr lang="tr-TR" altLang="tr-TR" sz="11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)</a:t>
            </a:r>
            <a:endParaRPr lang="en-US" altLang="tr-TR" sz="11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</p:txBody>
      </p:sp>
      <p:grpSp>
        <p:nvGrpSpPr>
          <p:cNvPr id="76802" name="Group 3"/>
          <p:cNvGrpSpPr>
            <a:grpSpLocks/>
          </p:cNvGrpSpPr>
          <p:nvPr/>
        </p:nvGrpSpPr>
        <p:grpSpPr bwMode="auto">
          <a:xfrm>
            <a:off x="285750" y="704850"/>
            <a:ext cx="8597900" cy="5678488"/>
            <a:chOff x="145" y="1057"/>
            <a:chExt cx="5326" cy="2831"/>
          </a:xfrm>
        </p:grpSpPr>
        <p:sp>
          <p:nvSpPr>
            <p:cNvPr id="20490" name="Rectangle 4"/>
            <p:cNvSpPr>
              <a:spLocks noChangeArrowheads="1"/>
            </p:cNvSpPr>
            <p:nvPr/>
          </p:nvSpPr>
          <p:spPr bwMode="auto">
            <a:xfrm>
              <a:off x="145" y="1057"/>
              <a:ext cx="2446" cy="311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en-US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 </a:t>
              </a:r>
              <a:r>
                <a:rPr lang="ru-RU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ССП </a:t>
              </a:r>
              <a:r>
                <a:rPr lang="tr-TR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(</a:t>
              </a:r>
              <a:r>
                <a:rPr lang="ru-RU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Министерство эк. развития</a:t>
              </a:r>
              <a:r>
                <a:rPr lang="tr-TR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) </a:t>
              </a:r>
              <a:r>
                <a:rPr lang="tr-TR" altLang="tr-TR" sz="105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</a:t>
              </a:r>
              <a:r>
                <a:rPr lang="ru-RU" altLang="tr-TR" sz="105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к концу первой недели сентября</a:t>
              </a:r>
              <a:r>
                <a:rPr lang="tr-TR" altLang="tr-TR" sz="105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), 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ru-RU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ССФП</a:t>
              </a:r>
              <a:r>
                <a:rPr lang="tr-TR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 (</a:t>
              </a:r>
              <a:r>
                <a:rPr lang="ru-RU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Министерство финансов</a:t>
              </a:r>
              <a:r>
                <a:rPr lang="tr-TR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)  </a:t>
              </a:r>
              <a:r>
                <a:rPr lang="tr-TR" altLang="tr-TR" sz="105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( 15 </a:t>
              </a:r>
              <a:r>
                <a:rPr lang="ru-RU" altLang="tr-TR" sz="105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сентября </a:t>
              </a: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</a:t>
              </a:r>
              <a:endParaRPr lang="en-US" altLang="tr-TR" sz="1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491" name="Rectangle 5"/>
            <p:cNvSpPr>
              <a:spLocks noChangeArrowheads="1"/>
            </p:cNvSpPr>
            <p:nvPr/>
          </p:nvSpPr>
          <p:spPr bwMode="auto">
            <a:xfrm>
              <a:off x="145" y="1462"/>
              <a:ext cx="2446" cy="237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118800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en-US" altLang="tr-TR" sz="1600" dirty="0" smtClean="0">
                  <a:solidFill>
                    <a:srgbClr val="18085E"/>
                  </a:solidFill>
                  <a:latin typeface="Arial" pitchFamily="34" charset="0"/>
                </a:rPr>
                <a:t> </a:t>
              </a:r>
              <a:r>
                <a:rPr lang="ru-RU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Призыв о бюджете</a:t>
              </a:r>
              <a:r>
                <a:rPr lang="tr-TR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 (</a:t>
              </a:r>
              <a:r>
                <a:rPr lang="ru-RU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Министерство финансов</a:t>
              </a:r>
              <a:r>
                <a:rPr lang="tr-TR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) 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( 15 </a:t>
              </a:r>
              <a:r>
                <a:rPr lang="ru-RU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сентября </a:t>
              </a: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</a:t>
              </a:r>
            </a:p>
          </p:txBody>
        </p:sp>
        <p:sp>
          <p:nvSpPr>
            <p:cNvPr id="20492" name="Rectangle 6"/>
            <p:cNvSpPr>
              <a:spLocks noChangeArrowheads="1"/>
            </p:cNvSpPr>
            <p:nvPr/>
          </p:nvSpPr>
          <p:spPr bwMode="auto">
            <a:xfrm>
              <a:off x="145" y="1882"/>
              <a:ext cx="2446" cy="298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en-US" altLang="tr-TR" sz="1600" dirty="0" smtClean="0">
                  <a:solidFill>
                    <a:srgbClr val="18085E"/>
                  </a:solidFill>
                  <a:latin typeface="Arial" pitchFamily="34" charset="0"/>
                </a:rPr>
                <a:t> </a:t>
              </a: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Справочник о разработке бюджета</a:t>
              </a:r>
              <a:r>
                <a:rPr lang="tr-TR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 (</a:t>
              </a: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Министерство финансов</a:t>
              </a:r>
              <a:r>
                <a:rPr lang="tr-TR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)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( 15 </a:t>
              </a:r>
              <a:r>
                <a:rPr lang="ru-RU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сентября </a:t>
              </a:r>
              <a:r>
                <a:rPr lang="tr-TR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</a:t>
              </a:r>
              <a:endParaRPr lang="en-US" altLang="tr-TR" sz="11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493" name="Rectangle 7"/>
            <p:cNvSpPr>
              <a:spLocks noChangeArrowheads="1"/>
            </p:cNvSpPr>
            <p:nvPr/>
          </p:nvSpPr>
          <p:spPr bwMode="auto">
            <a:xfrm>
              <a:off x="145" y="2311"/>
              <a:ext cx="2446" cy="378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Справочник о разработке Инвестиционной программы</a:t>
              </a:r>
              <a:r>
                <a:rPr lang="tr-TR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 (</a:t>
              </a: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Министерство экономического развития</a:t>
              </a:r>
              <a:r>
                <a:rPr lang="tr-TR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)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( 15 </a:t>
              </a:r>
              <a:r>
                <a:rPr lang="ru-RU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сентября </a:t>
              </a:r>
              <a:r>
                <a:rPr lang="tr-TR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 </a:t>
              </a:r>
              <a:endParaRPr lang="en-US" altLang="tr-TR" sz="11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494" name="Rectangle 8"/>
            <p:cNvSpPr>
              <a:spLocks noChangeArrowheads="1"/>
            </p:cNvSpPr>
            <p:nvPr/>
          </p:nvSpPr>
          <p:spPr bwMode="auto">
            <a:xfrm>
              <a:off x="145" y="2881"/>
              <a:ext cx="2446" cy="283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ru-RU" altLang="tr-TR" sz="1050" dirty="0" smtClean="0">
                  <a:solidFill>
                    <a:srgbClr val="18085E"/>
                  </a:solidFill>
                  <a:latin typeface="Arial" pitchFamily="34" charset="0"/>
                </a:rPr>
                <a:t>Предложения о бюджете и инвестиционных программах</a:t>
              </a:r>
              <a:endParaRPr lang="tr-TR" altLang="tr-TR" sz="1050" dirty="0" smtClean="0">
                <a:solidFill>
                  <a:srgbClr val="18085E"/>
                </a:solidFill>
                <a:latin typeface="Arial" pitchFamily="34" charset="0"/>
              </a:endParaRP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05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 (</a:t>
              </a:r>
              <a:r>
                <a:rPr lang="ru-RU" altLang="tr-TR" sz="105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сентября </a:t>
              </a:r>
              <a:r>
                <a:rPr lang="tr-TR" altLang="tr-TR" sz="105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Sonu Sonu)</a:t>
              </a:r>
              <a:endParaRPr lang="en-US" altLang="tr-TR" sz="10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495" name="Rectangle 9"/>
            <p:cNvSpPr>
              <a:spLocks noChangeArrowheads="1"/>
            </p:cNvSpPr>
            <p:nvPr/>
          </p:nvSpPr>
          <p:spPr bwMode="auto">
            <a:xfrm>
              <a:off x="145" y="3265"/>
              <a:ext cx="2446" cy="367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Обсуждение бюджета и инвестиций</a:t>
              </a:r>
              <a:endParaRPr lang="tr-TR" altLang="tr-TR" sz="1100" dirty="0" smtClean="0">
                <a:solidFill>
                  <a:srgbClr val="18085E"/>
                </a:solidFill>
                <a:latin typeface="Arial" pitchFamily="34" charset="0"/>
              </a:endParaRP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( </a:t>
              </a: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Министерство эк. развития</a:t>
              </a:r>
              <a:r>
                <a:rPr lang="tr-TR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, </a:t>
              </a: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Министерство финансов</a:t>
              </a:r>
              <a:r>
                <a:rPr lang="tr-TR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, </a:t>
              </a: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учреждения</a:t>
              </a:r>
              <a:r>
                <a:rPr lang="tr-TR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)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 </a:t>
              </a:r>
              <a:r>
                <a:rPr lang="ru-RU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сентябрь </a:t>
              </a:r>
              <a:r>
                <a:rPr lang="tr-TR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</a:t>
              </a:r>
              <a:endParaRPr lang="en-US" altLang="tr-TR" sz="11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496" name="Rectangle 10"/>
            <p:cNvSpPr>
              <a:spLocks noChangeArrowheads="1"/>
            </p:cNvSpPr>
            <p:nvPr/>
          </p:nvSpPr>
          <p:spPr bwMode="auto">
            <a:xfrm>
              <a:off x="3121" y="1066"/>
              <a:ext cx="2348" cy="366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ru-RU" altLang="tr-TR" sz="1100" dirty="0" smtClean="0">
                  <a:solidFill>
                    <a:srgbClr val="18085E"/>
                  </a:solidFill>
                  <a:latin typeface="Arial" pitchFamily="34" charset="0"/>
                </a:rPr>
                <a:t>Окончательное оформление проектных макроэкономических госбюджетных показателей</a:t>
              </a:r>
              <a:endParaRPr lang="tr-TR" altLang="tr-TR" sz="1100" dirty="0" smtClean="0">
                <a:solidFill>
                  <a:srgbClr val="18085E"/>
                </a:solidFill>
                <a:latin typeface="Arial" pitchFamily="34" charset="0"/>
              </a:endParaRP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 </a:t>
              </a:r>
              <a:r>
                <a:rPr lang="ru-RU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к концу сентября</a:t>
              </a:r>
              <a:r>
                <a:rPr lang="tr-TR" altLang="tr-TR" sz="11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</a:t>
              </a:r>
              <a:endParaRPr lang="en-US" altLang="tr-TR" sz="11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497" name="Rectangle 11"/>
            <p:cNvSpPr>
              <a:spLocks noChangeArrowheads="1"/>
            </p:cNvSpPr>
            <p:nvPr/>
          </p:nvSpPr>
          <p:spPr bwMode="auto">
            <a:xfrm>
              <a:off x="3121" y="2593"/>
              <a:ext cx="2338" cy="381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ru-RU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Публикация в Официальной газете Постановление о программе и Программы следующего года</a:t>
              </a:r>
              <a:endParaRPr lang="tr-TR" altLang="tr-TR" sz="1200" dirty="0" smtClean="0">
                <a:solidFill>
                  <a:srgbClr val="18085E"/>
                </a:solidFill>
                <a:latin typeface="Arial" pitchFamily="34" charset="0"/>
              </a:endParaRP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 </a:t>
              </a:r>
              <a:r>
                <a:rPr lang="ru-RU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в октябре </a:t>
              </a: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 )</a:t>
              </a:r>
              <a:endParaRPr lang="en-US" altLang="tr-TR" sz="1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498" name="Rectangle 12"/>
            <p:cNvSpPr>
              <a:spLocks noChangeArrowheads="1"/>
            </p:cNvSpPr>
            <p:nvPr/>
          </p:nvSpPr>
          <p:spPr bwMode="auto">
            <a:xfrm>
              <a:off x="3121" y="3121"/>
              <a:ext cx="2350" cy="334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en-US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  </a:t>
              </a:r>
              <a:r>
                <a:rPr lang="ru-RU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Принятие бюджета в ВНСТ и его публикация в официальной газете</a:t>
              </a:r>
              <a:endParaRPr lang="tr-TR" altLang="tr-TR" sz="1200" dirty="0" smtClean="0">
                <a:solidFill>
                  <a:srgbClr val="18085E"/>
                </a:solidFill>
                <a:latin typeface="Arial" pitchFamily="34" charset="0"/>
              </a:endParaRP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</a:t>
              </a:r>
              <a:r>
                <a:rPr lang="ru-RU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до начала финансового года</a:t>
              </a: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</a:t>
              </a:r>
              <a:endParaRPr lang="en-US" altLang="tr-TR" sz="1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499" name="Rectangle 13"/>
            <p:cNvSpPr>
              <a:spLocks noChangeArrowheads="1"/>
            </p:cNvSpPr>
            <p:nvPr/>
          </p:nvSpPr>
          <p:spPr bwMode="auto">
            <a:xfrm>
              <a:off x="3121" y="1537"/>
              <a:ext cx="2338" cy="343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ru-RU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Отправление проектов в ВСП и обсуждение в ВСП</a:t>
              </a:r>
              <a:endParaRPr lang="tr-TR" altLang="tr-TR" sz="1200" dirty="0" smtClean="0">
                <a:solidFill>
                  <a:srgbClr val="18085E"/>
                </a:solidFill>
                <a:latin typeface="Arial" pitchFamily="34" charset="0"/>
              </a:endParaRP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 (</a:t>
              </a:r>
              <a:r>
                <a:rPr lang="ru-RU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первая неделя</a:t>
              </a: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 </a:t>
              </a:r>
              <a:r>
                <a:rPr lang="ru-RU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октября</a:t>
              </a: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)</a:t>
              </a:r>
              <a:endParaRPr lang="en-US" altLang="tr-TR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0500" name="Rectangle 14"/>
            <p:cNvSpPr>
              <a:spLocks noChangeArrowheads="1"/>
            </p:cNvSpPr>
            <p:nvPr/>
          </p:nvSpPr>
          <p:spPr bwMode="auto">
            <a:xfrm>
              <a:off x="3139" y="2065"/>
              <a:ext cx="2332" cy="334"/>
            </a:xfrm>
            <a:prstGeom prst="rect">
              <a:avLst/>
            </a:prstGeom>
            <a:solidFill>
              <a:srgbClr val="99FFCC">
                <a:alpha val="50195"/>
              </a:srgbClr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>
              <a:lvl1pPr marL="144463" indent="-4286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ru-RU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Передача проекта бюджета в</a:t>
              </a:r>
              <a:r>
                <a:rPr lang="tr-TR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 </a:t>
              </a:r>
              <a:r>
                <a:rPr lang="ru-RU" altLang="tr-TR" sz="1200" dirty="0" smtClean="0">
                  <a:solidFill>
                    <a:srgbClr val="18085E"/>
                  </a:solidFill>
                  <a:latin typeface="Arial" pitchFamily="34" charset="0"/>
                </a:rPr>
                <a:t>ВНСТ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  <a:defRPr/>
              </a:pPr>
              <a:r>
                <a:rPr lang="en-US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 </a:t>
              </a: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( 17 </a:t>
              </a:r>
              <a:r>
                <a:rPr lang="ru-RU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октября </a:t>
              </a:r>
              <a:r>
                <a:rPr lang="tr-TR" altLang="tr-TR" sz="1200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 )</a:t>
              </a:r>
              <a:endParaRPr lang="en-US" altLang="tr-TR" sz="1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76821" name="Line 15"/>
            <p:cNvSpPr>
              <a:spLocks noChangeShapeType="1"/>
            </p:cNvSpPr>
            <p:nvPr/>
          </p:nvSpPr>
          <p:spPr bwMode="auto">
            <a:xfrm>
              <a:off x="1344" y="1323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22" name="Line 16"/>
            <p:cNvSpPr>
              <a:spLocks noChangeShapeType="1"/>
            </p:cNvSpPr>
            <p:nvPr/>
          </p:nvSpPr>
          <p:spPr bwMode="auto">
            <a:xfrm>
              <a:off x="1344" y="1728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23" name="Line 17"/>
            <p:cNvSpPr>
              <a:spLocks noChangeShapeType="1"/>
            </p:cNvSpPr>
            <p:nvPr/>
          </p:nvSpPr>
          <p:spPr bwMode="auto">
            <a:xfrm>
              <a:off x="1344" y="2160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24" name="Line 18"/>
            <p:cNvSpPr>
              <a:spLocks noChangeShapeType="1"/>
            </p:cNvSpPr>
            <p:nvPr/>
          </p:nvSpPr>
          <p:spPr bwMode="auto">
            <a:xfrm>
              <a:off x="4320" y="1392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25" name="Line 19"/>
            <p:cNvSpPr>
              <a:spLocks noChangeShapeType="1"/>
            </p:cNvSpPr>
            <p:nvPr/>
          </p:nvSpPr>
          <p:spPr bwMode="auto">
            <a:xfrm>
              <a:off x="1344" y="3120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26" name="Line 20"/>
            <p:cNvSpPr>
              <a:spLocks noChangeShapeType="1"/>
            </p:cNvSpPr>
            <p:nvPr/>
          </p:nvSpPr>
          <p:spPr bwMode="auto">
            <a:xfrm>
              <a:off x="1344" y="2688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27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28" name="Line 22"/>
            <p:cNvSpPr>
              <a:spLocks noChangeShapeType="1"/>
            </p:cNvSpPr>
            <p:nvPr/>
          </p:nvSpPr>
          <p:spPr bwMode="auto">
            <a:xfrm>
              <a:off x="4320" y="2976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29" name="Line 23"/>
            <p:cNvSpPr>
              <a:spLocks noChangeShapeType="1"/>
            </p:cNvSpPr>
            <p:nvPr/>
          </p:nvSpPr>
          <p:spPr bwMode="auto">
            <a:xfrm>
              <a:off x="4320" y="2448"/>
              <a:ext cx="1" cy="1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30" name="Line 24"/>
            <p:cNvSpPr>
              <a:spLocks noChangeShapeType="1"/>
            </p:cNvSpPr>
            <p:nvPr/>
          </p:nvSpPr>
          <p:spPr bwMode="auto">
            <a:xfrm>
              <a:off x="4320" y="3456"/>
              <a:ext cx="5" cy="90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31" name="Line 25"/>
            <p:cNvSpPr>
              <a:spLocks noChangeShapeType="1"/>
            </p:cNvSpPr>
            <p:nvPr/>
          </p:nvSpPr>
          <p:spPr bwMode="auto">
            <a:xfrm>
              <a:off x="1296" y="3648"/>
              <a:ext cx="0" cy="240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32" name="Line 26"/>
            <p:cNvSpPr>
              <a:spLocks noChangeShapeType="1"/>
            </p:cNvSpPr>
            <p:nvPr/>
          </p:nvSpPr>
          <p:spPr bwMode="auto">
            <a:xfrm>
              <a:off x="1296" y="3888"/>
              <a:ext cx="1536" cy="0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33" name="Line 27"/>
            <p:cNvSpPr>
              <a:spLocks noChangeShapeType="1"/>
            </p:cNvSpPr>
            <p:nvPr/>
          </p:nvSpPr>
          <p:spPr bwMode="auto">
            <a:xfrm flipV="1">
              <a:off x="2832" y="1248"/>
              <a:ext cx="0" cy="2640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34" name="Line 28"/>
            <p:cNvSpPr>
              <a:spLocks noChangeShapeType="1"/>
            </p:cNvSpPr>
            <p:nvPr/>
          </p:nvSpPr>
          <p:spPr bwMode="auto">
            <a:xfrm>
              <a:off x="2832" y="1248"/>
              <a:ext cx="240" cy="0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715963" y="0"/>
            <a:ext cx="744696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3. Bölüm</a:t>
            </a:r>
          </a:p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Yıllık kamu </a:t>
            </a:r>
            <a:r>
              <a:rPr lang="ru-RU" altLang="tr-TR" sz="2200">
                <a:solidFill>
                  <a:schemeClr val="bg1"/>
                </a:solidFill>
              </a:rPr>
              <a:t>Инвестиционная программа</a:t>
            </a:r>
            <a:endParaRPr lang="en-US" altLang="tr-TR" sz="2200">
              <a:solidFill>
                <a:schemeClr val="bg1"/>
              </a:solidFill>
            </a:endParaRPr>
          </a:p>
        </p:txBody>
      </p:sp>
      <p:sp>
        <p:nvSpPr>
          <p:cNvPr id="31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400" dirty="0">
                <a:latin typeface="Arial" pitchFamily="34" charset="0"/>
              </a:rPr>
              <a:t>ПРОЦЕСС ЕЖЕГОДНОГО БЮДЖЕТА И  ИНВЕСТИЦИОННОЙ ПРОГРАММЫ</a:t>
            </a:r>
            <a:endParaRPr lang="tr-TR" altLang="tr-TR" sz="1400" dirty="0">
              <a:latin typeface="Arial" pitchFamily="34" charset="0"/>
            </a:endParaRPr>
          </a:p>
        </p:txBody>
      </p:sp>
      <p:sp>
        <p:nvSpPr>
          <p:cNvPr id="32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76806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34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3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6418C-B06B-4547-95F2-20E67634F43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Line 2"/>
          <p:cNvSpPr>
            <a:spLocks noChangeShapeType="1"/>
          </p:cNvSpPr>
          <p:nvPr/>
        </p:nvSpPr>
        <p:spPr bwMode="auto">
          <a:xfrm flipH="1">
            <a:off x="1981200" y="2590800"/>
            <a:ext cx="1066800" cy="914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lIns="91435" tIns="45718" rIns="91435" bIns="45718" anchor="ctr"/>
          <a:lstStyle/>
          <a:p>
            <a:endParaRPr lang="tr-TR"/>
          </a:p>
        </p:txBody>
      </p:sp>
      <p:sp>
        <p:nvSpPr>
          <p:cNvPr id="78850" name="Rectangle 4"/>
          <p:cNvSpPr>
            <a:spLocks noChangeArrowheads="1"/>
          </p:cNvSpPr>
          <p:nvPr/>
        </p:nvSpPr>
        <p:spPr bwMode="auto">
          <a:xfrm>
            <a:off x="127000" y="2851150"/>
            <a:ext cx="220345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r>
              <a:rPr lang="ru-RU" altLang="tr-TR" sz="1000">
                <a:solidFill>
                  <a:srgbClr val="333399"/>
                </a:solidFill>
              </a:rPr>
              <a:t>УЧРЕЖДЕНИЯ СОЦИАЛЬНОГО </a:t>
            </a:r>
          </a:p>
          <a:p>
            <a:pPr algn="ctr"/>
            <a:r>
              <a:rPr lang="ru-RU" altLang="tr-TR" sz="1000">
                <a:solidFill>
                  <a:srgbClr val="333399"/>
                </a:solidFill>
              </a:rPr>
              <a:t>ОБЕСПЕЧЕНИЯ И ОБОРОТНЫЕ</a:t>
            </a:r>
          </a:p>
          <a:p>
            <a:pPr algn="ctr"/>
            <a:r>
              <a:rPr lang="ru-RU" altLang="tr-TR" sz="1000">
                <a:solidFill>
                  <a:srgbClr val="333399"/>
                </a:solidFill>
              </a:rPr>
              <a:t> ФОНДЫ</a:t>
            </a:r>
            <a:endParaRPr lang="en-US" altLang="tr-TR" sz="1000">
              <a:solidFill>
                <a:srgbClr val="333399"/>
              </a:solidFill>
            </a:endParaRPr>
          </a:p>
        </p:txBody>
      </p:sp>
      <p:sp>
        <p:nvSpPr>
          <p:cNvPr id="78851" name="Rectangle 5"/>
          <p:cNvSpPr>
            <a:spLocks noChangeArrowheads="1"/>
          </p:cNvSpPr>
          <p:nvPr/>
        </p:nvSpPr>
        <p:spPr bwMode="auto">
          <a:xfrm>
            <a:off x="163513" y="1311275"/>
            <a:ext cx="7192962" cy="952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tr-TR" sz="2400">
                <a:solidFill>
                  <a:srgbClr val="333399"/>
                </a:solidFill>
              </a:rPr>
              <a:t>ГОСУДАРСТВО</a:t>
            </a:r>
            <a:endParaRPr lang="en-US" altLang="tr-TR" sz="2400" b="0">
              <a:solidFill>
                <a:schemeClr val="tx1"/>
              </a:solidFill>
            </a:endParaRPr>
          </a:p>
        </p:txBody>
      </p:sp>
      <p:sp>
        <p:nvSpPr>
          <p:cNvPr id="78852" name="Rectangle 6"/>
          <p:cNvSpPr>
            <a:spLocks noChangeArrowheads="1"/>
          </p:cNvSpPr>
          <p:nvPr/>
        </p:nvSpPr>
        <p:spPr bwMode="auto">
          <a:xfrm>
            <a:off x="2527300" y="2841625"/>
            <a:ext cx="19558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r>
              <a:rPr lang="ru-RU" altLang="tr-TR" sz="1600">
                <a:solidFill>
                  <a:srgbClr val="333399"/>
                </a:solidFill>
              </a:rPr>
              <a:t>ЦЕНТРАЛЬНОЕ </a:t>
            </a:r>
          </a:p>
          <a:p>
            <a:pPr algn="ctr"/>
            <a:r>
              <a:rPr lang="ru-RU" altLang="tr-TR" sz="1600">
                <a:solidFill>
                  <a:srgbClr val="333399"/>
                </a:solidFill>
              </a:rPr>
              <a:t>УПРАВЛЕНИЕ</a:t>
            </a:r>
            <a:endParaRPr lang="en-US" altLang="tr-TR" sz="1600">
              <a:solidFill>
                <a:srgbClr val="333399"/>
              </a:solidFill>
            </a:endParaRPr>
          </a:p>
        </p:txBody>
      </p:sp>
      <p:sp>
        <p:nvSpPr>
          <p:cNvPr id="78853" name="Rectangle 7"/>
          <p:cNvSpPr>
            <a:spLocks noChangeArrowheads="1"/>
          </p:cNvSpPr>
          <p:nvPr/>
        </p:nvSpPr>
        <p:spPr bwMode="auto">
          <a:xfrm>
            <a:off x="4622800" y="2841625"/>
            <a:ext cx="2809875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tr-TR" sz="1000">
                <a:solidFill>
                  <a:srgbClr val="333399"/>
                </a:solidFill>
              </a:rPr>
              <a:t>БАНК ОКРУГОВ</a:t>
            </a:r>
            <a:r>
              <a:rPr lang="tr-TR" altLang="tr-TR" sz="1000">
                <a:solidFill>
                  <a:srgbClr val="333399"/>
                </a:solidFill>
              </a:rPr>
              <a:t> </a:t>
            </a:r>
            <a:r>
              <a:rPr lang="ru-RU" altLang="tr-TR" sz="1000">
                <a:solidFill>
                  <a:srgbClr val="333399"/>
                </a:solidFill>
              </a:rPr>
              <a:t> И ОРГАНЫ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tr-TR" sz="1000">
                <a:solidFill>
                  <a:srgbClr val="333399"/>
                </a:solidFill>
              </a:rPr>
              <a:t> МЕСТНОГО САМОУПРАВЛЕНИЯ</a:t>
            </a:r>
            <a:r>
              <a:rPr lang="tr-TR" altLang="tr-TR" sz="1000">
                <a:solidFill>
                  <a:srgbClr val="333399"/>
                </a:solidFill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tr-TR" altLang="tr-TR" sz="1000">
                <a:solidFill>
                  <a:srgbClr val="333399"/>
                </a:solidFill>
              </a:rPr>
              <a:t>(</a:t>
            </a:r>
            <a:r>
              <a:rPr lang="ru-RU" altLang="tr-TR" sz="1000">
                <a:solidFill>
                  <a:srgbClr val="333399"/>
                </a:solidFill>
              </a:rPr>
              <a:t>Проекты, реализуемые при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tr-TR" sz="1000">
                <a:solidFill>
                  <a:srgbClr val="333399"/>
                </a:solidFill>
              </a:rPr>
              <a:t>помощи внешних кредитов)</a:t>
            </a:r>
            <a:endParaRPr lang="en-US" altLang="tr-TR" sz="1000" b="0">
              <a:solidFill>
                <a:schemeClr val="tx1"/>
              </a:solidFill>
            </a:endParaRPr>
          </a:p>
        </p:txBody>
      </p:sp>
      <p:sp>
        <p:nvSpPr>
          <p:cNvPr id="78854" name="Line 8"/>
          <p:cNvSpPr>
            <a:spLocks noChangeShapeType="1"/>
          </p:cNvSpPr>
          <p:nvPr/>
        </p:nvSpPr>
        <p:spPr bwMode="auto">
          <a:xfrm flipH="1">
            <a:off x="1198563" y="2330450"/>
            <a:ext cx="2293937" cy="433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tr-TR"/>
          </a:p>
        </p:txBody>
      </p:sp>
      <p:sp>
        <p:nvSpPr>
          <p:cNvPr id="78855" name="Line 9"/>
          <p:cNvSpPr>
            <a:spLocks noChangeShapeType="1"/>
          </p:cNvSpPr>
          <p:nvPr/>
        </p:nvSpPr>
        <p:spPr bwMode="auto">
          <a:xfrm>
            <a:off x="3611563" y="2352675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tr-TR"/>
          </a:p>
        </p:txBody>
      </p:sp>
      <p:sp>
        <p:nvSpPr>
          <p:cNvPr id="78856" name="Line 10"/>
          <p:cNvSpPr>
            <a:spLocks noChangeShapeType="1"/>
          </p:cNvSpPr>
          <p:nvPr/>
        </p:nvSpPr>
        <p:spPr bwMode="auto">
          <a:xfrm>
            <a:off x="3748088" y="2319338"/>
            <a:ext cx="2097087" cy="4222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tr-TR"/>
          </a:p>
        </p:txBody>
      </p:sp>
      <p:sp>
        <p:nvSpPr>
          <p:cNvPr id="78857" name="Rectangle 11"/>
          <p:cNvSpPr>
            <a:spLocks noChangeArrowheads="1"/>
          </p:cNvSpPr>
          <p:nvPr/>
        </p:nvSpPr>
        <p:spPr bwMode="auto">
          <a:xfrm>
            <a:off x="146050" y="4462463"/>
            <a:ext cx="2757488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r>
              <a:rPr lang="ru-RU" altLang="tr-TR" sz="1400">
                <a:solidFill>
                  <a:srgbClr val="333399"/>
                </a:solidFill>
              </a:rPr>
              <a:t>УПРАВЛЕНИЯ С ОБЩИМ</a:t>
            </a:r>
          </a:p>
          <a:p>
            <a:pPr algn="ctr"/>
            <a:r>
              <a:rPr lang="ru-RU" altLang="tr-TR" sz="1400">
                <a:solidFill>
                  <a:srgbClr val="333399"/>
                </a:solidFill>
              </a:rPr>
              <a:t> БЮДЖЕТОМ</a:t>
            </a:r>
            <a:endParaRPr lang="en-US" altLang="tr-TR" sz="1400">
              <a:solidFill>
                <a:srgbClr val="333399"/>
              </a:solidFill>
            </a:endParaRPr>
          </a:p>
        </p:txBody>
      </p:sp>
      <p:sp>
        <p:nvSpPr>
          <p:cNvPr id="78858" name="Rectangle 12"/>
          <p:cNvSpPr>
            <a:spLocks noChangeArrowheads="1"/>
          </p:cNvSpPr>
          <p:nvPr/>
        </p:nvSpPr>
        <p:spPr bwMode="auto">
          <a:xfrm>
            <a:off x="4240213" y="4418013"/>
            <a:ext cx="3116262" cy="685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r>
              <a:rPr lang="ru-RU" altLang="tr-TR" sz="1400">
                <a:solidFill>
                  <a:srgbClr val="333399"/>
                </a:solidFill>
              </a:rPr>
              <a:t>УПРАВЛЕНИЯ СО СПЕЦИАЛЬНЫМ</a:t>
            </a:r>
          </a:p>
          <a:p>
            <a:pPr algn="ctr"/>
            <a:r>
              <a:rPr lang="ru-RU" altLang="tr-TR" sz="1400">
                <a:solidFill>
                  <a:srgbClr val="333399"/>
                </a:solidFill>
              </a:rPr>
              <a:t> БЮДЖЕТОМ</a:t>
            </a:r>
            <a:endParaRPr lang="en-US" altLang="tr-TR" sz="1400">
              <a:solidFill>
                <a:srgbClr val="333399"/>
              </a:solidFill>
            </a:endParaRPr>
          </a:p>
        </p:txBody>
      </p:sp>
      <p:sp>
        <p:nvSpPr>
          <p:cNvPr id="78859" name="Rectangle 13"/>
          <p:cNvSpPr>
            <a:spLocks noChangeArrowheads="1"/>
          </p:cNvSpPr>
          <p:nvPr/>
        </p:nvSpPr>
        <p:spPr bwMode="auto">
          <a:xfrm>
            <a:off x="1522413" y="5240338"/>
            <a:ext cx="4343400" cy="762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r>
              <a:rPr lang="ru-RU" altLang="tr-TR" sz="1400">
                <a:solidFill>
                  <a:srgbClr val="333399"/>
                </a:solidFill>
              </a:rPr>
              <a:t>РЕГУЛЯТОРНЫЕ И КОНТРОЛИРУЮЩИЕ</a:t>
            </a:r>
          </a:p>
          <a:p>
            <a:pPr algn="ctr"/>
            <a:r>
              <a:rPr lang="ru-RU" altLang="tr-TR" sz="1400">
                <a:solidFill>
                  <a:srgbClr val="333399"/>
                </a:solidFill>
              </a:rPr>
              <a:t> УЧРЕЖДЕНИЯ</a:t>
            </a:r>
            <a:endParaRPr lang="en-US" altLang="tr-TR" sz="1400">
              <a:solidFill>
                <a:srgbClr val="333399"/>
              </a:solidFill>
            </a:endParaRPr>
          </a:p>
        </p:txBody>
      </p:sp>
      <p:sp>
        <p:nvSpPr>
          <p:cNvPr id="78860" name="Line 14"/>
          <p:cNvSpPr>
            <a:spLocks noChangeShapeType="1"/>
          </p:cNvSpPr>
          <p:nvPr/>
        </p:nvSpPr>
        <p:spPr bwMode="auto">
          <a:xfrm flipH="1">
            <a:off x="1554163" y="3648075"/>
            <a:ext cx="1803400" cy="769938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tr-TR"/>
          </a:p>
        </p:txBody>
      </p:sp>
      <p:sp>
        <p:nvSpPr>
          <p:cNvPr id="78861" name="Line 15"/>
          <p:cNvSpPr>
            <a:spLocks noChangeShapeType="1"/>
          </p:cNvSpPr>
          <p:nvPr/>
        </p:nvSpPr>
        <p:spPr bwMode="auto">
          <a:xfrm>
            <a:off x="3492500" y="3648075"/>
            <a:ext cx="2279650" cy="714375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tr-TR"/>
          </a:p>
        </p:txBody>
      </p:sp>
      <p:sp>
        <p:nvSpPr>
          <p:cNvPr id="78862" name="Line 17"/>
          <p:cNvSpPr>
            <a:spLocks noChangeShapeType="1"/>
          </p:cNvSpPr>
          <p:nvPr/>
        </p:nvSpPr>
        <p:spPr bwMode="auto">
          <a:xfrm flipH="1">
            <a:off x="3441700" y="3649663"/>
            <a:ext cx="11113" cy="1514475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tr-TR"/>
          </a:p>
        </p:txBody>
      </p:sp>
      <p:sp>
        <p:nvSpPr>
          <p:cNvPr id="78863" name="Rectangle 5"/>
          <p:cNvSpPr>
            <a:spLocks noChangeArrowheads="1"/>
          </p:cNvSpPr>
          <p:nvPr/>
        </p:nvSpPr>
        <p:spPr bwMode="auto">
          <a:xfrm>
            <a:off x="7997825" y="1347788"/>
            <a:ext cx="1146175" cy="930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tr-TR" sz="900">
                <a:solidFill>
                  <a:srgbClr val="333399"/>
                </a:solidFill>
              </a:rPr>
              <a:t>Государственные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tr-TR" sz="900">
                <a:solidFill>
                  <a:srgbClr val="333399"/>
                </a:solidFill>
              </a:rPr>
              <a:t> экономические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tr-TR" sz="900">
                <a:solidFill>
                  <a:srgbClr val="333399"/>
                </a:solidFill>
              </a:rPr>
              <a:t>учреждения</a:t>
            </a:r>
            <a:endParaRPr lang="en-US" altLang="tr-TR" sz="900" b="0">
              <a:solidFill>
                <a:schemeClr val="tx1"/>
              </a:solidFill>
            </a:endParaRPr>
          </a:p>
        </p:txBody>
      </p:sp>
      <p:sp>
        <p:nvSpPr>
          <p:cNvPr id="78864" name="AutoShape 21"/>
          <p:cNvSpPr>
            <a:spLocks noChangeArrowheads="1"/>
          </p:cNvSpPr>
          <p:nvPr/>
        </p:nvSpPr>
        <p:spPr bwMode="auto">
          <a:xfrm>
            <a:off x="7494588" y="1627188"/>
            <a:ext cx="377825" cy="446087"/>
          </a:xfrm>
          <a:prstGeom prst="plus">
            <a:avLst>
              <a:gd name="adj" fmla="val 25000"/>
            </a:avLst>
          </a:prstGeom>
          <a:solidFill>
            <a:schemeClr val="tx1">
              <a:alpha val="50195"/>
            </a:schemeClr>
          </a:solidFill>
          <a:ln w="38100" algn="ctr">
            <a:solidFill>
              <a:srgbClr val="18085E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tr-TR" altLang="tr-TR"/>
          </a:p>
        </p:txBody>
      </p:sp>
      <p:sp>
        <p:nvSpPr>
          <p:cNvPr id="21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dirty="0">
                <a:latin typeface="Arial" pitchFamily="34" charset="0"/>
              </a:rPr>
              <a:t>ОХВАТ ГОСУДАРСТВЕННОЙ ИНВЕСТИЦИОННОЙ ПРОГРАММЫ</a:t>
            </a:r>
            <a:r>
              <a:rPr lang="tr-TR" altLang="tr-TR" dirty="0">
                <a:latin typeface="Arial" pitchFamily="34" charset="0"/>
              </a:rPr>
              <a:t> </a:t>
            </a:r>
            <a:endParaRPr lang="en-US" altLang="tr-TR" dirty="0">
              <a:latin typeface="Arial" pitchFamily="34" charset="0"/>
            </a:endParaRPr>
          </a:p>
        </p:txBody>
      </p:sp>
      <p:sp>
        <p:nvSpPr>
          <p:cNvPr id="22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78867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24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25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26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F32E4-C9D2-490A-A173-8D35607CE14A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987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15963" y="1014413"/>
            <a:ext cx="7772400" cy="526097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ts val="2000"/>
              </a:lnSpc>
              <a:buFont typeface="Arial" pitchFamily="34" charset="0"/>
              <a:buNone/>
            </a:pPr>
            <a:endParaRPr lang="tr-TR" altLang="tr-TR" sz="1800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Сельское хозяйство</a:t>
            </a:r>
            <a:endParaRPr lang="tr-TR" altLang="tr-TR" sz="2000" b="1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Горнодобывающий сектор</a:t>
            </a:r>
            <a:endParaRPr lang="tr-TR" altLang="tr-TR" sz="2000" b="1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Производство</a:t>
            </a:r>
            <a:endParaRPr lang="tr-TR" altLang="tr-TR" sz="2000" b="1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Энергетика</a:t>
            </a:r>
            <a:endParaRPr lang="tr-TR" altLang="tr-TR" sz="2000" b="1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Транспорт и связь</a:t>
            </a:r>
            <a:endParaRPr lang="tr-TR" altLang="tr-TR" sz="2000" b="1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Туризм</a:t>
            </a:r>
            <a:endParaRPr lang="tr-TR" altLang="tr-TR" sz="2000" b="1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Строительство жилья</a:t>
            </a:r>
            <a:endParaRPr lang="tr-TR" altLang="tr-TR" sz="2000" b="1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Образование</a:t>
            </a:r>
            <a:endParaRPr lang="tr-TR" altLang="tr-TR" sz="2000" b="1" smtClean="0"/>
          </a:p>
          <a:p>
            <a:pPr marL="912813" lvl="1" indent="-455613" eaLnBrk="1" hangingPunct="1">
              <a:buFont typeface="Calibri" pitchFamily="34" charset="0"/>
              <a:buAutoNum type="alphaUcPeriod"/>
            </a:pPr>
            <a:r>
              <a:rPr lang="ru-RU" altLang="tr-TR" sz="2000" b="1" smtClean="0"/>
              <a:t>Здравоохранение</a:t>
            </a:r>
            <a:endParaRPr lang="tr-TR" altLang="tr-TR" sz="2000" b="1" smtClean="0"/>
          </a:p>
          <a:p>
            <a:pPr marL="912813" lvl="1" indent="-455613" eaLnBrk="1" hangingPunct="1">
              <a:buFont typeface="Arial" pitchFamily="34" charset="0"/>
              <a:buNone/>
            </a:pPr>
            <a:r>
              <a:rPr lang="tr-TR" altLang="tr-TR" sz="2000" b="1" smtClean="0"/>
              <a:t>K.    </a:t>
            </a:r>
            <a:r>
              <a:rPr lang="ru-RU" altLang="tr-TR" sz="2000" b="1" smtClean="0"/>
              <a:t>Прочие услуги</a:t>
            </a:r>
            <a:endParaRPr lang="en-US" altLang="tr-TR" sz="2000" b="1" smtClean="0"/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400" dirty="0">
                <a:latin typeface="Arial" pitchFamily="34" charset="0"/>
              </a:rPr>
              <a:t>ОСНОВНЫЕ СЕКТОРА ЕЖЕГОДНОЙ ГОСУДАРСТВЕННОЙ ИНВЕСТИЦОННОЙ ПРОГРАММЫ</a:t>
            </a:r>
            <a:endParaRPr lang="tr-TR" altLang="tr-TR" sz="14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79877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57AEE-5B65-45D5-9313-C2D98E7BF8F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14371" name="Group 35"/>
          <p:cNvGraphicFramePr>
            <a:graphicFrameLocks noGrp="1"/>
          </p:cNvGraphicFramePr>
          <p:nvPr/>
        </p:nvGraphicFramePr>
        <p:xfrm>
          <a:off x="179388" y="644525"/>
          <a:ext cx="8786812" cy="5956001"/>
        </p:xfrm>
        <a:graphic>
          <a:graphicData uri="http://schemas.openxmlformats.org/drawingml/2006/table">
            <a:tbl>
              <a:tblPr/>
              <a:tblGrid>
                <a:gridCol w="2012950"/>
                <a:gridCol w="6773862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Сельское хозяйство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anchor="ctr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Складские сооружения 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плотины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водохранилища и т.п.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мелиорационные сооружения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оснабжение вод, каналы и т.п.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защитные сооружения /от наводнения/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дамбы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паводкозадерживающие плотины и т.п.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рыболовные пристанища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лесные сооружения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4413" marR="84413" marT="45723" marB="4572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Энергетика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anchor="ctr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ГЭС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ТЕЦ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Электростанции на газовом цикле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линии передач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27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Транспорт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anchor="ctr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Автодороги</a:t>
                      </a:r>
                      <a:r>
                        <a:rPr kumimoji="0" lang="tr-T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       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: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автодороги с разделительной полосой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скоростные автодороги, районные дороги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инфраструктура и надстройка автодорог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дорожные сооружения 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мосты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виадуки и т.п.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).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Железные дороги</a:t>
                      </a:r>
                      <a:r>
                        <a:rPr kumimoji="0" lang="tr-T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     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: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Инфраструктура и надстройка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поезда</a:t>
                      </a:r>
                      <a:endParaRPr kumimoji="0" lang="tr-TR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Морской транспорт</a:t>
                      </a:r>
                      <a:r>
                        <a:rPr kumimoji="0" lang="tr-T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 </a:t>
                      </a:r>
                      <a:r>
                        <a:rPr kumimoji="0" lang="ru-RU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: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порты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гавань с волнорезами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причали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судостроительные заводы</a:t>
                      </a:r>
                      <a:endParaRPr kumimoji="0" lang="tr-TR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Воздушный транспорт</a:t>
                      </a:r>
                      <a:r>
                        <a:rPr kumimoji="0" lang="tr-T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   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: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Аэропорты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вокзалы</a:t>
                      </a:r>
                      <a:endParaRPr kumimoji="0" lang="tr-TR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Городской транспорт      </a:t>
                      </a:r>
                      <a:r>
                        <a:rPr kumimoji="0" lang="tr-T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: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метро и рельсовые системы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Трубопроводы </a:t>
                      </a:r>
                      <a:r>
                        <a:rPr kumimoji="0" lang="tr-T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     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: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магистральные и распределительные трубопроводы, резервуары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компрессорные станции</a:t>
                      </a:r>
                      <a:endParaRPr kumimoji="0" lang="tr-TR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Туризм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anchor="ctr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Инфраструктура  туристических районов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водоснабжение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канализация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туристические дорогои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84413" marR="84413" marT="45723" marB="4572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Образование</a:t>
                      </a: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Культура</a:t>
                      </a: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Спорт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anchor="ctr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Школы каждогшо уровня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учебные помещения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инфраструктура кампусов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факультеты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оборудование-оснащение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культурные центры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библотеки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спортивные комплексы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Здравоохранение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anchor="ctr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Больницы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санаториумы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медицинские пункты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диспансеры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ПРОЧИЕ ГОСУДАРСТВЕННЫЕ УСЛУГИ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anchor="ctr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Здания управления безопасности, жандармерии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здания государственных учреждений, здания судов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здания исправительных колоний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здания административных услуг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общежитий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сети питьевой воды и канализации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очистные сооружения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складирование отходов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создание организованных промышленных зон и комплексов мелких промышленных предприятий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технологические исследования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84413" marR="84413" marT="45723" marB="4572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tr-TR" altLang="tr-TR" sz="1200" dirty="0">
                <a:latin typeface="Arial" pitchFamily="34" charset="0"/>
              </a:rPr>
              <a:t>       </a:t>
            </a:r>
            <a:r>
              <a:rPr lang="ru-RU" altLang="tr-TR" sz="1200" dirty="0">
                <a:latin typeface="Arial" pitchFamily="34" charset="0"/>
              </a:rPr>
              <a:t>ОСНОВНЫЕ ИНВЕСТИЙЦИИ, ОБРАЗУЮЩИЕ ОБЪЕМ ПОСТОЯННЫХ ГОСУДАРСТВЕННЫХ ИНВЕСТИЦИЙ</a:t>
            </a:r>
            <a:endParaRPr lang="tr-TR" altLang="tr-TR" sz="12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8195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159488" y="665003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ChangeArrowheads="1"/>
          </p:cNvSpPr>
          <p:nvPr/>
        </p:nvSpPr>
        <p:spPr bwMode="auto">
          <a:xfrm rot="-5400000">
            <a:off x="3969" y="2961481"/>
            <a:ext cx="7747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tr-TR" sz="1200">
                <a:latin typeface="Tahoma" pitchFamily="34" charset="0"/>
              </a:rPr>
              <a:t>Процент </a:t>
            </a:r>
            <a:endParaRPr lang="en-AU" altLang="tr-TR" sz="1200">
              <a:latin typeface="Tahoma" pitchFamily="34" charset="0"/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715963" y="0"/>
            <a:ext cx="744696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4. Bölüm</a:t>
            </a:r>
          </a:p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Türkiye’de kamu yatırımlarında gelişmeler</a:t>
            </a:r>
            <a:endParaRPr lang="en-US" altLang="tr-TR" sz="2200">
              <a:solidFill>
                <a:schemeClr val="bg1"/>
              </a:solidFill>
            </a:endParaRPr>
          </a:p>
        </p:txBody>
      </p:sp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504825" y="627063"/>
          <a:ext cx="7785100" cy="5561012"/>
        </p:xfrm>
        <a:graphic>
          <a:graphicData uri="http://schemas.openxmlformats.org/presentationml/2006/ole">
            <p:oleObj spid="_x0000_s1026" name="Worksheet" r:id="rId4" imgW="7781841" imgH="5562524" progId="Excel.Sheet.8">
              <p:embed/>
            </p:oleObj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blackWhite">
          <a:xfrm>
            <a:off x="8196263" y="1128713"/>
            <a:ext cx="1074737" cy="3232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endParaRPr lang="tr-TR" altLang="tr-TR" sz="1000">
              <a:solidFill>
                <a:srgbClr val="460000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tr-TR" sz="1000">
                <a:solidFill>
                  <a:srgbClr val="192D1E"/>
                </a:solidFill>
                <a:latin typeface="Tahoma" pitchFamily="34" charset="0"/>
              </a:rPr>
              <a:t>Всего инвестиции</a:t>
            </a:r>
            <a:endParaRPr lang="tr-TR" altLang="tr-TR" sz="1000">
              <a:solidFill>
                <a:srgbClr val="192D1E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tr-TR" altLang="tr-TR" sz="1000">
              <a:solidFill>
                <a:srgbClr val="FFFFFF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tr-TR" sz="1000">
                <a:solidFill>
                  <a:srgbClr val="0B5395"/>
                </a:solidFill>
                <a:latin typeface="Tahoma" pitchFamily="34" charset="0"/>
              </a:rPr>
              <a:t>Частные инвестиции</a:t>
            </a:r>
            <a:endParaRPr lang="tr-TR" altLang="tr-TR" sz="1000">
              <a:solidFill>
                <a:srgbClr val="0B5395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tr-TR" altLang="tr-TR">
              <a:solidFill>
                <a:srgbClr val="FFFFFF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tr-TR" altLang="tr-TR" sz="800">
              <a:solidFill>
                <a:srgbClr val="FFFFFF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tr-TR" altLang="tr-TR" sz="1000">
              <a:solidFill>
                <a:srgbClr val="FFFFFF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tr-TR" altLang="tr-TR" sz="1000">
              <a:solidFill>
                <a:srgbClr val="FFFFFF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tr-TR" altLang="tr-TR" sz="1000">
              <a:solidFill>
                <a:srgbClr val="FF0000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tr-TR" sz="1000">
                <a:solidFill>
                  <a:srgbClr val="FF0000"/>
                </a:solidFill>
                <a:latin typeface="Tahoma" pitchFamily="34" charset="0"/>
              </a:rPr>
              <a:t>Всего государственные инвестиции</a:t>
            </a:r>
            <a:endParaRPr lang="tr-TR" altLang="tr-TR" sz="100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90525" y="6291263"/>
            <a:ext cx="8089900" cy="220662"/>
          </a:xfrm>
          <a:prstGeom prst="rect">
            <a:avLst/>
          </a:prstGeom>
          <a:noFill/>
          <a:ln w="3175">
            <a:noFill/>
            <a:miter lim="800000"/>
            <a:headEnd type="none" w="sm" len="sm"/>
            <a:tailEnd/>
          </a:ln>
        </p:spPr>
        <p:txBody>
          <a:bodyPr wrap="none" lIns="91435" tIns="45718" rIns="91435" bIns="45718" anchor="ctr"/>
          <a:lstStyle/>
          <a:p>
            <a:pPr>
              <a:spcBef>
                <a:spcPct val="50000"/>
              </a:spcBef>
            </a:pPr>
            <a:r>
              <a:rPr lang="tr-TR" altLang="tr-TR" b="0">
                <a:solidFill>
                  <a:srgbClr val="460000"/>
                </a:solidFill>
                <a:latin typeface="Times New Roman" pitchFamily="18" charset="0"/>
              </a:rPr>
              <a:t>(*) </a:t>
            </a:r>
            <a:r>
              <a:rPr lang="ru-RU" altLang="tr-TR" b="0">
                <a:solidFill>
                  <a:srgbClr val="460000"/>
                </a:solidFill>
                <a:latin typeface="Times New Roman" pitchFamily="18" charset="0"/>
              </a:rPr>
              <a:t>Включены инвестиции органов местного самоуправления</a:t>
            </a:r>
            <a:r>
              <a:rPr lang="tr-TR" altLang="tr-TR" b="0">
                <a:solidFill>
                  <a:srgbClr val="46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dirty="0">
                <a:latin typeface="Arial" pitchFamily="34" charset="0"/>
              </a:rPr>
              <a:t>ДОЛЯ ИНВЕСТИЦИЙ ВНУТРИ ВВП</a:t>
            </a:r>
            <a:r>
              <a:rPr lang="tr-TR" altLang="tr-TR" dirty="0">
                <a:latin typeface="Arial" pitchFamily="34" charset="0"/>
              </a:rPr>
              <a:t> (2002-2014</a:t>
            </a:r>
            <a:r>
              <a:rPr lang="ru-RU" altLang="tr-TR" dirty="0">
                <a:latin typeface="Arial" pitchFamily="34" charset="0"/>
              </a:rPr>
              <a:t> ГГ.</a:t>
            </a:r>
            <a:r>
              <a:rPr lang="tr-TR" altLang="tr-TR" dirty="0">
                <a:latin typeface="Arial" pitchFamily="34" charset="0"/>
              </a:rPr>
              <a:t>) </a:t>
            </a:r>
            <a:r>
              <a:rPr lang="tr-TR" altLang="tr-TR" dirty="0">
                <a:latin typeface="Arial" pitchFamily="34" charset="0"/>
              </a:rPr>
              <a:t>(*)</a:t>
            </a: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033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1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2" name="4 Resim" descr="Kalkınma Bakanlığı logo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3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DD42D-F513-44D1-A5D0-CBC78BA3400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/>
          <p:cNvSpPr>
            <a:spLocks noChangeArrowheads="1"/>
          </p:cNvSpPr>
          <p:nvPr/>
        </p:nvSpPr>
        <p:spPr bwMode="auto">
          <a:xfrm>
            <a:off x="715963" y="0"/>
            <a:ext cx="744696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4. Bölüm</a:t>
            </a:r>
          </a:p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Türkiye’de kamu yatırımlarında gelişmeler</a:t>
            </a:r>
            <a:endParaRPr lang="en-US" altLang="tr-TR" sz="2200">
              <a:solidFill>
                <a:schemeClr val="bg1"/>
              </a:solidFill>
            </a:endParaRPr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400" dirty="0">
                <a:latin typeface="Arial" pitchFamily="34" charset="0"/>
              </a:rPr>
              <a:t>ПЛАН ИНВЕСТИЦИЙ ПОСТОЯННОГО ГОСУДАРСТВННОГО КАПИТАЛА </a:t>
            </a:r>
            <a:r>
              <a:rPr lang="tr-TR" altLang="tr-TR" sz="1400" dirty="0">
                <a:latin typeface="Arial" pitchFamily="34" charset="0"/>
              </a:rPr>
              <a:t>(</a:t>
            </a:r>
            <a:r>
              <a:rPr lang="ru-RU" altLang="tr-TR" sz="1400" dirty="0">
                <a:latin typeface="Arial" pitchFamily="34" charset="0"/>
              </a:rPr>
              <a:t>Х</a:t>
            </a:r>
            <a:r>
              <a:rPr lang="tr-TR" altLang="tr-TR" sz="1400" dirty="0">
                <a:latin typeface="Arial" pitchFamily="34" charset="0"/>
              </a:rPr>
              <a:t>. </a:t>
            </a:r>
            <a:r>
              <a:rPr lang="ru-RU" altLang="tr-TR" sz="1400" dirty="0">
                <a:latin typeface="Arial" pitchFamily="34" charset="0"/>
              </a:rPr>
              <a:t>План</a:t>
            </a:r>
            <a:r>
              <a:rPr lang="tr-TR" altLang="tr-TR" sz="1400" dirty="0">
                <a:latin typeface="Arial" pitchFamily="34" charset="0"/>
              </a:rPr>
              <a:t>)</a:t>
            </a:r>
            <a:endParaRPr lang="tr-TR" altLang="tr-TR" sz="14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8602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FF8A0-56CC-4EC9-9F54-3BD2FE25489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6138" name="Group 122"/>
          <p:cNvGraphicFramePr>
            <a:graphicFrameLocks noGrp="1"/>
          </p:cNvGraphicFramePr>
          <p:nvPr/>
        </p:nvGraphicFramePr>
        <p:xfrm>
          <a:off x="450850" y="1019175"/>
          <a:ext cx="7988300" cy="5152644"/>
        </p:xfrm>
        <a:graphic>
          <a:graphicData uri="http://schemas.openxmlformats.org/drawingml/2006/table">
            <a:tbl>
              <a:tblPr/>
              <a:tblGrid>
                <a:gridCol w="2779713"/>
                <a:gridCol w="1293812"/>
                <a:gridCol w="1412875"/>
                <a:gridCol w="1411288"/>
                <a:gridCol w="1090612"/>
              </a:tblGrid>
              <a:tr h="614363">
                <a:tc row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СЕКТОРЫ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27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IX</a:t>
                      </a: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 плановый период</a:t>
                      </a: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 (</a:t>
                      </a: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Реализованное</a:t>
                      </a: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)  </a:t>
                      </a:r>
                      <a:b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(2007-2013)</a:t>
                      </a:r>
                      <a:r>
                        <a:rPr kumimoji="0" lang="tr-TR" altLang="tr-T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Х. Плановый период</a:t>
                      </a: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(2014-2018)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349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Миллионов тур. лир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Доля, в %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Миллионов тур. лир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Доля, в %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Сельское хозяйство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39.947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10,2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50.087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12,0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Горнодобывающий сектор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8.483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2,2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12.522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Производство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3.809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3.757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Энергетика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28.655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7,3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15.026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Транспорт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146.123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37,4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141.914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34,0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Туризм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2.087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2.504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Строительство жилья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6.409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4.174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47.886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12,3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66.783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16,0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21.887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21.287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5,1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Правосудие</a:t>
                      </a: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5.072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1,3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6.261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Безопасность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3.894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4.591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Питьевая вода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25.847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6,6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29.218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Канализация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21.746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24.209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5,8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Технологические исследования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6.889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10.435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Прочее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21.951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24.626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5,9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1A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ВСЕГО: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2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390.684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2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2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417.393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2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B3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276"/>
                    </a:solidFill>
                  </a:tcPr>
                </a:tc>
              </a:tr>
            </a:tbl>
          </a:graphicData>
        </a:graphic>
      </p:graphicFrame>
      <p:sp>
        <p:nvSpPr>
          <p:cNvPr id="86132" name="Dikdörtgen 4"/>
          <p:cNvSpPr>
            <a:spLocks noChangeArrowheads="1"/>
          </p:cNvSpPr>
          <p:nvPr/>
        </p:nvSpPr>
        <p:spPr bwMode="auto">
          <a:xfrm>
            <a:off x="450850" y="635000"/>
            <a:ext cx="7747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2114550" algn="l"/>
                <a:tab pos="2808288" algn="l"/>
              </a:tabLst>
            </a:pPr>
            <a:r>
              <a:rPr lang="ru-RU" altLang="tr-TR" sz="1600">
                <a:latin typeface="Calibri" pitchFamily="34" charset="0"/>
              </a:rPr>
              <a:t>Развитие и цели для вложений в постоянный государственный капитал</a:t>
            </a:r>
            <a:endParaRPr lang="tr-TR" altLang="tr-TR" sz="1600"/>
          </a:p>
        </p:txBody>
      </p:sp>
      <p:sp>
        <p:nvSpPr>
          <p:cNvPr id="14" name="Rectangle 13"/>
          <p:cNvSpPr/>
          <p:nvPr/>
        </p:nvSpPr>
        <p:spPr>
          <a:xfrm>
            <a:off x="7602538" y="531813"/>
            <a:ext cx="1541462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000" dirty="0"/>
              <a:t>По ценам 2013 года</a:t>
            </a:r>
            <a:endParaRPr lang="tr-TR" sz="1000" dirty="0"/>
          </a:p>
        </p:txBody>
      </p:sp>
      <p:sp>
        <p:nvSpPr>
          <p:cNvPr id="15" name="Rounded Rectangle 14"/>
          <p:cNvSpPr/>
          <p:nvPr/>
        </p:nvSpPr>
        <p:spPr>
          <a:xfrm>
            <a:off x="404813" y="6273800"/>
            <a:ext cx="3582987" cy="2016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ru-RU" sz="1000">
                <a:solidFill>
                  <a:srgbClr val="FFFFFF"/>
                </a:solidFill>
                <a:cs typeface="Arial" pitchFamily="34" charset="0"/>
              </a:rPr>
              <a:t>Источник: Х. План развития</a:t>
            </a:r>
            <a:endParaRPr lang="tr-TR" sz="10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33" name="Group 93"/>
          <p:cNvGraphicFramePr>
            <a:graphicFrameLocks noGrp="1"/>
          </p:cNvGraphicFramePr>
          <p:nvPr/>
        </p:nvGraphicFramePr>
        <p:xfrm>
          <a:off x="587375" y="1708150"/>
          <a:ext cx="7883525" cy="3232997"/>
        </p:xfrm>
        <a:graphic>
          <a:graphicData uri="http://schemas.openxmlformats.org/drawingml/2006/table">
            <a:tbl>
              <a:tblPr/>
              <a:tblGrid>
                <a:gridCol w="5470546"/>
                <a:gridCol w="2412979"/>
              </a:tblGrid>
              <a:tr h="1120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4" marR="91444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2014</a:t>
                      </a:r>
                      <a:r>
                        <a:rPr kumimoji="0" lang="ru-RU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г.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4" marR="91444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6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Всего государственные вложения в основной капитал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4" marR="91444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3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,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7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4" marR="91444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10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Государственная инвестиционная программа</a:t>
                      </a: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(*)</a:t>
                      </a:r>
                    </a:p>
                  </a:txBody>
                  <a:tcPr marL="91444" marR="91444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2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4,0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4" marR="91444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38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Доля государственной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инвестиционной программы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в 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%)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4" marR="91444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% 6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,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1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4" marR="91444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87058" name="Text Box 84"/>
          <p:cNvSpPr txBox="1">
            <a:spLocks noChangeArrowheads="1"/>
          </p:cNvSpPr>
          <p:nvPr/>
        </p:nvSpPr>
        <p:spPr bwMode="blackWhite">
          <a:xfrm>
            <a:off x="5167313" y="1235075"/>
            <a:ext cx="33274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30" tIns="45716" rIns="91430" bIns="45716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tr-TR" sz="1400">
                <a:solidFill>
                  <a:schemeClr val="tx1"/>
                </a:solidFill>
                <a:latin typeface="Tahoma" pitchFamily="34" charset="0"/>
                <a:sym typeface="Gill Sans Light"/>
              </a:rPr>
              <a:t>    (</a:t>
            </a:r>
            <a:r>
              <a:rPr lang="ru-RU" altLang="tr-TR" sz="1400">
                <a:solidFill>
                  <a:schemeClr val="tx1"/>
                </a:solidFill>
                <a:latin typeface="Tahoma" pitchFamily="34" charset="0"/>
                <a:sym typeface="Gill Sans Light"/>
              </a:rPr>
              <a:t>в текущих ценах</a:t>
            </a:r>
            <a:r>
              <a:rPr lang="en-US" altLang="tr-TR" sz="1400">
                <a:solidFill>
                  <a:schemeClr val="tx1"/>
                </a:solidFill>
                <a:latin typeface="Tahoma" pitchFamily="34" charset="0"/>
                <a:sym typeface="Gill Sans Light"/>
              </a:rPr>
              <a:t>, </a:t>
            </a:r>
            <a:r>
              <a:rPr lang="ru-RU" altLang="tr-TR" sz="1400">
                <a:solidFill>
                  <a:schemeClr val="tx1"/>
                </a:solidFill>
                <a:latin typeface="Tahoma" pitchFamily="34" charset="0"/>
                <a:sym typeface="Gill Sans Light"/>
              </a:rPr>
              <a:t>млрд. долл. США</a:t>
            </a:r>
            <a:r>
              <a:rPr lang="en-US" altLang="tr-TR" sz="1400">
                <a:solidFill>
                  <a:schemeClr val="tx1"/>
                </a:solidFill>
                <a:latin typeface="Tahoma" pitchFamily="34" charset="0"/>
                <a:sym typeface="Gill Sans Light"/>
              </a:rPr>
              <a:t>)</a:t>
            </a:r>
          </a:p>
        </p:txBody>
      </p:sp>
      <p:sp>
        <p:nvSpPr>
          <p:cNvPr id="87059" name="Metin kutusu 1"/>
          <p:cNvSpPr txBox="1">
            <a:spLocks noChangeArrowheads="1"/>
          </p:cNvSpPr>
          <p:nvPr/>
        </p:nvSpPr>
        <p:spPr bwMode="auto">
          <a:xfrm>
            <a:off x="723900" y="4999038"/>
            <a:ext cx="764540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88" tIns="32144" rIns="64288" bIns="32144">
            <a:spAutoFit/>
          </a:bodyPr>
          <a:lstStyle/>
          <a:p>
            <a:r>
              <a:rPr lang="en-US" altLang="tr-TR" sz="1400">
                <a:solidFill>
                  <a:srgbClr val="414141"/>
                </a:solidFill>
                <a:latin typeface="Gill Sans Light"/>
                <a:sym typeface="Gill Sans Light"/>
              </a:rPr>
              <a:t>(*) </a:t>
            </a:r>
            <a:r>
              <a:rPr lang="ru-RU" altLang="tr-TR" sz="1400">
                <a:solidFill>
                  <a:srgbClr val="414141"/>
                </a:solidFill>
                <a:latin typeface="Gill Sans Light"/>
                <a:sym typeface="Gill Sans Light"/>
              </a:rPr>
              <a:t>Кроме органов местного самоуправления и труда в инвестициях</a:t>
            </a:r>
            <a:endParaRPr lang="en-US" altLang="tr-TR" sz="1400">
              <a:solidFill>
                <a:srgbClr val="414141"/>
              </a:solidFill>
              <a:latin typeface="Gill Sans Light"/>
              <a:sym typeface="Gill Sans Light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3268F-665B-4502-846B-C6E2F241B7D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0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dirty="0">
                <a:latin typeface="Arial" pitchFamily="34" charset="0"/>
              </a:rPr>
              <a:t>ОХВАТ ГОСУДАРСТВЕННОЙ ИНВЕСТИЦИОННОЙ ПРОГРАММЫ</a:t>
            </a:r>
            <a:endParaRPr lang="tr-TR" altLang="tr-TR" dirty="0">
              <a:latin typeface="Arial" pitchFamily="34" charset="0"/>
            </a:endParaRPr>
          </a:p>
        </p:txBody>
      </p:sp>
      <p:sp>
        <p:nvSpPr>
          <p:cNvPr id="11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87063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3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4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5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33" name="Group 93"/>
          <p:cNvGraphicFramePr>
            <a:graphicFrameLocks noGrp="1"/>
          </p:cNvGraphicFramePr>
          <p:nvPr/>
        </p:nvGraphicFramePr>
        <p:xfrm>
          <a:off x="1322388" y="1292225"/>
          <a:ext cx="6683375" cy="4540251"/>
        </p:xfrm>
        <a:graphic>
          <a:graphicData uri="http://schemas.openxmlformats.org/drawingml/2006/table">
            <a:tbl>
              <a:tblPr/>
              <a:tblGrid>
                <a:gridCol w="4637736"/>
                <a:gridCol w="2045639"/>
              </a:tblGrid>
              <a:tr h="914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2" marR="91442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50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Число проектов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2.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737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0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Общая себестоимость проектов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2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22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1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Общий объем расходов до конца 2012 года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102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3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Оставшиеся резервы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1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20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43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Ассигнования для программы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2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5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3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Средний срок завершения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год</a:t>
                      </a: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~ </a:t>
                      </a:r>
                      <a:r>
                        <a:rPr kumimoji="0" lang="tr-T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4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88091" name="Text Box 84"/>
          <p:cNvSpPr txBox="1">
            <a:spLocks noChangeArrowheads="1"/>
          </p:cNvSpPr>
          <p:nvPr/>
        </p:nvSpPr>
        <p:spPr bwMode="blackWhite">
          <a:xfrm>
            <a:off x="3408363" y="819150"/>
            <a:ext cx="4621212" cy="352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231" tIns="45616" rIns="91231" bIns="45616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tr-TR" sz="1700">
                <a:latin typeface="Tahoma" pitchFamily="34" charset="0"/>
                <a:sym typeface="Gill Sans Light"/>
              </a:rPr>
              <a:t>    (</a:t>
            </a:r>
            <a:r>
              <a:rPr lang="ru-RU" altLang="tr-TR" sz="1700">
                <a:latin typeface="Tahoma" pitchFamily="34" charset="0"/>
                <a:sym typeface="Gill Sans Light"/>
              </a:rPr>
              <a:t>в текущих ценах</a:t>
            </a:r>
            <a:r>
              <a:rPr lang="en-US" altLang="tr-TR" sz="1700">
                <a:latin typeface="Tahoma" pitchFamily="34" charset="0"/>
                <a:sym typeface="Gill Sans Light"/>
              </a:rPr>
              <a:t>, </a:t>
            </a:r>
            <a:r>
              <a:rPr lang="ru-RU" altLang="tr-TR" sz="1700">
                <a:latin typeface="Tahoma" pitchFamily="34" charset="0"/>
                <a:sym typeface="Gill Sans Light"/>
              </a:rPr>
              <a:t>млрд. долл. США</a:t>
            </a:r>
            <a:r>
              <a:rPr lang="en-US" altLang="tr-TR" sz="1700">
                <a:latin typeface="Tahoma" pitchFamily="34" charset="0"/>
                <a:sym typeface="Gill Sans Light"/>
              </a:rPr>
              <a:t>)</a:t>
            </a:r>
          </a:p>
        </p:txBody>
      </p:sp>
      <p:sp>
        <p:nvSpPr>
          <p:cNvPr id="7" name="3 Dikdörtgen"/>
          <p:cNvSpPr>
            <a:spLocks noChangeArrowheads="1"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/>
          </a:extLst>
        </p:spPr>
        <p:txBody>
          <a:bodyPr lIns="91222" tIns="45612" rIns="91222" bIns="45612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ОБЪЕМ ГОСУДАРСТВЕННЫХ ИНВЕСТИЦИЙ В 2013 Г.</a:t>
            </a:r>
            <a:endParaRPr lang="en-US" dirty="0">
              <a:solidFill>
                <a:schemeClr val="bg1">
                  <a:lumMod val="95000"/>
                </a:schemeClr>
              </a:solidFill>
              <a:latin typeface="Tahoma" pitchFamily="34" charset="0"/>
            </a:endParaRPr>
          </a:p>
        </p:txBody>
      </p:sp>
      <p:pic>
        <p:nvPicPr>
          <p:cNvPr id="88093" name="Resim 13" descr="http://www.kalkinma.gov.tr/DocObjects/view/12603/Kalkınma_Bakanlığı_logo_(ingilizce)_arkası_beyaz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488" y="144463"/>
            <a:ext cx="5699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lIns="91350" tIns="45675" rIns="91350" bIns="45675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55B68-9986-4D29-9AEE-554A58FC3B7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cxnSp>
        <p:nvCxnSpPr>
          <p:cNvPr id="8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15963" y="0"/>
            <a:ext cx="744696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4. Bölüm</a:t>
            </a:r>
          </a:p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Türkiye’de kamu yatırımlarında gelişmeler</a:t>
            </a:r>
            <a:endParaRPr lang="en-US" altLang="tr-TR" sz="2200">
              <a:solidFill>
                <a:schemeClr val="bg1"/>
              </a:solidFill>
            </a:endParaRPr>
          </a:p>
        </p:txBody>
      </p:sp>
      <p:sp>
        <p:nvSpPr>
          <p:cNvPr id="5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dirty="0">
                <a:latin typeface="Arial" pitchFamily="34" charset="0"/>
              </a:rPr>
              <a:t>ОБЪЕМ ГОСУДАРСТВЕННЫХ ИНВЕСТИЦИЙ В 2013 Г.</a:t>
            </a:r>
            <a:endParaRPr lang="tr-TR" altLang="tr-TR" dirty="0">
              <a:latin typeface="Arial" pitchFamily="34" charset="0"/>
            </a:endParaRPr>
          </a:p>
        </p:txBody>
      </p:sp>
      <p:sp>
        <p:nvSpPr>
          <p:cNvPr id="6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2054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8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9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0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E27A2-CF2D-42C6-8131-30441BAFF0C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2050" name="Nesne 6"/>
          <p:cNvGraphicFramePr>
            <a:graphicFrameLocks noChangeAspect="1"/>
          </p:cNvGraphicFramePr>
          <p:nvPr/>
        </p:nvGraphicFramePr>
        <p:xfrm>
          <a:off x="322263" y="692150"/>
          <a:ext cx="8772525" cy="5283200"/>
        </p:xfrm>
        <a:graphic>
          <a:graphicData uri="http://schemas.openxmlformats.org/presentationml/2006/ole">
            <p:oleObj spid="_x0000_s2050" name="Worksheet" r:id="rId4" imgW="10477567" imgH="5581707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56" name="Group 64"/>
          <p:cNvGraphicFramePr>
            <a:graphicFrameLocks noGrp="1"/>
          </p:cNvGraphicFramePr>
          <p:nvPr>
            <p:ph sz="half" idx="1"/>
          </p:nvPr>
        </p:nvGraphicFramePr>
        <p:xfrm>
          <a:off x="152400" y="990600"/>
          <a:ext cx="8869363" cy="5332094"/>
        </p:xfrm>
        <a:graphic>
          <a:graphicData uri="http://schemas.openxmlformats.org/drawingml/2006/table">
            <a:tbl>
              <a:tblPr/>
              <a:tblGrid>
                <a:gridCol w="3095625"/>
                <a:gridCol w="923925"/>
                <a:gridCol w="939800"/>
                <a:gridCol w="957263"/>
                <a:gridCol w="976312"/>
                <a:gridCol w="966788"/>
                <a:gridCol w="1009650"/>
              </a:tblGrid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ПОКАЗАТЕЛЬ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/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ГОДЫ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2012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2013</a:t>
                      </a: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(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Прогноз</a:t>
                      </a: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)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2014</a:t>
                      </a: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Программа)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ВВП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 текущих ценах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млрд.долл.США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735</a:t>
                      </a: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Численность населения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середине года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млн.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393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ВВП на душу населения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;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 текущих ценах, млрд.долл.США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Паритет покупаемоспособности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долл.США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8,559</a:t>
                      </a:r>
                      <a:endParaRPr kumimoji="0" lang="tr-T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14,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10,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466</a:t>
                      </a: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7,034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497</a:t>
                      </a: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8,125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10,818</a:t>
                      </a: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18,735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11,277</a:t>
                      </a: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19,583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Рост ВВП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%)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-4.8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Государственные расходы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ВВП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(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 в государстве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40.1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38.3</a:t>
                      </a: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40.8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39.6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9" marB="4571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3 Dikdörtgen"/>
          <p:cNvSpPr>
            <a:spLocks noChangeArrowheads="1"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/>
          </a:extLst>
        </p:spPr>
        <p:txBody>
          <a:bodyPr lIns="91227" tIns="45614" rIns="91227" bIns="45614" anchor="ctr"/>
          <a:lstStyle/>
          <a:p>
            <a:pPr algn="ctr" eaLnBrk="0" hangingPunct="0">
              <a:defRPr/>
            </a:pP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ОСНОВНЫЕ ПОКАЗАТЕЛИ ТУРЦИИ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pic>
        <p:nvPicPr>
          <p:cNvPr id="59452" name="Resim 13" descr="http://www.kalkinma.gov.tr/DocObjects/view/12603/Kalkınma_Bakanlığı_logo_(ingilizce)_arkası_beyaz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488" y="144463"/>
            <a:ext cx="5699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lIns="91354" tIns="45678" rIns="91354" bIns="4567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F9442-B600-42C7-9FE8-85473722E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6FFE3-0871-4997-8D58-FFBA55ADE4FA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18787" name="Group 355"/>
          <p:cNvGraphicFramePr>
            <a:graphicFrameLocks noGrp="1"/>
          </p:cNvGraphicFramePr>
          <p:nvPr/>
        </p:nvGraphicFramePr>
        <p:xfrm>
          <a:off x="146050" y="749300"/>
          <a:ext cx="8859727" cy="5567239"/>
        </p:xfrm>
        <a:graphic>
          <a:graphicData uri="http://schemas.openxmlformats.org/drawingml/2006/table">
            <a:tbl>
              <a:tblPr/>
              <a:tblGrid>
                <a:gridCol w="617869"/>
                <a:gridCol w="824356"/>
                <a:gridCol w="648049"/>
                <a:gridCol w="837062"/>
                <a:gridCol w="644871"/>
                <a:gridCol w="565455"/>
                <a:gridCol w="643283"/>
                <a:gridCol w="568631"/>
                <a:gridCol w="567042"/>
                <a:gridCol w="567043"/>
                <a:gridCol w="104832"/>
                <a:gridCol w="533687"/>
                <a:gridCol w="493979"/>
                <a:gridCol w="670285"/>
                <a:gridCol w="573283"/>
              </a:tblGrid>
              <a:tr h="285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СЕКТОР</a:t>
                      </a: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:</a:t>
                      </a: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5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УЧРЕЖДЕНИЕ</a:t>
                      </a: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:</a:t>
                      </a: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ценам </a:t>
                      </a: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тыс. тур.лир</a:t>
                      </a: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873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 №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ПРОЕКТА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МЕСТО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ОКРУГ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РАЙОН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ОСОБЕННОСТИ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ДАТА НАЧАЛА И ЗАВЕРШЕНИЯ РАБОТ</a:t>
                      </a: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İHİ </a:t>
                      </a: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 ПРОЕКТА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ОБЩИЕ РАСХОДЫ К КОНЦУ 2012 Г.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ИНВЕСТИЦИИ </a:t>
                      </a: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2013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15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ВНЕШНИЙ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ВНЕШНИЙ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ВНЕШНИЙ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78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КРЕДИТ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КАПИТАЛ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КРЕДИТ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КАПИТАЛ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КРЕДИТ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КАПИТАЛ</a:t>
                      </a: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УЧРЕЖДЕНИЕ</a:t>
                      </a: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A. </a:t>
                      </a:r>
                      <a:r>
                        <a:rPr kumimoji="0" lang="ru-RU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ПРОЕКТНАЯ РАБОТА -ВСЕГО</a:t>
                      </a:r>
                      <a:endParaRPr kumimoji="0" lang="tr-TR" sz="11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a)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Законченные в 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которые будут завершены после 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  <a:r>
                        <a:rPr kumimoji="0" lang="tr-TR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kumimoji="0" lang="ru-RU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ПРОДОЛЖАЮЩИЕСЯ ПРОЕКТЫ ВСЕГО</a:t>
                      </a:r>
                      <a:endParaRPr kumimoji="0" lang="tr-TR" sz="11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a) )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Законченные в 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которые будут завершены после 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kumimoji="0" lang="tr-TR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kumimoji="0" lang="ru-RU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НОВЫЕ ПРОЕКТЫ ВСЕГО</a:t>
                      </a:r>
                      <a:r>
                        <a:rPr kumimoji="0" lang="tr-TR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r>
                        <a:rPr kumimoji="0" lang="tr-TR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a) )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Законченные в 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которые будут завершены после 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04" marR="6804" marT="73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600" dirty="0">
                <a:latin typeface="Arial" pitchFamily="34" charset="0"/>
              </a:rPr>
              <a:t>СТРУКТУРА ГОСУДАРСТВЕННОЙ ИНВЕСТИЦИОННОЙ ПРОГРАММЫ</a:t>
            </a:r>
            <a:endParaRPr lang="tr-TR" altLang="tr-TR" sz="16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92513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F1A30-B4A2-4093-8F4E-6D283A1293D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19250"/>
            <a:ext cx="8986838" cy="400050"/>
          </a:xfrm>
        </p:spPr>
        <p:txBody>
          <a:bodyPr lIns="92070" tIns="46035" rIns="92070" bIns="46035"/>
          <a:lstStyle/>
          <a:p>
            <a:pPr eaLnBrk="1" hangingPunct="1"/>
            <a:r>
              <a:rPr lang="ru-RU" altLang="tr-TR" sz="2400" b="1" smtClean="0">
                <a:solidFill>
                  <a:srgbClr val="18085E"/>
                </a:solidFill>
              </a:rPr>
              <a:t>СТРУКТУРА ГОСУДАРСТВЕННОЙ ИНВЕСТИЦИОННОЙ ПРОГРАММЫ</a:t>
            </a:r>
            <a:r>
              <a:rPr lang="tr-TR" altLang="tr-TR" sz="2400" b="1" smtClean="0">
                <a:solidFill>
                  <a:srgbClr val="18085E"/>
                </a:solidFill>
              </a:rPr>
              <a:t>-</a:t>
            </a:r>
            <a:r>
              <a:rPr lang="tr-TR" altLang="tr-TR" sz="2400" b="1" smtClean="0">
                <a:solidFill>
                  <a:srgbClr val="18085E"/>
                </a:solidFill>
                <a:latin typeface="Arial" pitchFamily="34" charset="0"/>
              </a:rPr>
              <a:t> </a:t>
            </a:r>
            <a:r>
              <a:rPr lang="ru-RU" altLang="tr-TR" sz="2400" b="1" smtClean="0">
                <a:solidFill>
                  <a:srgbClr val="18085E"/>
                </a:solidFill>
                <a:latin typeface="Arial" pitchFamily="34" charset="0"/>
              </a:rPr>
              <a:t>Образцы проектов</a:t>
            </a:r>
            <a:endParaRPr lang="tr-TR" altLang="tr-TR" sz="2400" b="1" smtClean="0">
              <a:solidFill>
                <a:srgbClr val="18085E"/>
              </a:solidFill>
            </a:endParaRPr>
          </a:p>
        </p:txBody>
      </p:sp>
      <p:graphicFrame>
        <p:nvGraphicFramePr>
          <p:cNvPr id="11852" name="Group 588"/>
          <p:cNvGraphicFramePr>
            <a:graphicFrameLocks noGrp="1"/>
          </p:cNvGraphicFramePr>
          <p:nvPr/>
        </p:nvGraphicFramePr>
        <p:xfrm>
          <a:off x="153988" y="785813"/>
          <a:ext cx="8836025" cy="6956640"/>
        </p:xfrm>
        <a:graphic>
          <a:graphicData uri="http://schemas.openxmlformats.org/drawingml/2006/table">
            <a:tbl>
              <a:tblPr/>
              <a:tblGrid>
                <a:gridCol w="617614"/>
                <a:gridCol w="1485139"/>
                <a:gridCol w="786343"/>
                <a:gridCol w="1064908"/>
                <a:gridCol w="520515"/>
                <a:gridCol w="498231"/>
                <a:gridCol w="582596"/>
                <a:gridCol w="490270"/>
                <a:gridCol w="576229"/>
                <a:gridCol w="545983"/>
                <a:gridCol w="472762"/>
                <a:gridCol w="576229"/>
                <a:gridCol w="619206"/>
              </a:tblGrid>
              <a:tr h="1423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СЕКТОР</a:t>
                      </a: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</a:t>
                      </a: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: 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Сельское хозяйство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2338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ХОЗЯИН ПРОЕКТА</a:t>
                      </a: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ГЛАВНОЕ УПРАВЛЕНИЕ ВОДОСНАБЖЕНИЯ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2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тыс. тур.лир</a:t>
                      </a: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 КОНЦА </a:t>
                      </a: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 </a:t>
                      </a: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ПРОЕКТНАЯ СТОИМОСТЬ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ПРЕДПОЛАГАЕМЫЕ РАСХОДЫ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ИНВЕСТИЦИЯ </a:t>
                      </a: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 </a:t>
                      </a: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НАЧАЛА И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МЕСТО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ЗАВЕРШЕНИЯ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ВНЕШНИЙ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ВНЕШНИЙ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ВНЕШНИЙ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 №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ПРОЕКТА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ОКРУГ, РАЙОН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</a:t>
                      </a: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РАБОТ</a:t>
                      </a: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КРЕДИТ</a:t>
                      </a: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КАПИТАЛ</a:t>
                      </a: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КРЕДИТ</a:t>
                      </a: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КАПИТАЛ</a:t>
                      </a: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787" marR="4787" marT="51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ГЛАВНОЕ УПРАВЛЕНИЕ ВОДОСНАБЖЕНИЯ ВСЕГО</a:t>
                      </a:r>
                      <a:endParaRPr kumimoji="0" lang="tr-TR" sz="7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4 106 581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72 633 354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2 597 127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26 608 690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46 030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3 351 800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A) </a:t>
                      </a:r>
                      <a:r>
                        <a:rPr kumimoji="0" lang="ru-RU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ПРОЕКТНЫЕ РАБОТЫ</a:t>
                      </a:r>
                      <a:r>
                        <a:rPr kumimoji="0" lang="tr-TR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ВСЕГО</a:t>
                      </a:r>
                      <a:endParaRPr kumimoji="0" lang="tr-TR" sz="7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16 783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1 171 246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16 783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310 246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150 000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a) 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Завершенные в </a:t>
                      </a: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7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15 000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15 000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2011A010010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Различные исследования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Различные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Исследования-Проекты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2011-2011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15 000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15 000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2000A010300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Подача воды до Анамур (ТРСК) от речки Драгон водопроводом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Исследования-Проекты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2000-2011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(14 781)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(17 442)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(13 535)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(15 972)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(1 246)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(1 470)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(1)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б</a:t>
                      </a: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оставшиеся за период после </a:t>
                      </a: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г.</a:t>
                      </a:r>
                      <a:endParaRPr kumimoji="0" lang="tr-TR" sz="7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16 783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1 156 246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16 783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310 246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135 000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1985A010020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Различные исследования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Различные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Исследования-Проекты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1985-2016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16 783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1 156 246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16 783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310 246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135 000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(GAP)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(35 000)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(DAP)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(20 000)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(KOP)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(5 000)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  <a:r>
                        <a:rPr kumimoji="0" lang="tr-TR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kumimoji="0" lang="ru-RU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ПРОДОЛЖАЮЩИЕСЯ ПРОЕКТЫ ВСЕГО</a:t>
                      </a:r>
                      <a:endParaRPr kumimoji="0" lang="tr-TR" sz="7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C0C0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4 088 620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67 871 626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2 580 344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26 298 444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46 029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3 136 056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a) 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Завершенные в </a:t>
                      </a: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г.</a:t>
                      </a:r>
                      <a:endParaRPr kumimoji="0" lang="tr-TR" sz="7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182 042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1 969 632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182 042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1 897 972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71 660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1999A010010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Filyos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-Köprübaşı (DA) (ZBK)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Zonguldak,Bolu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Ограждение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района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1999-2011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15 447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14 147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1 300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1986A010180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Mersin-Mut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Mersin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Орошение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:      4163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г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a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1986-2011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124 375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121 375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1964A010800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Erzincan II.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этап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(DAP)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Erzincan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Складирование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      178 hm3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1964-2011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31 118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430 111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31 118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429 111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Орошение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    32321 ha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Yenileme:      5700 ha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б</a:t>
                      </a: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оставшиеся за период после </a:t>
                      </a: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г.</a:t>
                      </a:r>
                      <a:endParaRPr kumimoji="0" lang="tr-TR" sz="7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3 906 578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65 901 994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2 398 302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24 400 472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46 029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3 064 396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1991A010070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Bursa-Yenişehir I.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этап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Bursa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Складирование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       65 hm3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1991-2014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348 562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108 384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7 500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Орошение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    16665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г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a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Ограждение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:         1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район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1991A010130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Karaman II.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этап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(KOP)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Karaman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Складирование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  134 hm3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1991-2015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165 765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69 267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10 000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Орошение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8700 ha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C) YENİ PROJELER </a:t>
                      </a:r>
                      <a:r>
                        <a:rPr kumimoji="0" lang="ru-RU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ВСЕГО</a:t>
                      </a:r>
                      <a:r>
                        <a:rPr kumimoji="0" lang="tr-TR" sz="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I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1 178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3 590 482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65 744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a) 2011'de Bitenler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56 142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56 142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2011A010030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Насаждение деревьев. Парки и питомники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Различные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Различные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2011-2011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4 000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б</a:t>
                      </a: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оставшиеся за период после </a:t>
                      </a:r>
                      <a:r>
                        <a:rPr kumimoji="0" lang="tr-TR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</a:t>
                      </a:r>
                      <a:r>
                        <a:rPr kumimoji="0" lang="ru-RU" sz="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г.</a:t>
                      </a:r>
                      <a:endParaRPr kumimoji="0" lang="tr-TR" sz="7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Arial Tur" pitchFamily="34" charset="0"/>
                        <a:cs typeface="Arial" pitchFamily="34" charset="0"/>
                      </a:endParaRP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1 178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3 534 340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9 602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2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2011A010160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Samsun-19 Mayıs (YHGP)(4)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Samsun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Складирование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     43,4 hm3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2011-2015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51 000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-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100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1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     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Орошение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:      1654 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г</a:t>
                      </a: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a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 Tur" pitchFamily="34" charset="0"/>
                          <a:cs typeface="Arial" pitchFamily="34" charset="0"/>
                        </a:rPr>
                        <a:t>            </a:t>
                      </a:r>
                    </a:p>
                  </a:txBody>
                  <a:tcPr marL="4787" marR="4787" marT="51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6" name="3 Dikdörtgen"/>
          <p:cNvSpPr/>
          <p:nvPr/>
        </p:nvSpPr>
        <p:spPr>
          <a:xfrm>
            <a:off x="0" y="-7938"/>
            <a:ext cx="9144000" cy="4286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600" dirty="0">
                <a:latin typeface="Arial" pitchFamily="34" charset="0"/>
              </a:rPr>
              <a:t>СТРУКТУРА ГОСУДАРСТВЕННОЙ ИНВЕСТИЦИОННОЙ ПРОГРАММЫ</a:t>
            </a:r>
            <a:endParaRPr lang="tr-TR" altLang="tr-TR" sz="16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93769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334125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EBBB5-01B5-4E11-8E37-F1028132B188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idx="1"/>
          </p:nvPr>
        </p:nvSpPr>
        <p:spPr>
          <a:xfrm>
            <a:off x="592138" y="785813"/>
            <a:ext cx="8220075" cy="4538662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altLang="tr-TR" sz="1800" u="sng" smtClean="0"/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smtClean="0">
                <a:latin typeface="Arial" pitchFamily="34" charset="0"/>
              </a:rPr>
              <a:t>	</a:t>
            </a:r>
            <a:r>
              <a:rPr lang="ru-RU" altLang="tr-TR" sz="2800" smtClean="0">
                <a:latin typeface="Arial" pitchFamily="34" charset="0"/>
              </a:rPr>
              <a:t> </a:t>
            </a:r>
            <a:r>
              <a:rPr lang="ru-RU" altLang="tr-TR" sz="2400" smtClean="0">
                <a:latin typeface="Arial" pitchFamily="34" charset="0"/>
              </a:rPr>
              <a:t>Для государственных инвестиций</a:t>
            </a:r>
            <a:r>
              <a:rPr lang="tr-TR" altLang="tr-TR" sz="2800" smtClean="0">
                <a:latin typeface="Arial" pitchFamily="34" charset="0"/>
              </a:rPr>
              <a:t>;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ru-RU" altLang="tr-TR" smtClean="0"/>
              <a:t>Секторальные</a:t>
            </a:r>
            <a:endParaRPr lang="tr-TR" altLang="tr-TR" smtClean="0">
              <a:latin typeface="Arial" pitchFamily="34" charset="0"/>
            </a:endParaRPr>
          </a:p>
          <a:p>
            <a:pPr lvl="2" eaLnBrk="1" hangingPunct="1">
              <a:buFont typeface="Wingdings" pitchFamily="2" charset="2"/>
              <a:buChar char="ü"/>
            </a:pPr>
            <a:r>
              <a:rPr lang="ru-RU" altLang="tr-TR" smtClean="0"/>
              <a:t>региональные</a:t>
            </a:r>
            <a:r>
              <a:rPr lang="tr-TR" altLang="tr-TR" smtClean="0"/>
              <a:t> </a:t>
            </a:r>
            <a:endParaRPr lang="tr-TR" altLang="tr-TR" smtClean="0">
              <a:latin typeface="Arial" pitchFamily="34" charset="0"/>
            </a:endParaRPr>
          </a:p>
          <a:p>
            <a:pPr lvl="2" eaLnBrk="1" hangingPunct="1">
              <a:buFont typeface="Wingdings" pitchFamily="2" charset="2"/>
              <a:buChar char="ü"/>
            </a:pPr>
            <a:r>
              <a:rPr lang="ru-RU" altLang="tr-TR" smtClean="0"/>
              <a:t>проектные</a:t>
            </a:r>
            <a:r>
              <a:rPr lang="tr-TR" altLang="tr-TR" smtClean="0"/>
              <a:t> </a:t>
            </a:r>
            <a:endParaRPr lang="tr-TR" altLang="tr-TR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smtClean="0">
                <a:latin typeface="Arial" pitchFamily="34" charset="0"/>
              </a:rPr>
              <a:t>	</a:t>
            </a:r>
            <a:r>
              <a:rPr lang="ru-RU" altLang="tr-TR" sz="2800" smtClean="0"/>
              <a:t>вложения детальным образом определяются начиная от долгосрочной стратегии до плана развития, среднесрочной программы</a:t>
            </a:r>
            <a:r>
              <a:rPr lang="tr-TR" altLang="tr-TR" sz="2800" smtClean="0"/>
              <a:t> </a:t>
            </a:r>
            <a:r>
              <a:rPr lang="ru-RU" altLang="tr-TR" sz="2800" smtClean="0"/>
              <a:t>и</a:t>
            </a:r>
            <a:r>
              <a:rPr lang="tr-TR" altLang="tr-TR" sz="2800" smtClean="0"/>
              <a:t> </a:t>
            </a:r>
            <a:r>
              <a:rPr lang="ru-RU" altLang="tr-TR" sz="2800" smtClean="0"/>
              <a:t>ежегодной программы от общего к специальному</a:t>
            </a:r>
            <a:r>
              <a:rPr lang="tr-TR" altLang="tr-TR" sz="28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1800" smtClean="0"/>
          </a:p>
          <a:p>
            <a:pPr eaLnBrk="1" hangingPunct="1"/>
            <a:endParaRPr lang="tr-TR" altLang="tr-TR" sz="1800" smtClean="0"/>
          </a:p>
          <a:p>
            <a:pPr eaLnBrk="1" hangingPunct="1">
              <a:buFont typeface="Wingdings" pitchFamily="2" charset="2"/>
              <a:buNone/>
            </a:pPr>
            <a:r>
              <a:rPr lang="tr-TR" altLang="tr-TR" sz="1800" smtClean="0"/>
              <a:t>   </a:t>
            </a:r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dirty="0">
                <a:latin typeface="Arial" pitchFamily="34" charset="0"/>
              </a:rPr>
              <a:t>ОПРЕДЕЛЕНИЕ ПРИОРИТЕТОВ ГОСУДАРСТВЕННЫХ ВЛОЖЕНИЙ</a:t>
            </a:r>
            <a:endParaRPr lang="tr-TR" altLang="tr-TR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94213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E8F52-265A-4556-815F-026793C60BA7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31788" y="960438"/>
            <a:ext cx="8482012" cy="480377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800" b="1" smtClean="0">
                <a:solidFill>
                  <a:srgbClr val="0C0C0C"/>
                </a:solidFill>
                <a:latin typeface="Tahoma" pitchFamily="34" charset="0"/>
              </a:rPr>
              <a:t>	</a:t>
            </a:r>
            <a:endParaRPr lang="tr-TR" altLang="tr-TR" sz="2800" b="1" u="sng" smtClean="0">
              <a:solidFill>
                <a:srgbClr val="0C0C0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tr-TR" sz="2800" b="1" smtClean="0">
                <a:solidFill>
                  <a:srgbClr val="0C0C0C"/>
                </a:solidFill>
              </a:rPr>
              <a:t>Фокусироваться на сферы экономической и социальной инфраструктуры, которые не могут быть реализованы частным сектором</a:t>
            </a:r>
            <a:endParaRPr lang="tr-TR" altLang="tr-TR" sz="2800" b="1" smtClean="0">
              <a:solidFill>
                <a:srgbClr val="0C0C0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tr-TR" altLang="tr-TR" sz="2800" b="1" smtClean="0">
              <a:solidFill>
                <a:srgbClr val="0C0C0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tr-TR" sz="2800" b="1" smtClean="0">
                <a:solidFill>
                  <a:srgbClr val="0C0C0C"/>
                </a:solidFill>
              </a:rPr>
              <a:t>Осуществление вложений местного характера органами местного самоуправления</a:t>
            </a:r>
            <a:endParaRPr lang="tr-TR" altLang="tr-TR" sz="2800" b="1" smtClean="0">
              <a:solidFill>
                <a:srgbClr val="0C0C0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tr-TR" altLang="tr-TR" sz="2800" b="1" smtClean="0">
              <a:solidFill>
                <a:srgbClr val="0C0C0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tr-TR" sz="2800" b="1" smtClean="0">
                <a:solidFill>
                  <a:srgbClr val="0C0C0C"/>
                </a:solidFill>
              </a:rPr>
              <a:t>Максимальное использование методов сотрудничества государственного сектора с частным сектором</a:t>
            </a:r>
            <a:r>
              <a:rPr lang="tr-TR" altLang="tr-TR" sz="2800" b="1" smtClean="0">
                <a:solidFill>
                  <a:srgbClr val="0C0C0C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tr-TR" altLang="tr-TR" sz="2800" b="1" smtClean="0">
              <a:solidFill>
                <a:srgbClr val="0C0C0C"/>
              </a:solidFill>
            </a:endParaRPr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000" dirty="0">
                <a:latin typeface="Arial" pitchFamily="34" charset="0"/>
              </a:rPr>
              <a:t>СТРАТЕГИЯ ТУРЦИИ ПО ГОСУДАРСТВЕННЫМ ВЛОЖЕНИЯМ</a:t>
            </a:r>
            <a:endParaRPr lang="en-US" altLang="tr-TR" sz="20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96261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19100" y="712788"/>
            <a:ext cx="8507413" cy="5600700"/>
          </a:xfrm>
          <a:solidFill>
            <a:srgbClr val="FFFFCC"/>
          </a:solidFill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r>
              <a:rPr lang="en-US" sz="2200" b="1" u="sng" dirty="0">
                <a:solidFill>
                  <a:srgbClr val="000000"/>
                </a:solidFill>
              </a:rPr>
              <a:t> </a:t>
            </a: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Великое национальное собрание Турции</a:t>
            </a:r>
            <a:r>
              <a:rPr lang="tr-TR" sz="16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u="sng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ВНСТ</a:t>
            </a:r>
            <a:r>
              <a:rPr lang="en-US" sz="1600" b="1" u="sng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( </a:t>
            </a:r>
            <a:r>
              <a:rPr lang="ru-RU" sz="1600" dirty="0" smtClean="0">
                <a:solidFill>
                  <a:srgbClr val="0000FF"/>
                </a:solidFill>
              </a:rPr>
              <a:t>Окончательное подтверждение плана экономического развития и бюджета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) </a:t>
            </a:r>
            <a:endParaRPr lang="en-US" sz="1600" dirty="0">
              <a:solidFill>
                <a:srgbClr val="0000FF"/>
              </a:solidFill>
            </a:endParaRPr>
          </a:p>
          <a:p>
            <a:pPr marL="171450" indent="-17145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endParaRPr lang="en-US" sz="1600" dirty="0">
              <a:solidFill>
                <a:srgbClr val="0000FF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r>
              <a:rPr lang="en-US" sz="1600" b="1" u="sng" dirty="0"/>
              <a:t> </a:t>
            </a: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Совет министров</a:t>
            </a:r>
            <a:r>
              <a:rPr lang="tr-TR" sz="16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16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ru-RU" sz="1600" dirty="0" smtClean="0">
                <a:solidFill>
                  <a:srgbClr val="0000FF"/>
                </a:solidFill>
              </a:rPr>
              <a:t>Окончательное подтверждение Среднесрочной программы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Ежегодной программы</a:t>
            </a:r>
            <a:r>
              <a:rPr lang="tr-TR" sz="1600" dirty="0" smtClean="0">
                <a:solidFill>
                  <a:srgbClr val="0000FF"/>
                </a:solidFill>
              </a:rPr>
              <a:t> ve </a:t>
            </a:r>
            <a:r>
              <a:rPr lang="ru-RU" sz="1600" dirty="0" smtClean="0">
                <a:solidFill>
                  <a:srgbClr val="0000FF"/>
                </a:solidFill>
              </a:rPr>
              <a:t>Инвестиционной программы</a:t>
            </a:r>
            <a:r>
              <a:rPr lang="tr-TR" sz="1600" dirty="0" smtClean="0">
                <a:solidFill>
                  <a:srgbClr val="0000FF"/>
                </a:solidFill>
              </a:rPr>
              <a:t> )</a:t>
            </a:r>
          </a:p>
          <a:p>
            <a:pPr marL="171450" indent="-17145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endParaRPr lang="tr-TR" sz="1600" dirty="0" smtClean="0">
              <a:solidFill>
                <a:srgbClr val="0000FF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Высший совет планирования</a:t>
            </a:r>
            <a:r>
              <a:rPr lang="tr-TR" sz="1600" b="1" u="sng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Подтверждение документов плана, программы и бюджета до отправления в Совет министров</a:t>
            </a:r>
            <a:r>
              <a:rPr lang="tr-TR" sz="1600" dirty="0" smtClean="0">
                <a:solidFill>
                  <a:srgbClr val="0000FF"/>
                </a:solidFill>
              </a:rPr>
              <a:t>)</a:t>
            </a:r>
            <a:endParaRPr lang="en-US" sz="1600" dirty="0">
              <a:solidFill>
                <a:srgbClr val="0000FF"/>
              </a:solidFill>
            </a:endParaRPr>
          </a:p>
          <a:p>
            <a:pPr marL="171450" indent="-17145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endParaRPr lang="en-US" sz="1600" dirty="0">
              <a:solidFill>
                <a:srgbClr val="0000FF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r>
              <a:rPr lang="en-US" sz="1600" b="1" u="sng" dirty="0"/>
              <a:t> </a:t>
            </a: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Министерство экономического развития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разработка проектов, мониторинг, оценка и координация долгосрочных планов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среднесрочных программ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ежегодной программы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и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инвестиционных программ</a:t>
            </a:r>
            <a:r>
              <a:rPr lang="tr-TR" sz="1600" dirty="0" smtClean="0">
                <a:solidFill>
                  <a:srgbClr val="0000FF"/>
                </a:solidFill>
              </a:rPr>
              <a:t>)</a:t>
            </a:r>
          </a:p>
          <a:p>
            <a:pPr marL="171450" indent="-17145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endParaRPr lang="tr-TR" sz="1600" dirty="0" smtClean="0">
              <a:solidFill>
                <a:srgbClr val="0000FF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Министерство финансов</a:t>
            </a:r>
            <a:r>
              <a:rPr lang="en-US" sz="16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16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разработка среднесрочного финансового плана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бюджета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общего отчета о деятельности и мониторинг реализации бюджета</a:t>
            </a:r>
            <a:r>
              <a:rPr lang="tr-TR" sz="1600" dirty="0" smtClean="0">
                <a:solidFill>
                  <a:srgbClr val="0000FF"/>
                </a:solidFill>
              </a:rPr>
              <a:t> )</a:t>
            </a:r>
            <a:endParaRPr lang="en-US" sz="1600" dirty="0">
              <a:solidFill>
                <a:srgbClr val="0000FF"/>
              </a:solidFill>
            </a:endParaRPr>
          </a:p>
          <a:p>
            <a:pPr marL="171450" indent="-17145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endParaRPr lang="en-US" sz="1600" dirty="0">
              <a:solidFill>
                <a:schemeClr val="hlink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Управление казначейства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управление наличными  и задолженностью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)</a:t>
            </a:r>
            <a:endParaRPr lang="en-US" sz="1600" dirty="0">
              <a:solidFill>
                <a:srgbClr val="0000FF"/>
              </a:solidFill>
            </a:endParaRPr>
          </a:p>
          <a:p>
            <a:pPr marL="171450" indent="-17145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950929" algn="l"/>
              </a:tabLst>
              <a:defRPr/>
            </a:pPr>
            <a:endParaRPr lang="en-US" sz="1600" dirty="0">
              <a:solidFill>
                <a:schemeClr val="hlink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tabLst>
                <a:tab pos="950929" algn="l"/>
              </a:tabLst>
              <a:defRPr/>
            </a:pP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Государственные учреждения и министерства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разработка стратегических планов управлений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программ результативности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предложений о бюджете и инвестиционных программ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исследования ТЭО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отчетов о деятельности и мониторинга</a:t>
            </a:r>
            <a:r>
              <a:rPr lang="tr-TR" sz="1600" dirty="0" smtClean="0">
                <a:solidFill>
                  <a:srgbClr val="0000FF"/>
                </a:solidFill>
              </a:rPr>
              <a:t>,</a:t>
            </a:r>
            <a:r>
              <a:rPr lang="ru-RU" sz="1600" dirty="0" smtClean="0">
                <a:solidFill>
                  <a:srgbClr val="0000FF"/>
                </a:solidFill>
              </a:rPr>
              <a:t> реализация планов</a:t>
            </a:r>
            <a:r>
              <a:rPr lang="tr-TR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smtClean="0">
                <a:solidFill>
                  <a:srgbClr val="0000FF"/>
                </a:solidFill>
              </a:rPr>
              <a:t>программ и бюджета</a:t>
            </a:r>
            <a:r>
              <a:rPr lang="tr-TR" sz="1600" dirty="0" smtClean="0">
                <a:solidFill>
                  <a:srgbClr val="0000FF"/>
                </a:solidFill>
              </a:rPr>
              <a:t> )</a:t>
            </a:r>
            <a:endParaRPr lang="en-US" sz="1600" dirty="0">
              <a:solidFill>
                <a:schemeClr val="hlink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tabLst>
                <a:tab pos="950929" algn="l"/>
              </a:tabLst>
              <a:defRPr/>
            </a:pP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Счетная палата</a:t>
            </a:r>
            <a:r>
              <a:rPr lang="tr-TR" sz="1600" b="1" u="sng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Внешний аудит</a:t>
            </a:r>
            <a:r>
              <a:rPr lang="tr-TR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6" name="3 Dikdörtgen"/>
          <p:cNvSpPr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/>
          </a:extLst>
        </p:spPr>
        <p:txBody>
          <a:bodyPr lIns="91222" tIns="45612" rIns="91222" bIns="45612" anchor="ctr"/>
          <a:lstStyle/>
          <a:p>
            <a:pPr algn="ctr">
              <a:defRPr/>
            </a:pPr>
            <a:r>
              <a:rPr lang="ru-RU" sz="15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sym typeface="Gill Sans Light" charset="0"/>
              </a:rPr>
              <a:t>РОЛИ  УЧРЕЖДЕНИЙ  В ПЛАНИРОВАНИИ,  БЮДЖЕТИРОВАНИИ  И ПРАКТИКЕ</a:t>
            </a:r>
            <a:endParaRPr lang="en-US" sz="15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sym typeface="Gill Sans Light" charset="0"/>
            </a:endParaRPr>
          </a:p>
        </p:txBody>
      </p:sp>
      <p:pic>
        <p:nvPicPr>
          <p:cNvPr id="98307" name="Resim 13" descr="http://www.kalkinma.gov.tr/DocObjects/view/12603/Kalkınma_Bakanlığı_logo_(ingilizce)_arkası_beyaz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488" y="144463"/>
            <a:ext cx="5699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lIns="91350" tIns="45675" rIns="91350" bIns="4567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b="0" kern="0" dirty="0">
              <a:solidFill>
                <a:prstClr val="white"/>
              </a:solidFill>
              <a:latin typeface="Calibri"/>
              <a:cs typeface="+mn-cs"/>
              <a:sym typeface="Gill Sans Light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ЧЛЕНЫ ВЫСШЕГО СОВЕТА ПЛАНИРОВАНИЯ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00355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652463" y="809625"/>
            <a:ext cx="8110537" cy="52435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/>
          </a:extLst>
        </p:spPr>
        <p:txBody>
          <a:bodyPr lIns="91435" tIns="45718" rIns="91435" bIns="45718"/>
          <a:lstStyle/>
          <a:p>
            <a:pPr marL="100013" indent="-100013" algn="ctr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  <a:tabLst>
                <a:tab pos="950913" algn="l"/>
              </a:tabLst>
            </a:pPr>
            <a:endParaRPr lang="en-US" sz="2800" b="0">
              <a:solidFill>
                <a:srgbClr val="898989"/>
              </a:solidFill>
              <a:latin typeface="Garamond" pitchFamily="18" charset="0"/>
            </a:endParaRPr>
          </a:p>
          <a:p>
            <a:pPr marL="100013" indent="-100013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  <a:tabLst>
                <a:tab pos="950913" algn="l"/>
              </a:tabLst>
            </a:pPr>
            <a:r>
              <a:rPr lang="en-US" sz="2800" b="0">
                <a:solidFill>
                  <a:srgbClr val="898989"/>
                </a:solidFill>
                <a:latin typeface="Garamond" pitchFamily="18" charset="0"/>
              </a:rPr>
              <a:t>   </a:t>
            </a:r>
            <a:r>
              <a:rPr lang="ru-RU" sz="2200" u="sng">
                <a:solidFill>
                  <a:srgbClr val="0070C0"/>
                </a:solidFill>
                <a:latin typeface="Calibri" pitchFamily="34" charset="0"/>
              </a:rPr>
              <a:t>Председатель </a:t>
            </a:r>
            <a:r>
              <a:rPr lang="en-US" sz="2200">
                <a:solidFill>
                  <a:srgbClr val="898989"/>
                </a:solidFill>
                <a:latin typeface="Calibri" pitchFamily="34" charset="0"/>
              </a:rPr>
              <a:t>:    </a:t>
            </a:r>
            <a:r>
              <a:rPr lang="tr-TR" sz="2200">
                <a:solidFill>
                  <a:schemeClr val="tx1"/>
                </a:solidFill>
                <a:latin typeface="Calibri" pitchFamily="34" charset="0"/>
              </a:rPr>
              <a:t>Başbakan</a:t>
            </a:r>
            <a:endParaRPr lang="en-US" sz="2200">
              <a:solidFill>
                <a:schemeClr val="tx1"/>
              </a:solidFill>
              <a:latin typeface="Calibri" pitchFamily="34" charset="0"/>
            </a:endParaRPr>
          </a:p>
          <a:p>
            <a:pPr marL="100013" indent="-100013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  <a:tabLst>
                <a:tab pos="950913" algn="l"/>
              </a:tabLst>
            </a:pPr>
            <a:r>
              <a:rPr lang="en-US" sz="2200" b="0">
                <a:solidFill>
                  <a:srgbClr val="898989"/>
                </a:solidFill>
                <a:latin typeface="Calibri" pitchFamily="34" charset="0"/>
              </a:rPr>
              <a:t>   </a:t>
            </a:r>
            <a:r>
              <a:rPr lang="ru-RU" sz="2200" u="sng">
                <a:solidFill>
                  <a:srgbClr val="0070C0"/>
                </a:solidFill>
                <a:latin typeface="Calibri" pitchFamily="34" charset="0"/>
              </a:rPr>
              <a:t>Члены</a:t>
            </a:r>
            <a:r>
              <a:rPr lang="tr-TR" sz="2200" u="sng">
                <a:solidFill>
                  <a:srgbClr val="0070C0"/>
                </a:solidFill>
                <a:latin typeface="Calibri" pitchFamily="34" charset="0"/>
              </a:rPr>
              <a:t>      </a:t>
            </a:r>
            <a:r>
              <a:rPr lang="en-US" sz="2200" u="sng">
                <a:solidFill>
                  <a:srgbClr val="0070C0"/>
                </a:solidFill>
                <a:latin typeface="Calibri" pitchFamily="34" charset="0"/>
              </a:rPr>
              <a:t>   </a:t>
            </a:r>
            <a:r>
              <a:rPr lang="tr-TR" sz="2200" u="sng">
                <a:solidFill>
                  <a:srgbClr val="0070C0"/>
                </a:solidFill>
                <a:latin typeface="Calibri" pitchFamily="34" charset="0"/>
              </a:rPr>
              <a:t>  </a:t>
            </a:r>
            <a:r>
              <a:rPr lang="en-US" sz="2200" u="sng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2200">
                <a:solidFill>
                  <a:srgbClr val="898989"/>
                </a:solidFill>
                <a:latin typeface="Calibri" pitchFamily="34" charset="0"/>
              </a:rPr>
              <a:t>:  </a:t>
            </a:r>
            <a:endParaRPr lang="en-US" sz="2200">
              <a:solidFill>
                <a:schemeClr val="tx1"/>
              </a:solidFill>
              <a:latin typeface="Calibri" pitchFamily="34" charset="0"/>
            </a:endParaRPr>
          </a:p>
          <a:p>
            <a:pPr marL="100013" indent="-100013">
              <a:spcBef>
                <a:spcPct val="20000"/>
              </a:spcBef>
              <a:buFont typeface="Wingdings" pitchFamily="2" charset="2"/>
              <a:buChar char="Ø"/>
              <a:tabLst>
                <a:tab pos="950913" algn="l"/>
              </a:tabLst>
            </a:pP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Вице-премьер</a:t>
            </a:r>
            <a:r>
              <a:rPr lang="tr-TR" sz="2200" b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tr-TR" sz="2200" b="0" i="1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ru-RU" sz="2200" b="0" i="1">
                <a:solidFill>
                  <a:schemeClr val="tx1"/>
                </a:solidFill>
                <a:latin typeface="Calibri" pitchFamily="34" charset="0"/>
              </a:rPr>
              <a:t>курирующий вопросы казначества и координацию экономики</a:t>
            </a:r>
            <a:r>
              <a:rPr lang="en-US" sz="2200" b="0" i="1">
                <a:solidFill>
                  <a:schemeClr val="tx1"/>
                </a:solidFill>
                <a:latin typeface="Calibri" pitchFamily="34" charset="0"/>
              </a:rPr>
              <a:t>) </a:t>
            </a:r>
          </a:p>
          <a:p>
            <a:pPr marL="100013" indent="-100013">
              <a:spcBef>
                <a:spcPct val="20000"/>
              </a:spcBef>
              <a:buFont typeface="Wingdings" pitchFamily="2" charset="2"/>
              <a:buChar char="Ø"/>
              <a:tabLst>
                <a:tab pos="950913" algn="l"/>
              </a:tabLst>
            </a:pP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Министр развития</a:t>
            </a:r>
            <a:endParaRPr lang="en-US" sz="2200" b="0">
              <a:solidFill>
                <a:schemeClr val="tx1"/>
              </a:solidFill>
              <a:latin typeface="Calibri" pitchFamily="34" charset="0"/>
            </a:endParaRPr>
          </a:p>
          <a:p>
            <a:pPr marL="100013" indent="-100013">
              <a:spcBef>
                <a:spcPct val="20000"/>
              </a:spcBef>
              <a:buFont typeface="Wingdings" pitchFamily="2" charset="2"/>
              <a:buChar char="Ø"/>
              <a:tabLst>
                <a:tab pos="950913" algn="l"/>
              </a:tabLst>
            </a:pP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Министр  финансов</a:t>
            </a:r>
          </a:p>
          <a:p>
            <a:pPr marL="100013" indent="-100013">
              <a:spcBef>
                <a:spcPct val="20000"/>
              </a:spcBef>
              <a:buFont typeface="Wingdings" pitchFamily="2" charset="2"/>
              <a:buChar char="Ø"/>
              <a:tabLst>
                <a:tab pos="950913" algn="l"/>
              </a:tabLst>
            </a:pP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Министр  экологии и градостроительства</a:t>
            </a:r>
            <a:endParaRPr lang="en-US" sz="2200" b="0">
              <a:solidFill>
                <a:schemeClr val="tx1"/>
              </a:solidFill>
              <a:latin typeface="Calibri" pitchFamily="34" charset="0"/>
            </a:endParaRPr>
          </a:p>
          <a:p>
            <a:pPr marL="100013" indent="-100013">
              <a:spcBef>
                <a:spcPct val="20000"/>
              </a:spcBef>
              <a:buFont typeface="Wingdings" pitchFamily="2" charset="2"/>
              <a:buChar char="Ø"/>
              <a:tabLst>
                <a:tab pos="950913" algn="l"/>
              </a:tabLst>
            </a:pP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Министр  транспорт</a:t>
            </a:r>
            <a:r>
              <a:rPr lang="tr-TR" sz="2200" b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связи с мореходства</a:t>
            </a:r>
            <a:endParaRPr lang="en-US" sz="2200" b="0">
              <a:solidFill>
                <a:schemeClr val="tx1"/>
              </a:solidFill>
              <a:latin typeface="Calibri" pitchFamily="34" charset="0"/>
            </a:endParaRPr>
          </a:p>
          <a:p>
            <a:pPr marL="100013" indent="-100013">
              <a:spcBef>
                <a:spcPct val="20000"/>
              </a:spcBef>
              <a:buFont typeface="Wingdings" pitchFamily="2" charset="2"/>
              <a:buChar char="Ø"/>
              <a:tabLst>
                <a:tab pos="950913" algn="l"/>
              </a:tabLst>
            </a:pP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Министр энергетики</a:t>
            </a:r>
            <a:r>
              <a:rPr lang="tr-TR" sz="2200" b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и природных ресурсов</a:t>
            </a:r>
            <a:endParaRPr lang="en-US" sz="2200" b="0">
              <a:solidFill>
                <a:schemeClr val="tx1"/>
              </a:solidFill>
              <a:latin typeface="Calibri" pitchFamily="34" charset="0"/>
            </a:endParaRPr>
          </a:p>
          <a:p>
            <a:pPr marL="100013" indent="-100013">
              <a:spcBef>
                <a:spcPct val="20000"/>
              </a:spcBef>
              <a:buFont typeface="Wingdings" pitchFamily="2" charset="2"/>
              <a:buChar char="Ø"/>
              <a:tabLst>
                <a:tab pos="950913" algn="l"/>
              </a:tabLst>
            </a:pP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Министр  науки, промышленности и технологии</a:t>
            </a:r>
            <a:endParaRPr lang="en-US" sz="2200" b="0">
              <a:solidFill>
                <a:schemeClr val="tx1"/>
              </a:solidFill>
              <a:latin typeface="Calibri" pitchFamily="34" charset="0"/>
            </a:endParaRPr>
          </a:p>
          <a:p>
            <a:pPr marL="100013" indent="-100013">
              <a:spcBef>
                <a:spcPct val="20000"/>
              </a:spcBef>
              <a:buFont typeface="Wingdings" pitchFamily="2" charset="2"/>
              <a:buChar char="Ø"/>
              <a:tabLst>
                <a:tab pos="950913" algn="l"/>
              </a:tabLst>
            </a:pPr>
            <a:r>
              <a:rPr lang="ru-RU" sz="2200" b="0">
                <a:solidFill>
                  <a:schemeClr val="tx1"/>
                </a:solidFill>
                <a:latin typeface="Calibri" pitchFamily="34" charset="0"/>
              </a:rPr>
              <a:t>Министр  лесоводства и водоснабжения</a:t>
            </a:r>
            <a:endParaRPr lang="en-US" sz="2200" b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776288"/>
            <a:ext cx="6200775" cy="5494337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  <a:tabLst>
                <a:tab pos="950913" algn="l"/>
              </a:tabLst>
            </a:pPr>
            <a:r>
              <a:rPr lang="en-US" altLang="tr-TR" sz="1800" smtClean="0"/>
              <a:t> </a:t>
            </a:r>
            <a:r>
              <a:rPr lang="ru-RU" altLang="tr-TR" sz="1800" smtClean="0"/>
              <a:t>Предоставлять консалтинговые услуги правительству;</a:t>
            </a:r>
            <a:endParaRPr lang="en-US" altLang="tr-TR" sz="180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  <a:tabLst>
                <a:tab pos="950913" algn="l"/>
              </a:tabLst>
            </a:pPr>
            <a:r>
              <a:rPr lang="ru-RU" altLang="tr-TR" sz="1800" smtClean="0"/>
              <a:t>Подготовить долгосрочные планы</a:t>
            </a:r>
            <a:r>
              <a:rPr lang="tr-TR" altLang="tr-TR" sz="1800" smtClean="0"/>
              <a:t>, </a:t>
            </a:r>
            <a:r>
              <a:rPr lang="ru-RU" altLang="tr-TR" sz="1800" smtClean="0"/>
              <a:t>среднесрочные программы</a:t>
            </a:r>
            <a:r>
              <a:rPr lang="tr-TR" altLang="tr-TR" sz="1800" smtClean="0"/>
              <a:t> </a:t>
            </a:r>
            <a:r>
              <a:rPr lang="ru-RU" altLang="tr-TR" sz="1800" smtClean="0"/>
              <a:t>и</a:t>
            </a:r>
            <a:r>
              <a:rPr lang="tr-TR" altLang="tr-TR" sz="1800" smtClean="0"/>
              <a:t> </a:t>
            </a:r>
            <a:r>
              <a:rPr lang="ru-RU" altLang="tr-TR" sz="1800" smtClean="0"/>
              <a:t>ежегодные программы</a:t>
            </a:r>
            <a:r>
              <a:rPr lang="tr-TR" altLang="tr-TR" sz="1800" smtClean="0"/>
              <a:t>, </a:t>
            </a:r>
            <a:r>
              <a:rPr lang="ru-RU" altLang="tr-TR" sz="1800" smtClean="0"/>
              <a:t>координировать их реализацию</a:t>
            </a:r>
            <a:r>
              <a:rPr lang="tr-TR" altLang="tr-TR" sz="1800" smtClean="0"/>
              <a:t>, </a:t>
            </a:r>
            <a:r>
              <a:rPr lang="ru-RU" altLang="tr-TR" sz="1800" smtClean="0"/>
              <a:t>осуществлять мониторинг и сделать оценку;</a:t>
            </a:r>
            <a:endParaRPr lang="en-US" altLang="tr-TR" sz="180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  <a:tabLst>
                <a:tab pos="950913" algn="l"/>
              </a:tabLst>
            </a:pPr>
            <a:r>
              <a:rPr lang="ru-RU" altLang="tr-TR" sz="1800" smtClean="0"/>
              <a:t>Разрабатывать стратегии  для будущего;</a:t>
            </a:r>
            <a:endParaRPr lang="en-US" altLang="tr-TR" sz="180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  <a:tabLst>
                <a:tab pos="950913" algn="l"/>
              </a:tabLst>
            </a:pPr>
            <a:r>
              <a:rPr lang="ru-RU" altLang="tr-TR" sz="1800" smtClean="0"/>
              <a:t>Предоставлять консалтинговые услуги правительству по финансовым,  монетарным и внешнеторговым  вопросам и политике  курса валюты;</a:t>
            </a:r>
            <a:endParaRPr lang="en-US" altLang="tr-TR" sz="180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  <a:tabLst>
                <a:tab pos="950913" algn="l"/>
              </a:tabLst>
            </a:pPr>
            <a:r>
              <a:rPr lang="ru-RU" altLang="tr-TR" sz="1800" smtClean="0"/>
              <a:t>Разработать общие рамки политики поощрения;</a:t>
            </a:r>
            <a:endParaRPr lang="en-US" altLang="tr-TR" sz="180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  <a:tabLst>
                <a:tab pos="950913" algn="l"/>
              </a:tabLst>
            </a:pPr>
            <a:r>
              <a:rPr lang="ru-RU" altLang="tr-TR" sz="1800" smtClean="0"/>
              <a:t>Определять меры, которые будут приняты  для ускорения темпа развития в приоритетных регионах  и сделать соответствующие рекомендации;</a:t>
            </a:r>
            <a:endParaRPr lang="en-US" altLang="tr-TR" sz="180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  <a:tabLst>
                <a:tab pos="950913" algn="l"/>
              </a:tabLst>
            </a:pPr>
            <a:r>
              <a:rPr lang="en-US" altLang="tr-TR" sz="1800" smtClean="0"/>
              <a:t> </a:t>
            </a:r>
            <a:r>
              <a:rPr lang="ru-RU" altLang="tr-TR" sz="1800" smtClean="0"/>
              <a:t>Информировать правительство по развитию отношений с международными экономическими организациями и сделать соответствующие рекомендации;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tabLst>
                <a:tab pos="950913" algn="l"/>
              </a:tabLst>
            </a:pPr>
            <a:r>
              <a:rPr lang="ru-RU" altLang="tr-TR" sz="1800" smtClean="0"/>
              <a:t>Разработать  секторальные и региональные планы и программ развития.</a:t>
            </a:r>
            <a:endParaRPr lang="en-US" altLang="tr-TR" sz="1800" smtClean="0"/>
          </a:p>
          <a:p>
            <a:pPr>
              <a:lnSpc>
                <a:spcPct val="80000"/>
              </a:lnSpc>
              <a:tabLst>
                <a:tab pos="950913" algn="l"/>
              </a:tabLst>
            </a:pPr>
            <a:endParaRPr lang="en-US" altLang="tr-TR" sz="2200" smtClean="0"/>
          </a:p>
          <a:p>
            <a:pPr>
              <a:lnSpc>
                <a:spcPct val="80000"/>
              </a:lnSpc>
              <a:spcBef>
                <a:spcPct val="55000"/>
              </a:spcBef>
              <a:buFont typeface="Arial" pitchFamily="34" charset="0"/>
              <a:buNone/>
              <a:tabLst>
                <a:tab pos="950913" algn="l"/>
              </a:tabLst>
            </a:pPr>
            <a:r>
              <a:rPr lang="en-US" altLang="tr-TR" sz="2200" smtClean="0"/>
              <a:t>      </a:t>
            </a:r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000" dirty="0">
                <a:latin typeface="Arial" pitchFamily="34" charset="0"/>
              </a:rPr>
              <a:t>Основные задачи Министерства экономического развития</a:t>
            </a:r>
            <a:endParaRPr lang="en-US" altLang="tr-TR" sz="20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0138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pic>
        <p:nvPicPr>
          <p:cNvPr id="101381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5275" y="661988"/>
            <a:ext cx="2376488" cy="559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A808B-8A13-4A55-81BB-672415D34603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02402" name="Rectangle 9"/>
          <p:cNvSpPr>
            <a:spLocks noChangeArrowheads="1"/>
          </p:cNvSpPr>
          <p:nvPr/>
        </p:nvSpPr>
        <p:spPr bwMode="auto">
          <a:xfrm>
            <a:off x="250825" y="1125538"/>
            <a:ext cx="864235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GB" altLang="tr-TR" sz="2400" b="0">
              <a:solidFill>
                <a:schemeClr val="accent2"/>
              </a:solidFill>
            </a:endParaRPr>
          </a:p>
        </p:txBody>
      </p:sp>
      <p:sp>
        <p:nvSpPr>
          <p:cNvPr id="102403" name="Rectangle 10"/>
          <p:cNvSpPr>
            <a:spLocks noChangeArrowheads="1"/>
          </p:cNvSpPr>
          <p:nvPr/>
        </p:nvSpPr>
        <p:spPr bwMode="auto">
          <a:xfrm>
            <a:off x="376238" y="1136650"/>
            <a:ext cx="8640762" cy="44783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endParaRPr lang="en-US" altLang="tr-TR" sz="2100">
              <a:solidFill>
                <a:schemeClr val="tx1"/>
              </a:solidFill>
            </a:endParaRPr>
          </a:p>
          <a:p>
            <a:pPr lvl="2" indent="0">
              <a:buFont typeface="Wingdings" pitchFamily="2" charset="2"/>
              <a:buChar char="ü"/>
            </a:pPr>
            <a:r>
              <a:rPr lang="tr-TR" altLang="tr-TR" sz="2400" b="0">
                <a:solidFill>
                  <a:schemeClr val="tx1"/>
                </a:solidFill>
              </a:rPr>
              <a:t> </a:t>
            </a:r>
            <a:r>
              <a:rPr lang="ru-RU" altLang="tr-TR" sz="2400" b="0">
                <a:solidFill>
                  <a:schemeClr val="tx1"/>
                </a:solidFill>
              </a:rPr>
              <a:t>Верхние лимиты предложений о вложениях</a:t>
            </a:r>
            <a:endParaRPr lang="en-US" altLang="tr-TR" sz="2400" b="0">
              <a:solidFill>
                <a:schemeClr val="tx1"/>
              </a:solidFill>
            </a:endParaRPr>
          </a:p>
          <a:p>
            <a:pPr lvl="2" indent="0">
              <a:buFont typeface="Wingdings" pitchFamily="2" charset="2"/>
              <a:buChar char="ü"/>
            </a:pPr>
            <a:endParaRPr lang="en-US" altLang="tr-TR" sz="2400" b="0">
              <a:solidFill>
                <a:schemeClr val="tx1"/>
              </a:solidFill>
            </a:endParaRPr>
          </a:p>
          <a:p>
            <a:pPr lvl="2" indent="0">
              <a:buFont typeface="Wingdings" pitchFamily="2" charset="2"/>
              <a:buChar char="ü"/>
            </a:pPr>
            <a:r>
              <a:rPr lang="tr-TR" altLang="tr-TR" sz="2400" b="0">
                <a:solidFill>
                  <a:schemeClr val="tx1"/>
                </a:solidFill>
              </a:rPr>
              <a:t> </a:t>
            </a:r>
            <a:r>
              <a:rPr lang="ru-RU" altLang="tr-TR" sz="2400" b="0">
                <a:solidFill>
                  <a:schemeClr val="tx1"/>
                </a:solidFill>
              </a:rPr>
              <a:t>секторальные, региональные  и проектные приоритеты</a:t>
            </a:r>
            <a:endParaRPr lang="tr-TR" altLang="tr-TR" sz="2400" b="0">
              <a:solidFill>
                <a:schemeClr val="tx1"/>
              </a:solidFill>
            </a:endParaRPr>
          </a:p>
          <a:p>
            <a:pPr lvl="2" indent="0">
              <a:buFont typeface="Wingdings" pitchFamily="2" charset="2"/>
              <a:buChar char="ü"/>
            </a:pPr>
            <a:endParaRPr lang="en-US" altLang="tr-TR" sz="2400" b="0">
              <a:solidFill>
                <a:schemeClr val="tx1"/>
              </a:solidFill>
            </a:endParaRPr>
          </a:p>
          <a:p>
            <a:pPr lvl="2" indent="0">
              <a:buFont typeface="Wingdings" pitchFamily="2" charset="2"/>
              <a:buChar char="ü"/>
            </a:pPr>
            <a:r>
              <a:rPr lang="tr-TR" altLang="tr-TR" sz="2400" b="0">
                <a:solidFill>
                  <a:schemeClr val="tx1"/>
                </a:solidFill>
              </a:rPr>
              <a:t> </a:t>
            </a:r>
            <a:r>
              <a:rPr lang="ru-RU" altLang="tr-TR" sz="2400" b="0">
                <a:solidFill>
                  <a:schemeClr val="tx1"/>
                </a:solidFill>
              </a:rPr>
              <a:t>принципы и методы</a:t>
            </a:r>
          </a:p>
          <a:p>
            <a:pPr lvl="2" indent="0">
              <a:buFont typeface="Wingdings" pitchFamily="2" charset="2"/>
              <a:buChar char="ü"/>
            </a:pPr>
            <a:endParaRPr lang="en-US" altLang="tr-TR" sz="2400" b="0">
              <a:solidFill>
                <a:schemeClr val="tx1"/>
              </a:solidFill>
            </a:endParaRPr>
          </a:p>
          <a:p>
            <a:pPr lvl="2" indent="0">
              <a:buFont typeface="Wingdings" pitchFamily="2" charset="2"/>
              <a:buChar char="ü"/>
            </a:pPr>
            <a:r>
              <a:rPr lang="tr-TR" altLang="tr-TR" sz="2400" b="0">
                <a:solidFill>
                  <a:schemeClr val="tx1"/>
                </a:solidFill>
              </a:rPr>
              <a:t> </a:t>
            </a:r>
            <a:r>
              <a:rPr lang="ru-RU" altLang="tr-TR" sz="2400" b="0">
                <a:solidFill>
                  <a:schemeClr val="tx1"/>
                </a:solidFill>
              </a:rPr>
              <a:t>форматы ТЭО</a:t>
            </a:r>
            <a:endParaRPr lang="en-US" altLang="tr-TR" sz="2400" b="0">
              <a:solidFill>
                <a:schemeClr val="tx1"/>
              </a:solidFill>
            </a:endParaRPr>
          </a:p>
          <a:p>
            <a:pPr lvl="2" indent="0">
              <a:buFont typeface="Wingdings" pitchFamily="2" charset="2"/>
              <a:buChar char="ü"/>
            </a:pPr>
            <a:endParaRPr lang="en-US" altLang="tr-TR" sz="2400" b="0">
              <a:solidFill>
                <a:schemeClr val="tx1"/>
              </a:solidFill>
            </a:endParaRPr>
          </a:p>
          <a:p>
            <a:pPr lvl="2" indent="0">
              <a:buFont typeface="Wingdings" pitchFamily="2" charset="2"/>
              <a:buChar char="ü"/>
            </a:pPr>
            <a:r>
              <a:rPr lang="tr-TR" altLang="tr-TR" sz="2400" b="0">
                <a:solidFill>
                  <a:schemeClr val="tx1"/>
                </a:solidFill>
              </a:rPr>
              <a:t> </a:t>
            </a:r>
            <a:r>
              <a:rPr lang="ru-RU" altLang="tr-TR" sz="2400" b="0">
                <a:solidFill>
                  <a:schemeClr val="tx1"/>
                </a:solidFill>
              </a:rPr>
              <a:t>параметры  </a:t>
            </a:r>
            <a:r>
              <a:rPr lang="tr-TR" altLang="tr-TR" sz="2400" b="0">
                <a:solidFill>
                  <a:schemeClr val="tx1"/>
                </a:solidFill>
              </a:rPr>
              <a:t> </a:t>
            </a:r>
            <a:r>
              <a:rPr lang="tr-TR" altLang="tr-TR" sz="2400" b="0" i="1">
                <a:solidFill>
                  <a:schemeClr val="tx1"/>
                </a:solidFill>
              </a:rPr>
              <a:t>(</a:t>
            </a:r>
            <a:r>
              <a:rPr lang="ru-RU" altLang="tr-TR" sz="2400" b="0" i="1">
                <a:solidFill>
                  <a:schemeClr val="tx1"/>
                </a:solidFill>
              </a:rPr>
              <a:t>курс инвалюты</a:t>
            </a:r>
            <a:r>
              <a:rPr lang="tr-TR" altLang="tr-TR" sz="2400" b="0" i="1">
                <a:solidFill>
                  <a:schemeClr val="tx1"/>
                </a:solidFill>
              </a:rPr>
              <a:t>, </a:t>
            </a:r>
            <a:r>
              <a:rPr lang="ru-RU" altLang="tr-TR" sz="2400" b="0" i="1">
                <a:solidFill>
                  <a:schemeClr val="tx1"/>
                </a:solidFill>
              </a:rPr>
              <a:t>дефлятор и т.п.</a:t>
            </a:r>
            <a:r>
              <a:rPr lang="tr-TR" altLang="tr-TR" sz="2400" b="0" i="1">
                <a:solidFill>
                  <a:schemeClr val="tx1"/>
                </a:solidFill>
              </a:rPr>
              <a:t>)</a:t>
            </a:r>
            <a:endParaRPr lang="en-US" altLang="tr-TR" sz="2400" b="0" i="1">
              <a:solidFill>
                <a:schemeClr val="tx1"/>
              </a:solidFill>
            </a:endParaRPr>
          </a:p>
          <a:p>
            <a:endParaRPr lang="en-US" altLang="tr-TR" sz="2400" b="0">
              <a:solidFill>
                <a:schemeClr val="tx1"/>
              </a:solidFill>
            </a:endParaRPr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794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600" dirty="0">
                <a:latin typeface="Arial" pitchFamily="34" charset="0"/>
              </a:rPr>
              <a:t>ОХВАТ  ЦИРКУЛЯРА ОБ ИНВЕСТИЦИЯХ И СТПРАВОЧНИКА О РАЗРАБОТКЕ  ИНВЕСТИЦИОННОЙ ПРОГРАММЫ</a:t>
            </a:r>
            <a:endParaRPr lang="tr-TR" altLang="tr-TR" sz="16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02406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9CF51-4E3A-4AF5-84EE-66CAF6989F9C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idx="1"/>
          </p:nvPr>
        </p:nvSpPr>
        <p:spPr>
          <a:xfrm>
            <a:off x="860425" y="574675"/>
            <a:ext cx="7843838" cy="5686425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sz="1350" b="1" dirty="0" smtClean="0"/>
              <a:t>A. </a:t>
            </a:r>
            <a:r>
              <a:rPr lang="ru-RU" altLang="tr-TR" sz="1350" b="1" dirty="0" smtClean="0"/>
              <a:t>РЕЗЮМЕ ДЛЯ РУКОВОДИТЕЛЯ</a:t>
            </a:r>
            <a:endParaRPr lang="tr-TR" altLang="tr-TR" sz="135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tr-TR" sz="1350" b="1" dirty="0" smtClean="0"/>
              <a:t>Б</a:t>
            </a:r>
            <a:r>
              <a:rPr lang="tr-TR" altLang="tr-TR" sz="1350" b="1" dirty="0" smtClean="0"/>
              <a:t>. </a:t>
            </a:r>
            <a:r>
              <a:rPr lang="ru-RU" altLang="tr-TR" sz="1350" b="1" dirty="0" smtClean="0"/>
              <a:t> ГЛАВНЫЙ ОТЧЕТ</a:t>
            </a:r>
            <a:endParaRPr lang="tr-TR" altLang="tr-TR" sz="1350" b="1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СОДЕРЖАНИЕ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ВВЕДЕНИЕ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ОПИСАНИЕ И СОДЕРЖАНИЕ ПРОЕКТА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ПРЕДПОСЫЛКИ ПРОЕКТА</a:t>
            </a:r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ОБОСНОВАНИЕ ПРОЕКТА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ПРОГРАММА РЕАЛИЗАЦИИ-ПРОИЗВОДСТВА ТОВАРОВ И/ИЛИ УСЛУГ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МЕТО РЕАЛИЗАЦИИ ПРОЕКТА/СФЕРА ПРИМЕНЕНИЯ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ТЕХНИЧЕСКИЙ АНАЛИЗ И ДИЗАЙН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РЕСУРСЫ ПРОЕКТА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ОРГАНИЗАЦИОННАЯ СТРУКТУРА</a:t>
            </a:r>
            <a:r>
              <a:rPr lang="tr-TR" altLang="tr-TR" sz="1350" dirty="0" smtClean="0"/>
              <a:t>, </a:t>
            </a:r>
            <a:r>
              <a:rPr lang="ru-RU" altLang="tr-TR" sz="1350" dirty="0" smtClean="0"/>
              <a:t>УПРАВЛЕНИЕ И ЛЮДСКИЕ РЕСУРСЫ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УПРАВЛЕНИЕ ПРОЕКТОМ И ПРОГРАММА ПРАКТИЧЕСКОЙ РЕАЛИЗАЦИИ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ДОХОДЫ И РАСХОДЫ В ЭКСПЛУАТАЦИОННОМ ПЕРИОДЕ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ОБЩАЯ СУММА ВЛОЖЕНИЙ И РАЗБИВКА ПО ГОДАМ</a:t>
            </a:r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ФИНАНСИРОВАНИЕ ПРОЕКТА</a:t>
            </a:r>
            <a:endParaRPr lang="tr-TR" altLang="tr-TR" sz="1350" dirty="0" smtClean="0"/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АНАЛИЗ ПРОЕКТА</a:t>
            </a:r>
          </a:p>
          <a:p>
            <a:pPr marL="644525" lvl="1" indent="-303213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altLang="tr-TR" sz="1350" dirty="0" smtClean="0"/>
              <a:t>ПРИЛОЖЕНИЯ</a:t>
            </a:r>
            <a:endParaRPr lang="tr-TR" altLang="tr-TR" sz="1350" dirty="0" smtClean="0"/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ФОРМАТ ТЭО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04453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B28D0-66DC-4481-BEE5-EB2488E88064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idx="1"/>
          </p:nvPr>
        </p:nvSpPr>
        <p:spPr>
          <a:xfrm>
            <a:off x="625475" y="912813"/>
            <a:ext cx="8148638" cy="4865687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altLang="tr-TR" sz="1800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altLang="tr-TR" sz="1800" smtClean="0"/>
              <a:t>ОПИСАНИЕ ПРОЕКТА</a:t>
            </a: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altLang="tr-TR" sz="1800" smtClean="0"/>
              <a:t>ОБОСНОВАНИЕ, ЗАДАЧИ И ЦЕЛИ ПРОЕКТА</a:t>
            </a:r>
            <a:r>
              <a:rPr lang="tr-TR" altLang="tr-TR" sz="1800" smtClean="0"/>
              <a:t> </a:t>
            </a: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altLang="tr-TR" sz="1800" smtClean="0"/>
              <a:t>ИСТОЧНИК ИДЕИ ПРОЕКТА И ОСНОВАНИЯ</a:t>
            </a: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altLang="tr-TR" sz="1800" smtClean="0"/>
              <a:t>ДЕТАЛЬНАЯ ИНФОРМАЦИЯ О ПРОЕКТЕ</a:t>
            </a: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ru-RU" altLang="tr-TR" sz="1800" u="sng" smtClean="0"/>
              <a:t>ПРИЛОЖЕНИЕ</a:t>
            </a:r>
            <a:r>
              <a:rPr lang="tr-TR" altLang="tr-TR" sz="1800" u="sng" smtClean="0"/>
              <a:t> :</a:t>
            </a:r>
            <a:r>
              <a:rPr lang="tr-TR" altLang="tr-TR" sz="1800" smtClean="0"/>
              <a:t>  </a:t>
            </a:r>
            <a:r>
              <a:rPr lang="ru-RU" altLang="tr-TR" sz="1800" smtClean="0"/>
              <a:t>Резюме сметы</a:t>
            </a: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endParaRPr lang="tr-TR" altLang="tr-TR" sz="18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altLang="tr-TR" sz="1800" smtClean="0"/>
          </a:p>
          <a:p>
            <a:pPr eaLnBrk="1" hangingPunct="1">
              <a:buFont typeface="Wingdings" pitchFamily="2" charset="2"/>
              <a:buNone/>
            </a:pPr>
            <a:r>
              <a:rPr lang="tr-TR" altLang="tr-TR" sz="1800" smtClean="0"/>
              <a:t>* </a:t>
            </a:r>
            <a:r>
              <a:rPr lang="ru-RU" altLang="tr-TR" sz="1800" u="sng" smtClean="0"/>
              <a:t>Будет разработан для проектов в рамках 26-ой ст. Справочника</a:t>
            </a:r>
            <a:r>
              <a:rPr lang="tr-TR" altLang="tr-TR" sz="1800" u="sng" smtClean="0"/>
              <a:t>.</a:t>
            </a:r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794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500" dirty="0">
                <a:latin typeface="Arial" pitchFamily="34" charset="0"/>
              </a:rPr>
              <a:t>БЛАНК ПРОЕКТНЫХ ПРЕДЛОЖЕНИЙ ДЛЯ  ГОСУДАРСТВЕННЫХ ВЛОЖЕНИЙ</a:t>
            </a:r>
            <a:endParaRPr lang="tr-TR" altLang="tr-TR" sz="15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06501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50C15-F9DC-436F-93BF-62269AAB7A1A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74725"/>
            <a:ext cx="8458200" cy="4892675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ru-RU" altLang="tr-TR" sz="2800" b="1" smtClean="0"/>
              <a:t>Закон о финансовом управлении и контроле № </a:t>
            </a:r>
            <a:r>
              <a:rPr lang="tr-TR" altLang="tr-TR" sz="2800" b="1" smtClean="0"/>
              <a:t>5018 </a:t>
            </a:r>
            <a:r>
              <a:rPr lang="tr-TR" altLang="tr-TR" sz="2800" smtClean="0"/>
              <a:t>(</a:t>
            </a:r>
            <a:r>
              <a:rPr lang="ru-RU" altLang="tr-TR" sz="2800" smtClean="0"/>
              <a:t>рамочный закон</a:t>
            </a:r>
            <a:r>
              <a:rPr lang="tr-TR" altLang="tr-TR" sz="2800" smtClean="0"/>
              <a:t>) </a:t>
            </a:r>
          </a:p>
          <a:p>
            <a:pPr eaLnBrk="1" hangingPunct="1">
              <a:buFont typeface="Arial" pitchFamily="34" charset="0"/>
              <a:buNone/>
            </a:pPr>
            <a:r>
              <a:rPr lang="ru-RU" altLang="tr-TR" sz="2800" u="sng" smtClean="0"/>
              <a:t>Новые инструменты</a:t>
            </a:r>
            <a:r>
              <a:rPr lang="tr-TR" altLang="tr-TR" sz="2800" u="sng" smtClean="0"/>
              <a:t>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r-TR" altLang="tr-TR" sz="2800" smtClean="0"/>
              <a:t>	</a:t>
            </a:r>
            <a:r>
              <a:rPr lang="ru-RU" altLang="tr-TR" sz="2800" smtClean="0"/>
              <a:t>Среднесрочная программа</a:t>
            </a:r>
            <a:r>
              <a:rPr lang="tr-TR" altLang="tr-TR" sz="2800" smtClean="0"/>
              <a:t> </a:t>
            </a:r>
            <a:r>
              <a:rPr lang="ru-RU" altLang="tr-TR" sz="2800" smtClean="0"/>
              <a:t>и</a:t>
            </a:r>
            <a:r>
              <a:rPr lang="tr-TR" altLang="tr-TR" sz="2800" smtClean="0"/>
              <a:t> </a:t>
            </a:r>
            <a:r>
              <a:rPr lang="ru-RU" altLang="tr-TR" sz="2800" smtClean="0"/>
              <a:t>Финансовый план</a:t>
            </a:r>
            <a:endParaRPr lang="tr-TR" altLang="tr-TR" sz="28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altLang="tr-TR" sz="2800" smtClean="0"/>
              <a:t>	</a:t>
            </a:r>
            <a:r>
              <a:rPr lang="ru-RU" altLang="tr-TR" sz="2800" smtClean="0"/>
              <a:t>многолетнее аналитическое бюджетирование</a:t>
            </a:r>
            <a:endParaRPr lang="tr-TR" altLang="tr-TR" sz="28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altLang="tr-TR" sz="2800" smtClean="0"/>
              <a:t>	</a:t>
            </a:r>
            <a:r>
              <a:rPr lang="ru-RU" altLang="tr-TR" sz="2800" smtClean="0"/>
              <a:t>Корпоративное стратегическое планирование</a:t>
            </a:r>
            <a:endParaRPr lang="tr-TR" altLang="tr-TR" sz="28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altLang="tr-TR" sz="2800" smtClean="0"/>
              <a:t>	</a:t>
            </a:r>
            <a:r>
              <a:rPr lang="ru-RU" altLang="tr-TR" sz="2800" smtClean="0"/>
              <a:t>Бюджетирование на основе результативности</a:t>
            </a:r>
            <a:endParaRPr lang="tr-TR" altLang="tr-TR" sz="28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altLang="tr-TR" sz="2800" smtClean="0"/>
              <a:t>	</a:t>
            </a:r>
            <a:r>
              <a:rPr lang="ru-RU" altLang="tr-TR" sz="2800" smtClean="0"/>
              <a:t>Внутренний контроль и аудит</a:t>
            </a:r>
            <a:endParaRPr lang="tr-TR" altLang="tr-TR" sz="2800" smtClean="0"/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sz="1600" dirty="0"/>
              <a:t>НОВАЯ СИСТЕМА ГОСУДАРСТВЕННОГО ФИНАНСОВОГО УПРАВЛЕНИЯ И КОНТРОЛЯ</a:t>
            </a:r>
            <a:endParaRPr lang="en-US" altLang="tr-TR" sz="16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grpSp>
        <p:nvGrpSpPr>
          <p:cNvPr id="61445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5"/>
          <p:cNvSpPr>
            <a:spLocks noChangeArrowheads="1"/>
          </p:cNvSpPr>
          <p:nvPr/>
        </p:nvSpPr>
        <p:spPr bwMode="auto">
          <a:xfrm>
            <a:off x="250825" y="1125538"/>
            <a:ext cx="864235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altLang="tr-TR" sz="2400" b="0">
              <a:solidFill>
                <a:schemeClr val="accent2"/>
              </a:solidFill>
            </a:endParaRPr>
          </a:p>
        </p:txBody>
      </p:sp>
      <p:sp>
        <p:nvSpPr>
          <p:cNvPr id="108546" name="Rectangle 6"/>
          <p:cNvSpPr>
            <a:spLocks noChangeArrowheads="1"/>
          </p:cNvSpPr>
          <p:nvPr/>
        </p:nvSpPr>
        <p:spPr bwMode="auto">
          <a:xfrm>
            <a:off x="490538" y="881063"/>
            <a:ext cx="8162925" cy="48942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eaLnBrk="0" hangingPunct="0"/>
            <a:r>
              <a:rPr lang="ru-RU" sz="2400" b="0">
                <a:solidFill>
                  <a:schemeClr val="tx1"/>
                </a:solidFill>
              </a:rPr>
              <a:t>Делается анализ предложений о проектах экспертами Управления государственного планирования с точки зрения:</a:t>
            </a:r>
            <a:endParaRPr lang="en-US" sz="2400" b="0">
              <a:solidFill>
                <a:schemeClr val="tx1"/>
              </a:solidFill>
            </a:endParaRPr>
          </a:p>
          <a:p>
            <a:pPr eaLnBrk="0" hangingPunct="0"/>
            <a:endParaRPr lang="en-US" sz="2400">
              <a:solidFill>
                <a:schemeClr val="tx1"/>
              </a:solidFill>
            </a:endParaRPr>
          </a:p>
          <a:p>
            <a:pPr lvl="1" indent="0" ea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0">
                <a:solidFill>
                  <a:schemeClr val="tx1"/>
                </a:solidFill>
              </a:rPr>
              <a:t>	</a:t>
            </a:r>
            <a:r>
              <a:rPr lang="ru-RU" sz="2400" b="0">
                <a:solidFill>
                  <a:schemeClr val="tx1"/>
                </a:solidFill>
              </a:rPr>
              <a:t>финансовых</a:t>
            </a:r>
            <a:endParaRPr lang="en-US" sz="2400" b="0">
              <a:solidFill>
                <a:schemeClr val="tx1"/>
              </a:solidFill>
            </a:endParaRPr>
          </a:p>
          <a:p>
            <a:pPr lvl="1" indent="0" ea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0">
                <a:solidFill>
                  <a:schemeClr val="tx1"/>
                </a:solidFill>
              </a:rPr>
              <a:t>	</a:t>
            </a:r>
            <a:r>
              <a:rPr lang="ru-RU" sz="2400" b="0">
                <a:solidFill>
                  <a:schemeClr val="tx1"/>
                </a:solidFill>
              </a:rPr>
              <a:t>экономических</a:t>
            </a:r>
            <a:endParaRPr lang="en-US" sz="2400" b="0">
              <a:solidFill>
                <a:schemeClr val="tx1"/>
              </a:solidFill>
            </a:endParaRPr>
          </a:p>
          <a:p>
            <a:pPr lvl="1" indent="0" ea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0">
                <a:solidFill>
                  <a:schemeClr val="tx1"/>
                </a:solidFill>
              </a:rPr>
              <a:t>	</a:t>
            </a:r>
            <a:r>
              <a:rPr lang="ru-RU" sz="2400" b="0">
                <a:solidFill>
                  <a:schemeClr val="tx1"/>
                </a:solidFill>
              </a:rPr>
              <a:t>социальных</a:t>
            </a:r>
            <a:endParaRPr lang="en-US" sz="2400" b="0">
              <a:solidFill>
                <a:schemeClr val="tx1"/>
              </a:solidFill>
            </a:endParaRPr>
          </a:p>
          <a:p>
            <a:pPr lvl="1" indent="0" ea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0">
                <a:solidFill>
                  <a:schemeClr val="tx1"/>
                </a:solidFill>
              </a:rPr>
              <a:t>	</a:t>
            </a:r>
            <a:r>
              <a:rPr lang="ru-RU" sz="2400" b="0">
                <a:solidFill>
                  <a:schemeClr val="tx1"/>
                </a:solidFill>
              </a:rPr>
              <a:t>корпоративных</a:t>
            </a:r>
            <a:endParaRPr lang="en-US" sz="2400" b="0">
              <a:solidFill>
                <a:schemeClr val="tx1"/>
              </a:solidFill>
            </a:endParaRPr>
          </a:p>
          <a:p>
            <a:pPr lvl="1" indent="0" ea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0">
                <a:solidFill>
                  <a:schemeClr val="tx1"/>
                </a:solidFill>
              </a:rPr>
              <a:t>	</a:t>
            </a:r>
            <a:r>
              <a:rPr lang="ru-RU" sz="2400" b="0">
                <a:solidFill>
                  <a:schemeClr val="tx1"/>
                </a:solidFill>
              </a:rPr>
              <a:t>экологических</a:t>
            </a:r>
            <a:endParaRPr lang="tr-TR" sz="2400" b="0">
              <a:solidFill>
                <a:schemeClr val="tx1"/>
              </a:solidFill>
            </a:endParaRPr>
          </a:p>
          <a:p>
            <a:pPr lvl="1" indent="0" ea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b="0">
                <a:solidFill>
                  <a:schemeClr val="tx1"/>
                </a:solidFill>
              </a:rPr>
              <a:t>   </a:t>
            </a:r>
            <a:r>
              <a:rPr lang="ru-RU" sz="2400" b="0">
                <a:solidFill>
                  <a:schemeClr val="tx1"/>
                </a:solidFill>
              </a:rPr>
              <a:t>секторальных и региональных приоритетов</a:t>
            </a:r>
            <a:r>
              <a:rPr lang="tr-TR" sz="2400" b="0">
                <a:solidFill>
                  <a:schemeClr val="tx1"/>
                </a:solidFill>
              </a:rPr>
              <a:t>.</a:t>
            </a:r>
            <a:endParaRPr lang="en-US" sz="2400" b="0">
              <a:solidFill>
                <a:schemeClr val="tx1"/>
              </a:solidFill>
            </a:endParaRPr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tr-TR" altLang="tr-TR" sz="2200" dirty="0">
                <a:latin typeface="Arial" pitchFamily="34" charset="0"/>
              </a:rPr>
              <a:t>PROJELERİN DPT TARAFINDAN ANALİZİ</a:t>
            </a: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08549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C81A8C-7EBD-44EA-ADEA-8B682B5DB2C0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78851" name="2 İçerik Yer Tutucusu"/>
          <p:cNvSpPr>
            <a:spLocks noGrp="1"/>
          </p:cNvSpPr>
          <p:nvPr>
            <p:ph idx="4294967295"/>
          </p:nvPr>
        </p:nvSpPr>
        <p:spPr>
          <a:xfrm>
            <a:off x="234950" y="938213"/>
            <a:ext cx="8664575" cy="5405437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altLang="tr-TR" sz="1900" smtClean="0">
                <a:solidFill>
                  <a:srgbClr val="0C0C0C"/>
                </a:solidFill>
                <a:cs typeface="Arial" pitchFamily="34" charset="0"/>
              </a:rPr>
              <a:t>Предоставление возможности государственным учреждениям сами определять некоторые критерии и действовать более гибко при реализации масштабных проектов и таким образом повышение уровня принадлежности к проекту</a:t>
            </a:r>
          </a:p>
          <a:p>
            <a:pPr eaLnBrk="1" hangingPunct="1">
              <a:lnSpc>
                <a:spcPct val="70000"/>
              </a:lnSpc>
              <a:spcBef>
                <a:spcPts val="1200"/>
              </a:spcBef>
              <a:buFont typeface="Wingdings" pitchFamily="2" charset="2"/>
              <a:buChar char="ü"/>
            </a:pPr>
            <a:endParaRPr lang="tr-TR" altLang="tr-TR" sz="1900" smtClean="0">
              <a:solidFill>
                <a:srgbClr val="0C0C0C"/>
              </a:solidFill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altLang="tr-TR" sz="1900" smtClean="0">
                <a:solidFill>
                  <a:srgbClr val="0C0C0C"/>
                </a:solidFill>
                <a:cs typeface="Arial" pitchFamily="34" charset="0"/>
              </a:rPr>
              <a:t>Предоставление учреждениям значительной компетенции по вопросам текущий изменений</a:t>
            </a:r>
            <a:r>
              <a:rPr lang="tr-TR" altLang="tr-TR" sz="1900" smtClean="0">
                <a:solidFill>
                  <a:srgbClr val="0C0C0C"/>
                </a:solidFill>
                <a:cs typeface="Arial" pitchFamily="34" charset="0"/>
              </a:rPr>
              <a:t> (</a:t>
            </a:r>
            <a:r>
              <a:rPr lang="ru-RU" altLang="tr-TR" sz="1900" smtClean="0">
                <a:solidFill>
                  <a:srgbClr val="0C0C0C"/>
                </a:solidFill>
                <a:cs typeface="Arial" pitchFamily="34" charset="0"/>
              </a:rPr>
              <a:t>выделение ассигнований</a:t>
            </a:r>
            <a:r>
              <a:rPr lang="tr-TR" altLang="tr-TR" sz="1900" smtClean="0">
                <a:solidFill>
                  <a:srgbClr val="0C0C0C"/>
                </a:solidFill>
                <a:cs typeface="Arial" pitchFamily="34" charset="0"/>
              </a:rPr>
              <a:t>, </a:t>
            </a:r>
            <a:r>
              <a:rPr lang="ru-RU" altLang="tr-TR" sz="1900" smtClean="0">
                <a:solidFill>
                  <a:srgbClr val="0C0C0C"/>
                </a:solidFill>
                <a:cs typeface="Arial" pitchFamily="34" charset="0"/>
              </a:rPr>
              <a:t>себестоимость проекта, детальные проекты и т.п.</a:t>
            </a:r>
            <a:r>
              <a:rPr lang="tr-TR" altLang="tr-TR" sz="1900" smtClean="0">
                <a:solidFill>
                  <a:srgbClr val="0C0C0C"/>
                </a:solidFill>
                <a:cs typeface="Arial" pitchFamily="34" charset="0"/>
              </a:rPr>
              <a:t>)</a:t>
            </a:r>
          </a:p>
          <a:p>
            <a:pPr eaLnBrk="1" hangingPunct="1">
              <a:lnSpc>
                <a:spcPct val="70000"/>
              </a:lnSpc>
              <a:spcBef>
                <a:spcPts val="1200"/>
              </a:spcBef>
              <a:buFont typeface="Wingdings" pitchFamily="2" charset="2"/>
              <a:buChar char="ü"/>
            </a:pPr>
            <a:endParaRPr lang="tr-TR" altLang="tr-TR" sz="1900" smtClean="0">
              <a:solidFill>
                <a:srgbClr val="0C0C0C"/>
              </a:solidFill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altLang="tr-TR" sz="1900" smtClean="0">
                <a:solidFill>
                  <a:srgbClr val="0C0C0C"/>
                </a:solidFill>
                <a:cs typeface="Arial" pitchFamily="34" charset="0"/>
              </a:rPr>
              <a:t>Создание возможности для осуществления расходов органами местного самоуправления путём передачи денежных средств при помощи практики реализации проектов по улучшению инфраструктур деревень, муниципалитетов, созданию центров привлечения и работой Агенств по развитию</a:t>
            </a:r>
          </a:p>
          <a:p>
            <a:pPr eaLnBrk="1" hangingPunct="1">
              <a:lnSpc>
                <a:spcPct val="70000"/>
              </a:lnSpc>
              <a:spcBef>
                <a:spcPts val="1200"/>
              </a:spcBef>
              <a:buFont typeface="Wingdings" pitchFamily="2" charset="2"/>
              <a:buChar char="ü"/>
            </a:pPr>
            <a:endParaRPr lang="tr-TR" altLang="tr-TR" sz="1900" smtClean="0">
              <a:solidFill>
                <a:srgbClr val="0C0C0C"/>
              </a:solidFill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1900" smtClean="0">
                <a:solidFill>
                  <a:srgbClr val="0C0C0C"/>
                </a:solidFill>
                <a:cs typeface="Arial" pitchFamily="34" charset="0"/>
              </a:rPr>
              <a:t>Практика реализации Проектов социальной поддержки, ориентированных  на удовлетворение социальных нужд общества</a:t>
            </a:r>
            <a:endParaRPr lang="tr-TR" altLang="tr-TR" sz="1900" smtClean="0">
              <a:solidFill>
                <a:srgbClr val="0C0C0C"/>
              </a:solidFill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tr-TR" altLang="tr-TR" sz="1900" smtClean="0">
              <a:solidFill>
                <a:srgbClr val="0C0C0C"/>
              </a:solidFill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1900" smtClean="0">
                <a:solidFill>
                  <a:srgbClr val="0C0C0C"/>
                </a:solidFill>
                <a:cs typeface="Arial" pitchFamily="34" charset="0"/>
              </a:rPr>
              <a:t>Строительство заведений образования и здравоохранения со стороны Управления по массовому жилищному строительству</a:t>
            </a:r>
            <a:endParaRPr lang="tr-TR" altLang="tr-TR" sz="1900" smtClean="0">
              <a:solidFill>
                <a:srgbClr val="0C0C0C"/>
              </a:solidFill>
              <a:cs typeface="Arial" pitchFamily="34" charset="0"/>
            </a:endParaRPr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000" dirty="0">
                <a:latin typeface="Arial" pitchFamily="34" charset="0"/>
              </a:rPr>
              <a:t>ИННОВАЦИОННЫЕ ПОДХОДЫ В ПРАКТИКЕ ВЛОЖЕНИЙ</a:t>
            </a:r>
            <a:endParaRPr lang="en-US" altLang="tr-TR" sz="20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10597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F7B70-7AB0-4548-B959-5262D05F46D7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112642" name="Rectangle 3"/>
          <p:cNvSpPr>
            <a:spLocks noChangeArrowheads="1"/>
          </p:cNvSpPr>
          <p:nvPr/>
        </p:nvSpPr>
        <p:spPr bwMode="auto">
          <a:xfrm>
            <a:off x="592138" y="1554163"/>
            <a:ext cx="8301037" cy="449421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just">
              <a:buFontTx/>
              <a:buChar char="•"/>
            </a:pPr>
            <a:r>
              <a:rPr lang="ru-RU" altLang="tr-TR" sz="2200" b="0">
                <a:solidFill>
                  <a:schemeClr val="tx1"/>
                </a:solidFill>
              </a:rPr>
              <a:t> В целях направления возможностей частного сектора для оказания государственных услуг применяются такие модели как строй-управляй-передай</a:t>
            </a:r>
            <a:r>
              <a:rPr lang="tr-TR" altLang="tr-TR" sz="2200" b="0">
                <a:solidFill>
                  <a:schemeClr val="tx1"/>
                </a:solidFill>
              </a:rPr>
              <a:t> (BOT), </a:t>
            </a:r>
            <a:r>
              <a:rPr lang="ru-RU" altLang="tr-TR" sz="2200" b="0">
                <a:solidFill>
                  <a:schemeClr val="tx1"/>
                </a:solidFill>
              </a:rPr>
              <a:t>строй-передай</a:t>
            </a:r>
            <a:r>
              <a:rPr lang="tr-TR" altLang="tr-TR" sz="2200" b="0">
                <a:solidFill>
                  <a:schemeClr val="tx1"/>
                </a:solidFill>
              </a:rPr>
              <a:t> (BO), </a:t>
            </a:r>
            <a:r>
              <a:rPr lang="ru-RU" altLang="tr-TR" sz="2200" b="0">
                <a:solidFill>
                  <a:schemeClr val="tx1"/>
                </a:solidFill>
              </a:rPr>
              <a:t>строй-сдай в аренду-передай</a:t>
            </a:r>
            <a:r>
              <a:rPr lang="tr-TR" altLang="tr-TR" sz="2200" b="0">
                <a:solidFill>
                  <a:schemeClr val="tx1"/>
                </a:solidFill>
              </a:rPr>
              <a:t> (BLT) </a:t>
            </a:r>
            <a:r>
              <a:rPr lang="ru-RU" altLang="tr-TR" sz="2200" b="0">
                <a:solidFill>
                  <a:schemeClr val="tx1"/>
                </a:solidFill>
              </a:rPr>
              <a:t>и передача права на управление</a:t>
            </a:r>
            <a:r>
              <a:rPr lang="tr-TR" altLang="tr-TR" sz="2200" b="0">
                <a:solidFill>
                  <a:schemeClr val="tx1"/>
                </a:solidFill>
              </a:rPr>
              <a:t> (TOR).</a:t>
            </a:r>
          </a:p>
          <a:p>
            <a:pPr algn="just">
              <a:buFontTx/>
              <a:buChar char="•"/>
            </a:pPr>
            <a:endParaRPr lang="en-US" altLang="tr-TR" sz="2200" b="0">
              <a:solidFill>
                <a:schemeClr val="tx1"/>
              </a:solidFill>
            </a:endParaRPr>
          </a:p>
          <a:p>
            <a:pPr algn="just">
              <a:buFontTx/>
              <a:buChar char="•"/>
            </a:pPr>
            <a:r>
              <a:rPr lang="tr-TR" altLang="tr-TR" sz="2200" b="0">
                <a:solidFill>
                  <a:schemeClr val="tx1"/>
                </a:solidFill>
              </a:rPr>
              <a:t> </a:t>
            </a:r>
            <a:r>
              <a:rPr lang="ru-RU" altLang="tr-TR" sz="2200" b="0">
                <a:solidFill>
                  <a:schemeClr val="tx1"/>
                </a:solidFill>
              </a:rPr>
              <a:t>Согласно действующим законам строительство аэропортов, морских портов, автодорог, плотин, ГЭС. Электростанций на газовом цикле осуществляется по этим схемам</a:t>
            </a:r>
            <a:r>
              <a:rPr lang="tr-TR" altLang="tr-TR" sz="2200" b="0">
                <a:solidFill>
                  <a:schemeClr val="tx1"/>
                </a:solidFill>
              </a:rPr>
              <a:t>.</a:t>
            </a:r>
          </a:p>
          <a:p>
            <a:pPr algn="just">
              <a:buFontTx/>
              <a:buChar char="•"/>
            </a:pPr>
            <a:endParaRPr lang="en-US" altLang="tr-TR" sz="2200" b="0">
              <a:solidFill>
                <a:schemeClr val="tx1"/>
              </a:solidFill>
            </a:endParaRPr>
          </a:p>
          <a:p>
            <a:pPr algn="just">
              <a:buFontTx/>
              <a:buChar char="•"/>
            </a:pPr>
            <a:r>
              <a:rPr lang="ru-RU" altLang="tr-TR" sz="2200" b="0">
                <a:solidFill>
                  <a:schemeClr val="tx1"/>
                </a:solidFill>
              </a:rPr>
              <a:t> В предстоящем периоде строительство зданий учебных заведений и медицинских учреждений будет реализовано по схеме «строй-сдай в аренду-передай»</a:t>
            </a:r>
            <a:r>
              <a:rPr lang="tr-TR" altLang="tr-TR" sz="2200" b="0">
                <a:solidFill>
                  <a:schemeClr val="tx1"/>
                </a:solidFill>
              </a:rPr>
              <a:t>.</a:t>
            </a:r>
            <a:endParaRPr lang="en-US" altLang="tr-TR" sz="2200" b="0">
              <a:solidFill>
                <a:schemeClr val="tx1"/>
              </a:solidFill>
            </a:endParaRPr>
          </a:p>
        </p:txBody>
      </p:sp>
      <p:sp>
        <p:nvSpPr>
          <p:cNvPr id="112643" name="Rectangle 4"/>
          <p:cNvSpPr>
            <a:spLocks noChangeArrowheads="1"/>
          </p:cNvSpPr>
          <p:nvPr/>
        </p:nvSpPr>
        <p:spPr bwMode="auto">
          <a:xfrm>
            <a:off x="322263" y="952500"/>
            <a:ext cx="50879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ru-RU" altLang="tr-TR" sz="2200" b="0" u="sng">
                <a:solidFill>
                  <a:schemeClr val="tx1"/>
                </a:solidFill>
              </a:rPr>
              <a:t>На центральном и местном уровнях</a:t>
            </a:r>
            <a:r>
              <a:rPr lang="en-US" altLang="tr-TR" sz="2200" b="0" u="sng">
                <a:solidFill>
                  <a:schemeClr val="tx1"/>
                </a:solidFill>
              </a:rPr>
              <a:t>;</a:t>
            </a:r>
            <a:endParaRPr lang="en-US" altLang="tr-TR" sz="2200" b="0" u="sng">
              <a:solidFill>
                <a:schemeClr val="accent2"/>
              </a:solidFill>
            </a:endParaRPr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600" dirty="0">
                <a:latin typeface="Arial" pitchFamily="34" charset="0"/>
              </a:rPr>
              <a:t>СОТРУДНИЧЕСТВО ГОСУДАРСТВЕННОГО И ЧАСТНОГО СЕКТОРОВ</a:t>
            </a:r>
            <a:r>
              <a:rPr lang="tr-TR" altLang="tr-TR" sz="1600" dirty="0">
                <a:latin typeface="Arial" pitchFamily="34" charset="0"/>
              </a:rPr>
              <a:t> (</a:t>
            </a:r>
            <a:r>
              <a:rPr lang="tr-TR" altLang="tr-TR" sz="1600" dirty="0">
                <a:latin typeface="Arial" pitchFamily="34" charset="0"/>
              </a:rPr>
              <a:t>PPP)</a:t>
            </a: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12646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8F101-2422-4B1F-9E3C-57B93906AF35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6877" name="Rectangle 12"/>
          <p:cNvSpPr>
            <a:spLocks noChangeArrowheads="1"/>
          </p:cNvSpPr>
          <p:nvPr/>
        </p:nvSpPr>
        <p:spPr bwMode="auto">
          <a:xfrm>
            <a:off x="503238" y="1338263"/>
            <a:ext cx="8458200" cy="43402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1435" tIns="45718" rIns="91435" bIns="45718"/>
          <a:lstStyle/>
          <a:p>
            <a:pPr marL="342882" indent="-34288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r>
              <a:rPr lang="tr-TR" sz="1600" b="0" dirty="0">
                <a:solidFill>
                  <a:schemeClr val="tx1"/>
                </a:solidFill>
                <a:latin typeface="+mn-lt"/>
              </a:rPr>
              <a:t>  	</a:t>
            </a:r>
            <a:endParaRPr lang="ru-RU" sz="1600" b="0" dirty="0">
              <a:solidFill>
                <a:schemeClr val="tx1"/>
              </a:solidFill>
              <a:latin typeface="+mn-lt"/>
            </a:endParaRPr>
          </a:p>
          <a:p>
            <a:pPr marL="342882" indent="-34288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endParaRPr lang="ru-RU" sz="1600" b="0" dirty="0">
              <a:solidFill>
                <a:schemeClr val="tx1"/>
              </a:solidFill>
              <a:latin typeface="+mn-lt"/>
            </a:endParaRPr>
          </a:p>
          <a:p>
            <a:pPr marL="342882" indent="-34288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endParaRPr lang="ru-RU" sz="1600" b="0" dirty="0">
              <a:solidFill>
                <a:schemeClr val="tx1"/>
              </a:solidFill>
              <a:latin typeface="+mn-lt"/>
            </a:endParaRPr>
          </a:p>
          <a:p>
            <a:pPr marL="342882" indent="-34288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endParaRPr lang="ru-RU" sz="1600" b="0" dirty="0">
              <a:solidFill>
                <a:schemeClr val="tx1"/>
              </a:solidFill>
              <a:latin typeface="+mn-lt"/>
            </a:endParaRPr>
          </a:p>
          <a:p>
            <a:pPr marL="342882" indent="-34288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    При проведении работ применяются принципы, методы и правила, указанные в решении Совета министров  «О реализации, координации и мониторинге государственной инвестиционной программы»</a:t>
            </a:r>
            <a:r>
              <a:rPr lang="tr-TR" sz="3200" b="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  <a:endParaRPr lang="en-US" sz="3200" b="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tr-TR" altLang="tr-TR" dirty="0">
                <a:latin typeface="Arial" pitchFamily="34" charset="0"/>
              </a:rPr>
              <a:t>            </a:t>
            </a:r>
            <a:r>
              <a:rPr lang="ru-RU" altLang="tr-TR" sz="1400" dirty="0">
                <a:latin typeface="Arial" pitchFamily="34" charset="0"/>
              </a:rPr>
              <a:t>РЕАЛИЗАЦИЯ, КООРДИНАЦИЯ И МОНИТОРИНГ ИНВЕСТИЦИОННОЙ ПРОГРАММЫ</a:t>
            </a:r>
            <a:endParaRPr lang="es-ES" altLang="tr-TR" sz="14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13669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Slayt Numarası Yer Tutucus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fld id="{DE5A3E35-EFEA-40A9-BE77-73998EC8C836}" type="slidenum">
              <a:rPr lang="en-US" altLang="tr-TR" smtClean="0">
                <a:solidFill>
                  <a:srgbClr val="045C75"/>
                </a:solidFill>
                <a:sym typeface="Gill Sans Light"/>
              </a:rPr>
              <a:pPr eaLnBrk="1" hangingPunct="1"/>
              <a:t>34</a:t>
            </a:fld>
            <a:endParaRPr lang="en-US" altLang="tr-TR" smtClean="0">
              <a:solidFill>
                <a:srgbClr val="045C75"/>
              </a:solidFill>
              <a:sym typeface="Gill Sans Light"/>
            </a:endParaRPr>
          </a:p>
        </p:txBody>
      </p:sp>
      <p:sp>
        <p:nvSpPr>
          <p:cNvPr id="45062" name="İçerik Yer Tutucusu 2"/>
          <p:cNvSpPr txBox="1">
            <a:spLocks/>
          </p:cNvSpPr>
          <p:nvPr/>
        </p:nvSpPr>
        <p:spPr bwMode="auto">
          <a:xfrm>
            <a:off x="673100" y="1150938"/>
            <a:ext cx="7950200" cy="50117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/>
        </p:spPr>
        <p:txBody>
          <a:bodyPr lIns="91236" tIns="45619" rIns="91236" bIns="45619"/>
          <a:lstStyle/>
          <a:p>
            <a:pPr eaLnBrk="0" hangingPunct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altLang="tr-TR" sz="2600" u="sng">
                <a:latin typeface="Constantia" pitchFamily="18" charset="0"/>
                <a:sym typeface="Gill Sans Light"/>
              </a:rPr>
              <a:t>С</a:t>
            </a:r>
            <a:r>
              <a:rPr lang="ru-RU" altLang="tr-TR" sz="2400" u="sng">
                <a:latin typeface="Constantia" pitchFamily="18" charset="0"/>
                <a:sym typeface="Gill Sans Light"/>
              </a:rPr>
              <a:t>одержание :</a:t>
            </a:r>
            <a:endParaRPr lang="en-US" altLang="tr-TR" sz="2400" u="sng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r>
              <a:rPr lang="ru-RU" altLang="tr-TR" sz="2400">
                <a:latin typeface="Constantia" pitchFamily="18" charset="0"/>
                <a:sym typeface="Gill Sans Light"/>
              </a:rPr>
              <a:t>Термины и охват</a:t>
            </a:r>
            <a:endParaRPr lang="en-US" altLang="tr-TR" sz="2400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endParaRPr lang="en-US" altLang="tr-TR" sz="2400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r>
              <a:rPr lang="ru-RU" altLang="tr-TR" sz="2400">
                <a:latin typeface="Constantia" pitchFamily="18" charset="0"/>
                <a:sym typeface="Gill Sans Light"/>
              </a:rPr>
              <a:t>Принципы</a:t>
            </a:r>
            <a:endParaRPr lang="en-US" altLang="tr-TR" sz="2400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endParaRPr lang="en-US" altLang="tr-TR" sz="2400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r>
              <a:rPr lang="ru-RU" altLang="tr-TR" sz="2400">
                <a:latin typeface="Constantia" pitchFamily="18" charset="0"/>
                <a:sym typeface="Gill Sans Light"/>
              </a:rPr>
              <a:t>Корпоративные лимиты для внесения изменений в проекты</a:t>
            </a:r>
            <a:endParaRPr lang="en-US" altLang="tr-TR" sz="2400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endParaRPr lang="en-US" altLang="tr-TR" sz="2400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r>
              <a:rPr lang="ru-RU" altLang="tr-TR" sz="2400">
                <a:latin typeface="Constantia" pitchFamily="18" charset="0"/>
                <a:sym typeface="Gill Sans Light"/>
              </a:rPr>
              <a:t>Координация</a:t>
            </a:r>
            <a:endParaRPr lang="en-US" altLang="tr-TR" sz="2400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endParaRPr lang="en-US" altLang="tr-TR" sz="2400">
              <a:latin typeface="Constantia" pitchFamily="18" charset="0"/>
              <a:sym typeface="Gill Sans Light"/>
            </a:endParaRPr>
          </a:p>
          <a:p>
            <a:pPr eaLnBrk="0" hangingPunct="0">
              <a:spcBef>
                <a:spcPct val="20000"/>
              </a:spcBef>
              <a:buSzPct val="95000"/>
              <a:buFont typeface="Wingdings" pitchFamily="2" charset="2"/>
              <a:buChar char="Ø"/>
            </a:pPr>
            <a:r>
              <a:rPr lang="ru-RU" altLang="tr-TR" sz="2400">
                <a:latin typeface="Constantia" pitchFamily="18" charset="0"/>
                <a:sym typeface="Gill Sans Light"/>
              </a:rPr>
              <a:t>Отчеты и периоды мониторинга</a:t>
            </a:r>
            <a:endParaRPr lang="en-US" altLang="tr-TR" sz="2400">
              <a:latin typeface="Constantia" pitchFamily="18" charset="0"/>
              <a:sym typeface="Gill Sans Light"/>
            </a:endParaRPr>
          </a:p>
        </p:txBody>
      </p:sp>
      <p:sp>
        <p:nvSpPr>
          <p:cNvPr id="8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200" dirty="0">
                <a:latin typeface="Arial" pitchFamily="34" charset="0"/>
              </a:rPr>
              <a:t>РЕШЕНИЕ О РЕАЛИЗАЦИИ, КООРДИНАЦИИ И МОНИТОРИНГЕ ИНВЕСТИЦИОННОЙ ПРОГРАММЫ</a:t>
            </a:r>
            <a:endParaRPr lang="es-ES" altLang="tr-TR" sz="1200" dirty="0">
              <a:latin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14693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2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3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4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12"/>
          <p:cNvSpPr>
            <a:spLocks noChangeArrowheads="1"/>
          </p:cNvSpPr>
          <p:nvPr/>
        </p:nvSpPr>
        <p:spPr bwMode="auto">
          <a:xfrm>
            <a:off x="715963" y="479425"/>
            <a:ext cx="8428037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tr-TR" altLang="tr-TR">
                <a:solidFill>
                  <a:srgbClr val="18085E"/>
                </a:solidFill>
              </a:rPr>
              <a:t>  </a:t>
            </a:r>
            <a:r>
              <a:rPr lang="ru-RU" altLang="tr-TR" u="sng">
                <a:solidFill>
                  <a:srgbClr val="18085E"/>
                </a:solidFill>
              </a:rPr>
              <a:t>Реализация, оординация и мониторинг Инвестиционной программы</a:t>
            </a:r>
            <a:r>
              <a:rPr lang="tr-TR" altLang="tr-TR">
                <a:solidFill>
                  <a:srgbClr val="18085E"/>
                </a:solidFill>
              </a:rPr>
              <a:t> </a:t>
            </a:r>
            <a:r>
              <a:rPr lang="ru-RU" altLang="tr-TR">
                <a:solidFill>
                  <a:srgbClr val="18085E"/>
                </a:solidFill>
              </a:rPr>
              <a:t>осуществляется в свете принципов, методов и правил, указанных в Решении Совета министров на эту тему</a:t>
            </a:r>
            <a:r>
              <a:rPr lang="tr-TR" altLang="tr-TR">
                <a:solidFill>
                  <a:srgbClr val="18085E"/>
                </a:solidFill>
              </a:rPr>
              <a:t>. </a:t>
            </a:r>
            <a:r>
              <a:rPr lang="ru-RU" altLang="tr-TR">
                <a:solidFill>
                  <a:srgbClr val="18085E"/>
                </a:solidFill>
              </a:rPr>
              <a:t>Решении Совета министров состоит из трёх частей:</a:t>
            </a:r>
            <a:endParaRPr lang="en-US" altLang="tr-TR">
              <a:solidFill>
                <a:srgbClr val="18085E"/>
              </a:solidFill>
            </a:endParaRPr>
          </a:p>
        </p:txBody>
      </p:sp>
      <p:sp>
        <p:nvSpPr>
          <p:cNvPr id="116738" name="Rectangle 3"/>
          <p:cNvSpPr>
            <a:spLocks noChangeArrowheads="1"/>
          </p:cNvSpPr>
          <p:nvPr/>
        </p:nvSpPr>
        <p:spPr bwMode="auto">
          <a:xfrm>
            <a:off x="715963" y="0"/>
            <a:ext cx="744696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3. Bölüm</a:t>
            </a:r>
          </a:p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Yıllık kamu </a:t>
            </a:r>
            <a:r>
              <a:rPr lang="ru-RU" altLang="tr-TR" sz="2200">
                <a:solidFill>
                  <a:schemeClr val="bg1"/>
                </a:solidFill>
              </a:rPr>
              <a:t>Инвестиционная программа</a:t>
            </a:r>
            <a:endParaRPr lang="en-US" altLang="tr-TR" sz="2200">
              <a:solidFill>
                <a:schemeClr val="bg1"/>
              </a:solidFill>
            </a:endParaRPr>
          </a:p>
        </p:txBody>
      </p:sp>
      <p:graphicFrame>
        <p:nvGraphicFramePr>
          <p:cNvPr id="6" name="Group 16"/>
          <p:cNvGraphicFramePr>
            <a:graphicFrameLocks noGrp="1"/>
          </p:cNvGraphicFramePr>
          <p:nvPr/>
        </p:nvGraphicFramePr>
        <p:xfrm>
          <a:off x="184150" y="1773238"/>
          <a:ext cx="8775700" cy="4605494"/>
        </p:xfrm>
        <a:graphic>
          <a:graphicData uri="http://schemas.openxmlformats.org/drawingml/2006/table">
            <a:tbl>
              <a:tblPr/>
              <a:tblGrid>
                <a:gridCol w="4122738"/>
                <a:gridCol w="2349500"/>
                <a:gridCol w="2303462"/>
              </a:tblGrid>
              <a:tr h="425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3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</a:t>
                      </a:r>
                      <a:r>
                        <a:rPr kumimoji="0" lang="ru-RU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ПРАКТИКА</a:t>
                      </a:r>
                      <a:endParaRPr kumimoji="0" lang="tr-TR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Описания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Охват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Общие принципы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Массовые проекты и объединенные проекты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Включение новых проектов в программу и их исключение в течение года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Изменения, которые будут сделаны в течение года в показателях проекта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место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характеристика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себестоимость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,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ассигнования</a:t>
                      </a: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Полностью не использованные внешние кредиты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Вложения органов местного самоуправления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Создание новых организаций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Получение взглядов о законопроектах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Лизинг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Предложения о годовых инвестиционных программах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проведение и координация деятельности международного технического сотрудничества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15" marR="84415" marT="45703" marB="4570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</a:t>
                      </a:r>
                      <a:r>
                        <a:rPr kumimoji="0" lang="ru-RU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КООРДИНАЦИЯ</a:t>
                      </a:r>
                      <a:endParaRPr kumimoji="0" lang="tr-TR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Сотрудничество и координация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Главные стратегии и основные планы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Межрегиональное сотрудничество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региональные планы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Координация программ и проектов регионального развития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Местная координация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Окружные координационные советы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ts val="3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15" marR="84415" marT="45703" marB="4570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</a:t>
                      </a:r>
                      <a:r>
                        <a:rPr kumimoji="0" lang="ru-RU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МОНИТОРИНГ</a:t>
                      </a:r>
                      <a:endParaRPr kumimoji="0" lang="tr-TR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Государственные экономические предприятия и подчинённые партнерства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Регуляторные и контролирующие учреждения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Отчеты мониторинга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Координация и мониторинг деятельности по использованию внешней помощи</a:t>
                      </a:r>
                      <a:endParaRPr kumimoji="0" 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Потребность в выделении средств  для покрытия дефицитов окончательных отчетов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Требования об изменениях в проектах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Инструмент финансовой помощи в канун членства в ЕС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085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Вступление в силу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ts val="3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085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15" marR="84415" marT="45703" marB="45703" horzOverflow="overflow">
                    <a:lnL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8085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5E091-369D-4EDF-9787-C1D940DCC47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tr-TR" altLang="tr-TR" sz="1600" dirty="0">
                <a:latin typeface="Arial" pitchFamily="34" charset="0"/>
              </a:rPr>
              <a:t> </a:t>
            </a:r>
            <a:r>
              <a:rPr lang="ru-RU" altLang="tr-TR" sz="1600" dirty="0">
                <a:latin typeface="Arial" pitchFamily="34" charset="0"/>
              </a:rPr>
              <a:t>РЕШЕНИЕ О РЕАЛИЗАЦИИ, КООРДИНАЦИИ И МОНИТОРИНГЕ ИНВЕСТИЦИОННОЙ ПРОГРАММЫ</a:t>
            </a:r>
            <a:endParaRPr lang="es-ES" altLang="tr-TR" sz="16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16752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invGray">
          <a:xfrm>
            <a:off x="549275" y="925513"/>
            <a:ext cx="7908925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0" tIns="46035" rIns="92070" bIns="46035" anchor="ctr"/>
          <a:lstStyle/>
          <a:p>
            <a:pPr defTabSz="762000"/>
            <a:r>
              <a:rPr lang="ru-RU" altLang="tr-TR" sz="2800" u="sng">
                <a:solidFill>
                  <a:srgbClr val="18085E"/>
                </a:solidFill>
              </a:rPr>
              <a:t>Мониторинг инвестиционной программы</a:t>
            </a:r>
            <a:endParaRPr lang="tr-TR" altLang="tr-TR" sz="2800" u="sng">
              <a:solidFill>
                <a:srgbClr val="18085E"/>
              </a:solidFill>
            </a:endParaRP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blackWhite">
          <a:xfrm>
            <a:off x="549275" y="1858963"/>
            <a:ext cx="8367713" cy="39703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91435" tIns="45718" rIns="91435" bIns="45718">
            <a:spAutoFit/>
          </a:bodyPr>
          <a:lstStyle>
            <a:lvl1pPr marL="457200" indent="-4572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tr-TR" sz="1800" dirty="0" smtClean="0">
                <a:solidFill>
                  <a:srgbClr val="18085E"/>
                </a:solidFill>
                <a:latin typeface="Arial" pitchFamily="34" charset="0"/>
              </a:rPr>
              <a:t>Информация о состоянии реализации проектов по инвестиционной программе  в соответствии с формулярами, которые будут разработаны, будет передана Министерству экономического развития по состоянию</a:t>
            </a:r>
            <a:r>
              <a:rPr lang="tr-TR" altLang="tr-TR" sz="1800" dirty="0" smtClean="0">
                <a:solidFill>
                  <a:srgbClr val="18085E"/>
                </a:solidFill>
                <a:latin typeface="Arial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1800" dirty="0" smtClean="0">
              <a:solidFill>
                <a:srgbClr val="18085E"/>
              </a:solidFill>
              <a:latin typeface="Arial" pitchFamily="34" charset="0"/>
            </a:endParaRPr>
          </a:p>
          <a:p>
            <a:pPr lvl="2">
              <a:spcBef>
                <a:spcPct val="0"/>
              </a:spcBef>
              <a:buFontTx/>
              <a:buChar char="•"/>
              <a:defRPr/>
            </a:pPr>
            <a:r>
              <a:rPr lang="tr-TR" altLang="tr-TR" sz="1800" dirty="0" smtClean="0">
                <a:solidFill>
                  <a:srgbClr val="18085E"/>
                </a:solidFill>
                <a:latin typeface="Arial" pitchFamily="34" charset="0"/>
              </a:rPr>
              <a:t>	</a:t>
            </a:r>
            <a:r>
              <a:rPr lang="ru-RU" altLang="tr-TR" sz="1800" dirty="0" smtClean="0">
                <a:solidFill>
                  <a:srgbClr val="18085E"/>
                </a:solidFill>
                <a:latin typeface="Arial" pitchFamily="34" charset="0"/>
              </a:rPr>
              <a:t> конца марта</a:t>
            </a:r>
            <a:r>
              <a:rPr lang="tr-TR" altLang="tr-TR" sz="1800" dirty="0" smtClean="0">
                <a:solidFill>
                  <a:srgbClr val="18085E"/>
                </a:solidFill>
                <a:latin typeface="Arial" pitchFamily="34" charset="0"/>
              </a:rPr>
              <a:t>,</a:t>
            </a:r>
          </a:p>
          <a:p>
            <a:pPr lvl="2">
              <a:spcBef>
                <a:spcPct val="0"/>
              </a:spcBef>
              <a:buFontTx/>
              <a:buChar char="•"/>
              <a:defRPr/>
            </a:pPr>
            <a:r>
              <a:rPr lang="tr-TR" altLang="tr-TR" sz="1800" dirty="0" smtClean="0">
                <a:solidFill>
                  <a:srgbClr val="18085E"/>
                </a:solidFill>
                <a:latin typeface="Arial" pitchFamily="34" charset="0"/>
              </a:rPr>
              <a:t>	</a:t>
            </a:r>
            <a:r>
              <a:rPr lang="ru-RU" altLang="tr-TR" sz="1800" dirty="0" smtClean="0">
                <a:solidFill>
                  <a:srgbClr val="18085E"/>
                </a:solidFill>
                <a:latin typeface="Arial" pitchFamily="34" charset="0"/>
              </a:rPr>
              <a:t> конца июня</a:t>
            </a:r>
            <a:r>
              <a:rPr lang="tr-TR" altLang="tr-TR" sz="1800" dirty="0" smtClean="0">
                <a:solidFill>
                  <a:srgbClr val="18085E"/>
                </a:solidFill>
                <a:latin typeface="Arial" pitchFamily="34" charset="0"/>
              </a:rPr>
              <a:t>,</a:t>
            </a:r>
          </a:p>
          <a:p>
            <a:pPr lvl="2">
              <a:spcBef>
                <a:spcPct val="0"/>
              </a:spcBef>
              <a:buFontTx/>
              <a:buChar char="•"/>
              <a:defRPr/>
            </a:pPr>
            <a:r>
              <a:rPr lang="tr-TR" altLang="tr-TR" sz="1800" dirty="0" smtClean="0">
                <a:solidFill>
                  <a:srgbClr val="18085E"/>
                </a:solidFill>
                <a:latin typeface="Arial" pitchFamily="34" charset="0"/>
              </a:rPr>
              <a:t>	</a:t>
            </a:r>
            <a:r>
              <a:rPr lang="ru-RU" altLang="tr-TR" sz="1800" dirty="0" smtClean="0">
                <a:solidFill>
                  <a:srgbClr val="18085E"/>
                </a:solidFill>
                <a:latin typeface="Arial" pitchFamily="34" charset="0"/>
              </a:rPr>
              <a:t> конца сентября и</a:t>
            </a:r>
            <a:endParaRPr lang="tr-TR" altLang="tr-TR" sz="1800" dirty="0" smtClean="0">
              <a:solidFill>
                <a:srgbClr val="18085E"/>
              </a:solidFill>
              <a:latin typeface="Arial" pitchFamily="34" charset="0"/>
            </a:endParaRPr>
          </a:p>
          <a:p>
            <a:pPr lvl="2">
              <a:spcBef>
                <a:spcPct val="0"/>
              </a:spcBef>
              <a:buFontTx/>
              <a:buChar char="•"/>
              <a:defRPr/>
            </a:pPr>
            <a:r>
              <a:rPr lang="tr-TR" altLang="tr-TR" sz="1800" dirty="0" smtClean="0">
                <a:solidFill>
                  <a:srgbClr val="18085E"/>
                </a:solidFill>
                <a:latin typeface="Arial" pitchFamily="34" charset="0"/>
              </a:rPr>
              <a:t>	</a:t>
            </a:r>
            <a:r>
              <a:rPr lang="ru-RU" altLang="tr-TR" sz="1800" dirty="0" smtClean="0">
                <a:solidFill>
                  <a:srgbClr val="18085E"/>
                </a:solidFill>
                <a:latin typeface="Arial" pitchFamily="34" charset="0"/>
              </a:rPr>
              <a:t> конца декабря</a:t>
            </a:r>
            <a:endParaRPr lang="tr-TR" altLang="tr-TR" sz="1800" dirty="0" smtClean="0">
              <a:solidFill>
                <a:srgbClr val="18085E"/>
              </a:solidFill>
              <a:latin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1800" dirty="0" smtClean="0">
              <a:solidFill>
                <a:srgbClr val="18085E"/>
              </a:solidFill>
              <a:latin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tr-TR" sz="1800" dirty="0" smtClean="0">
                <a:solidFill>
                  <a:srgbClr val="18085E"/>
                </a:solidFill>
                <a:latin typeface="Arial" pitchFamily="34" charset="0"/>
              </a:rPr>
              <a:t> в течение 15 дней со дня завершения отчетного периода первых трёх периодов  и об Отчете реализации вложений по состоянию конца декабря -до конца марта</a:t>
            </a:r>
            <a:r>
              <a:rPr lang="tr-TR" altLang="tr-TR" sz="1800" dirty="0" smtClean="0">
                <a:solidFill>
                  <a:srgbClr val="18085E"/>
                </a:solidFill>
                <a:latin typeface="Arial" pitchFamily="34" charset="0"/>
              </a:rPr>
              <a:t>. </a:t>
            </a:r>
          </a:p>
          <a:p>
            <a:pPr>
              <a:spcBef>
                <a:spcPct val="0"/>
              </a:spcBef>
              <a:buFontTx/>
              <a:buChar char="•"/>
              <a:defRPr/>
            </a:pPr>
            <a:endParaRPr lang="tr-TR" altLang="tr-TR" sz="1800" dirty="0" smtClean="0">
              <a:solidFill>
                <a:srgbClr val="18085E"/>
              </a:solidFill>
              <a:latin typeface="Arial" pitchFamily="34" charset="0"/>
            </a:endParaRP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715963" y="0"/>
            <a:ext cx="744696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3. Bölüm</a:t>
            </a:r>
          </a:p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Yıllık kamu </a:t>
            </a:r>
            <a:r>
              <a:rPr lang="ru-RU" altLang="tr-TR" sz="2200">
                <a:solidFill>
                  <a:schemeClr val="bg1"/>
                </a:solidFill>
              </a:rPr>
              <a:t>Инвестиционная программа</a:t>
            </a:r>
            <a:endParaRPr lang="en-US" altLang="tr-TR" sz="2200">
              <a:solidFill>
                <a:schemeClr val="bg1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E2748-195B-4F9D-B4F0-5957814EEAB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tr-TR" altLang="tr-TR" sz="1600" dirty="0">
                <a:latin typeface="Arial" pitchFamily="34" charset="0"/>
              </a:rPr>
              <a:t> </a:t>
            </a:r>
            <a:r>
              <a:rPr lang="ru-RU" altLang="tr-TR" sz="1600" dirty="0">
                <a:latin typeface="Arial" pitchFamily="34" charset="0"/>
              </a:rPr>
              <a:t>РЕШЕНИЕ О РЕАЛИЗАЦИИ, КООРДИНАЦИИ И МОНИТОРИНГЕ ИНВЕСТИЦИОННОЙ ПРОГРАММЫ</a:t>
            </a:r>
            <a:endParaRPr lang="es-ES" altLang="tr-TR" sz="16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17767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E767E-EF82-4E61-96C4-649526CBD1F1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118786" name="Rectangle 3"/>
          <p:cNvSpPr>
            <a:spLocks noGrp="1" noChangeArrowheads="1"/>
          </p:cNvSpPr>
          <p:nvPr>
            <p:ph idx="1"/>
          </p:nvPr>
        </p:nvSpPr>
        <p:spPr>
          <a:xfrm>
            <a:off x="322263" y="595313"/>
            <a:ext cx="8529637" cy="5540375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ru-RU" altLang="tr-TR" sz="1600" smtClean="0"/>
              <a:t>Проведение анализа проектов со стороны Министерства экономического развития</a:t>
            </a:r>
            <a:r>
              <a:rPr lang="en-US" altLang="tr-TR" sz="1600" smtClean="0"/>
              <a:t>(</a:t>
            </a:r>
            <a:r>
              <a:rPr lang="tr-TR" altLang="tr-TR" sz="1600" smtClean="0"/>
              <a:t>ex-ante evaluation, </a:t>
            </a:r>
            <a:r>
              <a:rPr lang="en-US" altLang="tr-TR" sz="1600" smtClean="0"/>
              <a:t>appraisal)</a:t>
            </a:r>
            <a:endParaRPr lang="tr-TR" altLang="tr-TR" sz="16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tr-TR" sz="1600" smtClean="0"/>
              <a:t> </a:t>
            </a:r>
            <a:endParaRPr lang="tr-TR" altLang="tr-TR" sz="1600" smtClean="0"/>
          </a:p>
          <a:p>
            <a:pPr eaLnBrk="1" hangingPunct="1"/>
            <a:r>
              <a:rPr lang="ru-RU" altLang="tr-TR" sz="1600" smtClean="0"/>
              <a:t>В периодах реализации всех проектов ежеквартальный</a:t>
            </a:r>
            <a:r>
              <a:rPr lang="en-US" altLang="tr-TR" sz="1600" smtClean="0"/>
              <a:t> (quarterly)</a:t>
            </a:r>
            <a:r>
              <a:rPr lang="tr-TR" altLang="tr-TR" sz="1600" smtClean="0"/>
              <a:t> (</a:t>
            </a:r>
            <a:r>
              <a:rPr lang="ru-RU" altLang="tr-TR" sz="1600" smtClean="0"/>
              <a:t>март</a:t>
            </a:r>
            <a:r>
              <a:rPr lang="tr-TR" altLang="tr-TR" sz="1600" smtClean="0"/>
              <a:t>, </a:t>
            </a:r>
            <a:r>
              <a:rPr lang="ru-RU" altLang="tr-TR" sz="1600" smtClean="0"/>
              <a:t>июнь</a:t>
            </a:r>
            <a:r>
              <a:rPr lang="tr-TR" altLang="tr-TR" sz="1600" smtClean="0"/>
              <a:t>, </a:t>
            </a:r>
            <a:r>
              <a:rPr lang="ru-RU" altLang="tr-TR" sz="1600" smtClean="0"/>
              <a:t>сентябрь</a:t>
            </a:r>
            <a:r>
              <a:rPr lang="tr-TR" altLang="tr-TR" sz="1600" smtClean="0"/>
              <a:t>, </a:t>
            </a:r>
            <a:r>
              <a:rPr lang="ru-RU" altLang="tr-TR" sz="1600" smtClean="0"/>
              <a:t>конец декабря</a:t>
            </a:r>
            <a:r>
              <a:rPr lang="tr-TR" altLang="tr-TR" sz="1600" smtClean="0"/>
              <a:t>) </a:t>
            </a:r>
            <a:r>
              <a:rPr lang="ru-RU" altLang="tr-TR" sz="1600" smtClean="0"/>
              <a:t>финансовый мониторинг</a:t>
            </a:r>
            <a:endParaRPr lang="tr-TR" altLang="tr-TR" sz="1600" smtClean="0"/>
          </a:p>
          <a:p>
            <a:pPr eaLnBrk="1" hangingPunct="1">
              <a:buFont typeface="Arial" pitchFamily="34" charset="0"/>
              <a:buNone/>
            </a:pPr>
            <a:endParaRPr lang="en-US" altLang="tr-TR" sz="1600" smtClean="0"/>
          </a:p>
          <a:p>
            <a:pPr eaLnBrk="1" hangingPunct="1"/>
            <a:r>
              <a:rPr lang="ru-RU" altLang="tr-TR" sz="1600" smtClean="0"/>
              <a:t>Отправление отчетов реализующих учреждений в электронной среде и на бумажном носителе</a:t>
            </a:r>
            <a:r>
              <a:rPr lang="tr-TR" altLang="tr-TR" sz="1600" smtClean="0"/>
              <a:t>, </a:t>
            </a:r>
            <a:r>
              <a:rPr lang="ru-RU" altLang="tr-TR" sz="1600" smtClean="0"/>
              <a:t>введение в электронную базу данных Министерства экономического развития этих отчетов</a:t>
            </a:r>
            <a:endParaRPr lang="tr-TR" altLang="tr-TR" sz="1600" smtClean="0"/>
          </a:p>
          <a:p>
            <a:pPr eaLnBrk="1" hangingPunct="1">
              <a:buFont typeface="Arial" pitchFamily="34" charset="0"/>
              <a:buNone/>
            </a:pPr>
            <a:endParaRPr lang="en-US" altLang="tr-TR" sz="1600" smtClean="0"/>
          </a:p>
          <a:p>
            <a:pPr eaLnBrk="1" hangingPunct="1"/>
            <a:r>
              <a:rPr lang="ru-RU" altLang="tr-TR" sz="1600" smtClean="0"/>
              <a:t>При помощи Циркуляра о вложениях потребовать информацию о финансировании и процессах</a:t>
            </a:r>
            <a:endParaRPr lang="tr-TR" altLang="tr-TR" sz="1600" smtClean="0"/>
          </a:p>
          <a:p>
            <a:pPr eaLnBrk="1" hangingPunct="1"/>
            <a:endParaRPr lang="en-US" altLang="tr-TR" sz="1600" smtClean="0"/>
          </a:p>
          <a:p>
            <a:pPr eaLnBrk="1" hangingPunct="1"/>
            <a:r>
              <a:rPr lang="ru-RU" altLang="tr-TR" sz="1600" smtClean="0"/>
              <a:t>В рамках некоторых проектов проведение исследований на местах специалистами по планированию</a:t>
            </a:r>
            <a:endParaRPr lang="tr-TR" altLang="tr-TR" sz="1600" smtClean="0"/>
          </a:p>
          <a:p>
            <a:pPr eaLnBrk="1" hangingPunct="1">
              <a:buFont typeface="Arial" pitchFamily="34" charset="0"/>
              <a:buNone/>
            </a:pPr>
            <a:endParaRPr lang="en-US" altLang="tr-TR" sz="1600" smtClean="0"/>
          </a:p>
          <a:p>
            <a:pPr eaLnBrk="1" hangingPunct="1"/>
            <a:r>
              <a:rPr lang="ru-RU" altLang="tr-TR" sz="1600" smtClean="0"/>
              <a:t>Использование отдельной системы мониторинга для проектов, финансируемых средствами ЕС</a:t>
            </a:r>
            <a:endParaRPr lang="tr-TR" altLang="tr-TR" sz="1600" smtClean="0"/>
          </a:p>
          <a:p>
            <a:pPr eaLnBrk="1" hangingPunct="1">
              <a:buFont typeface="Arial" pitchFamily="34" charset="0"/>
              <a:buNone/>
            </a:pPr>
            <a:endParaRPr lang="tr-TR" altLang="tr-TR" sz="1600" smtClean="0"/>
          </a:p>
          <a:p>
            <a:pPr eaLnBrk="1" hangingPunct="1"/>
            <a:r>
              <a:rPr lang="ru-RU" altLang="tr-TR" sz="1600" smtClean="0"/>
              <a:t>Все еще отсутствует механизм оценки воздействия</a:t>
            </a:r>
            <a:r>
              <a:rPr lang="tr-TR" altLang="tr-TR" sz="1600" smtClean="0"/>
              <a:t> (</a:t>
            </a:r>
            <a:r>
              <a:rPr lang="en-US" altLang="tr-TR" sz="1600" smtClean="0"/>
              <a:t>impact as</a:t>
            </a:r>
            <a:r>
              <a:rPr lang="tr-TR" altLang="tr-TR" sz="1600" smtClean="0"/>
              <a:t>s</a:t>
            </a:r>
            <a:r>
              <a:rPr lang="en-US" altLang="tr-TR" sz="1600" smtClean="0"/>
              <a:t>e</a:t>
            </a:r>
            <a:r>
              <a:rPr lang="tr-TR" altLang="tr-TR" sz="1600" smtClean="0"/>
              <a:t>ss</a:t>
            </a:r>
            <a:r>
              <a:rPr lang="en-US" altLang="tr-TR" sz="1600" smtClean="0"/>
              <a:t>ment</a:t>
            </a:r>
            <a:r>
              <a:rPr lang="tr-TR" altLang="tr-TR" sz="1600" smtClean="0"/>
              <a:t>)</a:t>
            </a:r>
            <a:endParaRPr lang="en-US" altLang="tr-TR" sz="1600" smtClean="0"/>
          </a:p>
        </p:txBody>
      </p:sp>
      <p:sp>
        <p:nvSpPr>
          <p:cNvPr id="6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МОНИТОРИНГ И ОЦЕНКА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18789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5166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42A8-C8D4-4E2D-88E8-C7540C19714D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3 Slayt Numarası Yer Tutucusu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lIns="91435" tIns="45718" rIns="91435" bIns="45718" anchor="ctr"/>
          <a:lstStyle/>
          <a:p>
            <a:pPr algn="r" eaLnBrk="0" hangingPunct="0">
              <a:defRPr/>
            </a:pPr>
            <a:fld id="{B39B81F3-96B2-476A-B6A1-67DBC518ED29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 eaLnBrk="0" hangingPunct="0">
                <a:defRPr/>
              </a:pPr>
              <a:t>38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198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50" y="635000"/>
            <a:ext cx="8623300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600" dirty="0">
                <a:latin typeface="Arial" pitchFamily="34" charset="0"/>
              </a:rPr>
              <a:t>СИСТЕМА ЕЖЕКВАРТАЛЬНОГО МОНИТОРИНГА ГОСИНВЕСТИЦИЙ</a:t>
            </a:r>
            <a:endParaRPr lang="en-US" altLang="tr-TR" sz="16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19814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CC50C-03C6-4BA6-9BCA-A6461B7A2586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3 Slayt Numarası Yer Tutucusu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lIns="91435" tIns="45718" rIns="91435" bIns="45718" anchor="ctr"/>
          <a:lstStyle/>
          <a:p>
            <a:pPr algn="r" eaLnBrk="0" hangingPunct="0">
              <a:defRPr/>
            </a:pPr>
            <a:fld id="{715A129B-35D9-4D2E-AA08-35EEABAFA828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 eaLnBrk="0" hangingPunct="0">
                <a:defRPr/>
              </a:pPr>
              <a:t>39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208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50" y="635000"/>
            <a:ext cx="8348663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1600" dirty="0">
                <a:latin typeface="Arial" pitchFamily="34" charset="0"/>
              </a:rPr>
              <a:t>СИСТЕМА ЕЖЕКВАРТАЛЬНОГО МОНИТОРИНГА ГОСИНВЕСТИЦИЙ</a:t>
            </a:r>
            <a:endParaRPr lang="tr-TR" altLang="tr-TR" sz="16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20838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19175" y="785813"/>
            <a:ext cx="7585075" cy="5275262"/>
          </a:xfrm>
          <a:solidFill>
            <a:srgbClr val="FFFFCC"/>
          </a:solidFill>
        </p:spPr>
        <p:txBody>
          <a:bodyPr>
            <a:no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262626"/>
                </a:solidFill>
              </a:rPr>
              <a:t>Принципы</a:t>
            </a:r>
            <a:r>
              <a:rPr lang="tr-TR" sz="2800" b="1" smtClean="0">
                <a:solidFill>
                  <a:srgbClr val="262626"/>
                </a:solidFill>
              </a:rPr>
              <a:t>:</a:t>
            </a:r>
          </a:p>
          <a:p>
            <a:pPr algn="l" eaLnBrk="1" hangingPunct="1">
              <a:lnSpc>
                <a:spcPct val="90000"/>
              </a:lnSpc>
            </a:pPr>
            <a:endParaRPr lang="en-US" sz="2800" i="1" smtClean="0">
              <a:solidFill>
                <a:srgbClr val="262626"/>
              </a:solidFill>
            </a:endParaRPr>
          </a:p>
          <a:p>
            <a:pPr marL="455613" lvl="1" algn="l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262626"/>
                </a:solidFill>
              </a:rPr>
              <a:t>Транспарентность</a:t>
            </a:r>
            <a:r>
              <a:rPr lang="en-US" sz="2400" smtClean="0">
                <a:solidFill>
                  <a:srgbClr val="262626"/>
                </a:solidFill>
              </a:rPr>
              <a:t> </a:t>
            </a:r>
            <a:r>
              <a:rPr lang="tr-TR" sz="2000" i="1" smtClean="0">
                <a:solidFill>
                  <a:srgbClr val="262626"/>
                </a:solidFill>
              </a:rPr>
              <a:t>(</a:t>
            </a:r>
            <a:r>
              <a:rPr lang="en-US" sz="2000" i="1" smtClean="0">
                <a:solidFill>
                  <a:srgbClr val="262626"/>
                </a:solidFill>
              </a:rPr>
              <a:t>Transparency</a:t>
            </a:r>
            <a:r>
              <a:rPr lang="tr-TR" sz="2000" i="1" smtClean="0">
                <a:solidFill>
                  <a:srgbClr val="262626"/>
                </a:solidFill>
              </a:rPr>
              <a:t>)</a:t>
            </a:r>
          </a:p>
          <a:p>
            <a:pPr marL="455613" lvl="1" algn="l" eaLnBrk="1" hangingPunct="1">
              <a:lnSpc>
                <a:spcPct val="90000"/>
              </a:lnSpc>
            </a:pPr>
            <a:endParaRPr lang="tr-TR" sz="2400" smtClean="0">
              <a:solidFill>
                <a:srgbClr val="262626"/>
              </a:solidFill>
            </a:endParaRPr>
          </a:p>
          <a:p>
            <a:pPr marL="455613" lvl="1" algn="l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262626"/>
                </a:solidFill>
              </a:rPr>
              <a:t>Отчетность</a:t>
            </a:r>
            <a:r>
              <a:rPr lang="en-US" smtClean="0">
                <a:solidFill>
                  <a:srgbClr val="262626"/>
                </a:solidFill>
              </a:rPr>
              <a:t> </a:t>
            </a:r>
            <a:r>
              <a:rPr lang="tr-TR" sz="2000" i="1" smtClean="0">
                <a:solidFill>
                  <a:srgbClr val="262626"/>
                </a:solidFill>
              </a:rPr>
              <a:t>(</a:t>
            </a:r>
            <a:r>
              <a:rPr lang="en-US" sz="2000" i="1" smtClean="0">
                <a:solidFill>
                  <a:srgbClr val="262626"/>
                </a:solidFill>
              </a:rPr>
              <a:t>Accountability</a:t>
            </a:r>
            <a:r>
              <a:rPr lang="tr-TR" sz="2000" i="1" smtClean="0">
                <a:solidFill>
                  <a:srgbClr val="262626"/>
                </a:solidFill>
              </a:rPr>
              <a:t>)</a:t>
            </a:r>
          </a:p>
          <a:p>
            <a:pPr marL="455613" lvl="1" algn="l" eaLnBrk="1" hangingPunct="1">
              <a:lnSpc>
                <a:spcPct val="90000"/>
              </a:lnSpc>
            </a:pPr>
            <a:endParaRPr lang="tr-TR" sz="2400" smtClean="0">
              <a:solidFill>
                <a:srgbClr val="262626"/>
              </a:solidFill>
            </a:endParaRPr>
          </a:p>
          <a:p>
            <a:pPr marL="455613" lvl="1" algn="l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262626"/>
                </a:solidFill>
              </a:rPr>
              <a:t>Действенность</a:t>
            </a:r>
            <a:r>
              <a:rPr lang="en-US" sz="2400" smtClean="0">
                <a:solidFill>
                  <a:srgbClr val="262626"/>
                </a:solidFill>
              </a:rPr>
              <a:t> </a:t>
            </a:r>
            <a:r>
              <a:rPr lang="tr-TR" sz="2000" i="1" smtClean="0">
                <a:solidFill>
                  <a:srgbClr val="262626"/>
                </a:solidFill>
              </a:rPr>
              <a:t>(</a:t>
            </a:r>
            <a:r>
              <a:rPr lang="en-US" sz="2000" i="1" smtClean="0">
                <a:solidFill>
                  <a:srgbClr val="262626"/>
                </a:solidFill>
              </a:rPr>
              <a:t>Efficiency</a:t>
            </a:r>
            <a:r>
              <a:rPr lang="tr-TR" sz="2000" i="1" smtClean="0">
                <a:solidFill>
                  <a:srgbClr val="262626"/>
                </a:solidFill>
              </a:rPr>
              <a:t>)</a:t>
            </a:r>
          </a:p>
          <a:p>
            <a:pPr marL="455613" lvl="1" algn="l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62626"/>
                </a:solidFill>
              </a:rPr>
              <a:t> </a:t>
            </a:r>
            <a:endParaRPr lang="tr-TR" sz="2400" smtClean="0">
              <a:solidFill>
                <a:srgbClr val="262626"/>
              </a:solidFill>
            </a:endParaRPr>
          </a:p>
          <a:p>
            <a:pPr marL="455613" lvl="1" algn="l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262626"/>
                </a:solidFill>
              </a:rPr>
              <a:t>Эффективность</a:t>
            </a:r>
            <a:r>
              <a:rPr lang="tr-TR" sz="2400" smtClean="0">
                <a:solidFill>
                  <a:srgbClr val="262626"/>
                </a:solidFill>
              </a:rPr>
              <a:t> </a:t>
            </a:r>
            <a:r>
              <a:rPr lang="tr-TR" sz="2000" i="1" smtClean="0">
                <a:solidFill>
                  <a:srgbClr val="262626"/>
                </a:solidFill>
              </a:rPr>
              <a:t>(</a:t>
            </a:r>
            <a:r>
              <a:rPr lang="en-US" sz="2000" i="1" smtClean="0">
                <a:solidFill>
                  <a:srgbClr val="262626"/>
                </a:solidFill>
              </a:rPr>
              <a:t>Effectiveness</a:t>
            </a:r>
            <a:r>
              <a:rPr lang="tr-TR" sz="2000" i="1" smtClean="0">
                <a:solidFill>
                  <a:srgbClr val="262626"/>
                </a:solidFill>
              </a:rPr>
              <a:t>)</a:t>
            </a:r>
            <a:endParaRPr lang="en-US" sz="2000" i="1" smtClean="0">
              <a:solidFill>
                <a:srgbClr val="262626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tr-TR" sz="2800" smtClean="0">
              <a:solidFill>
                <a:srgbClr val="262626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US" sz="2800" smtClean="0">
              <a:solidFill>
                <a:srgbClr val="262626"/>
              </a:solidFill>
            </a:endParaRPr>
          </a:p>
        </p:txBody>
      </p:sp>
      <p:sp>
        <p:nvSpPr>
          <p:cNvPr id="6" name="3 Dikdörtgen"/>
          <p:cNvSpPr/>
          <p:nvPr/>
        </p:nvSpPr>
        <p:spPr>
          <a:xfrm>
            <a:off x="149225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sz="1600" dirty="0"/>
              <a:t>НОВАЯ СИСТЕМА ГОСУДАРСТВЕННОГО ФИНАНСОВОГО УПРАВЛЕНИЯ И КОНТРОЛЯ</a:t>
            </a:r>
            <a:endParaRPr lang="en-US" altLang="tr-TR" sz="1600" dirty="0">
              <a:latin typeface="Arial" pitchFamily="34" charset="0"/>
            </a:endParaRPr>
          </a:p>
        </p:txBody>
      </p:sp>
      <p:sp>
        <p:nvSpPr>
          <p:cNvPr id="7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grpSp>
        <p:nvGrpSpPr>
          <p:cNvPr id="63492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9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/>
            </a:p>
          </p:txBody>
        </p:sp>
        <p:pic>
          <p:nvPicPr>
            <p:cNvPr id="10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1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C5E0A-7607-4805-8E21-ED2147F32B38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121858" name="Rectangle 5" descr="Gazete kağıdı"/>
          <p:cNvSpPr>
            <a:spLocks noChangeArrowheads="1"/>
          </p:cNvSpPr>
          <p:nvPr/>
        </p:nvSpPr>
        <p:spPr bwMode="auto">
          <a:xfrm>
            <a:off x="228600" y="1708150"/>
            <a:ext cx="0" cy="2762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0" hangingPunct="0"/>
            <a:endParaRPr lang="tr-TR" altLang="tr-TR"/>
          </a:p>
        </p:txBody>
      </p:sp>
      <p:sp>
        <p:nvSpPr>
          <p:cNvPr id="89092" name="Rectangle 6"/>
          <p:cNvSpPr>
            <a:spLocks noChangeArrowheads="1"/>
          </p:cNvSpPr>
          <p:nvPr/>
        </p:nvSpPr>
        <p:spPr bwMode="auto">
          <a:xfrm>
            <a:off x="974725" y="558800"/>
            <a:ext cx="7866063" cy="5972175"/>
          </a:xfrm>
          <a:prstGeom prst="rect">
            <a:avLst/>
          </a:prstGeom>
          <a:solidFill>
            <a:schemeClr val="accent3">
              <a:lumMod val="40000"/>
              <a:lumOff val="60000"/>
              <a:alpha val="50195"/>
            </a:schemeClr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spcBef>
                <a:spcPct val="20000"/>
              </a:spcBef>
              <a:buFont typeface="Arial" pitchFamily="34" charset="0"/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0" hangingPunct="0">
              <a:spcBef>
                <a:spcPct val="0"/>
              </a:spcBef>
              <a:buFontTx/>
              <a:buNone/>
              <a:defRPr/>
            </a:pPr>
            <a:endParaRPr lang="tr-TR" altLang="tr-TR" sz="1000" u="sng" dirty="0" smtClean="0">
              <a:solidFill>
                <a:srgbClr val="000000"/>
              </a:solidFill>
              <a:latin typeface="TR Arial"/>
            </a:endParaRPr>
          </a:p>
          <a:p>
            <a:pPr algn="just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tr-TR" sz="1800" u="sng" dirty="0" smtClean="0">
                <a:solidFill>
                  <a:srgbClr val="000000"/>
                </a:solidFill>
                <a:latin typeface="+mj-lt"/>
              </a:rPr>
              <a:t>Формат Отчета о мониторинге и оценке инвестиционной программы 2012 г.</a:t>
            </a:r>
            <a:r>
              <a:rPr lang="tr-TR" altLang="tr-TR" sz="1800" u="sng" dirty="0" smtClean="0">
                <a:solidFill>
                  <a:srgbClr val="000000"/>
                </a:solidFill>
                <a:latin typeface="+mj-lt"/>
              </a:rPr>
              <a:t> </a:t>
            </a:r>
            <a:endParaRPr lang="tr-TR" altLang="tr-TR" sz="1800" dirty="0" smtClean="0">
              <a:solidFill>
                <a:srgbClr val="000000"/>
              </a:solidFill>
              <a:latin typeface="+mj-lt"/>
            </a:endParaRPr>
          </a:p>
          <a:p>
            <a:pPr algn="just" eaLnBrk="0" hangingPunct="0">
              <a:spcBef>
                <a:spcPct val="0"/>
              </a:spcBef>
              <a:buFontTx/>
              <a:buNone/>
              <a:defRPr/>
            </a:pPr>
            <a:endParaRPr lang="tr-TR" altLang="tr-TR" sz="1800" u="sng" dirty="0" smtClean="0">
              <a:solidFill>
                <a:srgbClr val="000000"/>
              </a:solidFill>
              <a:latin typeface="+mj-lt"/>
            </a:endParaRPr>
          </a:p>
          <a:p>
            <a:pPr algn="just" eaLnBrk="0" hangingPunct="0">
              <a:spcBef>
                <a:spcPct val="0"/>
              </a:spcBef>
              <a:buFontTx/>
              <a:buNone/>
              <a:defRPr/>
            </a:pPr>
            <a:r>
              <a:rPr lang="tr-TR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1. </a:t>
            </a:r>
            <a:r>
              <a:rPr lang="ru-RU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Резюме руководителя</a:t>
            </a:r>
            <a:endParaRPr lang="tr-TR" altLang="tr-TR" sz="1800" dirty="0" smtClean="0">
              <a:solidFill>
                <a:srgbClr val="000000"/>
              </a:solidFill>
              <a:latin typeface="+mj-lt"/>
            </a:endParaRPr>
          </a:p>
          <a:p>
            <a:pPr algn="just" eaLnBrk="0" hangingPunct="0">
              <a:spcBef>
                <a:spcPct val="0"/>
              </a:spcBef>
              <a:buFontTx/>
              <a:buNone/>
              <a:defRPr/>
            </a:pPr>
            <a:r>
              <a:rPr lang="tr-TR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2. </a:t>
            </a:r>
            <a:r>
              <a:rPr lang="ru-RU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Общая оценка</a:t>
            </a:r>
            <a:endParaRPr lang="tr-TR" altLang="tr-TR" sz="180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Видение организации: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Миссия организации: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Основные цели и направления организации: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Источники финансирования вложений организации: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Существующие производственные возможности организации 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lang="ru-RU" altLang="tr-TR" sz="1800" b="0" dirty="0" smtClean="0">
                <a:solidFill>
                  <a:srgbClr val="000000"/>
                </a:solidFill>
                <a:latin typeface="+mj-lt"/>
              </a:rPr>
              <a:t>запас капитала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</a:rPr>
              <a:t>)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Преследуемое и реализованное вложениями 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2012 </a:t>
            </a: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года увеличение производительности: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Практика вложений 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2012 </a:t>
            </a: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года: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Tx/>
              <a:buNone/>
              <a:defRPr/>
            </a:pPr>
            <a:r>
              <a:rPr lang="tr-TR" altLang="tr-TR" sz="1800" b="0" i="1" dirty="0" smtClean="0">
                <a:solidFill>
                  <a:srgbClr val="000000"/>
                </a:solidFill>
                <a:latin typeface="+mj-lt"/>
              </a:rPr>
              <a:t>	- </a:t>
            </a:r>
            <a:r>
              <a:rPr lang="ru-RU" altLang="tr-TR" sz="1800" b="0" i="1" dirty="0" smtClean="0">
                <a:solidFill>
                  <a:srgbClr val="000000"/>
                </a:solidFill>
                <a:latin typeface="+mj-lt"/>
              </a:rPr>
              <a:t>Общее состояние реализации вложений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Tx/>
              <a:buNone/>
              <a:defRPr/>
            </a:pPr>
            <a:r>
              <a:rPr lang="tr-TR" altLang="tr-TR" sz="1800" b="0" dirty="0" smtClean="0">
                <a:solidFill>
                  <a:srgbClr val="000000"/>
                </a:solidFill>
                <a:latin typeface="+mj-lt"/>
              </a:rPr>
              <a:t>	- </a:t>
            </a:r>
            <a:r>
              <a:rPr lang="ru-RU" altLang="tr-TR" sz="1800" b="0" i="1" dirty="0" smtClean="0">
                <a:solidFill>
                  <a:srgbClr val="000000"/>
                </a:solidFill>
                <a:latin typeface="+mj-lt"/>
              </a:rPr>
              <a:t>Основные проблемы, возникшие при реализации инвестиций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algn="just" eaLnBrk="0" hangingPunct="0">
              <a:spcBef>
                <a:spcPct val="0"/>
              </a:spcBef>
              <a:buFontTx/>
              <a:buNone/>
              <a:defRPr/>
            </a:pPr>
            <a:endParaRPr lang="tr-TR" altLang="tr-TR" sz="1800" dirty="0" smtClean="0">
              <a:solidFill>
                <a:srgbClr val="000000"/>
              </a:solidFill>
              <a:latin typeface="+mj-lt"/>
            </a:endParaRPr>
          </a:p>
          <a:p>
            <a:pPr algn="just" eaLnBrk="0" hangingPunct="0">
              <a:spcBef>
                <a:spcPct val="0"/>
              </a:spcBef>
              <a:buFontTx/>
              <a:buNone/>
              <a:defRPr/>
            </a:pPr>
            <a:r>
              <a:rPr lang="tr-TR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3. </a:t>
            </a:r>
            <a:r>
              <a:rPr lang="ru-RU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Реализация проектов в </a:t>
            </a:r>
            <a:r>
              <a:rPr lang="tr-TR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2012 </a:t>
            </a:r>
            <a:r>
              <a:rPr lang="ru-RU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г.</a:t>
            </a:r>
            <a:r>
              <a:rPr lang="tr-TR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:</a:t>
            </a:r>
            <a:endParaRPr lang="tr-TR" altLang="tr-TR" sz="180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 </a:t>
            </a: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Продолжающиеся проекты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:</a:t>
            </a:r>
            <a:r>
              <a:rPr lang="tr-TR" altLang="tr-TR" sz="1800" b="0" i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lvl="1" indent="0" algn="just" eaLnBrk="0" hangingPunct="0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 </a:t>
            </a:r>
            <a:r>
              <a:rPr lang="ru-RU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Завершенные многолетние проекты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tr-TR" altLang="tr-TR" sz="1800" b="0" i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(</a:t>
            </a:r>
            <a:r>
              <a:rPr lang="ru-RU" altLang="tr-TR" sz="1800" b="0" i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Отчет о завершении проекта</a:t>
            </a:r>
            <a:r>
              <a:rPr lang="tr-TR" altLang="tr-TR" sz="1800" b="0" i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)</a:t>
            </a:r>
            <a:r>
              <a:rPr lang="tr-TR" altLang="tr-TR" sz="1800" b="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:</a:t>
            </a:r>
            <a:endParaRPr lang="tr-TR" altLang="tr-TR" sz="1800" b="0" dirty="0" smtClean="0">
              <a:solidFill>
                <a:srgbClr val="000000"/>
              </a:solidFill>
              <a:latin typeface="+mj-lt"/>
            </a:endParaRPr>
          </a:p>
          <a:p>
            <a:pPr algn="just" eaLnBrk="0" hangingPunct="0">
              <a:spcBef>
                <a:spcPct val="0"/>
              </a:spcBef>
              <a:buFont typeface="Symbol" pitchFamily="18" charset="2"/>
              <a:buNone/>
              <a:defRPr/>
            </a:pPr>
            <a:r>
              <a:rPr lang="tr-TR" altLang="tr-TR" sz="1800" i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endParaRPr lang="tr-TR" altLang="tr-TR" sz="1800" dirty="0" smtClean="0">
              <a:solidFill>
                <a:srgbClr val="000000"/>
              </a:solidFill>
              <a:latin typeface="+mj-lt"/>
            </a:endParaRPr>
          </a:p>
          <a:p>
            <a:pPr algn="just" eaLnBrk="0" hangingPunct="0">
              <a:spcBef>
                <a:spcPct val="0"/>
              </a:spcBef>
              <a:buFontTx/>
              <a:buNone/>
              <a:defRPr/>
            </a:pPr>
            <a:r>
              <a:rPr lang="tr-TR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4. </a:t>
            </a:r>
            <a:r>
              <a:rPr lang="ru-RU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Предложения</a:t>
            </a:r>
            <a:r>
              <a:rPr lang="tr-TR" altLang="tr-TR" sz="1800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:</a:t>
            </a:r>
            <a:r>
              <a:rPr lang="tr-TR" altLang="tr-TR" sz="1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endParaRPr lang="tr-TR" altLang="tr-TR" sz="18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tr-TR" altLang="tr-TR" sz="1400" dirty="0">
                <a:latin typeface="Arial" pitchFamily="34" charset="0"/>
              </a:rPr>
              <a:t>       </a:t>
            </a:r>
            <a:r>
              <a:rPr lang="ru-RU" altLang="tr-TR" sz="1400" dirty="0">
                <a:latin typeface="Arial" pitchFamily="34" charset="0"/>
              </a:rPr>
              <a:t>ОТЧЕТ МОНИТОРИНГА И ОЦЕНКИ ИНВЕСТИЦИОННОЙ ПРОГРАММЫ  В КОНЦЕ ГОДА</a:t>
            </a:r>
            <a:endParaRPr lang="tr-TR" altLang="tr-TR" sz="14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21862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AAB53-CDAB-4C2B-B65E-9CEDE40E20E7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1228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900" y="1106488"/>
            <a:ext cx="8705850" cy="506412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Нужна долгосрочная и среднесрочная перспектива</a:t>
            </a:r>
            <a:r>
              <a:rPr lang="tr-TR" altLang="tr-TR" sz="2000" smtClean="0"/>
              <a:t> (</a:t>
            </a:r>
            <a:r>
              <a:rPr lang="ru-RU" altLang="tr-TR" sz="2000" smtClean="0"/>
              <a:t>стратегия</a:t>
            </a:r>
            <a:r>
              <a:rPr lang="tr-TR" altLang="tr-TR" sz="2000" smtClean="0"/>
              <a:t>)</a:t>
            </a:r>
            <a:r>
              <a:rPr lang="ru-RU" altLang="tr-TR" sz="2000" smtClean="0"/>
              <a:t>,</a:t>
            </a:r>
            <a:r>
              <a:rPr lang="en-US" altLang="tr-TR" sz="2000" smtClean="0"/>
              <a:t> (</a:t>
            </a:r>
            <a:r>
              <a:rPr lang="ru-RU" altLang="tr-TR" sz="2000" smtClean="0"/>
              <a:t>долгосрочный план</a:t>
            </a:r>
            <a:r>
              <a:rPr lang="tr-TR" altLang="tr-TR" sz="2000" smtClean="0"/>
              <a:t>, </a:t>
            </a:r>
            <a:r>
              <a:rPr lang="ru-RU" altLang="tr-TR" sz="2000" smtClean="0"/>
              <a:t>среднесрочная программа</a:t>
            </a:r>
            <a:r>
              <a:rPr lang="tr-TR" altLang="tr-TR" sz="2000" smtClean="0"/>
              <a:t>, </a:t>
            </a:r>
            <a:r>
              <a:rPr lang="ru-RU" altLang="tr-TR" sz="2000" smtClean="0"/>
              <a:t>многолетнее бюджетирование и т.п.</a:t>
            </a:r>
            <a:r>
              <a:rPr lang="tr-TR" altLang="tr-TR" sz="2000" smtClean="0"/>
              <a:t>)</a:t>
            </a:r>
            <a:r>
              <a:rPr lang="ru-RU" altLang="tr-TR" sz="2000" smtClean="0"/>
              <a:t>.</a:t>
            </a: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en-US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Важно усвоение </a:t>
            </a:r>
            <a:r>
              <a:rPr lang="tr-TR" altLang="tr-TR" sz="2000" smtClean="0"/>
              <a:t> (o</a:t>
            </a:r>
            <a:r>
              <a:rPr lang="en-US" altLang="tr-TR" sz="2000" smtClean="0"/>
              <a:t>wnership</a:t>
            </a:r>
            <a:r>
              <a:rPr lang="tr-TR" altLang="tr-TR" sz="2000" smtClean="0"/>
              <a:t>) </a:t>
            </a:r>
            <a:r>
              <a:rPr lang="ru-RU" altLang="tr-TR" sz="2000" smtClean="0"/>
              <a:t>планов, программ и проектов</a:t>
            </a:r>
            <a:r>
              <a:rPr lang="tr-TR" altLang="tr-TR" sz="2000" smtClean="0"/>
              <a:t>.</a:t>
            </a:r>
            <a:r>
              <a:rPr lang="en-US" altLang="tr-TR" sz="2000" smtClean="0"/>
              <a:t> </a:t>
            </a:r>
            <a:r>
              <a:rPr lang="ru-RU" altLang="tr-TR" sz="2000" smtClean="0"/>
              <a:t>На каждой стадии управления циклом программ и проектов</a:t>
            </a:r>
            <a:r>
              <a:rPr lang="tr-TR" altLang="tr-TR" sz="2000" smtClean="0"/>
              <a:t> (project cycle management) </a:t>
            </a:r>
            <a:r>
              <a:rPr lang="ru-RU" altLang="tr-TR" sz="2000" smtClean="0"/>
              <a:t>следует занять подход на основе участия всех заинтересованных в процессе</a:t>
            </a:r>
            <a:r>
              <a:rPr lang="tr-TR" altLang="tr-TR" sz="2000" smtClean="0"/>
              <a:t> (</a:t>
            </a:r>
            <a:r>
              <a:rPr lang="en-US" altLang="tr-TR" sz="2000" smtClean="0"/>
              <a:t>participatory approach</a:t>
            </a:r>
            <a:r>
              <a:rPr lang="tr-TR" altLang="tr-TR" sz="2000" smtClean="0"/>
              <a:t>) </a:t>
            </a:r>
            <a:r>
              <a:rPr lang="ru-RU" altLang="tr-TR" sz="2000" smtClean="0"/>
              <a:t>.</a:t>
            </a: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При планировании, реализации и мониторинге можно использовать такие инструменты управления как управление проектным циклом и логичный рамочный матрикс</a:t>
            </a:r>
            <a:r>
              <a:rPr lang="tr-TR" altLang="tr-TR" sz="2000" smtClean="0"/>
              <a:t>.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Следует предоставлять учреждениям на практике достаточную гибкость.</a:t>
            </a: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Следует создавать эффективную координацию и сотрудничество как в отношениях между центральными органами, так и  между реализующими организациями, следует конкретно описать корпоративные роли.</a:t>
            </a:r>
            <a:endParaRPr lang="tr-TR" altLang="tr-TR" sz="2000" smtClean="0"/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ВЫВОДЫ ИЗ ОПЫТА ТУРЦИИ</a:t>
            </a:r>
            <a:r>
              <a:rPr lang="tr-TR" altLang="tr-TR" sz="2200" dirty="0">
                <a:latin typeface="Arial" pitchFamily="34" charset="0"/>
              </a:rPr>
              <a:t> 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22885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FA72D-ADEB-4067-BBD9-39E648796804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900" y="1106488"/>
            <a:ext cx="8512175" cy="5084762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70000"/>
              </a:lnSpc>
              <a:buFont typeface="Arial" pitchFamily="34" charset="0"/>
              <a:buNone/>
            </a:pPr>
            <a:endParaRPr lang="tr-TR" altLang="tr-TR" sz="24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Следует усвоить такие принципы как транспарентность</a:t>
            </a:r>
            <a:r>
              <a:rPr lang="tr-TR" altLang="tr-TR" sz="2000" smtClean="0"/>
              <a:t>, </a:t>
            </a:r>
            <a:r>
              <a:rPr lang="ru-RU" altLang="tr-TR" sz="2000" smtClean="0"/>
              <a:t>отчетность</a:t>
            </a:r>
            <a:r>
              <a:rPr lang="tr-TR" altLang="tr-TR" sz="2000" smtClean="0"/>
              <a:t>, </a:t>
            </a:r>
            <a:r>
              <a:rPr lang="ru-RU" altLang="tr-TR" sz="2000" smtClean="0"/>
              <a:t>участие</a:t>
            </a:r>
            <a:r>
              <a:rPr lang="tr-TR" altLang="tr-TR" sz="2000" smtClean="0"/>
              <a:t>, </a:t>
            </a:r>
            <a:r>
              <a:rPr lang="ru-RU" altLang="tr-TR" sz="2000" smtClean="0"/>
              <a:t>эффективность</a:t>
            </a:r>
            <a:r>
              <a:rPr lang="tr-TR" altLang="tr-TR" sz="2000" smtClean="0"/>
              <a:t>, </a:t>
            </a:r>
            <a:r>
              <a:rPr lang="ru-RU" altLang="tr-TR" sz="2000" smtClean="0"/>
              <a:t>результативность</a:t>
            </a:r>
            <a:r>
              <a:rPr lang="tr-TR" altLang="tr-TR" sz="2000" smtClean="0"/>
              <a:t>, </a:t>
            </a:r>
            <a:r>
              <a:rPr lang="ru-RU" altLang="tr-TR" sz="2000" smtClean="0"/>
              <a:t>продуктивность</a:t>
            </a:r>
            <a:r>
              <a:rPr lang="tr-TR" altLang="tr-TR" sz="2000" smtClean="0"/>
              <a:t>, </a:t>
            </a:r>
            <a:r>
              <a:rPr lang="ru-RU" altLang="tr-TR" sz="2000" smtClean="0"/>
              <a:t>фокусированность на результат.</a:t>
            </a: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Объем управляемых вложений должен соответствовать ресурсам.</a:t>
            </a: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Следует оценивать проекты целостным образом</a:t>
            </a:r>
            <a:r>
              <a:rPr lang="tr-TR" altLang="tr-TR" sz="2000" smtClean="0"/>
              <a:t>. </a:t>
            </a:r>
            <a:r>
              <a:rPr lang="ru-RU" altLang="tr-TR" sz="2000" smtClean="0"/>
              <a:t>К примеру</a:t>
            </a:r>
            <a:r>
              <a:rPr lang="tr-TR" altLang="tr-TR" sz="2000" smtClean="0"/>
              <a:t>, </a:t>
            </a:r>
            <a:r>
              <a:rPr lang="ru-RU" altLang="tr-TR" sz="2000" smtClean="0"/>
              <a:t>одновременно следует реализовать строительство плотин и каналов орошения.</a:t>
            </a: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en-US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altLang="tr-TR" sz="2000" smtClean="0"/>
              <a:t>Корпоративные возможности государственных учреждений имеют жизненно важное значение для разработки и реализации надёжных проектов</a:t>
            </a:r>
            <a:r>
              <a:rPr lang="tr-TR" altLang="tr-TR" sz="2000" smtClean="0"/>
              <a:t>. </a:t>
            </a:r>
            <a:r>
              <a:rPr lang="ru-RU" altLang="tr-TR" sz="2000" smtClean="0"/>
              <a:t>Следует повысить квалификацию соответствующих кадров.</a:t>
            </a: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tr-TR" altLang="tr-TR" sz="20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tr-TR" sz="2000" smtClean="0"/>
              <a:t> </a:t>
            </a:r>
            <a:r>
              <a:rPr lang="ru-RU" altLang="tr-TR" sz="2000" smtClean="0"/>
              <a:t>Следует иметь эффективную систему мониторинга и оценки для того, чтобы своевременно принимать превентивные и корректирующие меры и лучшим образом запланировать будущие проекты.</a:t>
            </a:r>
            <a:endParaRPr lang="tr-TR" altLang="tr-TR" sz="2000" smtClean="0"/>
          </a:p>
        </p:txBody>
      </p:sp>
      <p:sp>
        <p:nvSpPr>
          <p:cNvPr id="8" name="6 Slayt Numarası Yer Tutucusu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lIns="91435" tIns="45718" rIns="91435" bIns="45718" anchor="ctr"/>
          <a:lstStyle/>
          <a:p>
            <a:pPr algn="r" eaLnBrk="0" hangingPunct="0"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ВЫВОДЫ ИЗ ОПЫТА ТУРЦИИ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10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2391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2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3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4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DE63C1-0987-4F94-9C15-29FD09B124FD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1249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900" y="1106488"/>
            <a:ext cx="8512175" cy="5183187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tr-TR" altLang="tr-TR" sz="2400" smtClean="0"/>
          </a:p>
          <a:p>
            <a:pPr eaLnBrk="1" hangingPunct="1">
              <a:lnSpc>
                <a:spcPct val="80000"/>
              </a:lnSpc>
            </a:pPr>
            <a:r>
              <a:rPr lang="ru-RU" altLang="tr-TR" sz="2000" smtClean="0"/>
              <a:t>Отчеты мониторинга и оценки должны быть составлены правильно, надёжно и своевременно и должны быть переданы заинтересованным органам</a:t>
            </a:r>
            <a:r>
              <a:rPr lang="tr-TR" altLang="tr-TR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tr-TR" sz="2000" smtClean="0"/>
          </a:p>
          <a:p>
            <a:pPr eaLnBrk="1" hangingPunct="1">
              <a:lnSpc>
                <a:spcPct val="80000"/>
              </a:lnSpc>
            </a:pPr>
            <a:r>
              <a:rPr lang="ru-RU" altLang="tr-TR" sz="2000" smtClean="0"/>
              <a:t>Следует усвоить систематичный, комплексный подход, ориентированный на результат</a:t>
            </a:r>
            <a:r>
              <a:rPr lang="tr-TR" altLang="tr-TR" sz="2000" smtClean="0"/>
              <a:t> (r</a:t>
            </a:r>
            <a:r>
              <a:rPr lang="en-US" altLang="tr-TR" sz="2000" smtClean="0"/>
              <a:t>esults oriented</a:t>
            </a:r>
            <a:r>
              <a:rPr lang="tr-TR" altLang="tr-TR" sz="2000" smtClean="0"/>
              <a:t>).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smtClean="0"/>
          </a:p>
          <a:p>
            <a:pPr eaLnBrk="1" hangingPunct="1">
              <a:lnSpc>
                <a:spcPct val="80000"/>
              </a:lnSpc>
            </a:pPr>
            <a:r>
              <a:rPr lang="ru-RU" altLang="tr-TR" sz="2000" smtClean="0"/>
              <a:t>Схемы партнерства частного и государственного секторов </a:t>
            </a:r>
            <a:r>
              <a:rPr lang="tr-TR" sz="2000" smtClean="0"/>
              <a:t>(</a:t>
            </a:r>
            <a:r>
              <a:rPr lang="en-US" sz="2000" smtClean="0"/>
              <a:t>PPP</a:t>
            </a:r>
            <a:r>
              <a:rPr lang="tr-TR" sz="2000" smtClean="0"/>
              <a:t>)</a:t>
            </a:r>
            <a:r>
              <a:rPr lang="en-US" sz="2000" smtClean="0"/>
              <a:t> </a:t>
            </a:r>
            <a:r>
              <a:rPr lang="ru-RU" sz="2000" smtClean="0"/>
              <a:t> могут  быть полезными в плане сокращения финансовой нагрузки государственного сектора и использования финансовых и управленческих возможностей частного сектора в оказании государственных услуг</a:t>
            </a:r>
            <a:r>
              <a:rPr lang="tr-TR" altLang="tr-TR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tr-TR" sz="2000" smtClean="0"/>
          </a:p>
          <a:p>
            <a:pPr eaLnBrk="1" hangingPunct="1">
              <a:lnSpc>
                <a:spcPct val="80000"/>
              </a:lnSpc>
            </a:pPr>
            <a:r>
              <a:rPr lang="ru-RU" altLang="tr-TR" sz="2000" smtClean="0"/>
              <a:t>Определение правовых рамок  для управления циклом программ, бюджета и проектов поможет повышению результативности</a:t>
            </a:r>
            <a:r>
              <a:rPr lang="tr-TR" altLang="tr-TR" sz="2400" smtClean="0">
                <a:latin typeface="Arial" pitchFamily="34" charset="0"/>
              </a:rPr>
              <a:t>.</a:t>
            </a:r>
            <a:endParaRPr lang="tr-TR" altLang="tr-TR" sz="2400" smtClean="0"/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ВЫВОДЫ ИЗ ОПЫТА ТУРЦИИ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24933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27E54-A7E1-4552-85E9-5DC826B1143B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 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050" y="896938"/>
            <a:ext cx="8597900" cy="5149850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400" smtClean="0"/>
          </a:p>
          <a:p>
            <a:pPr eaLnBrk="1" hangingPunct="1">
              <a:lnSpc>
                <a:spcPct val="80000"/>
              </a:lnSpc>
            </a:pPr>
            <a:r>
              <a:rPr lang="ru-RU" altLang="tr-TR" sz="2300" smtClean="0"/>
              <a:t>Следует выделять достаточное время и денежные средства для исследований высококачественных ТЭО</a:t>
            </a:r>
            <a:r>
              <a:rPr lang="tr-TR" altLang="tr-TR" sz="2300" smtClean="0"/>
              <a:t>. </a:t>
            </a:r>
            <a:r>
              <a:rPr lang="ru-RU" altLang="tr-TR" sz="2300" smtClean="0"/>
              <a:t>Важно, чтобы проекты были релевантными</a:t>
            </a:r>
            <a:r>
              <a:rPr lang="tr-TR" altLang="tr-TR" sz="2300" smtClean="0"/>
              <a:t> (relevant), </a:t>
            </a:r>
            <a:r>
              <a:rPr lang="ru-RU" altLang="tr-TR" sz="2300" smtClean="0"/>
              <a:t>технико-экономическим обоснованными</a:t>
            </a:r>
            <a:r>
              <a:rPr lang="tr-TR" altLang="tr-TR" sz="2300" smtClean="0"/>
              <a:t> (feasible) </a:t>
            </a:r>
            <a:r>
              <a:rPr lang="ru-RU" altLang="tr-TR" sz="2300" smtClean="0"/>
              <a:t>и устойчивыми</a:t>
            </a:r>
            <a:r>
              <a:rPr lang="tr-TR" altLang="tr-TR" sz="2300" smtClean="0"/>
              <a:t> (sustainable).</a:t>
            </a:r>
          </a:p>
          <a:p>
            <a:pPr eaLnBrk="1" hangingPunct="1">
              <a:lnSpc>
                <a:spcPct val="80000"/>
              </a:lnSpc>
            </a:pPr>
            <a:endParaRPr lang="tr-TR" altLang="tr-TR" sz="2300" smtClean="0"/>
          </a:p>
          <a:p>
            <a:pPr eaLnBrk="1" hangingPunct="1">
              <a:lnSpc>
                <a:spcPct val="80000"/>
              </a:lnSpc>
            </a:pPr>
            <a:r>
              <a:rPr lang="ru-RU" altLang="tr-TR" sz="2300" smtClean="0"/>
              <a:t>Изучая практики других стран можно использовать полезные моменты в стране</a:t>
            </a:r>
            <a:r>
              <a:rPr lang="tr-TR" altLang="tr-TR" sz="23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tr-TR" altLang="tr-TR" sz="2300" smtClean="0"/>
          </a:p>
          <a:p>
            <a:pPr eaLnBrk="1" hangingPunct="1">
              <a:lnSpc>
                <a:spcPct val="80000"/>
              </a:lnSpc>
            </a:pPr>
            <a:r>
              <a:rPr lang="ru-RU" altLang="tr-TR" sz="2300" smtClean="0"/>
              <a:t>Можно пользоваться возможностям, техническим потенциалом и специализацией международных организаций</a:t>
            </a:r>
            <a:r>
              <a:rPr lang="tr-TR" altLang="tr-TR" sz="23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tr-TR" altLang="tr-TR" sz="2300" smtClean="0"/>
          </a:p>
          <a:p>
            <a:pPr eaLnBrk="1" hangingPunct="1">
              <a:lnSpc>
                <a:spcPct val="80000"/>
              </a:lnSpc>
            </a:pPr>
            <a:r>
              <a:rPr lang="ru-RU" altLang="tr-TR" sz="2300" smtClean="0"/>
              <a:t>Разработанные системы должны соответствовать условиям в стране (экономике, технике, культуре)</a:t>
            </a:r>
            <a:r>
              <a:rPr lang="tr-TR" altLang="tr-TR" sz="2300" smtClean="0"/>
              <a:t>.</a:t>
            </a:r>
            <a:endParaRPr lang="en-US" altLang="tr-TR" sz="2300" smtClean="0"/>
          </a:p>
        </p:txBody>
      </p:sp>
      <p:sp>
        <p:nvSpPr>
          <p:cNvPr id="7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tr-TR" altLang="tr-TR" sz="2200" dirty="0">
                <a:latin typeface="Arial" pitchFamily="34" charset="0"/>
              </a:rPr>
              <a:t>        </a:t>
            </a:r>
            <a:r>
              <a:rPr lang="ru-RU" altLang="tr-TR" sz="2200" dirty="0">
                <a:latin typeface="Arial" pitchFamily="34" charset="0"/>
              </a:rPr>
              <a:t>ВЫВОДЫ ИЗ ОПЫТА ТУРЦИИ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8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125958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0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1" name="4 Resim" descr="Kalkınma Bakanlığı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2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4386B-44C8-4242-91E1-59775D2208ED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03488"/>
            <a:ext cx="9144000" cy="1036637"/>
          </a:xfrm>
        </p:spPr>
        <p:txBody>
          <a:bodyPr/>
          <a:lstStyle/>
          <a:p>
            <a:pPr eaLnBrk="1" hangingPunct="1"/>
            <a:r>
              <a:rPr lang="ru-RU" altLang="tr-TR" sz="3600" b="1" smtClean="0"/>
              <a:t>СПАСИБО ЗА ВНИМАНИЕ</a:t>
            </a:r>
            <a:r>
              <a:rPr lang="tr-TR" altLang="tr-TR" sz="3600" b="1" smtClean="0"/>
              <a:t>...</a:t>
            </a:r>
            <a:endParaRPr lang="en-US" altLang="tr-TR" sz="3600" b="1" smtClean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8050" y="3643313"/>
            <a:ext cx="7545388" cy="30003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tr-TR" altLang="tr-TR" sz="1400" smtClean="0">
                <a:solidFill>
                  <a:srgbClr val="18085E"/>
                </a:solidFill>
              </a:rPr>
              <a:t> </a:t>
            </a:r>
          </a:p>
        </p:txBody>
      </p:sp>
      <p:pic>
        <p:nvPicPr>
          <p:cNvPr id="126980" name="Picture 7" descr="flag-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27363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3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6983" name="Picture 9" descr="C:\Users\yilgin\Desktop\Tajikistan_Fla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3313" y="0"/>
            <a:ext cx="2960687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84" name="Resim 14" descr="http://www.kalkinma.gov.tr/DocObjects/view/12599/Kalkınma_Bakanlığı_logo(_arkası_beyaz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5388" y="22225"/>
            <a:ext cx="1890712" cy="200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14"/>
          <p:cNvSpPr>
            <a:spLocks noChangeShapeType="1"/>
          </p:cNvSpPr>
          <p:nvPr/>
        </p:nvSpPr>
        <p:spPr bwMode="auto">
          <a:xfrm>
            <a:off x="6962775" y="4062413"/>
            <a:ext cx="457200" cy="0"/>
          </a:xfrm>
          <a:prstGeom prst="line">
            <a:avLst/>
          </a:prstGeom>
          <a:noFill/>
          <a:ln w="76200" cmpd="dbl">
            <a:solidFill>
              <a:srgbClr val="002060"/>
            </a:solidFill>
            <a:round/>
            <a:headEnd type="none" w="sm" len="sm"/>
            <a:tailEnd type="stealth" w="med" len="med"/>
          </a:ln>
          <a:extLst>
            <a:ext uri="{909E8E84-426E-40DD-AFC4-6F175D3DCCD1}"/>
          </a:extLst>
        </p:spPr>
        <p:txBody>
          <a:bodyPr lIns="91302" tIns="45652" rIns="91302" bIns="45652"/>
          <a:lstStyle/>
          <a:p>
            <a:pPr eaLnBrk="0" hangingPunct="0">
              <a:defRPr/>
            </a:pPr>
            <a:endParaRPr lang="tr-TR" b="0" dirty="0">
              <a:cs typeface="+mn-cs"/>
              <a:sym typeface="Gill Sans Light" charset="0"/>
            </a:endParaRPr>
          </a:p>
        </p:txBody>
      </p:sp>
      <p:sp>
        <p:nvSpPr>
          <p:cNvPr id="6147" name="Line 15"/>
          <p:cNvSpPr>
            <a:spLocks noChangeShapeType="1"/>
          </p:cNvSpPr>
          <p:nvPr/>
        </p:nvSpPr>
        <p:spPr bwMode="auto">
          <a:xfrm>
            <a:off x="5508625" y="4348163"/>
            <a:ext cx="0" cy="304800"/>
          </a:xfrm>
          <a:prstGeom prst="line">
            <a:avLst/>
          </a:prstGeom>
          <a:noFill/>
          <a:ln w="76200" cmpd="dbl">
            <a:solidFill>
              <a:srgbClr val="002060"/>
            </a:solidFill>
            <a:round/>
            <a:headEnd type="none" w="sm" len="sm"/>
            <a:tailEnd type="stealth" w="med" len="med"/>
          </a:ln>
          <a:extLst>
            <a:ext uri="{909E8E84-426E-40DD-AFC4-6F175D3DCCD1}"/>
          </a:extLst>
        </p:spPr>
        <p:txBody>
          <a:bodyPr lIns="91302" tIns="45652" rIns="91302" bIns="45652"/>
          <a:lstStyle/>
          <a:p>
            <a:pPr eaLnBrk="0" hangingPunct="0">
              <a:defRPr/>
            </a:pPr>
            <a:endParaRPr lang="tr-TR" b="0" dirty="0">
              <a:cs typeface="+mn-cs"/>
              <a:sym typeface="Gill Sans Light" charset="0"/>
            </a:endParaRPr>
          </a:p>
        </p:txBody>
      </p:sp>
      <p:sp>
        <p:nvSpPr>
          <p:cNvPr id="6148" name="Line 16"/>
          <p:cNvSpPr>
            <a:spLocks noChangeShapeType="1"/>
          </p:cNvSpPr>
          <p:nvPr/>
        </p:nvSpPr>
        <p:spPr bwMode="auto">
          <a:xfrm>
            <a:off x="5508625" y="5157788"/>
            <a:ext cx="0" cy="304800"/>
          </a:xfrm>
          <a:prstGeom prst="line">
            <a:avLst/>
          </a:prstGeom>
          <a:noFill/>
          <a:ln w="76200" cmpd="dbl">
            <a:solidFill>
              <a:srgbClr val="002060"/>
            </a:solidFill>
            <a:round/>
            <a:headEnd type="none" w="sm" len="sm"/>
            <a:tailEnd type="stealth" w="med" len="med"/>
          </a:ln>
          <a:extLst>
            <a:ext uri="{909E8E84-426E-40DD-AFC4-6F175D3DCCD1}"/>
          </a:extLst>
        </p:spPr>
        <p:txBody>
          <a:bodyPr lIns="91302" tIns="45652" rIns="91302" bIns="45652"/>
          <a:lstStyle/>
          <a:p>
            <a:pPr eaLnBrk="0" hangingPunct="0">
              <a:defRPr/>
            </a:pPr>
            <a:endParaRPr lang="tr-TR" b="0" dirty="0">
              <a:cs typeface="+mn-cs"/>
              <a:sym typeface="Gill Sans Light" charset="0"/>
            </a:endParaRPr>
          </a:p>
        </p:txBody>
      </p:sp>
      <p:sp>
        <p:nvSpPr>
          <p:cNvPr id="6149" name="Line 17"/>
          <p:cNvSpPr>
            <a:spLocks noChangeShapeType="1"/>
          </p:cNvSpPr>
          <p:nvPr/>
        </p:nvSpPr>
        <p:spPr bwMode="auto">
          <a:xfrm>
            <a:off x="8172450" y="4348163"/>
            <a:ext cx="0" cy="304800"/>
          </a:xfrm>
          <a:prstGeom prst="line">
            <a:avLst/>
          </a:prstGeom>
          <a:noFill/>
          <a:ln w="76200" cmpd="dbl">
            <a:solidFill>
              <a:srgbClr val="002060"/>
            </a:solidFill>
            <a:round/>
            <a:headEnd type="none" w="sm" len="sm"/>
            <a:tailEnd type="stealth" w="med" len="med"/>
          </a:ln>
          <a:extLst>
            <a:ext uri="{909E8E84-426E-40DD-AFC4-6F175D3DCCD1}"/>
          </a:extLst>
        </p:spPr>
        <p:txBody>
          <a:bodyPr lIns="91302" tIns="45652" rIns="91302" bIns="45652"/>
          <a:lstStyle/>
          <a:p>
            <a:pPr eaLnBrk="0" hangingPunct="0">
              <a:defRPr/>
            </a:pPr>
            <a:endParaRPr lang="tr-TR" b="0" dirty="0">
              <a:cs typeface="+mn-cs"/>
              <a:sym typeface="Gill Sans Light" charset="0"/>
            </a:endParaRPr>
          </a:p>
        </p:txBody>
      </p:sp>
      <p:sp>
        <p:nvSpPr>
          <p:cNvPr id="6150" name="Line 18"/>
          <p:cNvSpPr>
            <a:spLocks noChangeShapeType="1"/>
          </p:cNvSpPr>
          <p:nvPr/>
        </p:nvSpPr>
        <p:spPr bwMode="auto">
          <a:xfrm>
            <a:off x="6962775" y="4884738"/>
            <a:ext cx="457200" cy="0"/>
          </a:xfrm>
          <a:prstGeom prst="line">
            <a:avLst/>
          </a:prstGeom>
          <a:noFill/>
          <a:ln w="76200" cmpd="dbl">
            <a:solidFill>
              <a:srgbClr val="002060"/>
            </a:solidFill>
            <a:round/>
            <a:headEnd type="none" w="sm" len="sm"/>
            <a:tailEnd type="stealth" w="med" len="med"/>
          </a:ln>
          <a:extLst>
            <a:ext uri="{909E8E84-426E-40DD-AFC4-6F175D3DCCD1}"/>
          </a:extLst>
        </p:spPr>
        <p:txBody>
          <a:bodyPr lIns="91302" tIns="45652" rIns="91302" bIns="45652"/>
          <a:lstStyle/>
          <a:p>
            <a:pPr eaLnBrk="0" hangingPunct="0">
              <a:defRPr/>
            </a:pPr>
            <a:endParaRPr lang="tr-TR" b="0" dirty="0">
              <a:cs typeface="+mn-cs"/>
              <a:sym typeface="Gill Sans Light" charset="0"/>
            </a:endParaRPr>
          </a:p>
        </p:txBody>
      </p:sp>
      <p:sp>
        <p:nvSpPr>
          <p:cNvPr id="6151" name="Line 19"/>
          <p:cNvSpPr>
            <a:spLocks noChangeShapeType="1"/>
          </p:cNvSpPr>
          <p:nvPr/>
        </p:nvSpPr>
        <p:spPr bwMode="auto">
          <a:xfrm flipH="1">
            <a:off x="6948488" y="5848350"/>
            <a:ext cx="1223962" cy="0"/>
          </a:xfrm>
          <a:prstGeom prst="line">
            <a:avLst/>
          </a:prstGeom>
          <a:noFill/>
          <a:ln w="76200" cmpd="dbl">
            <a:solidFill>
              <a:srgbClr val="002060"/>
            </a:solidFill>
            <a:round/>
            <a:headEnd type="none" w="sm" len="sm"/>
            <a:tailEnd type="stealth" w="med" len="med"/>
          </a:ln>
          <a:extLst>
            <a:ext uri="{909E8E84-426E-40DD-AFC4-6F175D3DCCD1}"/>
          </a:extLst>
        </p:spPr>
        <p:txBody>
          <a:bodyPr lIns="91302" tIns="45652" rIns="91302" bIns="45652"/>
          <a:lstStyle/>
          <a:p>
            <a:pPr eaLnBrk="0" hangingPunct="0">
              <a:defRPr/>
            </a:pPr>
            <a:endParaRPr lang="tr-TR" b="0" dirty="0">
              <a:cs typeface="+mn-cs"/>
              <a:sym typeface="Gill Sans Light" charset="0"/>
            </a:endParaRPr>
          </a:p>
        </p:txBody>
      </p:sp>
      <p:sp>
        <p:nvSpPr>
          <p:cNvPr id="6152" name="Line 20"/>
          <p:cNvSpPr>
            <a:spLocks noChangeShapeType="1"/>
          </p:cNvSpPr>
          <p:nvPr/>
        </p:nvSpPr>
        <p:spPr bwMode="auto">
          <a:xfrm flipV="1">
            <a:off x="8172450" y="5229225"/>
            <a:ext cx="0" cy="647700"/>
          </a:xfrm>
          <a:prstGeom prst="line">
            <a:avLst/>
          </a:prstGeom>
          <a:noFill/>
          <a:ln w="76200" cmpd="dbl">
            <a:solidFill>
              <a:srgbClr val="002060"/>
            </a:solidFill>
            <a:round/>
            <a:headEnd type="none" w="sm" len="sm"/>
            <a:tailEnd/>
          </a:ln>
          <a:extLst>
            <a:ext uri="{909E8E84-426E-40DD-AFC4-6F175D3DCCD1}"/>
          </a:extLst>
        </p:spPr>
        <p:txBody>
          <a:bodyPr lIns="91302" tIns="45652" rIns="91302" bIns="45652"/>
          <a:lstStyle/>
          <a:p>
            <a:pPr eaLnBrk="0" hangingPunct="0">
              <a:defRPr/>
            </a:pPr>
            <a:endParaRPr lang="tr-TR" b="0" dirty="0">
              <a:cs typeface="+mn-cs"/>
              <a:sym typeface="Gill Sans Light" charset="0"/>
            </a:endParaRPr>
          </a:p>
        </p:txBody>
      </p:sp>
      <p:sp>
        <p:nvSpPr>
          <p:cNvPr id="6153" name="Line 21"/>
          <p:cNvSpPr>
            <a:spLocks noChangeShapeType="1"/>
          </p:cNvSpPr>
          <p:nvPr/>
        </p:nvSpPr>
        <p:spPr bwMode="auto">
          <a:xfrm>
            <a:off x="3132138" y="4941888"/>
            <a:ext cx="503237" cy="0"/>
          </a:xfrm>
          <a:prstGeom prst="line">
            <a:avLst/>
          </a:prstGeom>
          <a:noFill/>
          <a:ln w="76200" cmpd="dbl">
            <a:solidFill>
              <a:srgbClr val="002060"/>
            </a:solidFill>
            <a:round/>
            <a:headEnd type="triangle" w="med" len="med"/>
            <a:tailEnd type="triangle" w="med" len="med"/>
          </a:ln>
          <a:extLst>
            <a:ext uri="{909E8E84-426E-40DD-AFC4-6F175D3DCCD1}"/>
          </a:extLst>
        </p:spPr>
        <p:txBody>
          <a:bodyPr lIns="91302" tIns="45652" rIns="91302" bIns="45652"/>
          <a:lstStyle/>
          <a:p>
            <a:pPr eaLnBrk="0" hangingPunct="0">
              <a:defRPr/>
            </a:pPr>
            <a:endParaRPr lang="tr-TR" b="0" dirty="0">
              <a:cs typeface="+mn-cs"/>
              <a:sym typeface="Gill Sans Light" charset="0"/>
            </a:endParaRPr>
          </a:p>
        </p:txBody>
      </p:sp>
      <p:sp>
        <p:nvSpPr>
          <p:cNvPr id="6155" name="AutoShape 26"/>
          <p:cNvSpPr>
            <a:spLocks/>
          </p:cNvSpPr>
          <p:nvPr/>
        </p:nvSpPr>
        <p:spPr bwMode="auto">
          <a:xfrm>
            <a:off x="3717925" y="4052888"/>
            <a:ext cx="303213" cy="1824037"/>
          </a:xfrm>
          <a:prstGeom prst="leftBrace">
            <a:avLst>
              <a:gd name="adj1" fmla="val 68923"/>
              <a:gd name="adj2" fmla="val 50000"/>
            </a:avLst>
          </a:prstGeom>
          <a:noFill/>
          <a:ln w="76200">
            <a:solidFill>
              <a:srgbClr val="00206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lIns="91302" tIns="45652" rIns="91302" bIns="45652" anchor="ctr">
            <a:spAutoFit/>
          </a:bodyPr>
          <a:lstStyle/>
          <a:p>
            <a:pPr eaLnBrk="0" hangingPunct="0">
              <a:defRPr/>
            </a:pPr>
            <a:endParaRPr lang="en-US" b="0" dirty="0">
              <a:cs typeface="+mn-cs"/>
              <a:sym typeface="Gill Sans Light" charset="0"/>
            </a:endParaRPr>
          </a:p>
        </p:txBody>
      </p:sp>
      <p:sp>
        <p:nvSpPr>
          <p:cNvPr id="489500" name="AutoShape 28"/>
          <p:cNvSpPr>
            <a:spLocks noChangeArrowheads="1"/>
          </p:cNvSpPr>
          <p:nvPr/>
        </p:nvSpPr>
        <p:spPr bwMode="auto">
          <a:xfrm>
            <a:off x="2838450" y="1512888"/>
            <a:ext cx="5086350" cy="531812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lIns="91302" tIns="45652" rIns="91302" bIns="45652" anchor="ctr">
            <a:spAutoFit/>
          </a:bodyPr>
          <a:lstStyle/>
          <a:p>
            <a:pPr algn="ctr" eaLnBrk="0" hangingPunct="0">
              <a:defRPr/>
            </a:pP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cs typeface="+mn-cs"/>
                <a:sym typeface="Gill Sans Light" charset="0"/>
              </a:rPr>
              <a:t>ДОЛГОСРОЧНАЯ СТРАТЕГИЯ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  <a:cs typeface="+mn-cs"/>
              <a:sym typeface="Gill Sans Light" charset="0"/>
            </a:endParaRPr>
          </a:p>
        </p:txBody>
      </p:sp>
      <p:sp>
        <p:nvSpPr>
          <p:cNvPr id="6157" name="AutoShape 29"/>
          <p:cNvSpPr>
            <a:spLocks noChangeArrowheads="1"/>
          </p:cNvSpPr>
          <p:nvPr/>
        </p:nvSpPr>
        <p:spPr bwMode="auto">
          <a:xfrm>
            <a:off x="5435600" y="2133600"/>
            <a:ext cx="366713" cy="473075"/>
          </a:xfrm>
          <a:prstGeom prst="downArrow">
            <a:avLst>
              <a:gd name="adj1" fmla="val 50000"/>
              <a:gd name="adj2" fmla="val 58456"/>
            </a:avLst>
          </a:prstGeom>
          <a:solidFill>
            <a:srgbClr val="002060"/>
          </a:solidFill>
          <a:ln w="19050" algn="ctr">
            <a:solidFill>
              <a:srgbClr val="002060"/>
            </a:solidFill>
            <a:miter lim="800000"/>
            <a:headEnd/>
            <a:tailEnd/>
          </a:ln>
          <a:extLst/>
        </p:spPr>
        <p:txBody>
          <a:bodyPr wrap="none" lIns="91302" tIns="45652" rIns="91302" bIns="45652" anchor="ctr">
            <a:spAutoFit/>
          </a:bodyPr>
          <a:lstStyle/>
          <a:p>
            <a:pPr eaLnBrk="0" hangingPunct="0">
              <a:defRPr/>
            </a:pPr>
            <a:endParaRPr lang="en-US" b="0" dirty="0">
              <a:cs typeface="+mn-cs"/>
              <a:sym typeface="Gill Sans Light" charset="0"/>
            </a:endParaRPr>
          </a:p>
        </p:txBody>
      </p:sp>
      <p:sp>
        <p:nvSpPr>
          <p:cNvPr id="6158" name="AutoShape 30"/>
          <p:cNvSpPr>
            <a:spLocks noChangeArrowheads="1"/>
          </p:cNvSpPr>
          <p:nvPr/>
        </p:nvSpPr>
        <p:spPr bwMode="auto">
          <a:xfrm>
            <a:off x="4054475" y="2635250"/>
            <a:ext cx="2914650" cy="571500"/>
          </a:xfrm>
          <a:prstGeom prst="beve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3366FF"/>
            </a:solidFill>
            <a:miter lim="800000"/>
            <a:headEnd/>
            <a:tailEnd/>
          </a:ln>
          <a:extLst/>
        </p:spPr>
        <p:txBody>
          <a:bodyPr wrap="none" lIns="91302" tIns="45652" rIns="91302" bIns="45652" anchor="ctr">
            <a:spAutoFit/>
          </a:bodyPr>
          <a:lstStyle/>
          <a:p>
            <a:pPr algn="ctr" eaLnBrk="0" hangingPunct="0">
              <a:defRPr/>
            </a:pPr>
            <a:r>
              <a:rPr lang="ru-RU" sz="2200" dirty="0">
                <a:latin typeface="Book Antiqua" pitchFamily="18" charset="0"/>
                <a:cs typeface="+mn-cs"/>
                <a:sym typeface="Gill Sans Light" charset="0"/>
              </a:rPr>
              <a:t>ПЛАН РАЗВИТИЯ</a:t>
            </a:r>
            <a:endParaRPr lang="en-US" sz="2200" dirty="0">
              <a:latin typeface="Book Antiqua" pitchFamily="18" charset="0"/>
              <a:cs typeface="+mn-cs"/>
              <a:sym typeface="Gill Sans Light" charset="0"/>
            </a:endParaRPr>
          </a:p>
        </p:txBody>
      </p:sp>
      <p:sp>
        <p:nvSpPr>
          <p:cNvPr id="6159" name="AutoShape 31"/>
          <p:cNvSpPr>
            <a:spLocks noChangeArrowheads="1"/>
          </p:cNvSpPr>
          <p:nvPr/>
        </p:nvSpPr>
        <p:spPr bwMode="auto">
          <a:xfrm>
            <a:off x="5407025" y="3255963"/>
            <a:ext cx="366713" cy="473075"/>
          </a:xfrm>
          <a:prstGeom prst="downArrow">
            <a:avLst>
              <a:gd name="adj1" fmla="val 50000"/>
              <a:gd name="adj2" fmla="val 58456"/>
            </a:avLst>
          </a:prstGeom>
          <a:solidFill>
            <a:srgbClr val="002060"/>
          </a:solidFill>
          <a:ln w="19050" algn="ctr">
            <a:solidFill>
              <a:srgbClr val="002060"/>
            </a:solidFill>
            <a:miter lim="800000"/>
            <a:headEnd/>
            <a:tailEnd/>
          </a:ln>
          <a:extLst/>
        </p:spPr>
        <p:txBody>
          <a:bodyPr wrap="none" lIns="91302" tIns="45652" rIns="91302" bIns="45652" anchor="ctr">
            <a:spAutoFit/>
          </a:bodyPr>
          <a:lstStyle/>
          <a:p>
            <a:pPr eaLnBrk="0" hangingPunct="0">
              <a:defRPr/>
            </a:pPr>
            <a:endParaRPr lang="en-US" b="0" dirty="0">
              <a:cs typeface="+mn-cs"/>
              <a:sym typeface="Gill Sans Light" charset="0"/>
            </a:endParaRPr>
          </a:p>
        </p:txBody>
      </p:sp>
      <p:sp>
        <p:nvSpPr>
          <p:cNvPr id="6160" name="AutoShape 32"/>
          <p:cNvSpPr>
            <a:spLocks noChangeArrowheads="1"/>
          </p:cNvSpPr>
          <p:nvPr/>
        </p:nvSpPr>
        <p:spPr bwMode="auto">
          <a:xfrm rot="10800000">
            <a:off x="1403350" y="2924175"/>
            <a:ext cx="2232025" cy="792163"/>
          </a:xfrm>
          <a:custGeom>
            <a:avLst/>
            <a:gdLst>
              <a:gd name="T0" fmla="*/ 2303505 w 21600"/>
              <a:gd name="T1" fmla="*/ 0 h 21600"/>
              <a:gd name="T2" fmla="*/ 2014502 w 21600"/>
              <a:gd name="T3" fmla="*/ 274947 h 21600"/>
              <a:gd name="T4" fmla="*/ 0 w 21600"/>
              <a:gd name="T5" fmla="*/ 767335 h 21600"/>
              <a:gd name="T6" fmla="*/ 1189018 w 21600"/>
              <a:gd name="T7" fmla="*/ 792163 h 21600"/>
              <a:gd name="T8" fmla="*/ 2378036 w 21600"/>
              <a:gd name="T9" fmla="*/ 545969 h 21600"/>
              <a:gd name="T10" fmla="*/ 2592388 w 21600"/>
              <a:gd name="T11" fmla="*/ 2749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0245 h 21600"/>
              <a:gd name="T20" fmla="*/ 198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193" y="0"/>
                </a:moveTo>
                <a:lnTo>
                  <a:pt x="16785" y="7497"/>
                </a:lnTo>
                <a:lnTo>
                  <a:pt x="18571" y="7497"/>
                </a:lnTo>
                <a:lnTo>
                  <a:pt x="18571" y="20245"/>
                </a:lnTo>
                <a:lnTo>
                  <a:pt x="0" y="20245"/>
                </a:lnTo>
                <a:lnTo>
                  <a:pt x="0" y="21600"/>
                </a:lnTo>
                <a:lnTo>
                  <a:pt x="19814" y="21600"/>
                </a:lnTo>
                <a:lnTo>
                  <a:pt x="19814" y="7497"/>
                </a:lnTo>
                <a:lnTo>
                  <a:pt x="21600" y="7497"/>
                </a:lnTo>
                <a:close/>
              </a:path>
            </a:pathLst>
          </a:custGeom>
          <a:solidFill>
            <a:srgbClr val="002060"/>
          </a:solidFill>
          <a:ln w="19050" algn="ctr">
            <a:solidFill>
              <a:srgbClr val="3366FF"/>
            </a:solidFill>
            <a:miter lim="800000"/>
            <a:headEnd/>
            <a:tailEnd/>
          </a:ln>
          <a:extLst/>
        </p:spPr>
        <p:txBody>
          <a:bodyPr lIns="91302" tIns="45652" rIns="91302" bIns="45652" anchor="ctr">
            <a:spAutoFit/>
          </a:bodyPr>
          <a:lstStyle/>
          <a:p>
            <a:pPr eaLnBrk="0" hangingPunct="0">
              <a:defRPr/>
            </a:pPr>
            <a:endParaRPr lang="en-US" b="0" dirty="0">
              <a:cs typeface="+mn-cs"/>
              <a:sym typeface="Gill Sans Light" charset="0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23702" y="3932411"/>
            <a:ext cx="2735833" cy="2159868"/>
            <a:chOff x="204" y="2296"/>
            <a:chExt cx="1723" cy="136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6167" name="Rectangle 3"/>
            <p:cNvSpPr>
              <a:spLocks noChangeArrowheads="1"/>
            </p:cNvSpPr>
            <p:nvPr/>
          </p:nvSpPr>
          <p:spPr bwMode="auto">
            <a:xfrm>
              <a:off x="204" y="2296"/>
              <a:ext cx="1723" cy="1361"/>
            </a:xfrm>
            <a:prstGeom prst="rect">
              <a:avLst/>
            </a:prstGeom>
            <a:grpFill/>
            <a:ln w="38100" cmpd="dbl">
              <a:solidFill>
                <a:schemeClr val="accent2"/>
              </a:solidFill>
              <a:miter lim="800000"/>
              <a:headEnd type="none" w="sm" len="sm"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b="0" dirty="0">
                <a:cs typeface="+mn-cs"/>
                <a:sym typeface="Gill Sans Light" charset="0"/>
              </a:endParaRPr>
            </a:p>
          </p:txBody>
        </p:sp>
        <p:sp>
          <p:nvSpPr>
            <p:cNvPr id="6168" name="Rectangle 33"/>
            <p:cNvSpPr>
              <a:spLocks noChangeArrowheads="1"/>
            </p:cNvSpPr>
            <p:nvPr/>
          </p:nvSpPr>
          <p:spPr bwMode="auto">
            <a:xfrm>
              <a:off x="295" y="2298"/>
              <a:ext cx="1542" cy="52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rgbClr val="3366FF"/>
              </a:solidFill>
              <a:prstDash val="sysDot"/>
              <a:miter lim="800000"/>
              <a:headEnd/>
              <a:tailEnd/>
            </a:ln>
            <a:ex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ru-RU" sz="1600" dirty="0">
                  <a:latin typeface="Book Antiqua" pitchFamily="18" charset="0"/>
                  <a:cs typeface="+mn-cs"/>
                  <a:sym typeface="Gill Sans Light" charset="0"/>
                </a:rPr>
                <a:t>Секторальные и тематические стратегии</a:t>
              </a:r>
              <a:endParaRPr lang="en-US" sz="1600" dirty="0">
                <a:latin typeface="Book Antiqua" pitchFamily="18" charset="0"/>
                <a:cs typeface="+mn-cs"/>
                <a:sym typeface="Gill Sans Light" charset="0"/>
              </a:endParaRPr>
            </a:p>
          </p:txBody>
        </p:sp>
        <p:sp>
          <p:nvSpPr>
            <p:cNvPr id="6169" name="Rectangle 34"/>
            <p:cNvSpPr>
              <a:spLocks noChangeArrowheads="1"/>
            </p:cNvSpPr>
            <p:nvPr/>
          </p:nvSpPr>
          <p:spPr bwMode="auto">
            <a:xfrm>
              <a:off x="295" y="2799"/>
              <a:ext cx="1542" cy="36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algn="ctr">
              <a:solidFill>
                <a:srgbClr val="3366FF"/>
              </a:solidFill>
              <a:prstDash val="sysDot"/>
              <a:miter lim="800000"/>
              <a:headEnd/>
              <a:tailEnd/>
            </a:ln>
            <a:ex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ru-RU" sz="1600" dirty="0">
                  <a:latin typeface="Book Antiqua" pitchFamily="18" charset="0"/>
                  <a:cs typeface="+mn-cs"/>
                  <a:sym typeface="Gill Sans Light" charset="0"/>
                </a:rPr>
                <a:t>Планы регионального развития</a:t>
              </a:r>
              <a:endParaRPr lang="en-US" sz="1600" dirty="0">
                <a:latin typeface="Book Antiqua" pitchFamily="18" charset="0"/>
                <a:cs typeface="+mn-cs"/>
                <a:sym typeface="Gill Sans Light" charset="0"/>
              </a:endParaRPr>
            </a:p>
          </p:txBody>
        </p:sp>
        <p:sp>
          <p:nvSpPr>
            <p:cNvPr id="6170" name="Rectangle 35"/>
            <p:cNvSpPr>
              <a:spLocks noChangeArrowheads="1"/>
            </p:cNvSpPr>
            <p:nvPr/>
          </p:nvSpPr>
          <p:spPr bwMode="auto">
            <a:xfrm>
              <a:off x="295" y="3216"/>
              <a:ext cx="1542" cy="36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algn="ctr">
              <a:solidFill>
                <a:srgbClr val="3366FF"/>
              </a:solidFill>
              <a:prstDash val="sysDot"/>
              <a:miter lim="800000"/>
              <a:headEnd/>
              <a:tailEnd/>
            </a:ln>
            <a:ex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ru-RU" sz="1600" dirty="0">
                  <a:latin typeface="Book Antiqua" pitchFamily="18" charset="0"/>
                  <a:cs typeface="+mn-cs"/>
                  <a:sym typeface="Gill Sans Light" charset="0"/>
                </a:rPr>
                <a:t>Корпоративные стратегические планы</a:t>
              </a:r>
              <a:endParaRPr lang="en-US" sz="1600" dirty="0">
                <a:latin typeface="Book Antiqua" pitchFamily="18" charset="0"/>
                <a:cs typeface="+mn-cs"/>
                <a:sym typeface="Gill Sans Light" charset="0"/>
              </a:endParaRPr>
            </a:p>
          </p:txBody>
        </p:sp>
      </p:grpSp>
      <p:sp>
        <p:nvSpPr>
          <p:cNvPr id="6162" name="AutoShape 37"/>
          <p:cNvSpPr>
            <a:spLocks noChangeArrowheads="1"/>
          </p:cNvSpPr>
          <p:nvPr/>
        </p:nvSpPr>
        <p:spPr bwMode="auto">
          <a:xfrm>
            <a:off x="4140200" y="3729038"/>
            <a:ext cx="2714625" cy="64770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19050" algn="ctr">
            <a:solidFill>
              <a:srgbClr val="3366FF"/>
            </a:solidFill>
            <a:round/>
            <a:headEnd/>
            <a:tailEnd/>
          </a:ln>
          <a:extLst/>
        </p:spPr>
        <p:txBody>
          <a:bodyPr lIns="91302" tIns="45652" rIns="91302" bIns="45652" anchor="ctr">
            <a:spAutoFit/>
          </a:bodyPr>
          <a:lstStyle/>
          <a:p>
            <a:pPr algn="ctr" eaLnBrk="0" hangingPunct="0">
              <a:defRPr/>
            </a:pPr>
            <a:r>
              <a:rPr lang="ru-RU" sz="1600" dirty="0">
                <a:latin typeface="Book Antiqua" pitchFamily="18" charset="0"/>
                <a:cs typeface="+mn-cs"/>
                <a:sym typeface="Gill Sans Light" charset="0"/>
              </a:rPr>
              <a:t>Среднесрочная программа</a:t>
            </a:r>
            <a:endParaRPr lang="en-US" sz="1600" dirty="0">
              <a:latin typeface="Book Antiqua" pitchFamily="18" charset="0"/>
              <a:cs typeface="+mn-cs"/>
              <a:sym typeface="Gill Sans Light" charset="0"/>
            </a:endParaRPr>
          </a:p>
        </p:txBody>
      </p:sp>
      <p:sp>
        <p:nvSpPr>
          <p:cNvPr id="6163" name="AutoShape 38"/>
          <p:cNvSpPr>
            <a:spLocks noChangeArrowheads="1"/>
          </p:cNvSpPr>
          <p:nvPr/>
        </p:nvSpPr>
        <p:spPr bwMode="auto">
          <a:xfrm>
            <a:off x="4140200" y="4716463"/>
            <a:ext cx="2714625" cy="384175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9050" algn="ctr">
            <a:solidFill>
              <a:srgbClr val="3366FF"/>
            </a:solidFill>
            <a:round/>
            <a:headEnd/>
            <a:tailEnd/>
          </a:ln>
          <a:extLst/>
        </p:spPr>
        <p:txBody>
          <a:bodyPr lIns="91302" tIns="45652" rIns="91302" bIns="45652" anchor="ctr">
            <a:spAutoFit/>
          </a:bodyPr>
          <a:lstStyle/>
          <a:p>
            <a:pPr algn="ctr" eaLnBrk="0" hangingPunct="0">
              <a:defRPr/>
            </a:pPr>
            <a:r>
              <a:rPr lang="ru-RU" sz="1600" dirty="0">
                <a:latin typeface="Book Antiqua" pitchFamily="18" charset="0"/>
                <a:cs typeface="+mn-cs"/>
                <a:sym typeface="Gill Sans Light" charset="0"/>
              </a:rPr>
              <a:t>Ежегодная программа</a:t>
            </a:r>
            <a:endParaRPr lang="en-US" sz="1600" dirty="0">
              <a:latin typeface="Book Antiqua" pitchFamily="18" charset="0"/>
              <a:cs typeface="+mn-cs"/>
              <a:sym typeface="Gill Sans Light" charset="0"/>
            </a:endParaRPr>
          </a:p>
        </p:txBody>
      </p:sp>
      <p:sp>
        <p:nvSpPr>
          <p:cNvPr id="6164" name="AutoShape 39"/>
          <p:cNvSpPr>
            <a:spLocks noChangeArrowheads="1"/>
          </p:cNvSpPr>
          <p:nvPr/>
        </p:nvSpPr>
        <p:spPr bwMode="auto">
          <a:xfrm>
            <a:off x="4140200" y="5368925"/>
            <a:ext cx="2714625" cy="920750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9050" algn="ctr">
            <a:solidFill>
              <a:srgbClr val="3366FF"/>
            </a:solidFill>
            <a:round/>
            <a:headEnd/>
            <a:tailEnd/>
          </a:ln>
          <a:extLst/>
        </p:spPr>
        <p:txBody>
          <a:bodyPr lIns="91302" tIns="45652" rIns="91302" bIns="45652" anchor="ctr">
            <a:spAutoFit/>
          </a:bodyPr>
          <a:lstStyle/>
          <a:p>
            <a:pPr algn="ctr" eaLnBrk="0" hangingPunct="0">
              <a:defRPr/>
            </a:pPr>
            <a:r>
              <a:rPr lang="ru-RU" sz="1600" dirty="0">
                <a:latin typeface="Book Antiqua" pitchFamily="18" charset="0"/>
                <a:cs typeface="+mn-cs"/>
                <a:sym typeface="Gill Sans Light" charset="0"/>
              </a:rPr>
              <a:t>Государственная инвестиционная программа</a:t>
            </a:r>
            <a:endParaRPr lang="en-US" sz="1600" dirty="0">
              <a:latin typeface="Book Antiqua" pitchFamily="18" charset="0"/>
              <a:cs typeface="+mn-cs"/>
              <a:sym typeface="Gill Sans Light" charset="0"/>
            </a:endParaRPr>
          </a:p>
        </p:txBody>
      </p:sp>
      <p:sp>
        <p:nvSpPr>
          <p:cNvPr id="6165" name="AutoShape 40"/>
          <p:cNvSpPr>
            <a:spLocks noChangeArrowheads="1"/>
          </p:cNvSpPr>
          <p:nvPr/>
        </p:nvSpPr>
        <p:spPr bwMode="auto">
          <a:xfrm>
            <a:off x="7524750" y="3457575"/>
            <a:ext cx="1295400" cy="1190625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9050" algn="ctr">
            <a:solidFill>
              <a:srgbClr val="3366FF"/>
            </a:solidFill>
            <a:round/>
            <a:headEnd/>
            <a:tailEnd/>
          </a:ln>
          <a:extLst/>
        </p:spPr>
        <p:txBody>
          <a:bodyPr lIns="91302" tIns="45652" rIns="91302" bIns="45652" anchor="ctr">
            <a:spAutoFit/>
          </a:bodyPr>
          <a:lstStyle/>
          <a:p>
            <a:pPr algn="ctr" eaLnBrk="0" hangingPunct="0">
              <a:defRPr/>
            </a:pPr>
            <a:r>
              <a:rPr lang="ru-RU" sz="1600" dirty="0">
                <a:latin typeface="Book Antiqua" pitchFamily="18" charset="0"/>
                <a:cs typeface="+mn-cs"/>
                <a:sym typeface="Gill Sans Light" charset="0"/>
              </a:rPr>
              <a:t>Среднесрочный финансовый план</a:t>
            </a:r>
            <a:endParaRPr lang="en-US" sz="1600" dirty="0">
              <a:latin typeface="Book Antiqua" pitchFamily="18" charset="0"/>
              <a:cs typeface="+mn-cs"/>
              <a:sym typeface="Gill Sans Light" charset="0"/>
            </a:endParaRPr>
          </a:p>
        </p:txBody>
      </p:sp>
      <p:sp>
        <p:nvSpPr>
          <p:cNvPr id="6166" name="AutoShape 41"/>
          <p:cNvSpPr>
            <a:spLocks noChangeArrowheads="1"/>
          </p:cNvSpPr>
          <p:nvPr/>
        </p:nvSpPr>
        <p:spPr bwMode="auto">
          <a:xfrm>
            <a:off x="7524750" y="4716463"/>
            <a:ext cx="1295400" cy="384175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9050" algn="ctr">
            <a:solidFill>
              <a:srgbClr val="3366FF"/>
            </a:solidFill>
            <a:round/>
            <a:headEnd/>
            <a:tailEnd/>
          </a:ln>
          <a:extLst/>
        </p:spPr>
        <p:txBody>
          <a:bodyPr lIns="91302" tIns="45652" rIns="91302" bIns="45652" anchor="ctr">
            <a:spAutoFit/>
          </a:bodyPr>
          <a:lstStyle/>
          <a:p>
            <a:pPr algn="ctr" eaLnBrk="0" hangingPunct="0">
              <a:defRPr/>
            </a:pPr>
            <a:r>
              <a:rPr lang="ru-RU" sz="1600" dirty="0">
                <a:latin typeface="Book Antiqua" pitchFamily="18" charset="0"/>
                <a:cs typeface="+mn-cs"/>
                <a:sym typeface="Gill Sans Light" charset="0"/>
              </a:rPr>
              <a:t>Бюджет</a:t>
            </a:r>
            <a:endParaRPr lang="en-US" sz="1600" dirty="0">
              <a:latin typeface="Book Antiqua" pitchFamily="18" charset="0"/>
              <a:cs typeface="+mn-cs"/>
              <a:sym typeface="Gill Sans Light" charset="0"/>
            </a:endParaRPr>
          </a:p>
        </p:txBody>
      </p:sp>
      <p:sp>
        <p:nvSpPr>
          <p:cNvPr id="64533" name="3 Dikdörtgen"/>
          <p:cNvSpPr>
            <a:spLocks noChangeArrowheads="1"/>
          </p:cNvSpPr>
          <p:nvPr/>
        </p:nvSpPr>
        <p:spPr bwMode="auto">
          <a:xfrm>
            <a:off x="0" y="0"/>
            <a:ext cx="9144000" cy="792163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1217" tIns="45609" rIns="91217" bIns="45609" anchor="ctr"/>
          <a:lstStyle/>
          <a:p>
            <a:pPr algn="ctr" eaLnBrk="0" hangingPunct="0"/>
            <a:r>
              <a:rPr lang="ru-RU" altLang="tr-TR" sz="2200">
                <a:solidFill>
                  <a:srgbClr val="FFFFFF"/>
                </a:solidFill>
              </a:rPr>
              <a:t>ОСНОВНЫЕ ДОКУМЕНТЫ ПОЛИТИКИ В ТУРЦИИ</a:t>
            </a:r>
            <a:endParaRPr lang="tr-TR" altLang="tr-TR" sz="2200">
              <a:solidFill>
                <a:srgbClr val="FFFFFF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tr-TR" altLang="tr-TR" sz="2000">
                <a:solidFill>
                  <a:srgbClr val="FFFFFF"/>
                </a:solidFill>
                <a:latin typeface="Book Antiqua" pitchFamily="18" charset="0"/>
                <a:sym typeface="Gill Sans Light"/>
              </a:rPr>
              <a:t>(</a:t>
            </a:r>
            <a:r>
              <a:rPr lang="ru-RU" altLang="tr-TR" sz="2000">
                <a:solidFill>
                  <a:srgbClr val="FFFFFF"/>
                </a:solidFill>
                <a:latin typeface="Book Antiqua" pitchFamily="18" charset="0"/>
                <a:sym typeface="Gill Sans Light"/>
              </a:rPr>
              <a:t>Взаимосвязь между планом, программой и бюджетом</a:t>
            </a:r>
            <a:r>
              <a:rPr lang="tr-TR" altLang="tr-TR" sz="2000">
                <a:solidFill>
                  <a:srgbClr val="FFFFFF"/>
                </a:solidFill>
                <a:latin typeface="Book Antiqua" pitchFamily="18" charset="0"/>
                <a:sym typeface="Gill Sans Light"/>
              </a:rPr>
              <a:t>)</a:t>
            </a:r>
            <a:endParaRPr lang="en-US" altLang="ko-KR" sz="2000">
              <a:solidFill>
                <a:srgbClr val="FFFFFF"/>
              </a:solidFill>
              <a:latin typeface="Book Antiqua" pitchFamily="18" charset="0"/>
              <a:ea typeface="Gulim" pitchFamily="34" charset="-127"/>
              <a:sym typeface="Gill Sans Light"/>
            </a:endParaRPr>
          </a:p>
        </p:txBody>
      </p:sp>
      <p:pic>
        <p:nvPicPr>
          <p:cNvPr id="64534" name="Resim 13" descr="http://www.kalkinma.gov.tr/DocObjects/view/12603/Kalkınma_Bakanlığı_logo_(ingilizce)_arkası_beyaz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488" y="404813"/>
            <a:ext cx="5699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lIns="91345" tIns="45673" rIns="91345" bIns="4567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b="0" kern="0" dirty="0">
              <a:solidFill>
                <a:prstClr val="white"/>
              </a:solidFill>
              <a:latin typeface="Calibri"/>
              <a:cs typeface="+mn-cs"/>
              <a:sym typeface="Gill Sans Light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A99407-3C8F-441E-BED9-6299CA4238C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31" name="15 Düz Bağlayıcı"/>
          <p:cNvCxnSpPr/>
          <p:nvPr/>
        </p:nvCxnSpPr>
        <p:spPr>
          <a:xfrm>
            <a:off x="0" y="6297613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9138" y="568325"/>
            <a:ext cx="8175625" cy="5867400"/>
          </a:xfrm>
        </p:spPr>
        <p:txBody>
          <a:bodyPr/>
          <a:lstStyle/>
          <a:p>
            <a:pPr marL="811213" indent="-811213" algn="just">
              <a:lnSpc>
                <a:spcPct val="80000"/>
              </a:lnSpc>
              <a:buFont typeface="Arial" pitchFamily="34" charset="0"/>
              <a:buNone/>
            </a:pPr>
            <a:r>
              <a:rPr lang="ru-RU" altLang="tr-TR" sz="1800" u="sng" smtClean="0">
                <a:solidFill>
                  <a:srgbClr val="B54A10"/>
                </a:solidFill>
              </a:rPr>
              <a:t>Долгосрочная стратегия</a:t>
            </a:r>
            <a:r>
              <a:rPr lang="tr-TR" altLang="tr-TR" sz="1800" u="sng" smtClean="0">
                <a:solidFill>
                  <a:srgbClr val="B54A10"/>
                </a:solidFill>
              </a:rPr>
              <a:t> (2001-2023) :</a:t>
            </a:r>
            <a:r>
              <a:rPr lang="ru-RU" altLang="tr-TR" sz="1800" smtClean="0"/>
              <a:t> документ, в котором определяется основные долгосрочные макро-экономические и секторальные цели и политики и рамки планов экономического развития</a:t>
            </a:r>
            <a:r>
              <a:rPr lang="tr-TR" altLang="tr-TR" sz="1800" smtClean="0"/>
              <a:t>. </a:t>
            </a: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r>
              <a:rPr lang="ru-RU" altLang="tr-TR" sz="1800" u="sng" smtClean="0">
                <a:solidFill>
                  <a:srgbClr val="B54A10"/>
                </a:solidFill>
              </a:rPr>
              <a:t>План развития</a:t>
            </a:r>
            <a:r>
              <a:rPr lang="tr-TR" altLang="tr-TR" sz="1800" u="sng" smtClean="0">
                <a:solidFill>
                  <a:srgbClr val="B54A10"/>
                </a:solidFill>
              </a:rPr>
              <a:t>:</a:t>
            </a:r>
            <a:r>
              <a:rPr lang="tr-TR" altLang="tr-TR" sz="1800" smtClean="0">
                <a:solidFill>
                  <a:srgbClr val="B54A10"/>
                </a:solidFill>
              </a:rPr>
              <a:t> </a:t>
            </a:r>
            <a:r>
              <a:rPr lang="ru-RU" altLang="tr-TR" sz="1800" smtClean="0"/>
              <a:t>документ, который разрабатывается  под координацией Министерства развития и вступает в силу </a:t>
            </a:r>
            <a:r>
              <a:rPr lang="ru-RU" altLang="tr-TR" sz="1800" u="sng" smtClean="0"/>
              <a:t>решением ВНСТ</a:t>
            </a:r>
            <a:r>
              <a:rPr lang="ru-RU" altLang="tr-TR" sz="1800" smtClean="0"/>
              <a:t> в соответствии с долгосрочными стратегиями</a:t>
            </a:r>
            <a:r>
              <a:rPr lang="tr-TR" altLang="tr-TR" sz="1800" smtClean="0"/>
              <a:t> </a:t>
            </a:r>
            <a:r>
              <a:rPr lang="ru-RU" altLang="tr-TR" sz="1800" smtClean="0"/>
              <a:t>для </a:t>
            </a:r>
            <a:r>
              <a:rPr lang="tr-TR" altLang="tr-TR" sz="1800" smtClean="0"/>
              <a:t>5 </a:t>
            </a:r>
            <a:r>
              <a:rPr lang="ru-RU" altLang="tr-TR" sz="1800" smtClean="0"/>
              <a:t>летнего периода</a:t>
            </a:r>
            <a:r>
              <a:rPr lang="tr-TR" altLang="tr-TR" sz="1800" smtClean="0"/>
              <a:t> (IX </a:t>
            </a:r>
            <a:r>
              <a:rPr lang="ru-RU" altLang="tr-TR" sz="1800" smtClean="0"/>
              <a:t>план для </a:t>
            </a:r>
            <a:r>
              <a:rPr lang="tr-TR" altLang="tr-TR" sz="1800" smtClean="0"/>
              <a:t>7 </a:t>
            </a:r>
            <a:r>
              <a:rPr lang="ru-RU" altLang="tr-TR" sz="1800" smtClean="0"/>
              <a:t>лет</a:t>
            </a:r>
            <a:r>
              <a:rPr lang="tr-TR" altLang="tr-TR" sz="1800" smtClean="0"/>
              <a:t>) </a:t>
            </a:r>
            <a:r>
              <a:rPr lang="ru-RU" altLang="tr-TR" sz="1800" smtClean="0"/>
              <a:t>и в котором определяются цели и задачи развития и политические приоритеты экономического развития</a:t>
            </a:r>
            <a:r>
              <a:rPr lang="tr-TR" altLang="tr-TR" sz="1800" smtClean="0"/>
              <a:t>. </a:t>
            </a: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endParaRPr lang="tr-TR" altLang="tr-TR" sz="1800" smtClean="0"/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r>
              <a:rPr lang="ru-RU" altLang="tr-TR" sz="1800" u="sng" smtClean="0">
                <a:solidFill>
                  <a:srgbClr val="B54A10"/>
                </a:solidFill>
              </a:rPr>
              <a:t>Среднесрочная программа</a:t>
            </a:r>
            <a:r>
              <a:rPr lang="tr-TR" altLang="tr-TR" sz="1800" u="sng" smtClean="0">
                <a:solidFill>
                  <a:srgbClr val="B54A10"/>
                </a:solidFill>
              </a:rPr>
              <a:t> (</a:t>
            </a:r>
            <a:r>
              <a:rPr lang="ru-RU" altLang="tr-TR" sz="1800" u="sng" smtClean="0">
                <a:solidFill>
                  <a:srgbClr val="B54A10"/>
                </a:solidFill>
              </a:rPr>
              <a:t>ССП</a:t>
            </a:r>
            <a:r>
              <a:rPr lang="tr-TR" altLang="tr-TR" sz="1800" u="sng" smtClean="0">
                <a:solidFill>
                  <a:srgbClr val="B54A10"/>
                </a:solidFill>
              </a:rPr>
              <a:t>) :</a:t>
            </a:r>
            <a:r>
              <a:rPr lang="tr-TR" altLang="tr-TR" sz="1800" smtClean="0">
                <a:solidFill>
                  <a:srgbClr val="B54A10"/>
                </a:solidFill>
              </a:rPr>
              <a:t> </a:t>
            </a:r>
            <a:r>
              <a:rPr lang="ru-RU" altLang="tr-TR" sz="1800" smtClean="0"/>
              <a:t>документ, который разрабатывается  под координацией Министерства развития и вступает в силу </a:t>
            </a:r>
            <a:r>
              <a:rPr lang="ru-RU" altLang="tr-TR" sz="1800" u="sng" smtClean="0"/>
              <a:t>решением совета министров</a:t>
            </a:r>
            <a:r>
              <a:rPr lang="ru-RU" altLang="tr-TR" sz="1800" smtClean="0"/>
              <a:t> в соответствии с планами экономического развития</a:t>
            </a:r>
            <a:r>
              <a:rPr lang="tr-TR" altLang="tr-TR" sz="1800" smtClean="0"/>
              <a:t> </a:t>
            </a:r>
            <a:r>
              <a:rPr lang="ru-RU" altLang="tr-TR" sz="1800" smtClean="0"/>
              <a:t>для трёхлетнего периода</a:t>
            </a:r>
            <a:r>
              <a:rPr lang="tr-TR" altLang="tr-TR" sz="1800" smtClean="0"/>
              <a:t> </a:t>
            </a:r>
            <a:r>
              <a:rPr lang="ru-RU" altLang="tr-TR" sz="1800" smtClean="0"/>
              <a:t>и в котором определяются приоритетные цели, задачи и политики экономического развития</a:t>
            </a:r>
            <a:r>
              <a:rPr lang="tr-TR" altLang="tr-TR" sz="1800" smtClean="0"/>
              <a:t>. </a:t>
            </a: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endParaRPr lang="tr-TR" altLang="tr-TR" sz="1800" smtClean="0">
              <a:solidFill>
                <a:srgbClr val="18085E"/>
              </a:solidFill>
            </a:endParaRP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r>
              <a:rPr lang="ru-RU" altLang="tr-TR" sz="1800" u="sng" smtClean="0">
                <a:solidFill>
                  <a:srgbClr val="B54A10"/>
                </a:solidFill>
              </a:rPr>
              <a:t>Среднесрочный финансовый план</a:t>
            </a:r>
            <a:r>
              <a:rPr lang="tr-TR" altLang="tr-TR" sz="1800" u="sng" smtClean="0">
                <a:solidFill>
                  <a:srgbClr val="B54A10"/>
                </a:solidFill>
              </a:rPr>
              <a:t> (</a:t>
            </a:r>
            <a:r>
              <a:rPr lang="ru-RU" altLang="tr-TR" sz="1800" u="sng" smtClean="0">
                <a:solidFill>
                  <a:srgbClr val="B54A10"/>
                </a:solidFill>
              </a:rPr>
              <a:t>ССФП</a:t>
            </a:r>
            <a:r>
              <a:rPr lang="tr-TR" altLang="tr-TR" sz="1800" u="sng" smtClean="0">
                <a:solidFill>
                  <a:srgbClr val="B54A10"/>
                </a:solidFill>
              </a:rPr>
              <a:t>) :</a:t>
            </a:r>
            <a:r>
              <a:rPr lang="ru-RU" altLang="tr-TR" sz="1800" smtClean="0"/>
              <a:t> документ, который разрабатывается  под координацией Министерства развития и обнародывается </a:t>
            </a:r>
            <a:r>
              <a:rPr lang="ru-RU" altLang="tr-TR" sz="1800" u="sng" smtClean="0"/>
              <a:t>решением Высшего совета планирования</a:t>
            </a:r>
            <a:r>
              <a:rPr lang="ru-RU" altLang="tr-TR" sz="1800" smtClean="0"/>
              <a:t> в соответствии с среднесрочными программами</a:t>
            </a:r>
            <a:r>
              <a:rPr lang="tr-TR" altLang="tr-TR" sz="1800" smtClean="0"/>
              <a:t> </a:t>
            </a:r>
            <a:r>
              <a:rPr lang="ru-RU" altLang="tr-TR" sz="1800" smtClean="0"/>
              <a:t>для трёхлетнего периода</a:t>
            </a:r>
            <a:r>
              <a:rPr lang="tr-TR" altLang="tr-TR" sz="1800" smtClean="0"/>
              <a:t> </a:t>
            </a:r>
            <a:r>
              <a:rPr lang="ru-RU" altLang="tr-TR" sz="1800" smtClean="0"/>
              <a:t>и в котором определяются финансовые политики, размер бюджета центрального аппарата управления и максимальные показатели для предложений по ассигнованиям для учреждений</a:t>
            </a:r>
            <a:r>
              <a:rPr lang="tr-TR" altLang="tr-TR" sz="1800" smtClean="0"/>
              <a:t>.</a:t>
            </a:r>
          </a:p>
        </p:txBody>
      </p:sp>
      <p:sp>
        <p:nvSpPr>
          <p:cNvPr id="66562" name="Rectangle 3"/>
          <p:cNvSpPr>
            <a:spLocks noChangeArrowheads="1"/>
          </p:cNvSpPr>
          <p:nvPr/>
        </p:nvSpPr>
        <p:spPr bwMode="auto">
          <a:xfrm>
            <a:off x="384175" y="0"/>
            <a:ext cx="74453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3. Bölüm</a:t>
            </a:r>
          </a:p>
          <a:p>
            <a:pPr eaLnBrk="0" hangingPunct="0"/>
            <a:r>
              <a:rPr lang="ru-RU" altLang="tr-TR" sz="2200">
                <a:solidFill>
                  <a:schemeClr val="bg1"/>
                </a:solidFill>
              </a:rPr>
              <a:t>ОСНОВНЫЕ ДОКУМЕНТЫ ПОЛИТИКИ В ТУРЦИИ</a:t>
            </a:r>
            <a:endParaRPr lang="en-US" altLang="tr-TR" sz="2200">
              <a:solidFill>
                <a:schemeClr val="bg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0" y="3175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ОСНОВНЫЕ ДОКУМЕНТЫ ПОЛИТИКИ В ТУРЦИИ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5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66565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7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8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42C04-556B-44FF-A8C4-B96D93E8976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5963" y="488950"/>
            <a:ext cx="8175625" cy="5808663"/>
          </a:xfrm>
        </p:spPr>
        <p:txBody>
          <a:bodyPr/>
          <a:lstStyle/>
          <a:p>
            <a:pPr marL="811213" indent="-811213" algn="just">
              <a:lnSpc>
                <a:spcPct val="80000"/>
              </a:lnSpc>
              <a:buFont typeface="Arial" pitchFamily="34" charset="0"/>
              <a:buNone/>
            </a:pPr>
            <a:endParaRPr lang="tr-TR" altLang="tr-TR" sz="1600" smtClean="0">
              <a:latin typeface="Tahoma" pitchFamily="34" charset="0"/>
            </a:endParaRP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r>
              <a:rPr lang="ru-RU" altLang="tr-TR" sz="1600" u="sng" smtClean="0">
                <a:solidFill>
                  <a:srgbClr val="B54A10"/>
                </a:solidFill>
              </a:rPr>
              <a:t>Ежегодная программа</a:t>
            </a:r>
            <a:r>
              <a:rPr lang="tr-TR" altLang="tr-TR" sz="1600" u="sng" smtClean="0">
                <a:solidFill>
                  <a:srgbClr val="B54A10"/>
                </a:solidFill>
              </a:rPr>
              <a:t> :</a:t>
            </a:r>
            <a:r>
              <a:rPr lang="tr-TR" altLang="tr-TR" sz="1600" smtClean="0">
                <a:solidFill>
                  <a:srgbClr val="B54A10"/>
                </a:solidFill>
              </a:rPr>
              <a:t> </a:t>
            </a:r>
            <a:r>
              <a:rPr lang="ru-RU" altLang="tr-TR" sz="1600" smtClean="0"/>
              <a:t>документ в котором определены конкретные политики и меры по экономическим, финансовым, социальным, культурным вопросам и внешнеэкономическим связям для однолетнего периода в соответствии со среднесрочной программой</a:t>
            </a:r>
            <a:r>
              <a:rPr lang="tr-TR" altLang="tr-TR" sz="1600" smtClean="0"/>
              <a:t>.</a:t>
            </a:r>
            <a:r>
              <a:rPr lang="ru-RU" altLang="tr-TR" sz="1600" smtClean="0"/>
              <a:t> Документ публикуется в Официальной газете в качестве приложения </a:t>
            </a:r>
            <a:r>
              <a:rPr lang="tr-TR" altLang="tr-TR" sz="1600" smtClean="0"/>
              <a:t> </a:t>
            </a:r>
            <a:r>
              <a:rPr lang="ru-RU" altLang="tr-TR" sz="1600" u="sng" smtClean="0"/>
              <a:t>Решения совета министров</a:t>
            </a:r>
            <a:r>
              <a:rPr lang="tr-TR" altLang="tr-TR" sz="1600" smtClean="0"/>
              <a:t>.</a:t>
            </a: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endParaRPr lang="tr-TR" altLang="tr-TR" sz="1600" smtClean="0">
              <a:solidFill>
                <a:schemeClr val="folHlink"/>
              </a:solidFill>
            </a:endParaRP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r>
              <a:rPr lang="ru-RU" altLang="tr-TR" sz="1600" u="sng" smtClean="0">
                <a:solidFill>
                  <a:srgbClr val="B54A10"/>
                </a:solidFill>
              </a:rPr>
              <a:t>Бюджет централизованного управления</a:t>
            </a:r>
            <a:r>
              <a:rPr lang="tr-TR" altLang="tr-TR" sz="1600" u="sng" smtClean="0">
                <a:solidFill>
                  <a:srgbClr val="B54A10"/>
                </a:solidFill>
              </a:rPr>
              <a:t>:</a:t>
            </a:r>
            <a:r>
              <a:rPr lang="tr-TR" altLang="tr-TR" sz="1600" smtClean="0">
                <a:solidFill>
                  <a:srgbClr val="B54A10"/>
                </a:solidFill>
              </a:rPr>
              <a:t> </a:t>
            </a:r>
            <a:r>
              <a:rPr lang="ru-RU" altLang="tr-TR" sz="1600" smtClean="0"/>
              <a:t>Составляется в рамках среднесрочного финансового плана</a:t>
            </a:r>
            <a:r>
              <a:rPr lang="tr-TR" altLang="tr-TR" sz="1600" smtClean="0"/>
              <a:t> </a:t>
            </a:r>
            <a:r>
              <a:rPr lang="ru-RU" altLang="tr-TR" sz="1600" smtClean="0"/>
              <a:t>и вступает в силу после принятия </a:t>
            </a:r>
            <a:r>
              <a:rPr lang="ru-RU" altLang="tr-TR" sz="1600" u="sng" smtClean="0"/>
              <a:t>ВНСТ</a:t>
            </a:r>
            <a:r>
              <a:rPr lang="tr-TR" altLang="tr-TR" sz="1600" smtClean="0"/>
              <a:t>. </a:t>
            </a:r>
            <a:r>
              <a:rPr lang="ru-RU" altLang="tr-TR" sz="1600" smtClean="0"/>
              <a:t>Документ включает прогнозы доходов и расходов для текущего года, а также прогнозы расходов в качестве показателей для следующих двух лет</a:t>
            </a:r>
            <a:r>
              <a:rPr lang="tr-TR" altLang="tr-TR" sz="1600" smtClean="0"/>
              <a:t>. </a:t>
            </a: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endParaRPr lang="tr-TR" altLang="tr-TR" sz="1600" smtClean="0">
              <a:solidFill>
                <a:schemeClr val="tx2"/>
              </a:solidFill>
            </a:endParaRPr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r>
              <a:rPr lang="ru-RU" altLang="tr-TR" sz="1600" u="sng" smtClean="0">
                <a:solidFill>
                  <a:srgbClr val="B54A10"/>
                </a:solidFill>
              </a:rPr>
              <a:t>Инвестиционная программа</a:t>
            </a:r>
            <a:r>
              <a:rPr lang="tr-TR" altLang="tr-TR" sz="1600" u="sng" smtClean="0">
                <a:solidFill>
                  <a:srgbClr val="B54A10"/>
                </a:solidFill>
              </a:rPr>
              <a:t>:</a:t>
            </a:r>
            <a:r>
              <a:rPr lang="tr-TR" altLang="tr-TR" sz="1600" smtClean="0">
                <a:solidFill>
                  <a:srgbClr val="B54A10"/>
                </a:solidFill>
              </a:rPr>
              <a:t> </a:t>
            </a:r>
            <a:r>
              <a:rPr lang="ru-RU" altLang="tr-TR" sz="1600" smtClean="0">
                <a:solidFill>
                  <a:srgbClr val="B54A10"/>
                </a:solidFill>
              </a:rPr>
              <a:t> </a:t>
            </a:r>
            <a:r>
              <a:rPr lang="ru-RU" altLang="tr-TR" sz="1600" smtClean="0"/>
              <a:t>документ, который разрабатывается </a:t>
            </a:r>
            <a:r>
              <a:rPr lang="ru-RU" altLang="tr-TR" sz="1600" u="sng" smtClean="0"/>
              <a:t>заново каждый год</a:t>
            </a:r>
            <a:r>
              <a:rPr lang="ru-RU" altLang="tr-TR" sz="1600" smtClean="0"/>
              <a:t>  под координацией Министерства экономического развития, включает такие параметры как распределение государственных инвестиционных проектов по секторам и учреждениям, названия, место, предмет, сумма, общие расходы, ассигнования и носит характер Ежегодной программы. Документ публикуется в Официальной газете в качестве приложения </a:t>
            </a:r>
            <a:r>
              <a:rPr lang="tr-TR" altLang="tr-TR" sz="1600" smtClean="0"/>
              <a:t> </a:t>
            </a:r>
            <a:r>
              <a:rPr lang="ru-RU" altLang="tr-TR" sz="1600" u="sng" smtClean="0"/>
              <a:t>Решения совета министров</a:t>
            </a:r>
            <a:r>
              <a:rPr lang="tr-TR" altLang="tr-TR" sz="1600" smtClean="0"/>
              <a:t>.</a:t>
            </a:r>
            <a:endParaRPr lang="ru-RU" altLang="tr-TR" sz="1600" smtClean="0"/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endParaRPr lang="tr-TR" altLang="tr-TR" sz="1600" smtClean="0"/>
          </a:p>
          <a:p>
            <a:pPr marL="811213" indent="-811213" algn="just">
              <a:lnSpc>
                <a:spcPct val="90000"/>
              </a:lnSpc>
              <a:buFont typeface="Arial" pitchFamily="34" charset="0"/>
              <a:buNone/>
            </a:pPr>
            <a:r>
              <a:rPr lang="tr-TR" altLang="tr-TR" sz="1600" smtClean="0">
                <a:solidFill>
                  <a:schemeClr val="folHlink"/>
                </a:solidFill>
              </a:rPr>
              <a:t> </a:t>
            </a:r>
            <a:r>
              <a:rPr lang="ru-RU" altLang="tr-TR" sz="1600" u="sng" smtClean="0">
                <a:solidFill>
                  <a:srgbClr val="B54A10"/>
                </a:solidFill>
              </a:rPr>
              <a:t>Секторальные и тематические стратегические документы</a:t>
            </a:r>
            <a:r>
              <a:rPr lang="tr-TR" altLang="tr-TR" sz="1600" u="sng" smtClean="0">
                <a:solidFill>
                  <a:srgbClr val="B54A10"/>
                </a:solidFill>
              </a:rPr>
              <a:t>:</a:t>
            </a:r>
            <a:r>
              <a:rPr lang="tr-TR" altLang="tr-TR" sz="1600" smtClean="0">
                <a:solidFill>
                  <a:srgbClr val="B54A10"/>
                </a:solidFill>
              </a:rPr>
              <a:t> </a:t>
            </a:r>
            <a:r>
              <a:rPr lang="ru-RU" altLang="tr-TR" sz="1600" smtClean="0">
                <a:solidFill>
                  <a:srgbClr val="B54A10"/>
                </a:solidFill>
              </a:rPr>
              <a:t> </a:t>
            </a:r>
            <a:r>
              <a:rPr lang="ru-RU" altLang="tr-TR" sz="1600" smtClean="0"/>
              <a:t>документы стратегии и политики, которые разрабатываются по различным секторам и тематическим сферам и обычно подтверждаются  Высшим советом планирования</a:t>
            </a:r>
            <a:r>
              <a:rPr lang="tr-TR" altLang="tr-TR" sz="1600" smtClean="0"/>
              <a:t> (</a:t>
            </a:r>
            <a:r>
              <a:rPr lang="ru-RU" altLang="tr-TR" sz="1600" smtClean="0"/>
              <a:t>сельское хозяйство</a:t>
            </a:r>
            <a:r>
              <a:rPr lang="tr-TR" altLang="tr-TR" sz="1600" smtClean="0"/>
              <a:t>, </a:t>
            </a:r>
            <a:r>
              <a:rPr lang="ru-RU" altLang="tr-TR" sz="1600" smtClean="0"/>
              <a:t>малые и средние предприятия</a:t>
            </a:r>
            <a:r>
              <a:rPr lang="tr-TR" altLang="tr-TR" sz="1600" smtClean="0"/>
              <a:t>, </a:t>
            </a:r>
            <a:r>
              <a:rPr lang="ru-RU" altLang="tr-TR" sz="1600" smtClean="0"/>
              <a:t>промышленность</a:t>
            </a:r>
            <a:r>
              <a:rPr lang="tr-TR" altLang="tr-TR" sz="1600" smtClean="0"/>
              <a:t>, </a:t>
            </a:r>
            <a:r>
              <a:rPr lang="ru-RU" altLang="tr-TR" sz="1600" smtClean="0"/>
              <a:t>энергетика</a:t>
            </a:r>
            <a:r>
              <a:rPr lang="tr-TR" altLang="tr-TR" sz="1600" smtClean="0"/>
              <a:t>, </a:t>
            </a:r>
            <a:r>
              <a:rPr lang="ru-RU" altLang="tr-TR" sz="1600" smtClean="0"/>
              <a:t>туризм</a:t>
            </a:r>
            <a:r>
              <a:rPr lang="tr-TR" altLang="tr-TR" sz="1600" smtClean="0"/>
              <a:t>, </a:t>
            </a:r>
            <a:r>
              <a:rPr lang="ru-RU" altLang="tr-TR" sz="1600" smtClean="0"/>
              <a:t>информационное общество</a:t>
            </a:r>
            <a:r>
              <a:rPr lang="tr-TR" altLang="tr-TR" sz="1600" smtClean="0"/>
              <a:t>, </a:t>
            </a:r>
            <a:r>
              <a:rPr lang="ru-RU" altLang="tr-TR" sz="1600" smtClean="0"/>
              <a:t>транспортная стратегия  и т.п.</a:t>
            </a:r>
            <a:r>
              <a:rPr lang="tr-TR" altLang="tr-TR" sz="1600" smtClean="0"/>
              <a:t>).       </a:t>
            </a:r>
          </a:p>
        </p:txBody>
      </p:sp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715963" y="0"/>
            <a:ext cx="744696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3. Bölüm</a:t>
            </a:r>
          </a:p>
          <a:p>
            <a:pPr eaLnBrk="0" hangingPunct="0"/>
            <a:r>
              <a:rPr lang="ru-RU" altLang="tr-TR" sz="2200">
                <a:solidFill>
                  <a:schemeClr val="bg1"/>
                </a:solidFill>
              </a:rPr>
              <a:t>ОСНОВНЫЕ ДОКУМЕНТЫ ПОЛИТИКИ В ТУРЦИИ</a:t>
            </a:r>
            <a:endParaRPr lang="en-US" altLang="tr-TR" sz="2200">
              <a:solidFill>
                <a:schemeClr val="bg1"/>
              </a:solidFill>
            </a:endParaRPr>
          </a:p>
          <a:p>
            <a:pPr eaLnBrk="0" hangingPunct="0"/>
            <a:endParaRPr lang="en-US" altLang="tr-TR" sz="2200">
              <a:solidFill>
                <a:schemeClr val="bg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0" y="3175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ОСНОВНЫЕ ДОКУМЕНТЫ ПОЛИТИКИ В ТУРЦИИ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5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68613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7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8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9" name="15 Düz Bağlayıcı"/>
          <p:cNvCxnSpPr/>
          <p:nvPr/>
        </p:nvCxnSpPr>
        <p:spPr>
          <a:xfrm>
            <a:off x="0" y="6297613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34ACB-17A3-4AAC-9B7D-C79F21C5A30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50" y="692150"/>
            <a:ext cx="8704263" cy="5264150"/>
          </a:xfrm>
        </p:spPr>
        <p:txBody>
          <a:bodyPr/>
          <a:lstStyle/>
          <a:p>
            <a:pPr marL="811213" indent="-811213" algn="just">
              <a:lnSpc>
                <a:spcPct val="80000"/>
              </a:lnSpc>
              <a:buFont typeface="Arial" pitchFamily="34" charset="0"/>
              <a:buNone/>
            </a:pPr>
            <a:endParaRPr lang="tr-TR" altLang="tr-TR" sz="1800" smtClean="0">
              <a:solidFill>
                <a:schemeClr val="folHlink"/>
              </a:solidFill>
              <a:cs typeface="Arial" pitchFamily="34" charset="0"/>
            </a:endParaRPr>
          </a:p>
          <a:p>
            <a:pPr marL="811213" indent="-811213" algn="just">
              <a:lnSpc>
                <a:spcPct val="80000"/>
              </a:lnSpc>
              <a:buFont typeface="Arial" pitchFamily="34" charset="0"/>
              <a:buNone/>
            </a:pPr>
            <a:r>
              <a:rPr lang="tr-TR" altLang="tr-TR" sz="1800" smtClean="0">
                <a:solidFill>
                  <a:schemeClr val="folHlink"/>
                </a:solidFill>
                <a:cs typeface="Arial" pitchFamily="34" charset="0"/>
              </a:rPr>
              <a:t>      </a:t>
            </a:r>
            <a:r>
              <a:rPr lang="ru-RU" altLang="tr-TR" sz="1800" u="sng" smtClean="0">
                <a:solidFill>
                  <a:srgbClr val="B54A10"/>
                </a:solidFill>
                <a:cs typeface="Arial" pitchFamily="34" charset="0"/>
              </a:rPr>
              <a:t>Стратегические документы  по секторам и стратегии</a:t>
            </a:r>
            <a:r>
              <a:rPr lang="tr-TR" altLang="tr-TR" sz="1800" u="sng" smtClean="0">
                <a:solidFill>
                  <a:srgbClr val="B54A10"/>
                </a:solidFill>
                <a:cs typeface="Arial" pitchFamily="34" charset="0"/>
              </a:rPr>
              <a:t>  :</a:t>
            </a:r>
            <a:r>
              <a:rPr lang="tr-TR" altLang="tr-TR" sz="1800" smtClean="0">
                <a:solidFill>
                  <a:srgbClr val="B54A10"/>
                </a:solidFill>
                <a:cs typeface="Arial" pitchFamily="34" charset="0"/>
              </a:rPr>
              <a:t> </a:t>
            </a:r>
            <a:r>
              <a:rPr lang="ru-RU" altLang="tr-TR" sz="1800" smtClean="0">
                <a:cs typeface="Arial" pitchFamily="34" charset="0"/>
              </a:rPr>
              <a:t>документы стратегии и политики, которые разрабатываются по различным секторам и тематическим сферам и обычно подтверждаются  Высшим советом планирования</a:t>
            </a:r>
            <a:r>
              <a:rPr lang="tr-TR" altLang="tr-TR" sz="1800" smtClean="0">
                <a:cs typeface="Arial" pitchFamily="34" charset="0"/>
              </a:rPr>
              <a:t> (</a:t>
            </a:r>
            <a:r>
              <a:rPr lang="ru-RU" altLang="tr-TR" sz="1800" smtClean="0">
                <a:cs typeface="Arial" pitchFamily="34" charset="0"/>
              </a:rPr>
              <a:t>сельское хозяйство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малые и средние предприятия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промышленность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энергетика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туризм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информационное общество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транспортная стратегия  и т.п.</a:t>
            </a:r>
            <a:r>
              <a:rPr lang="tr-TR" altLang="tr-TR" sz="1800" smtClean="0">
                <a:cs typeface="Arial" pitchFamily="34" charset="0"/>
              </a:rPr>
              <a:t>). </a:t>
            </a:r>
          </a:p>
          <a:p>
            <a:pPr marL="811213" indent="-811213" algn="just">
              <a:lnSpc>
                <a:spcPct val="80000"/>
              </a:lnSpc>
              <a:buFont typeface="Arial" pitchFamily="34" charset="0"/>
              <a:buNone/>
            </a:pPr>
            <a:endParaRPr lang="tr-TR" altLang="tr-TR" sz="1800" smtClean="0">
              <a:cs typeface="Arial" pitchFamily="34" charset="0"/>
            </a:endParaRPr>
          </a:p>
          <a:p>
            <a:pPr marL="811213" indent="-811213" algn="just">
              <a:lnSpc>
                <a:spcPct val="80000"/>
              </a:lnSpc>
              <a:buFont typeface="Arial" pitchFamily="34" charset="0"/>
              <a:buNone/>
            </a:pPr>
            <a:r>
              <a:rPr lang="tr-TR" altLang="tr-TR" sz="1800" smtClean="0">
                <a:solidFill>
                  <a:schemeClr val="folHlink"/>
                </a:solidFill>
                <a:cs typeface="Arial" pitchFamily="34" charset="0"/>
              </a:rPr>
              <a:t>      </a:t>
            </a:r>
            <a:r>
              <a:rPr lang="ru-RU" altLang="tr-TR" sz="1800" u="sng" smtClean="0">
                <a:solidFill>
                  <a:srgbClr val="B54A10"/>
                </a:solidFill>
                <a:cs typeface="Arial" pitchFamily="34" charset="0"/>
              </a:rPr>
              <a:t>Региональные планы и программы</a:t>
            </a:r>
            <a:r>
              <a:rPr lang="tr-TR" altLang="tr-TR" sz="1800" u="sng" smtClean="0">
                <a:solidFill>
                  <a:srgbClr val="B54A10"/>
                </a:solidFill>
                <a:cs typeface="Arial" pitchFamily="34" charset="0"/>
              </a:rPr>
              <a:t>:</a:t>
            </a:r>
            <a:r>
              <a:rPr lang="tr-TR" altLang="tr-TR" sz="1800" smtClean="0">
                <a:solidFill>
                  <a:srgbClr val="B54A10"/>
                </a:solidFill>
                <a:cs typeface="Arial" pitchFamily="34" charset="0"/>
              </a:rPr>
              <a:t> </a:t>
            </a:r>
            <a:r>
              <a:rPr lang="ru-RU" altLang="tr-TR" sz="1800" smtClean="0">
                <a:cs typeface="Arial" pitchFamily="34" charset="0"/>
              </a:rPr>
              <a:t>документы, разрабатываемые в целях развития  конкретных  регионов:</a:t>
            </a:r>
            <a:r>
              <a:rPr lang="tr-TR" altLang="tr-TR" sz="1800" smtClean="0">
                <a:cs typeface="Arial" pitchFamily="34" charset="0"/>
              </a:rPr>
              <a:t> </a:t>
            </a:r>
            <a:r>
              <a:rPr lang="ru-RU" altLang="tr-TR" sz="1800" smtClean="0">
                <a:cs typeface="Arial" pitchFamily="34" charset="0"/>
              </a:rPr>
              <a:t>Основной проект Проекта Юго-восточной Анатолии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Основной проект Проекта Восточной Анатолии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 План регионального развития Восточной черноморской области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Отчет регионального развития  Зонгулдак-Бартын-Карабюк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tr-TR" sz="1800" smtClean="0">
                <a:cs typeface="Arial" pitchFamily="34" charset="0"/>
              </a:rPr>
              <a:t>Проект развития бассейна реки Ешильырмак</a:t>
            </a:r>
            <a:r>
              <a:rPr lang="tr-TR" altLang="tr-TR" sz="1800" smtClean="0">
                <a:cs typeface="Arial" pitchFamily="34" charset="0"/>
              </a:rPr>
              <a:t>.</a:t>
            </a:r>
          </a:p>
          <a:p>
            <a:pPr marL="811213" indent="-811213" algn="just">
              <a:lnSpc>
                <a:spcPct val="80000"/>
              </a:lnSpc>
              <a:buFont typeface="Arial" pitchFamily="34" charset="0"/>
              <a:buNone/>
            </a:pPr>
            <a:endParaRPr lang="tr-TR" altLang="tr-TR" sz="1800" smtClean="0">
              <a:cs typeface="Arial" pitchFamily="34" charset="0"/>
            </a:endParaRPr>
          </a:p>
          <a:p>
            <a:pPr marL="811213" indent="-811213" algn="just">
              <a:lnSpc>
                <a:spcPct val="80000"/>
              </a:lnSpc>
              <a:buFont typeface="Arial" pitchFamily="34" charset="0"/>
              <a:buNone/>
            </a:pPr>
            <a:r>
              <a:rPr lang="tr-TR" altLang="tr-TR" sz="1800" smtClean="0">
                <a:solidFill>
                  <a:schemeClr val="folHlink"/>
                </a:solidFill>
                <a:cs typeface="Arial" pitchFamily="34" charset="0"/>
              </a:rPr>
              <a:t>      </a:t>
            </a:r>
            <a:r>
              <a:rPr lang="ru-RU" altLang="tr-TR" sz="1800" u="sng" smtClean="0">
                <a:solidFill>
                  <a:srgbClr val="B54A10"/>
                </a:solidFill>
                <a:cs typeface="Arial" pitchFamily="34" charset="0"/>
              </a:rPr>
              <a:t>Стратегические планы учреждений</a:t>
            </a:r>
            <a:r>
              <a:rPr lang="tr-TR" altLang="tr-TR" sz="1800" u="sng" smtClean="0">
                <a:solidFill>
                  <a:srgbClr val="B54A10"/>
                </a:solidFill>
                <a:cs typeface="Arial" pitchFamily="34" charset="0"/>
              </a:rPr>
              <a:t> :</a:t>
            </a:r>
            <a:r>
              <a:rPr lang="tr-TR" altLang="tr-TR" sz="1800" smtClean="0">
                <a:solidFill>
                  <a:srgbClr val="B54A10"/>
                </a:solidFill>
                <a:cs typeface="Arial" pitchFamily="34" charset="0"/>
              </a:rPr>
              <a:t> </a:t>
            </a:r>
            <a:r>
              <a:rPr lang="ru-RU" altLang="tr-TR" sz="1800" smtClean="0">
                <a:cs typeface="Arial" pitchFamily="34" charset="0"/>
              </a:rPr>
              <a:t>Согласно  закону № </a:t>
            </a:r>
            <a:r>
              <a:rPr lang="tr-TR" altLang="tr-TR" sz="1800" smtClean="0">
                <a:cs typeface="Arial" pitchFamily="34" charset="0"/>
              </a:rPr>
              <a:t>5018 </a:t>
            </a:r>
            <a:r>
              <a:rPr lang="ru-RU" altLang="tr-TR" sz="1800" smtClean="0">
                <a:cs typeface="Arial" pitchFamily="34" charset="0"/>
              </a:rPr>
              <a:t>О государственном финансовом  менеджменте и контроле стратегические планы должны быть разработаны в свете планов развития</a:t>
            </a:r>
            <a:r>
              <a:rPr lang="tr-TR" altLang="tr-TR" sz="1800" smtClean="0">
                <a:cs typeface="Arial" pitchFamily="34" charset="0"/>
              </a:rPr>
              <a:t>, </a:t>
            </a:r>
            <a:r>
              <a:rPr lang="ru-RU" altLang="ko-KR" sz="1800" smtClean="0">
                <a:cs typeface="Arial" pitchFamily="34" charset="0"/>
              </a:rPr>
              <a:t>среднесрочных программ и других отечественных, региональных и секторальных план и программ данной сферы</a:t>
            </a:r>
            <a:r>
              <a:rPr lang="tr-TR" altLang="ko-KR" sz="1800" smtClean="0">
                <a:cs typeface="Arial" pitchFamily="34" charset="0"/>
              </a:rPr>
              <a:t>.</a:t>
            </a:r>
            <a:r>
              <a:rPr lang="tr-TR" altLang="ko-KR" sz="2800" smtClean="0"/>
              <a:t> </a:t>
            </a:r>
            <a:endParaRPr lang="tr-TR" altLang="tr-TR" sz="2800" smtClean="0"/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384175" y="0"/>
            <a:ext cx="74453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tr-TR" altLang="tr-TR" sz="2200">
                <a:solidFill>
                  <a:schemeClr val="bg1"/>
                </a:solidFill>
              </a:rPr>
              <a:t>3. Bölüm</a:t>
            </a:r>
          </a:p>
          <a:p>
            <a:pPr eaLnBrk="0" hangingPunct="0"/>
            <a:r>
              <a:rPr lang="ru-RU" altLang="tr-TR" sz="2200">
                <a:solidFill>
                  <a:schemeClr val="bg1"/>
                </a:solidFill>
              </a:rPr>
              <a:t>ОСНОВНЫЕ ДОКУМЕНТЫ ПОЛИТИКИ В ТУРЦИИ</a:t>
            </a:r>
            <a:endParaRPr lang="en-US" altLang="tr-TR" sz="2200">
              <a:solidFill>
                <a:schemeClr val="bg1"/>
              </a:solidFill>
            </a:endParaRPr>
          </a:p>
          <a:p>
            <a:pPr eaLnBrk="0" hangingPunct="0"/>
            <a:endParaRPr lang="en-US" altLang="tr-TR" sz="2200">
              <a:solidFill>
                <a:schemeClr val="bg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0" y="3175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ОСНОВНЫЕ ДОКУМЕНТЫ ПОЛИТИКИ В ТУРЦИИ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5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70661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7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8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9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3FB49-B856-4793-A0C5-C2883A9F200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2 Alt Başlık"/>
          <p:cNvSpPr txBox="1">
            <a:spLocks/>
          </p:cNvSpPr>
          <p:nvPr/>
        </p:nvSpPr>
        <p:spPr bwMode="auto">
          <a:xfrm>
            <a:off x="374650" y="692150"/>
            <a:ext cx="807402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/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tr-TR" altLang="tr-TR" sz="3600">
                <a:solidFill>
                  <a:srgbClr val="000066"/>
                </a:solidFill>
                <a:latin typeface="HelveticaNeueLT Pro 57 Cn"/>
              </a:rPr>
              <a:t>			</a:t>
            </a:r>
            <a:endParaRPr lang="tr-TR" altLang="tr-TR" sz="3200">
              <a:latin typeface="HelveticaNeueLT Pro 57 Cn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tr-TR" altLang="tr-TR" sz="1600"/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tr-TR" altLang="tr-TR" sz="1600"/>
          </a:p>
        </p:txBody>
      </p:sp>
      <p:graphicFrame>
        <p:nvGraphicFramePr>
          <p:cNvPr id="18" name="17 Diyagram"/>
          <p:cNvGraphicFramePr/>
          <p:nvPr/>
        </p:nvGraphicFramePr>
        <p:xfrm>
          <a:off x="279345" y="914048"/>
          <a:ext cx="8728187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0" name="19 Düz Bağlayıcı"/>
          <p:cNvCxnSpPr/>
          <p:nvPr/>
        </p:nvCxnSpPr>
        <p:spPr>
          <a:xfrm>
            <a:off x="1403350" y="2274888"/>
            <a:ext cx="6689725" cy="3175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>
            <a:off x="1403350" y="2274888"/>
            <a:ext cx="0" cy="43180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/>
          <p:nvPr/>
        </p:nvCxnSpPr>
        <p:spPr>
          <a:xfrm>
            <a:off x="3563938" y="2278063"/>
            <a:ext cx="0" cy="428625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/>
          <p:nvPr/>
        </p:nvCxnSpPr>
        <p:spPr>
          <a:xfrm>
            <a:off x="5795963" y="2278063"/>
            <a:ext cx="0" cy="428625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Bağlayıcı"/>
          <p:cNvCxnSpPr/>
          <p:nvPr/>
        </p:nvCxnSpPr>
        <p:spPr>
          <a:xfrm>
            <a:off x="4510088" y="2168525"/>
            <a:ext cx="0" cy="28733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Düz Ok Bağlayıcısı"/>
          <p:cNvCxnSpPr/>
          <p:nvPr/>
        </p:nvCxnSpPr>
        <p:spPr>
          <a:xfrm>
            <a:off x="8093075" y="2274888"/>
            <a:ext cx="0" cy="43180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Dikdörtgen"/>
          <p:cNvSpPr/>
          <p:nvPr/>
        </p:nvSpPr>
        <p:spPr>
          <a:xfrm>
            <a:off x="0" y="3175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hangingPunct="0">
              <a:defRPr/>
            </a:pPr>
            <a:r>
              <a:rPr lang="ru-RU" altLang="tr-TR" sz="2200" dirty="0">
                <a:latin typeface="Arial" pitchFamily="34" charset="0"/>
              </a:rPr>
              <a:t>СТРУКТУРА ДЕСЯТОГО ПЛАНА РАЗВИТИЯ</a:t>
            </a:r>
            <a:endParaRPr lang="tr-TR" altLang="tr-TR" sz="2200" dirty="0">
              <a:latin typeface="Arial" pitchFamily="34" charset="0"/>
            </a:endParaRPr>
          </a:p>
        </p:txBody>
      </p:sp>
      <p:sp>
        <p:nvSpPr>
          <p:cNvPr id="13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72715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15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16" name="4 Resim" descr="Kalkınma Bakanlığı logo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7" name="15 Düz Bağlayıcı"/>
          <p:cNvCxnSpPr/>
          <p:nvPr/>
        </p:nvCxnSpPr>
        <p:spPr>
          <a:xfrm>
            <a:off x="0" y="6059488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24217</TotalTime>
  <Words>4276</Words>
  <Application>Microsoft Office PowerPoint</Application>
  <PresentationFormat>On-screen Show (4:3)</PresentationFormat>
  <Paragraphs>1409</Paragraphs>
  <Slides>45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18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68" baseType="lpstr">
      <vt:lpstr>Arial</vt:lpstr>
      <vt:lpstr>Calibri</vt:lpstr>
      <vt:lpstr>Times New Roman</vt:lpstr>
      <vt:lpstr>Gill Sans Light</vt:lpstr>
      <vt:lpstr>ヒラギノ角ゴ ProN W3</vt:lpstr>
      <vt:lpstr>Comic Sans MS</vt:lpstr>
      <vt:lpstr>Mistral</vt:lpstr>
      <vt:lpstr>Tahoma</vt:lpstr>
      <vt:lpstr>Wingdings</vt:lpstr>
      <vt:lpstr>Garamond</vt:lpstr>
      <vt:lpstr>Book Antiqua</vt:lpstr>
      <vt:lpstr>Gulim</vt:lpstr>
      <vt:lpstr>Malgun Gothic</vt:lpstr>
      <vt:lpstr>HelveticaNeueLT Pro 57 Cn</vt:lpstr>
      <vt:lpstr>Arial Tur</vt:lpstr>
      <vt:lpstr>Constantia</vt:lpstr>
      <vt:lpstr>TR Arial</vt:lpstr>
      <vt:lpstr>Symbol</vt:lpstr>
      <vt:lpstr>Ofis Teması</vt:lpstr>
      <vt:lpstr>1_Ofis Teması</vt:lpstr>
      <vt:lpstr>2_Office Theme</vt:lpstr>
      <vt:lpstr>3_Office Theme</vt:lpstr>
      <vt:lpstr>Worksheet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СТРУКТУРА ГОСУДАРСТВЕННОЙ ИНВЕСТИЦИОННОЙ ПРОГРАММЫ- Образцы проектов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 </vt:lpstr>
      <vt:lpstr>СПАСИБО ЗА ВНИМАНИЕ...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DÜNYADAKİ GELİŞMELER VE TÜRKİYE'NİN YERİ</dc:title>
  <dc:creator>.</dc:creator>
  <cp:lastModifiedBy>Övünç</cp:lastModifiedBy>
  <cp:revision>2852</cp:revision>
  <cp:lastPrinted>2001-10-11T11:20:33Z</cp:lastPrinted>
  <dcterms:created xsi:type="dcterms:W3CDTF">1997-04-01T11:53:12Z</dcterms:created>
  <dcterms:modified xsi:type="dcterms:W3CDTF">2013-12-09T06:54:53Z</dcterms:modified>
</cp:coreProperties>
</file>