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497" r:id="rId2"/>
    <p:sldId id="877" r:id="rId3"/>
    <p:sldId id="875" r:id="rId4"/>
    <p:sldId id="860" r:id="rId5"/>
    <p:sldId id="861" r:id="rId6"/>
    <p:sldId id="852" r:id="rId7"/>
    <p:sldId id="862" r:id="rId8"/>
    <p:sldId id="873" r:id="rId9"/>
    <p:sldId id="721" r:id="rId10"/>
    <p:sldId id="643" r:id="rId11"/>
    <p:sldId id="646" r:id="rId12"/>
    <p:sldId id="863" r:id="rId13"/>
    <p:sldId id="864" r:id="rId14"/>
    <p:sldId id="865" r:id="rId15"/>
    <p:sldId id="829" r:id="rId16"/>
    <p:sldId id="797" r:id="rId17"/>
    <p:sldId id="866" r:id="rId18"/>
    <p:sldId id="867" r:id="rId19"/>
    <p:sldId id="869" r:id="rId20"/>
    <p:sldId id="831" r:id="rId21"/>
    <p:sldId id="870" r:id="rId22"/>
    <p:sldId id="750" r:id="rId23"/>
    <p:sldId id="656" r:id="rId24"/>
    <p:sldId id="789" r:id="rId25"/>
    <p:sldId id="810" r:id="rId26"/>
    <p:sldId id="871" r:id="rId27"/>
  </p:sldIdLst>
  <p:sldSz cx="9144000" cy="6858000" type="screen4x3"/>
  <p:notesSz cx="6797675" cy="9874250"/>
  <p:defaultTextStyle>
    <a:defPPr>
      <a:defRPr lang="tr-T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446A"/>
    <a:srgbClr val="000066"/>
    <a:srgbClr val="2962A7"/>
    <a:srgbClr val="00626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44" autoAdjust="0"/>
    <p:restoredTop sz="94705" autoAdjust="0"/>
  </p:normalViewPr>
  <p:slideViewPr>
    <p:cSldViewPr>
      <p:cViewPr>
        <p:scale>
          <a:sx n="60" d="100"/>
          <a:sy n="60" d="100"/>
        </p:scale>
        <p:origin x="-750" y="-90"/>
      </p:cViewPr>
      <p:guideLst>
        <p:guide orient="horz" pos="2160"/>
        <p:guide pos="2880"/>
      </p:guideLst>
    </p:cSldViewPr>
  </p:slideViewPr>
  <p:outlineViewPr>
    <p:cViewPr>
      <p:scale>
        <a:sx n="33" d="100"/>
        <a:sy n="33" d="100"/>
      </p:scale>
      <p:origin x="54" y="672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C0ED19-5AB7-4329-93B5-FE81D6CCAAD3}" type="doc">
      <dgm:prSet loTypeId="urn:microsoft.com/office/officeart/2005/8/layout/default#1" loCatId="list" qsTypeId="urn:microsoft.com/office/officeart/2005/8/quickstyle/simple3" qsCatId="simple" csTypeId="urn:microsoft.com/office/officeart/2005/8/colors/accent1_2#1" csCatId="accent1" phldr="1"/>
      <dgm:spPr/>
      <dgm:t>
        <a:bodyPr/>
        <a:lstStyle/>
        <a:p>
          <a:endParaRPr lang="tr-TR"/>
        </a:p>
      </dgm:t>
    </dgm:pt>
    <dgm:pt modelId="{3991AF3F-C224-4EDC-8B77-387163C72D5D}">
      <dgm:prSet phldrT="[Metin]" custT="1">
        <dgm:style>
          <a:lnRef idx="1">
            <a:schemeClr val="accent6"/>
          </a:lnRef>
          <a:fillRef idx="2">
            <a:schemeClr val="accent6"/>
          </a:fillRef>
          <a:effectRef idx="1">
            <a:schemeClr val="accent6"/>
          </a:effectRef>
          <a:fontRef idx="minor">
            <a:schemeClr val="dk1"/>
          </a:fontRef>
        </dgm:style>
      </dgm:prSet>
      <dgm:spPr>
        <a:ln>
          <a:no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r>
            <a:rPr lang="ru-RU" sz="2800" dirty="0" smtClean="0"/>
            <a:t>THE TENTH DEVELOPMENT PLAN</a:t>
          </a:r>
          <a:r>
            <a:t/>
          </a:r>
          <a:br/>
          <a:r>
            <a:rPr lang="tr-TR" sz="2800" dirty="0" smtClean="0"/>
            <a:t>(2014-2018)</a:t>
          </a:r>
          <a:endParaRPr lang="en-US" sz="2800" dirty="0"/>
        </a:p>
      </dgm:t>
    </dgm:pt>
    <dgm:pt modelId="{6C2CD914-BAF7-4C55-B5A8-206682C45EE1}" type="parTrans" cxnId="{7F1A7986-57EC-4D35-B439-77B40DC9E44C}">
      <dgm:prSet/>
      <dgm:spPr/>
      <dgm:t>
        <a:bodyPr/>
        <a:lstStyle/>
        <a:p>
          <a:endParaRPr lang="tr-TR"/>
        </a:p>
      </dgm:t>
    </dgm:pt>
    <dgm:pt modelId="{FA3737A9-985B-4ED6-B9CF-CBCBDB43BEF4}" type="sibTrans" cxnId="{7F1A7986-57EC-4D35-B439-77B40DC9E44C}">
      <dgm:prSet/>
      <dgm:spPr/>
      <dgm:t>
        <a:bodyPr/>
        <a:lstStyle/>
        <a:p>
          <a:endParaRPr lang="tr-TR"/>
        </a:p>
      </dgm:t>
    </dgm:pt>
    <dgm:pt modelId="{EA9A00DE-D16D-4309-9DF2-595CF5323396}">
      <dgm:prSet phldrT="[Metin]" custT="1">
        <dgm:style>
          <a:lnRef idx="2">
            <a:schemeClr val="accent5">
              <a:shade val="50000"/>
            </a:schemeClr>
          </a:lnRef>
          <a:fillRef idx="1">
            <a:schemeClr val="accent5"/>
          </a:fillRef>
          <a:effectRef idx="0">
            <a:schemeClr val="accent5"/>
          </a:effectRef>
          <a:fontRef idx="minor">
            <a:schemeClr val="lt1"/>
          </a:fontRef>
        </dgm:style>
      </dgm:prSet>
      <dgm:spPr>
        <a:solidFill>
          <a:srgbClr val="00B0F0"/>
        </a:solidFill>
        <a:ln>
          <a:no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r>
            <a:rPr lang="ru-RU" sz="1800" dirty="0" smtClean="0">
              <a:solidFill>
                <a:schemeClr val="tx1"/>
              </a:solidFill>
            </a:rPr>
            <a:t>Innovative production, stable high economic growth</a:t>
          </a:r>
          <a:endParaRPr lang="en-US" sz="1800" dirty="0" smtClean="0">
            <a:solidFill>
              <a:schemeClr val="tx1"/>
            </a:solidFill>
          </a:endParaRPr>
        </a:p>
      </dgm:t>
    </dgm:pt>
    <dgm:pt modelId="{1BEE6B5A-3928-4811-A1D6-585B462796B7}" type="parTrans" cxnId="{64D93ACE-280F-44BF-85AA-407F88E5032D}">
      <dgm:prSet/>
      <dgm:spPr/>
      <dgm:t>
        <a:bodyPr/>
        <a:lstStyle/>
        <a:p>
          <a:endParaRPr lang="tr-TR"/>
        </a:p>
      </dgm:t>
    </dgm:pt>
    <dgm:pt modelId="{0819FE76-F73C-447F-BAE0-E72F621E8FA3}" type="sibTrans" cxnId="{64D93ACE-280F-44BF-85AA-407F88E5032D}">
      <dgm:prSet/>
      <dgm:spPr/>
      <dgm:t>
        <a:bodyPr/>
        <a:lstStyle/>
        <a:p>
          <a:endParaRPr lang="tr-TR"/>
        </a:p>
      </dgm:t>
    </dgm:pt>
    <dgm:pt modelId="{6C9B608C-0DCF-4877-B16B-BED0B1C124F3}">
      <dgm:prSet phldrT="[Metin]" custT="1">
        <dgm:style>
          <a:lnRef idx="2">
            <a:schemeClr val="accent1">
              <a:shade val="50000"/>
            </a:schemeClr>
          </a:lnRef>
          <a:fillRef idx="1">
            <a:schemeClr val="accent1"/>
          </a:fillRef>
          <a:effectRef idx="0">
            <a:schemeClr val="accent1"/>
          </a:effectRef>
          <a:fontRef idx="minor">
            <a:schemeClr val="lt1"/>
          </a:fontRef>
        </dgm:style>
      </dgm:prSet>
      <dgm:spPr>
        <a:ln>
          <a:no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r>
            <a:rPr lang="ru-RU" sz="2400" dirty="0" smtClean="0">
              <a:solidFill>
                <a:schemeClr val="tx1"/>
              </a:solidFill>
            </a:rPr>
            <a:t>Priority reformation programs</a:t>
          </a:r>
          <a:endParaRPr lang="en-US" sz="2400" dirty="0">
            <a:solidFill>
              <a:schemeClr val="tx1"/>
            </a:solidFill>
          </a:endParaRPr>
        </a:p>
      </dgm:t>
    </dgm:pt>
    <dgm:pt modelId="{5F9421FF-540D-49E8-9AF2-692AA3E67DCE}" type="parTrans" cxnId="{4814A6EC-AC9B-403B-B4F3-26AF07065EBC}">
      <dgm:prSet/>
      <dgm:spPr/>
      <dgm:t>
        <a:bodyPr/>
        <a:lstStyle/>
        <a:p>
          <a:endParaRPr lang="tr-TR"/>
        </a:p>
      </dgm:t>
    </dgm:pt>
    <dgm:pt modelId="{1A96F045-4898-461D-ABF1-C36C812ED33F}" type="sibTrans" cxnId="{4814A6EC-AC9B-403B-B4F3-26AF07065EBC}">
      <dgm:prSet/>
      <dgm:spPr/>
      <dgm:t>
        <a:bodyPr/>
        <a:lstStyle/>
        <a:p>
          <a:endParaRPr lang="tr-TR"/>
        </a:p>
      </dgm:t>
    </dgm:pt>
    <dgm:pt modelId="{982FA448-6E4D-4353-9AC3-A3EEF4083266}">
      <dgm:prSet custT="1">
        <dgm:style>
          <a:lnRef idx="2">
            <a:schemeClr val="accent5">
              <a:shade val="50000"/>
            </a:schemeClr>
          </a:lnRef>
          <a:fillRef idx="1">
            <a:schemeClr val="accent5"/>
          </a:fillRef>
          <a:effectRef idx="0">
            <a:schemeClr val="accent5"/>
          </a:effectRef>
          <a:fontRef idx="minor">
            <a:schemeClr val="lt1"/>
          </a:fontRef>
        </dgm:style>
      </dgm:prSet>
      <dgm:spPr>
        <a:solidFill>
          <a:srgbClr val="00B0F0"/>
        </a:solidFill>
        <a:ln>
          <a:no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r>
            <a:rPr lang="ru-RU" sz="2000" dirty="0" smtClean="0">
              <a:solidFill>
                <a:schemeClr val="tx1"/>
              </a:solidFill>
            </a:rPr>
            <a:t>Livable places, sustainable environment</a:t>
          </a:r>
          <a:endParaRPr lang="en-US" sz="2000" dirty="0">
            <a:solidFill>
              <a:schemeClr val="tx1"/>
            </a:solidFill>
          </a:endParaRPr>
        </a:p>
      </dgm:t>
    </dgm:pt>
    <dgm:pt modelId="{4900A2DE-632E-4E7E-9749-8269911A3FFD}" type="sibTrans" cxnId="{D8C83E72-4F8E-4AD3-8064-AB40C396DF8E}">
      <dgm:prSet/>
      <dgm:spPr/>
      <dgm:t>
        <a:bodyPr/>
        <a:lstStyle/>
        <a:p>
          <a:endParaRPr lang="tr-TR"/>
        </a:p>
      </dgm:t>
    </dgm:pt>
    <dgm:pt modelId="{C9DB1CFA-E02B-4D7E-BAA3-DAD5B8E8B64E}" type="parTrans" cxnId="{D8C83E72-4F8E-4AD3-8064-AB40C396DF8E}">
      <dgm:prSet/>
      <dgm:spPr/>
      <dgm:t>
        <a:bodyPr/>
        <a:lstStyle/>
        <a:p>
          <a:endParaRPr lang="tr-TR"/>
        </a:p>
      </dgm:t>
    </dgm:pt>
    <dgm:pt modelId="{E874EF3B-B564-41B5-86EC-3A68CBD2386E}">
      <dgm:prSet custT="1">
        <dgm:style>
          <a:lnRef idx="2">
            <a:schemeClr val="accent5">
              <a:shade val="50000"/>
            </a:schemeClr>
          </a:lnRef>
          <a:fillRef idx="1">
            <a:schemeClr val="accent5"/>
          </a:fillRef>
          <a:effectRef idx="0">
            <a:schemeClr val="accent5"/>
          </a:effectRef>
          <a:fontRef idx="minor">
            <a:schemeClr val="lt1"/>
          </a:fontRef>
        </dgm:style>
      </dgm:prSet>
      <dgm:spPr>
        <a:solidFill>
          <a:srgbClr val="00B0F0"/>
        </a:solidFill>
        <a:ln>
          <a:no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r>
            <a:rPr lang="ru-RU" sz="2000" dirty="0" smtClean="0">
              <a:solidFill>
                <a:schemeClr val="tx1"/>
              </a:solidFill>
            </a:rPr>
            <a:t>Qualified people, </a:t>
          </a:r>
          <a:r>
            <a:rPr lang="en-US" sz="2000" dirty="0" smtClean="0">
              <a:solidFill>
                <a:schemeClr val="tx1"/>
              </a:solidFill>
            </a:rPr>
            <a:t>strong </a:t>
          </a:r>
          <a:r>
            <a:rPr lang="en-US" sz="2000" noProof="0" dirty="0" smtClean="0">
              <a:solidFill>
                <a:schemeClr val="tx1"/>
              </a:solidFill>
            </a:rPr>
            <a:t>society</a:t>
          </a:r>
          <a:endParaRPr lang="en-US" sz="2000" noProof="0" dirty="0">
            <a:solidFill>
              <a:schemeClr val="tx1"/>
            </a:solidFill>
          </a:endParaRPr>
        </a:p>
      </dgm:t>
    </dgm:pt>
    <dgm:pt modelId="{5F15C466-7E34-4DD5-B403-4B702EF5A382}" type="parTrans" cxnId="{1774D5DF-6B67-47BA-BD8F-EDDD139B620B}">
      <dgm:prSet/>
      <dgm:spPr/>
      <dgm:t>
        <a:bodyPr/>
        <a:lstStyle/>
        <a:p>
          <a:endParaRPr lang="tr-TR"/>
        </a:p>
      </dgm:t>
    </dgm:pt>
    <dgm:pt modelId="{BCD16ACA-9E47-4EEF-8555-2C264673739C}" type="sibTrans" cxnId="{1774D5DF-6B67-47BA-BD8F-EDDD139B620B}">
      <dgm:prSet/>
      <dgm:spPr/>
      <dgm:t>
        <a:bodyPr/>
        <a:lstStyle/>
        <a:p>
          <a:endParaRPr lang="tr-TR"/>
        </a:p>
      </dgm:t>
    </dgm:pt>
    <dgm:pt modelId="{B6AE087D-F077-4CEE-9CC6-CC0DE260D58D}">
      <dgm:prSet custT="1">
        <dgm:style>
          <a:lnRef idx="2">
            <a:schemeClr val="accent4">
              <a:shade val="50000"/>
            </a:schemeClr>
          </a:lnRef>
          <a:fillRef idx="1">
            <a:schemeClr val="accent4"/>
          </a:fillRef>
          <a:effectRef idx="0">
            <a:schemeClr val="accent4"/>
          </a:effectRef>
          <a:fontRef idx="minor">
            <a:schemeClr val="lt1"/>
          </a:fontRef>
        </dgm:style>
      </dgm:prSet>
      <dgm:spPr>
        <a:ln>
          <a:no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r>
            <a:rPr lang="ru-RU" sz="2000" dirty="0" smtClean="0">
              <a:solidFill>
                <a:schemeClr val="tx1"/>
              </a:solidFill>
            </a:rPr>
            <a:t>Implementation, monitoring, evaluation</a:t>
          </a:r>
          <a:endParaRPr lang="en-US" sz="2000" dirty="0">
            <a:solidFill>
              <a:schemeClr val="tx1"/>
            </a:solidFill>
          </a:endParaRPr>
        </a:p>
      </dgm:t>
    </dgm:pt>
    <dgm:pt modelId="{D00AA97E-6DF1-4767-A964-7F016A19C23E}" type="parTrans" cxnId="{81195C95-4871-4440-A192-9E229ACE35D9}">
      <dgm:prSet/>
      <dgm:spPr/>
      <dgm:t>
        <a:bodyPr/>
        <a:lstStyle/>
        <a:p>
          <a:endParaRPr lang="tr-TR"/>
        </a:p>
      </dgm:t>
    </dgm:pt>
    <dgm:pt modelId="{71C0EDA2-6147-46C3-AD65-31C31A614E47}" type="sibTrans" cxnId="{81195C95-4871-4440-A192-9E229ACE35D9}">
      <dgm:prSet/>
      <dgm:spPr/>
      <dgm:t>
        <a:bodyPr/>
        <a:lstStyle/>
        <a:p>
          <a:endParaRPr lang="tr-TR"/>
        </a:p>
      </dgm:t>
    </dgm:pt>
    <dgm:pt modelId="{203CFA5A-C37C-4423-9129-ADDC419524C6}">
      <dgm:prSet custT="1">
        <dgm:style>
          <a:lnRef idx="1">
            <a:schemeClr val="accent1"/>
          </a:lnRef>
          <a:fillRef idx="2">
            <a:schemeClr val="accent1"/>
          </a:fillRef>
          <a:effectRef idx="1">
            <a:schemeClr val="accent1"/>
          </a:effectRef>
          <a:fontRef idx="minor">
            <a:schemeClr val="dk1"/>
          </a:fontRef>
        </dgm:style>
      </dgm:prSet>
      <dgm:spPr>
        <a:solidFill>
          <a:srgbClr val="00B0F0"/>
        </a:solidFill>
        <a:ln>
          <a:solidFill>
            <a:srgbClr val="2962A7"/>
          </a:solidFill>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gm:spPr>
      <dgm:t>
        <a:bodyPr/>
        <a:lstStyle/>
        <a:p>
          <a:pPr>
            <a:spcAft>
              <a:spcPts val="0"/>
            </a:spcAft>
          </a:pPr>
          <a:r>
            <a:rPr lang="ru-RU" sz="1800" dirty="0" smtClean="0">
              <a:solidFill>
                <a:schemeClr val="tx1"/>
              </a:solidFill>
            </a:rPr>
            <a:t>International cooperation for economic development</a:t>
          </a:r>
          <a:endParaRPr lang="en-US" sz="1800" dirty="0">
            <a:solidFill>
              <a:schemeClr val="tx1"/>
            </a:solidFill>
          </a:endParaRPr>
        </a:p>
      </dgm:t>
    </dgm:pt>
    <dgm:pt modelId="{8EE69CB3-8D48-480B-B5E4-3990AF050B60}" type="parTrans" cxnId="{07455567-FE91-4628-9B53-466C60E4DCAC}">
      <dgm:prSet/>
      <dgm:spPr/>
      <dgm:t>
        <a:bodyPr/>
        <a:lstStyle/>
        <a:p>
          <a:endParaRPr lang="tr-TR"/>
        </a:p>
      </dgm:t>
    </dgm:pt>
    <dgm:pt modelId="{C77715DF-FF4C-4041-A74A-8821A57CD421}" type="sibTrans" cxnId="{07455567-FE91-4628-9B53-466C60E4DCAC}">
      <dgm:prSet/>
      <dgm:spPr/>
      <dgm:t>
        <a:bodyPr/>
        <a:lstStyle/>
        <a:p>
          <a:endParaRPr lang="tr-TR"/>
        </a:p>
      </dgm:t>
    </dgm:pt>
    <dgm:pt modelId="{C8AE2FD5-1FC1-46E5-8363-A48472C2EBBE}" type="pres">
      <dgm:prSet presAssocID="{16C0ED19-5AB7-4329-93B5-FE81D6CCAAD3}" presName="diagram" presStyleCnt="0">
        <dgm:presLayoutVars>
          <dgm:dir/>
          <dgm:resizeHandles val="exact"/>
        </dgm:presLayoutVars>
      </dgm:prSet>
      <dgm:spPr/>
      <dgm:t>
        <a:bodyPr/>
        <a:lstStyle/>
        <a:p>
          <a:endParaRPr lang="tr-TR"/>
        </a:p>
      </dgm:t>
    </dgm:pt>
    <dgm:pt modelId="{6057EA07-709A-4971-83EC-11BAD10F295C}" type="pres">
      <dgm:prSet presAssocID="{3991AF3F-C224-4EDC-8B77-387163C72D5D}" presName="node" presStyleLbl="node1" presStyleIdx="0" presStyleCnt="7" custScaleX="86765" custScaleY="55426" custLinFactNeighborX="58376" custLinFactNeighborY="-10206">
        <dgm:presLayoutVars>
          <dgm:bulletEnabled val="1"/>
        </dgm:presLayoutVars>
      </dgm:prSet>
      <dgm:spPr>
        <a:prstGeom prst="roundRect">
          <a:avLst/>
        </a:prstGeom>
      </dgm:spPr>
      <dgm:t>
        <a:bodyPr/>
        <a:lstStyle/>
        <a:p>
          <a:endParaRPr lang="tr-TR"/>
        </a:p>
      </dgm:t>
    </dgm:pt>
    <dgm:pt modelId="{89585A2D-18C4-4F89-8A5E-6B09605CED46}" type="pres">
      <dgm:prSet presAssocID="{FA3737A9-985B-4ED6-B9CF-CBCBDB43BEF4}" presName="sibTrans" presStyleCnt="0"/>
      <dgm:spPr/>
    </dgm:pt>
    <dgm:pt modelId="{8A27FA69-4C19-4DCC-9EEF-EA56848C9792}" type="pres">
      <dgm:prSet presAssocID="{EA9A00DE-D16D-4309-9DF2-595CF5323396}" presName="node" presStyleLbl="node1" presStyleIdx="1" presStyleCnt="7" custScaleX="51133" custScaleY="57942" custLinFactNeighborX="-43504" custLinFactNeighborY="78755">
        <dgm:presLayoutVars>
          <dgm:bulletEnabled val="1"/>
        </dgm:presLayoutVars>
      </dgm:prSet>
      <dgm:spPr>
        <a:prstGeom prst="roundRect">
          <a:avLst/>
        </a:prstGeom>
      </dgm:spPr>
      <dgm:t>
        <a:bodyPr/>
        <a:lstStyle/>
        <a:p>
          <a:endParaRPr lang="tr-TR"/>
        </a:p>
      </dgm:t>
    </dgm:pt>
    <dgm:pt modelId="{5FE9F0D4-42BD-4252-8BA0-C76D33D8DE14}" type="pres">
      <dgm:prSet presAssocID="{0819FE76-F73C-447F-BAE0-E72F621E8FA3}" presName="sibTrans" presStyleCnt="0"/>
      <dgm:spPr/>
    </dgm:pt>
    <dgm:pt modelId="{00D313DB-3C05-4803-9CF7-5761275A87D4}" type="pres">
      <dgm:prSet presAssocID="{982FA448-6E4D-4353-9AC3-A3EEF4083266}" presName="node" presStyleLbl="node1" presStyleIdx="2" presStyleCnt="7" custScaleX="52689" custScaleY="57301" custLinFactNeighborX="-50004" custLinFactNeighborY="77982">
        <dgm:presLayoutVars>
          <dgm:bulletEnabled val="1"/>
        </dgm:presLayoutVars>
      </dgm:prSet>
      <dgm:spPr>
        <a:prstGeom prst="roundRect">
          <a:avLst/>
        </a:prstGeom>
      </dgm:spPr>
      <dgm:t>
        <a:bodyPr/>
        <a:lstStyle/>
        <a:p>
          <a:endParaRPr lang="tr-TR"/>
        </a:p>
      </dgm:t>
    </dgm:pt>
    <dgm:pt modelId="{D430FF33-5DE3-4D28-8DE3-290A4AF10A7B}" type="pres">
      <dgm:prSet presAssocID="{4900A2DE-632E-4E7E-9749-8269911A3FFD}" presName="sibTrans" presStyleCnt="0"/>
      <dgm:spPr/>
    </dgm:pt>
    <dgm:pt modelId="{B289DD0B-D3AE-441C-AD80-8845E96E8493}" type="pres">
      <dgm:prSet presAssocID="{203CFA5A-C37C-4423-9129-ADDC419524C6}" presName="node" presStyleLbl="node1" presStyleIdx="3" presStyleCnt="7" custScaleX="49861" custScaleY="57321" custLinFactX="13087" custLinFactNeighborX="100000" custLinFactNeighborY="3131">
        <dgm:presLayoutVars>
          <dgm:bulletEnabled val="1"/>
        </dgm:presLayoutVars>
      </dgm:prSet>
      <dgm:spPr>
        <a:prstGeom prst="roundRect">
          <a:avLst/>
        </a:prstGeom>
      </dgm:spPr>
      <dgm:t>
        <a:bodyPr/>
        <a:lstStyle/>
        <a:p>
          <a:endParaRPr lang="tr-TR"/>
        </a:p>
      </dgm:t>
    </dgm:pt>
    <dgm:pt modelId="{3363E597-23FC-4CED-8E58-CBFC18182F42}" type="pres">
      <dgm:prSet presAssocID="{C77715DF-FF4C-4041-A74A-8821A57CD421}" presName="sibTrans" presStyleCnt="0"/>
      <dgm:spPr/>
    </dgm:pt>
    <dgm:pt modelId="{71C01FF3-2699-4234-AA88-76A3F62A5956}" type="pres">
      <dgm:prSet presAssocID="{E874EF3B-B564-41B5-86EC-3A68CBD2386E}" presName="node" presStyleLbl="node1" presStyleIdx="4" presStyleCnt="7" custScaleX="49421" custScaleY="59352" custLinFactX="-8624" custLinFactNeighborX="-100000" custLinFactNeighborY="3742">
        <dgm:presLayoutVars>
          <dgm:bulletEnabled val="1"/>
        </dgm:presLayoutVars>
      </dgm:prSet>
      <dgm:spPr>
        <a:prstGeom prst="roundRect">
          <a:avLst/>
        </a:prstGeom>
      </dgm:spPr>
      <dgm:t>
        <a:bodyPr/>
        <a:lstStyle/>
        <a:p>
          <a:endParaRPr lang="tr-TR"/>
        </a:p>
      </dgm:t>
    </dgm:pt>
    <dgm:pt modelId="{B0AD3B7E-6E0D-4696-B4DB-A39B5C259FF1}" type="pres">
      <dgm:prSet presAssocID="{BCD16ACA-9E47-4EEF-8555-2C264673739C}" presName="sibTrans" presStyleCnt="0"/>
      <dgm:spPr/>
    </dgm:pt>
    <dgm:pt modelId="{869766C1-6146-4D27-ADAE-D31D37FAD0C2}" type="pres">
      <dgm:prSet presAssocID="{6C9B608C-0DCF-4877-B16B-BED0B1C124F3}" presName="node" presStyleLbl="node1" presStyleIdx="5" presStyleCnt="7" custScaleX="212830" custScaleY="29733" custLinFactNeighborX="660" custLinFactNeighborY="-2606">
        <dgm:presLayoutVars>
          <dgm:bulletEnabled val="1"/>
        </dgm:presLayoutVars>
      </dgm:prSet>
      <dgm:spPr>
        <a:prstGeom prst="roundRect">
          <a:avLst/>
        </a:prstGeom>
      </dgm:spPr>
      <dgm:t>
        <a:bodyPr/>
        <a:lstStyle/>
        <a:p>
          <a:endParaRPr lang="tr-TR"/>
        </a:p>
      </dgm:t>
    </dgm:pt>
    <dgm:pt modelId="{E4F54C37-3522-41DC-B8CC-F4A67C510BA2}" type="pres">
      <dgm:prSet presAssocID="{1A96F045-4898-461D-ABF1-C36C812ED33F}" presName="sibTrans" presStyleCnt="0"/>
      <dgm:spPr/>
    </dgm:pt>
    <dgm:pt modelId="{D34FED68-3286-4F7C-8089-BCC6A639F1ED}" type="pres">
      <dgm:prSet presAssocID="{B6AE087D-F077-4CEE-9CC6-CC0DE260D58D}" presName="node" presStyleLbl="node1" presStyleIdx="6" presStyleCnt="7" custScaleX="198684" custScaleY="19618" custLinFactNeighborX="2155" custLinFactNeighborY="-4782">
        <dgm:presLayoutVars>
          <dgm:bulletEnabled val="1"/>
        </dgm:presLayoutVars>
      </dgm:prSet>
      <dgm:spPr>
        <a:prstGeom prst="roundRect">
          <a:avLst/>
        </a:prstGeom>
      </dgm:spPr>
      <dgm:t>
        <a:bodyPr/>
        <a:lstStyle/>
        <a:p>
          <a:endParaRPr lang="tr-TR"/>
        </a:p>
      </dgm:t>
    </dgm:pt>
  </dgm:ptLst>
  <dgm:cxnLst>
    <dgm:cxn modelId="{D8C83E72-4F8E-4AD3-8064-AB40C396DF8E}" srcId="{16C0ED19-5AB7-4329-93B5-FE81D6CCAAD3}" destId="{982FA448-6E4D-4353-9AC3-A3EEF4083266}" srcOrd="2" destOrd="0" parTransId="{C9DB1CFA-E02B-4D7E-BAA3-DAD5B8E8B64E}" sibTransId="{4900A2DE-632E-4E7E-9749-8269911A3FFD}"/>
    <dgm:cxn modelId="{4814A6EC-AC9B-403B-B4F3-26AF07065EBC}" srcId="{16C0ED19-5AB7-4329-93B5-FE81D6CCAAD3}" destId="{6C9B608C-0DCF-4877-B16B-BED0B1C124F3}" srcOrd="5" destOrd="0" parTransId="{5F9421FF-540D-49E8-9AF2-692AA3E67DCE}" sibTransId="{1A96F045-4898-461D-ABF1-C36C812ED33F}"/>
    <dgm:cxn modelId="{07455567-FE91-4628-9B53-466C60E4DCAC}" srcId="{16C0ED19-5AB7-4329-93B5-FE81D6CCAAD3}" destId="{203CFA5A-C37C-4423-9129-ADDC419524C6}" srcOrd="3" destOrd="0" parTransId="{8EE69CB3-8D48-480B-B5E4-3990AF050B60}" sibTransId="{C77715DF-FF4C-4041-A74A-8821A57CD421}"/>
    <dgm:cxn modelId="{1774D5DF-6B67-47BA-BD8F-EDDD139B620B}" srcId="{16C0ED19-5AB7-4329-93B5-FE81D6CCAAD3}" destId="{E874EF3B-B564-41B5-86EC-3A68CBD2386E}" srcOrd="4" destOrd="0" parTransId="{5F15C466-7E34-4DD5-B403-4B702EF5A382}" sibTransId="{BCD16ACA-9E47-4EEF-8555-2C264673739C}"/>
    <dgm:cxn modelId="{81195C95-4871-4440-A192-9E229ACE35D9}" srcId="{16C0ED19-5AB7-4329-93B5-FE81D6CCAAD3}" destId="{B6AE087D-F077-4CEE-9CC6-CC0DE260D58D}" srcOrd="6" destOrd="0" parTransId="{D00AA97E-6DF1-4767-A964-7F016A19C23E}" sibTransId="{71C0EDA2-6147-46C3-AD65-31C31A614E47}"/>
    <dgm:cxn modelId="{64D93ACE-280F-44BF-85AA-407F88E5032D}" srcId="{16C0ED19-5AB7-4329-93B5-FE81D6CCAAD3}" destId="{EA9A00DE-D16D-4309-9DF2-595CF5323396}" srcOrd="1" destOrd="0" parTransId="{1BEE6B5A-3928-4811-A1D6-585B462796B7}" sibTransId="{0819FE76-F73C-447F-BAE0-E72F621E8FA3}"/>
    <dgm:cxn modelId="{ADC3CF4D-CC9C-40AD-99E8-4435FE0DCC78}" type="presOf" srcId="{E874EF3B-B564-41B5-86EC-3A68CBD2386E}" destId="{71C01FF3-2699-4234-AA88-76A3F62A5956}" srcOrd="0" destOrd="0" presId="urn:microsoft.com/office/officeart/2005/8/layout/default#1"/>
    <dgm:cxn modelId="{C3AF7089-6806-47F9-8602-DE9E3EC611D4}" type="presOf" srcId="{203CFA5A-C37C-4423-9129-ADDC419524C6}" destId="{B289DD0B-D3AE-441C-AD80-8845E96E8493}" srcOrd="0" destOrd="0" presId="urn:microsoft.com/office/officeart/2005/8/layout/default#1"/>
    <dgm:cxn modelId="{6DF36D75-4932-4F25-BEE4-788B5321D22B}" type="presOf" srcId="{3991AF3F-C224-4EDC-8B77-387163C72D5D}" destId="{6057EA07-709A-4971-83EC-11BAD10F295C}" srcOrd="0" destOrd="0" presId="urn:microsoft.com/office/officeart/2005/8/layout/default#1"/>
    <dgm:cxn modelId="{CF34B6EC-BB8E-42CB-A02B-1C813895D3CD}" type="presOf" srcId="{6C9B608C-0DCF-4877-B16B-BED0B1C124F3}" destId="{869766C1-6146-4D27-ADAE-D31D37FAD0C2}" srcOrd="0" destOrd="0" presId="urn:microsoft.com/office/officeart/2005/8/layout/default#1"/>
    <dgm:cxn modelId="{7F1A7986-57EC-4D35-B439-77B40DC9E44C}" srcId="{16C0ED19-5AB7-4329-93B5-FE81D6CCAAD3}" destId="{3991AF3F-C224-4EDC-8B77-387163C72D5D}" srcOrd="0" destOrd="0" parTransId="{6C2CD914-BAF7-4C55-B5A8-206682C45EE1}" sibTransId="{FA3737A9-985B-4ED6-B9CF-CBCBDB43BEF4}"/>
    <dgm:cxn modelId="{B63D7350-CD40-4421-B40D-82B898199277}" type="presOf" srcId="{16C0ED19-5AB7-4329-93B5-FE81D6CCAAD3}" destId="{C8AE2FD5-1FC1-46E5-8363-A48472C2EBBE}" srcOrd="0" destOrd="0" presId="urn:microsoft.com/office/officeart/2005/8/layout/default#1"/>
    <dgm:cxn modelId="{6810F915-1895-456D-BCEF-3F1FA160C9D5}" type="presOf" srcId="{982FA448-6E4D-4353-9AC3-A3EEF4083266}" destId="{00D313DB-3C05-4803-9CF7-5761275A87D4}" srcOrd="0" destOrd="0" presId="urn:microsoft.com/office/officeart/2005/8/layout/default#1"/>
    <dgm:cxn modelId="{C3BCA21F-1E85-4009-9C8E-E0C1031FB9E7}" type="presOf" srcId="{EA9A00DE-D16D-4309-9DF2-595CF5323396}" destId="{8A27FA69-4C19-4DCC-9EEF-EA56848C9792}" srcOrd="0" destOrd="0" presId="urn:microsoft.com/office/officeart/2005/8/layout/default#1"/>
    <dgm:cxn modelId="{9AFFBCF8-12C3-4470-8305-4349713CE239}" type="presOf" srcId="{B6AE087D-F077-4CEE-9CC6-CC0DE260D58D}" destId="{D34FED68-3286-4F7C-8089-BCC6A639F1ED}" srcOrd="0" destOrd="0" presId="urn:microsoft.com/office/officeart/2005/8/layout/default#1"/>
    <dgm:cxn modelId="{F7C82D5B-A8FE-447F-95FD-CF06B5A20DB0}" type="presParOf" srcId="{C8AE2FD5-1FC1-46E5-8363-A48472C2EBBE}" destId="{6057EA07-709A-4971-83EC-11BAD10F295C}" srcOrd="0" destOrd="0" presId="urn:microsoft.com/office/officeart/2005/8/layout/default#1"/>
    <dgm:cxn modelId="{A0F369FE-D27E-4C0C-B1F4-710F68B9026F}" type="presParOf" srcId="{C8AE2FD5-1FC1-46E5-8363-A48472C2EBBE}" destId="{89585A2D-18C4-4F89-8A5E-6B09605CED46}" srcOrd="1" destOrd="0" presId="urn:microsoft.com/office/officeart/2005/8/layout/default#1"/>
    <dgm:cxn modelId="{E3955DFF-6DB4-4522-B068-6D0D952B162F}" type="presParOf" srcId="{C8AE2FD5-1FC1-46E5-8363-A48472C2EBBE}" destId="{8A27FA69-4C19-4DCC-9EEF-EA56848C9792}" srcOrd="2" destOrd="0" presId="urn:microsoft.com/office/officeart/2005/8/layout/default#1"/>
    <dgm:cxn modelId="{38E49DB8-FA74-43AF-A2F6-C4253ECF7080}" type="presParOf" srcId="{C8AE2FD5-1FC1-46E5-8363-A48472C2EBBE}" destId="{5FE9F0D4-42BD-4252-8BA0-C76D33D8DE14}" srcOrd="3" destOrd="0" presId="urn:microsoft.com/office/officeart/2005/8/layout/default#1"/>
    <dgm:cxn modelId="{BA42BC8C-E2C0-483C-909D-237DEFA236FB}" type="presParOf" srcId="{C8AE2FD5-1FC1-46E5-8363-A48472C2EBBE}" destId="{00D313DB-3C05-4803-9CF7-5761275A87D4}" srcOrd="4" destOrd="0" presId="urn:microsoft.com/office/officeart/2005/8/layout/default#1"/>
    <dgm:cxn modelId="{E1B9785C-5EDB-4111-A783-12472D0EADE3}" type="presParOf" srcId="{C8AE2FD5-1FC1-46E5-8363-A48472C2EBBE}" destId="{D430FF33-5DE3-4D28-8DE3-290A4AF10A7B}" srcOrd="5" destOrd="0" presId="urn:microsoft.com/office/officeart/2005/8/layout/default#1"/>
    <dgm:cxn modelId="{14C15F6E-4AD1-412F-8808-930A927DC4A9}" type="presParOf" srcId="{C8AE2FD5-1FC1-46E5-8363-A48472C2EBBE}" destId="{B289DD0B-D3AE-441C-AD80-8845E96E8493}" srcOrd="6" destOrd="0" presId="urn:microsoft.com/office/officeart/2005/8/layout/default#1"/>
    <dgm:cxn modelId="{A18E3F5E-3272-4637-B33E-F260827EC5FE}" type="presParOf" srcId="{C8AE2FD5-1FC1-46E5-8363-A48472C2EBBE}" destId="{3363E597-23FC-4CED-8E58-CBFC18182F42}" srcOrd="7" destOrd="0" presId="urn:microsoft.com/office/officeart/2005/8/layout/default#1"/>
    <dgm:cxn modelId="{BE36F922-AB35-4BAD-8AA1-37A0873027D6}" type="presParOf" srcId="{C8AE2FD5-1FC1-46E5-8363-A48472C2EBBE}" destId="{71C01FF3-2699-4234-AA88-76A3F62A5956}" srcOrd="8" destOrd="0" presId="urn:microsoft.com/office/officeart/2005/8/layout/default#1"/>
    <dgm:cxn modelId="{9D4FC994-A1C8-4D3C-BA5B-CDE078CE0096}" type="presParOf" srcId="{C8AE2FD5-1FC1-46E5-8363-A48472C2EBBE}" destId="{B0AD3B7E-6E0D-4696-B4DB-A39B5C259FF1}" srcOrd="9" destOrd="0" presId="urn:microsoft.com/office/officeart/2005/8/layout/default#1"/>
    <dgm:cxn modelId="{5A4BB4DA-A477-4EFE-BD34-76896383103D}" type="presParOf" srcId="{C8AE2FD5-1FC1-46E5-8363-A48472C2EBBE}" destId="{869766C1-6146-4D27-ADAE-D31D37FAD0C2}" srcOrd="10" destOrd="0" presId="urn:microsoft.com/office/officeart/2005/8/layout/default#1"/>
    <dgm:cxn modelId="{7667FF22-36FB-4A45-9C35-565F7FB0630D}" type="presParOf" srcId="{C8AE2FD5-1FC1-46E5-8363-A48472C2EBBE}" destId="{E4F54C37-3522-41DC-B8CC-F4A67C510BA2}" srcOrd="11" destOrd="0" presId="urn:microsoft.com/office/officeart/2005/8/layout/default#1"/>
    <dgm:cxn modelId="{747377B7-CB94-4A8E-B766-4FBC6CC6FBEF}" type="presParOf" srcId="{C8AE2FD5-1FC1-46E5-8363-A48472C2EBBE}" destId="{D34FED68-3286-4F7C-8089-BCC6A639F1ED}" srcOrd="12" destOrd="0" presId="urn:microsoft.com/office/officeart/2005/8/layout/defaul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057EA07-709A-4971-83EC-11BAD10F295C}">
      <dsp:nvSpPr>
        <dsp:cNvPr id="0" name=""/>
        <dsp:cNvSpPr/>
      </dsp:nvSpPr>
      <dsp:spPr>
        <a:xfrm>
          <a:off x="2405831" y="0"/>
          <a:ext cx="3474195" cy="1331602"/>
        </a:xfrm>
        <a:prstGeom prst="round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no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1">
          <a:schemeClr val="accent6"/>
        </a:lnRef>
        <a:fillRef idx="2">
          <a:schemeClr val="accent6"/>
        </a:fillRef>
        <a:effectRef idx="1">
          <a:schemeClr val="accent6"/>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smtClean="0"/>
            <a:t>THE TENTH DEVELOPMENT PLAN</a:t>
          </a:r>
          <a:r>
            <a:rPr kern="1200"/>
            <a:t/>
          </a:r>
          <a:br>
            <a:rPr kern="1200"/>
          </a:br>
          <a:r>
            <a:rPr lang="tr-TR" sz="2800" kern="1200" dirty="0" smtClean="0"/>
            <a:t>(2014-2018)</a:t>
          </a:r>
          <a:endParaRPr lang="en-US" sz="2800" kern="1200" dirty="0"/>
        </a:p>
      </dsp:txBody>
      <dsp:txXfrm>
        <a:off x="2405831" y="0"/>
        <a:ext cx="3474195" cy="1331602"/>
      </dsp:txXfrm>
    </dsp:sp>
    <dsp:sp modelId="{8A27FA69-4C19-4DCC-9EEF-EA56848C9792}">
      <dsp:nvSpPr>
        <dsp:cNvPr id="0" name=""/>
        <dsp:cNvSpPr/>
      </dsp:nvSpPr>
      <dsp:spPr>
        <a:xfrm>
          <a:off x="2201019" y="1953940"/>
          <a:ext cx="2047438" cy="1392048"/>
        </a:xfrm>
        <a:prstGeom prst="roundRect">
          <a:avLst/>
        </a:prstGeom>
        <a:solidFill>
          <a:srgbClr val="00B0F0"/>
        </a:solidFill>
        <a:ln w="25400" cap="flat" cmpd="sng" algn="ctr">
          <a:no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rPr>
            <a:t>Innovative production, stable high economic growth</a:t>
          </a:r>
          <a:endParaRPr lang="en-US" sz="1800" kern="1200" dirty="0" smtClean="0">
            <a:solidFill>
              <a:schemeClr val="tx1"/>
            </a:solidFill>
          </a:endParaRPr>
        </a:p>
      </dsp:txBody>
      <dsp:txXfrm>
        <a:off x="2201019" y="1953940"/>
        <a:ext cx="2047438" cy="1392048"/>
      </dsp:txXfrm>
    </dsp:sp>
    <dsp:sp modelId="{00D313DB-3C05-4803-9CF7-5761275A87D4}">
      <dsp:nvSpPr>
        <dsp:cNvPr id="0" name=""/>
        <dsp:cNvSpPr/>
      </dsp:nvSpPr>
      <dsp:spPr>
        <a:xfrm>
          <a:off x="4388603" y="1943069"/>
          <a:ext cx="2109743" cy="1376648"/>
        </a:xfrm>
        <a:prstGeom prst="roundRect">
          <a:avLst/>
        </a:prstGeom>
        <a:solidFill>
          <a:srgbClr val="00B0F0"/>
        </a:solidFill>
        <a:ln w="25400" cap="flat" cmpd="sng" algn="ctr">
          <a:no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solidFill>
                <a:schemeClr val="tx1"/>
              </a:solidFill>
            </a:rPr>
            <a:t>Livable places, sustainable environment</a:t>
          </a:r>
          <a:endParaRPr lang="en-US" sz="2000" kern="1200" dirty="0">
            <a:solidFill>
              <a:schemeClr val="tx1"/>
            </a:solidFill>
          </a:endParaRPr>
        </a:p>
      </dsp:txBody>
      <dsp:txXfrm>
        <a:off x="4388603" y="1943069"/>
        <a:ext cx="2109743" cy="1376648"/>
      </dsp:txXfrm>
    </dsp:sp>
    <dsp:sp modelId="{B289DD0B-D3AE-441C-AD80-8845E96E8493}">
      <dsp:nvSpPr>
        <dsp:cNvPr id="0" name=""/>
        <dsp:cNvSpPr/>
      </dsp:nvSpPr>
      <dsp:spPr>
        <a:xfrm>
          <a:off x="6572445" y="1953944"/>
          <a:ext cx="1996506" cy="1377129"/>
        </a:xfrm>
        <a:prstGeom prst="roundRect">
          <a:avLst/>
        </a:prstGeom>
        <a:solidFill>
          <a:srgbClr val="00B0F0"/>
        </a:solidFill>
        <a:ln w="9525" cap="flat" cmpd="sng" algn="ctr">
          <a:solidFill>
            <a:srgbClr val="2962A7"/>
          </a:solid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1">
          <a:schemeClr val="accent1"/>
        </a:lnRef>
        <a:fillRef idx="2">
          <a:schemeClr val="accent1"/>
        </a:fillRef>
        <a:effectRef idx="1">
          <a:schemeClr val="accent1"/>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ts val="0"/>
            </a:spcAft>
          </a:pPr>
          <a:r>
            <a:rPr lang="ru-RU" sz="1800" kern="1200" dirty="0" smtClean="0">
              <a:solidFill>
                <a:schemeClr val="tx1"/>
              </a:solidFill>
            </a:rPr>
            <a:t>International cooperation for economic development</a:t>
          </a:r>
          <a:endParaRPr lang="en-US" sz="1800" kern="1200" dirty="0">
            <a:solidFill>
              <a:schemeClr val="tx1"/>
            </a:solidFill>
          </a:endParaRPr>
        </a:p>
      </dsp:txBody>
      <dsp:txXfrm>
        <a:off x="6572445" y="1953944"/>
        <a:ext cx="1996506" cy="1377129"/>
      </dsp:txXfrm>
    </dsp:sp>
    <dsp:sp modelId="{71C01FF3-2699-4234-AA88-76A3F62A5956}">
      <dsp:nvSpPr>
        <dsp:cNvPr id="0" name=""/>
        <dsp:cNvSpPr/>
      </dsp:nvSpPr>
      <dsp:spPr>
        <a:xfrm>
          <a:off x="144030" y="1944226"/>
          <a:ext cx="1978888" cy="1425923"/>
        </a:xfrm>
        <a:prstGeom prst="roundRect">
          <a:avLst/>
        </a:prstGeom>
        <a:solidFill>
          <a:srgbClr val="00B0F0"/>
        </a:solidFill>
        <a:ln w="25400" cap="flat" cmpd="sng" algn="ctr">
          <a:no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solidFill>
                <a:schemeClr val="tx1"/>
              </a:solidFill>
            </a:rPr>
            <a:t>Qualified people, </a:t>
          </a:r>
          <a:r>
            <a:rPr lang="en-US" sz="2000" kern="1200" dirty="0" smtClean="0">
              <a:solidFill>
                <a:schemeClr val="tx1"/>
              </a:solidFill>
            </a:rPr>
            <a:t>strong </a:t>
          </a:r>
          <a:r>
            <a:rPr lang="en-US" sz="2000" kern="1200" noProof="0" dirty="0" smtClean="0">
              <a:solidFill>
                <a:schemeClr val="tx1"/>
              </a:solidFill>
            </a:rPr>
            <a:t>society</a:t>
          </a:r>
          <a:endParaRPr lang="en-US" sz="2000" kern="1200" noProof="0" dirty="0">
            <a:solidFill>
              <a:schemeClr val="tx1"/>
            </a:solidFill>
          </a:endParaRPr>
        </a:p>
      </dsp:txBody>
      <dsp:txXfrm>
        <a:off x="144030" y="1944226"/>
        <a:ext cx="1978888" cy="1425923"/>
      </dsp:txXfrm>
    </dsp:sp>
    <dsp:sp modelId="{869766C1-6146-4D27-ADAE-D31D37FAD0C2}">
      <dsp:nvSpPr>
        <dsp:cNvPr id="0" name=""/>
        <dsp:cNvSpPr/>
      </dsp:nvSpPr>
      <dsp:spPr>
        <a:xfrm>
          <a:off x="46932" y="3618055"/>
          <a:ext cx="8522019" cy="714331"/>
        </a:xfrm>
        <a:prstGeom prst="roundRect">
          <a:avLst/>
        </a:prstGeom>
        <a:solidFill>
          <a:schemeClr val="accent1"/>
        </a:solidFill>
        <a:ln w="25400" cap="flat" cmpd="sng" algn="ctr">
          <a:no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solidFill>
                <a:schemeClr val="tx1"/>
              </a:solidFill>
            </a:rPr>
            <a:t>Priority reformation programs</a:t>
          </a:r>
          <a:endParaRPr lang="en-US" sz="2400" kern="1200" dirty="0">
            <a:solidFill>
              <a:schemeClr val="tx1"/>
            </a:solidFill>
          </a:endParaRPr>
        </a:p>
      </dsp:txBody>
      <dsp:txXfrm>
        <a:off x="46932" y="3618055"/>
        <a:ext cx="8522019" cy="714331"/>
      </dsp:txXfrm>
    </dsp:sp>
    <dsp:sp modelId="{D34FED68-3286-4F7C-8089-BCC6A639F1ED}">
      <dsp:nvSpPr>
        <dsp:cNvPr id="0" name=""/>
        <dsp:cNvSpPr/>
      </dsp:nvSpPr>
      <dsp:spPr>
        <a:xfrm>
          <a:off x="392968" y="4680522"/>
          <a:ext cx="7955593" cy="471319"/>
        </a:xfrm>
        <a:prstGeom prst="roundRect">
          <a:avLst/>
        </a:prstGeom>
        <a:solidFill>
          <a:schemeClr val="accent4"/>
        </a:solidFill>
        <a:ln w="25400" cap="flat" cmpd="sng" algn="ctr">
          <a:noFill/>
          <a:prstDash val="solid"/>
        </a:ln>
        <a:effectLst>
          <a:outerShdw blurRad="50800" dist="38100" algn="l" rotWithShape="0">
            <a:prstClr val="black">
              <a:alpha val="40000"/>
            </a:prstClr>
          </a:outerShdw>
        </a:effectLst>
        <a:scene3d>
          <a:camera prst="orthographicFront">
            <a:rot lat="0" lon="0" rev="0"/>
          </a:camera>
          <a:lightRig rig="contrasting" dir="t">
            <a:rot lat="0" lon="0" rev="1500000"/>
          </a:lightRig>
        </a:scene3d>
        <a:sp3d prstMaterial="metal">
          <a:bevelT w="88900" h="88900"/>
        </a:sp3d>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solidFill>
                <a:schemeClr val="tx1"/>
              </a:solidFill>
            </a:rPr>
            <a:t>Implementation, monitoring, evaluation</a:t>
          </a:r>
          <a:endParaRPr lang="en-US" sz="2000" kern="1200" dirty="0">
            <a:solidFill>
              <a:schemeClr val="tx1"/>
            </a:solidFill>
          </a:endParaRPr>
        </a:p>
      </dsp:txBody>
      <dsp:txXfrm>
        <a:off x="392968" y="4680522"/>
        <a:ext cx="7955593" cy="471319"/>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pPr>
              <a:defRPr/>
            </a:pPr>
            <a:endParaRPr lang="tr-TR"/>
          </a:p>
        </p:txBody>
      </p:sp>
      <p:sp>
        <p:nvSpPr>
          <p:cNvPr id="3" name="Veri Yer Tutucusu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smtClean="0"/>
            </a:lvl1pPr>
          </a:lstStyle>
          <a:p>
            <a:pPr>
              <a:defRPr/>
            </a:pPr>
            <a:fld id="{9A77E495-C454-4CAD-A716-64163140D869}" type="datetimeFigureOut">
              <a:rPr lang="tr-TR"/>
              <a:pPr>
                <a:defRPr/>
              </a:pPr>
              <a:t>18.12.2013</a:t>
            </a:fld>
            <a:endParaRPr lang="en-US"/>
          </a:p>
        </p:txBody>
      </p:sp>
      <p:sp>
        <p:nvSpPr>
          <p:cNvPr id="4" name="Altbilgi Yer Tutucusu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pPr>
              <a:defRPr/>
            </a:pPr>
            <a:endParaRPr lang="tr-TR"/>
          </a:p>
        </p:txBody>
      </p:sp>
      <p:sp>
        <p:nvSpPr>
          <p:cNvPr id="5" name="Slayt Numarası Yer Tutucusu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smtClean="0"/>
            </a:lvl1pPr>
          </a:lstStyle>
          <a:p>
            <a:pPr>
              <a:defRPr/>
            </a:pPr>
            <a:fld id="{E9A17704-DA17-44C9-A6BD-B6A4826427E0}" type="slidenum">
              <a:rPr lang="tr-TR"/>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49688" y="0"/>
            <a:ext cx="2946400" cy="49371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13A0D23-8607-483C-B6C9-8A7F986B7935}" type="datetimeFigureOut">
              <a:rPr lang="tr-TR"/>
              <a:pPr>
                <a:defRPr/>
              </a:pPr>
              <a:t>18.12.2013</a:t>
            </a:fld>
            <a:endParaRPr lang="en-US"/>
          </a:p>
        </p:txBody>
      </p:sp>
      <p:sp>
        <p:nvSpPr>
          <p:cNvPr id="4" name="3 Slayt Görüntüsü Yer Tutucusu"/>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1F874EC-BF77-41AE-8126-C606C581C848}" type="slidenum">
              <a:rPr lang="tr-TR"/>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7410"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fld id="{41D90867-A9F0-4CFE-87F4-5E389AF461C7}" type="slidenum">
              <a:rPr lang="tr-TR">
                <a:solidFill>
                  <a:prstClr val="black"/>
                </a:solidFill>
              </a:rPr>
              <a:pPr>
                <a:defRPr/>
              </a:pPr>
              <a:t>2</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5842"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886BBD4-69A1-490F-942A-A074F35895FB}" type="slidenum">
              <a:rPr lang="tr-TR"/>
              <a:pPr fontAlgn="base">
                <a:spcBef>
                  <a:spcPct val="0"/>
                </a:spcBef>
                <a:spcAft>
                  <a:spcPct val="0"/>
                </a:spcAft>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7890"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B9E567D-E288-492E-8042-CE2DDC944A51}" type="slidenum">
              <a:rPr lang="tr-TR"/>
              <a:pPr fontAlgn="base">
                <a:spcBef>
                  <a:spcPct val="0"/>
                </a:spcBef>
                <a:spcAft>
                  <a:spcPct val="0"/>
                </a:spcAft>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9938"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89EBC3A-006C-4374-BD5B-420D293C7EBB}" type="slidenum">
              <a:rPr lang="tr-TR"/>
              <a:pPr fontAlgn="base">
                <a:spcBef>
                  <a:spcPct val="0"/>
                </a:spcBef>
                <a:spcAft>
                  <a:spcPct val="0"/>
                </a:spcAft>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41986"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A0182E1-18B0-4AF5-BB57-CD2583BDAC22}" type="slidenum">
              <a:rPr lang="tr-TR"/>
              <a:pPr fontAlgn="base">
                <a:spcBef>
                  <a:spcPct val="0"/>
                </a:spcBef>
                <a:spcAft>
                  <a:spcPct val="0"/>
                </a:spcAft>
                <a:defRPr/>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44034"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F76A4FE-3A12-4B01-9223-F56970A3D275}" type="slidenum">
              <a:rPr lang="tr-TR"/>
              <a:pPr fontAlgn="base">
                <a:spcBef>
                  <a:spcPct val="0"/>
                </a:spcBef>
                <a:spcAft>
                  <a:spcPct val="0"/>
                </a:spcAft>
                <a:defRPr/>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46082"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0EEA79C-79B1-4D58-8BCD-A782D5E31970}" type="slidenum">
              <a:rPr lang="tr-TR"/>
              <a:pPr fontAlgn="base">
                <a:spcBef>
                  <a:spcPct val="0"/>
                </a:spcBef>
                <a:spcAft>
                  <a:spcPct val="0"/>
                </a:spcAft>
                <a:defRPr/>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48130"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C2D6327-27A9-4140-96A3-6B9662BCF0A9}" type="slidenum">
              <a:rPr lang="tr-TR"/>
              <a:pPr fontAlgn="base">
                <a:spcBef>
                  <a:spcPct val="0"/>
                </a:spcBef>
                <a:spcAft>
                  <a:spcPct val="0"/>
                </a:spcAft>
                <a:defRPr/>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50178"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A72ACE7-FD80-4A15-BA0D-6EBE93773BE6}" type="slidenum">
              <a:rPr lang="tr-TR"/>
              <a:pPr fontAlgn="base">
                <a:spcBef>
                  <a:spcPct val="0"/>
                </a:spcBef>
                <a:spcAft>
                  <a:spcPct val="0"/>
                </a:spcAft>
                <a:defRPr/>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52226"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7CBCCDA-300B-4808-A9F9-9B4A6493E1D4}" type="slidenum">
              <a:rPr lang="tr-TR"/>
              <a:pPr fontAlgn="base">
                <a:spcBef>
                  <a:spcPct val="0"/>
                </a:spcBef>
                <a:spcAft>
                  <a:spcPct val="0"/>
                </a:spcAft>
                <a:defRPr/>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54274"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5B541BE-8EF0-4ACF-BC13-DB83F2009E24}" type="slidenum">
              <a:rPr lang="tr-TR"/>
              <a:pPr fontAlgn="base">
                <a:spcBef>
                  <a:spcPct val="0"/>
                </a:spcBef>
                <a:spcAft>
                  <a:spcPct val="0"/>
                </a:spcAft>
                <a:defRPr/>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9458"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D5D21CF-A6C3-4812-A1E5-66F5C9EB0BE5}" type="slidenum">
              <a:rPr lang="tr-TR"/>
              <a:pPr fontAlgn="base">
                <a:spcBef>
                  <a:spcPct val="0"/>
                </a:spcBef>
                <a:spcAft>
                  <a:spcPct val="0"/>
                </a:spcAft>
                <a:defRPr/>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56322"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6E064E3C-FFE5-4C87-8459-0B0EEA876D1F}" type="slidenum">
              <a:rPr lang="tr-TR"/>
              <a:pPr fontAlgn="base">
                <a:spcBef>
                  <a:spcPct val="0"/>
                </a:spcBef>
                <a:spcAft>
                  <a:spcPct val="0"/>
                </a:spcAft>
                <a:defRPr/>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58370"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652C11EE-F852-49D5-B01C-DF7EF095824B}" type="slidenum">
              <a:rPr lang="tr-TR"/>
              <a:pPr fontAlgn="base">
                <a:spcBef>
                  <a:spcPct val="0"/>
                </a:spcBef>
                <a:spcAft>
                  <a:spcPct val="0"/>
                </a:spcAft>
                <a:defRPr/>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60418"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6AC9023-CA39-46B4-927A-4909692FB153}" type="slidenum">
              <a:rPr lang="tr-TR"/>
              <a:pPr fontAlgn="base">
                <a:spcBef>
                  <a:spcPct val="0"/>
                </a:spcBef>
                <a:spcAft>
                  <a:spcPct val="0"/>
                </a:spcAft>
                <a:defRPr/>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62466"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98A564E-F375-4C26-B835-460E8F45D744}" type="slidenum">
              <a:rPr lang="tr-TR"/>
              <a:pPr fontAlgn="base">
                <a:spcBef>
                  <a:spcPct val="0"/>
                </a:spcBef>
                <a:spcAft>
                  <a:spcPct val="0"/>
                </a:spcAft>
                <a:defRPr/>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64514"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4B9187E-532B-41F5-8E1B-6F9112588049}" type="slidenum">
              <a:rPr lang="tr-TR"/>
              <a:pPr fontAlgn="base">
                <a:spcBef>
                  <a:spcPct val="0"/>
                </a:spcBef>
                <a:spcAft>
                  <a:spcPct val="0"/>
                </a:spcAft>
                <a:defRPr/>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66562"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B371D85-AA32-4D8C-BCAE-BB1B67AD45CF}" type="slidenum">
              <a:rPr lang="tr-TR"/>
              <a:pPr fontAlgn="base">
                <a:spcBef>
                  <a:spcPct val="0"/>
                </a:spcBef>
                <a:spcAft>
                  <a:spcPct val="0"/>
                </a:spcAft>
                <a:defRPr/>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1506"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C8569AE-294B-4E44-9B84-46DFEA2981C1}" type="slidenum">
              <a:rPr lang="tr-TR"/>
              <a:pPr fontAlgn="base">
                <a:spcBef>
                  <a:spcPct val="0"/>
                </a:spcBef>
                <a:spcAft>
                  <a:spcPct val="0"/>
                </a:spcAft>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3554"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D46B4A1-230A-4BE8-9B6A-FBC24DF6025B}" type="slidenum">
              <a:rPr lang="tr-TR"/>
              <a:pPr fontAlgn="base">
                <a:spcBef>
                  <a:spcPct val="0"/>
                </a:spcBef>
                <a:spcAft>
                  <a:spcPct val="0"/>
                </a:spcAft>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5602"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E000DD-09CC-43EF-8C46-B03AE7A7BAF6}" type="slidenum">
              <a:rPr lang="tr-TR"/>
              <a:pPr fontAlgn="base">
                <a:spcBef>
                  <a:spcPct val="0"/>
                </a:spcBef>
                <a:spcAft>
                  <a:spcPct val="0"/>
                </a:spcAft>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7650"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6E3FF03F-9DD0-41C0-B3E2-18A4A234F676}" type="slidenum">
              <a:rPr lang="tr-TR"/>
              <a:pPr fontAlgn="base">
                <a:spcBef>
                  <a:spcPct val="0"/>
                </a:spcBef>
                <a:spcAft>
                  <a:spcPct val="0"/>
                </a:spcAft>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9698"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fld id="{93845BFE-7485-472A-A38B-ECC49870A00C}" type="slidenum">
              <a:rPr lang="tr-TR">
                <a:solidFill>
                  <a:prstClr val="black"/>
                </a:solidFill>
              </a:rPr>
              <a:pPr>
                <a:defRPr/>
              </a:pPr>
              <a:t>8</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1746"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F5C5533-8DEB-4CB0-A1BC-E6120AE8D977}" type="slidenum">
              <a:rPr lang="tr-TR"/>
              <a:pPr fontAlgn="base">
                <a:spcBef>
                  <a:spcPct val="0"/>
                </a:spcBef>
                <a:spcAft>
                  <a:spcPct val="0"/>
                </a:spcAft>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3794"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3 Slayt Numarası Yer Tutucusu"/>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EFD8A82-2BB9-482E-B063-F354FF0802BF}" type="slidenum">
              <a:rPr lang="tr-TR"/>
              <a:pPr fontAlgn="base">
                <a:spcBef>
                  <a:spcPct val="0"/>
                </a:spcBef>
                <a:spcAft>
                  <a:spcPct val="0"/>
                </a:spcAft>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r>
              <a:rPr lang="tr-TR"/>
              <a:t>30 Ekim 2012</a:t>
            </a:r>
          </a:p>
        </p:txBody>
      </p:sp>
      <p:sp>
        <p:nvSpPr>
          <p:cNvPr id="5" name="4 Altbilgi Yer Tutucusu"/>
          <p:cNvSpPr>
            <a:spLocks noGrp="1"/>
          </p:cNvSpPr>
          <p:nvPr>
            <p:ph type="ftr" sz="quarter" idx="11"/>
          </p:nvPr>
        </p:nvSpPr>
        <p:spPr/>
        <p:txBody>
          <a:bodyPr/>
          <a:lstStyle>
            <a:lvl1pPr>
              <a:defRPr/>
            </a:lvl1pPr>
          </a:lstStyle>
          <a:p>
            <a:pPr>
              <a:defRPr/>
            </a:pPr>
            <a:r>
              <a:rPr lang="tr-TR"/>
              <a:t>İşletmelere Yönelik Destek Araçları</a:t>
            </a:r>
          </a:p>
        </p:txBody>
      </p:sp>
      <p:sp>
        <p:nvSpPr>
          <p:cNvPr id="6" name="5 Slayt Numarası Yer Tutucusu"/>
          <p:cNvSpPr>
            <a:spLocks noGrp="1"/>
          </p:cNvSpPr>
          <p:nvPr>
            <p:ph type="sldNum" sz="quarter" idx="12"/>
          </p:nvPr>
        </p:nvSpPr>
        <p:spPr/>
        <p:txBody>
          <a:bodyPr/>
          <a:lstStyle>
            <a:lvl1pPr>
              <a:defRPr/>
            </a:lvl1pPr>
          </a:lstStyle>
          <a:p>
            <a:pPr>
              <a:defRPr/>
            </a:pPr>
            <a:fld id="{5E7D8638-25F1-45CC-B293-D29EB42B88F8}"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r>
              <a:rPr lang="tr-TR"/>
              <a:t>30 Ekim 2012</a:t>
            </a:r>
          </a:p>
        </p:txBody>
      </p:sp>
      <p:sp>
        <p:nvSpPr>
          <p:cNvPr id="5" name="4 Altbilgi Yer Tutucusu"/>
          <p:cNvSpPr>
            <a:spLocks noGrp="1"/>
          </p:cNvSpPr>
          <p:nvPr>
            <p:ph type="ftr" sz="quarter" idx="11"/>
          </p:nvPr>
        </p:nvSpPr>
        <p:spPr/>
        <p:txBody>
          <a:bodyPr/>
          <a:lstStyle>
            <a:lvl1pPr>
              <a:defRPr/>
            </a:lvl1pPr>
          </a:lstStyle>
          <a:p>
            <a:pPr>
              <a:defRPr/>
            </a:pPr>
            <a:r>
              <a:rPr lang="tr-TR"/>
              <a:t>İşletmelere Yönelik Destek Araçları</a:t>
            </a:r>
          </a:p>
        </p:txBody>
      </p:sp>
      <p:sp>
        <p:nvSpPr>
          <p:cNvPr id="6" name="5 Slayt Numarası Yer Tutucusu"/>
          <p:cNvSpPr>
            <a:spLocks noGrp="1"/>
          </p:cNvSpPr>
          <p:nvPr>
            <p:ph type="sldNum" sz="quarter" idx="12"/>
          </p:nvPr>
        </p:nvSpPr>
        <p:spPr/>
        <p:txBody>
          <a:bodyPr/>
          <a:lstStyle>
            <a:lvl1pPr>
              <a:defRPr/>
            </a:lvl1pPr>
          </a:lstStyle>
          <a:p>
            <a:pPr>
              <a:defRPr/>
            </a:pPr>
            <a:fld id="{A05BF604-E2DB-498E-8DC1-0029EFE0BF34}"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r>
              <a:rPr lang="tr-TR"/>
              <a:t>30 Ekim 2012</a:t>
            </a:r>
          </a:p>
        </p:txBody>
      </p:sp>
      <p:sp>
        <p:nvSpPr>
          <p:cNvPr id="5" name="4 Altbilgi Yer Tutucusu"/>
          <p:cNvSpPr>
            <a:spLocks noGrp="1"/>
          </p:cNvSpPr>
          <p:nvPr>
            <p:ph type="ftr" sz="quarter" idx="11"/>
          </p:nvPr>
        </p:nvSpPr>
        <p:spPr/>
        <p:txBody>
          <a:bodyPr/>
          <a:lstStyle>
            <a:lvl1pPr>
              <a:defRPr/>
            </a:lvl1pPr>
          </a:lstStyle>
          <a:p>
            <a:pPr>
              <a:defRPr/>
            </a:pPr>
            <a:r>
              <a:rPr lang="tr-TR"/>
              <a:t>İşletmelere Yönelik Destek Araçları</a:t>
            </a:r>
          </a:p>
        </p:txBody>
      </p:sp>
      <p:sp>
        <p:nvSpPr>
          <p:cNvPr id="6" name="5 Slayt Numarası Yer Tutucusu"/>
          <p:cNvSpPr>
            <a:spLocks noGrp="1"/>
          </p:cNvSpPr>
          <p:nvPr>
            <p:ph type="sldNum" sz="quarter" idx="12"/>
          </p:nvPr>
        </p:nvSpPr>
        <p:spPr/>
        <p:txBody>
          <a:bodyPr/>
          <a:lstStyle>
            <a:lvl1pPr>
              <a:defRPr/>
            </a:lvl1pPr>
          </a:lstStyle>
          <a:p>
            <a:pPr>
              <a:defRPr/>
            </a:pPr>
            <a:fld id="{C3823AC0-DEB6-4FE8-B5FC-D8401A39961D}"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r>
              <a:rPr lang="tr-TR"/>
              <a:t>30 Ekim 2012</a:t>
            </a:r>
          </a:p>
        </p:txBody>
      </p:sp>
      <p:sp>
        <p:nvSpPr>
          <p:cNvPr id="5" name="4 Altbilgi Yer Tutucusu"/>
          <p:cNvSpPr>
            <a:spLocks noGrp="1"/>
          </p:cNvSpPr>
          <p:nvPr>
            <p:ph type="ftr" sz="quarter" idx="11"/>
          </p:nvPr>
        </p:nvSpPr>
        <p:spPr/>
        <p:txBody>
          <a:bodyPr/>
          <a:lstStyle>
            <a:lvl1pPr>
              <a:defRPr/>
            </a:lvl1pPr>
          </a:lstStyle>
          <a:p>
            <a:pPr>
              <a:defRPr/>
            </a:pPr>
            <a:r>
              <a:rPr lang="tr-TR"/>
              <a:t>İşletmelere Yönelik Destek Araçları</a:t>
            </a:r>
          </a:p>
        </p:txBody>
      </p:sp>
      <p:sp>
        <p:nvSpPr>
          <p:cNvPr id="6" name="5 Slayt Numarası Yer Tutucusu"/>
          <p:cNvSpPr>
            <a:spLocks noGrp="1"/>
          </p:cNvSpPr>
          <p:nvPr>
            <p:ph type="sldNum" sz="quarter" idx="12"/>
          </p:nvPr>
        </p:nvSpPr>
        <p:spPr/>
        <p:txBody>
          <a:bodyPr/>
          <a:lstStyle>
            <a:lvl1pPr>
              <a:defRPr/>
            </a:lvl1pPr>
          </a:lstStyle>
          <a:p>
            <a:pPr>
              <a:defRPr/>
            </a:pPr>
            <a:fld id="{1A04CD40-9CD3-4613-A006-B3A28E1442B8}"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r>
              <a:rPr lang="tr-TR"/>
              <a:t>30 Ekim 2012</a:t>
            </a:r>
          </a:p>
        </p:txBody>
      </p:sp>
      <p:sp>
        <p:nvSpPr>
          <p:cNvPr id="5" name="4 Altbilgi Yer Tutucusu"/>
          <p:cNvSpPr>
            <a:spLocks noGrp="1"/>
          </p:cNvSpPr>
          <p:nvPr>
            <p:ph type="ftr" sz="quarter" idx="11"/>
          </p:nvPr>
        </p:nvSpPr>
        <p:spPr/>
        <p:txBody>
          <a:bodyPr/>
          <a:lstStyle>
            <a:lvl1pPr>
              <a:defRPr/>
            </a:lvl1pPr>
          </a:lstStyle>
          <a:p>
            <a:pPr>
              <a:defRPr/>
            </a:pPr>
            <a:r>
              <a:rPr lang="tr-TR"/>
              <a:t>İşletmelere Yönelik Destek Araçları</a:t>
            </a:r>
          </a:p>
        </p:txBody>
      </p:sp>
      <p:sp>
        <p:nvSpPr>
          <p:cNvPr id="6" name="5 Slayt Numarası Yer Tutucusu"/>
          <p:cNvSpPr>
            <a:spLocks noGrp="1"/>
          </p:cNvSpPr>
          <p:nvPr>
            <p:ph type="sldNum" sz="quarter" idx="12"/>
          </p:nvPr>
        </p:nvSpPr>
        <p:spPr/>
        <p:txBody>
          <a:bodyPr/>
          <a:lstStyle>
            <a:lvl1pPr>
              <a:defRPr/>
            </a:lvl1pPr>
          </a:lstStyle>
          <a:p>
            <a:pPr>
              <a:defRPr/>
            </a:pPr>
            <a:fld id="{1DA248B0-6258-4312-AADB-8DA5EC39257A}"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r>
              <a:rPr lang="tr-TR"/>
              <a:t>30 Ekim 2012</a:t>
            </a:r>
          </a:p>
        </p:txBody>
      </p:sp>
      <p:sp>
        <p:nvSpPr>
          <p:cNvPr id="6" name="4 Altbilgi Yer Tutucusu"/>
          <p:cNvSpPr>
            <a:spLocks noGrp="1"/>
          </p:cNvSpPr>
          <p:nvPr>
            <p:ph type="ftr" sz="quarter" idx="11"/>
          </p:nvPr>
        </p:nvSpPr>
        <p:spPr/>
        <p:txBody>
          <a:bodyPr/>
          <a:lstStyle>
            <a:lvl1pPr>
              <a:defRPr/>
            </a:lvl1pPr>
          </a:lstStyle>
          <a:p>
            <a:pPr>
              <a:defRPr/>
            </a:pPr>
            <a:r>
              <a:rPr lang="tr-TR"/>
              <a:t>İşletmelere Yönelik Destek Araçları</a:t>
            </a:r>
          </a:p>
        </p:txBody>
      </p:sp>
      <p:sp>
        <p:nvSpPr>
          <p:cNvPr id="7" name="5 Slayt Numarası Yer Tutucusu"/>
          <p:cNvSpPr>
            <a:spLocks noGrp="1"/>
          </p:cNvSpPr>
          <p:nvPr>
            <p:ph type="sldNum" sz="quarter" idx="12"/>
          </p:nvPr>
        </p:nvSpPr>
        <p:spPr/>
        <p:txBody>
          <a:bodyPr/>
          <a:lstStyle>
            <a:lvl1pPr>
              <a:defRPr/>
            </a:lvl1pPr>
          </a:lstStyle>
          <a:p>
            <a:pPr>
              <a:defRPr/>
            </a:pPr>
            <a:fld id="{A084E60C-D5F9-4635-91F4-9A846D70584B}"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r>
              <a:rPr lang="tr-TR"/>
              <a:t>30 Ekim 2012</a:t>
            </a:r>
          </a:p>
        </p:txBody>
      </p:sp>
      <p:sp>
        <p:nvSpPr>
          <p:cNvPr id="8" name="4 Altbilgi Yer Tutucusu"/>
          <p:cNvSpPr>
            <a:spLocks noGrp="1"/>
          </p:cNvSpPr>
          <p:nvPr>
            <p:ph type="ftr" sz="quarter" idx="11"/>
          </p:nvPr>
        </p:nvSpPr>
        <p:spPr/>
        <p:txBody>
          <a:bodyPr/>
          <a:lstStyle>
            <a:lvl1pPr>
              <a:defRPr/>
            </a:lvl1pPr>
          </a:lstStyle>
          <a:p>
            <a:pPr>
              <a:defRPr/>
            </a:pPr>
            <a:r>
              <a:rPr lang="tr-TR"/>
              <a:t>İşletmelere Yönelik Destek Araçları</a:t>
            </a:r>
          </a:p>
        </p:txBody>
      </p:sp>
      <p:sp>
        <p:nvSpPr>
          <p:cNvPr id="9" name="5 Slayt Numarası Yer Tutucusu"/>
          <p:cNvSpPr>
            <a:spLocks noGrp="1"/>
          </p:cNvSpPr>
          <p:nvPr>
            <p:ph type="sldNum" sz="quarter" idx="12"/>
          </p:nvPr>
        </p:nvSpPr>
        <p:spPr/>
        <p:txBody>
          <a:bodyPr/>
          <a:lstStyle>
            <a:lvl1pPr>
              <a:defRPr/>
            </a:lvl1pPr>
          </a:lstStyle>
          <a:p>
            <a:pPr>
              <a:defRPr/>
            </a:pPr>
            <a:fld id="{4903F368-726D-423C-8475-6DADDAA634E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r>
              <a:rPr lang="tr-TR"/>
              <a:t>30 Ekim 2012</a:t>
            </a:r>
          </a:p>
        </p:txBody>
      </p:sp>
      <p:sp>
        <p:nvSpPr>
          <p:cNvPr id="4" name="4 Altbilgi Yer Tutucusu"/>
          <p:cNvSpPr>
            <a:spLocks noGrp="1"/>
          </p:cNvSpPr>
          <p:nvPr>
            <p:ph type="ftr" sz="quarter" idx="11"/>
          </p:nvPr>
        </p:nvSpPr>
        <p:spPr/>
        <p:txBody>
          <a:bodyPr/>
          <a:lstStyle>
            <a:lvl1pPr>
              <a:defRPr/>
            </a:lvl1pPr>
          </a:lstStyle>
          <a:p>
            <a:pPr>
              <a:defRPr/>
            </a:pPr>
            <a:r>
              <a:rPr lang="tr-TR"/>
              <a:t>İşletmelere Yönelik Destek Araçları</a:t>
            </a:r>
          </a:p>
        </p:txBody>
      </p:sp>
      <p:sp>
        <p:nvSpPr>
          <p:cNvPr id="5" name="5 Slayt Numarası Yer Tutucusu"/>
          <p:cNvSpPr>
            <a:spLocks noGrp="1"/>
          </p:cNvSpPr>
          <p:nvPr>
            <p:ph type="sldNum" sz="quarter" idx="12"/>
          </p:nvPr>
        </p:nvSpPr>
        <p:spPr/>
        <p:txBody>
          <a:bodyPr/>
          <a:lstStyle>
            <a:lvl1pPr>
              <a:defRPr/>
            </a:lvl1pPr>
          </a:lstStyle>
          <a:p>
            <a:pPr>
              <a:defRPr/>
            </a:pPr>
            <a:fld id="{A77E8121-267E-4D08-A00A-23420F6F65AC}"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r>
              <a:rPr lang="tr-TR"/>
              <a:t>30 Ekim 2012</a:t>
            </a:r>
          </a:p>
        </p:txBody>
      </p:sp>
      <p:sp>
        <p:nvSpPr>
          <p:cNvPr id="3" name="4 Altbilgi Yer Tutucusu"/>
          <p:cNvSpPr>
            <a:spLocks noGrp="1"/>
          </p:cNvSpPr>
          <p:nvPr>
            <p:ph type="ftr" sz="quarter" idx="11"/>
          </p:nvPr>
        </p:nvSpPr>
        <p:spPr/>
        <p:txBody>
          <a:bodyPr/>
          <a:lstStyle>
            <a:lvl1pPr>
              <a:defRPr/>
            </a:lvl1pPr>
          </a:lstStyle>
          <a:p>
            <a:pPr>
              <a:defRPr/>
            </a:pPr>
            <a:r>
              <a:rPr lang="tr-TR"/>
              <a:t>İşletmelere Yönelik Destek Araçları</a:t>
            </a:r>
          </a:p>
        </p:txBody>
      </p:sp>
      <p:sp>
        <p:nvSpPr>
          <p:cNvPr id="4" name="5 Slayt Numarası Yer Tutucusu"/>
          <p:cNvSpPr>
            <a:spLocks noGrp="1"/>
          </p:cNvSpPr>
          <p:nvPr>
            <p:ph type="sldNum" sz="quarter" idx="12"/>
          </p:nvPr>
        </p:nvSpPr>
        <p:spPr/>
        <p:txBody>
          <a:bodyPr/>
          <a:lstStyle>
            <a:lvl1pPr>
              <a:defRPr/>
            </a:lvl1pPr>
          </a:lstStyle>
          <a:p>
            <a:pPr>
              <a:defRPr/>
            </a:pPr>
            <a:fld id="{681ECC2F-0F49-48AF-99AD-6CC9B1B9B973}"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r>
              <a:rPr lang="tr-TR"/>
              <a:t>30 Ekim 2012</a:t>
            </a:r>
          </a:p>
        </p:txBody>
      </p:sp>
      <p:sp>
        <p:nvSpPr>
          <p:cNvPr id="6" name="4 Altbilgi Yer Tutucusu"/>
          <p:cNvSpPr>
            <a:spLocks noGrp="1"/>
          </p:cNvSpPr>
          <p:nvPr>
            <p:ph type="ftr" sz="quarter" idx="11"/>
          </p:nvPr>
        </p:nvSpPr>
        <p:spPr/>
        <p:txBody>
          <a:bodyPr/>
          <a:lstStyle>
            <a:lvl1pPr>
              <a:defRPr/>
            </a:lvl1pPr>
          </a:lstStyle>
          <a:p>
            <a:pPr>
              <a:defRPr/>
            </a:pPr>
            <a:r>
              <a:rPr lang="tr-TR"/>
              <a:t>İşletmelere Yönelik Destek Araçları</a:t>
            </a:r>
          </a:p>
        </p:txBody>
      </p:sp>
      <p:sp>
        <p:nvSpPr>
          <p:cNvPr id="7" name="5 Slayt Numarası Yer Tutucusu"/>
          <p:cNvSpPr>
            <a:spLocks noGrp="1"/>
          </p:cNvSpPr>
          <p:nvPr>
            <p:ph type="sldNum" sz="quarter" idx="12"/>
          </p:nvPr>
        </p:nvSpPr>
        <p:spPr/>
        <p:txBody>
          <a:bodyPr/>
          <a:lstStyle>
            <a:lvl1pPr>
              <a:defRPr/>
            </a:lvl1pPr>
          </a:lstStyle>
          <a:p>
            <a:pPr>
              <a:defRPr/>
            </a:pPr>
            <a:fld id="{8D8D1646-EF6E-4478-8031-F5CE992D09AF}"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r>
              <a:rPr lang="tr-TR"/>
              <a:t>30 Ekim 2012</a:t>
            </a:r>
          </a:p>
        </p:txBody>
      </p:sp>
      <p:sp>
        <p:nvSpPr>
          <p:cNvPr id="6" name="4 Altbilgi Yer Tutucusu"/>
          <p:cNvSpPr>
            <a:spLocks noGrp="1"/>
          </p:cNvSpPr>
          <p:nvPr>
            <p:ph type="ftr" sz="quarter" idx="11"/>
          </p:nvPr>
        </p:nvSpPr>
        <p:spPr/>
        <p:txBody>
          <a:bodyPr/>
          <a:lstStyle>
            <a:lvl1pPr>
              <a:defRPr/>
            </a:lvl1pPr>
          </a:lstStyle>
          <a:p>
            <a:pPr>
              <a:defRPr/>
            </a:pPr>
            <a:r>
              <a:rPr lang="tr-TR"/>
              <a:t>İşletmelere Yönelik Destek Araçları</a:t>
            </a:r>
          </a:p>
        </p:txBody>
      </p:sp>
      <p:sp>
        <p:nvSpPr>
          <p:cNvPr id="7" name="5 Slayt Numarası Yer Tutucusu"/>
          <p:cNvSpPr>
            <a:spLocks noGrp="1"/>
          </p:cNvSpPr>
          <p:nvPr>
            <p:ph type="sldNum" sz="quarter" idx="12"/>
          </p:nvPr>
        </p:nvSpPr>
        <p:spPr/>
        <p:txBody>
          <a:bodyPr/>
          <a:lstStyle>
            <a:lvl1pPr>
              <a:defRPr/>
            </a:lvl1pPr>
          </a:lstStyle>
          <a:p>
            <a:pPr>
              <a:defRPr/>
            </a:pPr>
            <a:fld id="{62AE5E87-427F-4295-8690-500AA2DA7A7C}"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r>
              <a:rPr lang="tr-TR"/>
              <a:t>30 Ekim 2012</a:t>
            </a: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tr-TR"/>
              <a:t>İşletmelere Yönelik Destek Araçları</a:t>
            </a: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EF6605F-FE53-4517-A47D-690A002DCC8F}"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Başlık"/>
          <p:cNvSpPr>
            <a:spLocks noGrp="1"/>
          </p:cNvSpPr>
          <p:nvPr>
            <p:ph type="ctrTitle"/>
          </p:nvPr>
        </p:nvSpPr>
        <p:spPr>
          <a:xfrm>
            <a:off x="142875" y="2420938"/>
            <a:ext cx="8858250" cy="2725737"/>
          </a:xfrm>
        </p:spPr>
        <p:txBody>
          <a:bodyPr/>
          <a:lstStyle/>
          <a:p>
            <a:pPr eaLnBrk="1" hangingPunct="1"/>
            <a:r>
              <a:t/>
            </a:r>
            <a:br/>
            <a:r>
              <a:rPr lang="en-US" sz="4600" b="1" smtClean="0">
                <a:solidFill>
                  <a:srgbClr val="D80000"/>
                </a:solidFill>
                <a:latin typeface="HelveticaNeueLT Com 77 BdCn"/>
              </a:rPr>
              <a:t>TENTH DEVELOPMENT PLAN</a:t>
            </a:r>
            <a:r>
              <a:t/>
            </a:r>
            <a:br/>
            <a:r>
              <a:rPr lang="en-US" sz="4600" b="1" smtClean="0">
                <a:solidFill>
                  <a:srgbClr val="D80000"/>
                </a:solidFill>
                <a:latin typeface="HelveticaNeueLT Com 77 BdCn"/>
              </a:rPr>
              <a:t>(2014-2018)</a:t>
            </a:r>
            <a:r>
              <a:t/>
            </a:r>
            <a:br/>
            <a:endParaRPr lang="en-US" sz="2600" smtClean="0">
              <a:latin typeface="HelveticaNeueLT Pro 57 Cn"/>
            </a:endParaRPr>
          </a:p>
        </p:txBody>
      </p:sp>
      <p:sp>
        <p:nvSpPr>
          <p:cNvPr id="3075" name="2 Alt Başlık"/>
          <p:cNvSpPr>
            <a:spLocks noGrp="1"/>
          </p:cNvSpPr>
          <p:nvPr>
            <p:ph type="subTitle" idx="1"/>
          </p:nvPr>
        </p:nvSpPr>
        <p:spPr>
          <a:xfrm>
            <a:off x="214313" y="5300663"/>
            <a:ext cx="8715375" cy="1081087"/>
          </a:xfrm>
        </p:spPr>
        <p:txBody>
          <a:bodyPr anchor="ctr">
            <a:normAutofit/>
          </a:bodyPr>
          <a:lstStyle/>
          <a:p>
            <a:pPr eaLnBrk="1" hangingPunct="1">
              <a:defRPr/>
            </a:pPr>
            <a:endParaRPr lang="tr-TR" sz="1800" dirty="0" smtClean="0">
              <a:solidFill>
                <a:schemeClr val="tx1"/>
              </a:solidFill>
              <a:latin typeface="HelveticaNeueLT Pro 57 Cn"/>
            </a:endParaRPr>
          </a:p>
          <a:p>
            <a:pPr eaLnBrk="1" hangingPunct="1">
              <a:defRPr/>
            </a:pPr>
            <a:endParaRPr lang="tr-TR" sz="1800" dirty="0" smtClean="0">
              <a:solidFill>
                <a:schemeClr val="tx1"/>
              </a:solidFill>
              <a:latin typeface="HelveticaNeueLT Pro 57 Cn"/>
            </a:endParaRPr>
          </a:p>
          <a:p>
            <a:pPr eaLnBrk="1" hangingPunct="1">
              <a:defRPr/>
            </a:pPr>
            <a:endParaRPr lang="tr-TR" sz="2000" b="1" dirty="0" smtClean="0">
              <a:solidFill>
                <a:schemeClr val="tx1"/>
              </a:solidFill>
              <a:latin typeface="HelveticaNeueLT Com 77 BdCn"/>
              <a:ea typeface="+mj-ea"/>
              <a:cs typeface="+mj-cs"/>
            </a:endParaRPr>
          </a:p>
        </p:txBody>
      </p:sp>
      <p:sp>
        <p:nvSpPr>
          <p:cNvPr id="15" name="14 Dikdörtgen"/>
          <p:cNvSpPr/>
          <p:nvPr/>
        </p:nvSpPr>
        <p:spPr>
          <a:xfrm>
            <a:off x="0" y="0"/>
            <a:ext cx="9144000" cy="457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en-US" dirty="0">
                <a:solidFill>
                  <a:srgbClr val="FF0000"/>
                </a:solidFill>
              </a:rPr>
              <a:t>HH								</a:t>
            </a:r>
            <a:endParaRPr lang="en-US" sz="2000" dirty="0">
              <a:solidFill>
                <a:srgbClr val="FF0000"/>
              </a:solidFill>
            </a:endParaRPr>
          </a:p>
        </p:txBody>
      </p:sp>
      <p:cxnSp>
        <p:nvCxnSpPr>
          <p:cNvPr id="16" name="15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22" name="21 Dikdörtgen"/>
          <p:cNvSpPr/>
          <p:nvPr/>
        </p:nvSpPr>
        <p:spPr>
          <a:xfrm>
            <a:off x="0" y="6572250"/>
            <a:ext cx="9144000" cy="28575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b="1" dirty="0">
              <a:solidFill>
                <a:schemeClr val="tx1"/>
              </a:solidFill>
            </a:endParaRPr>
          </a:p>
        </p:txBody>
      </p:sp>
      <p:sp>
        <p:nvSpPr>
          <p:cNvPr id="2" name="Slayt Numarası Yer Tutucusu 1"/>
          <p:cNvSpPr>
            <a:spLocks noGrp="1"/>
          </p:cNvSpPr>
          <p:nvPr>
            <p:ph type="sldNum" sz="quarter" idx="12"/>
          </p:nvPr>
        </p:nvSpPr>
        <p:spPr/>
        <p:txBody>
          <a:bodyPr/>
          <a:lstStyle/>
          <a:p>
            <a:pPr>
              <a:defRPr/>
            </a:pPr>
            <a:fld id="{35F76238-08AF-4FE2-B388-4997FFB5BB01}" type="slidenum">
              <a:rPr lang="tr-TR" smtClean="0"/>
              <a:pPr>
                <a:defRPr/>
              </a:pPr>
              <a:t>1</a:t>
            </a:fld>
            <a:endParaRPr lang="en-US" dirty="0"/>
          </a:p>
        </p:txBody>
      </p:sp>
      <p:pic>
        <p:nvPicPr>
          <p:cNvPr id="15367" name="Picture 2"/>
          <p:cNvPicPr>
            <a:picLocks noChangeAspect="1" noChangeArrowheads="1"/>
          </p:cNvPicPr>
          <p:nvPr/>
        </p:nvPicPr>
        <p:blipFill>
          <a:blip r:embed="rId2" cstate="print"/>
          <a:srcRect/>
          <a:stretch>
            <a:fillRect/>
          </a:stretch>
        </p:blipFill>
        <p:spPr bwMode="auto">
          <a:xfrm>
            <a:off x="3635375" y="1125538"/>
            <a:ext cx="1728788" cy="1727200"/>
          </a:xfrm>
          <a:prstGeom prst="rect">
            <a:avLst/>
          </a:prstGeom>
          <a:noFill/>
          <a:ln w="9525">
            <a:noFill/>
            <a:miter lim="800000"/>
            <a:headEnd/>
            <a:tailEnd/>
          </a:ln>
        </p:spPr>
      </p:pic>
      <p:sp>
        <p:nvSpPr>
          <p:cNvPr id="9" name="Rectangle 8"/>
          <p:cNvSpPr/>
          <p:nvPr/>
        </p:nvSpPr>
        <p:spPr>
          <a:xfrm>
            <a:off x="2339752" y="404664"/>
            <a:ext cx="475252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Republic of Turkey </a:t>
            </a:r>
          </a:p>
          <a:p>
            <a:pPr algn="ctr">
              <a:defRPr/>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Ministry of Economic Development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32772"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13" name="2 Alt Başlık"/>
          <p:cNvSpPr txBox="1">
            <a:spLocks/>
          </p:cNvSpPr>
          <p:nvPr/>
        </p:nvSpPr>
        <p:spPr bwMode="auto">
          <a:xfrm>
            <a:off x="592138" y="620713"/>
            <a:ext cx="8070850" cy="5832475"/>
          </a:xfrm>
          <a:prstGeom prst="rect">
            <a:avLst/>
          </a:prstGeom>
          <a:noFill/>
          <a:ln>
            <a:noFill/>
          </a:ln>
          <a:extLst>
            <a:ext uri="{909E8E84-426E-40DD-AFC4-6F175D3DCCD1}"/>
            <a:ext uri="{91240B29-F687-4F45-9708-019B960494DF}"/>
          </a:extLst>
        </p:spPr>
        <p:txBody>
          <a:bodyPr/>
          <a:lstStyle/>
          <a:p>
            <a:pPr algn="ctr">
              <a:spcBef>
                <a:spcPct val="20000"/>
              </a:spcBef>
              <a:buFont typeface="Arial" pitchFamily="34" charset="0"/>
              <a:buNone/>
            </a:pPr>
            <a:r>
              <a:rPr lang="en-US" sz="3400" b="1" dirty="0">
                <a:solidFill>
                  <a:srgbClr val="FF0000"/>
                </a:solidFill>
                <a:latin typeface="HelveticaNeueLT Pro 57 Cn"/>
              </a:rPr>
              <a:t>A) MAIN AREAS OF THE PLAN</a:t>
            </a:r>
          </a:p>
          <a:p>
            <a:pPr algn="ctr">
              <a:spcBef>
                <a:spcPct val="20000"/>
              </a:spcBef>
              <a:buFont typeface="Arial" pitchFamily="34" charset="0"/>
              <a:buNone/>
            </a:pPr>
            <a:endParaRPr lang="en-US" sz="2200" dirty="0">
              <a:solidFill>
                <a:srgbClr val="000066"/>
              </a:solidFill>
              <a:latin typeface="HelveticaNeueLT Pro 57 Cn"/>
            </a:endParaRPr>
          </a:p>
          <a:p>
            <a:pPr>
              <a:spcBef>
                <a:spcPct val="20000"/>
              </a:spcBef>
              <a:buFont typeface="Calibri" pitchFamily="34" charset="0"/>
              <a:buAutoNum type="arabicPeriod"/>
            </a:pPr>
            <a:r>
              <a:rPr lang="en-US" sz="2800" dirty="0">
                <a:solidFill>
                  <a:srgbClr val="00446A"/>
                </a:solidFill>
                <a:latin typeface="Calibri" pitchFamily="34" charset="0"/>
              </a:rPr>
              <a:t>Qualified people, </a:t>
            </a:r>
            <a:r>
              <a:rPr lang="en-US" sz="2800" dirty="0" smtClean="0">
                <a:solidFill>
                  <a:srgbClr val="00446A"/>
                </a:solidFill>
                <a:latin typeface="Calibri" pitchFamily="34" charset="0"/>
              </a:rPr>
              <a:t>strong society</a:t>
            </a:r>
            <a:endParaRPr lang="en-US" sz="2800" dirty="0">
              <a:solidFill>
                <a:srgbClr val="00446A"/>
              </a:solidFill>
              <a:latin typeface="Calibri" pitchFamily="34" charset="0"/>
            </a:endParaRPr>
          </a:p>
          <a:p>
            <a:pPr>
              <a:spcBef>
                <a:spcPct val="20000"/>
              </a:spcBef>
              <a:buFont typeface="Calibri" pitchFamily="34" charset="0"/>
              <a:buAutoNum type="arabicPeriod"/>
            </a:pPr>
            <a:r>
              <a:rPr lang="en-US" sz="2800" dirty="0">
                <a:solidFill>
                  <a:srgbClr val="00446A"/>
                </a:solidFill>
                <a:latin typeface="Calibri" pitchFamily="34" charset="0"/>
              </a:rPr>
              <a:t>Innovative production, stable high economic growth</a:t>
            </a:r>
          </a:p>
          <a:p>
            <a:pPr>
              <a:spcBef>
                <a:spcPct val="20000"/>
              </a:spcBef>
              <a:buFont typeface="Calibri" pitchFamily="34" charset="0"/>
              <a:buAutoNum type="arabicPeriod"/>
            </a:pPr>
            <a:r>
              <a:rPr lang="en-US" sz="2800" dirty="0">
                <a:solidFill>
                  <a:srgbClr val="00446A"/>
                </a:solidFill>
                <a:latin typeface="Calibri" pitchFamily="34" charset="0"/>
              </a:rPr>
              <a:t>Livable places, sustainable environment</a:t>
            </a:r>
          </a:p>
          <a:p>
            <a:pPr>
              <a:spcBef>
                <a:spcPct val="20000"/>
              </a:spcBef>
              <a:buFont typeface="Calibri" pitchFamily="34" charset="0"/>
              <a:buAutoNum type="arabicPeriod"/>
            </a:pPr>
            <a:r>
              <a:rPr lang="en-US" sz="2800" dirty="0">
                <a:solidFill>
                  <a:srgbClr val="00446A"/>
                </a:solidFill>
                <a:latin typeface="Calibri" pitchFamily="34" charset="0"/>
              </a:rPr>
              <a:t>International cooperation for economic development</a:t>
            </a:r>
          </a:p>
          <a:p>
            <a:pPr>
              <a:spcBef>
                <a:spcPct val="20000"/>
              </a:spcBef>
              <a:buFont typeface="Calibri" pitchFamily="34" charset="0"/>
              <a:buAutoNum type="arabicPeriod"/>
            </a:pPr>
            <a:endParaRPr lang="en-US" sz="3000" dirty="0">
              <a:solidFill>
                <a:srgbClr val="000066"/>
              </a:solidFill>
              <a:latin typeface="HelveticaNeueLT Pro 57 Cn"/>
            </a:endParaRPr>
          </a:p>
          <a:p>
            <a:pPr>
              <a:spcBef>
                <a:spcPct val="20000"/>
              </a:spcBef>
              <a:buFont typeface="Calibri" pitchFamily="34" charset="0"/>
              <a:buAutoNum type="arabicPeriod"/>
            </a:pPr>
            <a:endParaRPr lang="en-US" sz="3000" dirty="0">
              <a:solidFill>
                <a:srgbClr val="000066"/>
              </a:solidFill>
              <a:latin typeface="HelveticaNeueLT Pro 57 Cn"/>
            </a:endParaRPr>
          </a:p>
        </p:txBody>
      </p:sp>
      <p:sp>
        <p:nvSpPr>
          <p:cNvPr id="14" name="Slayt Numarası Yer Tutucusu 1"/>
          <p:cNvSpPr>
            <a:spLocks noGrp="1"/>
          </p:cNvSpPr>
          <p:nvPr>
            <p:ph type="sldNum" sz="quarter" idx="12"/>
          </p:nvPr>
        </p:nvSpPr>
        <p:spPr/>
        <p:txBody>
          <a:bodyPr/>
          <a:lstStyle/>
          <a:p>
            <a:pPr>
              <a:defRPr/>
            </a:pPr>
            <a:fld id="{12A2C6E7-3B1B-4C60-BD3E-48F3053E41C8}" type="slidenum">
              <a:rPr lang="tr-TR"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34820"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34822" name="Title 1"/>
          <p:cNvSpPr>
            <a:spLocks noGrp="1"/>
          </p:cNvSpPr>
          <p:nvPr>
            <p:ph type="title"/>
          </p:nvPr>
        </p:nvSpPr>
        <p:spPr>
          <a:xfrm>
            <a:off x="908050" y="749300"/>
            <a:ext cx="8067675" cy="950913"/>
          </a:xfrm>
        </p:spPr>
        <p:txBody>
          <a:bodyPr/>
          <a:lstStyle/>
          <a:p>
            <a:pPr eaLnBrk="1" hangingPunct="1"/>
            <a:r>
              <a:rPr lang="en-US" sz="3000" dirty="0" smtClean="0">
                <a:solidFill>
                  <a:srgbClr val="FF0000"/>
                </a:solidFill>
                <a:latin typeface="HelveticaNeueLT Com 77 BdCn"/>
              </a:rPr>
              <a:t>1. Qualified </a:t>
            </a:r>
            <a:r>
              <a:rPr lang="en-US" sz="3000" dirty="0" smtClean="0">
                <a:solidFill>
                  <a:srgbClr val="FF0000"/>
                </a:solidFill>
                <a:latin typeface="HelveticaNeueLT Com 77 BdCn"/>
              </a:rPr>
              <a:t>people</a:t>
            </a:r>
            <a:r>
              <a:rPr lang="en-US" sz="3000" dirty="0" smtClean="0">
                <a:solidFill>
                  <a:srgbClr val="FF0000"/>
                </a:solidFill>
                <a:latin typeface="HelveticaNeueLT Com 77 BdCn"/>
              </a:rPr>
              <a:t>, </a:t>
            </a:r>
            <a:r>
              <a:rPr lang="en-US" sz="3000" dirty="0" smtClean="0">
                <a:solidFill>
                  <a:srgbClr val="FF0000"/>
                </a:solidFill>
                <a:latin typeface="HelveticaNeueLT Com 77 BdCn"/>
              </a:rPr>
              <a:t>strong society </a:t>
            </a:r>
            <a:r>
              <a:rPr dirty="0"/>
              <a:t/>
            </a:r>
            <a:br>
              <a:rPr dirty="0"/>
            </a:br>
            <a:r>
              <a:rPr lang="en-US" sz="3000" dirty="0" smtClean="0">
                <a:solidFill>
                  <a:srgbClr val="FF0000"/>
                </a:solidFill>
                <a:latin typeface="HelveticaNeueLT Com 77 BdCn"/>
              </a:rPr>
              <a:t>(Our </a:t>
            </a:r>
            <a:r>
              <a:rPr lang="en-US" sz="3000" dirty="0" smtClean="0">
                <a:solidFill>
                  <a:srgbClr val="FF0000"/>
                </a:solidFill>
                <a:latin typeface="HelveticaNeueLT Com 77 BdCn"/>
              </a:rPr>
              <a:t>objectives-1</a:t>
            </a:r>
            <a:r>
              <a:rPr lang="en-US" sz="3000" dirty="0" smtClean="0">
                <a:solidFill>
                  <a:srgbClr val="FF0000"/>
                </a:solidFill>
                <a:latin typeface="HelveticaNeueLT Com 77 BdCn"/>
              </a:rPr>
              <a:t>)</a:t>
            </a:r>
          </a:p>
        </p:txBody>
      </p:sp>
      <p:sp>
        <p:nvSpPr>
          <p:cNvPr id="14" name="Slayt Numarası Yer Tutucusu 1"/>
          <p:cNvSpPr>
            <a:spLocks noGrp="1"/>
          </p:cNvSpPr>
          <p:nvPr>
            <p:ph type="sldNum" sz="quarter" idx="12"/>
          </p:nvPr>
        </p:nvSpPr>
        <p:spPr/>
        <p:txBody>
          <a:bodyPr/>
          <a:lstStyle/>
          <a:p>
            <a:pPr>
              <a:defRPr/>
            </a:pPr>
            <a:fld id="{4BDB5223-933A-4765-A928-22298DBF8DD4}" type="slidenum">
              <a:rPr lang="tr-TR" smtClean="0"/>
              <a:pPr>
                <a:defRPr/>
              </a:pPr>
              <a:t>11</a:t>
            </a:fld>
            <a:endParaRPr lang="en-US" dirty="0"/>
          </a:p>
        </p:txBody>
      </p:sp>
      <p:sp>
        <p:nvSpPr>
          <p:cNvPr id="13" name="2 Alt Başlık"/>
          <p:cNvSpPr txBox="1">
            <a:spLocks/>
          </p:cNvSpPr>
          <p:nvPr/>
        </p:nvSpPr>
        <p:spPr bwMode="auto">
          <a:xfrm>
            <a:off x="322263" y="1700213"/>
            <a:ext cx="8570912" cy="4611687"/>
          </a:xfrm>
          <a:prstGeom prst="rect">
            <a:avLst/>
          </a:prstGeom>
          <a:noFill/>
          <a:ln>
            <a:noFill/>
          </a:ln>
          <a:extLst>
            <a:ext uri="{909E8E84-426E-40DD-AFC4-6F175D3DCCD1}"/>
            <a:ext uri="{91240B29-F687-4F45-9708-019B960494DF}"/>
          </a:extLst>
        </p:spPr>
        <p:txBody>
          <a:bodyPr/>
          <a:lstStyle/>
          <a:p>
            <a:pPr marL="457200" indent="-457200" algn="just">
              <a:spcBef>
                <a:spcPct val="20000"/>
              </a:spcBef>
              <a:buFont typeface="Arial" pitchFamily="34" charset="0"/>
              <a:buChar char="•"/>
            </a:pPr>
            <a:endParaRPr lang="en-US" sz="2000">
              <a:solidFill>
                <a:srgbClr val="000066"/>
              </a:solidFill>
              <a:latin typeface="HelveticaNeueLT Pro 57 Cn"/>
            </a:endParaRPr>
          </a:p>
          <a:p>
            <a:pPr marL="457200" indent="-457200" algn="just">
              <a:spcBef>
                <a:spcPct val="20000"/>
              </a:spcBef>
              <a:buFont typeface="Arial" pitchFamily="34" charset="0"/>
              <a:buChar char="•"/>
            </a:pPr>
            <a:endParaRPr lang="en-US" sz="2000">
              <a:solidFill>
                <a:srgbClr val="000066"/>
              </a:solidFill>
              <a:latin typeface="HelveticaNeueLT Pro 57 Cn"/>
            </a:endParaRPr>
          </a:p>
          <a:p>
            <a:pPr marL="457200" indent="-457200" algn="just">
              <a:spcBef>
                <a:spcPct val="20000"/>
              </a:spcBef>
              <a:buFont typeface="Arial" pitchFamily="34" charset="0"/>
              <a:buChar char="•"/>
            </a:pPr>
            <a:r>
              <a:rPr lang="en-US" sz="2000">
                <a:solidFill>
                  <a:srgbClr val="000066"/>
                </a:solidFill>
                <a:latin typeface="HelveticaNeueLT Pro 57 Cn"/>
              </a:rPr>
              <a:t>To expand social welfare by means of understanding sustainable and comprehensive economic development;</a:t>
            </a:r>
            <a:r>
              <a:rPr lang="en-US" dirty="0" smtClean="0"/>
              <a:t> </a:t>
            </a:r>
          </a:p>
          <a:p>
            <a:pPr marL="457200" indent="-457200" algn="just">
              <a:spcBef>
                <a:spcPct val="20000"/>
              </a:spcBef>
              <a:buFont typeface="Arial" pitchFamily="34" charset="0"/>
              <a:buChar char="•"/>
            </a:pPr>
            <a:r>
              <a:rPr lang="en-US" sz="2000">
                <a:solidFill>
                  <a:srgbClr val="000066"/>
                </a:solidFill>
                <a:latin typeface="HelveticaNeueLT Pro 57 Cn"/>
              </a:rPr>
              <a:t>To raise the quality and qualification of people and the society;</a:t>
            </a:r>
          </a:p>
          <a:p>
            <a:pPr marL="457200" indent="-457200" algn="just">
              <a:spcBef>
                <a:spcPct val="20000"/>
              </a:spcBef>
              <a:buFont typeface="Arial" pitchFamily="34" charset="0"/>
              <a:buChar char="•"/>
            </a:pPr>
            <a:r>
              <a:rPr lang="en-US" sz="2000">
                <a:solidFill>
                  <a:srgbClr val="000066"/>
                </a:solidFill>
                <a:latin typeface="HelveticaNeueLT Pro 57 Cn"/>
              </a:rPr>
              <a:t>To create a safe and secure high-standard social environment;</a:t>
            </a:r>
          </a:p>
          <a:p>
            <a:pPr marL="457200" indent="-457200" algn="just">
              <a:spcBef>
                <a:spcPct val="20000"/>
              </a:spcBef>
              <a:buFont typeface="Arial" pitchFamily="34" charset="0"/>
              <a:buChar char="•"/>
            </a:pPr>
            <a:r>
              <a:rPr lang="en-US" sz="2000">
                <a:solidFill>
                  <a:srgbClr val="000066"/>
                </a:solidFill>
                <a:latin typeface="HelveticaNeueLT Pro 57 Cn"/>
              </a:rPr>
              <a:t>To guarantee human rights and individual freedoms within a fair and operational justice system;</a:t>
            </a:r>
          </a:p>
          <a:p>
            <a:pPr marL="457200" indent="-457200" algn="just">
              <a:spcBef>
                <a:spcPct val="20000"/>
              </a:spcBef>
              <a:buFont typeface="Arial" pitchFamily="34" charset="0"/>
              <a:buChar char="•"/>
            </a:pPr>
            <a:r>
              <a:rPr lang="en-US" sz="2000">
                <a:solidFill>
                  <a:srgbClr val="000066"/>
                </a:solidFill>
                <a:latin typeface="HelveticaNeueLT Pro 57 Cn"/>
              </a:rPr>
              <a:t>To raise accessibility and quality of public services.</a:t>
            </a:r>
          </a:p>
          <a:p>
            <a:pPr marL="0" lvl="1">
              <a:lnSpc>
                <a:spcPct val="150000"/>
              </a:lnSpc>
              <a:spcBef>
                <a:spcPct val="20000"/>
              </a:spcBef>
              <a:buFont typeface="Arial" pitchFamily="34" charset="0"/>
              <a:buNone/>
            </a:pPr>
            <a:endParaRPr lang="en-US" sz="2200">
              <a:solidFill>
                <a:srgbClr val="000066"/>
              </a:solidFill>
              <a:latin typeface="HelveticaNeueLT Pro 57 Cn"/>
            </a:endParaRPr>
          </a:p>
          <a:p>
            <a:pPr marL="457200" indent="-457200">
              <a:spcBef>
                <a:spcPts val="600"/>
              </a:spcBef>
              <a:spcAft>
                <a:spcPts val="600"/>
              </a:spcAft>
              <a:buFont typeface="Arial" pitchFamily="34" charset="0"/>
              <a:buChar char="•"/>
            </a:pPr>
            <a:endParaRPr lang="en-US" sz="2200">
              <a:solidFill>
                <a:srgbClr val="000066"/>
              </a:solidFill>
              <a:latin typeface="HelveticaNeueLT Pro 57 Cn"/>
              <a:sym typeface="Wingdings" pitchFamily="2" charset="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36868"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36870" name="Title 1"/>
          <p:cNvSpPr>
            <a:spLocks noGrp="1"/>
          </p:cNvSpPr>
          <p:nvPr>
            <p:ph type="title"/>
          </p:nvPr>
        </p:nvSpPr>
        <p:spPr>
          <a:xfrm>
            <a:off x="908050" y="749300"/>
            <a:ext cx="8067675" cy="950913"/>
          </a:xfrm>
        </p:spPr>
        <p:txBody>
          <a:bodyPr/>
          <a:lstStyle/>
          <a:p>
            <a:pPr eaLnBrk="1" hangingPunct="1"/>
            <a:r>
              <a:rPr lang="en-US" sz="3000" dirty="0" smtClean="0">
                <a:solidFill>
                  <a:srgbClr val="FF0000"/>
                </a:solidFill>
                <a:latin typeface="HelveticaNeueLT Com 77 BdCn"/>
              </a:rPr>
              <a:t>1. Qualified </a:t>
            </a:r>
            <a:r>
              <a:rPr lang="en-US" sz="3000" dirty="0" smtClean="0">
                <a:solidFill>
                  <a:srgbClr val="FF0000"/>
                </a:solidFill>
                <a:latin typeface="HelveticaNeueLT Com 77 BdCn"/>
              </a:rPr>
              <a:t>people</a:t>
            </a:r>
            <a:r>
              <a:rPr lang="en-US" sz="3000" dirty="0" smtClean="0">
                <a:solidFill>
                  <a:srgbClr val="FF0000"/>
                </a:solidFill>
                <a:latin typeface="HelveticaNeueLT Com 77 BdCn"/>
              </a:rPr>
              <a:t>, </a:t>
            </a:r>
            <a:r>
              <a:rPr lang="en-US" sz="3000" dirty="0" smtClean="0">
                <a:solidFill>
                  <a:srgbClr val="FF0000"/>
                </a:solidFill>
                <a:latin typeface="HelveticaNeueLT Com 77 BdCn"/>
              </a:rPr>
              <a:t>strong society </a:t>
            </a:r>
            <a:r>
              <a:rPr dirty="0"/>
              <a:t/>
            </a:r>
            <a:br>
              <a:rPr dirty="0"/>
            </a:br>
            <a:r>
              <a:rPr lang="en-US" sz="3000" dirty="0" smtClean="0">
                <a:solidFill>
                  <a:srgbClr val="FF0000"/>
                </a:solidFill>
                <a:latin typeface="HelveticaNeueLT Com 77 BdCn"/>
              </a:rPr>
              <a:t>(Our </a:t>
            </a:r>
            <a:r>
              <a:rPr lang="en-US" sz="3000" dirty="0" smtClean="0">
                <a:solidFill>
                  <a:srgbClr val="FF0000"/>
                </a:solidFill>
                <a:latin typeface="HelveticaNeueLT Com 77 BdCn"/>
              </a:rPr>
              <a:t>objectives-2</a:t>
            </a:r>
            <a:r>
              <a:rPr lang="en-US" sz="3000" dirty="0" smtClean="0">
                <a:solidFill>
                  <a:srgbClr val="FF0000"/>
                </a:solidFill>
                <a:latin typeface="HelveticaNeueLT Com 77 BdCn"/>
              </a:rPr>
              <a:t>)</a:t>
            </a:r>
          </a:p>
        </p:txBody>
      </p:sp>
      <p:sp>
        <p:nvSpPr>
          <p:cNvPr id="14" name="Slayt Numarası Yer Tutucusu 1"/>
          <p:cNvSpPr>
            <a:spLocks noGrp="1"/>
          </p:cNvSpPr>
          <p:nvPr>
            <p:ph type="sldNum" sz="quarter" idx="12"/>
          </p:nvPr>
        </p:nvSpPr>
        <p:spPr/>
        <p:txBody>
          <a:bodyPr/>
          <a:lstStyle/>
          <a:p>
            <a:pPr>
              <a:defRPr/>
            </a:pPr>
            <a:fld id="{EB2B24B8-42C4-4DD9-B9AB-CFAA37F9CC42}" type="slidenum">
              <a:rPr lang="tr-TR" smtClean="0"/>
              <a:pPr>
                <a:defRPr/>
              </a:pPr>
              <a:t>12</a:t>
            </a:fld>
            <a:endParaRPr lang="en-US" dirty="0"/>
          </a:p>
        </p:txBody>
      </p:sp>
      <p:sp>
        <p:nvSpPr>
          <p:cNvPr id="13" name="2 Alt Başlık"/>
          <p:cNvSpPr txBox="1">
            <a:spLocks/>
          </p:cNvSpPr>
          <p:nvPr/>
        </p:nvSpPr>
        <p:spPr bwMode="auto">
          <a:xfrm>
            <a:off x="322263" y="1700213"/>
            <a:ext cx="8570912" cy="4611687"/>
          </a:xfrm>
          <a:prstGeom prst="rect">
            <a:avLst/>
          </a:prstGeom>
          <a:noFill/>
          <a:ln>
            <a:noFill/>
          </a:ln>
          <a:extLst>
            <a:ext uri="{909E8E84-426E-40DD-AFC4-6F175D3DCCD1}"/>
            <a:ext uri="{91240B29-F687-4F45-9708-019B960494DF}"/>
          </a:extLst>
        </p:spPr>
        <p:txBody>
          <a:bodyPr/>
          <a:lstStyle/>
          <a:p>
            <a:pPr marL="457200" indent="-457200" algn="just">
              <a:spcBef>
                <a:spcPct val="20000"/>
              </a:spcBef>
              <a:buFont typeface="Arial" pitchFamily="34" charset="0"/>
              <a:buChar char="•"/>
            </a:pPr>
            <a:endParaRPr lang="en-US" sz="2400" dirty="0">
              <a:solidFill>
                <a:srgbClr val="000066"/>
              </a:solidFill>
              <a:latin typeface="HelveticaNeueLT Pro 57 Cn"/>
            </a:endParaRPr>
          </a:p>
          <a:p>
            <a:pPr marL="457200" indent="-457200" algn="just">
              <a:spcBef>
                <a:spcPct val="20000"/>
              </a:spcBef>
              <a:buFont typeface="Arial" pitchFamily="34" charset="0"/>
              <a:buChar char="•"/>
            </a:pPr>
            <a:r>
              <a:rPr lang="en-US" sz="2400" dirty="0">
                <a:solidFill>
                  <a:srgbClr val="000066"/>
                </a:solidFill>
                <a:latin typeface="HelveticaNeueLT Pro 57 Cn"/>
              </a:rPr>
              <a:t>To increase preschool enrollment rate from 47% to 70%;</a:t>
            </a:r>
          </a:p>
          <a:p>
            <a:pPr marL="457200" indent="-457200" algn="just">
              <a:spcBef>
                <a:spcPct val="20000"/>
              </a:spcBef>
              <a:buFont typeface="Arial" pitchFamily="34" charset="0"/>
              <a:buChar char="•"/>
            </a:pPr>
            <a:r>
              <a:rPr lang="en-US" sz="2400" dirty="0">
                <a:solidFill>
                  <a:srgbClr val="000066"/>
                </a:solidFill>
                <a:latin typeface="HelveticaNeueLT Pro 57 Cn"/>
              </a:rPr>
              <a:t>To reduce the number of students in forms and classrooms;</a:t>
            </a:r>
          </a:p>
          <a:p>
            <a:pPr marL="457200" indent="-457200" algn="just">
              <a:spcBef>
                <a:spcPct val="20000"/>
              </a:spcBef>
              <a:buFont typeface="Arial" pitchFamily="34" charset="0"/>
              <a:buChar char="•"/>
            </a:pPr>
            <a:r>
              <a:rPr lang="en-US" sz="2400" dirty="0">
                <a:solidFill>
                  <a:srgbClr val="000066"/>
                </a:solidFill>
                <a:latin typeface="HelveticaNeueLT Pro 57 Cn"/>
              </a:rPr>
              <a:t>To increase the share of full-time higher education from 47% to 55%;</a:t>
            </a:r>
          </a:p>
          <a:p>
            <a:pPr marL="457200" indent="-457200" algn="just">
              <a:spcBef>
                <a:spcPct val="20000"/>
              </a:spcBef>
              <a:buFont typeface="Arial" pitchFamily="34" charset="0"/>
              <a:buChar char="•"/>
            </a:pPr>
            <a:r>
              <a:rPr lang="en-US" sz="2400" dirty="0">
                <a:solidFill>
                  <a:srgbClr val="000066"/>
                </a:solidFill>
                <a:latin typeface="HelveticaNeueLT Pro 57 Cn"/>
              </a:rPr>
              <a:t>To strengthen the preventive health care system;</a:t>
            </a:r>
          </a:p>
          <a:p>
            <a:pPr marL="457200" indent="-457200" algn="just">
              <a:spcBef>
                <a:spcPct val="20000"/>
              </a:spcBef>
              <a:buFont typeface="Arial" pitchFamily="34" charset="0"/>
              <a:buChar char="•"/>
            </a:pPr>
            <a:r>
              <a:rPr lang="en-US" sz="2400" dirty="0">
                <a:solidFill>
                  <a:srgbClr val="000066"/>
                </a:solidFill>
                <a:latin typeface="HelveticaNeueLT Pro 57 Cn"/>
              </a:rPr>
              <a:t>To provide additional 80,000 new hospital beds, 30,000 physicians, 80,000 medical assistants.</a:t>
            </a:r>
            <a:endParaRPr lang="en-US" sz="2600" dirty="0">
              <a:solidFill>
                <a:srgbClr val="000066"/>
              </a:solidFill>
              <a:latin typeface="HelveticaNeueLT Pro 57 Cn"/>
            </a:endParaRPr>
          </a:p>
          <a:p>
            <a:pPr marL="0" lvl="1">
              <a:lnSpc>
                <a:spcPct val="150000"/>
              </a:lnSpc>
              <a:spcBef>
                <a:spcPct val="20000"/>
              </a:spcBef>
              <a:buFont typeface="Arial" pitchFamily="34" charset="0"/>
              <a:buNone/>
            </a:pPr>
            <a:endParaRPr lang="en-US" sz="2200" dirty="0">
              <a:solidFill>
                <a:srgbClr val="000066"/>
              </a:solidFill>
              <a:latin typeface="HelveticaNeueLT Pro 57 Cn"/>
            </a:endParaRPr>
          </a:p>
          <a:p>
            <a:pPr marL="457200" indent="-457200">
              <a:spcBef>
                <a:spcPts val="600"/>
              </a:spcBef>
              <a:spcAft>
                <a:spcPts val="600"/>
              </a:spcAft>
              <a:buFont typeface="Arial" pitchFamily="34" charset="0"/>
              <a:buChar char="•"/>
            </a:pPr>
            <a:endParaRPr lang="en-US" sz="2200" dirty="0">
              <a:solidFill>
                <a:srgbClr val="000066"/>
              </a:solidFill>
              <a:latin typeface="HelveticaNeueLT Pro 57 Cn"/>
              <a:sym typeface="Wingdings" pitchFamily="2" charset="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38916"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38918" name="Title 1"/>
          <p:cNvSpPr>
            <a:spLocks noGrp="1"/>
          </p:cNvSpPr>
          <p:nvPr>
            <p:ph type="title"/>
          </p:nvPr>
        </p:nvSpPr>
        <p:spPr>
          <a:xfrm>
            <a:off x="908050" y="749300"/>
            <a:ext cx="8067675" cy="950913"/>
          </a:xfrm>
        </p:spPr>
        <p:txBody>
          <a:bodyPr/>
          <a:lstStyle/>
          <a:p>
            <a:pPr eaLnBrk="1" hangingPunct="1"/>
            <a:r>
              <a:rPr lang="en-US" sz="3000" dirty="0" smtClean="0">
                <a:solidFill>
                  <a:srgbClr val="FF0000"/>
                </a:solidFill>
                <a:latin typeface="HelveticaNeueLT Com 77 BdCn"/>
              </a:rPr>
              <a:t>1. Qualified </a:t>
            </a:r>
            <a:r>
              <a:rPr lang="en-US" sz="3000" dirty="0" smtClean="0">
                <a:solidFill>
                  <a:srgbClr val="FF0000"/>
                </a:solidFill>
                <a:latin typeface="HelveticaNeueLT Com 77 BdCn"/>
              </a:rPr>
              <a:t>people</a:t>
            </a:r>
            <a:r>
              <a:rPr lang="en-US" sz="3000" dirty="0" smtClean="0">
                <a:solidFill>
                  <a:srgbClr val="FF0000"/>
                </a:solidFill>
                <a:latin typeface="HelveticaNeueLT Com 77 BdCn"/>
              </a:rPr>
              <a:t>, </a:t>
            </a:r>
            <a:r>
              <a:rPr lang="en-US" sz="3000" dirty="0" smtClean="0">
                <a:solidFill>
                  <a:srgbClr val="FF0000"/>
                </a:solidFill>
                <a:latin typeface="HelveticaNeueLT Com 77 BdCn"/>
              </a:rPr>
              <a:t>strong society </a:t>
            </a:r>
            <a:r>
              <a:rPr dirty="0"/>
              <a:t/>
            </a:r>
            <a:br>
              <a:rPr dirty="0"/>
            </a:br>
            <a:r>
              <a:rPr lang="en-US" sz="3000" dirty="0" smtClean="0">
                <a:solidFill>
                  <a:srgbClr val="FF0000"/>
                </a:solidFill>
                <a:latin typeface="HelveticaNeueLT Com 77 BdCn"/>
              </a:rPr>
              <a:t>(Our </a:t>
            </a:r>
            <a:r>
              <a:rPr lang="en-US" sz="3000" dirty="0" smtClean="0">
                <a:solidFill>
                  <a:srgbClr val="FF0000"/>
                </a:solidFill>
                <a:latin typeface="HelveticaNeueLT Com 77 BdCn"/>
              </a:rPr>
              <a:t>objectives-3</a:t>
            </a:r>
            <a:r>
              <a:rPr lang="en-US" sz="3000" dirty="0" smtClean="0">
                <a:solidFill>
                  <a:srgbClr val="FF0000"/>
                </a:solidFill>
                <a:latin typeface="HelveticaNeueLT Com 77 BdCn"/>
              </a:rPr>
              <a:t>)</a:t>
            </a:r>
          </a:p>
        </p:txBody>
      </p:sp>
      <p:sp>
        <p:nvSpPr>
          <p:cNvPr id="14" name="Slayt Numarası Yer Tutucusu 1"/>
          <p:cNvSpPr>
            <a:spLocks noGrp="1"/>
          </p:cNvSpPr>
          <p:nvPr>
            <p:ph type="sldNum" sz="quarter" idx="12"/>
          </p:nvPr>
        </p:nvSpPr>
        <p:spPr/>
        <p:txBody>
          <a:bodyPr/>
          <a:lstStyle/>
          <a:p>
            <a:pPr>
              <a:defRPr/>
            </a:pPr>
            <a:fld id="{FACC30F7-101E-4D98-873A-758C4C0C9392}" type="slidenum">
              <a:rPr lang="tr-TR" smtClean="0"/>
              <a:pPr>
                <a:defRPr/>
              </a:pPr>
              <a:t>13</a:t>
            </a:fld>
            <a:endParaRPr lang="en-US" dirty="0"/>
          </a:p>
        </p:txBody>
      </p:sp>
      <p:sp>
        <p:nvSpPr>
          <p:cNvPr id="13" name="2 Alt Başlık"/>
          <p:cNvSpPr txBox="1">
            <a:spLocks/>
          </p:cNvSpPr>
          <p:nvPr/>
        </p:nvSpPr>
        <p:spPr bwMode="auto">
          <a:xfrm>
            <a:off x="322263" y="1844675"/>
            <a:ext cx="8570912" cy="4467225"/>
          </a:xfrm>
          <a:prstGeom prst="rect">
            <a:avLst/>
          </a:prstGeom>
          <a:noFill/>
          <a:ln>
            <a:noFill/>
          </a:ln>
          <a:extLst>
            <a:ext uri="{909E8E84-426E-40DD-AFC4-6F175D3DCCD1}"/>
            <a:ext uri="{91240B29-F687-4F45-9708-019B960494DF}"/>
          </a:extLst>
        </p:spPr>
        <p:txBody>
          <a:bodyPr/>
          <a:lstStyle/>
          <a:p>
            <a:pPr marL="457200" indent="-457200" algn="just">
              <a:spcBef>
                <a:spcPct val="20000"/>
              </a:spcBef>
              <a:buFont typeface="Arial" pitchFamily="34" charset="0"/>
              <a:buChar char="•"/>
            </a:pPr>
            <a:r>
              <a:rPr lang="en-US" sz="2600" dirty="0">
                <a:solidFill>
                  <a:srgbClr val="000066"/>
                </a:solidFill>
                <a:latin typeface="HelveticaNeueLT Pro 57 Cn"/>
              </a:rPr>
              <a:t>To facilitate access to justice;</a:t>
            </a:r>
          </a:p>
          <a:p>
            <a:pPr marL="457200" indent="-457200" algn="just">
              <a:spcBef>
                <a:spcPct val="20000"/>
              </a:spcBef>
              <a:buFont typeface="Arial" pitchFamily="34" charset="0"/>
              <a:buChar char="•"/>
            </a:pPr>
            <a:r>
              <a:rPr lang="en-US" sz="2600" dirty="0">
                <a:solidFill>
                  <a:srgbClr val="000066"/>
                </a:solidFill>
                <a:latin typeface="HelveticaNeueLT Pro 57 Cn"/>
              </a:rPr>
              <a:t>To disseminate the preventive law concept and to develop alternative dispute settlement procedures;</a:t>
            </a:r>
          </a:p>
          <a:p>
            <a:pPr marL="457200" indent="-457200" algn="just">
              <a:spcBef>
                <a:spcPct val="20000"/>
              </a:spcBef>
              <a:buFont typeface="Arial" pitchFamily="34" charset="0"/>
              <a:buChar char="•"/>
            </a:pPr>
            <a:r>
              <a:rPr lang="en-US" sz="2600" dirty="0">
                <a:solidFill>
                  <a:srgbClr val="000066"/>
                </a:solidFill>
                <a:latin typeface="HelveticaNeueLT Pro 57 Cn"/>
              </a:rPr>
              <a:t>To improve income distribution and to bring to zero the number of people with a daily income under 4.3 USD;</a:t>
            </a:r>
          </a:p>
          <a:p>
            <a:pPr marL="457200" indent="-457200" algn="just">
              <a:spcBef>
                <a:spcPct val="20000"/>
              </a:spcBef>
              <a:buFont typeface="Arial" pitchFamily="34" charset="0"/>
              <a:buChar char="•"/>
            </a:pPr>
            <a:r>
              <a:rPr lang="en-US" sz="2600" dirty="0">
                <a:solidFill>
                  <a:srgbClr val="000066"/>
                </a:solidFill>
                <a:latin typeface="HelveticaNeueLT Pro 57 Cn"/>
              </a:rPr>
              <a:t>To consolidate social integrity and solidarity around the national culture and common values.</a:t>
            </a:r>
            <a:r>
              <a:rPr lang="en-US" dirty="0" smtClean="0"/>
              <a:t> </a:t>
            </a:r>
            <a:endParaRPr lang="en-US" sz="2800" dirty="0">
              <a:solidFill>
                <a:srgbClr val="000066"/>
              </a:solidFill>
              <a:latin typeface="HelveticaNeueLT Pro 57 Cn"/>
            </a:endParaRPr>
          </a:p>
          <a:p>
            <a:pPr marL="457200" indent="-457200">
              <a:spcBef>
                <a:spcPct val="20000"/>
              </a:spcBef>
              <a:buFont typeface="Arial" pitchFamily="34" charset="0"/>
              <a:buChar char="•"/>
            </a:pPr>
            <a:endParaRPr lang="en-US" sz="2600" dirty="0">
              <a:solidFill>
                <a:srgbClr val="000066"/>
              </a:solidFill>
              <a:latin typeface="HelveticaNeueLT Pro 57 Cn"/>
            </a:endParaRPr>
          </a:p>
          <a:p>
            <a:pPr marL="0" lvl="1">
              <a:lnSpc>
                <a:spcPct val="150000"/>
              </a:lnSpc>
              <a:spcBef>
                <a:spcPct val="20000"/>
              </a:spcBef>
              <a:buFont typeface="Arial" pitchFamily="34" charset="0"/>
              <a:buNone/>
            </a:pPr>
            <a:endParaRPr lang="en-US" sz="2200" dirty="0">
              <a:solidFill>
                <a:srgbClr val="000066"/>
              </a:solidFill>
              <a:latin typeface="HelveticaNeueLT Pro 57 Cn"/>
            </a:endParaRPr>
          </a:p>
          <a:p>
            <a:pPr marL="457200" indent="-457200">
              <a:spcBef>
                <a:spcPts val="600"/>
              </a:spcBef>
              <a:spcAft>
                <a:spcPts val="600"/>
              </a:spcAft>
              <a:buFont typeface="Arial" pitchFamily="34" charset="0"/>
              <a:buChar char="•"/>
            </a:pPr>
            <a:endParaRPr lang="en-US" sz="2200" dirty="0">
              <a:solidFill>
                <a:srgbClr val="000066"/>
              </a:solidFill>
              <a:latin typeface="HelveticaNeueLT Pro 57 Cn"/>
              <a:sym typeface="Wingdings" pitchFamily="2" charset="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40964"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40966" name="Title 1"/>
          <p:cNvSpPr>
            <a:spLocks noGrp="1"/>
          </p:cNvSpPr>
          <p:nvPr>
            <p:ph type="title"/>
          </p:nvPr>
        </p:nvSpPr>
        <p:spPr>
          <a:xfrm>
            <a:off x="908050" y="749300"/>
            <a:ext cx="8067675" cy="950913"/>
          </a:xfrm>
        </p:spPr>
        <p:txBody>
          <a:bodyPr/>
          <a:lstStyle/>
          <a:p>
            <a:pPr eaLnBrk="1" hangingPunct="1"/>
            <a:r>
              <a:rPr lang="en-US" sz="3000" dirty="0" smtClean="0">
                <a:solidFill>
                  <a:srgbClr val="FF0000"/>
                </a:solidFill>
                <a:latin typeface="HelveticaNeueLT Com 77 BdCn"/>
              </a:rPr>
              <a:t>1. Qualified </a:t>
            </a:r>
            <a:r>
              <a:rPr lang="en-US" sz="3000" dirty="0" smtClean="0">
                <a:solidFill>
                  <a:srgbClr val="FF0000"/>
                </a:solidFill>
                <a:latin typeface="HelveticaNeueLT Com 77 BdCn"/>
              </a:rPr>
              <a:t>people</a:t>
            </a:r>
            <a:r>
              <a:rPr lang="en-US" sz="3000" dirty="0" smtClean="0">
                <a:solidFill>
                  <a:srgbClr val="FF0000"/>
                </a:solidFill>
                <a:latin typeface="HelveticaNeueLT Com 77 BdCn"/>
              </a:rPr>
              <a:t>, </a:t>
            </a:r>
            <a:r>
              <a:rPr lang="en-US" sz="3000" dirty="0" smtClean="0">
                <a:solidFill>
                  <a:srgbClr val="FF0000"/>
                </a:solidFill>
                <a:latin typeface="HelveticaNeueLT Com 77 BdCn"/>
              </a:rPr>
              <a:t>strong society </a:t>
            </a:r>
            <a:r>
              <a:rPr dirty="0"/>
              <a:t/>
            </a:r>
            <a:br>
              <a:rPr dirty="0"/>
            </a:br>
            <a:r>
              <a:rPr lang="en-US" sz="3000" dirty="0" smtClean="0">
                <a:solidFill>
                  <a:srgbClr val="FF0000"/>
                </a:solidFill>
                <a:latin typeface="HelveticaNeueLT Com 77 BdCn"/>
              </a:rPr>
              <a:t>(Our </a:t>
            </a:r>
            <a:r>
              <a:rPr lang="en-US" sz="3000" dirty="0" smtClean="0">
                <a:solidFill>
                  <a:srgbClr val="FF0000"/>
                </a:solidFill>
                <a:latin typeface="HelveticaNeueLT Com 77 BdCn"/>
              </a:rPr>
              <a:t>objectives-4</a:t>
            </a:r>
            <a:r>
              <a:rPr lang="en-US" sz="3000" dirty="0" smtClean="0">
                <a:solidFill>
                  <a:srgbClr val="FF0000"/>
                </a:solidFill>
                <a:latin typeface="HelveticaNeueLT Com 77 BdCn"/>
              </a:rPr>
              <a:t>)</a:t>
            </a:r>
          </a:p>
        </p:txBody>
      </p:sp>
      <p:sp>
        <p:nvSpPr>
          <p:cNvPr id="14" name="Slayt Numarası Yer Tutucusu 1"/>
          <p:cNvSpPr>
            <a:spLocks noGrp="1"/>
          </p:cNvSpPr>
          <p:nvPr>
            <p:ph type="sldNum" sz="quarter" idx="12"/>
          </p:nvPr>
        </p:nvSpPr>
        <p:spPr/>
        <p:txBody>
          <a:bodyPr/>
          <a:lstStyle/>
          <a:p>
            <a:pPr>
              <a:defRPr/>
            </a:pPr>
            <a:fld id="{55BC1EAB-3264-49F8-849A-025DC8CBCF42}" type="slidenum">
              <a:rPr lang="tr-TR" smtClean="0"/>
              <a:pPr>
                <a:defRPr/>
              </a:pPr>
              <a:t>14</a:t>
            </a:fld>
            <a:endParaRPr lang="en-US" dirty="0"/>
          </a:p>
        </p:txBody>
      </p:sp>
      <p:sp>
        <p:nvSpPr>
          <p:cNvPr id="13" name="2 Alt Başlık"/>
          <p:cNvSpPr txBox="1">
            <a:spLocks/>
          </p:cNvSpPr>
          <p:nvPr/>
        </p:nvSpPr>
        <p:spPr bwMode="auto">
          <a:xfrm>
            <a:off x="322263" y="1844675"/>
            <a:ext cx="8570912" cy="4467225"/>
          </a:xfrm>
          <a:prstGeom prst="rect">
            <a:avLst/>
          </a:prstGeom>
          <a:noFill/>
          <a:ln>
            <a:noFill/>
          </a:ln>
          <a:extLst>
            <a:ext uri="{909E8E84-426E-40DD-AFC4-6F175D3DCCD1}"/>
            <a:ext uri="{91240B29-F687-4F45-9708-019B960494DF}"/>
          </a:extLst>
        </p:spPr>
        <p:txBody>
          <a:bodyPr/>
          <a:lstStyle/>
          <a:p>
            <a:pPr marL="457200" indent="-457200" algn="just">
              <a:spcBef>
                <a:spcPct val="20000"/>
              </a:spcBef>
              <a:buFont typeface="Arial" pitchFamily="34" charset="0"/>
              <a:buChar char="•"/>
            </a:pPr>
            <a:r>
              <a:rPr lang="en-US" sz="2400">
                <a:solidFill>
                  <a:srgbClr val="000066"/>
                </a:solidFill>
                <a:latin typeface="HelveticaNeueLT Pro 57 Cn"/>
              </a:rPr>
              <a:t>To harmonize work and family life, to improve working conditions;</a:t>
            </a:r>
            <a:r>
              <a:rPr lang="en-US" dirty="0" smtClean="0"/>
              <a:t> </a:t>
            </a:r>
          </a:p>
          <a:p>
            <a:pPr marL="457200" indent="-457200" algn="just">
              <a:spcBef>
                <a:spcPct val="20000"/>
              </a:spcBef>
              <a:buFont typeface="Arial" pitchFamily="34" charset="0"/>
              <a:buChar char="•"/>
            </a:pPr>
            <a:r>
              <a:rPr lang="en-US" sz="2400">
                <a:solidFill>
                  <a:srgbClr val="000066"/>
                </a:solidFill>
                <a:latin typeface="HelveticaNeueLT Pro 57 Cn"/>
              </a:rPr>
              <a:t>To reduce unregistered employment from 37.5% to 30%;</a:t>
            </a:r>
          </a:p>
          <a:p>
            <a:pPr marL="457200" indent="-457200" algn="just">
              <a:spcBef>
                <a:spcPct val="20000"/>
              </a:spcBef>
              <a:buFont typeface="Arial" pitchFamily="34" charset="0"/>
              <a:buChar char="•"/>
            </a:pPr>
            <a:r>
              <a:rPr lang="en-US" sz="2400">
                <a:solidFill>
                  <a:srgbClr val="000066"/>
                </a:solidFill>
                <a:latin typeface="HelveticaNeueLT Pro 57 Cn"/>
              </a:rPr>
              <a:t>To create a fair, quality and financially stable social security structure covering all the population entirely;</a:t>
            </a:r>
          </a:p>
          <a:p>
            <a:pPr marL="457200" indent="-457200" algn="just">
              <a:spcBef>
                <a:spcPct val="20000"/>
              </a:spcBef>
              <a:buFont typeface="Arial" pitchFamily="34" charset="0"/>
              <a:buChar char="•"/>
            </a:pPr>
            <a:r>
              <a:rPr lang="en-US" sz="2400">
                <a:solidFill>
                  <a:srgbClr val="000066"/>
                </a:solidFill>
                <a:latin typeface="HelveticaNeueLT Pro 57 Cn"/>
              </a:rPr>
              <a:t>To raise living standards by preserving a dynamic demographic structure.</a:t>
            </a:r>
          </a:p>
          <a:p>
            <a:pPr marL="457200" indent="-457200">
              <a:spcBef>
                <a:spcPct val="20000"/>
              </a:spcBef>
              <a:buFont typeface="Arial" pitchFamily="34" charset="0"/>
              <a:buChar char="•"/>
            </a:pPr>
            <a:endParaRPr lang="en-US" sz="2600">
              <a:solidFill>
                <a:srgbClr val="000066"/>
              </a:solidFill>
              <a:latin typeface="HelveticaNeueLT Pro 57 Cn"/>
            </a:endParaRPr>
          </a:p>
          <a:p>
            <a:pPr marL="0" lvl="1">
              <a:lnSpc>
                <a:spcPct val="150000"/>
              </a:lnSpc>
              <a:spcBef>
                <a:spcPct val="20000"/>
              </a:spcBef>
              <a:buFont typeface="Arial" pitchFamily="34" charset="0"/>
              <a:buNone/>
            </a:pPr>
            <a:endParaRPr lang="en-US" sz="2200">
              <a:solidFill>
                <a:srgbClr val="000066"/>
              </a:solidFill>
              <a:latin typeface="HelveticaNeueLT Pro 57 Cn"/>
            </a:endParaRPr>
          </a:p>
          <a:p>
            <a:pPr marL="457200" indent="-457200">
              <a:spcBef>
                <a:spcPts val="600"/>
              </a:spcBef>
              <a:spcAft>
                <a:spcPts val="600"/>
              </a:spcAft>
              <a:buFont typeface="Arial" pitchFamily="34" charset="0"/>
              <a:buChar char="•"/>
            </a:pPr>
            <a:endParaRPr lang="en-US" sz="2200">
              <a:solidFill>
                <a:srgbClr val="000066"/>
              </a:solidFill>
              <a:latin typeface="HelveticaNeueLT Pro 57 Cn"/>
              <a:sym typeface="Wingdings" pitchFamily="2" charset="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43012"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43014" name="Title 1"/>
          <p:cNvSpPr>
            <a:spLocks noGrp="1"/>
          </p:cNvSpPr>
          <p:nvPr>
            <p:ph type="title"/>
          </p:nvPr>
        </p:nvSpPr>
        <p:spPr>
          <a:xfrm>
            <a:off x="896938" y="428625"/>
            <a:ext cx="8139112" cy="695325"/>
          </a:xfrm>
        </p:spPr>
        <p:txBody>
          <a:bodyPr/>
          <a:lstStyle/>
          <a:p>
            <a:pPr algn="l" eaLnBrk="1" hangingPunct="1"/>
            <a:r>
              <a:rPr lang="en-US" sz="2900" dirty="0" smtClean="0">
                <a:solidFill>
                  <a:srgbClr val="FF0000"/>
                </a:solidFill>
                <a:latin typeface="HelveticaNeueLT Com 77 BdCn"/>
              </a:rPr>
              <a:t>2. Innovative </a:t>
            </a:r>
            <a:r>
              <a:rPr lang="en-US" sz="2900" dirty="0" smtClean="0">
                <a:solidFill>
                  <a:srgbClr val="FF0000"/>
                </a:solidFill>
                <a:latin typeface="HelveticaNeueLT Com 77 BdCn"/>
              </a:rPr>
              <a:t>production</a:t>
            </a:r>
            <a:r>
              <a:rPr lang="en-US" sz="2900" dirty="0" smtClean="0">
                <a:solidFill>
                  <a:srgbClr val="FF0000"/>
                </a:solidFill>
                <a:latin typeface="HelveticaNeueLT Com 77 BdCn"/>
              </a:rPr>
              <a:t>, </a:t>
            </a:r>
            <a:r>
              <a:rPr lang="en-US" sz="2900" dirty="0" smtClean="0">
                <a:solidFill>
                  <a:srgbClr val="FF0000"/>
                </a:solidFill>
                <a:latin typeface="HelveticaNeueLT Com 77 BdCn"/>
              </a:rPr>
              <a:t>stable high economic growth</a:t>
            </a:r>
            <a:endParaRPr lang="en-US" sz="2900" dirty="0" smtClean="0">
              <a:solidFill>
                <a:srgbClr val="FF0000"/>
              </a:solidFill>
              <a:latin typeface="HelveticaNeueLT Com 77 BdCn"/>
            </a:endParaRPr>
          </a:p>
        </p:txBody>
      </p:sp>
      <p:sp>
        <p:nvSpPr>
          <p:cNvPr id="43015" name="2 Alt Başlık"/>
          <p:cNvSpPr>
            <a:spLocks noGrp="1"/>
          </p:cNvSpPr>
          <p:nvPr>
            <p:ph idx="1"/>
          </p:nvPr>
        </p:nvSpPr>
        <p:spPr>
          <a:xfrm>
            <a:off x="285750" y="1268413"/>
            <a:ext cx="8534400" cy="431800"/>
          </a:xfrm>
        </p:spPr>
        <p:txBody>
          <a:bodyPr/>
          <a:lstStyle/>
          <a:p>
            <a:pPr marL="0" indent="0" algn="ctr" eaLnBrk="1" hangingPunct="1">
              <a:buFont typeface="Arial" pitchFamily="34" charset="0"/>
              <a:buNone/>
            </a:pPr>
            <a:r>
              <a:rPr lang="en-US" sz="2400" b="1" smtClean="0">
                <a:solidFill>
                  <a:srgbClr val="000066"/>
                </a:solidFill>
                <a:latin typeface="HelveticaNeueLT Com 77 BdCn"/>
              </a:rPr>
              <a:t>DEVELOPMENT STRATEGY</a:t>
            </a:r>
            <a:endParaRPr lang="en-US" sz="2400" b="1" smtClean="0">
              <a:solidFill>
                <a:srgbClr val="000066"/>
              </a:solidFill>
              <a:latin typeface="HelveticaNeueLT Com 77 BdCn"/>
              <a:cs typeface="Arial" pitchFamily="34" charset="0"/>
            </a:endParaRPr>
          </a:p>
        </p:txBody>
      </p:sp>
      <p:sp>
        <p:nvSpPr>
          <p:cNvPr id="14" name="Slayt Numarası Yer Tutucusu 1"/>
          <p:cNvSpPr>
            <a:spLocks noGrp="1"/>
          </p:cNvSpPr>
          <p:nvPr>
            <p:ph type="sldNum" sz="quarter" idx="12"/>
          </p:nvPr>
        </p:nvSpPr>
        <p:spPr/>
        <p:txBody>
          <a:bodyPr/>
          <a:lstStyle/>
          <a:p>
            <a:pPr>
              <a:defRPr/>
            </a:pPr>
            <a:fld id="{8E2515F9-0A9D-4FB1-B8C9-FDCB5DB8F36B}" type="slidenum">
              <a:rPr lang="tr-TR" smtClean="0"/>
              <a:pPr>
                <a:defRPr/>
              </a:pPr>
              <a:t>15</a:t>
            </a:fld>
            <a:endParaRPr lang="en-US" dirty="0"/>
          </a:p>
        </p:txBody>
      </p:sp>
      <p:grpSp>
        <p:nvGrpSpPr>
          <p:cNvPr id="43017" name="Grup 21"/>
          <p:cNvGrpSpPr>
            <a:grpSpLocks/>
          </p:cNvGrpSpPr>
          <p:nvPr/>
        </p:nvGrpSpPr>
        <p:grpSpPr bwMode="auto">
          <a:xfrm>
            <a:off x="179388" y="1747838"/>
            <a:ext cx="8785225" cy="4418012"/>
            <a:chOff x="0" y="0"/>
            <a:chExt cx="5855970" cy="2764638"/>
          </a:xfrm>
        </p:grpSpPr>
        <p:sp>
          <p:nvSpPr>
            <p:cNvPr id="18" name="Folded Corner 17"/>
            <p:cNvSpPr>
              <a:spLocks noChangeArrowheads="1"/>
            </p:cNvSpPr>
            <p:nvPr/>
          </p:nvSpPr>
          <p:spPr bwMode="auto">
            <a:xfrm>
              <a:off x="1181987" y="2148729"/>
              <a:ext cx="3509985" cy="615909"/>
            </a:xfrm>
            <a:prstGeom prst="foldedCorner">
              <a:avLst>
                <a:gd name="adj" fmla="val 16667"/>
              </a:avLst>
            </a:prstGeom>
            <a:solidFill>
              <a:srgbClr val="C00000"/>
            </a:solidFill>
            <a:ln w="25400">
              <a:solidFill>
                <a:srgbClr val="FFFFFF"/>
              </a:solidFill>
              <a:round/>
              <a:headEnd/>
              <a:tailEnd/>
            </a:ln>
            <a:effectLst>
              <a:outerShdw blurRad="40005" dist="20320" dir="5400000" algn="ctr" rotWithShape="0">
                <a:srgbClr val="000000">
                  <a:alpha val="37999"/>
                </a:srgbClr>
              </a:outerShdw>
            </a:effectLst>
          </p:spPr>
          <p:txBody>
            <a:bodyPr anchor="b" upright="1"/>
            <a:lstStyle/>
            <a:p>
              <a:pPr algn="ctr">
                <a:spcBef>
                  <a:spcPts val="600"/>
                </a:spcBef>
                <a:defRPr/>
              </a:pPr>
              <a:r>
                <a:rPr lang="en-US" sz="2200" b="1" dirty="0">
                  <a:solidFill>
                    <a:srgbClr val="FFFFFF"/>
                  </a:solidFill>
                  <a:latin typeface="Book Antiqua"/>
                </a:rPr>
                <a:t>STABLE AND HIGH RATE OF ECONOMIC DEVELOPMENT</a:t>
              </a:r>
              <a:endParaRPr lang="en-US" sz="2200" dirty="0">
                <a:latin typeface="Calibri"/>
                <a:ea typeface="Calibri"/>
                <a:cs typeface="Times New Roman"/>
              </a:endParaRPr>
            </a:p>
          </p:txBody>
        </p:sp>
        <p:sp>
          <p:nvSpPr>
            <p:cNvPr id="19" name="Down Arrow Callout 2"/>
            <p:cNvSpPr>
              <a:spLocks noChangeArrowheads="1"/>
            </p:cNvSpPr>
            <p:nvPr/>
          </p:nvSpPr>
          <p:spPr bwMode="auto">
            <a:xfrm>
              <a:off x="1181987" y="1013270"/>
              <a:ext cx="3509985" cy="1009297"/>
            </a:xfrm>
            <a:prstGeom prst="flowChartOffpageConnector">
              <a:avLst/>
            </a:prstGeom>
            <a:solidFill>
              <a:srgbClr val="4F81BD"/>
            </a:solidFill>
            <a:ln w="38100">
              <a:solidFill>
                <a:srgbClr val="FFFFFF"/>
              </a:solidFill>
              <a:miter lim="800000"/>
              <a:headEnd/>
              <a:tailEnd/>
            </a:ln>
            <a:effectLst>
              <a:outerShdw blurRad="40000" dist="20000" dir="5400000" rotWithShape="0">
                <a:srgbClr val="000000">
                  <a:alpha val="37999"/>
                </a:srgbClr>
              </a:outerShdw>
            </a:effectLst>
          </p:spPr>
          <p:txBody>
            <a:bodyPr anchor="ctr" upright="1"/>
            <a:lstStyle/>
            <a:p>
              <a:pPr algn="ctr">
                <a:lnSpc>
                  <a:spcPct val="115000"/>
                </a:lnSpc>
                <a:spcBef>
                  <a:spcPts val="600"/>
                </a:spcBef>
                <a:spcAft>
                  <a:spcPts val="0"/>
                </a:spcAft>
                <a:defRPr/>
              </a:pPr>
              <a:endParaRPr lang="en-US" sz="1600" b="1" dirty="0">
                <a:solidFill>
                  <a:srgbClr val="FFFFFF"/>
                </a:solidFill>
                <a:latin typeface="Book Antiqua" pitchFamily="18" charset="0"/>
                <a:ea typeface="Calibri"/>
                <a:cs typeface="Times New Roman"/>
              </a:endParaRPr>
            </a:p>
            <a:p>
              <a:pPr algn="ctr">
                <a:spcBef>
                  <a:spcPts val="600"/>
                </a:spcBef>
                <a:spcAft>
                  <a:spcPts val="0"/>
                </a:spcAft>
                <a:defRPr/>
              </a:pPr>
              <a:r>
                <a:rPr lang="en-US" i="1" dirty="0">
                  <a:solidFill>
                    <a:srgbClr val="FFFFFF"/>
                  </a:solidFill>
                  <a:latin typeface="Book Antiqua" pitchFamily="18" charset="0"/>
                </a:rPr>
                <a:t>Development of an export-based competitive production structure under the lead of the private sector </a:t>
              </a:r>
            </a:p>
            <a:p>
              <a:pPr algn="ctr">
                <a:spcBef>
                  <a:spcPts val="600"/>
                </a:spcBef>
                <a:spcAft>
                  <a:spcPts val="0"/>
                </a:spcAft>
                <a:defRPr/>
              </a:pPr>
              <a:r>
                <a:rPr lang="en-US" b="1" dirty="0">
                  <a:solidFill>
                    <a:srgbClr val="FFFFFF"/>
                  </a:solidFill>
                  <a:latin typeface="Book Antiqua" pitchFamily="18" charset="0"/>
                </a:rPr>
                <a:t>By means of increasing productivity and accelerating industrialization</a:t>
              </a:r>
              <a:endParaRPr lang="en-US" b="1" dirty="0">
                <a:solidFill>
                  <a:srgbClr val="FFFFFF"/>
                </a:solidFill>
                <a:latin typeface="Book Antiqua" pitchFamily="18" charset="0"/>
                <a:ea typeface="Calibri"/>
                <a:cs typeface="Times New Roman"/>
              </a:endParaRPr>
            </a:p>
            <a:p>
              <a:pPr algn="ctr">
                <a:spcAft>
                  <a:spcPts val="1000"/>
                </a:spcAft>
                <a:defRPr/>
              </a:pPr>
              <a:r>
                <a:rPr lang="en-US" sz="1100" b="1" dirty="0">
                  <a:latin typeface="Calibri"/>
                </a:rPr>
                <a:t> </a:t>
              </a:r>
              <a:endParaRPr lang="en-US" sz="1100" dirty="0">
                <a:latin typeface="Calibri"/>
                <a:ea typeface="Calibri"/>
                <a:cs typeface="Times New Roman"/>
              </a:endParaRPr>
            </a:p>
          </p:txBody>
        </p:sp>
        <p:grpSp>
          <p:nvGrpSpPr>
            <p:cNvPr id="43020" name="Group 19"/>
            <p:cNvGrpSpPr>
              <a:grpSpLocks/>
            </p:cNvGrpSpPr>
            <p:nvPr/>
          </p:nvGrpSpPr>
          <p:grpSpPr bwMode="auto">
            <a:xfrm>
              <a:off x="0" y="0"/>
              <a:ext cx="5855970" cy="916947"/>
              <a:chOff x="0" y="0"/>
              <a:chExt cx="5856300" cy="916947"/>
            </a:xfrm>
          </p:grpSpPr>
          <p:sp>
            <p:nvSpPr>
              <p:cNvPr id="21" name="Flowchart: Off-page Connector 20"/>
              <p:cNvSpPr>
                <a:spLocks noChangeArrowheads="1"/>
              </p:cNvSpPr>
              <p:nvPr/>
            </p:nvSpPr>
            <p:spPr bwMode="auto">
              <a:xfrm>
                <a:off x="4685887" y="18874"/>
                <a:ext cx="1170413" cy="898036"/>
              </a:xfrm>
              <a:prstGeom prst="flowChartOffpageConnector">
                <a:avLst/>
              </a:prstGeom>
              <a:solidFill>
                <a:schemeClr val="tx2">
                  <a:lumMod val="20000"/>
                  <a:lumOff val="80000"/>
                </a:schemeClr>
              </a:solidFill>
              <a:ln w="38100">
                <a:solidFill>
                  <a:srgbClr val="FFFFFF"/>
                </a:solidFill>
                <a:miter lim="800000"/>
                <a:headEnd/>
                <a:tailEnd/>
              </a:ln>
              <a:effectLst>
                <a:outerShdw blurRad="40000" dist="20000" dir="5400000" rotWithShape="0">
                  <a:srgbClr val="000000">
                    <a:alpha val="37999"/>
                  </a:srgbClr>
                </a:outerShdw>
              </a:effectLst>
            </p:spPr>
            <p:txBody>
              <a:bodyPr anchor="ctr" upright="1"/>
              <a:lstStyle/>
              <a:p>
                <a:pPr algn="ctr">
                  <a:lnSpc>
                    <a:spcPct val="115000"/>
                  </a:lnSpc>
                  <a:spcAft>
                    <a:spcPts val="0"/>
                  </a:spcAft>
                  <a:defRPr/>
                </a:pPr>
                <a:r>
                  <a:rPr lang="en-US" sz="1400" b="1" dirty="0">
                    <a:latin typeface="Book Antiqua"/>
                  </a:rPr>
                  <a:t>Corporate quality</a:t>
                </a:r>
                <a:endParaRPr lang="en-US" sz="1400" dirty="0">
                  <a:latin typeface="Calibri"/>
                  <a:ea typeface="Calibri"/>
                  <a:cs typeface="Times New Roman"/>
                </a:endParaRPr>
              </a:p>
            </p:txBody>
          </p:sp>
          <p:sp>
            <p:nvSpPr>
              <p:cNvPr id="22" name="Flowchart: Off-page Connector 21"/>
              <p:cNvSpPr>
                <a:spLocks noChangeArrowheads="1"/>
              </p:cNvSpPr>
              <p:nvPr/>
            </p:nvSpPr>
            <p:spPr bwMode="auto">
              <a:xfrm>
                <a:off x="3514415" y="18874"/>
                <a:ext cx="1170413" cy="898036"/>
              </a:xfrm>
              <a:prstGeom prst="flowChartOffpageConnector">
                <a:avLst/>
              </a:prstGeom>
              <a:solidFill>
                <a:schemeClr val="tx2">
                  <a:lumMod val="20000"/>
                  <a:lumOff val="80000"/>
                </a:schemeClr>
              </a:solidFill>
              <a:ln w="38100">
                <a:solidFill>
                  <a:srgbClr val="FFFFFF"/>
                </a:solidFill>
                <a:miter lim="800000"/>
                <a:headEnd/>
                <a:tailEnd/>
              </a:ln>
              <a:effectLst>
                <a:outerShdw blurRad="40000" dist="20000" dir="5400000" rotWithShape="0">
                  <a:srgbClr val="000000">
                    <a:alpha val="37999"/>
                  </a:srgbClr>
                </a:outerShdw>
              </a:effectLst>
            </p:spPr>
            <p:txBody>
              <a:bodyPr anchor="ctr" upright="1"/>
              <a:lstStyle/>
              <a:p>
                <a:pPr algn="ctr">
                  <a:lnSpc>
                    <a:spcPct val="115000"/>
                  </a:lnSpc>
                  <a:spcAft>
                    <a:spcPts val="0"/>
                  </a:spcAft>
                  <a:defRPr/>
                </a:pPr>
                <a:r>
                  <a:rPr lang="en-US" sz="1400" b="1" dirty="0">
                    <a:latin typeface="Book Antiqua"/>
                  </a:rPr>
                  <a:t>Physical infrastructure</a:t>
                </a:r>
                <a:endParaRPr lang="en-US" sz="1400" dirty="0">
                  <a:latin typeface="Calibri"/>
                  <a:ea typeface="Calibri"/>
                  <a:cs typeface="Times New Roman"/>
                </a:endParaRPr>
              </a:p>
            </p:txBody>
          </p:sp>
          <p:sp>
            <p:nvSpPr>
              <p:cNvPr id="23" name="Flowchart: Off-page Connector 22"/>
              <p:cNvSpPr>
                <a:spLocks noChangeArrowheads="1"/>
              </p:cNvSpPr>
              <p:nvPr/>
            </p:nvSpPr>
            <p:spPr bwMode="auto">
              <a:xfrm>
                <a:off x="2342943" y="9934"/>
                <a:ext cx="1170413" cy="906976"/>
              </a:xfrm>
              <a:prstGeom prst="flowChartOffpageConnector">
                <a:avLst/>
              </a:prstGeom>
              <a:solidFill>
                <a:schemeClr val="tx2">
                  <a:lumMod val="20000"/>
                  <a:lumOff val="80000"/>
                </a:schemeClr>
              </a:solidFill>
              <a:ln w="38100">
                <a:solidFill>
                  <a:srgbClr val="FFFFFF"/>
                </a:solidFill>
                <a:miter lim="800000"/>
                <a:headEnd/>
                <a:tailEnd/>
              </a:ln>
              <a:effectLst>
                <a:outerShdw blurRad="40000" dist="20000" dir="5400000" rotWithShape="0">
                  <a:srgbClr val="000000">
                    <a:alpha val="37999"/>
                  </a:srgbClr>
                </a:outerShdw>
              </a:effectLst>
            </p:spPr>
            <p:txBody>
              <a:bodyPr anchor="ctr" upright="1"/>
              <a:lstStyle/>
              <a:p>
                <a:pPr algn="ctr">
                  <a:lnSpc>
                    <a:spcPct val="115000"/>
                  </a:lnSpc>
                  <a:spcAft>
                    <a:spcPts val="0"/>
                  </a:spcAft>
                  <a:defRPr/>
                </a:pPr>
                <a:r>
                  <a:rPr lang="en-US" sz="1400" b="1" dirty="0">
                    <a:latin typeface="Book Antiqua"/>
                  </a:rPr>
                  <a:t>Technologies and innovations</a:t>
                </a:r>
                <a:endParaRPr lang="en-US" sz="1400" dirty="0">
                  <a:latin typeface="Calibri"/>
                  <a:ea typeface="Calibri"/>
                  <a:cs typeface="Times New Roman"/>
                </a:endParaRPr>
              </a:p>
            </p:txBody>
          </p:sp>
          <p:sp>
            <p:nvSpPr>
              <p:cNvPr id="24" name="Flowchart: Off-page Connector 23"/>
              <p:cNvSpPr>
                <a:spLocks noChangeArrowheads="1"/>
              </p:cNvSpPr>
              <p:nvPr/>
            </p:nvSpPr>
            <p:spPr bwMode="auto">
              <a:xfrm>
                <a:off x="1171471" y="0"/>
                <a:ext cx="1170413" cy="916910"/>
              </a:xfrm>
              <a:prstGeom prst="flowChartOffpageConnector">
                <a:avLst/>
              </a:prstGeom>
              <a:solidFill>
                <a:schemeClr val="tx2">
                  <a:lumMod val="20000"/>
                  <a:lumOff val="80000"/>
                </a:schemeClr>
              </a:solidFill>
              <a:ln w="38100">
                <a:solidFill>
                  <a:srgbClr val="FFFFFF"/>
                </a:solidFill>
                <a:miter lim="800000"/>
                <a:headEnd/>
                <a:tailEnd/>
              </a:ln>
              <a:effectLst>
                <a:outerShdw blurRad="40000" dist="20000" dir="5400000" rotWithShape="0">
                  <a:srgbClr val="000000">
                    <a:alpha val="37999"/>
                  </a:srgbClr>
                </a:outerShdw>
              </a:effectLst>
            </p:spPr>
            <p:txBody>
              <a:bodyPr anchor="ctr" upright="1"/>
              <a:lstStyle/>
              <a:p>
                <a:pPr algn="ctr">
                  <a:lnSpc>
                    <a:spcPct val="115000"/>
                  </a:lnSpc>
                  <a:spcAft>
                    <a:spcPts val="0"/>
                  </a:spcAft>
                  <a:defRPr/>
                </a:pPr>
                <a:r>
                  <a:rPr lang="en-US" sz="1400" b="1" dirty="0">
                    <a:latin typeface="Book Antiqua"/>
                  </a:rPr>
                  <a:t>Human capital and labor market</a:t>
                </a:r>
                <a:endParaRPr lang="en-US" sz="1400" dirty="0">
                  <a:latin typeface="Calibri"/>
                  <a:ea typeface="Calibri"/>
                  <a:cs typeface="Times New Roman"/>
                </a:endParaRPr>
              </a:p>
            </p:txBody>
          </p:sp>
          <p:sp>
            <p:nvSpPr>
              <p:cNvPr id="25" name="Flowchart: Off-page Connector 24"/>
              <p:cNvSpPr>
                <a:spLocks noChangeArrowheads="1"/>
              </p:cNvSpPr>
              <p:nvPr/>
            </p:nvSpPr>
            <p:spPr bwMode="auto">
              <a:xfrm>
                <a:off x="0" y="0"/>
                <a:ext cx="1169355" cy="916910"/>
              </a:xfrm>
              <a:prstGeom prst="flowChartOffpageConnector">
                <a:avLst/>
              </a:prstGeom>
              <a:solidFill>
                <a:schemeClr val="tx2">
                  <a:lumMod val="20000"/>
                  <a:lumOff val="80000"/>
                </a:schemeClr>
              </a:solidFill>
              <a:ln w="38100">
                <a:solidFill>
                  <a:srgbClr val="FFFFFF"/>
                </a:solidFill>
                <a:miter lim="800000"/>
                <a:headEnd/>
                <a:tailEnd/>
              </a:ln>
              <a:effectLst>
                <a:outerShdw blurRad="40000" dist="20000" dir="5400000" rotWithShape="0">
                  <a:srgbClr val="000000">
                    <a:alpha val="37999"/>
                  </a:srgbClr>
                </a:outerShdw>
              </a:effectLst>
            </p:spPr>
            <p:txBody>
              <a:bodyPr anchor="ctr" upright="1"/>
              <a:lstStyle/>
              <a:p>
                <a:pPr algn="ctr">
                  <a:lnSpc>
                    <a:spcPct val="115000"/>
                  </a:lnSpc>
                  <a:spcAft>
                    <a:spcPts val="0"/>
                  </a:spcAft>
                  <a:defRPr/>
                </a:pPr>
                <a:r>
                  <a:rPr lang="en-US" sz="1400" b="1" dirty="0">
                    <a:latin typeface="Book Antiqua"/>
                  </a:rPr>
                  <a:t>Macroeconomic stability</a:t>
                </a:r>
                <a:endParaRPr lang="en-US" sz="1400" dirty="0">
                  <a:latin typeface="Calibri"/>
                  <a:ea typeface="Calibri"/>
                  <a:cs typeface="Times New Roman"/>
                </a:endParaRPr>
              </a:p>
            </p:txBody>
          </p:sp>
        </p:gr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45060"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45062" name="2 Alt Başlık"/>
          <p:cNvSpPr txBox="1">
            <a:spLocks/>
          </p:cNvSpPr>
          <p:nvPr/>
        </p:nvSpPr>
        <p:spPr bwMode="auto">
          <a:xfrm>
            <a:off x="322263" y="1484313"/>
            <a:ext cx="8570912" cy="4776787"/>
          </a:xfrm>
          <a:prstGeom prst="rect">
            <a:avLst/>
          </a:prstGeom>
          <a:noFill/>
          <a:ln w="9525">
            <a:noFill/>
            <a:miter lim="800000"/>
            <a:headEnd/>
            <a:tailEnd/>
          </a:ln>
        </p:spPr>
        <p:txBody>
          <a:bodyPr/>
          <a:lstStyle/>
          <a:p>
            <a:pPr marL="457200" indent="-457200" algn="just">
              <a:spcBef>
                <a:spcPct val="20000"/>
              </a:spcBef>
              <a:buFont typeface="Arial" pitchFamily="34" charset="0"/>
              <a:buChar char="•"/>
            </a:pPr>
            <a:r>
              <a:rPr lang="en-US" sz="2600">
                <a:solidFill>
                  <a:srgbClr val="000066"/>
                </a:solidFill>
                <a:latin typeface="HelveticaNeueLT Pro 57 Cn"/>
              </a:rPr>
              <a:t>To bring the income level in the country to the level of the richest countries;</a:t>
            </a:r>
          </a:p>
          <a:p>
            <a:pPr marL="457200" indent="-457200" algn="just">
              <a:spcBef>
                <a:spcPct val="20000"/>
              </a:spcBef>
              <a:buFont typeface="Arial" pitchFamily="34" charset="0"/>
              <a:buChar char="•"/>
            </a:pPr>
            <a:r>
              <a:rPr lang="en-US" sz="2600">
                <a:solidFill>
                  <a:srgbClr val="000066"/>
                </a:solidFill>
                <a:latin typeface="HelveticaNeueLT Pro 57 Cn"/>
              </a:rPr>
              <a:t>To accelerate capital accumulation and industrialization process;</a:t>
            </a:r>
            <a:r>
              <a:rPr lang="en-US" dirty="0" smtClean="0"/>
              <a:t> </a:t>
            </a:r>
          </a:p>
          <a:p>
            <a:pPr marL="457200" indent="-457200" algn="just">
              <a:spcBef>
                <a:spcPct val="20000"/>
              </a:spcBef>
              <a:buFont typeface="Arial" pitchFamily="34" charset="0"/>
              <a:buChar char="•"/>
            </a:pPr>
            <a:r>
              <a:rPr lang="en-US" sz="2600">
                <a:solidFill>
                  <a:srgbClr val="000066"/>
                </a:solidFill>
                <a:latin typeface="HelveticaNeueLT Pro 57 Cn"/>
              </a:rPr>
              <a:t>Steadily to reduce the current account deficit to an acceptable level;</a:t>
            </a:r>
          </a:p>
          <a:p>
            <a:pPr marL="457200" indent="-457200" algn="just">
              <a:spcBef>
                <a:spcPct val="20000"/>
              </a:spcBef>
              <a:buFont typeface="Arial" pitchFamily="34" charset="0"/>
              <a:buChar char="•"/>
            </a:pPr>
            <a:r>
              <a:rPr lang="en-US" sz="2600">
                <a:solidFill>
                  <a:srgbClr val="000066"/>
                </a:solidFill>
                <a:latin typeface="HelveticaNeueLT Pro 57 Cn"/>
              </a:rPr>
              <a:t>To expand innovation opportunities, to reform the production structure by means of integrating innovations with production;</a:t>
            </a:r>
          </a:p>
          <a:p>
            <a:pPr marL="457200" indent="-457200" algn="just">
              <a:spcBef>
                <a:spcPct val="20000"/>
              </a:spcBef>
              <a:buFont typeface="Arial" pitchFamily="34" charset="0"/>
              <a:buChar char="•"/>
            </a:pPr>
            <a:r>
              <a:rPr lang="en-US" sz="2600">
                <a:solidFill>
                  <a:srgbClr val="000066"/>
                </a:solidFill>
                <a:latin typeface="HelveticaNeueLT Pro 57 Cn"/>
              </a:rPr>
              <a:t>To reduce the economy's dependence on imports.</a:t>
            </a:r>
          </a:p>
          <a:p>
            <a:pPr marL="457200" indent="-457200" algn="just">
              <a:spcBef>
                <a:spcPct val="20000"/>
              </a:spcBef>
              <a:buFont typeface="Arial" pitchFamily="34" charset="0"/>
              <a:buChar char="•"/>
            </a:pPr>
            <a:endParaRPr lang="en-US" sz="2600">
              <a:solidFill>
                <a:srgbClr val="000066"/>
              </a:solidFill>
              <a:latin typeface="HelveticaNeueLT Pro 57 Cn"/>
            </a:endParaRPr>
          </a:p>
        </p:txBody>
      </p:sp>
      <p:sp>
        <p:nvSpPr>
          <p:cNvPr id="14" name="Slayt Numarası Yer Tutucusu 1"/>
          <p:cNvSpPr>
            <a:spLocks noGrp="1"/>
          </p:cNvSpPr>
          <p:nvPr>
            <p:ph type="sldNum" sz="quarter" idx="12"/>
          </p:nvPr>
        </p:nvSpPr>
        <p:spPr/>
        <p:txBody>
          <a:bodyPr/>
          <a:lstStyle/>
          <a:p>
            <a:pPr>
              <a:defRPr/>
            </a:pPr>
            <a:fld id="{EC29C01C-087B-4751-A0B4-B11F062F5097}" type="slidenum">
              <a:rPr lang="tr-TR" smtClean="0"/>
              <a:pPr>
                <a:defRPr/>
              </a:pPr>
              <a:t>16</a:t>
            </a:fld>
            <a:endParaRPr lang="en-US" dirty="0"/>
          </a:p>
        </p:txBody>
      </p:sp>
      <p:sp>
        <p:nvSpPr>
          <p:cNvPr id="45064" name="Title 1"/>
          <p:cNvSpPr txBox="1">
            <a:spLocks/>
          </p:cNvSpPr>
          <p:nvPr/>
        </p:nvSpPr>
        <p:spPr bwMode="auto">
          <a:xfrm>
            <a:off x="896938" y="479425"/>
            <a:ext cx="8139112" cy="646113"/>
          </a:xfrm>
          <a:prstGeom prst="rect">
            <a:avLst/>
          </a:prstGeom>
          <a:noFill/>
          <a:ln w="9525">
            <a:noFill/>
            <a:miter lim="800000"/>
            <a:headEnd/>
            <a:tailEnd/>
          </a:ln>
        </p:spPr>
        <p:txBody>
          <a:bodyPr anchor="ctr"/>
          <a:lstStyle/>
          <a:p>
            <a:endParaRPr lang="en-US" sz="2900" dirty="0">
              <a:solidFill>
                <a:srgbClr val="FF0000"/>
              </a:solidFill>
              <a:latin typeface="HelveticaNeueLT Com 77 BdCn"/>
            </a:endParaRPr>
          </a:p>
          <a:p>
            <a:pPr algn="ctr"/>
            <a:r>
              <a:rPr lang="en-US" sz="2900" dirty="0">
                <a:solidFill>
                  <a:srgbClr val="FF0000"/>
                </a:solidFill>
                <a:latin typeface="HelveticaNeueLT Com 77 BdCn"/>
              </a:rPr>
              <a:t>2. </a:t>
            </a:r>
            <a:r>
              <a:rPr lang="en-US" sz="2900" dirty="0" smtClean="0">
                <a:solidFill>
                  <a:srgbClr val="FF0000"/>
                </a:solidFill>
                <a:latin typeface="HelveticaNeueLT Com 77 BdCn"/>
              </a:rPr>
              <a:t>I</a:t>
            </a:r>
            <a:r>
              <a:rPr lang="en-US" sz="2900" dirty="0" smtClean="0">
                <a:solidFill>
                  <a:srgbClr val="FF0000"/>
                </a:solidFill>
                <a:latin typeface="HelveticaNeueLT Com 77 BdCn"/>
              </a:rPr>
              <a:t>nnovative production</a:t>
            </a:r>
            <a:r>
              <a:rPr lang="en-US" sz="2900" dirty="0">
                <a:solidFill>
                  <a:srgbClr val="FF0000"/>
                </a:solidFill>
                <a:latin typeface="HelveticaNeueLT Com 77 BdCn"/>
              </a:rPr>
              <a:t>, </a:t>
            </a:r>
            <a:r>
              <a:rPr lang="en-US" sz="2900" dirty="0" smtClean="0">
                <a:solidFill>
                  <a:srgbClr val="FF0000"/>
                </a:solidFill>
                <a:latin typeface="HelveticaNeueLT Com 77 BdCn"/>
              </a:rPr>
              <a:t>stable high economic growth </a:t>
            </a:r>
            <a:r>
              <a:rPr lang="en-US" dirty="0" smtClean="0"/>
              <a:t> </a:t>
            </a:r>
            <a:r>
              <a:rPr lang="en-US" sz="2800" dirty="0">
                <a:solidFill>
                  <a:srgbClr val="FF0000"/>
                </a:solidFill>
                <a:latin typeface="HelveticaNeueLT Com 77 BdCn"/>
              </a:rPr>
              <a:t>(Our </a:t>
            </a:r>
            <a:r>
              <a:rPr lang="en-US" sz="2800" dirty="0" smtClean="0">
                <a:solidFill>
                  <a:srgbClr val="FF0000"/>
                </a:solidFill>
                <a:latin typeface="HelveticaNeueLT Com 77 BdCn"/>
              </a:rPr>
              <a:t>objectives-1</a:t>
            </a:r>
            <a:r>
              <a:rPr lang="en-US" sz="2800" dirty="0">
                <a:solidFill>
                  <a:srgbClr val="FF0000"/>
                </a:solidFill>
                <a:latin typeface="HelveticaNeueLT Com 77 BdCn"/>
              </a:rPr>
              <a:t>)</a:t>
            </a:r>
            <a:endParaRPr lang="en-US" sz="2900" dirty="0">
              <a:solidFill>
                <a:srgbClr val="FF0000"/>
              </a:solidFill>
              <a:latin typeface="HelveticaNeueLT Com 77 BdCn"/>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47108"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47110" name="2 Alt Başlık"/>
          <p:cNvSpPr txBox="1">
            <a:spLocks/>
          </p:cNvSpPr>
          <p:nvPr/>
        </p:nvSpPr>
        <p:spPr bwMode="auto">
          <a:xfrm>
            <a:off x="322263" y="1484313"/>
            <a:ext cx="8570912" cy="4776787"/>
          </a:xfrm>
          <a:prstGeom prst="rect">
            <a:avLst/>
          </a:prstGeom>
          <a:noFill/>
          <a:ln w="9525">
            <a:noFill/>
            <a:miter lim="800000"/>
            <a:headEnd/>
            <a:tailEnd/>
          </a:ln>
        </p:spPr>
        <p:txBody>
          <a:bodyPr/>
          <a:lstStyle/>
          <a:p>
            <a:pPr marL="457200" indent="-457200" algn="just">
              <a:spcBef>
                <a:spcPct val="20000"/>
              </a:spcBef>
              <a:buFont typeface="Arial" pitchFamily="34" charset="0"/>
              <a:buChar char="•"/>
            </a:pPr>
            <a:r>
              <a:rPr lang="en-US" sz="2200">
                <a:solidFill>
                  <a:srgbClr val="000066"/>
                </a:solidFill>
                <a:latin typeface="HelveticaNeueLT Pro 57 Cn"/>
              </a:rPr>
              <a:t>To ensure annual economic growth of at least 5.5% and to create conditions for employment of another 4 million people;</a:t>
            </a:r>
          </a:p>
          <a:p>
            <a:pPr marL="457200" indent="-457200" algn="just">
              <a:spcBef>
                <a:spcPct val="20000"/>
              </a:spcBef>
              <a:buFont typeface="Arial" pitchFamily="34" charset="0"/>
              <a:buChar char="•"/>
            </a:pPr>
            <a:r>
              <a:rPr lang="en-US" sz="2200">
                <a:solidFill>
                  <a:srgbClr val="000066"/>
                </a:solidFill>
                <a:latin typeface="HelveticaNeueLT Pro 57 Cn"/>
              </a:rPr>
              <a:t>To increase the level of domestic savings to 19% of GDP;</a:t>
            </a:r>
          </a:p>
          <a:p>
            <a:pPr marL="457200" indent="-457200" algn="just">
              <a:spcBef>
                <a:spcPct val="20000"/>
              </a:spcBef>
              <a:buFont typeface="Arial" pitchFamily="34" charset="0"/>
              <a:buChar char="•"/>
            </a:pPr>
            <a:r>
              <a:rPr lang="en-US" sz="2200">
                <a:solidFill>
                  <a:srgbClr val="000066"/>
                </a:solidFill>
                <a:latin typeface="HelveticaNeueLT Pro 57 Cn"/>
              </a:rPr>
              <a:t>To maintain the consumer price index within 5% during the first years of the planning period, and then to reduce it to 5%;</a:t>
            </a:r>
          </a:p>
          <a:p>
            <a:pPr marL="457200" indent="-457200" algn="just">
              <a:spcBef>
                <a:spcPct val="20000"/>
              </a:spcBef>
              <a:buFont typeface="Arial" pitchFamily="34" charset="0"/>
              <a:buChar char="•"/>
            </a:pPr>
            <a:r>
              <a:rPr lang="en-US" sz="2200">
                <a:solidFill>
                  <a:srgbClr val="000066"/>
                </a:solidFill>
                <a:latin typeface="HelveticaNeueLT Pro 57 Cn"/>
              </a:rPr>
              <a:t>To ensure Istanbul's inclusion in the list of the first 25 world large financial centers;</a:t>
            </a:r>
          </a:p>
          <a:p>
            <a:pPr marL="457200" indent="-457200" algn="just">
              <a:spcBef>
                <a:spcPct val="20000"/>
              </a:spcBef>
              <a:buFont typeface="Arial" pitchFamily="34" charset="0"/>
              <a:buChar char="•"/>
            </a:pPr>
            <a:r>
              <a:rPr lang="en-US" sz="2200">
                <a:solidFill>
                  <a:srgbClr val="000066"/>
                </a:solidFill>
                <a:latin typeface="HelveticaNeueLT Pro 57 Cn"/>
              </a:rPr>
              <a:t>To spread the tax burden on all the society and to guarantee fair distribution of tax burden.</a:t>
            </a:r>
          </a:p>
          <a:p>
            <a:pPr marL="457200" indent="-457200" algn="just">
              <a:spcBef>
                <a:spcPct val="20000"/>
              </a:spcBef>
              <a:buFont typeface="Arial" pitchFamily="34" charset="0"/>
              <a:buChar char="•"/>
            </a:pPr>
            <a:endParaRPr lang="en-US" sz="2600">
              <a:solidFill>
                <a:srgbClr val="000066"/>
              </a:solidFill>
              <a:latin typeface="HelveticaNeueLT Pro 57 Cn"/>
            </a:endParaRPr>
          </a:p>
        </p:txBody>
      </p:sp>
      <p:sp>
        <p:nvSpPr>
          <p:cNvPr id="14" name="Slayt Numarası Yer Tutucusu 1"/>
          <p:cNvSpPr>
            <a:spLocks noGrp="1"/>
          </p:cNvSpPr>
          <p:nvPr>
            <p:ph type="sldNum" sz="quarter" idx="12"/>
          </p:nvPr>
        </p:nvSpPr>
        <p:spPr/>
        <p:txBody>
          <a:bodyPr/>
          <a:lstStyle/>
          <a:p>
            <a:pPr>
              <a:defRPr/>
            </a:pPr>
            <a:fld id="{EC8EB79C-8B72-4C85-9A32-8C3DD6FD123E}" type="slidenum">
              <a:rPr lang="tr-TR" smtClean="0"/>
              <a:pPr>
                <a:defRPr/>
              </a:pPr>
              <a:t>17</a:t>
            </a:fld>
            <a:endParaRPr lang="en-US" dirty="0"/>
          </a:p>
        </p:txBody>
      </p:sp>
      <p:sp>
        <p:nvSpPr>
          <p:cNvPr id="47112" name="Title 1"/>
          <p:cNvSpPr txBox="1">
            <a:spLocks/>
          </p:cNvSpPr>
          <p:nvPr/>
        </p:nvSpPr>
        <p:spPr bwMode="auto">
          <a:xfrm>
            <a:off x="896938" y="479425"/>
            <a:ext cx="8139112" cy="646113"/>
          </a:xfrm>
          <a:prstGeom prst="rect">
            <a:avLst/>
          </a:prstGeom>
          <a:noFill/>
          <a:ln w="9525">
            <a:noFill/>
            <a:miter lim="800000"/>
            <a:headEnd/>
            <a:tailEnd/>
          </a:ln>
        </p:spPr>
        <p:txBody>
          <a:bodyPr anchor="ctr"/>
          <a:lstStyle/>
          <a:p>
            <a:endParaRPr lang="en-US" sz="2900" dirty="0">
              <a:solidFill>
                <a:srgbClr val="FF0000"/>
              </a:solidFill>
              <a:latin typeface="HelveticaNeueLT Com 77 BdCn"/>
            </a:endParaRPr>
          </a:p>
          <a:p>
            <a:pPr algn="ctr"/>
            <a:r>
              <a:rPr lang="en-US" sz="2900" dirty="0">
                <a:solidFill>
                  <a:srgbClr val="FF0000"/>
                </a:solidFill>
                <a:latin typeface="HelveticaNeueLT Com 77 BdCn"/>
              </a:rPr>
              <a:t>2. Innovative </a:t>
            </a:r>
            <a:r>
              <a:rPr lang="en-US" sz="2900" dirty="0" smtClean="0">
                <a:solidFill>
                  <a:srgbClr val="FF0000"/>
                </a:solidFill>
                <a:latin typeface="HelveticaNeueLT Com 77 BdCn"/>
              </a:rPr>
              <a:t>production</a:t>
            </a:r>
            <a:r>
              <a:rPr lang="en-US" sz="2900" dirty="0">
                <a:solidFill>
                  <a:srgbClr val="FF0000"/>
                </a:solidFill>
                <a:latin typeface="HelveticaNeueLT Com 77 BdCn"/>
              </a:rPr>
              <a:t>, </a:t>
            </a:r>
            <a:r>
              <a:rPr lang="en-US" sz="2900" dirty="0" smtClean="0">
                <a:solidFill>
                  <a:srgbClr val="FF0000"/>
                </a:solidFill>
                <a:latin typeface="HelveticaNeueLT Com 77 BdCn"/>
              </a:rPr>
              <a:t>stable high economic growth </a:t>
            </a:r>
            <a:r>
              <a:rPr lang="en-US" dirty="0" smtClean="0"/>
              <a:t> </a:t>
            </a:r>
            <a:r>
              <a:rPr lang="en-US" sz="2800" dirty="0">
                <a:solidFill>
                  <a:srgbClr val="FF0000"/>
                </a:solidFill>
                <a:latin typeface="HelveticaNeueLT Com 77 BdCn"/>
              </a:rPr>
              <a:t>(Our </a:t>
            </a:r>
            <a:r>
              <a:rPr lang="en-US" sz="2800" dirty="0" smtClean="0">
                <a:solidFill>
                  <a:srgbClr val="FF0000"/>
                </a:solidFill>
                <a:latin typeface="HelveticaNeueLT Com 77 BdCn"/>
              </a:rPr>
              <a:t>objectives-2</a:t>
            </a:r>
            <a:r>
              <a:rPr lang="en-US" sz="2800" dirty="0">
                <a:solidFill>
                  <a:srgbClr val="FF0000"/>
                </a:solidFill>
                <a:latin typeface="HelveticaNeueLT Com 77 BdCn"/>
              </a:rPr>
              <a:t>)</a:t>
            </a:r>
            <a:endParaRPr lang="en-US" sz="2900" dirty="0">
              <a:solidFill>
                <a:srgbClr val="FF0000"/>
              </a:solidFill>
              <a:latin typeface="HelveticaNeueLT Com 77 BdCn"/>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49156"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49158" name="2 Alt Başlık"/>
          <p:cNvSpPr txBox="1">
            <a:spLocks/>
          </p:cNvSpPr>
          <p:nvPr/>
        </p:nvSpPr>
        <p:spPr bwMode="auto">
          <a:xfrm>
            <a:off x="287338" y="1879600"/>
            <a:ext cx="8569325" cy="4776788"/>
          </a:xfrm>
          <a:prstGeom prst="rect">
            <a:avLst/>
          </a:prstGeom>
          <a:noFill/>
          <a:ln w="9525">
            <a:noFill/>
            <a:miter lim="800000"/>
            <a:headEnd/>
            <a:tailEnd/>
          </a:ln>
        </p:spPr>
        <p:txBody>
          <a:bodyPr/>
          <a:lstStyle/>
          <a:p>
            <a:pPr marL="457200" indent="-457200" algn="just">
              <a:spcBef>
                <a:spcPct val="20000"/>
              </a:spcBef>
              <a:buFont typeface="Arial" pitchFamily="34" charset="0"/>
              <a:buChar char="•"/>
            </a:pPr>
            <a:r>
              <a:rPr lang="en-US" sz="2600">
                <a:solidFill>
                  <a:srgbClr val="000066"/>
                </a:solidFill>
                <a:latin typeface="HelveticaNeueLT Pro 57 Cn"/>
              </a:rPr>
              <a:t>To increase the share of public investments in the fixed capital in GDP to 4.8% and private investments to 19.3%;</a:t>
            </a:r>
            <a:r>
              <a:rPr lang="en-US" dirty="0" smtClean="0"/>
              <a:t> </a:t>
            </a:r>
          </a:p>
          <a:p>
            <a:pPr marL="457200" indent="-457200" algn="just">
              <a:spcBef>
                <a:spcPct val="20000"/>
              </a:spcBef>
              <a:buFont typeface="Arial" pitchFamily="34" charset="0"/>
              <a:buChar char="•"/>
            </a:pPr>
            <a:r>
              <a:rPr lang="en-US" sz="2600">
                <a:solidFill>
                  <a:srgbClr val="000066"/>
                </a:solidFill>
                <a:latin typeface="HelveticaNeueLT Pro 57 Cn"/>
              </a:rPr>
              <a:t>To increase the share of expenditure for scientific research in the national income to 1.8%;</a:t>
            </a:r>
          </a:p>
          <a:p>
            <a:pPr marL="457200" indent="-457200" algn="just">
              <a:spcBef>
                <a:spcPct val="20000"/>
              </a:spcBef>
              <a:buFont typeface="Arial" pitchFamily="34" charset="0"/>
              <a:buChar char="•"/>
            </a:pPr>
            <a:r>
              <a:rPr lang="en-US" sz="2600">
                <a:solidFill>
                  <a:srgbClr val="000066"/>
                </a:solidFill>
                <a:latin typeface="HelveticaNeueLT Pro 57 Cn"/>
              </a:rPr>
              <a:t>To increase exports of manufactured goods to 257 billion USD and to increase the share of high technology sectors in these exports.</a:t>
            </a:r>
            <a:r>
              <a:rPr lang="en-US" dirty="0" smtClean="0"/>
              <a:t> </a:t>
            </a:r>
          </a:p>
        </p:txBody>
      </p:sp>
      <p:sp>
        <p:nvSpPr>
          <p:cNvPr id="14" name="Slayt Numarası Yer Tutucusu 1"/>
          <p:cNvSpPr>
            <a:spLocks noGrp="1"/>
          </p:cNvSpPr>
          <p:nvPr>
            <p:ph type="sldNum" sz="quarter" idx="12"/>
          </p:nvPr>
        </p:nvSpPr>
        <p:spPr/>
        <p:txBody>
          <a:bodyPr/>
          <a:lstStyle/>
          <a:p>
            <a:pPr>
              <a:defRPr/>
            </a:pPr>
            <a:fld id="{BC4BF9E1-C290-4ADE-9C7F-8102B37C3238}" type="slidenum">
              <a:rPr lang="tr-TR" smtClean="0"/>
              <a:pPr>
                <a:defRPr/>
              </a:pPr>
              <a:t>18</a:t>
            </a:fld>
            <a:endParaRPr lang="en-US" dirty="0"/>
          </a:p>
        </p:txBody>
      </p:sp>
      <p:sp>
        <p:nvSpPr>
          <p:cNvPr id="49160" name="Title 1"/>
          <p:cNvSpPr txBox="1">
            <a:spLocks/>
          </p:cNvSpPr>
          <p:nvPr/>
        </p:nvSpPr>
        <p:spPr bwMode="auto">
          <a:xfrm>
            <a:off x="896938" y="479425"/>
            <a:ext cx="8139112" cy="646113"/>
          </a:xfrm>
          <a:prstGeom prst="rect">
            <a:avLst/>
          </a:prstGeom>
          <a:noFill/>
          <a:ln w="9525">
            <a:noFill/>
            <a:miter lim="800000"/>
            <a:headEnd/>
            <a:tailEnd/>
          </a:ln>
        </p:spPr>
        <p:txBody>
          <a:bodyPr anchor="ctr"/>
          <a:lstStyle/>
          <a:p>
            <a:endParaRPr lang="en-US" sz="2900" dirty="0">
              <a:solidFill>
                <a:srgbClr val="FF0000"/>
              </a:solidFill>
              <a:latin typeface="HelveticaNeueLT Com 77 BdCn"/>
            </a:endParaRPr>
          </a:p>
          <a:p>
            <a:pPr algn="ctr"/>
            <a:r>
              <a:rPr lang="en-US" sz="2900" dirty="0">
                <a:solidFill>
                  <a:srgbClr val="FF0000"/>
                </a:solidFill>
                <a:latin typeface="HelveticaNeueLT Com 77 BdCn"/>
              </a:rPr>
              <a:t>2. Innovative </a:t>
            </a:r>
            <a:r>
              <a:rPr lang="en-US" sz="2900" dirty="0" smtClean="0">
                <a:solidFill>
                  <a:srgbClr val="FF0000"/>
                </a:solidFill>
                <a:latin typeface="HelveticaNeueLT Com 77 BdCn"/>
              </a:rPr>
              <a:t>production</a:t>
            </a:r>
            <a:r>
              <a:rPr lang="en-US" sz="2900" dirty="0">
                <a:solidFill>
                  <a:srgbClr val="FF0000"/>
                </a:solidFill>
                <a:latin typeface="HelveticaNeueLT Com 77 BdCn"/>
              </a:rPr>
              <a:t>, </a:t>
            </a:r>
            <a:r>
              <a:rPr lang="en-US" sz="2900" dirty="0" smtClean="0">
                <a:solidFill>
                  <a:srgbClr val="FF0000"/>
                </a:solidFill>
                <a:latin typeface="HelveticaNeueLT Com 77 BdCn"/>
              </a:rPr>
              <a:t>stable high economic growth </a:t>
            </a:r>
            <a:r>
              <a:rPr lang="en-US" dirty="0" smtClean="0"/>
              <a:t> </a:t>
            </a:r>
            <a:r>
              <a:rPr lang="en-US" sz="2800" dirty="0">
                <a:solidFill>
                  <a:srgbClr val="FF0000"/>
                </a:solidFill>
                <a:latin typeface="HelveticaNeueLT Com 77 BdCn"/>
              </a:rPr>
              <a:t>(Our </a:t>
            </a:r>
            <a:r>
              <a:rPr lang="en-US" sz="2800" dirty="0" smtClean="0">
                <a:solidFill>
                  <a:srgbClr val="FF0000"/>
                </a:solidFill>
                <a:latin typeface="HelveticaNeueLT Com 77 BdCn"/>
              </a:rPr>
              <a:t>objectives-3</a:t>
            </a:r>
            <a:r>
              <a:rPr lang="en-US" sz="2800" dirty="0">
                <a:solidFill>
                  <a:srgbClr val="FF0000"/>
                </a:solidFill>
                <a:latin typeface="HelveticaNeueLT Com 77 BdCn"/>
              </a:rPr>
              <a:t>)</a:t>
            </a:r>
            <a:endParaRPr lang="en-US" sz="2900" dirty="0">
              <a:solidFill>
                <a:srgbClr val="FF0000"/>
              </a:solidFill>
              <a:latin typeface="HelveticaNeueLT Com 77 BdCn"/>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51204"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51206" name="2 Alt Başlık"/>
          <p:cNvSpPr txBox="1">
            <a:spLocks/>
          </p:cNvSpPr>
          <p:nvPr/>
        </p:nvSpPr>
        <p:spPr bwMode="auto">
          <a:xfrm>
            <a:off x="322263" y="1484313"/>
            <a:ext cx="8570912" cy="4776787"/>
          </a:xfrm>
          <a:prstGeom prst="rect">
            <a:avLst/>
          </a:prstGeom>
          <a:noFill/>
          <a:ln w="9525">
            <a:noFill/>
            <a:miter lim="800000"/>
            <a:headEnd/>
            <a:tailEnd/>
          </a:ln>
        </p:spPr>
        <p:txBody>
          <a:bodyPr/>
          <a:lstStyle/>
          <a:p>
            <a:pPr marL="457200" indent="-457200" algn="just">
              <a:spcBef>
                <a:spcPct val="20000"/>
              </a:spcBef>
              <a:buFont typeface="Arial" pitchFamily="34" charset="0"/>
              <a:buChar char="•"/>
            </a:pPr>
            <a:endParaRPr lang="en-US" sz="2000" dirty="0">
              <a:solidFill>
                <a:srgbClr val="000066"/>
              </a:solidFill>
              <a:latin typeface="HelveticaNeueLT Pro 57 Cn"/>
            </a:endParaRPr>
          </a:p>
          <a:p>
            <a:pPr marL="457200" indent="-457200" algn="just">
              <a:spcBef>
                <a:spcPct val="20000"/>
              </a:spcBef>
              <a:buFont typeface="Arial" pitchFamily="34" charset="0"/>
              <a:buChar char="•"/>
            </a:pPr>
            <a:r>
              <a:rPr lang="en-US" sz="2000" dirty="0">
                <a:solidFill>
                  <a:srgbClr val="000066"/>
                </a:solidFill>
                <a:latin typeface="HelveticaNeueLT Pro 57 Cn"/>
              </a:rPr>
              <a:t>To ensure energy security of the country and to reduce its dependence on energy imports;</a:t>
            </a:r>
            <a:r>
              <a:rPr lang="en-US" dirty="0" smtClean="0"/>
              <a:t> </a:t>
            </a:r>
          </a:p>
          <a:p>
            <a:pPr marL="457200" indent="-457200" algn="just">
              <a:spcBef>
                <a:spcPct val="20000"/>
              </a:spcBef>
              <a:buFont typeface="Arial" pitchFamily="34" charset="0"/>
              <a:buChar char="•"/>
            </a:pPr>
            <a:r>
              <a:rPr lang="en-US" sz="2000" dirty="0">
                <a:solidFill>
                  <a:srgbClr val="000066"/>
                </a:solidFill>
                <a:latin typeface="HelveticaNeueLT Pro 57 Cn"/>
              </a:rPr>
              <a:t>To increase the in-built electricity generation capacity from 58 thousand MW to 78 thousand MW;</a:t>
            </a:r>
            <a:r>
              <a:rPr lang="en-US" dirty="0" smtClean="0"/>
              <a:t> </a:t>
            </a:r>
          </a:p>
          <a:p>
            <a:pPr marL="457200" indent="-457200" algn="just">
              <a:spcBef>
                <a:spcPct val="20000"/>
              </a:spcBef>
              <a:buFont typeface="Arial" pitchFamily="34" charset="0"/>
              <a:buChar char="•"/>
            </a:pPr>
            <a:r>
              <a:rPr lang="en-US" sz="2000" dirty="0">
                <a:solidFill>
                  <a:srgbClr val="000066"/>
                </a:solidFill>
                <a:latin typeface="HelveticaNeueLT Pro 57 Cn"/>
              </a:rPr>
              <a:t>To turn Turkey into a regional logistics hub and to build large-scale port capacities;</a:t>
            </a:r>
            <a:r>
              <a:rPr lang="en-US" dirty="0" smtClean="0"/>
              <a:t> </a:t>
            </a:r>
          </a:p>
          <a:p>
            <a:pPr marL="457200" indent="-457200" algn="just">
              <a:spcBef>
                <a:spcPct val="20000"/>
              </a:spcBef>
              <a:buFont typeface="Arial" pitchFamily="34" charset="0"/>
              <a:buChar char="•"/>
            </a:pPr>
            <a:r>
              <a:rPr lang="en-US" sz="2000" dirty="0">
                <a:solidFill>
                  <a:srgbClr val="000066"/>
                </a:solidFill>
                <a:latin typeface="HelveticaNeueLT Pro 57 Cn"/>
              </a:rPr>
              <a:t>To expand the network of multi-lane line motorways and expressways to 30,000 km, to increase the length of high-speed railways to 2,500 km;</a:t>
            </a:r>
            <a:r>
              <a:rPr lang="en-US" dirty="0" smtClean="0"/>
              <a:t> </a:t>
            </a:r>
          </a:p>
          <a:p>
            <a:pPr marL="457200" indent="-457200" algn="just">
              <a:spcBef>
                <a:spcPct val="20000"/>
              </a:spcBef>
              <a:buFont typeface="Arial" pitchFamily="34" charset="0"/>
              <a:buChar char="•"/>
            </a:pPr>
            <a:r>
              <a:rPr lang="en-US" sz="2000" dirty="0">
                <a:solidFill>
                  <a:srgbClr val="000066"/>
                </a:solidFill>
                <a:latin typeface="HelveticaNeueLT Pro 57 Cn"/>
              </a:rPr>
              <a:t>To increase the number of foreign tourists to 42 million people and to increase the income from tourism to 45 billion USD.</a:t>
            </a:r>
          </a:p>
          <a:p>
            <a:pPr marL="457200" indent="-457200">
              <a:spcBef>
                <a:spcPct val="20000"/>
              </a:spcBef>
              <a:buFont typeface="Arial" pitchFamily="34" charset="0"/>
              <a:buChar char="•"/>
            </a:pPr>
            <a:endParaRPr lang="en-US" sz="2600" dirty="0">
              <a:solidFill>
                <a:srgbClr val="000066"/>
              </a:solidFill>
              <a:latin typeface="HelveticaNeueLT Pro 57 Cn"/>
            </a:endParaRPr>
          </a:p>
        </p:txBody>
      </p:sp>
      <p:sp>
        <p:nvSpPr>
          <p:cNvPr id="14" name="Slayt Numarası Yer Tutucusu 1"/>
          <p:cNvSpPr>
            <a:spLocks noGrp="1"/>
          </p:cNvSpPr>
          <p:nvPr>
            <p:ph type="sldNum" sz="quarter" idx="12"/>
          </p:nvPr>
        </p:nvSpPr>
        <p:spPr/>
        <p:txBody>
          <a:bodyPr/>
          <a:lstStyle/>
          <a:p>
            <a:pPr>
              <a:defRPr/>
            </a:pPr>
            <a:fld id="{FBCB209B-9EFD-4001-88D6-37D7EBC45463}" type="slidenum">
              <a:rPr lang="tr-TR" smtClean="0"/>
              <a:pPr>
                <a:defRPr/>
              </a:pPr>
              <a:t>19</a:t>
            </a:fld>
            <a:endParaRPr lang="en-US" dirty="0"/>
          </a:p>
        </p:txBody>
      </p:sp>
      <p:sp>
        <p:nvSpPr>
          <p:cNvPr id="51208" name="Title 1"/>
          <p:cNvSpPr txBox="1">
            <a:spLocks/>
          </p:cNvSpPr>
          <p:nvPr/>
        </p:nvSpPr>
        <p:spPr bwMode="auto">
          <a:xfrm>
            <a:off x="896938" y="479425"/>
            <a:ext cx="8139112" cy="646113"/>
          </a:xfrm>
          <a:prstGeom prst="rect">
            <a:avLst/>
          </a:prstGeom>
          <a:noFill/>
          <a:ln w="9525">
            <a:noFill/>
            <a:miter lim="800000"/>
            <a:headEnd/>
            <a:tailEnd/>
          </a:ln>
        </p:spPr>
        <p:txBody>
          <a:bodyPr anchor="ctr"/>
          <a:lstStyle/>
          <a:p>
            <a:endParaRPr lang="en-US" sz="2900" dirty="0">
              <a:solidFill>
                <a:srgbClr val="FF0000"/>
              </a:solidFill>
              <a:latin typeface="HelveticaNeueLT Com 77 BdCn"/>
            </a:endParaRPr>
          </a:p>
          <a:p>
            <a:pPr algn="ctr"/>
            <a:r>
              <a:rPr lang="en-US" sz="2900" dirty="0">
                <a:solidFill>
                  <a:srgbClr val="FF0000"/>
                </a:solidFill>
                <a:latin typeface="HelveticaNeueLT Com 77 BdCn"/>
              </a:rPr>
              <a:t>2. Innovative </a:t>
            </a:r>
            <a:r>
              <a:rPr lang="en-US" sz="2900" dirty="0" smtClean="0">
                <a:solidFill>
                  <a:srgbClr val="FF0000"/>
                </a:solidFill>
                <a:latin typeface="HelveticaNeueLT Com 77 BdCn"/>
              </a:rPr>
              <a:t>production</a:t>
            </a:r>
            <a:r>
              <a:rPr lang="en-US" sz="2900" dirty="0">
                <a:solidFill>
                  <a:srgbClr val="FF0000"/>
                </a:solidFill>
                <a:latin typeface="HelveticaNeueLT Com 77 BdCn"/>
              </a:rPr>
              <a:t>, </a:t>
            </a:r>
            <a:r>
              <a:rPr lang="en-US" sz="2900" dirty="0" smtClean="0">
                <a:solidFill>
                  <a:srgbClr val="FF0000"/>
                </a:solidFill>
                <a:latin typeface="HelveticaNeueLT Com 77 BdCn"/>
              </a:rPr>
              <a:t>stable high economic growth </a:t>
            </a:r>
            <a:r>
              <a:rPr lang="en-US" dirty="0" smtClean="0"/>
              <a:t> </a:t>
            </a:r>
            <a:r>
              <a:rPr lang="en-US" sz="2800" dirty="0">
                <a:solidFill>
                  <a:srgbClr val="FF0000"/>
                </a:solidFill>
                <a:latin typeface="HelveticaNeueLT Com 77 BdCn"/>
              </a:rPr>
              <a:t>(Our </a:t>
            </a:r>
            <a:r>
              <a:rPr lang="en-US" sz="2800" dirty="0" smtClean="0">
                <a:solidFill>
                  <a:srgbClr val="FF0000"/>
                </a:solidFill>
                <a:latin typeface="HelveticaNeueLT Com 77 BdCn"/>
              </a:rPr>
              <a:t>objectives-4</a:t>
            </a:r>
            <a:r>
              <a:rPr lang="en-US" sz="2800" dirty="0">
                <a:solidFill>
                  <a:srgbClr val="FF0000"/>
                </a:solidFill>
                <a:latin typeface="HelveticaNeueLT Com 77 BdCn"/>
              </a:rPr>
              <a:t>)</a:t>
            </a:r>
            <a:endParaRPr lang="en-US" sz="2900" dirty="0">
              <a:solidFill>
                <a:srgbClr val="FF0000"/>
              </a:solidFill>
              <a:latin typeface="HelveticaNeueLT Com 77 BdC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prstClr val="white"/>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solidFill>
                <a:prstClr val="white"/>
              </a:solidFill>
            </a:endParaRP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16388"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solidFill>
                  <a:prstClr val="white"/>
                </a:solidFill>
              </a:endParaRP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11" name="2 Alt Başlık"/>
          <p:cNvSpPr txBox="1">
            <a:spLocks/>
          </p:cNvSpPr>
          <p:nvPr/>
        </p:nvSpPr>
        <p:spPr bwMode="auto">
          <a:xfrm>
            <a:off x="869950" y="692150"/>
            <a:ext cx="7802563" cy="5700713"/>
          </a:xfrm>
          <a:prstGeom prst="rect">
            <a:avLst/>
          </a:prstGeom>
          <a:noFill/>
          <a:ln>
            <a:noFill/>
          </a:ln>
          <a:extLst>
            <a:ext uri="{909E8E84-426E-40DD-AFC4-6F175D3DCCD1}"/>
            <a:ext uri="{91240B29-F687-4F45-9708-019B960494DF}"/>
          </a:extLst>
        </p:spPr>
        <p:txBody>
          <a:bodyPr>
            <a:normAutofit/>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r>
              <a:rPr lang="en-US" dirty="0" smtClean="0"/>
              <a:t> </a:t>
            </a:r>
            <a:r>
              <a:rPr lang="en-US" sz="3800" b="1" dirty="0" smtClean="0">
                <a:solidFill>
                  <a:srgbClr val="FF0000"/>
                </a:solidFill>
                <a:latin typeface="HelveticaNeueLT Pro 57 Cn"/>
              </a:rPr>
              <a:t>DEVELOPMENT PLAN</a:t>
            </a:r>
            <a:endParaRPr lang="en-US" sz="3800" b="1" dirty="0" smtClean="0">
              <a:solidFill>
                <a:srgbClr val="FF0000"/>
              </a:solidFill>
              <a:latin typeface="HelveticaNeueLT Pro 57 Cn"/>
              <a:cs typeface="Arial" pitchFamily="34" charset="0"/>
            </a:endParaRPr>
          </a:p>
          <a:p>
            <a:pPr algn="l" fontAlgn="auto">
              <a:spcBef>
                <a:spcPts val="0"/>
              </a:spcBef>
              <a:spcAft>
                <a:spcPts val="0"/>
              </a:spcAft>
              <a:defRPr/>
            </a:pPr>
            <a:r>
              <a:rPr lang="en-US" sz="2400" dirty="0" smtClean="0">
                <a:solidFill>
                  <a:srgbClr val="000066"/>
                </a:solidFill>
                <a:latin typeface="HelveticaNeueLT Com 77 BdCn"/>
              </a:rPr>
              <a:t>Development plans are drawn up with participation of all the stakeholders in the decision-making process based on long-term goals, comprehensive approach and the balance-of-sectors principle. </a:t>
            </a:r>
            <a:endParaRPr lang="en-US" sz="2400" dirty="0">
              <a:solidFill>
                <a:srgbClr val="000066"/>
              </a:solidFill>
              <a:latin typeface="HelveticaNeueLT Com 77 BdCn"/>
            </a:endParaRPr>
          </a:p>
          <a:p>
            <a:pPr algn="l" fontAlgn="auto">
              <a:spcBef>
                <a:spcPts val="0"/>
              </a:spcBef>
              <a:spcAft>
                <a:spcPts val="0"/>
              </a:spcAft>
              <a:defRPr/>
            </a:pPr>
            <a:endParaRPr lang="en-US" sz="2400" dirty="0">
              <a:solidFill>
                <a:srgbClr val="000066"/>
              </a:solidFill>
              <a:latin typeface="HelveticaNeueLT Com 77 BdCn"/>
            </a:endParaRPr>
          </a:p>
          <a:p>
            <a:pPr algn="l" fontAlgn="auto">
              <a:spcBef>
                <a:spcPts val="0"/>
              </a:spcBef>
              <a:spcAft>
                <a:spcPts val="0"/>
              </a:spcAft>
              <a:defRPr/>
            </a:pPr>
            <a:r>
              <a:rPr lang="en-US" sz="2400" dirty="0" smtClean="0">
                <a:solidFill>
                  <a:srgbClr val="000066"/>
                </a:solidFill>
                <a:latin typeface="HelveticaNeueLT Com 77 BdCn"/>
              </a:rPr>
              <a:t>Establishment of ad hoc commissions at the plan development stage creates conditions to cover opinions and expectations of various actors regarding economic and social policies and set objectives in the development plans.</a:t>
            </a:r>
            <a:endParaRPr lang="en-US" sz="2400" dirty="0">
              <a:solidFill>
                <a:srgbClr val="000066"/>
              </a:solidFill>
              <a:latin typeface="HelveticaNeueLT Com 77 BdCn"/>
            </a:endParaRPr>
          </a:p>
          <a:p>
            <a:pPr algn="l" fontAlgn="auto">
              <a:spcBef>
                <a:spcPts val="0"/>
              </a:spcBef>
              <a:spcAft>
                <a:spcPts val="0"/>
              </a:spcAft>
              <a:defRPr/>
            </a:pPr>
            <a:endParaRPr lang="en-US" sz="2400" dirty="0">
              <a:solidFill>
                <a:srgbClr val="000066"/>
              </a:solidFill>
              <a:latin typeface="HelveticaNeueLT Com 77 BdCn"/>
            </a:endParaRPr>
          </a:p>
          <a:p>
            <a:pPr algn="l" fontAlgn="auto">
              <a:spcBef>
                <a:spcPts val="0"/>
              </a:spcBef>
              <a:spcAft>
                <a:spcPts val="0"/>
              </a:spcAft>
              <a:defRPr/>
            </a:pPr>
            <a:r>
              <a:rPr lang="en-US" sz="2400" dirty="0" smtClean="0">
                <a:solidFill>
                  <a:srgbClr val="000066"/>
                </a:solidFill>
                <a:latin typeface="HelveticaNeueLT Com 77 BdCn"/>
              </a:rPr>
              <a:t>10 development plans have been drawn up in our country so far. </a:t>
            </a:r>
          </a:p>
          <a:p>
            <a:pPr algn="l" fontAlgn="auto">
              <a:spcBef>
                <a:spcPts val="0"/>
              </a:spcBef>
              <a:spcAft>
                <a:spcPts val="0"/>
              </a:spcAft>
              <a:defRPr/>
            </a:pPr>
            <a:endParaRPr lang="en-US" sz="2400" dirty="0">
              <a:solidFill>
                <a:srgbClr val="000066"/>
              </a:solidFill>
            </a:endParaRPr>
          </a:p>
          <a:p>
            <a:pPr>
              <a:defRPr/>
            </a:pPr>
            <a:endParaRPr lang="en-US" sz="3800" dirty="0" smtClean="0">
              <a:solidFill>
                <a:srgbClr val="000066"/>
              </a:solidFill>
              <a:latin typeface="HelveticaNeueLT Pro 57 Cn"/>
            </a:endParaRPr>
          </a:p>
          <a:p>
            <a:pPr algn="just" fontAlgn="auto">
              <a:spcBef>
                <a:spcPts val="0"/>
              </a:spcBef>
              <a:spcAft>
                <a:spcPts val="0"/>
              </a:spcAft>
              <a:defRPr/>
            </a:pPr>
            <a:endParaRPr lang="en-US" sz="2400" dirty="0" smtClean="0">
              <a:solidFill>
                <a:prstClr val="black"/>
              </a:solidFill>
            </a:endParaRPr>
          </a:p>
          <a:p>
            <a:pPr algn="just" fontAlgn="auto">
              <a:spcBef>
                <a:spcPts val="0"/>
              </a:spcBef>
              <a:spcAft>
                <a:spcPts val="0"/>
              </a:spcAft>
              <a:defRPr/>
            </a:pPr>
            <a:endParaRPr lang="en-US" sz="2400" dirty="0">
              <a:solidFill>
                <a:prstClr val="black"/>
              </a:solidFill>
            </a:endParaRPr>
          </a:p>
          <a:p>
            <a:pPr marL="457200" indent="-457200" algn="l">
              <a:lnSpc>
                <a:spcPct val="120000"/>
              </a:lnSpc>
              <a:spcBef>
                <a:spcPct val="30000"/>
              </a:spcBef>
              <a:buFont typeface="Arial" pitchFamily="34" charset="0"/>
              <a:buChar char="•"/>
              <a:tabLst>
                <a:tab pos="895350" algn="l"/>
                <a:tab pos="981075" algn="l"/>
              </a:tabLst>
              <a:defRPr/>
            </a:pPr>
            <a:endParaRPr lang="en-US" sz="8800" dirty="0">
              <a:solidFill>
                <a:srgbClr val="000066"/>
              </a:solidFill>
              <a:latin typeface="HelveticaNeueLT Pro 57 Cn"/>
            </a:endParaRPr>
          </a:p>
        </p:txBody>
      </p:sp>
      <p:sp>
        <p:nvSpPr>
          <p:cNvPr id="2" name="Slayt Numarası Yer Tutucusu 1"/>
          <p:cNvSpPr>
            <a:spLocks noGrp="1"/>
          </p:cNvSpPr>
          <p:nvPr>
            <p:ph type="sldNum" sz="quarter" idx="12"/>
          </p:nvPr>
        </p:nvSpPr>
        <p:spPr/>
        <p:txBody>
          <a:bodyPr/>
          <a:lstStyle/>
          <a:p>
            <a:pPr>
              <a:defRPr/>
            </a:pPr>
            <a:fld id="{162E89D3-AC66-4C2C-B7DE-DA3A3EB7CA4C}" type="slidenum">
              <a:rPr lang="tr-TR" smtClean="0">
                <a:solidFill>
                  <a:prstClr val="black">
                    <a:tint val="75000"/>
                  </a:prstClr>
                </a:solidFill>
              </a:rPr>
              <a:pPr>
                <a:defRPr/>
              </a:pPr>
              <a:t>2</a:t>
            </a:fld>
            <a:endParaRPr lang="en-US" dirty="0">
              <a:solidFill>
                <a:prstClr val="black">
                  <a:tint val="75000"/>
                </a:prstClr>
              </a:solidFill>
            </a:endParaRPr>
          </a:p>
        </p:txBody>
      </p:sp>
      <p:pic>
        <p:nvPicPr>
          <p:cNvPr id="16392" name="Picture 2"/>
          <p:cNvPicPr>
            <a:picLocks noChangeAspect="1" noChangeArrowheads="1"/>
          </p:cNvPicPr>
          <p:nvPr/>
        </p:nvPicPr>
        <p:blipFill>
          <a:blip r:embed="rId4" cstate="print"/>
          <a:srcRect/>
          <a:stretch>
            <a:fillRect/>
          </a:stretch>
        </p:blipFill>
        <p:spPr bwMode="auto">
          <a:xfrm>
            <a:off x="7740650" y="4221088"/>
            <a:ext cx="1403350" cy="184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53252"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53254" name="Title 1"/>
          <p:cNvSpPr>
            <a:spLocks noGrp="1"/>
          </p:cNvSpPr>
          <p:nvPr>
            <p:ph type="title"/>
          </p:nvPr>
        </p:nvSpPr>
        <p:spPr>
          <a:xfrm>
            <a:off x="609600" y="865188"/>
            <a:ext cx="8139113" cy="695325"/>
          </a:xfrm>
        </p:spPr>
        <p:txBody>
          <a:bodyPr/>
          <a:lstStyle/>
          <a:p>
            <a:pPr eaLnBrk="1" hangingPunct="1"/>
            <a:r>
              <a:rPr lang="en-US" sz="2900" dirty="0" smtClean="0">
                <a:solidFill>
                  <a:srgbClr val="FF0000"/>
                </a:solidFill>
                <a:latin typeface="HelveticaNeueLT Com 77 BdCn"/>
              </a:rPr>
              <a:t>3. Livable </a:t>
            </a:r>
            <a:r>
              <a:rPr lang="en-US" sz="2900" dirty="0" smtClean="0">
                <a:solidFill>
                  <a:srgbClr val="FF0000"/>
                </a:solidFill>
                <a:latin typeface="HelveticaNeueLT Com 77 BdCn"/>
              </a:rPr>
              <a:t>places</a:t>
            </a:r>
            <a:r>
              <a:rPr lang="en-US" sz="2900" dirty="0" smtClean="0">
                <a:solidFill>
                  <a:srgbClr val="FF0000"/>
                </a:solidFill>
                <a:latin typeface="HelveticaNeueLT Com 77 BdCn"/>
              </a:rPr>
              <a:t>, </a:t>
            </a:r>
            <a:r>
              <a:rPr lang="en-US" sz="2900" dirty="0" smtClean="0">
                <a:solidFill>
                  <a:srgbClr val="FF0000"/>
                </a:solidFill>
                <a:latin typeface="HelveticaNeueLT Com 77 BdCn"/>
              </a:rPr>
              <a:t>sustainable environment </a:t>
            </a:r>
            <a:r>
              <a:rPr lang="en-US" sz="2900" dirty="0" smtClean="0">
                <a:solidFill>
                  <a:srgbClr val="FF0000"/>
                </a:solidFill>
                <a:latin typeface="HelveticaNeueLT Com 77 BdCn"/>
              </a:rPr>
              <a:t>(Our </a:t>
            </a:r>
            <a:r>
              <a:rPr lang="en-US" sz="2900" dirty="0" smtClean="0">
                <a:solidFill>
                  <a:srgbClr val="FF0000"/>
                </a:solidFill>
                <a:latin typeface="HelveticaNeueLT Com 77 BdCn"/>
              </a:rPr>
              <a:t>objectives-1</a:t>
            </a:r>
            <a:r>
              <a:rPr lang="en-US" sz="2900" dirty="0" smtClean="0">
                <a:solidFill>
                  <a:srgbClr val="FF0000"/>
                </a:solidFill>
                <a:latin typeface="HelveticaNeueLT Com 77 BdCn"/>
              </a:rPr>
              <a:t>)</a:t>
            </a:r>
            <a:r>
              <a:rPr dirty="0"/>
              <a:t/>
            </a:r>
            <a:br>
              <a:rPr dirty="0"/>
            </a:br>
            <a:endParaRPr lang="en-US" sz="2900" dirty="0" smtClean="0">
              <a:solidFill>
                <a:srgbClr val="FF0000"/>
              </a:solidFill>
              <a:latin typeface="HelveticaNeueLT Com 77 BdCn"/>
            </a:endParaRPr>
          </a:p>
        </p:txBody>
      </p:sp>
      <p:sp>
        <p:nvSpPr>
          <p:cNvPr id="12" name="2 Alt Başlık"/>
          <p:cNvSpPr>
            <a:spLocks noGrp="1"/>
          </p:cNvSpPr>
          <p:nvPr>
            <p:ph idx="1"/>
          </p:nvPr>
        </p:nvSpPr>
        <p:spPr>
          <a:xfrm>
            <a:off x="285750" y="1196975"/>
            <a:ext cx="8534400" cy="4929188"/>
          </a:xfrm>
        </p:spPr>
        <p:txBody>
          <a:bodyPr rtlCol="0">
            <a:normAutofit/>
          </a:bodyPr>
          <a:lstStyle/>
          <a:p>
            <a:pPr marL="457200" indent="-457200" eaLnBrk="1" fontAlgn="auto" hangingPunct="1">
              <a:spcAft>
                <a:spcPts val="0"/>
              </a:spcAft>
              <a:defRPr/>
            </a:pPr>
            <a:endParaRPr lang="tr-TR" sz="2800" b="1" dirty="0">
              <a:latin typeface="HelveticaNeueLT Pro 57 Cn"/>
              <a:cs typeface="Arial" pitchFamily="34" charset="0"/>
            </a:endParaRPr>
          </a:p>
          <a:p>
            <a:pPr marL="457200" indent="-457200" eaLnBrk="1" fontAlgn="auto" hangingPunct="1">
              <a:spcAft>
                <a:spcPts val="0"/>
              </a:spcAft>
              <a:defRPr/>
            </a:pPr>
            <a:endParaRPr lang="tr-TR" sz="2800" b="1" dirty="0" smtClean="0">
              <a:latin typeface="HelveticaNeueLT Pro 57 Cn"/>
              <a:cs typeface="Arial" pitchFamily="34" charset="0"/>
            </a:endParaRPr>
          </a:p>
          <a:p>
            <a:pPr eaLnBrk="1" fontAlgn="auto" hangingPunct="1">
              <a:spcAft>
                <a:spcPts val="0"/>
              </a:spcAft>
              <a:defRPr/>
            </a:pPr>
            <a:endParaRPr lang="tr-TR" sz="1200" b="1" dirty="0" smtClean="0">
              <a:latin typeface="HelveticaNeueLT Pro 57 Cn"/>
              <a:cs typeface="Arial" pitchFamily="34" charset="0"/>
            </a:endParaRPr>
          </a:p>
          <a:p>
            <a:pPr marL="457200" indent="-457200" eaLnBrk="1" fontAlgn="auto" hangingPunct="1">
              <a:spcAft>
                <a:spcPts val="0"/>
              </a:spcAft>
              <a:buFont typeface="Arial" pitchFamily="34" charset="0"/>
              <a:buAutoNum type="arabicParenR"/>
              <a:defRPr/>
            </a:pPr>
            <a:endParaRPr lang="tr-TR" sz="2000" dirty="0" smtClean="0">
              <a:latin typeface="HelveticaNeueLT Pro 57 Cn"/>
              <a:cs typeface="Arial" pitchFamily="34" charset="0"/>
            </a:endParaRPr>
          </a:p>
          <a:p>
            <a:pPr eaLnBrk="1" fontAlgn="auto" hangingPunct="1">
              <a:spcAft>
                <a:spcPts val="0"/>
              </a:spcAft>
              <a:defRPr/>
            </a:pPr>
            <a:endParaRPr lang="tr-TR" sz="2000" dirty="0" smtClean="0">
              <a:latin typeface="HelveticaNeueLT Pro 57 Cn"/>
              <a:cs typeface="Arial" pitchFamily="34" charset="0"/>
            </a:endParaRPr>
          </a:p>
          <a:p>
            <a:pPr marL="914400" lvl="1" indent="-457200" eaLnBrk="1" fontAlgn="auto" hangingPunct="1">
              <a:spcAft>
                <a:spcPts val="0"/>
              </a:spcAft>
              <a:buFontTx/>
              <a:buChar char="-"/>
              <a:defRPr/>
            </a:pPr>
            <a:endParaRPr lang="tr-TR" sz="2000" dirty="0" smtClean="0">
              <a:latin typeface="HelveticaNeueLT Pro 57 Cn"/>
              <a:cs typeface="Arial" pitchFamily="34" charset="0"/>
            </a:endParaRPr>
          </a:p>
          <a:p>
            <a:pPr marL="914400" lvl="1" indent="-457200" eaLnBrk="1" fontAlgn="auto" hangingPunct="1">
              <a:spcAft>
                <a:spcPts val="0"/>
              </a:spcAft>
              <a:buFontTx/>
              <a:buChar char="-"/>
              <a:defRPr/>
            </a:pPr>
            <a:endParaRPr lang="tr-TR" dirty="0">
              <a:latin typeface="HelveticaNeueLT Pro 57 Cn"/>
              <a:cs typeface="Arial" pitchFamily="34" charset="0"/>
            </a:endParaRPr>
          </a:p>
          <a:p>
            <a:pPr eaLnBrk="1" fontAlgn="auto" hangingPunct="1">
              <a:spcAft>
                <a:spcPts val="0"/>
              </a:spcAft>
              <a:defRPr/>
            </a:pPr>
            <a:endParaRPr lang="tr-TR" sz="1600" b="1" dirty="0" smtClean="0">
              <a:latin typeface="Arial" pitchFamily="34" charset="0"/>
              <a:cs typeface="Arial" pitchFamily="34" charset="0"/>
            </a:endParaRPr>
          </a:p>
        </p:txBody>
      </p:sp>
      <p:sp>
        <p:nvSpPr>
          <p:cNvPr id="14" name="Slayt Numarası Yer Tutucusu 1"/>
          <p:cNvSpPr>
            <a:spLocks noGrp="1"/>
          </p:cNvSpPr>
          <p:nvPr>
            <p:ph type="sldNum" sz="quarter" idx="12"/>
          </p:nvPr>
        </p:nvSpPr>
        <p:spPr/>
        <p:txBody>
          <a:bodyPr/>
          <a:lstStyle/>
          <a:p>
            <a:pPr>
              <a:defRPr/>
            </a:pPr>
            <a:fld id="{01AD79D5-A742-436A-B605-69E9527D2986}" type="slidenum">
              <a:rPr lang="tr-TR" smtClean="0"/>
              <a:pPr>
                <a:defRPr/>
              </a:pPr>
              <a:t>20</a:t>
            </a:fld>
            <a:endParaRPr lang="en-US" dirty="0"/>
          </a:p>
        </p:txBody>
      </p:sp>
      <p:sp>
        <p:nvSpPr>
          <p:cNvPr id="53257" name="2 Alt Başlık"/>
          <p:cNvSpPr txBox="1">
            <a:spLocks/>
          </p:cNvSpPr>
          <p:nvPr/>
        </p:nvSpPr>
        <p:spPr bwMode="auto">
          <a:xfrm>
            <a:off x="401638" y="1587500"/>
            <a:ext cx="8570912" cy="4897438"/>
          </a:xfrm>
          <a:prstGeom prst="rect">
            <a:avLst/>
          </a:prstGeom>
          <a:noFill/>
          <a:ln w="9525">
            <a:noFill/>
            <a:miter lim="800000"/>
            <a:headEnd/>
            <a:tailEnd/>
          </a:ln>
        </p:spPr>
        <p:txBody>
          <a:bodyPr/>
          <a:lstStyle/>
          <a:p>
            <a:pPr marL="285750" lvl="1" indent="-285750" algn="just">
              <a:spcBef>
                <a:spcPct val="20000"/>
              </a:spcBef>
              <a:buFont typeface="Arial" pitchFamily="34" charset="0"/>
              <a:buChar char="•"/>
            </a:pPr>
            <a:endParaRPr lang="en-US" sz="2200">
              <a:solidFill>
                <a:srgbClr val="000066"/>
              </a:solidFill>
              <a:latin typeface="HelveticaNeueLT Pro 57 Cn"/>
            </a:endParaRPr>
          </a:p>
          <a:p>
            <a:pPr marL="285750" lvl="1" indent="-285750" algn="just">
              <a:spcBef>
                <a:spcPct val="20000"/>
              </a:spcBef>
              <a:buFont typeface="Arial" pitchFamily="34" charset="0"/>
              <a:buChar char="•"/>
            </a:pPr>
            <a:r>
              <a:rPr lang="en-US" sz="2200">
                <a:solidFill>
                  <a:srgbClr val="000066"/>
                </a:solidFill>
                <a:latin typeface="HelveticaNeueLT Pro 57 Cn"/>
              </a:rPr>
              <a:t>To ensure more equal distribution of welfare throughout the country by eliminating gaps in the levels of development of separate regions;</a:t>
            </a:r>
          </a:p>
          <a:p>
            <a:pPr marL="285750" lvl="1" indent="-285750" algn="just">
              <a:spcBef>
                <a:spcPct val="20000"/>
              </a:spcBef>
              <a:buFont typeface="Arial" pitchFamily="34" charset="0"/>
              <a:buChar char="•"/>
            </a:pPr>
            <a:r>
              <a:rPr lang="en-US" sz="2200">
                <a:solidFill>
                  <a:srgbClr val="000066"/>
                </a:solidFill>
                <a:latin typeface="HelveticaNeueLT Pro 57 Cn"/>
              </a:rPr>
              <a:t>To strengthen local economic structure, in particular within the industrial centers of Anatolia and large cities;</a:t>
            </a:r>
          </a:p>
          <a:p>
            <a:pPr marL="285750" lvl="1" indent="-285750" algn="just">
              <a:spcBef>
                <a:spcPct val="20000"/>
              </a:spcBef>
              <a:buFont typeface="Arial" pitchFamily="34" charset="0"/>
              <a:buChar char="•"/>
            </a:pPr>
            <a:r>
              <a:rPr lang="en-US" sz="2200">
                <a:solidFill>
                  <a:srgbClr val="000066"/>
                </a:solidFill>
                <a:latin typeface="HelveticaNeueLT Pro 57 Cn"/>
              </a:rPr>
              <a:t>To raise the minimum level of welfare in agricultural communities to the average country indicators;</a:t>
            </a:r>
            <a:r>
              <a:rPr lang="en-US" dirty="0" smtClean="0"/>
              <a:t> </a:t>
            </a:r>
          </a:p>
          <a:p>
            <a:pPr marL="285750" lvl="1" indent="-285750" algn="just">
              <a:spcBef>
                <a:spcPct val="20000"/>
              </a:spcBef>
              <a:buFont typeface="Arial" pitchFamily="34" charset="0"/>
              <a:buChar char="•"/>
            </a:pPr>
            <a:r>
              <a:rPr lang="en-US" sz="2200">
                <a:solidFill>
                  <a:srgbClr val="000066"/>
                </a:solidFill>
                <a:latin typeface="HelveticaNeueLT Pro 57 Cn"/>
              </a:rPr>
              <a:t>To provide new earthquake-resistant housing based on cultural values, facilitating economic development.</a:t>
            </a:r>
          </a:p>
          <a:p>
            <a:pPr marL="285750" lvl="1" indent="-285750">
              <a:spcBef>
                <a:spcPct val="20000"/>
              </a:spcBef>
              <a:buFont typeface="Arial" pitchFamily="34" charset="0"/>
              <a:buChar char="•"/>
            </a:pPr>
            <a:endParaRPr lang="en-US" sz="2200">
              <a:solidFill>
                <a:srgbClr val="000066"/>
              </a:solidFill>
              <a:latin typeface="HelveticaNeueLT Pro 57 Cn"/>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55300"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55302" name="Title 1"/>
          <p:cNvSpPr>
            <a:spLocks noGrp="1"/>
          </p:cNvSpPr>
          <p:nvPr>
            <p:ph type="title"/>
          </p:nvPr>
        </p:nvSpPr>
        <p:spPr>
          <a:xfrm>
            <a:off x="609600" y="865188"/>
            <a:ext cx="8139113" cy="695325"/>
          </a:xfrm>
        </p:spPr>
        <p:txBody>
          <a:bodyPr/>
          <a:lstStyle/>
          <a:p>
            <a:pPr eaLnBrk="1" hangingPunct="1"/>
            <a:r>
              <a:rPr lang="en-US" sz="2900" dirty="0" smtClean="0">
                <a:solidFill>
                  <a:srgbClr val="FF0000"/>
                </a:solidFill>
                <a:latin typeface="HelveticaNeueLT Com 77 BdCn"/>
              </a:rPr>
              <a:t>3. Livable </a:t>
            </a:r>
            <a:r>
              <a:rPr lang="en-US" sz="2900" dirty="0" smtClean="0">
                <a:solidFill>
                  <a:srgbClr val="FF0000"/>
                </a:solidFill>
                <a:latin typeface="HelveticaNeueLT Com 77 BdCn"/>
              </a:rPr>
              <a:t>places</a:t>
            </a:r>
            <a:r>
              <a:rPr lang="en-US" sz="2900" dirty="0" smtClean="0">
                <a:solidFill>
                  <a:srgbClr val="FF0000"/>
                </a:solidFill>
                <a:latin typeface="HelveticaNeueLT Com 77 BdCn"/>
              </a:rPr>
              <a:t>, </a:t>
            </a:r>
            <a:r>
              <a:rPr lang="en-US" sz="2900" dirty="0" smtClean="0">
                <a:solidFill>
                  <a:srgbClr val="FF0000"/>
                </a:solidFill>
                <a:latin typeface="HelveticaNeueLT Com 77 BdCn"/>
              </a:rPr>
              <a:t>sustainable environment </a:t>
            </a:r>
            <a:r>
              <a:rPr lang="en-US" sz="2900" dirty="0" smtClean="0">
                <a:solidFill>
                  <a:srgbClr val="FF0000"/>
                </a:solidFill>
                <a:latin typeface="HelveticaNeueLT Com 77 BdCn"/>
              </a:rPr>
              <a:t>(Our </a:t>
            </a:r>
            <a:r>
              <a:rPr lang="en-US" sz="2900" dirty="0" smtClean="0">
                <a:solidFill>
                  <a:srgbClr val="FF0000"/>
                </a:solidFill>
                <a:latin typeface="HelveticaNeueLT Com 77 BdCn"/>
              </a:rPr>
              <a:t>objectives-2</a:t>
            </a:r>
            <a:r>
              <a:rPr lang="en-US" sz="2900" dirty="0" smtClean="0">
                <a:solidFill>
                  <a:srgbClr val="FF0000"/>
                </a:solidFill>
                <a:latin typeface="HelveticaNeueLT Com 77 BdCn"/>
              </a:rPr>
              <a:t>)</a:t>
            </a:r>
            <a:r>
              <a:rPr dirty="0"/>
              <a:t/>
            </a:r>
            <a:br>
              <a:rPr dirty="0"/>
            </a:br>
            <a:endParaRPr lang="en-US" sz="2900" dirty="0" smtClean="0">
              <a:solidFill>
                <a:srgbClr val="FF0000"/>
              </a:solidFill>
              <a:latin typeface="HelveticaNeueLT Com 77 BdCn"/>
            </a:endParaRPr>
          </a:p>
        </p:txBody>
      </p:sp>
      <p:sp>
        <p:nvSpPr>
          <p:cNvPr id="12" name="2 Alt Başlık"/>
          <p:cNvSpPr>
            <a:spLocks noGrp="1"/>
          </p:cNvSpPr>
          <p:nvPr>
            <p:ph idx="1"/>
          </p:nvPr>
        </p:nvSpPr>
        <p:spPr>
          <a:xfrm>
            <a:off x="285750" y="1196975"/>
            <a:ext cx="8534400" cy="4929188"/>
          </a:xfrm>
        </p:spPr>
        <p:txBody>
          <a:bodyPr rtlCol="0">
            <a:normAutofit/>
          </a:bodyPr>
          <a:lstStyle/>
          <a:p>
            <a:pPr marL="457200" indent="-457200" eaLnBrk="1" fontAlgn="auto" hangingPunct="1">
              <a:spcAft>
                <a:spcPts val="0"/>
              </a:spcAft>
              <a:defRPr/>
            </a:pPr>
            <a:endParaRPr lang="tr-TR" sz="2800" b="1" dirty="0">
              <a:latin typeface="HelveticaNeueLT Pro 57 Cn"/>
              <a:cs typeface="Arial" pitchFamily="34" charset="0"/>
            </a:endParaRPr>
          </a:p>
          <a:p>
            <a:pPr marL="457200" indent="-457200" eaLnBrk="1" fontAlgn="auto" hangingPunct="1">
              <a:spcAft>
                <a:spcPts val="0"/>
              </a:spcAft>
              <a:defRPr/>
            </a:pPr>
            <a:endParaRPr lang="tr-TR" sz="2800" b="1" dirty="0" smtClean="0">
              <a:latin typeface="HelveticaNeueLT Pro 57 Cn"/>
              <a:cs typeface="Arial" pitchFamily="34" charset="0"/>
            </a:endParaRPr>
          </a:p>
          <a:p>
            <a:pPr eaLnBrk="1" fontAlgn="auto" hangingPunct="1">
              <a:spcAft>
                <a:spcPts val="0"/>
              </a:spcAft>
              <a:defRPr/>
            </a:pPr>
            <a:endParaRPr lang="tr-TR" sz="1200" b="1" dirty="0" smtClean="0">
              <a:latin typeface="HelveticaNeueLT Pro 57 Cn"/>
              <a:cs typeface="Arial" pitchFamily="34" charset="0"/>
            </a:endParaRPr>
          </a:p>
          <a:p>
            <a:pPr marL="457200" indent="-457200" eaLnBrk="1" fontAlgn="auto" hangingPunct="1">
              <a:spcAft>
                <a:spcPts val="0"/>
              </a:spcAft>
              <a:buFont typeface="Arial" pitchFamily="34" charset="0"/>
              <a:buAutoNum type="arabicParenR"/>
              <a:defRPr/>
            </a:pPr>
            <a:endParaRPr lang="tr-TR" sz="2000" dirty="0" smtClean="0">
              <a:latin typeface="HelveticaNeueLT Pro 57 Cn"/>
              <a:cs typeface="Arial" pitchFamily="34" charset="0"/>
            </a:endParaRPr>
          </a:p>
          <a:p>
            <a:pPr eaLnBrk="1" fontAlgn="auto" hangingPunct="1">
              <a:spcAft>
                <a:spcPts val="0"/>
              </a:spcAft>
              <a:defRPr/>
            </a:pPr>
            <a:endParaRPr lang="tr-TR" sz="2000" dirty="0" smtClean="0">
              <a:latin typeface="HelveticaNeueLT Pro 57 Cn"/>
              <a:cs typeface="Arial" pitchFamily="34" charset="0"/>
            </a:endParaRPr>
          </a:p>
          <a:p>
            <a:pPr marL="914400" lvl="1" indent="-457200" eaLnBrk="1" fontAlgn="auto" hangingPunct="1">
              <a:spcAft>
                <a:spcPts val="0"/>
              </a:spcAft>
              <a:buFontTx/>
              <a:buChar char="-"/>
              <a:defRPr/>
            </a:pPr>
            <a:endParaRPr lang="tr-TR" sz="2000" dirty="0" smtClean="0">
              <a:latin typeface="HelveticaNeueLT Pro 57 Cn"/>
              <a:cs typeface="Arial" pitchFamily="34" charset="0"/>
            </a:endParaRPr>
          </a:p>
          <a:p>
            <a:pPr marL="914400" lvl="1" indent="-457200" eaLnBrk="1" fontAlgn="auto" hangingPunct="1">
              <a:spcAft>
                <a:spcPts val="0"/>
              </a:spcAft>
              <a:buFontTx/>
              <a:buChar char="-"/>
              <a:defRPr/>
            </a:pPr>
            <a:endParaRPr lang="tr-TR" dirty="0">
              <a:latin typeface="HelveticaNeueLT Pro 57 Cn"/>
              <a:cs typeface="Arial" pitchFamily="34" charset="0"/>
            </a:endParaRPr>
          </a:p>
          <a:p>
            <a:pPr eaLnBrk="1" fontAlgn="auto" hangingPunct="1">
              <a:spcAft>
                <a:spcPts val="0"/>
              </a:spcAft>
              <a:defRPr/>
            </a:pPr>
            <a:endParaRPr lang="tr-TR" sz="1600" b="1" dirty="0" smtClean="0">
              <a:latin typeface="Arial" pitchFamily="34" charset="0"/>
              <a:cs typeface="Arial" pitchFamily="34" charset="0"/>
            </a:endParaRPr>
          </a:p>
        </p:txBody>
      </p:sp>
      <p:sp>
        <p:nvSpPr>
          <p:cNvPr id="14" name="Slayt Numarası Yer Tutucusu 1"/>
          <p:cNvSpPr>
            <a:spLocks noGrp="1"/>
          </p:cNvSpPr>
          <p:nvPr>
            <p:ph type="sldNum" sz="quarter" idx="12"/>
          </p:nvPr>
        </p:nvSpPr>
        <p:spPr/>
        <p:txBody>
          <a:bodyPr/>
          <a:lstStyle/>
          <a:p>
            <a:pPr>
              <a:defRPr/>
            </a:pPr>
            <a:fld id="{D074CE87-F6DE-477B-858C-B6DDC8CC6EE7}" type="slidenum">
              <a:rPr lang="tr-TR" smtClean="0"/>
              <a:pPr>
                <a:defRPr/>
              </a:pPr>
              <a:t>21</a:t>
            </a:fld>
            <a:endParaRPr lang="en-US" dirty="0"/>
          </a:p>
        </p:txBody>
      </p:sp>
      <p:sp>
        <p:nvSpPr>
          <p:cNvPr id="55305" name="2 Alt Başlık"/>
          <p:cNvSpPr txBox="1">
            <a:spLocks/>
          </p:cNvSpPr>
          <p:nvPr/>
        </p:nvSpPr>
        <p:spPr bwMode="auto">
          <a:xfrm>
            <a:off x="401638" y="1484313"/>
            <a:ext cx="8570912" cy="4897437"/>
          </a:xfrm>
          <a:prstGeom prst="rect">
            <a:avLst/>
          </a:prstGeom>
          <a:noFill/>
          <a:ln w="9525">
            <a:noFill/>
            <a:miter lim="800000"/>
            <a:headEnd/>
            <a:tailEnd/>
          </a:ln>
        </p:spPr>
        <p:txBody>
          <a:bodyPr/>
          <a:lstStyle/>
          <a:p>
            <a:pPr marL="285750" lvl="1" indent="-285750" algn="just">
              <a:spcBef>
                <a:spcPct val="20000"/>
              </a:spcBef>
              <a:buFont typeface="Arial" pitchFamily="34" charset="0"/>
              <a:buChar char="•"/>
            </a:pPr>
            <a:r>
              <a:rPr lang="en-US" sz="2400">
                <a:solidFill>
                  <a:srgbClr val="000066"/>
                </a:solidFill>
                <a:latin typeface="HelveticaNeueLT Pro 57 Cn"/>
              </a:rPr>
              <a:t>To provide all the population groups with sufficient, safe and secure housing;</a:t>
            </a:r>
          </a:p>
          <a:p>
            <a:pPr marL="285750" lvl="1" indent="-285750" algn="just">
              <a:spcBef>
                <a:spcPct val="20000"/>
              </a:spcBef>
              <a:buFont typeface="Arial" pitchFamily="34" charset="0"/>
              <a:buChar char="•"/>
            </a:pPr>
            <a:r>
              <a:rPr lang="en-US" sz="2400">
                <a:solidFill>
                  <a:srgbClr val="000066"/>
                </a:solidFill>
                <a:latin typeface="HelveticaNeueLT Pro 57 Cn"/>
              </a:rPr>
              <a:t>To increase access to hygienic and safe potable and sanitary water in cities;</a:t>
            </a:r>
            <a:r>
              <a:rPr lang="en-US" dirty="0" smtClean="0"/>
              <a:t> </a:t>
            </a:r>
          </a:p>
          <a:p>
            <a:pPr marL="285750" lvl="1" indent="-285750" algn="just">
              <a:spcBef>
                <a:spcPct val="20000"/>
              </a:spcBef>
              <a:buFont typeface="Arial" pitchFamily="34" charset="0"/>
              <a:buChar char="•"/>
            </a:pPr>
            <a:r>
              <a:rPr lang="en-US" sz="2400">
                <a:solidFill>
                  <a:srgbClr val="000066"/>
                </a:solidFill>
                <a:latin typeface="HelveticaNeueLT Pro 57 Cn"/>
              </a:rPr>
              <a:t>To increase the number of municipal population benefiting from sanitation services to 80% and the number of population benefiting from permanent waste disposal services to 85%;</a:t>
            </a:r>
            <a:r>
              <a:rPr lang="en-US" dirty="0" smtClean="0"/>
              <a:t> </a:t>
            </a:r>
          </a:p>
          <a:p>
            <a:pPr marL="285750" lvl="1" indent="-285750" algn="just">
              <a:spcBef>
                <a:spcPct val="20000"/>
              </a:spcBef>
              <a:buFont typeface="Arial" pitchFamily="34" charset="0"/>
              <a:buChar char="•"/>
            </a:pPr>
            <a:r>
              <a:rPr lang="en-US" sz="2400">
                <a:solidFill>
                  <a:srgbClr val="000066"/>
                </a:solidFill>
                <a:latin typeface="HelveticaNeueLT Pro 57 Cn"/>
              </a:rPr>
              <a:t>To create safe, environmentally friendly and sustainable transport infrastructure that will reduce the traffic burden, and to increase the fuel efficiency.</a:t>
            </a:r>
            <a:r>
              <a:rPr lang="en-US" dirty="0" smtClean="0"/>
              <a:t> </a:t>
            </a:r>
          </a:p>
          <a:p>
            <a:pPr marL="285750" lvl="1" indent="-285750" algn="just">
              <a:spcBef>
                <a:spcPct val="20000"/>
              </a:spcBef>
              <a:buFont typeface="Arial" pitchFamily="34" charset="0"/>
              <a:buChar char="•"/>
            </a:pPr>
            <a:endParaRPr lang="en-US" sz="2200">
              <a:solidFill>
                <a:srgbClr val="000066"/>
              </a:solidFill>
              <a:latin typeface="HelveticaNeueLT Pro 57 Cn"/>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57348"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57350" name="Title 1"/>
          <p:cNvSpPr>
            <a:spLocks noGrp="1"/>
          </p:cNvSpPr>
          <p:nvPr>
            <p:ph type="title"/>
          </p:nvPr>
        </p:nvSpPr>
        <p:spPr>
          <a:xfrm>
            <a:off x="896938" y="479425"/>
            <a:ext cx="7996237" cy="1192213"/>
          </a:xfrm>
        </p:spPr>
        <p:txBody>
          <a:bodyPr/>
          <a:lstStyle/>
          <a:p>
            <a:pPr eaLnBrk="1" hangingPunct="1"/>
            <a:r>
              <a:rPr lang="en-US" sz="3000" dirty="0" smtClean="0">
                <a:solidFill>
                  <a:srgbClr val="FF0000"/>
                </a:solidFill>
                <a:latin typeface="HelveticaNeueLT Com 77 BdCn"/>
              </a:rPr>
              <a:t>4. International </a:t>
            </a:r>
            <a:r>
              <a:rPr lang="en-US" sz="3000" dirty="0" smtClean="0">
                <a:solidFill>
                  <a:srgbClr val="FF0000"/>
                </a:solidFill>
                <a:latin typeface="HelveticaNeueLT Com 77 BdCn"/>
              </a:rPr>
              <a:t>cooperation </a:t>
            </a:r>
            <a:r>
              <a:rPr lang="en-US" sz="3000" dirty="0" smtClean="0">
                <a:solidFill>
                  <a:srgbClr val="FF0000"/>
                </a:solidFill>
                <a:latin typeface="HelveticaNeueLT Com 77 BdCn"/>
              </a:rPr>
              <a:t>for </a:t>
            </a:r>
            <a:r>
              <a:rPr lang="en-US" sz="3000" dirty="0" smtClean="0">
                <a:solidFill>
                  <a:srgbClr val="FF0000"/>
                </a:solidFill>
                <a:latin typeface="HelveticaNeueLT Com 77 BdCn"/>
              </a:rPr>
              <a:t>economic development </a:t>
            </a:r>
            <a:r>
              <a:rPr lang="en-US" sz="3000" dirty="0" smtClean="0">
                <a:solidFill>
                  <a:srgbClr val="FF0000"/>
                </a:solidFill>
                <a:latin typeface="HelveticaNeueLT Com 77 BdCn"/>
              </a:rPr>
              <a:t>(Our </a:t>
            </a:r>
            <a:r>
              <a:rPr lang="en-US" sz="3000" dirty="0" smtClean="0">
                <a:solidFill>
                  <a:srgbClr val="FF0000"/>
                </a:solidFill>
                <a:latin typeface="HelveticaNeueLT Com 77 BdCn"/>
              </a:rPr>
              <a:t>objectives</a:t>
            </a:r>
            <a:r>
              <a:rPr lang="en-US" sz="3000" dirty="0" smtClean="0">
                <a:solidFill>
                  <a:srgbClr val="FF0000"/>
                </a:solidFill>
                <a:latin typeface="HelveticaNeueLT Com 77 BdCn"/>
              </a:rPr>
              <a:t>)</a:t>
            </a:r>
          </a:p>
        </p:txBody>
      </p:sp>
      <p:sp>
        <p:nvSpPr>
          <p:cNvPr id="12" name="2 Alt Başlık"/>
          <p:cNvSpPr>
            <a:spLocks noGrp="1"/>
          </p:cNvSpPr>
          <p:nvPr>
            <p:ph idx="1"/>
          </p:nvPr>
        </p:nvSpPr>
        <p:spPr>
          <a:xfrm>
            <a:off x="257175" y="1685925"/>
            <a:ext cx="8534400" cy="5065713"/>
          </a:xfrm>
        </p:spPr>
        <p:txBody>
          <a:bodyPr>
            <a:normAutofit/>
          </a:bodyPr>
          <a:lstStyle/>
          <a:p>
            <a:pPr marL="285750" lvl="1" algn="just" eaLnBrk="1" hangingPunct="1">
              <a:lnSpc>
                <a:spcPct val="80000"/>
              </a:lnSpc>
              <a:spcBef>
                <a:spcPct val="0"/>
              </a:spcBef>
              <a:buFont typeface="Arial" pitchFamily="34" charset="0"/>
              <a:buChar char="•"/>
            </a:pPr>
            <a:r>
              <a:rPr lang="en-US" sz="2400" smtClean="0">
                <a:solidFill>
                  <a:srgbClr val="000066"/>
                </a:solidFill>
                <a:latin typeface="HelveticaNeueLT Pro 57 Cn"/>
              </a:rPr>
              <a:t>To ensure sustainable use of natural resources by disseminating the practice of environmental friendliness;</a:t>
            </a:r>
            <a:r>
              <a:rPr lang="en-US" dirty="0" smtClean="0"/>
              <a:t> </a:t>
            </a:r>
          </a:p>
          <a:p>
            <a:pPr algn="just" eaLnBrk="1" hangingPunct="1">
              <a:lnSpc>
                <a:spcPct val="80000"/>
              </a:lnSpc>
            </a:pPr>
            <a:r>
              <a:rPr lang="en-US" sz="2400" smtClean="0">
                <a:solidFill>
                  <a:srgbClr val="000066"/>
                </a:solidFill>
                <a:latin typeface="HelveticaNeueLT Pro 57 Cn"/>
              </a:rPr>
              <a:t>To make use of more international dynamics in the process of economic development and to exchange experience with other countries;</a:t>
            </a:r>
          </a:p>
          <a:p>
            <a:pPr algn="just" eaLnBrk="1" hangingPunct="1">
              <a:lnSpc>
                <a:spcPct val="80000"/>
              </a:lnSpc>
            </a:pPr>
            <a:r>
              <a:rPr lang="en-US" sz="2400" smtClean="0">
                <a:solidFill>
                  <a:srgbClr val="000066"/>
                </a:solidFill>
                <a:latin typeface="HelveticaNeueLT Pro 57 Cn"/>
              </a:rPr>
              <a:t>To carry out an efficient cooperation policy for the sake of peace, prosperity and stability on the international arena;</a:t>
            </a:r>
          </a:p>
          <a:p>
            <a:pPr algn="just" eaLnBrk="1" hangingPunct="1">
              <a:lnSpc>
                <a:spcPct val="80000"/>
              </a:lnSpc>
            </a:pPr>
            <a:r>
              <a:rPr lang="en-US" sz="2400" smtClean="0">
                <a:solidFill>
                  <a:srgbClr val="000066"/>
                </a:solidFill>
                <a:latin typeface="HelveticaNeueLT Pro 57 Cn"/>
              </a:rPr>
              <a:t>To create conditions for our country to play a more active role in setting the global development agenda;</a:t>
            </a:r>
          </a:p>
          <a:p>
            <a:pPr algn="just" eaLnBrk="1" hangingPunct="1">
              <a:lnSpc>
                <a:spcPct val="80000"/>
              </a:lnSpc>
            </a:pPr>
            <a:r>
              <a:rPr lang="en-US" sz="2400" smtClean="0">
                <a:solidFill>
                  <a:srgbClr val="000066"/>
                </a:solidFill>
                <a:latin typeface="HelveticaNeueLT Pro 57 Cn"/>
              </a:rPr>
              <a:t>To provide assistance to countries that have suffered from natural disasters or that are implementing reforms.</a:t>
            </a:r>
            <a:r>
              <a:rPr lang="en-US" dirty="0" smtClean="0"/>
              <a:t> </a:t>
            </a:r>
          </a:p>
          <a:p>
            <a:pPr eaLnBrk="1" hangingPunct="1">
              <a:lnSpc>
                <a:spcPct val="80000"/>
              </a:lnSpc>
              <a:buFont typeface="Arial" pitchFamily="34" charset="0"/>
              <a:buNone/>
            </a:pPr>
            <a:r>
              <a:rPr lang="en-US" sz="2400" smtClean="0"/>
              <a:t> </a:t>
            </a:r>
          </a:p>
          <a:p>
            <a:pPr marL="355600" lvl="2" indent="-260350" eaLnBrk="1" hangingPunct="1">
              <a:lnSpc>
                <a:spcPct val="80000"/>
              </a:lnSpc>
            </a:pPr>
            <a:endParaRPr lang="en-US" sz="2000" smtClean="0">
              <a:solidFill>
                <a:srgbClr val="000066"/>
              </a:solidFill>
              <a:latin typeface="HelveticaNeueLT Pro 57 Cn"/>
            </a:endParaRPr>
          </a:p>
        </p:txBody>
      </p:sp>
      <p:sp>
        <p:nvSpPr>
          <p:cNvPr id="14" name="Slayt Numarası Yer Tutucusu 1"/>
          <p:cNvSpPr>
            <a:spLocks noGrp="1"/>
          </p:cNvSpPr>
          <p:nvPr>
            <p:ph type="sldNum" sz="quarter" idx="12"/>
          </p:nvPr>
        </p:nvSpPr>
        <p:spPr/>
        <p:txBody>
          <a:bodyPr/>
          <a:lstStyle/>
          <a:p>
            <a:pPr>
              <a:defRPr/>
            </a:pPr>
            <a:fld id="{37A2651F-6FC4-4D9E-AB6A-2F14D2F7A99A}" type="slidenum">
              <a:rPr lang="tr-TR"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59396"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12" name="2 Alt Başlık"/>
          <p:cNvSpPr>
            <a:spLocks noGrp="1"/>
          </p:cNvSpPr>
          <p:nvPr>
            <p:ph type="subTitle" idx="1"/>
          </p:nvPr>
        </p:nvSpPr>
        <p:spPr>
          <a:xfrm>
            <a:off x="468313" y="1450975"/>
            <a:ext cx="8072437" cy="4857750"/>
          </a:xfrm>
        </p:spPr>
        <p:txBody>
          <a:bodyPr rtlCol="0">
            <a:normAutofit/>
          </a:bodyPr>
          <a:lstStyle/>
          <a:p>
            <a:pPr marL="457200" indent="-457200" algn="l" eaLnBrk="1" fontAlgn="auto" hangingPunct="1">
              <a:spcAft>
                <a:spcPts val="0"/>
              </a:spcAft>
              <a:buFont typeface="Arial" pitchFamily="34" charset="0"/>
              <a:buChar char="•"/>
              <a:defRPr/>
            </a:pPr>
            <a:endParaRPr lang="tr-TR" sz="2800" b="1" dirty="0">
              <a:solidFill>
                <a:schemeClr val="tx1"/>
              </a:solidFill>
              <a:latin typeface="HelveticaNeueLT Pro 57 Cn"/>
              <a:cs typeface="Arial" pitchFamily="34" charset="0"/>
            </a:endParaRPr>
          </a:p>
          <a:p>
            <a:pPr marL="457200" indent="-457200" algn="l" eaLnBrk="1" fontAlgn="auto" hangingPunct="1">
              <a:spcAft>
                <a:spcPts val="0"/>
              </a:spcAft>
              <a:buFont typeface="Arial" pitchFamily="34" charset="0"/>
              <a:buChar char="•"/>
              <a:defRPr/>
            </a:pPr>
            <a:endParaRPr lang="tr-TR" sz="2800" b="1" dirty="0" smtClean="0">
              <a:solidFill>
                <a:schemeClr val="tx1"/>
              </a:solidFill>
              <a:latin typeface="HelveticaNeueLT Pro 57 Cn"/>
              <a:cs typeface="Arial" pitchFamily="34" charset="0"/>
            </a:endParaRPr>
          </a:p>
          <a:p>
            <a:pPr algn="l" eaLnBrk="1" fontAlgn="auto" hangingPunct="1">
              <a:spcAft>
                <a:spcPts val="0"/>
              </a:spcAft>
              <a:defRPr/>
            </a:pPr>
            <a:endParaRPr lang="tr-TR" sz="1200" b="1" dirty="0" smtClean="0">
              <a:solidFill>
                <a:schemeClr val="tx1"/>
              </a:solidFill>
              <a:latin typeface="HelveticaNeueLT Pro 57 Cn"/>
              <a:cs typeface="Arial" pitchFamily="34" charset="0"/>
            </a:endParaRPr>
          </a:p>
          <a:p>
            <a:pPr marL="457200" indent="-457200" algn="l" eaLnBrk="1" fontAlgn="auto" hangingPunct="1">
              <a:spcAft>
                <a:spcPts val="0"/>
              </a:spcAft>
              <a:buFont typeface="Arial" pitchFamily="34" charset="0"/>
              <a:buAutoNum type="arabicParenR"/>
              <a:defRPr/>
            </a:pPr>
            <a:endParaRPr lang="tr-TR" sz="2000" dirty="0" smtClean="0">
              <a:solidFill>
                <a:schemeClr val="tx1"/>
              </a:solidFill>
              <a:latin typeface="HelveticaNeueLT Pro 57 Cn"/>
              <a:cs typeface="Arial" pitchFamily="34" charset="0"/>
            </a:endParaRPr>
          </a:p>
          <a:p>
            <a:pPr algn="l" eaLnBrk="1" fontAlgn="auto" hangingPunct="1">
              <a:spcAft>
                <a:spcPts val="0"/>
              </a:spcAft>
              <a:defRPr/>
            </a:pPr>
            <a:endParaRPr lang="tr-TR" sz="2000" dirty="0" smtClean="0">
              <a:solidFill>
                <a:schemeClr val="tx1"/>
              </a:solidFill>
              <a:latin typeface="HelveticaNeueLT Pro 57 Cn"/>
              <a:cs typeface="Arial" pitchFamily="34" charset="0"/>
            </a:endParaRPr>
          </a:p>
          <a:p>
            <a:pPr marL="914400" lvl="1" indent="-457200" algn="l" eaLnBrk="1" fontAlgn="auto" hangingPunct="1">
              <a:spcAft>
                <a:spcPts val="0"/>
              </a:spcAft>
              <a:buFontTx/>
              <a:buChar char="-"/>
              <a:defRPr/>
            </a:pPr>
            <a:endParaRPr lang="tr-TR" sz="2000" dirty="0" smtClean="0">
              <a:solidFill>
                <a:schemeClr val="tx1"/>
              </a:solidFill>
              <a:latin typeface="HelveticaNeueLT Pro 57 Cn"/>
              <a:cs typeface="Arial" pitchFamily="34" charset="0"/>
            </a:endParaRPr>
          </a:p>
          <a:p>
            <a:pPr marL="914400" lvl="1" indent="-457200" algn="l" eaLnBrk="1" fontAlgn="auto" hangingPunct="1">
              <a:spcAft>
                <a:spcPts val="0"/>
              </a:spcAft>
              <a:buFontTx/>
              <a:buChar char="-"/>
              <a:defRPr/>
            </a:pPr>
            <a:endParaRPr lang="tr-TR" dirty="0">
              <a:solidFill>
                <a:schemeClr val="tx1"/>
              </a:solidFill>
              <a:latin typeface="HelveticaNeueLT Pro 57 Cn"/>
              <a:cs typeface="Arial" pitchFamily="34" charset="0"/>
            </a:endParaRPr>
          </a:p>
          <a:p>
            <a:pPr algn="l" eaLnBrk="1" fontAlgn="auto" hangingPunct="1">
              <a:spcAft>
                <a:spcPts val="0"/>
              </a:spcAft>
              <a:defRPr/>
            </a:pPr>
            <a:endParaRPr lang="tr-TR" sz="1600" b="1" dirty="0" smtClean="0">
              <a:solidFill>
                <a:schemeClr val="tx1"/>
              </a:solidFill>
              <a:latin typeface="Arial" pitchFamily="34" charset="0"/>
              <a:cs typeface="Arial" pitchFamily="34" charset="0"/>
            </a:endParaRPr>
          </a:p>
        </p:txBody>
      </p:sp>
      <p:sp>
        <p:nvSpPr>
          <p:cNvPr id="59399" name="2 Alt Başlık"/>
          <p:cNvSpPr txBox="1">
            <a:spLocks/>
          </p:cNvSpPr>
          <p:nvPr/>
        </p:nvSpPr>
        <p:spPr bwMode="auto">
          <a:xfrm>
            <a:off x="395288" y="908050"/>
            <a:ext cx="8424862" cy="5640388"/>
          </a:xfrm>
          <a:prstGeom prst="rect">
            <a:avLst/>
          </a:prstGeom>
          <a:noFill/>
          <a:ln w="9525">
            <a:noFill/>
            <a:miter lim="800000"/>
            <a:headEnd/>
            <a:tailEnd/>
          </a:ln>
        </p:spPr>
        <p:txBody>
          <a:bodyPr/>
          <a:lstStyle/>
          <a:p>
            <a:pPr algn="ctr">
              <a:spcBef>
                <a:spcPct val="20000"/>
              </a:spcBef>
              <a:buFont typeface="Arial" pitchFamily="34" charset="0"/>
              <a:buNone/>
            </a:pPr>
            <a:r>
              <a:rPr lang="en-US" sz="3000" b="1">
                <a:solidFill>
                  <a:srgbClr val="FF0000"/>
                </a:solidFill>
                <a:latin typeface="HelveticaNeueLT Pro 57 Cn"/>
              </a:rPr>
              <a:t>B) Priority Reformation Programs</a:t>
            </a:r>
          </a:p>
          <a:p>
            <a:pPr marL="95250" lvl="1">
              <a:spcBef>
                <a:spcPct val="20000"/>
              </a:spcBef>
              <a:buFont typeface="Arial" pitchFamily="34" charset="0"/>
              <a:buNone/>
            </a:pPr>
            <a:endParaRPr lang="en-US" sz="2200">
              <a:solidFill>
                <a:srgbClr val="000066"/>
              </a:solidFill>
              <a:latin typeface="HelveticaNeueLT Pro 57 Cn"/>
            </a:endParaRPr>
          </a:p>
          <a:p>
            <a:pPr marL="95250" lvl="1" algn="just">
              <a:spcBef>
                <a:spcPct val="20000"/>
              </a:spcBef>
              <a:buFont typeface="Arial" pitchFamily="34" charset="0"/>
              <a:buNone/>
            </a:pPr>
            <a:r>
              <a:rPr lang="en-US" sz="2200">
                <a:solidFill>
                  <a:srgbClr val="000066"/>
                </a:solidFill>
                <a:latin typeface="HelveticaNeueLT Pro 57 Cn"/>
              </a:rPr>
              <a:t>In order to support the practical part of the Development Plan by sectoral and cross-sectoral approach, 25 programs have been developed in the priority areas with specific objectives meant to solve the main structural problems, to facilitate implementation of the reformation process requiring inter-agency coordination and responsibility, at the same time covering several areas.</a:t>
            </a:r>
          </a:p>
          <a:p>
            <a:pPr marL="95250" lvl="1" algn="just">
              <a:spcBef>
                <a:spcPct val="20000"/>
              </a:spcBef>
              <a:buFont typeface="Arial" pitchFamily="34" charset="0"/>
              <a:buNone/>
            </a:pPr>
            <a:r>
              <a:rPr lang="en-US" sz="2200">
                <a:solidFill>
                  <a:srgbClr val="000066"/>
                </a:solidFill>
                <a:latin typeface="HelveticaNeueLT Pro 57 Cn"/>
              </a:rPr>
              <a:t>Priority reformation programs will contribute to strengthening the link between the plan and the budget and will facilitate evaluation of the development plan monitoring</a:t>
            </a:r>
            <a:r>
              <a:rPr lang="en-US" sz="2400">
                <a:solidFill>
                  <a:srgbClr val="000066"/>
                </a:solidFill>
                <a:latin typeface="HelveticaNeueLT Pro 57 Cn"/>
              </a:rPr>
              <a:t>.</a:t>
            </a:r>
          </a:p>
        </p:txBody>
      </p:sp>
      <p:sp>
        <p:nvSpPr>
          <p:cNvPr id="14" name="Slayt Numarası Yer Tutucusu 1"/>
          <p:cNvSpPr>
            <a:spLocks noGrp="1"/>
          </p:cNvSpPr>
          <p:nvPr>
            <p:ph type="sldNum" sz="quarter" idx="12"/>
          </p:nvPr>
        </p:nvSpPr>
        <p:spPr/>
        <p:txBody>
          <a:bodyPr/>
          <a:lstStyle/>
          <a:p>
            <a:pPr>
              <a:defRPr/>
            </a:pPr>
            <a:fld id="{FE17B472-7CF4-44F3-BA40-93EEAA716C73}" type="slidenum">
              <a:rPr lang="tr-TR" smtClean="0"/>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61444"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12" name="2 Alt Başlık"/>
          <p:cNvSpPr>
            <a:spLocks noGrp="1"/>
          </p:cNvSpPr>
          <p:nvPr>
            <p:ph type="subTitle" idx="1"/>
          </p:nvPr>
        </p:nvSpPr>
        <p:spPr>
          <a:xfrm>
            <a:off x="467544" y="1196752"/>
            <a:ext cx="8072437" cy="5112568"/>
          </a:xfrm>
          <a:extLst>
            <a:ext uri="{909E8E84-426E-40DD-AFC4-6F175D3DCCD1}"/>
            <a:ext uri="{91240B29-F687-4F45-9708-019B960494DF}"/>
          </a:extLst>
        </p:spPr>
        <p:txBody>
          <a:bodyPr numCol="2" rtlCol="0">
            <a:noAutofit/>
          </a:bodyPr>
          <a:lstStyle/>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Increased production efficiency,</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Reduction in dependence on imports.</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Increased internal savings and prevention of overspend,</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Expanded activities of the Istanbul International Finance Center,</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Rationalization of public spending,</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Increase in the quality of public revenues,</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Development of business and investment climate,</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Increased efficiency of the labor market,</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Reduction in the volume of unregistered activities,</a:t>
            </a:r>
            <a:endParaRPr lang="en-US" sz="1300" dirty="0">
              <a:solidFill>
                <a:srgbClr val="000066"/>
              </a:solidFill>
              <a:latin typeface="HelveticaNeueLT Com 77 BdCn"/>
              <a:cs typeface="Arial" pitchFamily="34" charset="0"/>
            </a:endParaRP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Development of the statistical data infrastructure,</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Commercialization in the priority technological areas,</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Development of technologies and local production through public procurement,</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Energy generation based on local resources,</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Increased productivity in the energy field,</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Increased efficiency of water use in agriculture,</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Structural reform in the medical industry,</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Development of health tourism,</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Transition from transportation to logistics,</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Development of basic and professional skills,</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Attractiveness for qualified workforce,</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Healthy lifestyle and dynamism,</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Preservation of family and dynamic demographic structure,</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Strengthening of corporate opportunities at the local level,</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Urban transformation as a competition consolidation and social harmony factor,</a:t>
            </a:r>
          </a:p>
          <a:p>
            <a:pPr marL="342900" indent="-342900" algn="l" eaLnBrk="1" fontAlgn="auto" hangingPunct="1">
              <a:spcAft>
                <a:spcPts val="0"/>
              </a:spcAft>
              <a:buFont typeface="+mj-lt"/>
              <a:buAutoNum type="arabicPeriod"/>
              <a:defRPr/>
            </a:pPr>
            <a:r>
              <a:rPr lang="en-US" sz="1300" dirty="0" smtClean="0">
                <a:solidFill>
                  <a:srgbClr val="000066"/>
                </a:solidFill>
                <a:latin typeface="HelveticaNeueLT Com 77 BdCn"/>
              </a:rPr>
              <a:t>International cooperation for development of economic infrastructure.</a:t>
            </a:r>
            <a:endParaRPr lang="en-US" sz="1300" dirty="0" smtClean="0">
              <a:solidFill>
                <a:srgbClr val="000066"/>
              </a:solidFill>
              <a:latin typeface="HelveticaNeueLT Com 77 BdCn"/>
              <a:cs typeface="Arial" pitchFamily="34" charset="0"/>
            </a:endParaRPr>
          </a:p>
          <a:p>
            <a:pPr algn="l" eaLnBrk="1" fontAlgn="auto" hangingPunct="1">
              <a:spcAft>
                <a:spcPts val="0"/>
              </a:spcAft>
              <a:defRPr/>
            </a:pPr>
            <a:endParaRPr lang="en-US" sz="1300" dirty="0" smtClean="0">
              <a:solidFill>
                <a:srgbClr val="000066"/>
              </a:solidFill>
              <a:latin typeface="HelveticaNeueLT Com 77 BdCn"/>
              <a:cs typeface="Arial" pitchFamily="34" charset="0"/>
            </a:endParaRPr>
          </a:p>
        </p:txBody>
      </p:sp>
      <p:sp>
        <p:nvSpPr>
          <p:cNvPr id="14" name="Slayt Numarası Yer Tutucusu 1"/>
          <p:cNvSpPr>
            <a:spLocks noGrp="1"/>
          </p:cNvSpPr>
          <p:nvPr>
            <p:ph type="sldNum" sz="quarter" idx="12"/>
          </p:nvPr>
        </p:nvSpPr>
        <p:spPr/>
        <p:txBody>
          <a:bodyPr/>
          <a:lstStyle/>
          <a:p>
            <a:pPr>
              <a:defRPr/>
            </a:pPr>
            <a:fld id="{0995DE7A-396A-472F-A498-41D3B599DA47}" type="slidenum">
              <a:rPr lang="tr-TR" smtClean="0"/>
              <a:pPr>
                <a:defRPr/>
              </a:pPr>
              <a:t>24</a:t>
            </a:fld>
            <a:endParaRPr lang="en-US" dirty="0"/>
          </a:p>
        </p:txBody>
      </p:sp>
      <p:sp>
        <p:nvSpPr>
          <p:cNvPr id="61448" name="Title 1"/>
          <p:cNvSpPr txBox="1">
            <a:spLocks/>
          </p:cNvSpPr>
          <p:nvPr/>
        </p:nvSpPr>
        <p:spPr bwMode="auto">
          <a:xfrm>
            <a:off x="896938" y="428625"/>
            <a:ext cx="8139112" cy="695325"/>
          </a:xfrm>
          <a:prstGeom prst="rect">
            <a:avLst/>
          </a:prstGeom>
          <a:noFill/>
          <a:ln w="9525">
            <a:noFill/>
            <a:miter lim="800000"/>
            <a:headEnd/>
            <a:tailEnd/>
          </a:ln>
        </p:spPr>
        <p:txBody>
          <a:bodyPr anchor="ctr"/>
          <a:lstStyle/>
          <a:p>
            <a:r>
              <a:rPr lang="en-US" sz="2900">
                <a:solidFill>
                  <a:srgbClr val="FF0000"/>
                </a:solidFill>
                <a:latin typeface="HelveticaNeueLT Com 77 BdCn"/>
              </a:rPr>
              <a:t>Priority Reformation </a:t>
            </a:r>
            <a:r>
              <a:t/>
            </a:r>
            <a:br/>
            <a:r>
              <a:rPr lang="en-US" sz="2900">
                <a:solidFill>
                  <a:srgbClr val="FF0000"/>
                </a:solidFill>
                <a:latin typeface="HelveticaNeueLT Com 77 BdCn"/>
              </a:rPr>
              <a:t>Programs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63492"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63494" name="2 Alt Başlık"/>
          <p:cNvSpPr>
            <a:spLocks noGrp="1"/>
          </p:cNvSpPr>
          <p:nvPr>
            <p:ph type="subTitle" idx="1"/>
          </p:nvPr>
        </p:nvSpPr>
        <p:spPr>
          <a:xfrm>
            <a:off x="468313" y="1196975"/>
            <a:ext cx="8072437" cy="5111750"/>
          </a:xfrm>
        </p:spPr>
        <p:txBody>
          <a:bodyPr/>
          <a:lstStyle/>
          <a:p>
            <a:pPr marL="273050" indent="-273050" algn="l" eaLnBrk="1" hangingPunct="1">
              <a:buFont typeface="Arial" pitchFamily="34" charset="0"/>
              <a:buChar char="•"/>
            </a:pPr>
            <a:endParaRPr lang="en-US" sz="2000" smtClean="0">
              <a:solidFill>
                <a:srgbClr val="000066"/>
              </a:solidFill>
              <a:latin typeface="HelveticaNeueLT Pro 57 Cn"/>
            </a:endParaRPr>
          </a:p>
          <a:p>
            <a:pPr marL="273050" indent="-273050" algn="just" eaLnBrk="1" hangingPunct="1">
              <a:buFont typeface="Arial" pitchFamily="34" charset="0"/>
              <a:buChar char="•"/>
            </a:pPr>
            <a:r>
              <a:rPr lang="en-US" sz="2000" smtClean="0">
                <a:solidFill>
                  <a:srgbClr val="000066"/>
                </a:solidFill>
                <a:latin typeface="HelveticaNeueLT Pro 57 Cn"/>
              </a:rPr>
              <a:t>Mid-term programs, annual programs, strategic plans, regional and sectoral development strategies will be developed based on the Development Plan. </a:t>
            </a:r>
          </a:p>
          <a:p>
            <a:pPr marL="273050" indent="-273050" algn="just" eaLnBrk="1" hangingPunct="1">
              <a:buFont typeface="Arial" pitchFamily="34" charset="0"/>
              <a:buChar char="•"/>
            </a:pPr>
            <a:r>
              <a:rPr lang="en-US" sz="2000" smtClean="0">
                <a:solidFill>
                  <a:srgbClr val="000066"/>
                </a:solidFill>
                <a:latin typeface="HelveticaNeueLT Pro 57 Cn"/>
              </a:rPr>
              <a:t>Priority reformation programs will be implemented within the developed action plans. </a:t>
            </a:r>
          </a:p>
          <a:p>
            <a:pPr marL="273050" indent="-273050" algn="just" eaLnBrk="1" hangingPunct="1">
              <a:buFont typeface="Arial" pitchFamily="34" charset="0"/>
              <a:buChar char="•"/>
            </a:pPr>
            <a:r>
              <a:rPr lang="en-US" sz="2000" smtClean="0">
                <a:solidFill>
                  <a:srgbClr val="000066"/>
                </a:solidFill>
                <a:latin typeface="HelveticaNeueLT Pro 57 Cn"/>
              </a:rPr>
              <a:t>Annual programs will stipulate measures to be implemented within the corresponding year based on the action plan. </a:t>
            </a:r>
          </a:p>
          <a:p>
            <a:pPr marL="273050" indent="-273050" algn="just" eaLnBrk="1" hangingPunct="1">
              <a:buFont typeface="Arial" pitchFamily="34" charset="0"/>
              <a:buChar char="•"/>
            </a:pPr>
            <a:r>
              <a:rPr lang="en-US" sz="2000" smtClean="0">
                <a:solidFill>
                  <a:srgbClr val="000066"/>
                </a:solidFill>
                <a:latin typeface="HelveticaNeueLT Pro 57 Cn"/>
              </a:rPr>
              <a:t>A Development Plan Monitoring and Coordination Committee will be established.  </a:t>
            </a:r>
          </a:p>
          <a:p>
            <a:pPr marL="273050" indent="-273050" algn="just" eaLnBrk="1" hangingPunct="1">
              <a:buFont typeface="Arial" pitchFamily="34" charset="0"/>
              <a:buChar char="•"/>
            </a:pPr>
            <a:r>
              <a:rPr lang="en-US" sz="2000" smtClean="0">
                <a:solidFill>
                  <a:srgbClr val="000066"/>
                </a:solidFill>
                <a:latin typeface="HelveticaNeueLT Pro 57 Cn"/>
              </a:rPr>
              <a:t>The Council of Ministers will receive a corresponding report on an annual basis.</a:t>
            </a:r>
            <a:endParaRPr lang="en-US" sz="2000" smtClean="0">
              <a:solidFill>
                <a:srgbClr val="000066"/>
              </a:solidFill>
              <a:latin typeface="HelveticaNeueLT Com 77 BdCn"/>
              <a:cs typeface="Arial" pitchFamily="34" charset="0"/>
            </a:endParaRPr>
          </a:p>
        </p:txBody>
      </p:sp>
      <p:sp>
        <p:nvSpPr>
          <p:cNvPr id="14" name="Slayt Numarası Yer Tutucusu 1"/>
          <p:cNvSpPr>
            <a:spLocks noGrp="1"/>
          </p:cNvSpPr>
          <p:nvPr>
            <p:ph type="sldNum" sz="quarter" idx="12"/>
          </p:nvPr>
        </p:nvSpPr>
        <p:spPr/>
        <p:txBody>
          <a:bodyPr/>
          <a:lstStyle/>
          <a:p>
            <a:pPr>
              <a:defRPr/>
            </a:pPr>
            <a:fld id="{8CA5D0BF-6FCA-4733-9847-9A8828EC3B35}" type="slidenum">
              <a:rPr lang="tr-TR" smtClean="0"/>
              <a:pPr>
                <a:defRPr/>
              </a:pPr>
              <a:t>25</a:t>
            </a:fld>
            <a:endParaRPr lang="en-US" dirty="0"/>
          </a:p>
        </p:txBody>
      </p:sp>
      <p:sp>
        <p:nvSpPr>
          <p:cNvPr id="63496" name="Title 1"/>
          <p:cNvSpPr txBox="1">
            <a:spLocks/>
          </p:cNvSpPr>
          <p:nvPr/>
        </p:nvSpPr>
        <p:spPr bwMode="auto">
          <a:xfrm>
            <a:off x="896938" y="428625"/>
            <a:ext cx="8139112" cy="695325"/>
          </a:xfrm>
          <a:prstGeom prst="rect">
            <a:avLst/>
          </a:prstGeom>
          <a:noFill/>
          <a:ln w="9525">
            <a:noFill/>
            <a:miter lim="800000"/>
            <a:headEnd/>
            <a:tailEnd/>
          </a:ln>
        </p:spPr>
        <p:txBody>
          <a:bodyPr anchor="ctr"/>
          <a:lstStyle/>
          <a:p>
            <a:r>
              <a:rPr lang="en-US" sz="2900">
                <a:solidFill>
                  <a:srgbClr val="FF0000"/>
                </a:solidFill>
                <a:latin typeface="HelveticaNeueLT Com 77 BdCn"/>
              </a:rPr>
              <a:t>Monitoring and Evaluation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65540"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14" name="Slayt Numarası Yer Tutucusu 1"/>
          <p:cNvSpPr>
            <a:spLocks noGrp="1"/>
          </p:cNvSpPr>
          <p:nvPr>
            <p:ph type="sldNum" sz="quarter" idx="12"/>
          </p:nvPr>
        </p:nvSpPr>
        <p:spPr/>
        <p:txBody>
          <a:bodyPr/>
          <a:lstStyle/>
          <a:p>
            <a:pPr>
              <a:defRPr/>
            </a:pPr>
            <a:fld id="{CA555253-F64C-4695-9AC8-13C942BD46F3}" type="slidenum">
              <a:rPr lang="tr-TR" smtClean="0"/>
              <a:pPr>
                <a:defRPr/>
              </a:pPr>
              <a:t>26</a:t>
            </a:fld>
            <a:endParaRPr lang="en-US" dirty="0"/>
          </a:p>
        </p:txBody>
      </p:sp>
      <p:sp>
        <p:nvSpPr>
          <p:cNvPr id="65543" name="Title 1"/>
          <p:cNvSpPr txBox="1">
            <a:spLocks/>
          </p:cNvSpPr>
          <p:nvPr/>
        </p:nvSpPr>
        <p:spPr bwMode="auto">
          <a:xfrm>
            <a:off x="581025" y="3284538"/>
            <a:ext cx="8139113" cy="696912"/>
          </a:xfrm>
          <a:prstGeom prst="rect">
            <a:avLst/>
          </a:prstGeom>
          <a:noFill/>
          <a:ln w="9525">
            <a:noFill/>
            <a:miter lim="800000"/>
            <a:headEnd/>
            <a:tailEnd/>
          </a:ln>
        </p:spPr>
        <p:txBody>
          <a:bodyPr anchor="ctr"/>
          <a:lstStyle/>
          <a:p>
            <a:pPr algn="ctr"/>
            <a:r>
              <a:rPr lang="en-US" sz="2900">
                <a:solidFill>
                  <a:srgbClr val="FF0000"/>
                </a:solidFill>
                <a:latin typeface="HelveticaNeueLT Com 77 BdCn"/>
              </a:rPr>
              <a:t>THANK YOU FOR ATTENTION.</a:t>
            </a:r>
          </a:p>
        </p:txBody>
      </p:sp>
      <p:sp>
        <p:nvSpPr>
          <p:cNvPr id="65544" name="13 Metin kutusu"/>
          <p:cNvSpPr txBox="1">
            <a:spLocks noChangeArrowheads="1"/>
          </p:cNvSpPr>
          <p:nvPr/>
        </p:nvSpPr>
        <p:spPr bwMode="auto">
          <a:xfrm>
            <a:off x="2071688" y="5373688"/>
            <a:ext cx="5000625" cy="830262"/>
          </a:xfrm>
          <a:prstGeom prst="rect">
            <a:avLst/>
          </a:prstGeom>
          <a:noFill/>
          <a:ln w="9525">
            <a:noFill/>
            <a:miter lim="800000"/>
            <a:headEnd/>
            <a:tailEnd/>
          </a:ln>
        </p:spPr>
        <p:txBody>
          <a:bodyPr>
            <a:spAutoFit/>
          </a:bodyPr>
          <a:lstStyle/>
          <a:p>
            <a:pPr algn="ctr"/>
            <a:r>
              <a:rPr lang="en-US" sz="1200" b="1"/>
              <a:t>Address: Necatibey Cad. No:110/A  06100  Yücetepe – ANKARA (Turkey)</a:t>
            </a:r>
          </a:p>
          <a:p>
            <a:pPr algn="ctr"/>
            <a:r>
              <a:rPr lang="en-US" sz="1200" b="1"/>
              <a:t>Tel: +90 (312) 294 50 00 • Fax: +90 (312) 294 69 77</a:t>
            </a:r>
          </a:p>
          <a:p>
            <a:pPr algn="ctr"/>
            <a:r>
              <a:rPr lang="en-US" sz="1200" b="1"/>
              <a:t>E-mail: bilgi@dpt.gov.tr • Website: www.dpt.gov.tr</a:t>
            </a:r>
          </a:p>
        </p:txBody>
      </p:sp>
      <p:pic>
        <p:nvPicPr>
          <p:cNvPr id="65545" name="Picture 3"/>
          <p:cNvPicPr>
            <a:picLocks noChangeAspect="1" noChangeArrowheads="1"/>
          </p:cNvPicPr>
          <p:nvPr/>
        </p:nvPicPr>
        <p:blipFill>
          <a:blip r:embed="rId4" cstate="print"/>
          <a:srcRect/>
          <a:stretch>
            <a:fillRect/>
          </a:stretch>
        </p:blipFill>
        <p:spPr bwMode="auto">
          <a:xfrm>
            <a:off x="3525838" y="890588"/>
            <a:ext cx="2011362" cy="20113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18436"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11" name="2 Alt Başlık"/>
          <p:cNvSpPr txBox="1">
            <a:spLocks/>
          </p:cNvSpPr>
          <p:nvPr/>
        </p:nvSpPr>
        <p:spPr bwMode="auto">
          <a:xfrm>
            <a:off x="899592" y="548680"/>
            <a:ext cx="7802563" cy="5700713"/>
          </a:xfrm>
          <a:prstGeom prst="rect">
            <a:avLst/>
          </a:prstGeom>
          <a:noFill/>
          <a:ln>
            <a:noFill/>
          </a:ln>
          <a:extLst>
            <a:ext uri="{909E8E84-426E-40DD-AFC4-6F175D3DCCD1}"/>
            <a:ext uri="{91240B29-F687-4F45-9708-019B960494DF}"/>
          </a:extLst>
        </p:spPr>
        <p:txBody>
          <a:bodyPr>
            <a:normAutofit fontScale="92500" lnSpcReduction="20000"/>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endParaRPr lang="en-US" sz="5100" b="1" dirty="0" smtClean="0">
              <a:solidFill>
                <a:srgbClr val="FF0000"/>
              </a:solidFill>
              <a:latin typeface="HelveticaNeueLT Pro 57 Cn"/>
              <a:cs typeface="Arial" pitchFamily="34" charset="0"/>
            </a:endParaRPr>
          </a:p>
          <a:p>
            <a:pPr algn="l">
              <a:defRPr/>
            </a:pPr>
            <a:r>
              <a:rPr lang="en-US" sz="5100" b="1" dirty="0" smtClean="0">
                <a:solidFill>
                  <a:srgbClr val="FF0000"/>
                </a:solidFill>
                <a:latin typeface="HelveticaNeueLT Pro 57 Cn"/>
              </a:rPr>
              <a:t>THE TENTH DEVELOPMENT PLAN </a:t>
            </a:r>
            <a:endParaRPr lang="en-US" sz="5100" dirty="0" smtClean="0">
              <a:solidFill>
                <a:srgbClr val="000066"/>
              </a:solidFill>
              <a:latin typeface="HelveticaNeueLT Pro 57 Cn"/>
            </a:endParaRPr>
          </a:p>
          <a:p>
            <a:pPr algn="just">
              <a:lnSpc>
                <a:spcPct val="120000"/>
              </a:lnSpc>
              <a:spcBef>
                <a:spcPct val="30000"/>
              </a:spcBef>
              <a:tabLst>
                <a:tab pos="895350" algn="l"/>
                <a:tab pos="981075" algn="l"/>
              </a:tabLst>
              <a:defRPr/>
            </a:pPr>
            <a:r>
              <a:rPr lang="en-US" sz="2600" dirty="0" smtClean="0">
                <a:solidFill>
                  <a:srgbClr val="000066"/>
                </a:solidFill>
                <a:latin typeface="HelveticaNeueLT Pro 57 Cn"/>
              </a:rPr>
              <a:t>The Tenth Development Plan </a:t>
            </a:r>
            <a:r>
              <a:rPr lang="en-US" sz="2600" dirty="0" smtClean="0">
                <a:solidFill>
                  <a:srgbClr val="000066"/>
                </a:solidFill>
                <a:latin typeface="HelveticaNeueLT Pro 57 Cn"/>
              </a:rPr>
              <a:t>has been drawn up under the guidance of our ministry based on the participatory </a:t>
            </a:r>
            <a:r>
              <a:rPr lang="en-US" sz="2600" dirty="0" smtClean="0">
                <a:solidFill>
                  <a:srgbClr val="000066"/>
                </a:solidFill>
                <a:latin typeface="HelveticaNeueLT Pro 57 Cn"/>
              </a:rPr>
              <a:t>approach applied </a:t>
            </a:r>
            <a:r>
              <a:rPr lang="en-US" sz="2600" dirty="0" smtClean="0">
                <a:solidFill>
                  <a:srgbClr val="000066"/>
                </a:solidFill>
                <a:latin typeface="HelveticaNeueLT Pro 57 Cn"/>
              </a:rPr>
              <a:t>to all the stakeholders, </a:t>
            </a:r>
            <a:r>
              <a:rPr lang="en-US" sz="2600" dirty="0" smtClean="0">
                <a:solidFill>
                  <a:srgbClr val="000066"/>
                </a:solidFill>
                <a:latin typeface="HelveticaNeueLT Pro 57 Cn"/>
              </a:rPr>
              <a:t>including with </a:t>
            </a:r>
            <a:r>
              <a:rPr lang="en-US" sz="2600" dirty="0" smtClean="0">
                <a:solidFill>
                  <a:srgbClr val="000066"/>
                </a:solidFill>
                <a:latin typeface="HelveticaNeueLT Pro 57 Cn"/>
              </a:rPr>
              <a:t>participation of representatives of </a:t>
            </a:r>
            <a:r>
              <a:rPr lang="en-US" sz="2600" dirty="0" smtClean="0">
                <a:solidFill>
                  <a:srgbClr val="000066"/>
                </a:solidFill>
                <a:latin typeface="HelveticaNeueLT Pro 57 Cn"/>
              </a:rPr>
              <a:t>state organizations </a:t>
            </a:r>
            <a:r>
              <a:rPr lang="en-US" sz="2600" dirty="0" smtClean="0">
                <a:solidFill>
                  <a:srgbClr val="000066"/>
                </a:solidFill>
                <a:latin typeface="HelveticaNeueLT Pro 57 Cn"/>
              </a:rPr>
              <a:t>and institutions, as well as </a:t>
            </a:r>
            <a:r>
              <a:rPr lang="en-US" sz="2600" dirty="0" smtClean="0">
                <a:solidFill>
                  <a:srgbClr val="000066"/>
                </a:solidFill>
                <a:latin typeface="HelveticaNeueLT Pro 57 Cn"/>
              </a:rPr>
              <a:t>representatives </a:t>
            </a:r>
            <a:r>
              <a:rPr lang="en-US" sz="2600" dirty="0" smtClean="0">
                <a:solidFill>
                  <a:srgbClr val="000066"/>
                </a:solidFill>
                <a:latin typeface="HelveticaNeueLT Pro 57 Cn"/>
              </a:rPr>
              <a:t>of all the population groups.</a:t>
            </a:r>
          </a:p>
          <a:p>
            <a:pPr algn="just">
              <a:lnSpc>
                <a:spcPct val="120000"/>
              </a:lnSpc>
              <a:spcBef>
                <a:spcPct val="30000"/>
              </a:spcBef>
              <a:tabLst>
                <a:tab pos="895350" algn="l"/>
                <a:tab pos="981075" algn="l"/>
              </a:tabLst>
              <a:defRPr/>
            </a:pPr>
            <a:endParaRPr lang="en-US" sz="2600" dirty="0" smtClean="0">
              <a:solidFill>
                <a:srgbClr val="000066"/>
              </a:solidFill>
              <a:latin typeface="HelveticaNeueLT Pro 57 Cn"/>
            </a:endParaRPr>
          </a:p>
          <a:p>
            <a:pPr algn="just">
              <a:lnSpc>
                <a:spcPct val="120000"/>
              </a:lnSpc>
              <a:spcBef>
                <a:spcPct val="0"/>
              </a:spcBef>
              <a:defRPr/>
            </a:pPr>
            <a:r>
              <a:rPr lang="en-US" sz="2600" dirty="0" smtClean="0">
                <a:solidFill>
                  <a:srgbClr val="000066"/>
                </a:solidFill>
                <a:latin typeface="HelveticaNeueLT Pro 57 Cn"/>
              </a:rPr>
              <a:t>The Tenth Plan for 2014-2018 within the 2023 Goals will also serve as the road map for the first five-year period.</a:t>
            </a:r>
            <a:endParaRPr lang="en-US" sz="2600" dirty="0">
              <a:solidFill>
                <a:srgbClr val="000066"/>
              </a:solidFill>
              <a:latin typeface="HelveticaNeueLT Pro 57 Cn"/>
              <a:cs typeface="Arial" pitchFamily="34" charset="0"/>
            </a:endParaRPr>
          </a:p>
          <a:p>
            <a:pPr marL="457200" indent="-457200" algn="l">
              <a:lnSpc>
                <a:spcPct val="120000"/>
              </a:lnSpc>
              <a:spcBef>
                <a:spcPct val="30000"/>
              </a:spcBef>
              <a:buFont typeface="Arial" pitchFamily="34" charset="0"/>
              <a:buChar char="•"/>
              <a:tabLst>
                <a:tab pos="895350" algn="l"/>
                <a:tab pos="981075" algn="l"/>
              </a:tabLst>
              <a:defRPr/>
            </a:pPr>
            <a:endParaRPr lang="en-US" sz="8800" dirty="0">
              <a:solidFill>
                <a:srgbClr val="000066"/>
              </a:solidFill>
              <a:latin typeface="HelveticaNeueLT Pro 57 Cn"/>
            </a:endParaRPr>
          </a:p>
        </p:txBody>
      </p:sp>
      <p:sp>
        <p:nvSpPr>
          <p:cNvPr id="2" name="Slayt Numarası Yer Tutucusu 1"/>
          <p:cNvSpPr>
            <a:spLocks noGrp="1"/>
          </p:cNvSpPr>
          <p:nvPr>
            <p:ph type="sldNum" sz="quarter" idx="12"/>
          </p:nvPr>
        </p:nvSpPr>
        <p:spPr/>
        <p:txBody>
          <a:bodyPr/>
          <a:lstStyle/>
          <a:p>
            <a:pPr>
              <a:defRPr/>
            </a:pPr>
            <a:fld id="{5C6A333C-AEE2-4614-8FE2-284827109626}" type="slidenum">
              <a:rPr lang="tr-TR" smtClean="0"/>
              <a:pPr>
                <a:defRPr/>
              </a:pPr>
              <a:t>3</a:t>
            </a:fld>
            <a:endParaRPr lang="en-US" dirty="0"/>
          </a:p>
        </p:txBody>
      </p:sp>
      <p:pic>
        <p:nvPicPr>
          <p:cNvPr id="18440" name="Picture 2"/>
          <p:cNvPicPr>
            <a:picLocks noChangeAspect="1" noChangeArrowheads="1"/>
          </p:cNvPicPr>
          <p:nvPr/>
        </p:nvPicPr>
        <p:blipFill>
          <a:blip r:embed="rId4" cstate="print"/>
          <a:srcRect/>
          <a:stretch>
            <a:fillRect/>
          </a:stretch>
        </p:blipFill>
        <p:spPr bwMode="auto">
          <a:xfrm>
            <a:off x="7164288" y="0"/>
            <a:ext cx="2206625" cy="2520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20484"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11" name="2 Alt Başlık"/>
          <p:cNvSpPr txBox="1">
            <a:spLocks/>
          </p:cNvSpPr>
          <p:nvPr/>
        </p:nvSpPr>
        <p:spPr bwMode="auto">
          <a:xfrm>
            <a:off x="869950" y="692150"/>
            <a:ext cx="7802563" cy="5700713"/>
          </a:xfrm>
          <a:prstGeom prst="rect">
            <a:avLst/>
          </a:prstGeom>
          <a:noFill/>
          <a:ln>
            <a:noFill/>
          </a:ln>
          <a:extLst>
            <a:ext uri="{909E8E84-426E-40DD-AFC4-6F175D3DCCD1}"/>
            <a:ext uri="{91240B29-F687-4F45-9708-019B960494DF}"/>
          </a:extLst>
        </p:spPr>
        <p:txBody>
          <a:bodyPr>
            <a:normAutofit/>
          </a:bodyPr>
          <a:lstStyle/>
          <a:p>
            <a:pPr algn="ctr">
              <a:lnSpc>
                <a:spcPct val="80000"/>
              </a:lnSpc>
              <a:spcBef>
                <a:spcPct val="20000"/>
              </a:spcBef>
              <a:buFont typeface="Arial" pitchFamily="34" charset="0"/>
              <a:buNone/>
            </a:pPr>
            <a:r>
              <a:rPr lang="en-US" sz="3400" b="1">
                <a:solidFill>
                  <a:srgbClr val="FF0000"/>
                </a:solidFill>
                <a:latin typeface="HelveticaNeueLT Pro 57 Cn"/>
              </a:rPr>
              <a:t>MAIN GOALS OF THE TENTH DEVELOPMENT PLAN-1</a:t>
            </a:r>
          </a:p>
          <a:p>
            <a:pPr>
              <a:lnSpc>
                <a:spcPct val="80000"/>
              </a:lnSpc>
              <a:spcBef>
                <a:spcPct val="20000"/>
              </a:spcBef>
              <a:buFont typeface="Arial" pitchFamily="34" charset="0"/>
              <a:buNone/>
            </a:pPr>
            <a:endParaRPr lang="en-US" sz="2400">
              <a:solidFill>
                <a:srgbClr val="000066"/>
              </a:solidFill>
              <a:latin typeface="HelveticaNeueLT Pro 57 Cn"/>
            </a:endParaRPr>
          </a:p>
          <a:p>
            <a:pPr algn="just">
              <a:spcBef>
                <a:spcPct val="20000"/>
              </a:spcBef>
              <a:buFont typeface="Arial" pitchFamily="34" charset="0"/>
              <a:buChar char="•"/>
            </a:pPr>
            <a:r>
              <a:rPr lang="en-US" sz="2400">
                <a:solidFill>
                  <a:srgbClr val="000066"/>
                </a:solidFill>
                <a:latin typeface="HelveticaNeueLT Pro 57 Cn"/>
              </a:rPr>
              <a:t>To provide higher, stable and sustainable structure for efficient development of our country;</a:t>
            </a:r>
            <a:r>
              <a:rPr lang="en-US" dirty="0" smtClean="0"/>
              <a:t> </a:t>
            </a:r>
          </a:p>
          <a:p>
            <a:pPr algn="just">
              <a:spcBef>
                <a:spcPct val="20000"/>
              </a:spcBef>
              <a:buFont typeface="Arial" pitchFamily="34" charset="0"/>
              <a:buChar char="•"/>
            </a:pPr>
            <a:r>
              <a:rPr lang="en-US" sz="2400">
                <a:solidFill>
                  <a:srgbClr val="000066"/>
                </a:solidFill>
                <a:latin typeface="HelveticaNeueLT Pro 57 Cn"/>
              </a:rPr>
              <a:t>To include the country in the list of the high-income countries;</a:t>
            </a:r>
            <a:r>
              <a:rPr lang="en-US" dirty="0" smtClean="0"/>
              <a:t> </a:t>
            </a:r>
          </a:p>
          <a:p>
            <a:pPr algn="just">
              <a:spcBef>
                <a:spcPct val="20000"/>
              </a:spcBef>
              <a:buFont typeface="Arial" pitchFamily="34" charset="0"/>
              <a:buChar char="•"/>
            </a:pPr>
            <a:r>
              <a:rPr lang="en-US" sz="2400">
                <a:solidFill>
                  <a:srgbClr val="000066"/>
                </a:solidFill>
                <a:latin typeface="HelveticaNeueLT Pro 57 Cn"/>
              </a:rPr>
              <a:t>To improve income distribution and to raise the level of social welfare;</a:t>
            </a:r>
          </a:p>
          <a:p>
            <a:pPr algn="just">
              <a:buFont typeface="Arial" pitchFamily="34" charset="0"/>
              <a:buChar char="•"/>
            </a:pPr>
            <a:r>
              <a:rPr lang="en-US" sz="2400">
                <a:solidFill>
                  <a:srgbClr val="000066"/>
                </a:solidFill>
                <a:latin typeface="HelveticaNeueLT Pro 57 Cn"/>
              </a:rPr>
              <a:t>To render accessible and high-quality basic services</a:t>
            </a:r>
          </a:p>
          <a:p>
            <a:pPr>
              <a:spcBef>
                <a:spcPct val="20000"/>
              </a:spcBef>
              <a:buFont typeface="Arial" pitchFamily="34" charset="0"/>
              <a:buNone/>
            </a:pPr>
            <a:endParaRPr lang="en-US" sz="2800">
              <a:solidFill>
                <a:srgbClr val="000066"/>
              </a:solidFill>
              <a:latin typeface="HelveticaNeueLT Pro 57 Cn"/>
            </a:endParaRPr>
          </a:p>
        </p:txBody>
      </p:sp>
      <p:sp>
        <p:nvSpPr>
          <p:cNvPr id="2" name="Slayt Numarası Yer Tutucusu 1"/>
          <p:cNvSpPr>
            <a:spLocks noGrp="1"/>
          </p:cNvSpPr>
          <p:nvPr>
            <p:ph type="sldNum" sz="quarter" idx="12"/>
          </p:nvPr>
        </p:nvSpPr>
        <p:spPr/>
        <p:txBody>
          <a:bodyPr/>
          <a:lstStyle/>
          <a:p>
            <a:pPr>
              <a:defRPr/>
            </a:pPr>
            <a:fld id="{3E8F00BE-144A-4583-821D-82C0A6D4FDA1}" type="slidenum">
              <a:rPr lang="tr-TR"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22532"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11" name="2 Alt Başlık"/>
          <p:cNvSpPr txBox="1">
            <a:spLocks/>
          </p:cNvSpPr>
          <p:nvPr/>
        </p:nvSpPr>
        <p:spPr bwMode="auto">
          <a:xfrm>
            <a:off x="827088" y="692150"/>
            <a:ext cx="7802562" cy="5487988"/>
          </a:xfrm>
          <a:prstGeom prst="rect">
            <a:avLst/>
          </a:prstGeom>
          <a:noFill/>
          <a:ln>
            <a:noFill/>
          </a:ln>
          <a:extLst>
            <a:ext uri="{909E8E84-426E-40DD-AFC4-6F175D3DCCD1}"/>
            <a:ext uri="{91240B29-F687-4F45-9708-019B960494DF}"/>
          </a:extLst>
        </p:spPr>
        <p:txBody>
          <a:bodyPr>
            <a:normAutofit fontScale="25000" lnSpcReduction="20000"/>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r>
              <a:rPr lang="en-US" sz="13600" b="1" dirty="0" smtClean="0">
                <a:solidFill>
                  <a:srgbClr val="FF0000"/>
                </a:solidFill>
                <a:latin typeface="HelveticaNeueLT Pro 57 Cn"/>
              </a:rPr>
              <a:t>MAIN GOALS OF THE TENTH DEVELOPMENT PLAN-2</a:t>
            </a:r>
            <a:endParaRPr lang="en-US" sz="13600" b="1" dirty="0">
              <a:solidFill>
                <a:srgbClr val="FF0000"/>
              </a:solidFill>
              <a:latin typeface="HelveticaNeueLT Pro 57 Cn"/>
              <a:cs typeface="Arial" pitchFamily="34" charset="0"/>
            </a:endParaRPr>
          </a:p>
          <a:p>
            <a:pPr algn="l">
              <a:tabLst>
                <a:tab pos="895350" algn="l"/>
                <a:tab pos="981075" algn="l"/>
              </a:tabLst>
              <a:defRPr/>
            </a:pPr>
            <a:endParaRPr lang="en-US" sz="2900" dirty="0">
              <a:solidFill>
                <a:srgbClr val="000066"/>
              </a:solidFill>
              <a:latin typeface="HelveticaNeueLT Pro 57 Cn"/>
            </a:endParaRPr>
          </a:p>
          <a:p>
            <a:pPr marL="457200" indent="-457200" algn="just">
              <a:lnSpc>
                <a:spcPct val="120000"/>
              </a:lnSpc>
              <a:buFont typeface="Arial" pitchFamily="34" charset="0"/>
              <a:buChar char="•"/>
              <a:tabLst>
                <a:tab pos="895350" algn="l"/>
                <a:tab pos="981075" algn="l"/>
              </a:tabLst>
              <a:defRPr/>
            </a:pPr>
            <a:r>
              <a:rPr lang="en-US" sz="9600" dirty="0" smtClean="0">
                <a:solidFill>
                  <a:srgbClr val="000066"/>
                </a:solidFill>
                <a:latin typeface="HelveticaNeueLT Pro 57 Cn"/>
              </a:rPr>
              <a:t>To bridge the gap in the levels of regional development;</a:t>
            </a:r>
          </a:p>
          <a:p>
            <a:pPr marL="457200" indent="-457200" algn="just">
              <a:lnSpc>
                <a:spcPct val="120000"/>
              </a:lnSpc>
              <a:buFont typeface="Arial" pitchFamily="34" charset="0"/>
              <a:buChar char="•"/>
              <a:tabLst>
                <a:tab pos="895350" algn="l"/>
                <a:tab pos="981075" algn="l"/>
              </a:tabLst>
              <a:defRPr/>
            </a:pPr>
            <a:r>
              <a:rPr lang="en-US" sz="9600" dirty="0" smtClean="0">
                <a:solidFill>
                  <a:srgbClr val="000066"/>
                </a:solidFill>
                <a:latin typeface="HelveticaNeueLT Pro 57 Cn"/>
              </a:rPr>
              <a:t>To ensure urbanization based on increased competitiveness and raised living standards;</a:t>
            </a:r>
          </a:p>
          <a:p>
            <a:pPr marL="457200" indent="-457200" algn="just">
              <a:lnSpc>
                <a:spcPct val="120000"/>
              </a:lnSpc>
              <a:buFont typeface="Arial" pitchFamily="34" charset="0"/>
              <a:buChar char="•"/>
              <a:tabLst>
                <a:tab pos="895350" algn="l"/>
                <a:tab pos="981075" algn="l"/>
              </a:tabLst>
              <a:defRPr/>
            </a:pPr>
            <a:r>
              <a:rPr lang="en-US" sz="9600" dirty="0" smtClean="0">
                <a:solidFill>
                  <a:srgbClr val="000066"/>
                </a:solidFill>
                <a:latin typeface="HelveticaNeueLT Pro 57 Cn"/>
              </a:rPr>
              <a:t>To carry out </a:t>
            </a:r>
            <a:r>
              <a:rPr lang="en-US" sz="9600" dirty="0" smtClean="0">
                <a:solidFill>
                  <a:srgbClr val="000066"/>
                </a:solidFill>
                <a:latin typeface="HelveticaNeueLT Pro 57 Cn"/>
              </a:rPr>
              <a:t>structural reforms based on the core values and aspirations of our people;</a:t>
            </a:r>
            <a:r>
              <a:rPr lang="en-US" dirty="0" smtClean="0"/>
              <a:t> </a:t>
            </a:r>
            <a:endParaRPr lang="en-US" sz="9600" dirty="0">
              <a:solidFill>
                <a:srgbClr val="000066"/>
              </a:solidFill>
              <a:latin typeface="HelveticaNeueLT Pro 57 Cn"/>
            </a:endParaRPr>
          </a:p>
          <a:p>
            <a:pPr marL="457200" indent="-457200" algn="just">
              <a:lnSpc>
                <a:spcPct val="120000"/>
              </a:lnSpc>
              <a:buFont typeface="Arial" pitchFamily="34" charset="0"/>
              <a:buChar char="•"/>
              <a:tabLst>
                <a:tab pos="895350" algn="l"/>
                <a:tab pos="981075" algn="l"/>
              </a:tabLst>
              <a:defRPr/>
            </a:pPr>
            <a:r>
              <a:rPr lang="en-US" sz="9600" dirty="0" smtClean="0">
                <a:solidFill>
                  <a:srgbClr val="000066"/>
                </a:solidFill>
                <a:latin typeface="HelveticaNeueLT Pro 57 Cn"/>
              </a:rPr>
              <a:t>To ensure a happier and quieter life for the citizens of our country.</a:t>
            </a:r>
            <a:endParaRPr lang="en-US" sz="9600" dirty="0">
              <a:solidFill>
                <a:srgbClr val="000066"/>
              </a:solidFill>
              <a:latin typeface="HelveticaNeueLT Pro 57 Cn"/>
            </a:endParaRPr>
          </a:p>
          <a:p>
            <a:pPr algn="l">
              <a:lnSpc>
                <a:spcPct val="120000"/>
              </a:lnSpc>
              <a:tabLst>
                <a:tab pos="895350" algn="l"/>
                <a:tab pos="981075" algn="l"/>
              </a:tabLst>
              <a:defRPr/>
            </a:pPr>
            <a:endParaRPr lang="en-US" sz="11200" dirty="0" smtClean="0">
              <a:solidFill>
                <a:srgbClr val="000066"/>
              </a:solidFill>
              <a:latin typeface="HelveticaNeueLT Pro 57 Cn"/>
            </a:endParaRPr>
          </a:p>
        </p:txBody>
      </p:sp>
      <p:sp>
        <p:nvSpPr>
          <p:cNvPr id="2" name="Slayt Numarası Yer Tutucusu 1"/>
          <p:cNvSpPr>
            <a:spLocks noGrp="1"/>
          </p:cNvSpPr>
          <p:nvPr>
            <p:ph type="sldNum" sz="quarter" idx="12"/>
          </p:nvPr>
        </p:nvSpPr>
        <p:spPr/>
        <p:txBody>
          <a:bodyPr/>
          <a:lstStyle/>
          <a:p>
            <a:pPr>
              <a:defRPr/>
            </a:pPr>
            <a:fld id="{86551D3B-A229-4C10-A6EF-6CE25013E093}" type="slidenum">
              <a:rPr lang="tr-TR"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24580"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11" name="2 Alt Başlık"/>
          <p:cNvSpPr txBox="1">
            <a:spLocks/>
          </p:cNvSpPr>
          <p:nvPr/>
        </p:nvSpPr>
        <p:spPr bwMode="auto">
          <a:xfrm>
            <a:off x="827088" y="692150"/>
            <a:ext cx="7802562" cy="5487988"/>
          </a:xfrm>
          <a:prstGeom prst="rect">
            <a:avLst/>
          </a:prstGeom>
          <a:noFill/>
          <a:ln>
            <a:noFill/>
          </a:ln>
          <a:extLst>
            <a:ext uri="{909E8E84-426E-40DD-AFC4-6F175D3DCCD1}"/>
            <a:ext uri="{91240B29-F687-4F45-9708-019B960494DF}"/>
          </a:extLst>
        </p:spPr>
        <p:txBody>
          <a:bodyPr>
            <a:normAutofit fontScale="25000" lnSpcReduction="20000"/>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lnSpc>
                <a:spcPct val="120000"/>
              </a:lnSpc>
              <a:spcAft>
                <a:spcPts val="0"/>
              </a:spcAft>
              <a:defRPr/>
            </a:pPr>
            <a:r>
              <a:rPr lang="en-US" sz="11200" b="1" dirty="0" smtClean="0">
                <a:solidFill>
                  <a:srgbClr val="FF0000"/>
                </a:solidFill>
                <a:latin typeface="HelveticaNeueLT Pro 57 Cn"/>
              </a:rPr>
              <a:t>MAIN MACROECONOMIC GOALS FOR 2023</a:t>
            </a:r>
            <a:endParaRPr lang="en-US" sz="11200" b="1" dirty="0" smtClean="0">
              <a:solidFill>
                <a:srgbClr val="FF0000"/>
              </a:solidFill>
              <a:latin typeface="HelveticaNeueLT Pro 57 Cn"/>
              <a:cs typeface="Arial" pitchFamily="34" charset="0"/>
            </a:endParaRPr>
          </a:p>
          <a:p>
            <a:pPr algn="l">
              <a:tabLst>
                <a:tab pos="895350" algn="l"/>
                <a:tab pos="981075" algn="l"/>
              </a:tabLst>
              <a:defRPr/>
            </a:pPr>
            <a:endParaRPr lang="en-US" sz="2900" dirty="0" smtClean="0">
              <a:solidFill>
                <a:srgbClr val="000066"/>
              </a:solidFill>
              <a:latin typeface="HelveticaNeueLT Pro 57 Cn"/>
            </a:endParaRPr>
          </a:p>
          <a:p>
            <a:pPr marL="457200" indent="-457200" algn="l">
              <a:lnSpc>
                <a:spcPct val="120000"/>
              </a:lnSpc>
              <a:buFont typeface="Arial" pitchFamily="34" charset="0"/>
              <a:buChar char="•"/>
              <a:tabLst>
                <a:tab pos="895350" algn="l"/>
                <a:tab pos="981075" algn="l"/>
              </a:tabLst>
              <a:defRPr/>
            </a:pPr>
            <a:r>
              <a:rPr lang="en-US" sz="9600" dirty="0" smtClean="0">
                <a:solidFill>
                  <a:srgbClr val="000066"/>
                </a:solidFill>
                <a:latin typeface="HelveticaNeueLT Pro 57 Cn"/>
              </a:rPr>
              <a:t>To increase the national income to </a:t>
            </a:r>
            <a:r>
              <a:rPr lang="en-US" sz="9600" dirty="0" smtClean="0">
                <a:solidFill>
                  <a:srgbClr val="FF0000"/>
                </a:solidFill>
                <a:latin typeface="HelveticaNeueLT Pro 57 Cn"/>
              </a:rPr>
              <a:t>2 trillion USD</a:t>
            </a:r>
            <a:r>
              <a:rPr lang="en-US" sz="9600" dirty="0" smtClean="0">
                <a:solidFill>
                  <a:srgbClr val="000066"/>
                </a:solidFill>
                <a:latin typeface="HelveticaNeueLT Pro 57 Cn"/>
              </a:rPr>
              <a:t>;</a:t>
            </a:r>
          </a:p>
          <a:p>
            <a:pPr marL="457200" indent="-457200" algn="l">
              <a:lnSpc>
                <a:spcPct val="120000"/>
              </a:lnSpc>
              <a:buFont typeface="Arial" pitchFamily="34" charset="0"/>
              <a:buChar char="•"/>
              <a:tabLst>
                <a:tab pos="895350" algn="l"/>
                <a:tab pos="981075" algn="l"/>
              </a:tabLst>
              <a:defRPr/>
            </a:pPr>
            <a:r>
              <a:rPr lang="en-US" sz="9600" dirty="0" smtClean="0">
                <a:solidFill>
                  <a:srgbClr val="000066"/>
                </a:solidFill>
                <a:latin typeface="HelveticaNeueLT Pro 57 Cn"/>
              </a:rPr>
              <a:t>To increase the income per capita to </a:t>
            </a:r>
            <a:r>
              <a:rPr lang="en-US" sz="9600" dirty="0" smtClean="0">
                <a:solidFill>
                  <a:srgbClr val="FF0000"/>
                </a:solidFill>
                <a:latin typeface="HelveticaNeueLT Pro 57 Cn"/>
              </a:rPr>
              <a:t>25,000  USD</a:t>
            </a:r>
            <a:r>
              <a:rPr lang="en-US" sz="9600" dirty="0" smtClean="0">
                <a:solidFill>
                  <a:srgbClr val="000066"/>
                </a:solidFill>
                <a:latin typeface="HelveticaNeueLT Pro 57 Cn"/>
              </a:rPr>
              <a:t>;</a:t>
            </a:r>
          </a:p>
          <a:p>
            <a:pPr marL="457200" indent="-457200" algn="l">
              <a:lnSpc>
                <a:spcPct val="120000"/>
              </a:lnSpc>
              <a:buFont typeface="Arial" pitchFamily="34" charset="0"/>
              <a:buChar char="•"/>
              <a:tabLst>
                <a:tab pos="895350" algn="l"/>
                <a:tab pos="981075" algn="l"/>
              </a:tabLst>
              <a:defRPr/>
            </a:pPr>
            <a:r>
              <a:rPr lang="en-US" sz="9600" dirty="0" smtClean="0">
                <a:solidFill>
                  <a:srgbClr val="000066"/>
                </a:solidFill>
                <a:latin typeface="HelveticaNeueLT Pro 57 Cn"/>
              </a:rPr>
              <a:t>To increase exports to </a:t>
            </a:r>
            <a:r>
              <a:rPr lang="en-US" sz="9600" dirty="0" smtClean="0">
                <a:solidFill>
                  <a:srgbClr val="FF0000"/>
                </a:solidFill>
                <a:latin typeface="HelveticaNeueLT Pro 57 Cn"/>
              </a:rPr>
              <a:t>500 billion </a:t>
            </a:r>
            <a:r>
              <a:t/>
            </a:r>
            <a:br/>
            <a:r>
              <a:rPr lang="en-US" sz="9600" dirty="0" smtClean="0">
                <a:solidFill>
                  <a:srgbClr val="FF0000"/>
                </a:solidFill>
                <a:latin typeface="HelveticaNeueLT Pro 57 Cn"/>
              </a:rPr>
              <a:t>USD</a:t>
            </a:r>
            <a:r>
              <a:rPr lang="en-US" sz="9600" dirty="0" smtClean="0">
                <a:solidFill>
                  <a:srgbClr val="000066"/>
                </a:solidFill>
                <a:latin typeface="HelveticaNeueLT Pro 57 Cn"/>
              </a:rPr>
              <a:t>;</a:t>
            </a:r>
            <a:r>
              <a:rPr lang="en-US" dirty="0" smtClean="0"/>
              <a:t> </a:t>
            </a:r>
            <a:endParaRPr lang="en-US" sz="9600" dirty="0" smtClean="0">
              <a:solidFill>
                <a:srgbClr val="000066"/>
              </a:solidFill>
              <a:latin typeface="HelveticaNeueLT Pro 57 Cn"/>
            </a:endParaRPr>
          </a:p>
          <a:p>
            <a:pPr marL="457200" indent="-457200" algn="l">
              <a:lnSpc>
                <a:spcPct val="120000"/>
              </a:lnSpc>
              <a:buFont typeface="Arial" pitchFamily="34" charset="0"/>
              <a:buChar char="•"/>
              <a:tabLst>
                <a:tab pos="895350" algn="l"/>
                <a:tab pos="981075" algn="l"/>
              </a:tabLst>
              <a:defRPr/>
            </a:pPr>
            <a:r>
              <a:rPr lang="en-US" sz="9600" dirty="0" smtClean="0">
                <a:solidFill>
                  <a:srgbClr val="000066"/>
                </a:solidFill>
                <a:latin typeface="HelveticaNeueLT Pro 57 Cn"/>
              </a:rPr>
              <a:t>To reduce the unemployment rate to </a:t>
            </a:r>
            <a:r>
              <a:rPr lang="en-US" sz="9600" dirty="0" smtClean="0">
                <a:solidFill>
                  <a:srgbClr val="FF0000"/>
                </a:solidFill>
                <a:latin typeface="HelveticaNeueLT Pro 57 Cn"/>
              </a:rPr>
              <a:t>5%</a:t>
            </a:r>
            <a:r>
              <a:rPr lang="en-US" sz="9600" dirty="0" smtClean="0">
                <a:solidFill>
                  <a:srgbClr val="000066"/>
                </a:solidFill>
                <a:latin typeface="HelveticaNeueLT Pro 57 Cn"/>
              </a:rPr>
              <a:t>;</a:t>
            </a:r>
            <a:r>
              <a:rPr lang="en-US" dirty="0" smtClean="0"/>
              <a:t> </a:t>
            </a:r>
            <a:endParaRPr lang="en-US" sz="9600" dirty="0" smtClean="0">
              <a:solidFill>
                <a:srgbClr val="000066"/>
              </a:solidFill>
              <a:latin typeface="HelveticaNeueLT Pro 57 Cn"/>
            </a:endParaRPr>
          </a:p>
          <a:p>
            <a:pPr marL="457200" indent="-457200" algn="l">
              <a:lnSpc>
                <a:spcPct val="120000"/>
              </a:lnSpc>
              <a:buFont typeface="Arial" pitchFamily="34" charset="0"/>
              <a:buChar char="•"/>
              <a:tabLst>
                <a:tab pos="895350" algn="l"/>
                <a:tab pos="981075" algn="l"/>
              </a:tabLst>
              <a:defRPr/>
            </a:pPr>
            <a:r>
              <a:rPr lang="en-US" sz="9600" dirty="0" smtClean="0">
                <a:solidFill>
                  <a:srgbClr val="000066"/>
                </a:solidFill>
                <a:latin typeface="HelveticaNeueLT Pro 57 Cn"/>
              </a:rPr>
              <a:t>Steadily to reduce the growth of inflation and interest rates </a:t>
            </a:r>
            <a:r>
              <a:rPr lang="en-US" sz="9600" dirty="0" smtClean="0">
                <a:solidFill>
                  <a:srgbClr val="FF0000"/>
                </a:solidFill>
                <a:latin typeface="HelveticaNeueLT Pro 57 Cn"/>
              </a:rPr>
              <a:t>to a one-digit number.</a:t>
            </a:r>
            <a:endParaRPr lang="en-US" sz="9600" dirty="0" smtClean="0">
              <a:solidFill>
                <a:srgbClr val="000066"/>
              </a:solidFill>
              <a:latin typeface="HelveticaNeueLT Pro 57 Cn"/>
            </a:endParaRPr>
          </a:p>
        </p:txBody>
      </p:sp>
      <p:sp>
        <p:nvSpPr>
          <p:cNvPr id="2" name="Slayt Numarası Yer Tutucusu 1"/>
          <p:cNvSpPr>
            <a:spLocks noGrp="1"/>
          </p:cNvSpPr>
          <p:nvPr>
            <p:ph type="sldNum" sz="quarter" idx="12"/>
          </p:nvPr>
        </p:nvSpPr>
        <p:spPr/>
        <p:txBody>
          <a:bodyPr/>
          <a:lstStyle/>
          <a:p>
            <a:pPr>
              <a:defRPr/>
            </a:pPr>
            <a:fld id="{8F4AC332-A07C-4819-8052-4C18CED0F7F2}" type="slidenum">
              <a:rPr lang="tr-TR"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26628"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11" name="2 Alt Başlık"/>
          <p:cNvSpPr txBox="1">
            <a:spLocks/>
          </p:cNvSpPr>
          <p:nvPr/>
        </p:nvSpPr>
        <p:spPr bwMode="auto">
          <a:xfrm>
            <a:off x="827088" y="692150"/>
            <a:ext cx="7802562" cy="5487988"/>
          </a:xfrm>
          <a:prstGeom prst="rect">
            <a:avLst/>
          </a:prstGeom>
          <a:noFill/>
          <a:ln>
            <a:noFill/>
          </a:ln>
          <a:extLst>
            <a:ext uri="{909E8E84-426E-40DD-AFC4-6F175D3DCCD1}"/>
            <a:ext uri="{91240B29-F687-4F45-9708-019B960494DF}"/>
          </a:extLst>
        </p:spPr>
        <p:txBody>
          <a:bodyPr>
            <a:normAutofit fontScale="25000" lnSpcReduction="20000"/>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lnSpc>
                <a:spcPct val="120000"/>
              </a:lnSpc>
              <a:spcAft>
                <a:spcPts val="0"/>
              </a:spcAft>
              <a:defRPr/>
            </a:pPr>
            <a:r>
              <a:rPr lang="en-US" sz="14400" b="1" dirty="0" smtClean="0">
                <a:solidFill>
                  <a:srgbClr val="FF0000"/>
                </a:solidFill>
                <a:latin typeface="HelveticaNeueLT Pro 57 Cn"/>
              </a:rPr>
              <a:t>MAIN MACROECONOMIC </a:t>
            </a:r>
            <a:r>
              <a:rPr lang="en-US" sz="14400" b="1" dirty="0" smtClean="0">
                <a:solidFill>
                  <a:srgbClr val="FF0000"/>
                </a:solidFill>
                <a:latin typeface="HelveticaNeueLT Pro 57 Cn"/>
              </a:rPr>
              <a:t>GOALS </a:t>
            </a:r>
            <a:r>
              <a:rPr lang="en-US" sz="14400" b="1" dirty="0" smtClean="0">
                <a:solidFill>
                  <a:srgbClr val="FF0000"/>
                </a:solidFill>
                <a:latin typeface="HelveticaNeueLT Pro 57 Cn"/>
              </a:rPr>
              <a:t>BY </a:t>
            </a:r>
            <a:r>
              <a:rPr lang="en-US" sz="14400" b="1" dirty="0" smtClean="0">
                <a:solidFill>
                  <a:srgbClr val="FF0000"/>
                </a:solidFill>
                <a:latin typeface="HelveticaNeueLT Pro 57 Cn"/>
              </a:rPr>
              <a:t>2018</a:t>
            </a:r>
            <a:r>
              <a:rPr lang="en-US" dirty="0" smtClean="0"/>
              <a:t> </a:t>
            </a:r>
            <a:endParaRPr lang="en-US" sz="14400" b="1" dirty="0" smtClean="0">
              <a:solidFill>
                <a:srgbClr val="FF0000"/>
              </a:solidFill>
              <a:latin typeface="HelveticaNeueLT Pro 57 Cn"/>
              <a:cs typeface="Arial" pitchFamily="34" charset="0"/>
            </a:endParaRPr>
          </a:p>
          <a:p>
            <a:pPr algn="l">
              <a:tabLst>
                <a:tab pos="895350" algn="l"/>
                <a:tab pos="981075" algn="l"/>
              </a:tabLst>
              <a:defRPr/>
            </a:pPr>
            <a:endParaRPr lang="en-US" sz="2900" dirty="0">
              <a:solidFill>
                <a:srgbClr val="000066"/>
              </a:solidFill>
              <a:latin typeface="HelveticaNeueLT Pro 57 Cn"/>
            </a:endParaRPr>
          </a:p>
          <a:p>
            <a:pPr marL="457200" indent="-457200" algn="l">
              <a:lnSpc>
                <a:spcPct val="120000"/>
              </a:lnSpc>
              <a:buFont typeface="Arial" pitchFamily="34" charset="0"/>
              <a:buChar char="•"/>
              <a:tabLst>
                <a:tab pos="895350" algn="l"/>
                <a:tab pos="981075" algn="l"/>
              </a:tabLst>
              <a:defRPr/>
            </a:pPr>
            <a:r>
              <a:rPr lang="en-US" sz="11200" dirty="0" smtClean="0">
                <a:solidFill>
                  <a:srgbClr val="000066"/>
                </a:solidFill>
                <a:latin typeface="HelveticaNeueLT Pro 57 Cn"/>
              </a:rPr>
              <a:t>To increase the national income to </a:t>
            </a:r>
            <a:r>
              <a:rPr lang="en-US" sz="11200" dirty="0" smtClean="0">
                <a:solidFill>
                  <a:srgbClr val="FF0000"/>
                </a:solidFill>
                <a:latin typeface="HelveticaNeueLT Pro 57 Cn"/>
              </a:rPr>
              <a:t>1.3 trillion USD</a:t>
            </a:r>
            <a:r>
              <a:rPr lang="en-US" sz="11200" dirty="0" smtClean="0">
                <a:solidFill>
                  <a:srgbClr val="000066"/>
                </a:solidFill>
                <a:latin typeface="HelveticaNeueLT Pro 57 Cn"/>
              </a:rPr>
              <a:t>;</a:t>
            </a:r>
          </a:p>
          <a:p>
            <a:pPr marL="457200" indent="-457200" algn="l">
              <a:lnSpc>
                <a:spcPct val="120000"/>
              </a:lnSpc>
              <a:buFont typeface="Arial" pitchFamily="34" charset="0"/>
              <a:buChar char="•"/>
              <a:tabLst>
                <a:tab pos="895350" algn="l"/>
                <a:tab pos="981075" algn="l"/>
              </a:tabLst>
              <a:defRPr/>
            </a:pPr>
            <a:r>
              <a:rPr lang="en-US" sz="11200" dirty="0" smtClean="0">
                <a:solidFill>
                  <a:srgbClr val="000066"/>
                </a:solidFill>
                <a:latin typeface="HelveticaNeueLT Pro 57 Cn"/>
              </a:rPr>
              <a:t>To increase the income per capita to </a:t>
            </a:r>
            <a:r>
              <a:rPr lang="en-US" sz="11200" dirty="0" smtClean="0">
                <a:solidFill>
                  <a:srgbClr val="FF0000"/>
                </a:solidFill>
                <a:latin typeface="HelveticaNeueLT Pro 57 Cn"/>
              </a:rPr>
              <a:t>16,500  USD</a:t>
            </a:r>
            <a:r>
              <a:rPr lang="en-US" sz="11200" dirty="0" smtClean="0">
                <a:solidFill>
                  <a:srgbClr val="000066"/>
                </a:solidFill>
                <a:latin typeface="HelveticaNeueLT Pro 57 Cn"/>
              </a:rPr>
              <a:t>;</a:t>
            </a:r>
          </a:p>
          <a:p>
            <a:pPr marL="457200" indent="-457200" algn="l">
              <a:lnSpc>
                <a:spcPct val="120000"/>
              </a:lnSpc>
              <a:buFont typeface="Arial" pitchFamily="34" charset="0"/>
              <a:buChar char="•"/>
              <a:tabLst>
                <a:tab pos="895350" algn="l"/>
                <a:tab pos="981075" algn="l"/>
              </a:tabLst>
              <a:defRPr/>
            </a:pPr>
            <a:r>
              <a:rPr lang="en-US" sz="11200" dirty="0" smtClean="0">
                <a:solidFill>
                  <a:srgbClr val="000066"/>
                </a:solidFill>
                <a:latin typeface="HelveticaNeueLT Pro 57 Cn"/>
              </a:rPr>
              <a:t>To increase exports to </a:t>
            </a:r>
            <a:r>
              <a:rPr lang="en-US" sz="11200" dirty="0" smtClean="0">
                <a:solidFill>
                  <a:srgbClr val="FF0000"/>
                </a:solidFill>
                <a:latin typeface="HelveticaNeueLT Pro 57 Cn"/>
              </a:rPr>
              <a:t>277 billion USD</a:t>
            </a:r>
            <a:r>
              <a:rPr lang="en-US" sz="11200" dirty="0" smtClean="0">
                <a:solidFill>
                  <a:srgbClr val="000066"/>
                </a:solidFill>
                <a:latin typeface="HelveticaNeueLT Pro 57 Cn"/>
              </a:rPr>
              <a:t>;</a:t>
            </a:r>
            <a:r>
              <a:rPr lang="en-US" dirty="0" smtClean="0"/>
              <a:t> </a:t>
            </a:r>
            <a:endParaRPr lang="en-US" sz="11200" dirty="0" smtClean="0">
              <a:solidFill>
                <a:srgbClr val="000066"/>
              </a:solidFill>
              <a:latin typeface="HelveticaNeueLT Pro 57 Cn"/>
            </a:endParaRPr>
          </a:p>
          <a:p>
            <a:pPr marL="457200" indent="-457200" algn="l">
              <a:lnSpc>
                <a:spcPct val="120000"/>
              </a:lnSpc>
              <a:buFont typeface="Arial" pitchFamily="34" charset="0"/>
              <a:buChar char="•"/>
              <a:tabLst>
                <a:tab pos="895350" algn="l"/>
                <a:tab pos="981075" algn="l"/>
              </a:tabLst>
              <a:defRPr/>
            </a:pPr>
            <a:r>
              <a:rPr lang="en-US" sz="11200" dirty="0" smtClean="0">
                <a:solidFill>
                  <a:srgbClr val="000066"/>
                </a:solidFill>
                <a:latin typeface="HelveticaNeueLT Pro 57 Cn"/>
              </a:rPr>
              <a:t>To reduce the unemployment rate to </a:t>
            </a:r>
            <a:r>
              <a:rPr lang="en-US" sz="11200" dirty="0" smtClean="0">
                <a:solidFill>
                  <a:srgbClr val="FF0000"/>
                </a:solidFill>
                <a:latin typeface="HelveticaNeueLT Pro 57 Cn"/>
              </a:rPr>
              <a:t>7.2%</a:t>
            </a:r>
            <a:r>
              <a:rPr lang="en-US" sz="11200" dirty="0" smtClean="0">
                <a:solidFill>
                  <a:srgbClr val="000066"/>
                </a:solidFill>
                <a:latin typeface="HelveticaNeueLT Pro 57 Cn"/>
              </a:rPr>
              <a:t>;</a:t>
            </a:r>
            <a:r>
              <a:rPr lang="en-US" dirty="0" smtClean="0"/>
              <a:t> </a:t>
            </a:r>
            <a:endParaRPr lang="en-US" sz="11200" dirty="0" smtClean="0">
              <a:solidFill>
                <a:srgbClr val="000066"/>
              </a:solidFill>
              <a:latin typeface="HelveticaNeueLT Pro 57 Cn"/>
            </a:endParaRPr>
          </a:p>
          <a:p>
            <a:pPr marL="457200" indent="-457200" algn="l">
              <a:lnSpc>
                <a:spcPct val="120000"/>
              </a:lnSpc>
              <a:buFont typeface="Arial" pitchFamily="34" charset="0"/>
              <a:buChar char="•"/>
              <a:tabLst>
                <a:tab pos="895350" algn="l"/>
                <a:tab pos="981075" algn="l"/>
              </a:tabLst>
              <a:defRPr/>
            </a:pPr>
            <a:endParaRPr lang="en-US" sz="12800" dirty="0" smtClean="0">
              <a:solidFill>
                <a:srgbClr val="000066"/>
              </a:solidFill>
              <a:latin typeface="HelveticaNeueLT Pro 57 Cn"/>
            </a:endParaRPr>
          </a:p>
        </p:txBody>
      </p:sp>
      <p:sp>
        <p:nvSpPr>
          <p:cNvPr id="2" name="Slayt Numarası Yer Tutucusu 1"/>
          <p:cNvSpPr>
            <a:spLocks noGrp="1"/>
          </p:cNvSpPr>
          <p:nvPr>
            <p:ph type="sldNum" sz="quarter" idx="12"/>
          </p:nvPr>
        </p:nvSpPr>
        <p:spPr/>
        <p:txBody>
          <a:bodyPr/>
          <a:lstStyle/>
          <a:p>
            <a:pPr>
              <a:defRPr/>
            </a:pPr>
            <a:fld id="{A2F98D82-94FC-4C7D-A69F-EE13F95C2E04}" type="slidenum">
              <a:rPr lang="tr-TR"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prstClr val="white"/>
              </a:solidFill>
              <a:latin typeface="HelveticaNeueLT Pro 57 Cn"/>
              <a:cs typeface="Arial" pitchFamily="34" charset="0"/>
            </a:endParaRPr>
          </a:p>
        </p:txBody>
      </p:sp>
      <p:sp>
        <p:nvSpPr>
          <p:cNvPr id="9" name="8 Dikdörtgen"/>
          <p:cNvSpPr/>
          <p:nvPr/>
        </p:nvSpPr>
        <p:spPr>
          <a:xfrm>
            <a:off x="0" y="6643688"/>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solidFill>
                <a:prstClr val="white"/>
              </a:solidFill>
            </a:endParaRP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28676"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solidFill>
                  <a:prstClr val="white"/>
                </a:solidFill>
              </a:endParaRP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11" name="2 Alt Başlık"/>
          <p:cNvSpPr txBox="1">
            <a:spLocks/>
          </p:cNvSpPr>
          <p:nvPr/>
        </p:nvSpPr>
        <p:spPr bwMode="auto">
          <a:xfrm>
            <a:off x="827088" y="692150"/>
            <a:ext cx="7802562" cy="5487988"/>
          </a:xfrm>
          <a:prstGeom prst="rect">
            <a:avLst/>
          </a:prstGeom>
          <a:noFill/>
          <a:ln>
            <a:noFill/>
          </a:ln>
          <a:extLst>
            <a:ext uri="{909E8E84-426E-40DD-AFC4-6F175D3DCCD1}"/>
            <a:ext uri="{91240B29-F687-4F45-9708-019B960494DF}"/>
          </a:extLst>
        </p:spPr>
        <p:txBody>
          <a:bodyPr>
            <a:normAutofit/>
          </a:bodyPr>
          <a:lstStyle/>
          <a:p>
            <a:pPr algn="ctr">
              <a:lnSpc>
                <a:spcPct val="120000"/>
              </a:lnSpc>
              <a:spcBef>
                <a:spcPct val="20000"/>
              </a:spcBef>
              <a:buFont typeface="Arial" pitchFamily="34" charset="0"/>
              <a:buNone/>
            </a:pPr>
            <a:r>
              <a:rPr lang="en-US" sz="3000" b="1" dirty="0">
                <a:solidFill>
                  <a:srgbClr val="FF0000"/>
                </a:solidFill>
                <a:latin typeface="HelveticaNeueLT Pro 57 Cn"/>
              </a:rPr>
              <a:t>CURRENT SITUATION</a:t>
            </a:r>
          </a:p>
          <a:p>
            <a:pPr>
              <a:spcBef>
                <a:spcPct val="20000"/>
              </a:spcBef>
              <a:buFont typeface="Arial" pitchFamily="34" charset="0"/>
              <a:buNone/>
            </a:pPr>
            <a:endParaRPr lang="en-US" sz="3000" dirty="0">
              <a:solidFill>
                <a:srgbClr val="000066"/>
              </a:solidFill>
              <a:latin typeface="HelveticaNeueLT Pro 57 Cn"/>
            </a:endParaRPr>
          </a:p>
          <a:p>
            <a:pPr>
              <a:lnSpc>
                <a:spcPct val="120000"/>
              </a:lnSpc>
              <a:spcBef>
                <a:spcPct val="20000"/>
              </a:spcBef>
              <a:buFont typeface="Arial" pitchFamily="34" charset="0"/>
              <a:buChar char="•"/>
            </a:pPr>
            <a:r>
              <a:rPr lang="en-US" sz="2600" dirty="0" smtClean="0">
                <a:solidFill>
                  <a:srgbClr val="000066"/>
                </a:solidFill>
                <a:latin typeface="HelveticaNeueLT Pro 57 Cn"/>
              </a:rPr>
              <a:t> National </a:t>
            </a:r>
            <a:r>
              <a:rPr lang="en-US" sz="2600" dirty="0">
                <a:solidFill>
                  <a:srgbClr val="000066"/>
                </a:solidFill>
                <a:latin typeface="HelveticaNeueLT Pro 57 Cn"/>
              </a:rPr>
              <a:t>Income - </a:t>
            </a:r>
            <a:r>
              <a:rPr lang="en-US" sz="2600" dirty="0">
                <a:solidFill>
                  <a:srgbClr val="FF0000"/>
                </a:solidFill>
                <a:latin typeface="HelveticaNeueLT Pro 57 Cn"/>
              </a:rPr>
              <a:t>786 billion  USD</a:t>
            </a:r>
            <a:r>
              <a:rPr lang="en-US" sz="2600" dirty="0">
                <a:solidFill>
                  <a:srgbClr val="000066"/>
                </a:solidFill>
                <a:latin typeface="HelveticaNeueLT Pro 57 Cn"/>
              </a:rPr>
              <a:t>; </a:t>
            </a:r>
          </a:p>
          <a:p>
            <a:pPr>
              <a:lnSpc>
                <a:spcPct val="120000"/>
              </a:lnSpc>
              <a:spcBef>
                <a:spcPct val="20000"/>
              </a:spcBef>
              <a:buFont typeface="Arial" pitchFamily="34" charset="0"/>
              <a:buChar char="•"/>
            </a:pPr>
            <a:r>
              <a:rPr lang="en-US" sz="2600" dirty="0" smtClean="0">
                <a:solidFill>
                  <a:srgbClr val="000066"/>
                </a:solidFill>
                <a:latin typeface="HelveticaNeueLT Pro 57 Cn"/>
              </a:rPr>
              <a:t> Gross </a:t>
            </a:r>
            <a:r>
              <a:rPr lang="en-US" sz="2600" dirty="0">
                <a:solidFill>
                  <a:srgbClr val="000066"/>
                </a:solidFill>
                <a:latin typeface="HelveticaNeueLT Pro 57 Cn"/>
              </a:rPr>
              <a:t>Domestic Product -</a:t>
            </a:r>
            <a:r>
              <a:rPr lang="en-US" dirty="0" smtClean="0"/>
              <a:t> </a:t>
            </a:r>
            <a:r>
              <a:rPr lang="en-US" sz="2600" dirty="0">
                <a:solidFill>
                  <a:srgbClr val="FF0000"/>
                </a:solidFill>
                <a:latin typeface="HelveticaNeueLT Pro 57 Cn"/>
              </a:rPr>
              <a:t>10,497  USD</a:t>
            </a:r>
            <a:r>
              <a:rPr lang="en-US" sz="2600" dirty="0">
                <a:solidFill>
                  <a:srgbClr val="000066"/>
                </a:solidFill>
                <a:latin typeface="HelveticaNeueLT Pro 57 Cn"/>
              </a:rPr>
              <a:t>;</a:t>
            </a:r>
          </a:p>
          <a:p>
            <a:pPr>
              <a:lnSpc>
                <a:spcPct val="120000"/>
              </a:lnSpc>
              <a:spcBef>
                <a:spcPct val="20000"/>
              </a:spcBef>
              <a:buFont typeface="Arial" pitchFamily="34" charset="0"/>
              <a:buChar char="•"/>
            </a:pPr>
            <a:r>
              <a:rPr lang="en-US" sz="2600" dirty="0">
                <a:solidFill>
                  <a:srgbClr val="000066"/>
                </a:solidFill>
                <a:latin typeface="HelveticaNeueLT Pro 57 Cn"/>
              </a:rPr>
              <a:t> Exports -</a:t>
            </a:r>
            <a:r>
              <a:rPr lang="en-US" sz="2600" dirty="0">
                <a:solidFill>
                  <a:srgbClr val="FF0000"/>
                </a:solidFill>
                <a:latin typeface="HelveticaNeueLT Pro 57 Cn"/>
              </a:rPr>
              <a:t> 152.5 billion USD</a:t>
            </a:r>
            <a:r>
              <a:rPr lang="en-US" sz="2600" dirty="0">
                <a:solidFill>
                  <a:srgbClr val="000066"/>
                </a:solidFill>
                <a:latin typeface="HelveticaNeueLT Pro 57 Cn"/>
              </a:rPr>
              <a:t>;</a:t>
            </a:r>
          </a:p>
          <a:p>
            <a:pPr>
              <a:lnSpc>
                <a:spcPct val="120000"/>
              </a:lnSpc>
              <a:spcBef>
                <a:spcPct val="20000"/>
              </a:spcBef>
              <a:buFont typeface="Arial" pitchFamily="34" charset="0"/>
              <a:buChar char="•"/>
            </a:pPr>
            <a:r>
              <a:rPr lang="en-US" sz="2600" dirty="0" smtClean="0">
                <a:solidFill>
                  <a:srgbClr val="000066"/>
                </a:solidFill>
                <a:latin typeface="HelveticaNeueLT Pro 57 Cn"/>
              </a:rPr>
              <a:t> Unemployment </a:t>
            </a:r>
            <a:r>
              <a:rPr lang="en-US" sz="2600" dirty="0">
                <a:solidFill>
                  <a:srgbClr val="000066"/>
                </a:solidFill>
                <a:latin typeface="HelveticaNeueLT Pro 57 Cn"/>
              </a:rPr>
              <a:t>rate - </a:t>
            </a:r>
            <a:r>
              <a:rPr lang="en-US" sz="2600" dirty="0">
                <a:solidFill>
                  <a:srgbClr val="FF0000"/>
                </a:solidFill>
                <a:latin typeface="HelveticaNeueLT Pro 57 Cn"/>
              </a:rPr>
              <a:t>9.2%.</a:t>
            </a:r>
            <a:endParaRPr lang="en-US" sz="2600" dirty="0">
              <a:solidFill>
                <a:srgbClr val="000066"/>
              </a:solidFill>
              <a:latin typeface="HelveticaNeueLT Pro 57 Cn"/>
            </a:endParaRPr>
          </a:p>
        </p:txBody>
      </p:sp>
      <p:sp>
        <p:nvSpPr>
          <p:cNvPr id="2" name="Slayt Numarası Yer Tutucusu 1"/>
          <p:cNvSpPr>
            <a:spLocks noGrp="1"/>
          </p:cNvSpPr>
          <p:nvPr>
            <p:ph type="sldNum" sz="quarter" idx="12"/>
          </p:nvPr>
        </p:nvSpPr>
        <p:spPr/>
        <p:txBody>
          <a:bodyPr/>
          <a:lstStyle/>
          <a:p>
            <a:pPr>
              <a:defRPr/>
            </a:pPr>
            <a:fld id="{FF2A6777-9A81-4BFA-AE14-1BEAC5A4AAC8}" type="slidenum">
              <a:rPr lang="tr-TR" smtClean="0">
                <a:solidFill>
                  <a:prstClr val="black">
                    <a:tint val="75000"/>
                  </a:prstClr>
                </a:solidFill>
              </a:rPr>
              <a:pPr>
                <a:defRPr/>
              </a:pPr>
              <a:t>8</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0"/>
            <a:ext cx="9144000" cy="4286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r" fontAlgn="auto">
              <a:spcAft>
                <a:spcPts val="0"/>
              </a:spcAft>
              <a:defRPr/>
            </a:pPr>
            <a:endParaRPr lang="tr-TR" sz="2000" dirty="0">
              <a:solidFill>
                <a:schemeClr val="bg1"/>
              </a:solidFill>
              <a:latin typeface="HelveticaNeueLT Pro 57 Cn"/>
              <a:cs typeface="Arial" pitchFamily="34" charset="0"/>
            </a:endParaRPr>
          </a:p>
        </p:txBody>
      </p:sp>
      <p:sp>
        <p:nvSpPr>
          <p:cNvPr id="9" name="8 Dikdörtgen"/>
          <p:cNvSpPr/>
          <p:nvPr/>
        </p:nvSpPr>
        <p:spPr>
          <a:xfrm>
            <a:off x="0" y="6671072"/>
            <a:ext cx="9144000" cy="2143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15" name="14 Düz Bağlayıcı"/>
          <p:cNvCxnSpPr/>
          <p:nvPr/>
        </p:nvCxnSpPr>
        <p:spPr>
          <a:xfrm>
            <a:off x="0" y="414338"/>
            <a:ext cx="9144000" cy="0"/>
          </a:xfrm>
          <a:prstGeom prst="line">
            <a:avLst/>
          </a:prstGeom>
          <a:ln w="444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grpSp>
        <p:nvGrpSpPr>
          <p:cNvPr id="30724" name="12 Grup"/>
          <p:cNvGrpSpPr>
            <a:grpSpLocks/>
          </p:cNvGrpSpPr>
          <p:nvPr/>
        </p:nvGrpSpPr>
        <p:grpSpPr bwMode="auto">
          <a:xfrm>
            <a:off x="285750" y="173038"/>
            <a:ext cx="611188" cy="612775"/>
            <a:chOff x="285720" y="0"/>
            <a:chExt cx="612000" cy="612000"/>
          </a:xfrm>
        </p:grpSpPr>
        <p:sp>
          <p:nvSpPr>
            <p:cNvPr id="6" name="5 Oval"/>
            <p:cNvSpPr/>
            <p:nvPr/>
          </p:nvSpPr>
          <p:spPr>
            <a:xfrm>
              <a:off x="285720" y="0"/>
              <a:ext cx="612000" cy="612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pic>
          <p:nvPicPr>
            <p:cNvPr id="5" name="4 Resim" descr="Kalkınma Bakanlığı logo.jpg"/>
            <p:cNvPicPr>
              <a:picLocks noChangeAspect="1"/>
            </p:cNvPicPr>
            <p:nvPr/>
          </p:nvPicPr>
          <p:blipFill>
            <a:blip r:embed="rId3" cstate="print"/>
            <a:stretch>
              <a:fillRect/>
            </a:stretch>
          </p:blipFill>
          <p:spPr>
            <a:xfrm>
              <a:off x="321720" y="36000"/>
              <a:ext cx="540000" cy="540000"/>
            </a:xfrm>
            <a:prstGeom prst="ellipse">
              <a:avLst/>
            </a:prstGeom>
          </p:spPr>
        </p:pic>
      </p:grpSp>
      <p:cxnSp>
        <p:nvCxnSpPr>
          <p:cNvPr id="16" name="15 Düz Bağlayıcı"/>
          <p:cNvCxnSpPr/>
          <p:nvPr/>
        </p:nvCxnSpPr>
        <p:spPr>
          <a:xfrm>
            <a:off x="0" y="6235700"/>
            <a:ext cx="8643966" cy="0"/>
          </a:xfrm>
          <a:prstGeom prst="line">
            <a:avLst/>
          </a:prstGeom>
          <a:ln w="19050">
            <a:solidFill>
              <a:srgbClr val="FF0000"/>
            </a:solidFill>
          </a:ln>
          <a:scene3d>
            <a:camera prst="orthographicFront"/>
            <a:lightRig rig="threePt" dir="t"/>
          </a:scene3d>
          <a:sp3d/>
        </p:spPr>
        <p:style>
          <a:lnRef idx="1">
            <a:schemeClr val="accent1"/>
          </a:lnRef>
          <a:fillRef idx="0">
            <a:schemeClr val="accent1"/>
          </a:fillRef>
          <a:effectRef idx="0">
            <a:schemeClr val="accent1"/>
          </a:effectRef>
          <a:fontRef idx="minor">
            <a:schemeClr val="tx1"/>
          </a:fontRef>
        </p:style>
      </p:cxnSp>
      <p:sp>
        <p:nvSpPr>
          <p:cNvPr id="30726" name="2 Alt Başlık"/>
          <p:cNvSpPr txBox="1">
            <a:spLocks/>
          </p:cNvSpPr>
          <p:nvPr/>
        </p:nvSpPr>
        <p:spPr bwMode="auto">
          <a:xfrm>
            <a:off x="539552" y="476672"/>
            <a:ext cx="8072438" cy="5159375"/>
          </a:xfrm>
          <a:prstGeom prst="rect">
            <a:avLst/>
          </a:prstGeom>
          <a:noFill/>
          <a:ln w="9525">
            <a:noFill/>
            <a:miter lim="800000"/>
            <a:headEnd/>
            <a:tailEnd/>
          </a:ln>
        </p:spPr>
        <p:txBody>
          <a:bodyPr/>
          <a:lstStyle/>
          <a:p>
            <a:pPr algn="ctr">
              <a:spcBef>
                <a:spcPct val="20000"/>
              </a:spcBef>
              <a:buFont typeface="Arial" pitchFamily="34" charset="0"/>
              <a:buNone/>
            </a:pPr>
            <a:r>
              <a:rPr lang="en-US" sz="2400" b="1">
                <a:solidFill>
                  <a:srgbClr val="FF0000"/>
                </a:solidFill>
                <a:latin typeface="HelveticaNeueLT Pro 57 Cn"/>
              </a:rPr>
              <a:t>STRUCTURE OF THE TENTH DEVELOPMENT PLAN</a:t>
            </a:r>
            <a:endParaRPr lang="en-US" sz="2400">
              <a:solidFill>
                <a:srgbClr val="000066"/>
              </a:solidFill>
              <a:latin typeface="HelveticaNeueLT Pro 57 Cn"/>
            </a:endParaRPr>
          </a:p>
          <a:p>
            <a:pPr>
              <a:spcBef>
                <a:spcPct val="20000"/>
              </a:spcBef>
              <a:buFont typeface="Arial" pitchFamily="34" charset="0"/>
              <a:buNone/>
            </a:pPr>
            <a:r>
              <a:rPr lang="en-US" dirty="0" smtClean="0"/>
              <a:t>			</a:t>
            </a:r>
            <a:endParaRPr lang="en-US" sz="2400">
              <a:latin typeface="HelveticaNeueLT Pro 57 Cn"/>
            </a:endParaRPr>
          </a:p>
          <a:p>
            <a:pPr>
              <a:spcBef>
                <a:spcPct val="20000"/>
              </a:spcBef>
              <a:buFont typeface="Arial" pitchFamily="34" charset="0"/>
              <a:buNone/>
            </a:pPr>
            <a:endParaRPr lang="en-US" sz="2400" b="1"/>
          </a:p>
          <a:p>
            <a:pPr>
              <a:spcBef>
                <a:spcPct val="20000"/>
              </a:spcBef>
              <a:buFont typeface="Arial" pitchFamily="34" charset="0"/>
              <a:buNone/>
            </a:pPr>
            <a:endParaRPr lang="en-US" sz="2400" b="1"/>
          </a:p>
        </p:txBody>
      </p:sp>
      <p:sp>
        <p:nvSpPr>
          <p:cNvPr id="2" name="Slayt Numarası Yer Tutucusu 1"/>
          <p:cNvSpPr>
            <a:spLocks noGrp="1"/>
          </p:cNvSpPr>
          <p:nvPr>
            <p:ph type="sldNum" sz="quarter" idx="12"/>
          </p:nvPr>
        </p:nvSpPr>
        <p:spPr/>
        <p:txBody>
          <a:bodyPr/>
          <a:lstStyle/>
          <a:p>
            <a:pPr>
              <a:defRPr/>
            </a:pPr>
            <a:fld id="{5EDB27EB-6244-49FF-907A-F93BEE523324}" type="slidenum">
              <a:rPr lang="tr-TR" smtClean="0"/>
              <a:pPr>
                <a:defRPr/>
              </a:pPr>
              <a:t>9</a:t>
            </a:fld>
            <a:endParaRPr lang="en-US" dirty="0"/>
          </a:p>
        </p:txBody>
      </p:sp>
      <p:graphicFrame>
        <p:nvGraphicFramePr>
          <p:cNvPr id="18" name="17 Diyagram"/>
          <p:cNvGraphicFramePr/>
          <p:nvPr/>
        </p:nvGraphicFramePr>
        <p:xfrm>
          <a:off x="323528" y="1052736"/>
          <a:ext cx="8568952" cy="53285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20" name="19 Düz Bağlayıcı"/>
          <p:cNvCxnSpPr/>
          <p:nvPr/>
        </p:nvCxnSpPr>
        <p:spPr>
          <a:xfrm>
            <a:off x="1403350" y="2636838"/>
            <a:ext cx="439261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21 Düz Ok Bağlayıcısı"/>
          <p:cNvCxnSpPr/>
          <p:nvPr/>
        </p:nvCxnSpPr>
        <p:spPr>
          <a:xfrm>
            <a:off x="1403350" y="2636838"/>
            <a:ext cx="0" cy="2159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4" name="23 Düz Ok Bağlayıcısı"/>
          <p:cNvCxnSpPr/>
          <p:nvPr/>
        </p:nvCxnSpPr>
        <p:spPr>
          <a:xfrm>
            <a:off x="3563938" y="2636838"/>
            <a:ext cx="0" cy="2159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6" name="25 Düz Ok Bağlayıcısı"/>
          <p:cNvCxnSpPr/>
          <p:nvPr/>
        </p:nvCxnSpPr>
        <p:spPr>
          <a:xfrm>
            <a:off x="5795963" y="2636838"/>
            <a:ext cx="0" cy="287337"/>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8" name="27 Düz Bağlayıcı"/>
          <p:cNvCxnSpPr/>
          <p:nvPr/>
        </p:nvCxnSpPr>
        <p:spPr>
          <a:xfrm>
            <a:off x="4500563" y="2349500"/>
            <a:ext cx="0" cy="28733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29 Düz Bağlayıcı"/>
          <p:cNvCxnSpPr/>
          <p:nvPr/>
        </p:nvCxnSpPr>
        <p:spPr>
          <a:xfrm>
            <a:off x="4643438" y="2636838"/>
            <a:ext cx="3457575"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2" name="31 Düz Ok Bağlayıcısı"/>
          <p:cNvCxnSpPr/>
          <p:nvPr/>
        </p:nvCxnSpPr>
        <p:spPr>
          <a:xfrm>
            <a:off x="8093075" y="2640013"/>
            <a:ext cx="0" cy="284162"/>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10187</TotalTime>
  <Words>1837</Words>
  <Application>Microsoft Office PowerPoint</Application>
  <PresentationFormat>Экран (4:3)</PresentationFormat>
  <Paragraphs>259</Paragraphs>
  <Slides>26</Slides>
  <Notes>25</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Ofis Teması</vt:lpstr>
      <vt:lpstr> TENTH DEVELOPMENT PLAN (2014-2018) </vt:lpstr>
      <vt:lpstr>Слайд 2</vt:lpstr>
      <vt:lpstr>Слайд 3</vt:lpstr>
      <vt:lpstr>Слайд 4</vt:lpstr>
      <vt:lpstr>Слайд 5</vt:lpstr>
      <vt:lpstr>Слайд 6</vt:lpstr>
      <vt:lpstr>Слайд 7</vt:lpstr>
      <vt:lpstr>Слайд 8</vt:lpstr>
      <vt:lpstr>Слайд 9</vt:lpstr>
      <vt:lpstr>Слайд 10</vt:lpstr>
      <vt:lpstr>1. Qualified people, strong society  (Our objectives-1)</vt:lpstr>
      <vt:lpstr>1. Qualified people, strong society  (Our objectives-2)</vt:lpstr>
      <vt:lpstr>1. Qualified people, strong society  (Our objectives-3)</vt:lpstr>
      <vt:lpstr>1. Qualified people, strong society  (Our objectives-4)</vt:lpstr>
      <vt:lpstr>2. Innovative production, stable high economic growth</vt:lpstr>
      <vt:lpstr>Слайд 16</vt:lpstr>
      <vt:lpstr>Слайд 17</vt:lpstr>
      <vt:lpstr>Слайд 18</vt:lpstr>
      <vt:lpstr>Слайд 19</vt:lpstr>
      <vt:lpstr>3. Livable places, sustainable environment (Our objectives-1) </vt:lpstr>
      <vt:lpstr>3. Livable places, sustainable environment (Our objectives-2) </vt:lpstr>
      <vt:lpstr>4. International cooperation for economic development (Our objectives)</vt:lpstr>
      <vt:lpstr>Слайд 23</vt:lpstr>
      <vt:lpstr>Слайд 24</vt:lpstr>
      <vt:lpstr>Слайд 25</vt:lpstr>
      <vt:lpstr>Слайд 26</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Hasan YURTOĞLU</dc:creator>
  <cp:lastModifiedBy>Настя</cp:lastModifiedBy>
  <cp:revision>1052</cp:revision>
  <cp:lastPrinted>2012-10-30T08:44:22Z</cp:lastPrinted>
  <dcterms:created xsi:type="dcterms:W3CDTF">2011-12-19T13:34:13Z</dcterms:created>
  <dcterms:modified xsi:type="dcterms:W3CDTF">2013-12-18T09:36:43Z</dcterms:modified>
</cp:coreProperties>
</file>