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497" r:id="rId2"/>
    <p:sldId id="877" r:id="rId3"/>
    <p:sldId id="875" r:id="rId4"/>
    <p:sldId id="860" r:id="rId5"/>
    <p:sldId id="861" r:id="rId6"/>
    <p:sldId id="852" r:id="rId7"/>
    <p:sldId id="862" r:id="rId8"/>
    <p:sldId id="873" r:id="rId9"/>
    <p:sldId id="721" r:id="rId10"/>
    <p:sldId id="643" r:id="rId11"/>
    <p:sldId id="646" r:id="rId12"/>
    <p:sldId id="863" r:id="rId13"/>
    <p:sldId id="864" r:id="rId14"/>
    <p:sldId id="865" r:id="rId15"/>
    <p:sldId id="829" r:id="rId16"/>
    <p:sldId id="797" r:id="rId17"/>
    <p:sldId id="866" r:id="rId18"/>
    <p:sldId id="867" r:id="rId19"/>
    <p:sldId id="869" r:id="rId20"/>
    <p:sldId id="831" r:id="rId21"/>
    <p:sldId id="870" r:id="rId22"/>
    <p:sldId id="750" r:id="rId23"/>
    <p:sldId id="656" r:id="rId24"/>
    <p:sldId id="789" r:id="rId25"/>
    <p:sldId id="810" r:id="rId26"/>
    <p:sldId id="871" r:id="rId27"/>
  </p:sldIdLst>
  <p:sldSz cx="9144000" cy="6858000" type="screen4x3"/>
  <p:notesSz cx="6797675" cy="987425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446A"/>
    <a:srgbClr val="000066"/>
    <a:srgbClr val="2962A7"/>
    <a:srgbClr val="00626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44" autoAdjust="0"/>
    <p:restoredTop sz="86364" autoAdjust="0"/>
  </p:normalViewPr>
  <p:slideViewPr>
    <p:cSldViewPr>
      <p:cViewPr>
        <p:scale>
          <a:sx n="80" d="100"/>
          <a:sy n="80" d="100"/>
        </p:scale>
        <p:origin x="-804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672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C0ED19-5AB7-4329-93B5-FE81D6CCAAD3}" type="doc">
      <dgm:prSet loTypeId="urn:microsoft.com/office/officeart/2005/8/layout/default#1" loCatId="list" qsTypeId="urn:microsoft.com/office/officeart/2005/8/quickstyle/simple3" qsCatId="simple" csTypeId="urn:microsoft.com/office/officeart/2005/8/colors/accent1_2#1" csCatId="accent1" phldr="1"/>
      <dgm:spPr/>
      <dgm:t>
        <a:bodyPr/>
        <a:lstStyle/>
        <a:p>
          <a:endParaRPr lang="tr-TR"/>
        </a:p>
      </dgm:t>
    </dgm:pt>
    <dgm:pt modelId="{3991AF3F-C224-4EDC-8B77-387163C72D5D}">
      <dgm:prSet phldrT="[Metin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50800" dist="38100" algn="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2800" dirty="0" smtClean="0"/>
            <a:t>ДЕСЯТЫЙ ПЛАН РАЗВИТИЯ </a:t>
          </a:r>
          <a:r>
            <a:rPr lang="tr-TR" sz="2800" dirty="0" smtClean="0"/>
            <a:t/>
          </a:r>
          <a:br>
            <a:rPr lang="tr-TR" sz="2800" dirty="0" smtClean="0"/>
          </a:br>
          <a:r>
            <a:rPr lang="tr-TR" sz="2800" dirty="0" smtClean="0"/>
            <a:t>(2014-2018)</a:t>
          </a:r>
          <a:endParaRPr lang="tr-TR" sz="2800" dirty="0"/>
        </a:p>
      </dgm:t>
    </dgm:pt>
    <dgm:pt modelId="{6C2CD914-BAF7-4C55-B5A8-206682C45EE1}" type="parTrans" cxnId="{7F1A7986-57EC-4D35-B439-77B40DC9E44C}">
      <dgm:prSet/>
      <dgm:spPr/>
      <dgm:t>
        <a:bodyPr/>
        <a:lstStyle/>
        <a:p>
          <a:endParaRPr lang="tr-TR"/>
        </a:p>
      </dgm:t>
    </dgm:pt>
    <dgm:pt modelId="{FA3737A9-985B-4ED6-B9CF-CBCBDB43BEF4}" type="sibTrans" cxnId="{7F1A7986-57EC-4D35-B439-77B40DC9E44C}">
      <dgm:prSet/>
      <dgm:spPr/>
      <dgm:t>
        <a:bodyPr/>
        <a:lstStyle/>
        <a:p>
          <a:endParaRPr lang="tr-TR"/>
        </a:p>
      </dgm:t>
    </dgm:pt>
    <dgm:pt modelId="{EA9A00DE-D16D-4309-9DF2-595CF5323396}">
      <dgm:prSet phldrT="[Metin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solidFill>
          <a:srgbClr val="00B0F0"/>
        </a:solidFill>
        <a:ln>
          <a:noFill/>
        </a:ln>
        <a:effectLst>
          <a:outerShdw blurRad="50800" dist="38100" algn="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Инновационное прозводство</a:t>
          </a:r>
          <a:r>
            <a:rPr lang="tr-TR" sz="1800" dirty="0" smtClean="0">
              <a:solidFill>
                <a:schemeClr val="tx1"/>
              </a:solidFill>
            </a:rPr>
            <a:t>, </a:t>
          </a:r>
          <a:r>
            <a:rPr lang="ru-RU" sz="1800" dirty="0" smtClean="0">
              <a:solidFill>
                <a:schemeClr val="tx1"/>
              </a:solidFill>
            </a:rPr>
            <a:t>стабильный высокий экономический рост</a:t>
          </a:r>
          <a:endParaRPr lang="tr-TR" sz="1800" dirty="0" smtClean="0">
            <a:solidFill>
              <a:schemeClr val="tx1"/>
            </a:solidFill>
          </a:endParaRPr>
        </a:p>
      </dgm:t>
    </dgm:pt>
    <dgm:pt modelId="{1BEE6B5A-3928-4811-A1D6-585B462796B7}" type="parTrans" cxnId="{64D93ACE-280F-44BF-85AA-407F88E5032D}">
      <dgm:prSet/>
      <dgm:spPr/>
      <dgm:t>
        <a:bodyPr/>
        <a:lstStyle/>
        <a:p>
          <a:endParaRPr lang="tr-TR"/>
        </a:p>
      </dgm:t>
    </dgm:pt>
    <dgm:pt modelId="{0819FE76-F73C-447F-BAE0-E72F621E8FA3}" type="sibTrans" cxnId="{64D93ACE-280F-44BF-85AA-407F88E5032D}">
      <dgm:prSet/>
      <dgm:spPr/>
      <dgm:t>
        <a:bodyPr/>
        <a:lstStyle/>
        <a:p>
          <a:endParaRPr lang="tr-TR"/>
        </a:p>
      </dgm:t>
    </dgm:pt>
    <dgm:pt modelId="{6C9B608C-0DCF-4877-B16B-BED0B1C124F3}">
      <dgm:prSet phldrT="[Metin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50800" dist="38100" algn="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Приоритетные программы преобразований</a:t>
          </a:r>
          <a:endParaRPr lang="tr-TR" sz="2400" dirty="0">
            <a:solidFill>
              <a:schemeClr val="tx1"/>
            </a:solidFill>
          </a:endParaRPr>
        </a:p>
      </dgm:t>
    </dgm:pt>
    <dgm:pt modelId="{5F9421FF-540D-49E8-9AF2-692AA3E67DCE}" type="parTrans" cxnId="{4814A6EC-AC9B-403B-B4F3-26AF07065EBC}">
      <dgm:prSet/>
      <dgm:spPr/>
      <dgm:t>
        <a:bodyPr/>
        <a:lstStyle/>
        <a:p>
          <a:endParaRPr lang="tr-TR"/>
        </a:p>
      </dgm:t>
    </dgm:pt>
    <dgm:pt modelId="{1A96F045-4898-461D-ABF1-C36C812ED33F}" type="sibTrans" cxnId="{4814A6EC-AC9B-403B-B4F3-26AF07065EBC}">
      <dgm:prSet/>
      <dgm:spPr/>
      <dgm:t>
        <a:bodyPr/>
        <a:lstStyle/>
        <a:p>
          <a:endParaRPr lang="tr-TR"/>
        </a:p>
      </dgm:t>
    </dgm:pt>
    <dgm:pt modelId="{982FA448-6E4D-4353-9AC3-A3EEF4083266}">
      <dgm:prSet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solidFill>
          <a:srgbClr val="00B0F0"/>
        </a:solidFill>
        <a:ln>
          <a:noFill/>
        </a:ln>
        <a:effectLst>
          <a:outerShdw blurRad="50800" dist="38100" algn="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Удобные помещения</a:t>
          </a:r>
          <a:r>
            <a:rPr lang="tr-TR" sz="2000" dirty="0" smtClean="0">
              <a:solidFill>
                <a:schemeClr val="tx1"/>
              </a:solidFill>
            </a:rPr>
            <a:t>, </a:t>
          </a:r>
          <a:r>
            <a:rPr lang="ru-RU" sz="2000" dirty="0" smtClean="0">
              <a:solidFill>
                <a:schemeClr val="tx1"/>
              </a:solidFill>
            </a:rPr>
            <a:t>устойчивая окружающая среда</a:t>
          </a:r>
          <a:endParaRPr lang="tr-TR" sz="2000" dirty="0">
            <a:solidFill>
              <a:schemeClr val="tx1"/>
            </a:solidFill>
          </a:endParaRPr>
        </a:p>
      </dgm:t>
    </dgm:pt>
    <dgm:pt modelId="{4900A2DE-632E-4E7E-9749-8269911A3FFD}" type="sibTrans" cxnId="{D8C83E72-4F8E-4AD3-8064-AB40C396DF8E}">
      <dgm:prSet/>
      <dgm:spPr/>
      <dgm:t>
        <a:bodyPr/>
        <a:lstStyle/>
        <a:p>
          <a:endParaRPr lang="tr-TR"/>
        </a:p>
      </dgm:t>
    </dgm:pt>
    <dgm:pt modelId="{C9DB1CFA-E02B-4D7E-BAA3-DAD5B8E8B64E}" type="parTrans" cxnId="{D8C83E72-4F8E-4AD3-8064-AB40C396DF8E}">
      <dgm:prSet/>
      <dgm:spPr/>
      <dgm:t>
        <a:bodyPr/>
        <a:lstStyle/>
        <a:p>
          <a:endParaRPr lang="tr-TR"/>
        </a:p>
      </dgm:t>
    </dgm:pt>
    <dgm:pt modelId="{E874EF3B-B564-41B5-86EC-3A68CBD2386E}">
      <dgm:prSet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solidFill>
          <a:srgbClr val="00B0F0"/>
        </a:solidFill>
        <a:ln>
          <a:noFill/>
        </a:ln>
        <a:effectLst>
          <a:outerShdw blurRad="50800" dist="38100" algn="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Квалифицированные люди</a:t>
          </a:r>
          <a:r>
            <a:rPr lang="tr-TR" sz="2000" dirty="0" smtClean="0">
              <a:solidFill>
                <a:schemeClr val="tx1"/>
              </a:solidFill>
            </a:rPr>
            <a:t>, </a:t>
          </a:r>
          <a:r>
            <a:rPr lang="ru-RU" sz="2000" dirty="0" smtClean="0">
              <a:solidFill>
                <a:schemeClr val="tx1"/>
              </a:solidFill>
            </a:rPr>
            <a:t>мощное общество</a:t>
          </a:r>
          <a:endParaRPr lang="tr-TR" sz="2000" dirty="0">
            <a:solidFill>
              <a:schemeClr val="tx1"/>
            </a:solidFill>
          </a:endParaRPr>
        </a:p>
      </dgm:t>
    </dgm:pt>
    <dgm:pt modelId="{5F15C466-7E34-4DD5-B403-4B702EF5A382}" type="parTrans" cxnId="{1774D5DF-6B67-47BA-BD8F-EDDD139B620B}">
      <dgm:prSet/>
      <dgm:spPr/>
      <dgm:t>
        <a:bodyPr/>
        <a:lstStyle/>
        <a:p>
          <a:endParaRPr lang="tr-TR"/>
        </a:p>
      </dgm:t>
    </dgm:pt>
    <dgm:pt modelId="{BCD16ACA-9E47-4EEF-8555-2C264673739C}" type="sibTrans" cxnId="{1774D5DF-6B67-47BA-BD8F-EDDD139B620B}">
      <dgm:prSet/>
      <dgm:spPr/>
      <dgm:t>
        <a:bodyPr/>
        <a:lstStyle/>
        <a:p>
          <a:endParaRPr lang="tr-TR"/>
        </a:p>
      </dgm:t>
    </dgm:pt>
    <dgm:pt modelId="{B6AE087D-F077-4CEE-9CC6-CC0DE260D58D}">
      <dgm:prSet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50800" dist="38100" algn="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Реализация</a:t>
          </a:r>
          <a:r>
            <a:rPr lang="tr-TR" sz="2000" dirty="0" smtClean="0">
              <a:solidFill>
                <a:schemeClr val="tx1"/>
              </a:solidFill>
            </a:rPr>
            <a:t>, </a:t>
          </a:r>
          <a:r>
            <a:rPr lang="ru-RU" sz="2000" dirty="0" smtClean="0">
              <a:solidFill>
                <a:schemeClr val="tx1"/>
              </a:solidFill>
            </a:rPr>
            <a:t>мониторинг</a:t>
          </a:r>
          <a:r>
            <a:rPr lang="tr-TR" sz="2000" dirty="0" smtClean="0">
              <a:solidFill>
                <a:schemeClr val="tx1"/>
              </a:solidFill>
            </a:rPr>
            <a:t>, </a:t>
          </a:r>
          <a:r>
            <a:rPr lang="ru-RU" sz="2000" dirty="0" smtClean="0">
              <a:solidFill>
                <a:schemeClr val="tx1"/>
              </a:solidFill>
            </a:rPr>
            <a:t>оценка</a:t>
          </a:r>
          <a:endParaRPr lang="tr-TR" sz="2000" dirty="0">
            <a:solidFill>
              <a:schemeClr val="tx1"/>
            </a:solidFill>
          </a:endParaRPr>
        </a:p>
      </dgm:t>
    </dgm:pt>
    <dgm:pt modelId="{D00AA97E-6DF1-4767-A964-7F016A19C23E}" type="parTrans" cxnId="{81195C95-4871-4440-A192-9E229ACE35D9}">
      <dgm:prSet/>
      <dgm:spPr/>
      <dgm:t>
        <a:bodyPr/>
        <a:lstStyle/>
        <a:p>
          <a:endParaRPr lang="tr-TR"/>
        </a:p>
      </dgm:t>
    </dgm:pt>
    <dgm:pt modelId="{71C0EDA2-6147-46C3-AD65-31C31A614E47}" type="sibTrans" cxnId="{81195C95-4871-4440-A192-9E229ACE35D9}">
      <dgm:prSet/>
      <dgm:spPr/>
      <dgm:t>
        <a:bodyPr/>
        <a:lstStyle/>
        <a:p>
          <a:endParaRPr lang="tr-TR"/>
        </a:p>
      </dgm:t>
    </dgm:pt>
    <dgm:pt modelId="{203CFA5A-C37C-4423-9129-ADDC419524C6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00B0F0"/>
        </a:solidFill>
        <a:ln>
          <a:solidFill>
            <a:srgbClr val="2962A7"/>
          </a:solidFill>
        </a:ln>
        <a:effectLst>
          <a:outerShdw blurRad="50800" dist="38100" algn="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>
            <a:spcAft>
              <a:spcPts val="0"/>
            </a:spcAft>
          </a:pPr>
          <a:r>
            <a:rPr lang="ru-RU" sz="1800" dirty="0" smtClean="0">
              <a:solidFill>
                <a:schemeClr val="tx1"/>
              </a:solidFill>
            </a:rPr>
            <a:t>Международное сотрудничество ради экономического развития</a:t>
          </a:r>
          <a:endParaRPr lang="tr-TR" sz="1800" dirty="0">
            <a:solidFill>
              <a:schemeClr val="tx1"/>
            </a:solidFill>
          </a:endParaRPr>
        </a:p>
      </dgm:t>
    </dgm:pt>
    <dgm:pt modelId="{8EE69CB3-8D48-480B-B5E4-3990AF050B60}" type="parTrans" cxnId="{07455567-FE91-4628-9B53-466C60E4DCAC}">
      <dgm:prSet/>
      <dgm:spPr/>
      <dgm:t>
        <a:bodyPr/>
        <a:lstStyle/>
        <a:p>
          <a:endParaRPr lang="tr-TR"/>
        </a:p>
      </dgm:t>
    </dgm:pt>
    <dgm:pt modelId="{C77715DF-FF4C-4041-A74A-8821A57CD421}" type="sibTrans" cxnId="{07455567-FE91-4628-9B53-466C60E4DCAC}">
      <dgm:prSet/>
      <dgm:spPr/>
      <dgm:t>
        <a:bodyPr/>
        <a:lstStyle/>
        <a:p>
          <a:endParaRPr lang="tr-TR"/>
        </a:p>
      </dgm:t>
    </dgm:pt>
    <dgm:pt modelId="{C8AE2FD5-1FC1-46E5-8363-A48472C2EBBE}" type="pres">
      <dgm:prSet presAssocID="{16C0ED19-5AB7-4329-93B5-FE81D6CCAAD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057EA07-709A-4971-83EC-11BAD10F295C}" type="pres">
      <dgm:prSet presAssocID="{3991AF3F-C224-4EDC-8B77-387163C72D5D}" presName="node" presStyleLbl="node1" presStyleIdx="0" presStyleCnt="7" custScaleX="86765" custScaleY="55426" custLinFactNeighborX="58376" custLinFactNeighborY="-1020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tr-TR"/>
        </a:p>
      </dgm:t>
    </dgm:pt>
    <dgm:pt modelId="{89585A2D-18C4-4F89-8A5E-6B09605CED46}" type="pres">
      <dgm:prSet presAssocID="{FA3737A9-985B-4ED6-B9CF-CBCBDB43BEF4}" presName="sibTrans" presStyleCnt="0"/>
      <dgm:spPr/>
    </dgm:pt>
    <dgm:pt modelId="{8A27FA69-4C19-4DCC-9EEF-EA56848C9792}" type="pres">
      <dgm:prSet presAssocID="{EA9A00DE-D16D-4309-9DF2-595CF5323396}" presName="node" presStyleLbl="node1" presStyleIdx="1" presStyleCnt="7" custScaleX="51133" custScaleY="57942" custLinFactNeighborX="-43504" custLinFactNeighborY="7875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tr-TR"/>
        </a:p>
      </dgm:t>
    </dgm:pt>
    <dgm:pt modelId="{5FE9F0D4-42BD-4252-8BA0-C76D33D8DE14}" type="pres">
      <dgm:prSet presAssocID="{0819FE76-F73C-447F-BAE0-E72F621E8FA3}" presName="sibTrans" presStyleCnt="0"/>
      <dgm:spPr/>
    </dgm:pt>
    <dgm:pt modelId="{00D313DB-3C05-4803-9CF7-5761275A87D4}" type="pres">
      <dgm:prSet presAssocID="{982FA448-6E4D-4353-9AC3-A3EEF4083266}" presName="node" presStyleLbl="node1" presStyleIdx="2" presStyleCnt="7" custScaleX="52689" custScaleY="57301" custLinFactNeighborX="-50004" custLinFactNeighborY="7798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tr-TR"/>
        </a:p>
      </dgm:t>
    </dgm:pt>
    <dgm:pt modelId="{D430FF33-5DE3-4D28-8DE3-290A4AF10A7B}" type="pres">
      <dgm:prSet presAssocID="{4900A2DE-632E-4E7E-9749-8269911A3FFD}" presName="sibTrans" presStyleCnt="0"/>
      <dgm:spPr/>
    </dgm:pt>
    <dgm:pt modelId="{B289DD0B-D3AE-441C-AD80-8845E96E8493}" type="pres">
      <dgm:prSet presAssocID="{203CFA5A-C37C-4423-9129-ADDC419524C6}" presName="node" presStyleLbl="node1" presStyleIdx="3" presStyleCnt="7" custScaleX="49861" custScaleY="57321" custLinFactX="13087" custLinFactNeighborX="100000" custLinFactNeighborY="313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tr-TR"/>
        </a:p>
      </dgm:t>
    </dgm:pt>
    <dgm:pt modelId="{3363E597-23FC-4CED-8E58-CBFC18182F42}" type="pres">
      <dgm:prSet presAssocID="{C77715DF-FF4C-4041-A74A-8821A57CD421}" presName="sibTrans" presStyleCnt="0"/>
      <dgm:spPr/>
    </dgm:pt>
    <dgm:pt modelId="{71C01FF3-2699-4234-AA88-76A3F62A5956}" type="pres">
      <dgm:prSet presAssocID="{E874EF3B-B564-41B5-86EC-3A68CBD2386E}" presName="node" presStyleLbl="node1" presStyleIdx="4" presStyleCnt="7" custScaleX="49421" custScaleY="59352" custLinFactX="-8624" custLinFactNeighborX="-100000" custLinFactNeighborY="374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tr-TR"/>
        </a:p>
      </dgm:t>
    </dgm:pt>
    <dgm:pt modelId="{B0AD3B7E-6E0D-4696-B4DB-A39B5C259FF1}" type="pres">
      <dgm:prSet presAssocID="{BCD16ACA-9E47-4EEF-8555-2C264673739C}" presName="sibTrans" presStyleCnt="0"/>
      <dgm:spPr/>
    </dgm:pt>
    <dgm:pt modelId="{869766C1-6146-4D27-ADAE-D31D37FAD0C2}" type="pres">
      <dgm:prSet presAssocID="{6C9B608C-0DCF-4877-B16B-BED0B1C124F3}" presName="node" presStyleLbl="node1" presStyleIdx="5" presStyleCnt="7" custScaleX="212830" custScaleY="29733" custLinFactNeighborX="660" custLinFactNeighborY="-260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tr-TR"/>
        </a:p>
      </dgm:t>
    </dgm:pt>
    <dgm:pt modelId="{E4F54C37-3522-41DC-B8CC-F4A67C510BA2}" type="pres">
      <dgm:prSet presAssocID="{1A96F045-4898-461D-ABF1-C36C812ED33F}" presName="sibTrans" presStyleCnt="0"/>
      <dgm:spPr/>
    </dgm:pt>
    <dgm:pt modelId="{D34FED68-3286-4F7C-8089-BCC6A639F1ED}" type="pres">
      <dgm:prSet presAssocID="{B6AE087D-F077-4CEE-9CC6-CC0DE260D58D}" presName="node" presStyleLbl="node1" presStyleIdx="6" presStyleCnt="7" custScaleX="198684" custScaleY="19618" custLinFactNeighborX="2155" custLinFactNeighborY="-478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tr-TR"/>
        </a:p>
      </dgm:t>
    </dgm:pt>
  </dgm:ptLst>
  <dgm:cxnLst>
    <dgm:cxn modelId="{D8C83E72-4F8E-4AD3-8064-AB40C396DF8E}" srcId="{16C0ED19-5AB7-4329-93B5-FE81D6CCAAD3}" destId="{982FA448-6E4D-4353-9AC3-A3EEF4083266}" srcOrd="2" destOrd="0" parTransId="{C9DB1CFA-E02B-4D7E-BAA3-DAD5B8E8B64E}" sibTransId="{4900A2DE-632E-4E7E-9749-8269911A3FFD}"/>
    <dgm:cxn modelId="{4814A6EC-AC9B-403B-B4F3-26AF07065EBC}" srcId="{16C0ED19-5AB7-4329-93B5-FE81D6CCAAD3}" destId="{6C9B608C-0DCF-4877-B16B-BED0B1C124F3}" srcOrd="5" destOrd="0" parTransId="{5F9421FF-540D-49E8-9AF2-692AA3E67DCE}" sibTransId="{1A96F045-4898-461D-ABF1-C36C812ED33F}"/>
    <dgm:cxn modelId="{07455567-FE91-4628-9B53-466C60E4DCAC}" srcId="{16C0ED19-5AB7-4329-93B5-FE81D6CCAAD3}" destId="{203CFA5A-C37C-4423-9129-ADDC419524C6}" srcOrd="3" destOrd="0" parTransId="{8EE69CB3-8D48-480B-B5E4-3990AF050B60}" sibTransId="{C77715DF-FF4C-4041-A74A-8821A57CD421}"/>
    <dgm:cxn modelId="{1774D5DF-6B67-47BA-BD8F-EDDD139B620B}" srcId="{16C0ED19-5AB7-4329-93B5-FE81D6CCAAD3}" destId="{E874EF3B-B564-41B5-86EC-3A68CBD2386E}" srcOrd="4" destOrd="0" parTransId="{5F15C466-7E34-4DD5-B403-4B702EF5A382}" sibTransId="{BCD16ACA-9E47-4EEF-8555-2C264673739C}"/>
    <dgm:cxn modelId="{81195C95-4871-4440-A192-9E229ACE35D9}" srcId="{16C0ED19-5AB7-4329-93B5-FE81D6CCAAD3}" destId="{B6AE087D-F077-4CEE-9CC6-CC0DE260D58D}" srcOrd="6" destOrd="0" parTransId="{D00AA97E-6DF1-4767-A964-7F016A19C23E}" sibTransId="{71C0EDA2-6147-46C3-AD65-31C31A614E47}"/>
    <dgm:cxn modelId="{64D93ACE-280F-44BF-85AA-407F88E5032D}" srcId="{16C0ED19-5AB7-4329-93B5-FE81D6CCAAD3}" destId="{EA9A00DE-D16D-4309-9DF2-595CF5323396}" srcOrd="1" destOrd="0" parTransId="{1BEE6B5A-3928-4811-A1D6-585B462796B7}" sibTransId="{0819FE76-F73C-447F-BAE0-E72F621E8FA3}"/>
    <dgm:cxn modelId="{ADC3CF4D-CC9C-40AD-99E8-4435FE0DCC78}" type="presOf" srcId="{E874EF3B-B564-41B5-86EC-3A68CBD2386E}" destId="{71C01FF3-2699-4234-AA88-76A3F62A5956}" srcOrd="0" destOrd="0" presId="urn:microsoft.com/office/officeart/2005/8/layout/default#1"/>
    <dgm:cxn modelId="{C3AF7089-6806-47F9-8602-DE9E3EC611D4}" type="presOf" srcId="{203CFA5A-C37C-4423-9129-ADDC419524C6}" destId="{B289DD0B-D3AE-441C-AD80-8845E96E8493}" srcOrd="0" destOrd="0" presId="urn:microsoft.com/office/officeart/2005/8/layout/default#1"/>
    <dgm:cxn modelId="{6DF36D75-4932-4F25-BEE4-788B5321D22B}" type="presOf" srcId="{3991AF3F-C224-4EDC-8B77-387163C72D5D}" destId="{6057EA07-709A-4971-83EC-11BAD10F295C}" srcOrd="0" destOrd="0" presId="urn:microsoft.com/office/officeart/2005/8/layout/default#1"/>
    <dgm:cxn modelId="{CF34B6EC-BB8E-42CB-A02B-1C813895D3CD}" type="presOf" srcId="{6C9B608C-0DCF-4877-B16B-BED0B1C124F3}" destId="{869766C1-6146-4D27-ADAE-D31D37FAD0C2}" srcOrd="0" destOrd="0" presId="urn:microsoft.com/office/officeart/2005/8/layout/default#1"/>
    <dgm:cxn modelId="{7F1A7986-57EC-4D35-B439-77B40DC9E44C}" srcId="{16C0ED19-5AB7-4329-93B5-FE81D6CCAAD3}" destId="{3991AF3F-C224-4EDC-8B77-387163C72D5D}" srcOrd="0" destOrd="0" parTransId="{6C2CD914-BAF7-4C55-B5A8-206682C45EE1}" sibTransId="{FA3737A9-985B-4ED6-B9CF-CBCBDB43BEF4}"/>
    <dgm:cxn modelId="{B63D7350-CD40-4421-B40D-82B898199277}" type="presOf" srcId="{16C0ED19-5AB7-4329-93B5-FE81D6CCAAD3}" destId="{C8AE2FD5-1FC1-46E5-8363-A48472C2EBBE}" srcOrd="0" destOrd="0" presId="urn:microsoft.com/office/officeart/2005/8/layout/default#1"/>
    <dgm:cxn modelId="{6810F915-1895-456D-BCEF-3F1FA160C9D5}" type="presOf" srcId="{982FA448-6E4D-4353-9AC3-A3EEF4083266}" destId="{00D313DB-3C05-4803-9CF7-5761275A87D4}" srcOrd="0" destOrd="0" presId="urn:microsoft.com/office/officeart/2005/8/layout/default#1"/>
    <dgm:cxn modelId="{C3BCA21F-1E85-4009-9C8E-E0C1031FB9E7}" type="presOf" srcId="{EA9A00DE-D16D-4309-9DF2-595CF5323396}" destId="{8A27FA69-4C19-4DCC-9EEF-EA56848C9792}" srcOrd="0" destOrd="0" presId="urn:microsoft.com/office/officeart/2005/8/layout/default#1"/>
    <dgm:cxn modelId="{9AFFBCF8-12C3-4470-8305-4349713CE239}" type="presOf" srcId="{B6AE087D-F077-4CEE-9CC6-CC0DE260D58D}" destId="{D34FED68-3286-4F7C-8089-BCC6A639F1ED}" srcOrd="0" destOrd="0" presId="urn:microsoft.com/office/officeart/2005/8/layout/default#1"/>
    <dgm:cxn modelId="{F7C82D5B-A8FE-447F-95FD-CF06B5A20DB0}" type="presParOf" srcId="{C8AE2FD5-1FC1-46E5-8363-A48472C2EBBE}" destId="{6057EA07-709A-4971-83EC-11BAD10F295C}" srcOrd="0" destOrd="0" presId="urn:microsoft.com/office/officeart/2005/8/layout/default#1"/>
    <dgm:cxn modelId="{A0F369FE-D27E-4C0C-B1F4-710F68B9026F}" type="presParOf" srcId="{C8AE2FD5-1FC1-46E5-8363-A48472C2EBBE}" destId="{89585A2D-18C4-4F89-8A5E-6B09605CED46}" srcOrd="1" destOrd="0" presId="urn:microsoft.com/office/officeart/2005/8/layout/default#1"/>
    <dgm:cxn modelId="{E3955DFF-6DB4-4522-B068-6D0D952B162F}" type="presParOf" srcId="{C8AE2FD5-1FC1-46E5-8363-A48472C2EBBE}" destId="{8A27FA69-4C19-4DCC-9EEF-EA56848C9792}" srcOrd="2" destOrd="0" presId="urn:microsoft.com/office/officeart/2005/8/layout/default#1"/>
    <dgm:cxn modelId="{38E49DB8-FA74-43AF-A2F6-C4253ECF7080}" type="presParOf" srcId="{C8AE2FD5-1FC1-46E5-8363-A48472C2EBBE}" destId="{5FE9F0D4-42BD-4252-8BA0-C76D33D8DE14}" srcOrd="3" destOrd="0" presId="urn:microsoft.com/office/officeart/2005/8/layout/default#1"/>
    <dgm:cxn modelId="{BA42BC8C-E2C0-483C-909D-237DEFA236FB}" type="presParOf" srcId="{C8AE2FD5-1FC1-46E5-8363-A48472C2EBBE}" destId="{00D313DB-3C05-4803-9CF7-5761275A87D4}" srcOrd="4" destOrd="0" presId="urn:microsoft.com/office/officeart/2005/8/layout/default#1"/>
    <dgm:cxn modelId="{E1B9785C-5EDB-4111-A783-12472D0EADE3}" type="presParOf" srcId="{C8AE2FD5-1FC1-46E5-8363-A48472C2EBBE}" destId="{D430FF33-5DE3-4D28-8DE3-290A4AF10A7B}" srcOrd="5" destOrd="0" presId="urn:microsoft.com/office/officeart/2005/8/layout/default#1"/>
    <dgm:cxn modelId="{14C15F6E-4AD1-412F-8808-930A927DC4A9}" type="presParOf" srcId="{C8AE2FD5-1FC1-46E5-8363-A48472C2EBBE}" destId="{B289DD0B-D3AE-441C-AD80-8845E96E8493}" srcOrd="6" destOrd="0" presId="urn:microsoft.com/office/officeart/2005/8/layout/default#1"/>
    <dgm:cxn modelId="{A18E3F5E-3272-4637-B33E-F260827EC5FE}" type="presParOf" srcId="{C8AE2FD5-1FC1-46E5-8363-A48472C2EBBE}" destId="{3363E597-23FC-4CED-8E58-CBFC18182F42}" srcOrd="7" destOrd="0" presId="urn:microsoft.com/office/officeart/2005/8/layout/default#1"/>
    <dgm:cxn modelId="{BE36F922-AB35-4BAD-8AA1-37A0873027D6}" type="presParOf" srcId="{C8AE2FD5-1FC1-46E5-8363-A48472C2EBBE}" destId="{71C01FF3-2699-4234-AA88-76A3F62A5956}" srcOrd="8" destOrd="0" presId="urn:microsoft.com/office/officeart/2005/8/layout/default#1"/>
    <dgm:cxn modelId="{9D4FC994-A1C8-4D3C-BA5B-CDE078CE0096}" type="presParOf" srcId="{C8AE2FD5-1FC1-46E5-8363-A48472C2EBBE}" destId="{B0AD3B7E-6E0D-4696-B4DB-A39B5C259FF1}" srcOrd="9" destOrd="0" presId="urn:microsoft.com/office/officeart/2005/8/layout/default#1"/>
    <dgm:cxn modelId="{5A4BB4DA-A477-4EFE-BD34-76896383103D}" type="presParOf" srcId="{C8AE2FD5-1FC1-46E5-8363-A48472C2EBBE}" destId="{869766C1-6146-4D27-ADAE-D31D37FAD0C2}" srcOrd="10" destOrd="0" presId="urn:microsoft.com/office/officeart/2005/8/layout/default#1"/>
    <dgm:cxn modelId="{7667FF22-36FB-4A45-9C35-565F7FB0630D}" type="presParOf" srcId="{C8AE2FD5-1FC1-46E5-8363-A48472C2EBBE}" destId="{E4F54C37-3522-41DC-B8CC-F4A67C510BA2}" srcOrd="11" destOrd="0" presId="urn:microsoft.com/office/officeart/2005/8/layout/default#1"/>
    <dgm:cxn modelId="{747377B7-CB94-4A8E-B766-4FBC6CC6FBEF}" type="presParOf" srcId="{C8AE2FD5-1FC1-46E5-8363-A48472C2EBBE}" destId="{D34FED68-3286-4F7C-8089-BCC6A639F1ED}" srcOrd="12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057EA07-709A-4971-83EC-11BAD10F295C}">
      <dsp:nvSpPr>
        <dsp:cNvPr id="0" name=""/>
        <dsp:cNvSpPr/>
      </dsp:nvSpPr>
      <dsp:spPr>
        <a:xfrm>
          <a:off x="2405831" y="0"/>
          <a:ext cx="3474195" cy="1331602"/>
        </a:xfrm>
        <a:prstGeom prst="round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noFill/>
          <a:prstDash val="solid"/>
        </a:ln>
        <a:effectLst>
          <a:outerShdw blurRad="50800" dist="38100" algn="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ДЕСЯТЫЙ ПЛАН РАЗВИТИЯ </a:t>
          </a:r>
          <a:r>
            <a:rPr lang="tr-TR" sz="2800" kern="1200" dirty="0" smtClean="0"/>
            <a:t/>
          </a:r>
          <a:br>
            <a:rPr lang="tr-TR" sz="2800" kern="1200" dirty="0" smtClean="0"/>
          </a:br>
          <a:r>
            <a:rPr lang="tr-TR" sz="2800" kern="1200" dirty="0" smtClean="0"/>
            <a:t>(2014-2018)</a:t>
          </a:r>
          <a:endParaRPr lang="tr-TR" sz="2800" kern="1200" dirty="0"/>
        </a:p>
      </dsp:txBody>
      <dsp:txXfrm>
        <a:off x="2405831" y="0"/>
        <a:ext cx="3474195" cy="1331602"/>
      </dsp:txXfrm>
    </dsp:sp>
    <dsp:sp modelId="{8A27FA69-4C19-4DCC-9EEF-EA56848C9792}">
      <dsp:nvSpPr>
        <dsp:cNvPr id="0" name=""/>
        <dsp:cNvSpPr/>
      </dsp:nvSpPr>
      <dsp:spPr>
        <a:xfrm>
          <a:off x="2201019" y="1953940"/>
          <a:ext cx="2047438" cy="1392048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>
          <a:outerShdw blurRad="50800" dist="38100" algn="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Инновационное прозводство</a:t>
          </a:r>
          <a:r>
            <a:rPr lang="tr-TR" sz="1800" kern="1200" dirty="0" smtClean="0">
              <a:solidFill>
                <a:schemeClr val="tx1"/>
              </a:solidFill>
            </a:rPr>
            <a:t>, </a:t>
          </a:r>
          <a:r>
            <a:rPr lang="ru-RU" sz="1800" kern="1200" dirty="0" smtClean="0">
              <a:solidFill>
                <a:schemeClr val="tx1"/>
              </a:solidFill>
            </a:rPr>
            <a:t>стабильный высокий экономический рост</a:t>
          </a:r>
          <a:endParaRPr lang="tr-TR" sz="1800" kern="1200" dirty="0" smtClean="0">
            <a:solidFill>
              <a:schemeClr val="tx1"/>
            </a:solidFill>
          </a:endParaRPr>
        </a:p>
      </dsp:txBody>
      <dsp:txXfrm>
        <a:off x="2201019" y="1953940"/>
        <a:ext cx="2047438" cy="1392048"/>
      </dsp:txXfrm>
    </dsp:sp>
    <dsp:sp modelId="{00D313DB-3C05-4803-9CF7-5761275A87D4}">
      <dsp:nvSpPr>
        <dsp:cNvPr id="0" name=""/>
        <dsp:cNvSpPr/>
      </dsp:nvSpPr>
      <dsp:spPr>
        <a:xfrm>
          <a:off x="4388603" y="1943069"/>
          <a:ext cx="2109743" cy="1376648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>
          <a:outerShdw blurRad="50800" dist="38100" algn="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Удобные помещения</a:t>
          </a:r>
          <a:r>
            <a:rPr lang="tr-TR" sz="2000" kern="1200" dirty="0" smtClean="0">
              <a:solidFill>
                <a:schemeClr val="tx1"/>
              </a:solidFill>
            </a:rPr>
            <a:t>, </a:t>
          </a:r>
          <a:r>
            <a:rPr lang="ru-RU" sz="2000" kern="1200" dirty="0" smtClean="0">
              <a:solidFill>
                <a:schemeClr val="tx1"/>
              </a:solidFill>
            </a:rPr>
            <a:t>устойчивая окружающая среда</a:t>
          </a:r>
          <a:endParaRPr lang="tr-TR" sz="2000" kern="1200" dirty="0">
            <a:solidFill>
              <a:schemeClr val="tx1"/>
            </a:solidFill>
          </a:endParaRPr>
        </a:p>
      </dsp:txBody>
      <dsp:txXfrm>
        <a:off x="4388603" y="1943069"/>
        <a:ext cx="2109743" cy="1376648"/>
      </dsp:txXfrm>
    </dsp:sp>
    <dsp:sp modelId="{B289DD0B-D3AE-441C-AD80-8845E96E8493}">
      <dsp:nvSpPr>
        <dsp:cNvPr id="0" name=""/>
        <dsp:cNvSpPr/>
      </dsp:nvSpPr>
      <dsp:spPr>
        <a:xfrm>
          <a:off x="6572445" y="1953944"/>
          <a:ext cx="1996506" cy="1377129"/>
        </a:xfrm>
        <a:prstGeom prst="roundRect">
          <a:avLst/>
        </a:prstGeom>
        <a:solidFill>
          <a:srgbClr val="00B0F0"/>
        </a:solidFill>
        <a:ln w="9525" cap="flat" cmpd="sng" algn="ctr">
          <a:solidFill>
            <a:srgbClr val="2962A7"/>
          </a:solidFill>
          <a:prstDash val="solid"/>
        </a:ln>
        <a:effectLst>
          <a:outerShdw blurRad="50800" dist="38100" algn="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chemeClr val="tx1"/>
              </a:solidFill>
            </a:rPr>
            <a:t>Международное сотрудничество ради экономического развития</a:t>
          </a:r>
          <a:endParaRPr lang="tr-TR" sz="1800" kern="1200" dirty="0">
            <a:solidFill>
              <a:schemeClr val="tx1"/>
            </a:solidFill>
          </a:endParaRPr>
        </a:p>
      </dsp:txBody>
      <dsp:txXfrm>
        <a:off x="6572445" y="1953944"/>
        <a:ext cx="1996506" cy="1377129"/>
      </dsp:txXfrm>
    </dsp:sp>
    <dsp:sp modelId="{71C01FF3-2699-4234-AA88-76A3F62A5956}">
      <dsp:nvSpPr>
        <dsp:cNvPr id="0" name=""/>
        <dsp:cNvSpPr/>
      </dsp:nvSpPr>
      <dsp:spPr>
        <a:xfrm>
          <a:off x="144030" y="1944226"/>
          <a:ext cx="1978888" cy="1425923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>
          <a:outerShdw blurRad="50800" dist="38100" algn="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Квалифицированные люди</a:t>
          </a:r>
          <a:r>
            <a:rPr lang="tr-TR" sz="2000" kern="1200" dirty="0" smtClean="0">
              <a:solidFill>
                <a:schemeClr val="tx1"/>
              </a:solidFill>
            </a:rPr>
            <a:t>, </a:t>
          </a:r>
          <a:r>
            <a:rPr lang="ru-RU" sz="2000" kern="1200" dirty="0" smtClean="0">
              <a:solidFill>
                <a:schemeClr val="tx1"/>
              </a:solidFill>
            </a:rPr>
            <a:t>мощное общество</a:t>
          </a:r>
          <a:endParaRPr lang="tr-TR" sz="2000" kern="1200" dirty="0">
            <a:solidFill>
              <a:schemeClr val="tx1"/>
            </a:solidFill>
          </a:endParaRPr>
        </a:p>
      </dsp:txBody>
      <dsp:txXfrm>
        <a:off x="144030" y="1944226"/>
        <a:ext cx="1978888" cy="1425923"/>
      </dsp:txXfrm>
    </dsp:sp>
    <dsp:sp modelId="{869766C1-6146-4D27-ADAE-D31D37FAD0C2}">
      <dsp:nvSpPr>
        <dsp:cNvPr id="0" name=""/>
        <dsp:cNvSpPr/>
      </dsp:nvSpPr>
      <dsp:spPr>
        <a:xfrm>
          <a:off x="46932" y="3618055"/>
          <a:ext cx="8522019" cy="714331"/>
        </a:xfrm>
        <a:prstGeom prst="roundRect">
          <a:avLst/>
        </a:prstGeom>
        <a:solidFill>
          <a:schemeClr val="accent1"/>
        </a:solidFill>
        <a:ln w="25400" cap="flat" cmpd="sng" algn="ctr">
          <a:noFill/>
          <a:prstDash val="solid"/>
        </a:ln>
        <a:effectLst>
          <a:outerShdw blurRad="50800" dist="38100" algn="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Приоритетные программы преобразований</a:t>
          </a:r>
          <a:endParaRPr lang="tr-TR" sz="2400" kern="1200" dirty="0">
            <a:solidFill>
              <a:schemeClr val="tx1"/>
            </a:solidFill>
          </a:endParaRPr>
        </a:p>
      </dsp:txBody>
      <dsp:txXfrm>
        <a:off x="46932" y="3618055"/>
        <a:ext cx="8522019" cy="714331"/>
      </dsp:txXfrm>
    </dsp:sp>
    <dsp:sp modelId="{D34FED68-3286-4F7C-8089-BCC6A639F1ED}">
      <dsp:nvSpPr>
        <dsp:cNvPr id="0" name=""/>
        <dsp:cNvSpPr/>
      </dsp:nvSpPr>
      <dsp:spPr>
        <a:xfrm>
          <a:off x="392968" y="4680522"/>
          <a:ext cx="7955593" cy="471319"/>
        </a:xfrm>
        <a:prstGeom prst="roundRect">
          <a:avLst/>
        </a:prstGeom>
        <a:solidFill>
          <a:schemeClr val="accent4"/>
        </a:solidFill>
        <a:ln w="25400" cap="flat" cmpd="sng" algn="ctr">
          <a:noFill/>
          <a:prstDash val="solid"/>
        </a:ln>
        <a:effectLst>
          <a:outerShdw blurRad="50800" dist="38100" algn="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Реализация</a:t>
          </a:r>
          <a:r>
            <a:rPr lang="tr-TR" sz="2000" kern="1200" dirty="0" smtClean="0">
              <a:solidFill>
                <a:schemeClr val="tx1"/>
              </a:solidFill>
            </a:rPr>
            <a:t>, </a:t>
          </a:r>
          <a:r>
            <a:rPr lang="ru-RU" sz="2000" kern="1200" dirty="0" smtClean="0">
              <a:solidFill>
                <a:schemeClr val="tx1"/>
              </a:solidFill>
            </a:rPr>
            <a:t>мониторинг</a:t>
          </a:r>
          <a:r>
            <a:rPr lang="tr-TR" sz="2000" kern="1200" dirty="0" smtClean="0">
              <a:solidFill>
                <a:schemeClr val="tx1"/>
              </a:solidFill>
            </a:rPr>
            <a:t>, </a:t>
          </a:r>
          <a:r>
            <a:rPr lang="ru-RU" sz="2000" kern="1200" dirty="0" smtClean="0">
              <a:solidFill>
                <a:schemeClr val="tx1"/>
              </a:solidFill>
            </a:rPr>
            <a:t>оценка</a:t>
          </a:r>
          <a:endParaRPr lang="tr-TR" sz="2000" kern="1200" dirty="0">
            <a:solidFill>
              <a:schemeClr val="tx1"/>
            </a:solidFill>
          </a:endParaRPr>
        </a:p>
      </dsp:txBody>
      <dsp:txXfrm>
        <a:off x="392968" y="4680522"/>
        <a:ext cx="7955593" cy="4713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9A77E495-C454-4CAD-A716-64163140D869}" type="datetimeFigureOut">
              <a:rPr lang="tr-TR"/>
              <a:pPr>
                <a:defRPr/>
              </a:pPr>
              <a:t>09.12.2013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A17704-DA17-44C9-A6BD-B6A4826427E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13A0D23-8607-483C-B6C9-8A7F986B7935}" type="datetimeFigureOut">
              <a:rPr lang="tr-TR"/>
              <a:pPr>
                <a:defRPr/>
              </a:pPr>
              <a:t>09.12.2013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1F874EC-BF77-41AE-8126-C606C581C84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09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/>
            <a:ext uri="{91240B29-F687-4F45-9708-019B960494DF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41D90867-A9F0-4CFE-87F4-5E389AF461C7}" type="slidenum">
              <a:rPr lang="tr-TR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tr-TR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09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/>
            <a:ext uri="{91240B29-F687-4F45-9708-019B960494DF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86BBD4-69A1-490F-942A-A074F35895FB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09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/>
            <a:ext uri="{91240B29-F687-4F45-9708-019B960494DF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9E567D-E288-492E-8042-CE2DDC944A51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09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/>
            <a:ext uri="{91240B29-F687-4F45-9708-019B960494DF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9EBC3A-006C-4374-BD5B-420D293C7EBB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09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/>
            <a:ext uri="{91240B29-F687-4F45-9708-019B960494DF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0182E1-18B0-4AF5-BB57-CD2583BDAC22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09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/>
            <a:ext uri="{91240B29-F687-4F45-9708-019B960494DF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76A4FE-3A12-4B01-9223-F56970A3D275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09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/>
            <a:ext uri="{91240B29-F687-4F45-9708-019B960494DF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EEA79C-79B1-4D58-8BCD-A782D5E31970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09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/>
            <a:ext uri="{91240B29-F687-4F45-9708-019B960494DF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2D6327-27A9-4140-96A3-6B9662BCF0A9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tr-T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09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/>
            <a:ext uri="{91240B29-F687-4F45-9708-019B960494DF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72ACE7-FD80-4A15-BA0D-6EBE93773BE6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tr-T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09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/>
            <a:ext uri="{91240B29-F687-4F45-9708-019B960494DF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CBCCDA-300B-4808-A9F9-9B4A6493E1D4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tr-T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09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/>
            <a:ext uri="{91240B29-F687-4F45-9708-019B960494DF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B541BE-8EF0-4ACF-BC13-DB83F2009E24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09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/>
            <a:ext uri="{91240B29-F687-4F45-9708-019B960494DF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5D21CF-A6C3-4812-A1E5-66F5C9EB0BE5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tr-TR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09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/>
            <a:ext uri="{91240B29-F687-4F45-9708-019B960494DF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064E3C-FFE5-4C87-8459-0B0EEA876D1F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tr-T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09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/>
            <a:ext uri="{91240B29-F687-4F45-9708-019B960494DF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2C11EE-F852-49D5-B01C-DF7EF095824B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tr-T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09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/>
            <a:ext uri="{91240B29-F687-4F45-9708-019B960494DF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AC9023-CA39-46B4-927A-4909692FB153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tr-T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09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/>
            <a:ext uri="{91240B29-F687-4F45-9708-019B960494DF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8A564E-F375-4C26-B835-460E8F45D744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tr-T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09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/>
            <a:ext uri="{91240B29-F687-4F45-9708-019B960494DF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B9187E-532B-41F5-8E1B-6F9112588049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tr-T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09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/>
            <a:ext uri="{91240B29-F687-4F45-9708-019B960494DF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371D85-AA32-4D8C-BCAE-BB1B67AD45CF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09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/>
            <a:ext uri="{91240B29-F687-4F45-9708-019B960494DF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8569AE-294B-4E44-9B84-46DFEA2981C1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tr-T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09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/>
            <a:ext uri="{91240B29-F687-4F45-9708-019B960494DF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46B4A1-230A-4BE8-9B6A-FBC24DF6025B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tr-T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09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/>
            <a:ext uri="{91240B29-F687-4F45-9708-019B960494DF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E000DD-09CC-43EF-8C46-B03AE7A7BAF6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tr-T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09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/>
            <a:ext uri="{91240B29-F687-4F45-9708-019B960494DF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3FF03F-9DD0-41C0-B3E2-18A4A234F676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tr-T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09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/>
            <a:ext uri="{91240B29-F687-4F45-9708-019B960494DF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93845BFE-7485-472A-A38B-ECC49870A00C}" type="slidenum">
              <a:rPr lang="tr-TR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tr-TR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09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/>
            <a:ext uri="{91240B29-F687-4F45-9708-019B960494DF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5C5533-8DEB-4CB0-A1BC-E6120AE8D977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09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/>
            <a:ext uri="{91240B29-F687-4F45-9708-019B960494DF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D8A82-2BB9-482E-B063-F354FF0802BF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30 Ekim 2012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İşletmelere Yönelik Destek Araçları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D8638-25F1-45CC-B293-D29EB42B88F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30 Ekim 2012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İşletmelere Yönelik Destek Araçları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BF604-E2DB-498E-8DC1-0029EFE0BF3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30 Ekim 2012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İşletmelere Yönelik Destek Araçları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23AC0-DEB6-4FE8-B5FC-D8401A39961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30 Ekim 2012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İşletmelere Yönelik Destek Araçları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4CD40-9CD3-4613-A006-B3A28E1442B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30 Ekim 2012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İşletmelere Yönelik Destek Araçları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248B0-6258-4312-AADB-8DA5EC39257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30 Ekim 2012</a:t>
            </a: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İşletmelere Yönelik Destek Araçları</a:t>
            </a: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4E60C-D5F9-4635-91F4-9A846D70584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30 Ekim 2012</a:t>
            </a:r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İşletmelere Yönelik Destek Araçları</a:t>
            </a:r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3F368-726D-423C-8475-6DADDAA634E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30 Ekim 2012</a:t>
            </a:r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İşletmelere Yönelik Destek Araçları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E8121-267E-4D08-A00A-23420F6F65A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30 Ekim 2012</a:t>
            </a:r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İşletmelere Yönelik Destek Araçları</a:t>
            </a: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ECC2F-0F49-48AF-99AD-6CC9B1B9B97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30 Ekim 2012</a:t>
            </a: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İşletmelere Yönelik Destek Araçları</a:t>
            </a: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D1646-EF6E-4478-8031-F5CE992D09A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30 Ekim 2012</a:t>
            </a: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İşletmelere Yönelik Destek Araçları</a:t>
            </a: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E5E87-427F-4295-8690-500AA2DA7A7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tr-TR"/>
              <a:t>30 Ekim 2012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tr-TR"/>
              <a:t>İşletmelere Yönelik Destek Araçları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F6605F-FE53-4517-A47D-690A002DCC8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Başlık"/>
          <p:cNvSpPr>
            <a:spLocks noGrp="1"/>
          </p:cNvSpPr>
          <p:nvPr>
            <p:ph type="ctrTitle"/>
          </p:nvPr>
        </p:nvSpPr>
        <p:spPr>
          <a:xfrm>
            <a:off x="142875" y="2420938"/>
            <a:ext cx="8858250" cy="2725737"/>
          </a:xfrm>
        </p:spPr>
        <p:txBody>
          <a:bodyPr/>
          <a:lstStyle/>
          <a:p>
            <a:pPr eaLnBrk="1" hangingPunct="1"/>
            <a:r>
              <a:rPr lang="tr-TR" sz="5000" b="1" smtClean="0"/>
              <a:t/>
            </a:r>
            <a:br>
              <a:rPr lang="tr-TR" sz="5000" b="1" smtClean="0"/>
            </a:br>
            <a:r>
              <a:rPr lang="ru-RU" sz="4600" b="1" smtClean="0">
                <a:solidFill>
                  <a:srgbClr val="D80000"/>
                </a:solidFill>
                <a:latin typeface="HelveticaNeueLT Com 77 BdCn"/>
              </a:rPr>
              <a:t>ДЕСЯТЫЙ ПЛАН РАЗВИТИЯ </a:t>
            </a:r>
            <a:r>
              <a:rPr lang="tr-TR" sz="4600" b="1" smtClean="0">
                <a:solidFill>
                  <a:srgbClr val="D80000"/>
                </a:solidFill>
                <a:latin typeface="HelveticaNeueLT Com 77 BdCn"/>
              </a:rPr>
              <a:t/>
            </a:r>
            <a:br>
              <a:rPr lang="tr-TR" sz="4600" b="1" smtClean="0">
                <a:solidFill>
                  <a:srgbClr val="D80000"/>
                </a:solidFill>
                <a:latin typeface="HelveticaNeueLT Com 77 BdCn"/>
              </a:rPr>
            </a:br>
            <a:r>
              <a:rPr lang="tr-TR" sz="4600" b="1" smtClean="0">
                <a:solidFill>
                  <a:srgbClr val="D80000"/>
                </a:solidFill>
                <a:latin typeface="HelveticaNeueLT Com 77 BdCn"/>
              </a:rPr>
              <a:t>(2014-2018</a:t>
            </a:r>
            <a:r>
              <a:rPr lang="ru-RU" sz="4600" b="1" smtClean="0">
                <a:solidFill>
                  <a:srgbClr val="D80000"/>
                </a:solidFill>
                <a:latin typeface="HelveticaNeueLT Com 77 BdCn"/>
              </a:rPr>
              <a:t> гг.</a:t>
            </a:r>
            <a:r>
              <a:rPr lang="tr-TR" sz="4600" b="1" smtClean="0">
                <a:solidFill>
                  <a:srgbClr val="D80000"/>
                </a:solidFill>
                <a:latin typeface="HelveticaNeueLT Com 77 BdCn"/>
              </a:rPr>
              <a:t>)</a:t>
            </a:r>
            <a:br>
              <a:rPr lang="tr-TR" sz="4600" b="1" smtClean="0">
                <a:solidFill>
                  <a:srgbClr val="D80000"/>
                </a:solidFill>
                <a:latin typeface="HelveticaNeueLT Com 77 BdCn"/>
              </a:rPr>
            </a:br>
            <a:endParaRPr lang="tr-TR" sz="2600" smtClean="0">
              <a:latin typeface="HelveticaNeueLT Pro 57 Cn"/>
            </a:endParaRPr>
          </a:p>
        </p:txBody>
      </p:sp>
      <p:sp>
        <p:nvSpPr>
          <p:cNvPr id="3075" name="2 Alt Başlık"/>
          <p:cNvSpPr>
            <a:spLocks noGrp="1"/>
          </p:cNvSpPr>
          <p:nvPr>
            <p:ph type="subTitle" idx="1"/>
          </p:nvPr>
        </p:nvSpPr>
        <p:spPr>
          <a:xfrm>
            <a:off x="214313" y="5300663"/>
            <a:ext cx="8715375" cy="1081087"/>
          </a:xfrm>
        </p:spPr>
        <p:txBody>
          <a:bodyPr anchor="ctr">
            <a:normAutofit/>
          </a:bodyPr>
          <a:lstStyle/>
          <a:p>
            <a:pPr eaLnBrk="1" hangingPunct="1">
              <a:defRPr/>
            </a:pPr>
            <a:endParaRPr lang="tr-TR" sz="1800" dirty="0" smtClean="0">
              <a:solidFill>
                <a:schemeClr val="tx1"/>
              </a:solidFill>
              <a:latin typeface="HelveticaNeueLT Pro 57 Cn"/>
            </a:endParaRPr>
          </a:p>
          <a:p>
            <a:pPr eaLnBrk="1" hangingPunct="1">
              <a:defRPr/>
            </a:pPr>
            <a:endParaRPr lang="tr-TR" sz="1800" dirty="0" smtClean="0">
              <a:solidFill>
                <a:schemeClr val="tx1"/>
              </a:solidFill>
              <a:latin typeface="HelveticaNeueLT Pro 57 Cn"/>
            </a:endParaRPr>
          </a:p>
          <a:p>
            <a:pPr eaLnBrk="1" hangingPunct="1">
              <a:defRPr/>
            </a:pPr>
            <a:endParaRPr lang="tr-TR" sz="2000" b="1" dirty="0" smtClean="0">
              <a:solidFill>
                <a:schemeClr val="tx1"/>
              </a:solidFill>
              <a:latin typeface="HelveticaNeueLT Com 77 BdCn"/>
              <a:ea typeface="+mj-ea"/>
              <a:cs typeface="+mj-cs"/>
            </a:endParaRPr>
          </a:p>
        </p:txBody>
      </p:sp>
      <p:sp>
        <p:nvSpPr>
          <p:cNvPr id="15" name="14 Dikdörtgen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>
                <a:solidFill>
                  <a:srgbClr val="FF0000"/>
                </a:solidFill>
              </a:rPr>
              <a:t>HH								</a:t>
            </a:r>
            <a:endParaRPr lang="tr-TR" sz="2000" dirty="0">
              <a:solidFill>
                <a:srgbClr val="FF0000"/>
              </a:solidFill>
            </a:endParaRPr>
          </a:p>
        </p:txBody>
      </p:sp>
      <p:cxnSp>
        <p:nvCxnSpPr>
          <p:cNvPr id="16" name="15 Düz Bağlayıcı"/>
          <p:cNvCxnSpPr/>
          <p:nvPr/>
        </p:nvCxnSpPr>
        <p:spPr>
          <a:xfrm>
            <a:off x="0" y="414338"/>
            <a:ext cx="9144000" cy="0"/>
          </a:xfrm>
          <a:prstGeom prst="line">
            <a:avLst/>
          </a:prstGeom>
          <a:ln w="444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Dikdörtgen"/>
          <p:cNvSpPr/>
          <p:nvPr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76238-08AF-4FE2-B388-4997FFB5BB01}" type="slidenum">
              <a:rPr lang="tr-TR" smtClean="0"/>
              <a:pPr>
                <a:defRPr/>
              </a:pPr>
              <a:t>1</a:t>
            </a:fld>
            <a:endParaRPr lang="tr-TR" dirty="0"/>
          </a:p>
        </p:txBody>
      </p:sp>
      <p:pic>
        <p:nvPicPr>
          <p:cNvPr id="1536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375" y="1125538"/>
            <a:ext cx="1728788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2339752" y="404664"/>
            <a:ext cx="475252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Республика Турция </a:t>
            </a:r>
          </a:p>
          <a:p>
            <a:pPr algn="ctr"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Министерство экономического развития</a:t>
            </a:r>
            <a:endParaRPr lang="tr-T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r" fontAlgn="auto">
              <a:spcAft>
                <a:spcPts val="0"/>
              </a:spcAft>
              <a:defRPr/>
            </a:pPr>
            <a:endParaRPr lang="tr-TR" sz="2000" dirty="0">
              <a:solidFill>
                <a:schemeClr val="bg1"/>
              </a:solidFill>
              <a:latin typeface="HelveticaNeueLT Pro 57 Cn"/>
              <a:cs typeface="Arial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cxnSp>
        <p:nvCxnSpPr>
          <p:cNvPr id="15" name="14 Düz Bağlayıcı"/>
          <p:cNvCxnSpPr/>
          <p:nvPr/>
        </p:nvCxnSpPr>
        <p:spPr>
          <a:xfrm>
            <a:off x="0" y="414338"/>
            <a:ext cx="9144000" cy="0"/>
          </a:xfrm>
          <a:prstGeom prst="line">
            <a:avLst/>
          </a:prstGeom>
          <a:ln w="444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772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6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5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6" name="15 Düz Bağlayıcı"/>
          <p:cNvCxnSpPr/>
          <p:nvPr/>
        </p:nvCxnSpPr>
        <p:spPr>
          <a:xfrm>
            <a:off x="0" y="6235700"/>
            <a:ext cx="8643966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2 Alt Başlık"/>
          <p:cNvSpPr txBox="1">
            <a:spLocks/>
          </p:cNvSpPr>
          <p:nvPr/>
        </p:nvSpPr>
        <p:spPr bwMode="auto">
          <a:xfrm>
            <a:off x="592138" y="620713"/>
            <a:ext cx="8070850" cy="5832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tr-TR" sz="3400" b="1">
                <a:solidFill>
                  <a:srgbClr val="FF0000"/>
                </a:solidFill>
                <a:latin typeface="HelveticaNeueLT Pro 57 Cn"/>
              </a:rPr>
              <a:t>A) </a:t>
            </a:r>
            <a:r>
              <a:rPr lang="ru-RU" sz="3400" b="1">
                <a:solidFill>
                  <a:srgbClr val="FF0000"/>
                </a:solidFill>
                <a:latin typeface="HelveticaNeueLT Pro 57 Cn"/>
              </a:rPr>
              <a:t>ОСНОВНЫЕ НАПРАВЛЕНИЯ ПЛАНА</a:t>
            </a:r>
            <a:endParaRPr lang="tr-TR" sz="3400" b="1">
              <a:solidFill>
                <a:srgbClr val="FF0000"/>
              </a:solidFill>
              <a:latin typeface="HelveticaNeueLT Pro 57 Cn"/>
            </a:endParaRP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endParaRPr lang="ru-RU" sz="2200">
              <a:solidFill>
                <a:srgbClr val="000066"/>
              </a:solidFill>
              <a:latin typeface="HelveticaNeueLT Pro 57 Cn"/>
            </a:endParaRPr>
          </a:p>
          <a:p>
            <a:pPr>
              <a:spcBef>
                <a:spcPct val="20000"/>
              </a:spcBef>
              <a:buFont typeface="Calibri" pitchFamily="34" charset="0"/>
              <a:buAutoNum type="arabicPeriod"/>
            </a:pPr>
            <a:r>
              <a:rPr lang="ru-RU" sz="2800">
                <a:solidFill>
                  <a:srgbClr val="00446A"/>
                </a:solidFill>
                <a:latin typeface="Calibri" pitchFamily="34" charset="0"/>
              </a:rPr>
              <a:t>Квалифицированные люди</a:t>
            </a:r>
            <a:r>
              <a:rPr lang="tr-TR" sz="2800">
                <a:solidFill>
                  <a:srgbClr val="00446A"/>
                </a:solidFill>
                <a:latin typeface="Calibri" pitchFamily="34" charset="0"/>
              </a:rPr>
              <a:t>, </a:t>
            </a:r>
            <a:r>
              <a:rPr lang="ru-RU" sz="2800">
                <a:solidFill>
                  <a:srgbClr val="00446A"/>
                </a:solidFill>
                <a:latin typeface="Calibri" pitchFamily="34" charset="0"/>
              </a:rPr>
              <a:t>мощное общество</a:t>
            </a:r>
            <a:endParaRPr lang="tr-TR" sz="2800">
              <a:solidFill>
                <a:srgbClr val="00446A"/>
              </a:solidFill>
              <a:latin typeface="Calibri" pitchFamily="34" charset="0"/>
            </a:endParaRPr>
          </a:p>
          <a:p>
            <a:pPr>
              <a:spcBef>
                <a:spcPct val="20000"/>
              </a:spcBef>
              <a:buFont typeface="Calibri" pitchFamily="34" charset="0"/>
              <a:buAutoNum type="arabicPeriod"/>
            </a:pPr>
            <a:r>
              <a:rPr lang="ru-RU" sz="2800">
                <a:solidFill>
                  <a:srgbClr val="00446A"/>
                </a:solidFill>
                <a:latin typeface="Calibri" pitchFamily="34" charset="0"/>
              </a:rPr>
              <a:t>Инновационное производство</a:t>
            </a:r>
            <a:r>
              <a:rPr lang="tr-TR" sz="2800">
                <a:solidFill>
                  <a:srgbClr val="00446A"/>
                </a:solidFill>
                <a:latin typeface="Calibri" pitchFamily="34" charset="0"/>
              </a:rPr>
              <a:t>, </a:t>
            </a:r>
            <a:r>
              <a:rPr lang="ru-RU" sz="2800">
                <a:solidFill>
                  <a:srgbClr val="00446A"/>
                </a:solidFill>
                <a:latin typeface="Calibri" pitchFamily="34" charset="0"/>
              </a:rPr>
              <a:t>стабильный высокий экономический рост</a:t>
            </a:r>
            <a:endParaRPr lang="tr-TR" sz="2800">
              <a:solidFill>
                <a:srgbClr val="00446A"/>
              </a:solidFill>
              <a:latin typeface="Calibri" pitchFamily="34" charset="0"/>
            </a:endParaRPr>
          </a:p>
          <a:p>
            <a:pPr>
              <a:spcBef>
                <a:spcPct val="20000"/>
              </a:spcBef>
              <a:buFont typeface="Calibri" pitchFamily="34" charset="0"/>
              <a:buAutoNum type="arabicPeriod"/>
            </a:pPr>
            <a:r>
              <a:rPr lang="ru-RU" sz="2800">
                <a:solidFill>
                  <a:srgbClr val="00446A"/>
                </a:solidFill>
                <a:latin typeface="Calibri" pitchFamily="34" charset="0"/>
              </a:rPr>
              <a:t>Удобные помещения</a:t>
            </a:r>
            <a:r>
              <a:rPr lang="tr-TR" sz="2800">
                <a:solidFill>
                  <a:srgbClr val="00446A"/>
                </a:solidFill>
                <a:latin typeface="Calibri" pitchFamily="34" charset="0"/>
              </a:rPr>
              <a:t>, </a:t>
            </a:r>
            <a:r>
              <a:rPr lang="ru-RU" sz="2800">
                <a:solidFill>
                  <a:srgbClr val="00446A"/>
                </a:solidFill>
                <a:latin typeface="Calibri" pitchFamily="34" charset="0"/>
              </a:rPr>
              <a:t>устойчивая окружающая среда</a:t>
            </a:r>
            <a:endParaRPr lang="tr-TR" sz="2800">
              <a:solidFill>
                <a:srgbClr val="00446A"/>
              </a:solidFill>
              <a:latin typeface="Calibri" pitchFamily="34" charset="0"/>
            </a:endParaRPr>
          </a:p>
          <a:p>
            <a:pPr>
              <a:spcBef>
                <a:spcPct val="20000"/>
              </a:spcBef>
              <a:buFont typeface="Calibri" pitchFamily="34" charset="0"/>
              <a:buAutoNum type="arabicPeriod"/>
            </a:pPr>
            <a:r>
              <a:rPr lang="ru-RU" sz="2800">
                <a:solidFill>
                  <a:srgbClr val="00446A"/>
                </a:solidFill>
                <a:latin typeface="Calibri" pitchFamily="34" charset="0"/>
              </a:rPr>
              <a:t>Международное сотрудничество ради экономического развития</a:t>
            </a:r>
            <a:endParaRPr lang="tr-TR" sz="2800">
              <a:solidFill>
                <a:srgbClr val="00446A"/>
              </a:solidFill>
              <a:latin typeface="Calibri" pitchFamily="34" charset="0"/>
            </a:endParaRPr>
          </a:p>
          <a:p>
            <a:pPr>
              <a:spcBef>
                <a:spcPct val="20000"/>
              </a:spcBef>
              <a:buFont typeface="Calibri" pitchFamily="34" charset="0"/>
              <a:buAutoNum type="arabicPeriod"/>
            </a:pPr>
            <a:endParaRPr lang="tr-TR" sz="3000">
              <a:solidFill>
                <a:srgbClr val="000066"/>
              </a:solidFill>
              <a:latin typeface="HelveticaNeueLT Pro 57 Cn"/>
            </a:endParaRPr>
          </a:p>
          <a:p>
            <a:pPr>
              <a:spcBef>
                <a:spcPct val="20000"/>
              </a:spcBef>
              <a:buFont typeface="Calibri" pitchFamily="34" charset="0"/>
              <a:buAutoNum type="arabicPeriod"/>
            </a:pPr>
            <a:endParaRPr lang="tr-TR" sz="3000">
              <a:solidFill>
                <a:srgbClr val="000066"/>
              </a:solidFill>
              <a:latin typeface="HelveticaNeueLT Pro 57 Cn"/>
            </a:endParaRPr>
          </a:p>
        </p:txBody>
      </p:sp>
      <p:sp>
        <p:nvSpPr>
          <p:cNvPr id="14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A2C6E7-3B1B-4C60-BD3E-48F3053E41C8}" type="slidenum">
              <a:rPr lang="tr-TR" smtClean="0"/>
              <a:pPr>
                <a:defRPr/>
              </a:pPr>
              <a:t>10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r" fontAlgn="auto">
              <a:spcAft>
                <a:spcPts val="0"/>
              </a:spcAft>
              <a:defRPr/>
            </a:pPr>
            <a:endParaRPr lang="tr-TR" sz="2000" dirty="0">
              <a:solidFill>
                <a:schemeClr val="bg1"/>
              </a:solidFill>
              <a:latin typeface="HelveticaNeueLT Pro 57 Cn"/>
              <a:cs typeface="Arial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cxnSp>
        <p:nvCxnSpPr>
          <p:cNvPr id="15" name="14 Düz Bağlayıcı"/>
          <p:cNvCxnSpPr/>
          <p:nvPr/>
        </p:nvCxnSpPr>
        <p:spPr>
          <a:xfrm>
            <a:off x="0" y="414338"/>
            <a:ext cx="9144000" cy="0"/>
          </a:xfrm>
          <a:prstGeom prst="line">
            <a:avLst/>
          </a:prstGeom>
          <a:ln w="444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820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6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5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6" name="15 Düz Bağlayıcı"/>
          <p:cNvCxnSpPr/>
          <p:nvPr/>
        </p:nvCxnSpPr>
        <p:spPr>
          <a:xfrm>
            <a:off x="0" y="6235700"/>
            <a:ext cx="8643966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22" name="Title 1"/>
          <p:cNvSpPr>
            <a:spLocks noGrp="1"/>
          </p:cNvSpPr>
          <p:nvPr>
            <p:ph type="title"/>
          </p:nvPr>
        </p:nvSpPr>
        <p:spPr>
          <a:xfrm>
            <a:off x="908050" y="749300"/>
            <a:ext cx="8067675" cy="950913"/>
          </a:xfrm>
        </p:spPr>
        <p:txBody>
          <a:bodyPr/>
          <a:lstStyle/>
          <a:p>
            <a:pPr eaLnBrk="1" hangingPunct="1"/>
            <a:r>
              <a:rPr lang="tr-TR" sz="3000" smtClean="0">
                <a:solidFill>
                  <a:srgbClr val="FF0000"/>
                </a:solidFill>
                <a:latin typeface="HelveticaNeueLT Com 77 BdCn"/>
              </a:rPr>
              <a:t>1. </a:t>
            </a:r>
            <a:r>
              <a:rPr lang="ru-RU" sz="3000" smtClean="0">
                <a:solidFill>
                  <a:srgbClr val="FF0000"/>
                </a:solidFill>
                <a:latin typeface="HelveticaNeueLT Com 77 BdCn"/>
              </a:rPr>
              <a:t>Квалифицированные люди, мощное общество</a:t>
            </a:r>
            <a:r>
              <a:rPr lang="tr-TR" sz="3000" smtClean="0">
                <a:solidFill>
                  <a:srgbClr val="FF0000"/>
                </a:solidFill>
                <a:latin typeface="HelveticaNeueLT Com 77 BdCn"/>
              </a:rPr>
              <a:t/>
            </a:r>
            <a:br>
              <a:rPr lang="tr-TR" sz="3000" smtClean="0">
                <a:solidFill>
                  <a:srgbClr val="FF0000"/>
                </a:solidFill>
                <a:latin typeface="HelveticaNeueLT Com 77 BdCn"/>
              </a:rPr>
            </a:br>
            <a:r>
              <a:rPr lang="tr-TR" sz="3000" smtClean="0">
                <a:solidFill>
                  <a:srgbClr val="FF0000"/>
                </a:solidFill>
                <a:latin typeface="HelveticaNeueLT Com 77 BdCn"/>
              </a:rPr>
              <a:t>(</a:t>
            </a:r>
            <a:r>
              <a:rPr lang="ru-RU" sz="3000" smtClean="0">
                <a:solidFill>
                  <a:srgbClr val="FF0000"/>
                </a:solidFill>
                <a:latin typeface="HelveticaNeueLT Com 77 BdCn"/>
              </a:rPr>
              <a:t>Наши цели</a:t>
            </a:r>
            <a:r>
              <a:rPr lang="tr-TR" sz="3000" smtClean="0">
                <a:solidFill>
                  <a:srgbClr val="FF0000"/>
                </a:solidFill>
                <a:latin typeface="HelveticaNeueLT Com 77 BdCn"/>
              </a:rPr>
              <a:t>-1)</a:t>
            </a:r>
            <a:endParaRPr lang="en-US" sz="3000" smtClean="0">
              <a:solidFill>
                <a:srgbClr val="FF0000"/>
              </a:solidFill>
              <a:latin typeface="HelveticaNeueLT Com 77 BdCn"/>
            </a:endParaRPr>
          </a:p>
        </p:txBody>
      </p:sp>
      <p:sp>
        <p:nvSpPr>
          <p:cNvPr id="14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DB5223-933A-4765-A928-22298DBF8DD4}" type="slidenum">
              <a:rPr lang="tr-TR" smtClean="0"/>
              <a:pPr>
                <a:defRPr/>
              </a:pPr>
              <a:t>11</a:t>
            </a:fld>
            <a:endParaRPr lang="tr-TR" dirty="0"/>
          </a:p>
        </p:txBody>
      </p:sp>
      <p:sp>
        <p:nvSpPr>
          <p:cNvPr id="13" name="2 Alt Başlık"/>
          <p:cNvSpPr txBox="1">
            <a:spLocks/>
          </p:cNvSpPr>
          <p:nvPr/>
        </p:nvSpPr>
        <p:spPr bwMode="auto">
          <a:xfrm>
            <a:off x="322263" y="1700213"/>
            <a:ext cx="8570912" cy="461168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endParaRPr lang="ru-RU" sz="200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endParaRPr lang="ru-RU" sz="200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000">
                <a:solidFill>
                  <a:srgbClr val="000066"/>
                </a:solidFill>
                <a:latin typeface="HelveticaNeueLT Pro 57 Cn"/>
              </a:rPr>
              <a:t>Распространение благосостояния в обществе путём понимания устойчивого и охватывающего экономического развития;</a:t>
            </a:r>
            <a:r>
              <a:rPr lang="tr-TR" sz="2000">
                <a:solidFill>
                  <a:srgbClr val="000066"/>
                </a:solidFill>
                <a:latin typeface="HelveticaNeueLT Pro 57 Cn"/>
              </a:rPr>
              <a:t> 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000">
                <a:solidFill>
                  <a:srgbClr val="000066"/>
                </a:solidFill>
                <a:latin typeface="HelveticaNeueLT Pro 57 Cn"/>
              </a:rPr>
              <a:t>Повышение качества и квалификации граждан и общества;</a:t>
            </a:r>
            <a:endParaRPr lang="tr-TR" sz="200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000">
                <a:solidFill>
                  <a:srgbClr val="000066"/>
                </a:solidFill>
                <a:latin typeface="HelveticaNeueLT Pro 57 Cn"/>
              </a:rPr>
              <a:t>Создание надёжной, безопасной социальной среды высокого стандарта;</a:t>
            </a:r>
            <a:endParaRPr lang="tr-TR" sz="200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000">
                <a:solidFill>
                  <a:srgbClr val="000066"/>
                </a:solidFill>
                <a:latin typeface="HelveticaNeueLT Pro 57 Cn"/>
              </a:rPr>
              <a:t>Обеспечение прав человека и индивидуальных свобод при помощи правовой системы, которая является справедливой и оперативной;</a:t>
            </a:r>
            <a:endParaRPr lang="tr-TR" sz="200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000">
                <a:solidFill>
                  <a:srgbClr val="000066"/>
                </a:solidFill>
                <a:latin typeface="HelveticaNeueLT Pro 57 Cn"/>
              </a:rPr>
              <a:t>Повысить доступность и качество государственных услуг.</a:t>
            </a:r>
            <a:endParaRPr lang="tr-TR" sz="2000">
              <a:solidFill>
                <a:srgbClr val="000066"/>
              </a:solidFill>
              <a:latin typeface="HelveticaNeueLT Pro 57 Cn"/>
            </a:endParaRPr>
          </a:p>
          <a:p>
            <a:pPr marL="0" lvl="1">
              <a:lnSpc>
                <a:spcPct val="150000"/>
              </a:lnSpc>
              <a:spcBef>
                <a:spcPct val="20000"/>
              </a:spcBef>
              <a:buFont typeface="Arial" pitchFamily="34" charset="0"/>
              <a:buNone/>
            </a:pPr>
            <a:endParaRPr lang="tr-TR" sz="2200">
              <a:solidFill>
                <a:srgbClr val="000066"/>
              </a:solidFill>
              <a:latin typeface="HelveticaNeueLT Pro 57 Cn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tr-TR" sz="2200">
              <a:solidFill>
                <a:srgbClr val="000066"/>
              </a:solidFill>
              <a:latin typeface="HelveticaNeueLT Pro 57 Cn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r" fontAlgn="auto">
              <a:spcAft>
                <a:spcPts val="0"/>
              </a:spcAft>
              <a:defRPr/>
            </a:pPr>
            <a:endParaRPr lang="tr-TR" sz="2000" dirty="0">
              <a:solidFill>
                <a:schemeClr val="bg1"/>
              </a:solidFill>
              <a:latin typeface="HelveticaNeueLT Pro 57 Cn"/>
              <a:cs typeface="Arial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cxnSp>
        <p:nvCxnSpPr>
          <p:cNvPr id="15" name="14 Düz Bağlayıcı"/>
          <p:cNvCxnSpPr/>
          <p:nvPr/>
        </p:nvCxnSpPr>
        <p:spPr>
          <a:xfrm>
            <a:off x="0" y="414338"/>
            <a:ext cx="9144000" cy="0"/>
          </a:xfrm>
          <a:prstGeom prst="line">
            <a:avLst/>
          </a:prstGeom>
          <a:ln w="444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868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6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5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6" name="15 Düz Bağlayıcı"/>
          <p:cNvCxnSpPr/>
          <p:nvPr/>
        </p:nvCxnSpPr>
        <p:spPr>
          <a:xfrm>
            <a:off x="0" y="6235700"/>
            <a:ext cx="8643966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70" name="Title 1"/>
          <p:cNvSpPr>
            <a:spLocks noGrp="1"/>
          </p:cNvSpPr>
          <p:nvPr>
            <p:ph type="title"/>
          </p:nvPr>
        </p:nvSpPr>
        <p:spPr>
          <a:xfrm>
            <a:off x="908050" y="749300"/>
            <a:ext cx="8067675" cy="950913"/>
          </a:xfrm>
        </p:spPr>
        <p:txBody>
          <a:bodyPr/>
          <a:lstStyle/>
          <a:p>
            <a:pPr eaLnBrk="1" hangingPunct="1"/>
            <a:r>
              <a:rPr lang="tr-TR" sz="3000" smtClean="0">
                <a:solidFill>
                  <a:srgbClr val="FF0000"/>
                </a:solidFill>
                <a:latin typeface="HelveticaNeueLT Com 77 BdCn"/>
              </a:rPr>
              <a:t>1. </a:t>
            </a:r>
            <a:r>
              <a:rPr lang="ru-RU" sz="3000" smtClean="0">
                <a:solidFill>
                  <a:srgbClr val="FF0000"/>
                </a:solidFill>
                <a:latin typeface="HelveticaNeueLT Com 77 BdCn"/>
              </a:rPr>
              <a:t>Квалифицированные люди, мощное общество</a:t>
            </a:r>
            <a:r>
              <a:rPr lang="tr-TR" sz="3000" smtClean="0">
                <a:solidFill>
                  <a:srgbClr val="FF0000"/>
                </a:solidFill>
                <a:latin typeface="HelveticaNeueLT Com 77 BdCn"/>
              </a:rPr>
              <a:t/>
            </a:r>
            <a:br>
              <a:rPr lang="tr-TR" sz="3000" smtClean="0">
                <a:solidFill>
                  <a:srgbClr val="FF0000"/>
                </a:solidFill>
                <a:latin typeface="HelveticaNeueLT Com 77 BdCn"/>
              </a:rPr>
            </a:br>
            <a:r>
              <a:rPr lang="tr-TR" sz="3000" smtClean="0">
                <a:solidFill>
                  <a:srgbClr val="FF0000"/>
                </a:solidFill>
                <a:latin typeface="HelveticaNeueLT Com 77 BdCn"/>
              </a:rPr>
              <a:t>(</a:t>
            </a:r>
            <a:r>
              <a:rPr lang="ru-RU" sz="3000" smtClean="0">
                <a:solidFill>
                  <a:srgbClr val="FF0000"/>
                </a:solidFill>
                <a:latin typeface="HelveticaNeueLT Com 77 BdCn"/>
              </a:rPr>
              <a:t>Наши цели</a:t>
            </a:r>
            <a:r>
              <a:rPr lang="tr-TR" sz="3000" smtClean="0">
                <a:solidFill>
                  <a:srgbClr val="FF0000"/>
                </a:solidFill>
                <a:latin typeface="HelveticaNeueLT Com 77 BdCn"/>
              </a:rPr>
              <a:t>-2)</a:t>
            </a:r>
            <a:endParaRPr lang="en-US" sz="3000" smtClean="0">
              <a:solidFill>
                <a:srgbClr val="FF0000"/>
              </a:solidFill>
              <a:latin typeface="HelveticaNeueLT Com 77 BdCn"/>
            </a:endParaRPr>
          </a:p>
        </p:txBody>
      </p:sp>
      <p:sp>
        <p:nvSpPr>
          <p:cNvPr id="14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2B24B8-42C4-4DD9-B9AB-CFAA37F9CC42}" type="slidenum">
              <a:rPr lang="tr-TR" smtClean="0"/>
              <a:pPr>
                <a:defRPr/>
              </a:pPr>
              <a:t>12</a:t>
            </a:fld>
            <a:endParaRPr lang="tr-TR" dirty="0"/>
          </a:p>
        </p:txBody>
      </p:sp>
      <p:sp>
        <p:nvSpPr>
          <p:cNvPr id="13" name="2 Alt Başlık"/>
          <p:cNvSpPr txBox="1">
            <a:spLocks/>
          </p:cNvSpPr>
          <p:nvPr/>
        </p:nvSpPr>
        <p:spPr bwMode="auto">
          <a:xfrm>
            <a:off x="322263" y="1700213"/>
            <a:ext cx="8570912" cy="461168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endParaRPr lang="ru-RU" sz="240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400">
                <a:solidFill>
                  <a:srgbClr val="000066"/>
                </a:solidFill>
                <a:latin typeface="HelveticaNeueLT Pro 57 Cn"/>
              </a:rPr>
              <a:t>Повысить посещение дошкольных учебных заведений от</a:t>
            </a:r>
            <a:r>
              <a:rPr lang="tr-TR" sz="2400">
                <a:solidFill>
                  <a:srgbClr val="000066"/>
                </a:solidFill>
                <a:latin typeface="HelveticaNeueLT Pro 57 Cn"/>
              </a:rPr>
              <a:t> 47</a:t>
            </a:r>
            <a:r>
              <a:rPr lang="ru-RU" sz="2400">
                <a:solidFill>
                  <a:srgbClr val="000066"/>
                </a:solidFill>
                <a:latin typeface="HelveticaNeueLT Pro 57 Cn"/>
              </a:rPr>
              <a:t>% до </a:t>
            </a:r>
            <a:r>
              <a:rPr lang="tr-TR" sz="2400">
                <a:solidFill>
                  <a:srgbClr val="000066"/>
                </a:solidFill>
                <a:latin typeface="HelveticaNeueLT Pro 57 Cn"/>
              </a:rPr>
              <a:t>70</a:t>
            </a:r>
            <a:r>
              <a:rPr lang="ru-RU" sz="2400">
                <a:solidFill>
                  <a:srgbClr val="000066"/>
                </a:solidFill>
                <a:latin typeface="HelveticaNeueLT Pro 57 Cn"/>
              </a:rPr>
              <a:t>%;</a:t>
            </a:r>
            <a:endParaRPr lang="tr-TR" sz="240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400">
                <a:solidFill>
                  <a:srgbClr val="000066"/>
                </a:solidFill>
                <a:latin typeface="HelveticaNeueLT Pro 57 Cn"/>
              </a:rPr>
              <a:t>Сокращать число учеников в классах и учебных помещениях;</a:t>
            </a:r>
            <a:endParaRPr lang="tr-TR" sz="240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400">
                <a:solidFill>
                  <a:srgbClr val="000066"/>
                </a:solidFill>
                <a:latin typeface="HelveticaNeueLT Pro 57 Cn"/>
              </a:rPr>
              <a:t>Повышение доли очной формы высшего образования от</a:t>
            </a:r>
            <a:r>
              <a:rPr lang="tr-TR" sz="2400">
                <a:solidFill>
                  <a:srgbClr val="000066"/>
                </a:solidFill>
                <a:latin typeface="HelveticaNeueLT Pro 57 Cn"/>
              </a:rPr>
              <a:t> 47</a:t>
            </a:r>
            <a:r>
              <a:rPr lang="ru-RU" sz="2400">
                <a:solidFill>
                  <a:srgbClr val="000066"/>
                </a:solidFill>
                <a:latin typeface="HelveticaNeueLT Pro 57 Cn"/>
              </a:rPr>
              <a:t>% до</a:t>
            </a:r>
            <a:r>
              <a:rPr lang="tr-TR" sz="2400">
                <a:solidFill>
                  <a:srgbClr val="000066"/>
                </a:solidFill>
                <a:latin typeface="HelveticaNeueLT Pro 57 Cn"/>
              </a:rPr>
              <a:t> 55</a:t>
            </a:r>
            <a:r>
              <a:rPr lang="ru-RU" sz="2400">
                <a:solidFill>
                  <a:srgbClr val="000066"/>
                </a:solidFill>
                <a:latin typeface="HelveticaNeueLT Pro 57 Cn"/>
              </a:rPr>
              <a:t>;</a:t>
            </a:r>
            <a:endParaRPr lang="tr-TR" sz="240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400">
                <a:solidFill>
                  <a:srgbClr val="000066"/>
                </a:solidFill>
                <a:latin typeface="HelveticaNeueLT Pro 57 Cn"/>
              </a:rPr>
              <a:t>Укрепление системы превентивных медицинских услуг;</a:t>
            </a:r>
            <a:endParaRPr lang="tr-TR" sz="240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400">
                <a:solidFill>
                  <a:srgbClr val="000066"/>
                </a:solidFill>
                <a:latin typeface="HelveticaNeueLT Pro 57 Cn"/>
              </a:rPr>
              <a:t>Обеспечение дополнительно </a:t>
            </a:r>
            <a:r>
              <a:rPr lang="tr-TR" sz="2400">
                <a:solidFill>
                  <a:srgbClr val="000066"/>
                </a:solidFill>
                <a:latin typeface="HelveticaNeueLT Pro 57 Cn"/>
              </a:rPr>
              <a:t>80.000 </a:t>
            </a:r>
            <a:r>
              <a:rPr lang="ru-RU" sz="2400">
                <a:solidFill>
                  <a:srgbClr val="000066"/>
                </a:solidFill>
                <a:latin typeface="HelveticaNeueLT Pro 57 Cn"/>
              </a:rPr>
              <a:t>новых лечебных коек</a:t>
            </a:r>
            <a:r>
              <a:rPr lang="tr-TR" sz="2400">
                <a:solidFill>
                  <a:srgbClr val="000066"/>
                </a:solidFill>
                <a:latin typeface="HelveticaNeueLT Pro 57 Cn"/>
              </a:rPr>
              <a:t>, 30.000 </a:t>
            </a:r>
            <a:r>
              <a:rPr lang="ru-RU" sz="2400">
                <a:solidFill>
                  <a:srgbClr val="000066"/>
                </a:solidFill>
                <a:latin typeface="HelveticaNeueLT Pro 57 Cn"/>
              </a:rPr>
              <a:t>врачей</a:t>
            </a:r>
            <a:r>
              <a:rPr lang="tr-TR" sz="2400">
                <a:solidFill>
                  <a:srgbClr val="000066"/>
                </a:solidFill>
                <a:latin typeface="HelveticaNeueLT Pro 57 Cn"/>
              </a:rPr>
              <a:t>, 80.000 </a:t>
            </a:r>
            <a:r>
              <a:rPr lang="ru-RU" sz="2400">
                <a:solidFill>
                  <a:srgbClr val="000066"/>
                </a:solidFill>
                <a:latin typeface="HelveticaNeueLT Pro 57 Cn"/>
              </a:rPr>
              <a:t>медсестёр.</a:t>
            </a:r>
            <a:endParaRPr lang="tr-TR" sz="2600">
              <a:solidFill>
                <a:srgbClr val="000066"/>
              </a:solidFill>
              <a:latin typeface="HelveticaNeueLT Pro 57 Cn"/>
            </a:endParaRPr>
          </a:p>
          <a:p>
            <a:pPr marL="0" lvl="1">
              <a:lnSpc>
                <a:spcPct val="150000"/>
              </a:lnSpc>
              <a:spcBef>
                <a:spcPct val="20000"/>
              </a:spcBef>
              <a:buFont typeface="Arial" pitchFamily="34" charset="0"/>
              <a:buNone/>
            </a:pPr>
            <a:endParaRPr lang="tr-TR" sz="2200">
              <a:solidFill>
                <a:srgbClr val="000066"/>
              </a:solidFill>
              <a:latin typeface="HelveticaNeueLT Pro 57 Cn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tr-TR" sz="2200">
              <a:solidFill>
                <a:srgbClr val="000066"/>
              </a:solidFill>
              <a:latin typeface="HelveticaNeueLT Pro 57 Cn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r" fontAlgn="auto">
              <a:spcAft>
                <a:spcPts val="0"/>
              </a:spcAft>
              <a:defRPr/>
            </a:pPr>
            <a:endParaRPr lang="tr-TR" sz="2000" dirty="0">
              <a:solidFill>
                <a:schemeClr val="bg1"/>
              </a:solidFill>
              <a:latin typeface="HelveticaNeueLT Pro 57 Cn"/>
              <a:cs typeface="Arial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cxnSp>
        <p:nvCxnSpPr>
          <p:cNvPr id="15" name="14 Düz Bağlayıcı"/>
          <p:cNvCxnSpPr/>
          <p:nvPr/>
        </p:nvCxnSpPr>
        <p:spPr>
          <a:xfrm>
            <a:off x="0" y="414338"/>
            <a:ext cx="9144000" cy="0"/>
          </a:xfrm>
          <a:prstGeom prst="line">
            <a:avLst/>
          </a:prstGeom>
          <a:ln w="444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916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6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5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6" name="15 Düz Bağlayıcı"/>
          <p:cNvCxnSpPr/>
          <p:nvPr/>
        </p:nvCxnSpPr>
        <p:spPr>
          <a:xfrm>
            <a:off x="0" y="6235700"/>
            <a:ext cx="8643966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18" name="Title 1"/>
          <p:cNvSpPr>
            <a:spLocks noGrp="1"/>
          </p:cNvSpPr>
          <p:nvPr>
            <p:ph type="title"/>
          </p:nvPr>
        </p:nvSpPr>
        <p:spPr>
          <a:xfrm>
            <a:off x="908050" y="749300"/>
            <a:ext cx="8067675" cy="950913"/>
          </a:xfrm>
        </p:spPr>
        <p:txBody>
          <a:bodyPr/>
          <a:lstStyle/>
          <a:p>
            <a:pPr eaLnBrk="1" hangingPunct="1"/>
            <a:r>
              <a:rPr lang="tr-TR" sz="3000" smtClean="0">
                <a:solidFill>
                  <a:srgbClr val="FF0000"/>
                </a:solidFill>
                <a:latin typeface="HelveticaNeueLT Com 77 BdCn"/>
              </a:rPr>
              <a:t>1. </a:t>
            </a:r>
            <a:r>
              <a:rPr lang="ru-RU" sz="3000" smtClean="0">
                <a:solidFill>
                  <a:srgbClr val="FF0000"/>
                </a:solidFill>
                <a:latin typeface="HelveticaNeueLT Com 77 BdCn"/>
              </a:rPr>
              <a:t>Квалифицированные люди, мощное общество</a:t>
            </a:r>
            <a:r>
              <a:rPr lang="tr-TR" sz="3000" smtClean="0">
                <a:solidFill>
                  <a:srgbClr val="FF0000"/>
                </a:solidFill>
                <a:latin typeface="HelveticaNeueLT Com 77 BdCn"/>
              </a:rPr>
              <a:t/>
            </a:r>
            <a:br>
              <a:rPr lang="tr-TR" sz="3000" smtClean="0">
                <a:solidFill>
                  <a:srgbClr val="FF0000"/>
                </a:solidFill>
                <a:latin typeface="HelveticaNeueLT Com 77 BdCn"/>
              </a:rPr>
            </a:br>
            <a:r>
              <a:rPr lang="tr-TR" sz="3000" smtClean="0">
                <a:solidFill>
                  <a:srgbClr val="FF0000"/>
                </a:solidFill>
                <a:latin typeface="HelveticaNeueLT Com 77 BdCn"/>
              </a:rPr>
              <a:t>(</a:t>
            </a:r>
            <a:r>
              <a:rPr lang="ru-RU" sz="3000" smtClean="0">
                <a:solidFill>
                  <a:srgbClr val="FF0000"/>
                </a:solidFill>
                <a:latin typeface="HelveticaNeueLT Com 77 BdCn"/>
              </a:rPr>
              <a:t>Наши цели</a:t>
            </a:r>
            <a:r>
              <a:rPr lang="tr-TR" sz="3000" smtClean="0">
                <a:solidFill>
                  <a:srgbClr val="FF0000"/>
                </a:solidFill>
                <a:latin typeface="HelveticaNeueLT Com 77 BdCn"/>
              </a:rPr>
              <a:t>-3)</a:t>
            </a:r>
            <a:endParaRPr lang="en-US" sz="3000" smtClean="0">
              <a:solidFill>
                <a:srgbClr val="FF0000"/>
              </a:solidFill>
              <a:latin typeface="HelveticaNeueLT Com 77 BdCn"/>
            </a:endParaRPr>
          </a:p>
        </p:txBody>
      </p:sp>
      <p:sp>
        <p:nvSpPr>
          <p:cNvPr id="14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C30F7-101E-4D98-873A-758C4C0C9392}" type="slidenum">
              <a:rPr lang="tr-TR" smtClean="0"/>
              <a:pPr>
                <a:defRPr/>
              </a:pPr>
              <a:t>13</a:t>
            </a:fld>
            <a:endParaRPr lang="tr-TR" dirty="0"/>
          </a:p>
        </p:txBody>
      </p:sp>
      <p:sp>
        <p:nvSpPr>
          <p:cNvPr id="13" name="2 Alt Başlık"/>
          <p:cNvSpPr txBox="1">
            <a:spLocks/>
          </p:cNvSpPr>
          <p:nvPr/>
        </p:nvSpPr>
        <p:spPr bwMode="auto">
          <a:xfrm>
            <a:off x="322263" y="1844675"/>
            <a:ext cx="8570912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600">
                <a:solidFill>
                  <a:srgbClr val="000066"/>
                </a:solidFill>
                <a:latin typeface="HelveticaNeueLT Pro 57 Cn"/>
              </a:rPr>
              <a:t>Облегчать доступ к правосудию;</a:t>
            </a:r>
            <a:endParaRPr lang="tr-TR" sz="260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600">
                <a:solidFill>
                  <a:srgbClr val="000066"/>
                </a:solidFill>
                <a:latin typeface="HelveticaNeueLT Pro 57 Cn"/>
              </a:rPr>
              <a:t>Распространение концепции превентивного права и разработка альтернативных способов урегулирования спорных вопросов;</a:t>
            </a:r>
            <a:endParaRPr lang="tr-TR" sz="260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600">
                <a:solidFill>
                  <a:srgbClr val="000066"/>
                </a:solidFill>
                <a:latin typeface="HelveticaNeueLT Pro 57 Cn"/>
              </a:rPr>
              <a:t>Улучшение распределение доходов и приведение к нулю число людей, имеющих ежедневный доход меньше </a:t>
            </a:r>
            <a:r>
              <a:rPr lang="tr-TR" sz="2600">
                <a:solidFill>
                  <a:srgbClr val="000066"/>
                </a:solidFill>
                <a:latin typeface="HelveticaNeueLT Pro 57 Cn"/>
              </a:rPr>
              <a:t>4,30 </a:t>
            </a:r>
            <a:r>
              <a:rPr lang="ru-RU" sz="2600">
                <a:solidFill>
                  <a:srgbClr val="000066"/>
                </a:solidFill>
                <a:latin typeface="HelveticaNeueLT Pro 57 Cn"/>
              </a:rPr>
              <a:t>долларов;</a:t>
            </a:r>
            <a:endParaRPr lang="tr-TR" sz="260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600">
                <a:solidFill>
                  <a:srgbClr val="000066"/>
                </a:solidFill>
                <a:latin typeface="HelveticaNeueLT Pro 57 Cn"/>
              </a:rPr>
              <a:t>Укрепление общественной целостности и солидарности вокруг национальной культуры и общих ценностей.</a:t>
            </a:r>
            <a:r>
              <a:rPr lang="en-US" sz="2800">
                <a:solidFill>
                  <a:srgbClr val="000066"/>
                </a:solidFill>
                <a:latin typeface="HelveticaNeueLT Pro 57 Cn"/>
              </a:rPr>
              <a:t> </a:t>
            </a:r>
            <a:endParaRPr lang="tr-TR" sz="2800">
              <a:solidFill>
                <a:srgbClr val="000066"/>
              </a:solidFill>
              <a:latin typeface="HelveticaNeueLT Pro 57 Cn"/>
            </a:endParaRPr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</a:pPr>
            <a:endParaRPr lang="tr-TR" sz="2600">
              <a:solidFill>
                <a:srgbClr val="000066"/>
              </a:solidFill>
              <a:latin typeface="HelveticaNeueLT Pro 57 Cn"/>
            </a:endParaRPr>
          </a:p>
          <a:p>
            <a:pPr marL="0" lvl="1">
              <a:lnSpc>
                <a:spcPct val="150000"/>
              </a:lnSpc>
              <a:spcBef>
                <a:spcPct val="20000"/>
              </a:spcBef>
              <a:buFont typeface="Arial" pitchFamily="34" charset="0"/>
              <a:buNone/>
            </a:pPr>
            <a:endParaRPr lang="tr-TR" sz="2200">
              <a:solidFill>
                <a:srgbClr val="000066"/>
              </a:solidFill>
              <a:latin typeface="HelveticaNeueLT Pro 57 Cn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tr-TR" sz="2200">
              <a:solidFill>
                <a:srgbClr val="000066"/>
              </a:solidFill>
              <a:latin typeface="HelveticaNeueLT Pro 57 Cn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r" fontAlgn="auto">
              <a:spcAft>
                <a:spcPts val="0"/>
              </a:spcAft>
              <a:defRPr/>
            </a:pPr>
            <a:endParaRPr lang="tr-TR" sz="2000" dirty="0">
              <a:solidFill>
                <a:schemeClr val="bg1"/>
              </a:solidFill>
              <a:latin typeface="HelveticaNeueLT Pro 57 Cn"/>
              <a:cs typeface="Arial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cxnSp>
        <p:nvCxnSpPr>
          <p:cNvPr id="15" name="14 Düz Bağlayıcı"/>
          <p:cNvCxnSpPr/>
          <p:nvPr/>
        </p:nvCxnSpPr>
        <p:spPr>
          <a:xfrm>
            <a:off x="0" y="414338"/>
            <a:ext cx="9144000" cy="0"/>
          </a:xfrm>
          <a:prstGeom prst="line">
            <a:avLst/>
          </a:prstGeom>
          <a:ln w="444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964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6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5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6" name="15 Düz Bağlayıcı"/>
          <p:cNvCxnSpPr/>
          <p:nvPr/>
        </p:nvCxnSpPr>
        <p:spPr>
          <a:xfrm>
            <a:off x="0" y="6235700"/>
            <a:ext cx="8643966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66" name="Title 1"/>
          <p:cNvSpPr>
            <a:spLocks noGrp="1"/>
          </p:cNvSpPr>
          <p:nvPr>
            <p:ph type="title"/>
          </p:nvPr>
        </p:nvSpPr>
        <p:spPr>
          <a:xfrm>
            <a:off x="908050" y="749300"/>
            <a:ext cx="8067675" cy="950913"/>
          </a:xfrm>
        </p:spPr>
        <p:txBody>
          <a:bodyPr/>
          <a:lstStyle/>
          <a:p>
            <a:pPr eaLnBrk="1" hangingPunct="1"/>
            <a:r>
              <a:rPr lang="tr-TR" sz="3000" smtClean="0">
                <a:solidFill>
                  <a:srgbClr val="FF0000"/>
                </a:solidFill>
                <a:latin typeface="HelveticaNeueLT Com 77 BdCn"/>
              </a:rPr>
              <a:t>1. </a:t>
            </a:r>
            <a:r>
              <a:rPr lang="ru-RU" sz="3000" smtClean="0">
                <a:solidFill>
                  <a:srgbClr val="FF0000"/>
                </a:solidFill>
                <a:latin typeface="HelveticaNeueLT Com 77 BdCn"/>
              </a:rPr>
              <a:t>Квалифицированные люди, мощное общество</a:t>
            </a:r>
            <a:r>
              <a:rPr lang="tr-TR" sz="3000" smtClean="0">
                <a:solidFill>
                  <a:srgbClr val="FF0000"/>
                </a:solidFill>
                <a:latin typeface="HelveticaNeueLT Com 77 BdCn"/>
              </a:rPr>
              <a:t/>
            </a:r>
            <a:br>
              <a:rPr lang="tr-TR" sz="3000" smtClean="0">
                <a:solidFill>
                  <a:srgbClr val="FF0000"/>
                </a:solidFill>
                <a:latin typeface="HelveticaNeueLT Com 77 BdCn"/>
              </a:rPr>
            </a:br>
            <a:r>
              <a:rPr lang="tr-TR" sz="3000" smtClean="0">
                <a:solidFill>
                  <a:srgbClr val="FF0000"/>
                </a:solidFill>
                <a:latin typeface="HelveticaNeueLT Com 77 BdCn"/>
              </a:rPr>
              <a:t>(</a:t>
            </a:r>
            <a:r>
              <a:rPr lang="ru-RU" sz="3000" smtClean="0">
                <a:solidFill>
                  <a:srgbClr val="FF0000"/>
                </a:solidFill>
                <a:latin typeface="HelveticaNeueLT Com 77 BdCn"/>
              </a:rPr>
              <a:t>Наши цели</a:t>
            </a:r>
            <a:r>
              <a:rPr lang="tr-TR" sz="3000" smtClean="0">
                <a:solidFill>
                  <a:srgbClr val="FF0000"/>
                </a:solidFill>
                <a:latin typeface="HelveticaNeueLT Com 77 BdCn"/>
              </a:rPr>
              <a:t>-4)</a:t>
            </a:r>
            <a:endParaRPr lang="en-US" sz="3000" smtClean="0">
              <a:solidFill>
                <a:srgbClr val="FF0000"/>
              </a:solidFill>
              <a:latin typeface="HelveticaNeueLT Com 77 BdCn"/>
            </a:endParaRPr>
          </a:p>
        </p:txBody>
      </p:sp>
      <p:sp>
        <p:nvSpPr>
          <p:cNvPr id="14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BC1EAB-3264-49F8-849A-025DC8CBCF42}" type="slidenum">
              <a:rPr lang="tr-TR" smtClean="0"/>
              <a:pPr>
                <a:defRPr/>
              </a:pPr>
              <a:t>14</a:t>
            </a:fld>
            <a:endParaRPr lang="tr-TR" dirty="0"/>
          </a:p>
        </p:txBody>
      </p:sp>
      <p:sp>
        <p:nvSpPr>
          <p:cNvPr id="13" name="2 Alt Başlık"/>
          <p:cNvSpPr txBox="1">
            <a:spLocks/>
          </p:cNvSpPr>
          <p:nvPr/>
        </p:nvSpPr>
        <p:spPr bwMode="auto">
          <a:xfrm>
            <a:off x="322263" y="1844675"/>
            <a:ext cx="8570912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400">
                <a:solidFill>
                  <a:srgbClr val="000066"/>
                </a:solidFill>
                <a:latin typeface="HelveticaNeueLT Pro 57 Cn"/>
              </a:rPr>
              <a:t>Гармонизация труда и семейной жизни, улучшение условий работы;</a:t>
            </a:r>
            <a:r>
              <a:rPr lang="tr-TR" sz="2400">
                <a:solidFill>
                  <a:srgbClr val="000066"/>
                </a:solidFill>
                <a:latin typeface="HelveticaNeueLT Pro 57 Cn"/>
              </a:rPr>
              <a:t> 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400">
                <a:solidFill>
                  <a:srgbClr val="000066"/>
                </a:solidFill>
                <a:latin typeface="HelveticaNeueLT Pro 57 Cn"/>
              </a:rPr>
              <a:t>Сокращение нерегистрированного трудоустройства от</a:t>
            </a:r>
            <a:r>
              <a:rPr lang="tr-TR" sz="2400">
                <a:solidFill>
                  <a:srgbClr val="000066"/>
                </a:solidFill>
                <a:latin typeface="HelveticaNeueLT Pro 57 Cn"/>
              </a:rPr>
              <a:t> 37,5</a:t>
            </a:r>
            <a:r>
              <a:rPr lang="ru-RU" sz="2400">
                <a:solidFill>
                  <a:srgbClr val="000066"/>
                </a:solidFill>
                <a:latin typeface="HelveticaNeueLT Pro 57 Cn"/>
              </a:rPr>
              <a:t>% до </a:t>
            </a:r>
            <a:r>
              <a:rPr lang="tr-TR" sz="2400">
                <a:solidFill>
                  <a:srgbClr val="000066"/>
                </a:solidFill>
                <a:latin typeface="HelveticaNeueLT Pro 57 Cn"/>
              </a:rPr>
              <a:t>30</a:t>
            </a:r>
            <a:r>
              <a:rPr lang="ru-RU" sz="2400">
                <a:solidFill>
                  <a:srgbClr val="000066"/>
                </a:solidFill>
                <a:latin typeface="HelveticaNeueLT Pro 57 Cn"/>
              </a:rPr>
              <a:t>%;</a:t>
            </a:r>
            <a:endParaRPr lang="tr-TR" sz="240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400">
                <a:solidFill>
                  <a:srgbClr val="000066"/>
                </a:solidFill>
                <a:latin typeface="HelveticaNeueLT Pro 57 Cn"/>
              </a:rPr>
              <a:t>Создавать справедливую, качественную и устойчивую в финансовом плане структуру социального обеспечения, которая полностью охватывает всего население;</a:t>
            </a:r>
            <a:endParaRPr lang="tr-TR" sz="240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400">
                <a:solidFill>
                  <a:srgbClr val="000066"/>
                </a:solidFill>
                <a:latin typeface="HelveticaNeueLT Pro 57 Cn"/>
              </a:rPr>
              <a:t>Повышение качества жизни путём сохранения динамичной демографической структуры.</a:t>
            </a:r>
            <a:endParaRPr lang="tr-TR" sz="2400">
              <a:solidFill>
                <a:srgbClr val="000066"/>
              </a:solidFill>
              <a:latin typeface="HelveticaNeueLT Pro 57 Cn"/>
            </a:endParaRPr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</a:pPr>
            <a:endParaRPr lang="tr-TR" sz="2600">
              <a:solidFill>
                <a:srgbClr val="000066"/>
              </a:solidFill>
              <a:latin typeface="HelveticaNeueLT Pro 57 Cn"/>
            </a:endParaRPr>
          </a:p>
          <a:p>
            <a:pPr marL="0" lvl="1">
              <a:lnSpc>
                <a:spcPct val="150000"/>
              </a:lnSpc>
              <a:spcBef>
                <a:spcPct val="20000"/>
              </a:spcBef>
              <a:buFont typeface="Arial" pitchFamily="34" charset="0"/>
              <a:buNone/>
            </a:pPr>
            <a:endParaRPr lang="tr-TR" sz="2200">
              <a:solidFill>
                <a:srgbClr val="000066"/>
              </a:solidFill>
              <a:latin typeface="HelveticaNeueLT Pro 57 Cn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tr-TR" sz="2200">
              <a:solidFill>
                <a:srgbClr val="000066"/>
              </a:solidFill>
              <a:latin typeface="HelveticaNeueLT Pro 57 Cn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r" fontAlgn="auto">
              <a:spcAft>
                <a:spcPts val="0"/>
              </a:spcAft>
              <a:defRPr/>
            </a:pPr>
            <a:endParaRPr lang="tr-TR" sz="2000" dirty="0">
              <a:solidFill>
                <a:schemeClr val="bg1"/>
              </a:solidFill>
              <a:latin typeface="HelveticaNeueLT Pro 57 Cn"/>
              <a:cs typeface="Arial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cxnSp>
        <p:nvCxnSpPr>
          <p:cNvPr id="15" name="14 Düz Bağlayıcı"/>
          <p:cNvCxnSpPr/>
          <p:nvPr/>
        </p:nvCxnSpPr>
        <p:spPr>
          <a:xfrm>
            <a:off x="0" y="414338"/>
            <a:ext cx="9144000" cy="0"/>
          </a:xfrm>
          <a:prstGeom prst="line">
            <a:avLst/>
          </a:prstGeom>
          <a:ln w="444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012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6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5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6" name="15 Düz Bağlayıcı"/>
          <p:cNvCxnSpPr/>
          <p:nvPr/>
        </p:nvCxnSpPr>
        <p:spPr>
          <a:xfrm>
            <a:off x="0" y="6235700"/>
            <a:ext cx="8643966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14" name="Title 1"/>
          <p:cNvSpPr>
            <a:spLocks noGrp="1"/>
          </p:cNvSpPr>
          <p:nvPr>
            <p:ph type="title"/>
          </p:nvPr>
        </p:nvSpPr>
        <p:spPr>
          <a:xfrm>
            <a:off x="896938" y="428625"/>
            <a:ext cx="8139112" cy="695325"/>
          </a:xfrm>
        </p:spPr>
        <p:txBody>
          <a:bodyPr/>
          <a:lstStyle/>
          <a:p>
            <a:pPr algn="l" eaLnBrk="1" hangingPunct="1"/>
            <a:r>
              <a:rPr lang="tr-TR" sz="2900" smtClean="0">
                <a:solidFill>
                  <a:srgbClr val="FF0000"/>
                </a:solidFill>
                <a:latin typeface="HelveticaNeueLT Com 77 BdCn"/>
              </a:rPr>
              <a:t>2. </a:t>
            </a:r>
            <a:r>
              <a:rPr lang="ru-RU" sz="2900" smtClean="0">
                <a:solidFill>
                  <a:srgbClr val="FF0000"/>
                </a:solidFill>
                <a:latin typeface="HelveticaNeueLT Com 77 BdCn"/>
              </a:rPr>
              <a:t>Инновационное производство, стабильный высокий рост эк. развития</a:t>
            </a:r>
            <a:endParaRPr lang="en-US" sz="2900" smtClean="0">
              <a:solidFill>
                <a:srgbClr val="FF0000"/>
              </a:solidFill>
              <a:latin typeface="HelveticaNeueLT Com 77 BdCn"/>
            </a:endParaRPr>
          </a:p>
        </p:txBody>
      </p:sp>
      <p:sp>
        <p:nvSpPr>
          <p:cNvPr id="43015" name="2 Alt Başlık"/>
          <p:cNvSpPr>
            <a:spLocks noGrp="1"/>
          </p:cNvSpPr>
          <p:nvPr>
            <p:ph idx="1"/>
          </p:nvPr>
        </p:nvSpPr>
        <p:spPr>
          <a:xfrm>
            <a:off x="285750" y="1268413"/>
            <a:ext cx="8534400" cy="431800"/>
          </a:xfrm>
        </p:spPr>
        <p:txBody>
          <a:bodyPr/>
          <a:lstStyle/>
          <a:p>
            <a:pPr marL="0" indent="0" algn="ctr" eaLnBrk="1" hangingPunct="1">
              <a:buFont typeface="Arial" pitchFamily="34" charset="0"/>
              <a:buNone/>
            </a:pPr>
            <a:r>
              <a:rPr lang="ru-RU" sz="2400" b="1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СТРАТЕГИЯ РАЗВИТИЯ</a:t>
            </a:r>
            <a:endParaRPr lang="tr-TR" sz="2400" b="1" smtClean="0">
              <a:solidFill>
                <a:srgbClr val="000066"/>
              </a:solidFill>
              <a:latin typeface="HelveticaNeueLT Com 77 BdCn"/>
              <a:cs typeface="Arial" pitchFamily="34" charset="0"/>
            </a:endParaRPr>
          </a:p>
        </p:txBody>
      </p:sp>
      <p:sp>
        <p:nvSpPr>
          <p:cNvPr id="14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2515F9-0A9D-4FB1-B8C9-FDCB5DB8F36B}" type="slidenum">
              <a:rPr lang="tr-TR" smtClean="0"/>
              <a:pPr>
                <a:defRPr/>
              </a:pPr>
              <a:t>15</a:t>
            </a:fld>
            <a:endParaRPr lang="tr-TR" dirty="0"/>
          </a:p>
        </p:txBody>
      </p:sp>
      <p:grpSp>
        <p:nvGrpSpPr>
          <p:cNvPr id="43017" name="Grup 21"/>
          <p:cNvGrpSpPr>
            <a:grpSpLocks/>
          </p:cNvGrpSpPr>
          <p:nvPr/>
        </p:nvGrpSpPr>
        <p:grpSpPr bwMode="auto">
          <a:xfrm>
            <a:off x="179388" y="1747838"/>
            <a:ext cx="8785225" cy="4418012"/>
            <a:chOff x="0" y="0"/>
            <a:chExt cx="5855970" cy="2764638"/>
          </a:xfrm>
        </p:grpSpPr>
        <p:sp>
          <p:nvSpPr>
            <p:cNvPr id="18" name="Folded Corner 17"/>
            <p:cNvSpPr>
              <a:spLocks noChangeArrowheads="1"/>
            </p:cNvSpPr>
            <p:nvPr/>
          </p:nvSpPr>
          <p:spPr bwMode="auto">
            <a:xfrm>
              <a:off x="1181987" y="2148729"/>
              <a:ext cx="3509985" cy="615909"/>
            </a:xfrm>
            <a:prstGeom prst="foldedCorner">
              <a:avLst>
                <a:gd name="adj" fmla="val 16667"/>
              </a:avLst>
            </a:prstGeom>
            <a:solidFill>
              <a:srgbClr val="C00000"/>
            </a:soli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blurRad="40005" dist="20320" dir="5400000" algn="ctr" rotWithShape="0">
                <a:srgbClr val="000000">
                  <a:alpha val="37999"/>
                </a:srgbClr>
              </a:outerShdw>
            </a:effectLst>
          </p:spPr>
          <p:txBody>
            <a:bodyPr anchor="b" upright="1"/>
            <a:lstStyle/>
            <a:p>
              <a:pPr algn="ctr">
                <a:spcBef>
                  <a:spcPts val="600"/>
                </a:spcBef>
                <a:defRPr/>
              </a:pPr>
              <a:r>
                <a:rPr lang="ru-RU" sz="2200" b="1" dirty="0">
                  <a:solidFill>
                    <a:srgbClr val="FFFFFF"/>
                  </a:solidFill>
                  <a:latin typeface="Book Antiqua"/>
                  <a:ea typeface="Calibri"/>
                  <a:cs typeface="Times New Roman"/>
                </a:rPr>
                <a:t>СТАБИЛЬНЫЙ И ВЫСОКИЙ ТЕМП ЭКОНОМИЧЕСКОГО РАЗВИТИЯ</a:t>
              </a:r>
              <a:endParaRPr lang="en-US" sz="2200" dirty="0"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9" name="Down Arrow Callout 2"/>
            <p:cNvSpPr>
              <a:spLocks noChangeArrowheads="1"/>
            </p:cNvSpPr>
            <p:nvPr/>
          </p:nvSpPr>
          <p:spPr bwMode="auto">
            <a:xfrm>
              <a:off x="1181987" y="1013270"/>
              <a:ext cx="3509985" cy="1009297"/>
            </a:xfrm>
            <a:prstGeom prst="flowChartOffpageConnector">
              <a:avLst/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 upright="1"/>
            <a:lstStyle/>
            <a:p>
              <a:pPr algn="ctr">
                <a:lnSpc>
                  <a:spcPct val="115000"/>
                </a:lnSpc>
                <a:spcBef>
                  <a:spcPts val="600"/>
                </a:spcBef>
                <a:spcAft>
                  <a:spcPts val="0"/>
                </a:spcAft>
                <a:defRPr/>
              </a:pPr>
              <a:endParaRPr lang="tr-TR" sz="1600" b="1" dirty="0">
                <a:solidFill>
                  <a:srgbClr val="FFFFFF"/>
                </a:solidFill>
                <a:latin typeface="Book Antiqua" pitchFamily="18" charset="0"/>
                <a:ea typeface="Calibri"/>
                <a:cs typeface="Times New Roman"/>
              </a:endParaRPr>
            </a:p>
            <a:p>
              <a:pPr algn="ctr"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ru-RU" i="1" dirty="0">
                  <a:solidFill>
                    <a:srgbClr val="FFFFFF"/>
                  </a:solidFill>
                  <a:latin typeface="Book Antiqua" pitchFamily="18" charset="0"/>
                  <a:ea typeface="Calibri"/>
                  <a:cs typeface="Times New Roman"/>
                </a:rPr>
                <a:t>Развитие под предводительством частного сектора экспортоориентированной, конкурентоспособной структуры производства</a:t>
              </a:r>
            </a:p>
            <a:p>
              <a:pPr algn="ctr"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ru-RU" b="1" dirty="0">
                  <a:solidFill>
                    <a:srgbClr val="FFFFFF"/>
                  </a:solidFill>
                  <a:latin typeface="Book Antiqua" pitchFamily="18" charset="0"/>
                  <a:ea typeface="Calibri"/>
                  <a:cs typeface="Times New Roman"/>
                </a:rPr>
                <a:t>Путём повышения продуктивности и ускорения индустриализации</a:t>
              </a:r>
              <a:endParaRPr lang="tr-TR" b="1" dirty="0">
                <a:solidFill>
                  <a:srgbClr val="FFFFFF"/>
                </a:solidFill>
                <a:latin typeface="Book Antiqua" pitchFamily="18" charset="0"/>
                <a:ea typeface="Calibri"/>
                <a:cs typeface="Times New Roman"/>
              </a:endParaRPr>
            </a:p>
            <a:p>
              <a:pPr algn="ctr">
                <a:spcAft>
                  <a:spcPts val="1000"/>
                </a:spcAft>
                <a:defRPr/>
              </a:pPr>
              <a:r>
                <a:rPr lang="tr-TR" sz="1100" b="1" dirty="0">
                  <a:latin typeface="Calibri"/>
                  <a:ea typeface="Calibri"/>
                  <a:cs typeface="Times New Roman"/>
                </a:rPr>
                <a:t> </a:t>
              </a:r>
              <a:endParaRPr lang="en-US" sz="1100" dirty="0">
                <a:latin typeface="Calibri"/>
                <a:ea typeface="Calibri"/>
                <a:cs typeface="Times New Roman"/>
              </a:endParaRPr>
            </a:p>
          </p:txBody>
        </p:sp>
        <p:grpSp>
          <p:nvGrpSpPr>
            <p:cNvPr id="43020" name="Group 19"/>
            <p:cNvGrpSpPr>
              <a:grpSpLocks/>
            </p:cNvGrpSpPr>
            <p:nvPr/>
          </p:nvGrpSpPr>
          <p:grpSpPr bwMode="auto">
            <a:xfrm>
              <a:off x="0" y="0"/>
              <a:ext cx="5855970" cy="916947"/>
              <a:chOff x="0" y="0"/>
              <a:chExt cx="5856300" cy="916947"/>
            </a:xfrm>
          </p:grpSpPr>
          <p:sp>
            <p:nvSpPr>
              <p:cNvPr id="21" name="Flowchart: Off-page Connector 20"/>
              <p:cNvSpPr>
                <a:spLocks noChangeArrowheads="1"/>
              </p:cNvSpPr>
              <p:nvPr/>
            </p:nvSpPr>
            <p:spPr bwMode="auto">
              <a:xfrm>
                <a:off x="4685887" y="18874"/>
                <a:ext cx="1170413" cy="898036"/>
              </a:xfrm>
              <a:prstGeom prst="flowChartOffpageConnector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38100">
                <a:solidFill>
                  <a:srgbClr val="FFFFFF"/>
                </a:solidFill>
                <a:miter lim="800000"/>
                <a:headEnd/>
                <a:tailEnd/>
              </a:ln>
              <a:effectLst>
                <a:outerShdw blurRad="40000"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anchor="ctr" upright="1"/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  <a:defRPr/>
                </a:pPr>
                <a:r>
                  <a:rPr lang="ru-RU" sz="1400" b="1" dirty="0">
                    <a:latin typeface="Book Antiqua"/>
                    <a:ea typeface="Calibri"/>
                    <a:cs typeface="Times New Roman"/>
                  </a:rPr>
                  <a:t>Корпоративное качество</a:t>
                </a:r>
                <a:endParaRPr lang="en-US" sz="1400" dirty="0"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22" name="Flowchart: Off-page Connector 21"/>
              <p:cNvSpPr>
                <a:spLocks noChangeArrowheads="1"/>
              </p:cNvSpPr>
              <p:nvPr/>
            </p:nvSpPr>
            <p:spPr bwMode="auto">
              <a:xfrm>
                <a:off x="3514415" y="18874"/>
                <a:ext cx="1170413" cy="898036"/>
              </a:xfrm>
              <a:prstGeom prst="flowChartOffpageConnector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38100">
                <a:solidFill>
                  <a:srgbClr val="FFFFFF"/>
                </a:solidFill>
                <a:miter lim="800000"/>
                <a:headEnd/>
                <a:tailEnd/>
              </a:ln>
              <a:effectLst>
                <a:outerShdw blurRad="40000"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anchor="ctr" upright="1"/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  <a:defRPr/>
                </a:pPr>
                <a:r>
                  <a:rPr lang="ru-RU" sz="1400" b="1" dirty="0">
                    <a:latin typeface="Book Antiqua"/>
                    <a:ea typeface="Calibri"/>
                    <a:cs typeface="Times New Roman"/>
                  </a:rPr>
                  <a:t>Физическая инфраструктура</a:t>
                </a:r>
                <a:endParaRPr lang="en-US" sz="1400" dirty="0"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23" name="Flowchart: Off-page Connector 22"/>
              <p:cNvSpPr>
                <a:spLocks noChangeArrowheads="1"/>
              </p:cNvSpPr>
              <p:nvPr/>
            </p:nvSpPr>
            <p:spPr bwMode="auto">
              <a:xfrm>
                <a:off x="2342943" y="9934"/>
                <a:ext cx="1170413" cy="906976"/>
              </a:xfrm>
              <a:prstGeom prst="flowChartOffpageConnector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38100">
                <a:solidFill>
                  <a:srgbClr val="FFFFFF"/>
                </a:solidFill>
                <a:miter lim="800000"/>
                <a:headEnd/>
                <a:tailEnd/>
              </a:ln>
              <a:effectLst>
                <a:outerShdw blurRad="40000"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anchor="ctr" upright="1"/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  <a:defRPr/>
                </a:pPr>
                <a:r>
                  <a:rPr lang="ru-RU" sz="1400" b="1" dirty="0">
                    <a:latin typeface="Book Antiqua"/>
                    <a:ea typeface="Calibri"/>
                    <a:cs typeface="Times New Roman"/>
                  </a:rPr>
                  <a:t>Технология и инновация</a:t>
                </a:r>
                <a:endParaRPr lang="en-US" sz="1400" dirty="0"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24" name="Flowchart: Off-page Connector 23"/>
              <p:cNvSpPr>
                <a:spLocks noChangeArrowheads="1"/>
              </p:cNvSpPr>
              <p:nvPr/>
            </p:nvSpPr>
            <p:spPr bwMode="auto">
              <a:xfrm>
                <a:off x="1171471" y="0"/>
                <a:ext cx="1170413" cy="916910"/>
              </a:xfrm>
              <a:prstGeom prst="flowChartOffpageConnector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38100">
                <a:solidFill>
                  <a:srgbClr val="FFFFFF"/>
                </a:solidFill>
                <a:miter lim="800000"/>
                <a:headEnd/>
                <a:tailEnd/>
              </a:ln>
              <a:effectLst>
                <a:outerShdw blurRad="40000"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anchor="ctr" upright="1"/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  <a:defRPr/>
                </a:pPr>
                <a:r>
                  <a:rPr lang="ru-RU" sz="1400" b="1" dirty="0">
                    <a:latin typeface="Book Antiqua"/>
                    <a:ea typeface="Calibri"/>
                    <a:cs typeface="Times New Roman"/>
                  </a:rPr>
                  <a:t>Гуманитарный капитал и рынок труда</a:t>
                </a:r>
                <a:endParaRPr lang="en-US" sz="1400" dirty="0"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25" name="Flowchart: Off-page Connector 2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169355" cy="916910"/>
              </a:xfrm>
              <a:prstGeom prst="flowChartOffpageConnector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38100">
                <a:solidFill>
                  <a:srgbClr val="FFFFFF"/>
                </a:solidFill>
                <a:miter lim="800000"/>
                <a:headEnd/>
                <a:tailEnd/>
              </a:ln>
              <a:effectLst>
                <a:outerShdw blurRad="40000"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anchor="ctr" upright="1"/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  <a:defRPr/>
                </a:pPr>
                <a:r>
                  <a:rPr lang="ru-RU" sz="1400" b="1" dirty="0">
                    <a:latin typeface="Book Antiqua"/>
                    <a:ea typeface="Calibri"/>
                    <a:cs typeface="Times New Roman"/>
                  </a:rPr>
                  <a:t>Мокроэкономическая стабильность</a:t>
                </a:r>
                <a:endParaRPr lang="en-US" sz="1400" dirty="0">
                  <a:latin typeface="Calibri"/>
                  <a:ea typeface="Calibri"/>
                  <a:cs typeface="Times New Roman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r" fontAlgn="auto">
              <a:spcAft>
                <a:spcPts val="0"/>
              </a:spcAft>
              <a:defRPr/>
            </a:pPr>
            <a:endParaRPr lang="tr-TR" sz="2000" dirty="0">
              <a:solidFill>
                <a:schemeClr val="bg1"/>
              </a:solidFill>
              <a:latin typeface="HelveticaNeueLT Pro 57 Cn"/>
              <a:cs typeface="Arial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cxnSp>
        <p:nvCxnSpPr>
          <p:cNvPr id="15" name="14 Düz Bağlayıcı"/>
          <p:cNvCxnSpPr/>
          <p:nvPr/>
        </p:nvCxnSpPr>
        <p:spPr>
          <a:xfrm>
            <a:off x="0" y="414338"/>
            <a:ext cx="9144000" cy="0"/>
          </a:xfrm>
          <a:prstGeom prst="line">
            <a:avLst/>
          </a:prstGeom>
          <a:ln w="444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060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6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5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6" name="15 Düz Bağlayıcı"/>
          <p:cNvCxnSpPr/>
          <p:nvPr/>
        </p:nvCxnSpPr>
        <p:spPr>
          <a:xfrm>
            <a:off x="0" y="6235700"/>
            <a:ext cx="8643966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62" name="2 Alt Başlık"/>
          <p:cNvSpPr txBox="1">
            <a:spLocks/>
          </p:cNvSpPr>
          <p:nvPr/>
        </p:nvSpPr>
        <p:spPr bwMode="auto">
          <a:xfrm>
            <a:off x="322263" y="1484313"/>
            <a:ext cx="8570912" cy="477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600">
                <a:solidFill>
                  <a:srgbClr val="000066"/>
                </a:solidFill>
                <a:latin typeface="HelveticaNeueLT Pro 57 Cn"/>
              </a:rPr>
              <a:t>Повышение уровня дохода страны до уровня самых богатых стран;</a:t>
            </a:r>
            <a:endParaRPr lang="tr-TR" sz="260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600">
                <a:solidFill>
                  <a:srgbClr val="000066"/>
                </a:solidFill>
                <a:latin typeface="HelveticaNeueLT Pro 57 Cn"/>
              </a:rPr>
              <a:t>Ускорение накопления капитала и процесса индустриализации;</a:t>
            </a:r>
            <a:r>
              <a:rPr lang="tr-TR" sz="2600">
                <a:solidFill>
                  <a:srgbClr val="000066"/>
                </a:solidFill>
                <a:latin typeface="HelveticaNeueLT Pro 57 Cn"/>
              </a:rPr>
              <a:t> 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600">
                <a:solidFill>
                  <a:srgbClr val="000066"/>
                </a:solidFill>
                <a:latin typeface="HelveticaNeueLT Pro 57 Cn"/>
              </a:rPr>
              <a:t>Сокращение дефицита текущих платежей устойчивым образом до приемлемого уровня;</a:t>
            </a:r>
            <a:endParaRPr lang="tr-TR" sz="260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600">
                <a:solidFill>
                  <a:srgbClr val="000066"/>
                </a:solidFill>
                <a:latin typeface="HelveticaNeueLT Pro 57 Cn"/>
              </a:rPr>
              <a:t>Повышение возможностей инновации</a:t>
            </a:r>
            <a:r>
              <a:rPr lang="tr-TR" sz="2600">
                <a:solidFill>
                  <a:srgbClr val="000066"/>
                </a:solidFill>
                <a:latin typeface="HelveticaNeueLT Pro 57 Cn"/>
              </a:rPr>
              <a:t>, </a:t>
            </a:r>
            <a:r>
              <a:rPr lang="ru-RU" sz="2600">
                <a:solidFill>
                  <a:srgbClr val="000066"/>
                </a:solidFill>
                <a:latin typeface="HelveticaNeueLT Pro 57 Cn"/>
              </a:rPr>
              <a:t>обеспечение реформирования производственной структуры путём интеграции инноваций с производством;</a:t>
            </a:r>
            <a:endParaRPr lang="tr-TR" sz="260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600">
                <a:solidFill>
                  <a:srgbClr val="000066"/>
                </a:solidFill>
                <a:latin typeface="HelveticaNeueLT Pro 57 Cn"/>
              </a:rPr>
              <a:t>Сокращение зависимости экономики от импорта.</a:t>
            </a:r>
            <a:endParaRPr lang="tr-TR" sz="260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endParaRPr lang="tr-TR" sz="2600">
              <a:solidFill>
                <a:srgbClr val="000066"/>
              </a:solidFill>
              <a:latin typeface="HelveticaNeueLT Pro 57 Cn"/>
            </a:endParaRPr>
          </a:p>
        </p:txBody>
      </p:sp>
      <p:sp>
        <p:nvSpPr>
          <p:cNvPr id="14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29C01C-087B-4751-A0B4-B11F062F5097}" type="slidenum">
              <a:rPr lang="tr-TR" smtClean="0"/>
              <a:pPr>
                <a:defRPr/>
              </a:pPr>
              <a:t>16</a:t>
            </a:fld>
            <a:endParaRPr lang="tr-TR" dirty="0"/>
          </a:p>
        </p:txBody>
      </p:sp>
      <p:sp>
        <p:nvSpPr>
          <p:cNvPr id="45064" name="Title 1"/>
          <p:cNvSpPr txBox="1">
            <a:spLocks/>
          </p:cNvSpPr>
          <p:nvPr/>
        </p:nvSpPr>
        <p:spPr bwMode="auto">
          <a:xfrm>
            <a:off x="896938" y="479425"/>
            <a:ext cx="81391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tr-TR" sz="2900">
              <a:solidFill>
                <a:srgbClr val="FF0000"/>
              </a:solidFill>
              <a:latin typeface="HelveticaNeueLT Com 77 BdCn"/>
            </a:endParaRPr>
          </a:p>
          <a:p>
            <a:pPr algn="ctr"/>
            <a:r>
              <a:rPr lang="tr-TR" sz="2900">
                <a:solidFill>
                  <a:srgbClr val="FF0000"/>
                </a:solidFill>
                <a:latin typeface="HelveticaNeueLT Com 77 BdCn"/>
              </a:rPr>
              <a:t>2. </a:t>
            </a:r>
            <a:r>
              <a:rPr lang="ru-RU" sz="2900">
                <a:solidFill>
                  <a:srgbClr val="FF0000"/>
                </a:solidFill>
                <a:latin typeface="HelveticaNeueLT Com 77 BdCn"/>
              </a:rPr>
              <a:t>Инновационное производство, стабильный высокий рост эк. развития</a:t>
            </a:r>
            <a:r>
              <a:rPr lang="tr-TR" sz="2900">
                <a:solidFill>
                  <a:srgbClr val="FF0000"/>
                </a:solidFill>
                <a:latin typeface="HelveticaNeueLT Com 77 BdCn"/>
              </a:rPr>
              <a:t> </a:t>
            </a:r>
            <a:r>
              <a:rPr lang="tr-TR" sz="2800">
                <a:solidFill>
                  <a:srgbClr val="FF0000"/>
                </a:solidFill>
                <a:latin typeface="HelveticaNeueLT Com 77 BdCn"/>
              </a:rPr>
              <a:t>(</a:t>
            </a:r>
            <a:r>
              <a:rPr lang="ru-RU" sz="2800">
                <a:solidFill>
                  <a:srgbClr val="FF0000"/>
                </a:solidFill>
                <a:latin typeface="HelveticaNeueLT Com 77 BdCn"/>
              </a:rPr>
              <a:t>Наши цели</a:t>
            </a:r>
            <a:r>
              <a:rPr lang="tr-TR" sz="2800">
                <a:solidFill>
                  <a:srgbClr val="FF0000"/>
                </a:solidFill>
                <a:latin typeface="HelveticaNeueLT Com 77 BdCn"/>
              </a:rPr>
              <a:t>-1)</a:t>
            </a:r>
            <a:endParaRPr lang="en-US" sz="2900">
              <a:solidFill>
                <a:srgbClr val="FF0000"/>
              </a:solidFill>
              <a:latin typeface="HelveticaNeueLT Com 77 BdC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r" fontAlgn="auto">
              <a:spcAft>
                <a:spcPts val="0"/>
              </a:spcAft>
              <a:defRPr/>
            </a:pPr>
            <a:endParaRPr lang="tr-TR" sz="2000" dirty="0">
              <a:solidFill>
                <a:schemeClr val="bg1"/>
              </a:solidFill>
              <a:latin typeface="HelveticaNeueLT Pro 57 Cn"/>
              <a:cs typeface="Arial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cxnSp>
        <p:nvCxnSpPr>
          <p:cNvPr id="15" name="14 Düz Bağlayıcı"/>
          <p:cNvCxnSpPr/>
          <p:nvPr/>
        </p:nvCxnSpPr>
        <p:spPr>
          <a:xfrm>
            <a:off x="0" y="414338"/>
            <a:ext cx="9144000" cy="0"/>
          </a:xfrm>
          <a:prstGeom prst="line">
            <a:avLst/>
          </a:prstGeom>
          <a:ln w="444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108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6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5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6" name="15 Düz Bağlayıcı"/>
          <p:cNvCxnSpPr/>
          <p:nvPr/>
        </p:nvCxnSpPr>
        <p:spPr>
          <a:xfrm>
            <a:off x="0" y="6235700"/>
            <a:ext cx="8643966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10" name="2 Alt Başlık"/>
          <p:cNvSpPr txBox="1">
            <a:spLocks/>
          </p:cNvSpPr>
          <p:nvPr/>
        </p:nvSpPr>
        <p:spPr bwMode="auto">
          <a:xfrm>
            <a:off x="322263" y="1484313"/>
            <a:ext cx="8570912" cy="477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200">
                <a:solidFill>
                  <a:srgbClr val="000066"/>
                </a:solidFill>
                <a:latin typeface="HelveticaNeueLT Pro 57 Cn"/>
              </a:rPr>
              <a:t>Обеспечить ежегодный экономический рост не менее </a:t>
            </a:r>
            <a:r>
              <a:rPr lang="tr-TR" sz="2200">
                <a:solidFill>
                  <a:srgbClr val="000066"/>
                </a:solidFill>
                <a:latin typeface="HelveticaNeueLT Pro 57 Cn"/>
              </a:rPr>
              <a:t>5,5</a:t>
            </a:r>
            <a:r>
              <a:rPr lang="ru-RU" sz="2200">
                <a:solidFill>
                  <a:srgbClr val="000066"/>
                </a:solidFill>
                <a:latin typeface="HelveticaNeueLT Pro 57 Cn"/>
              </a:rPr>
              <a:t>% и создать условия для трудоустройства еще 4 миллионов человек;</a:t>
            </a:r>
            <a:endParaRPr lang="tr-TR" sz="220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200">
                <a:solidFill>
                  <a:srgbClr val="000066"/>
                </a:solidFill>
                <a:latin typeface="HelveticaNeueLT Pro 57 Cn"/>
              </a:rPr>
              <a:t>Повысить уровень внутренних сбережений до 19% ВВП;</a:t>
            </a:r>
            <a:endParaRPr lang="tr-TR" sz="220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200">
                <a:solidFill>
                  <a:srgbClr val="000066"/>
                </a:solidFill>
                <a:latin typeface="HelveticaNeueLT Pro 57 Cn"/>
              </a:rPr>
              <a:t>Сохранять в первых годах планового периода индекс роста потребительских цен в пределах 5%, а затем сокращать до 5%;</a:t>
            </a:r>
            <a:endParaRPr lang="tr-TR" sz="220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200">
                <a:solidFill>
                  <a:srgbClr val="000066"/>
                </a:solidFill>
                <a:latin typeface="HelveticaNeueLT Pro 57 Cn"/>
              </a:rPr>
              <a:t>Обеспечить включение Стамбула в список первых 25 крупных финансовых центров мира;</a:t>
            </a:r>
            <a:endParaRPr lang="tr-TR" sz="220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200">
                <a:solidFill>
                  <a:srgbClr val="000066"/>
                </a:solidFill>
                <a:latin typeface="HelveticaNeueLT Pro 57 Cn"/>
              </a:rPr>
              <a:t>Распространять налоговое бремя на все общество и обеспечить справедливое распределение налоговой нагрузки.</a:t>
            </a:r>
            <a:endParaRPr lang="tr-TR" sz="220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endParaRPr lang="tr-TR" sz="2600">
              <a:solidFill>
                <a:srgbClr val="000066"/>
              </a:solidFill>
              <a:latin typeface="HelveticaNeueLT Pro 57 Cn"/>
            </a:endParaRPr>
          </a:p>
        </p:txBody>
      </p:sp>
      <p:sp>
        <p:nvSpPr>
          <p:cNvPr id="14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8EB79C-8B72-4C85-9A32-8C3DD6FD123E}" type="slidenum">
              <a:rPr lang="tr-TR" smtClean="0"/>
              <a:pPr>
                <a:defRPr/>
              </a:pPr>
              <a:t>17</a:t>
            </a:fld>
            <a:endParaRPr lang="tr-TR" dirty="0"/>
          </a:p>
        </p:txBody>
      </p:sp>
      <p:sp>
        <p:nvSpPr>
          <p:cNvPr id="47112" name="Title 1"/>
          <p:cNvSpPr txBox="1">
            <a:spLocks/>
          </p:cNvSpPr>
          <p:nvPr/>
        </p:nvSpPr>
        <p:spPr bwMode="auto">
          <a:xfrm>
            <a:off x="896938" y="479425"/>
            <a:ext cx="81391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tr-TR" sz="2900">
              <a:solidFill>
                <a:srgbClr val="FF0000"/>
              </a:solidFill>
              <a:latin typeface="HelveticaNeueLT Com 77 BdCn"/>
            </a:endParaRPr>
          </a:p>
          <a:p>
            <a:pPr algn="ctr"/>
            <a:r>
              <a:rPr lang="tr-TR" sz="2900">
                <a:solidFill>
                  <a:srgbClr val="FF0000"/>
                </a:solidFill>
                <a:latin typeface="HelveticaNeueLT Com 77 BdCn"/>
              </a:rPr>
              <a:t>2. </a:t>
            </a:r>
            <a:r>
              <a:rPr lang="ru-RU" sz="2900">
                <a:solidFill>
                  <a:srgbClr val="FF0000"/>
                </a:solidFill>
                <a:latin typeface="HelveticaNeueLT Com 77 BdCn"/>
              </a:rPr>
              <a:t>Инновационное производство, стабильный высокий рост эк. развития</a:t>
            </a:r>
            <a:r>
              <a:rPr lang="tr-TR" sz="2900">
                <a:solidFill>
                  <a:srgbClr val="FF0000"/>
                </a:solidFill>
                <a:latin typeface="HelveticaNeueLT Com 77 BdCn"/>
              </a:rPr>
              <a:t> </a:t>
            </a:r>
            <a:r>
              <a:rPr lang="tr-TR" sz="2800">
                <a:solidFill>
                  <a:srgbClr val="FF0000"/>
                </a:solidFill>
                <a:latin typeface="HelveticaNeueLT Com 77 BdCn"/>
              </a:rPr>
              <a:t>(</a:t>
            </a:r>
            <a:r>
              <a:rPr lang="ru-RU" sz="2800">
                <a:solidFill>
                  <a:srgbClr val="FF0000"/>
                </a:solidFill>
                <a:latin typeface="HelveticaNeueLT Com 77 BdCn"/>
              </a:rPr>
              <a:t>Наши цели</a:t>
            </a:r>
            <a:r>
              <a:rPr lang="tr-TR" sz="2800">
                <a:solidFill>
                  <a:srgbClr val="FF0000"/>
                </a:solidFill>
                <a:latin typeface="HelveticaNeueLT Com 77 BdCn"/>
              </a:rPr>
              <a:t>-2)</a:t>
            </a:r>
            <a:endParaRPr lang="en-US" sz="2900">
              <a:solidFill>
                <a:srgbClr val="FF0000"/>
              </a:solidFill>
              <a:latin typeface="HelveticaNeueLT Com 77 BdC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r" fontAlgn="auto">
              <a:spcAft>
                <a:spcPts val="0"/>
              </a:spcAft>
              <a:defRPr/>
            </a:pPr>
            <a:endParaRPr lang="tr-TR" sz="2000" dirty="0">
              <a:solidFill>
                <a:schemeClr val="bg1"/>
              </a:solidFill>
              <a:latin typeface="HelveticaNeueLT Pro 57 Cn"/>
              <a:cs typeface="Arial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cxnSp>
        <p:nvCxnSpPr>
          <p:cNvPr id="15" name="14 Düz Bağlayıcı"/>
          <p:cNvCxnSpPr/>
          <p:nvPr/>
        </p:nvCxnSpPr>
        <p:spPr>
          <a:xfrm>
            <a:off x="0" y="414338"/>
            <a:ext cx="9144000" cy="0"/>
          </a:xfrm>
          <a:prstGeom prst="line">
            <a:avLst/>
          </a:prstGeom>
          <a:ln w="444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156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6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5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6" name="15 Düz Bağlayıcı"/>
          <p:cNvCxnSpPr/>
          <p:nvPr/>
        </p:nvCxnSpPr>
        <p:spPr>
          <a:xfrm>
            <a:off x="0" y="6235700"/>
            <a:ext cx="8643966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58" name="2 Alt Başlık"/>
          <p:cNvSpPr txBox="1">
            <a:spLocks/>
          </p:cNvSpPr>
          <p:nvPr/>
        </p:nvSpPr>
        <p:spPr bwMode="auto">
          <a:xfrm>
            <a:off x="287338" y="1879600"/>
            <a:ext cx="8569325" cy="477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600">
                <a:solidFill>
                  <a:srgbClr val="000066"/>
                </a:solidFill>
                <a:latin typeface="HelveticaNeueLT Pro 57 Cn"/>
              </a:rPr>
              <a:t>Повысить пропорцию государственных вложений в основной капитал в отношении ВВП до </a:t>
            </a:r>
            <a:r>
              <a:rPr lang="tr-TR" sz="2600">
                <a:solidFill>
                  <a:srgbClr val="000066"/>
                </a:solidFill>
                <a:latin typeface="HelveticaNeueLT Pro 57 Cn"/>
              </a:rPr>
              <a:t>4,8</a:t>
            </a:r>
            <a:r>
              <a:rPr lang="ru-RU" sz="2600">
                <a:solidFill>
                  <a:srgbClr val="000066"/>
                </a:solidFill>
                <a:latin typeface="HelveticaNeueLT Pro 57 Cn"/>
              </a:rPr>
              <a:t>%, а частных вложений до </a:t>
            </a:r>
            <a:r>
              <a:rPr lang="tr-TR" sz="2600">
                <a:solidFill>
                  <a:srgbClr val="000066"/>
                </a:solidFill>
                <a:latin typeface="HelveticaNeueLT Pro 57 Cn"/>
              </a:rPr>
              <a:t>19,3</a:t>
            </a:r>
            <a:r>
              <a:rPr lang="ru-RU" sz="2600">
                <a:solidFill>
                  <a:srgbClr val="000066"/>
                </a:solidFill>
                <a:latin typeface="HelveticaNeueLT Pro 57 Cn"/>
              </a:rPr>
              <a:t>%;</a:t>
            </a:r>
            <a:r>
              <a:rPr lang="tr-TR" sz="2600">
                <a:solidFill>
                  <a:srgbClr val="000066"/>
                </a:solidFill>
                <a:latin typeface="HelveticaNeueLT Pro 57 Cn"/>
              </a:rPr>
              <a:t> 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600">
                <a:solidFill>
                  <a:srgbClr val="000066"/>
                </a:solidFill>
                <a:latin typeface="HelveticaNeueLT Pro 57 Cn"/>
              </a:rPr>
              <a:t>Увеличить долю расходов на проведение научных исследований в отношении национального дохода до </a:t>
            </a:r>
            <a:r>
              <a:rPr lang="tr-TR" sz="2600">
                <a:solidFill>
                  <a:srgbClr val="000066"/>
                </a:solidFill>
                <a:latin typeface="HelveticaNeueLT Pro 57 Cn"/>
              </a:rPr>
              <a:t>1,8</a:t>
            </a:r>
            <a:r>
              <a:rPr lang="ru-RU" sz="2600">
                <a:solidFill>
                  <a:srgbClr val="000066"/>
                </a:solidFill>
                <a:latin typeface="HelveticaNeueLT Pro 57 Cn"/>
              </a:rPr>
              <a:t>%.</a:t>
            </a:r>
            <a:endParaRPr lang="tr-TR" sz="260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600">
                <a:solidFill>
                  <a:srgbClr val="000066"/>
                </a:solidFill>
                <a:latin typeface="HelveticaNeueLT Pro 57 Cn"/>
              </a:rPr>
              <a:t>Повысить экспорт промышленных изделий до</a:t>
            </a:r>
            <a:r>
              <a:rPr lang="tr-TR" sz="2600">
                <a:solidFill>
                  <a:srgbClr val="000066"/>
                </a:solidFill>
                <a:latin typeface="HelveticaNeueLT Pro 57 Cn"/>
              </a:rPr>
              <a:t> 257</a:t>
            </a:r>
            <a:r>
              <a:rPr lang="ru-RU" sz="2600">
                <a:solidFill>
                  <a:srgbClr val="000066"/>
                </a:solidFill>
                <a:latin typeface="HelveticaNeueLT Pro 57 Cn"/>
              </a:rPr>
              <a:t> млрд. долларов и увеличить долю секторов высокой технологии в этом экспорте.</a:t>
            </a:r>
            <a:r>
              <a:rPr lang="tr-TR" sz="2600">
                <a:solidFill>
                  <a:srgbClr val="000066"/>
                </a:solidFill>
                <a:latin typeface="HelveticaNeueLT Pro 57 Cn"/>
              </a:rPr>
              <a:t> </a:t>
            </a:r>
          </a:p>
        </p:txBody>
      </p:sp>
      <p:sp>
        <p:nvSpPr>
          <p:cNvPr id="14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4BF9E1-C290-4ADE-9C7F-8102B37C3238}" type="slidenum">
              <a:rPr lang="tr-TR" smtClean="0"/>
              <a:pPr>
                <a:defRPr/>
              </a:pPr>
              <a:t>18</a:t>
            </a:fld>
            <a:endParaRPr lang="tr-TR" dirty="0"/>
          </a:p>
        </p:txBody>
      </p:sp>
      <p:sp>
        <p:nvSpPr>
          <p:cNvPr id="49160" name="Title 1"/>
          <p:cNvSpPr txBox="1">
            <a:spLocks/>
          </p:cNvSpPr>
          <p:nvPr/>
        </p:nvSpPr>
        <p:spPr bwMode="auto">
          <a:xfrm>
            <a:off x="896938" y="479425"/>
            <a:ext cx="81391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tr-TR" sz="2900">
              <a:solidFill>
                <a:srgbClr val="FF0000"/>
              </a:solidFill>
              <a:latin typeface="HelveticaNeueLT Com 77 BdCn"/>
            </a:endParaRPr>
          </a:p>
          <a:p>
            <a:pPr algn="ctr"/>
            <a:r>
              <a:rPr lang="tr-TR" sz="2900">
                <a:solidFill>
                  <a:srgbClr val="FF0000"/>
                </a:solidFill>
                <a:latin typeface="HelveticaNeueLT Com 77 BdCn"/>
              </a:rPr>
              <a:t>2. </a:t>
            </a:r>
            <a:r>
              <a:rPr lang="ru-RU" sz="2900">
                <a:solidFill>
                  <a:srgbClr val="FF0000"/>
                </a:solidFill>
                <a:latin typeface="HelveticaNeueLT Com 77 BdCn"/>
              </a:rPr>
              <a:t>Инновационное производство, стабильный высокий рост эк. развития</a:t>
            </a:r>
            <a:r>
              <a:rPr lang="tr-TR" sz="2900">
                <a:solidFill>
                  <a:srgbClr val="FF0000"/>
                </a:solidFill>
                <a:latin typeface="HelveticaNeueLT Com 77 BdCn"/>
              </a:rPr>
              <a:t> </a:t>
            </a:r>
            <a:r>
              <a:rPr lang="tr-TR" sz="2800">
                <a:solidFill>
                  <a:srgbClr val="FF0000"/>
                </a:solidFill>
                <a:latin typeface="HelveticaNeueLT Com 77 BdCn"/>
              </a:rPr>
              <a:t>(</a:t>
            </a:r>
            <a:r>
              <a:rPr lang="ru-RU" sz="2800">
                <a:solidFill>
                  <a:srgbClr val="FF0000"/>
                </a:solidFill>
                <a:latin typeface="HelveticaNeueLT Com 77 BdCn"/>
              </a:rPr>
              <a:t>Наши цели</a:t>
            </a:r>
            <a:r>
              <a:rPr lang="tr-TR" sz="2800">
                <a:solidFill>
                  <a:srgbClr val="FF0000"/>
                </a:solidFill>
                <a:latin typeface="HelveticaNeueLT Com 77 BdCn"/>
              </a:rPr>
              <a:t>-3)</a:t>
            </a:r>
            <a:endParaRPr lang="en-US" sz="2900">
              <a:solidFill>
                <a:srgbClr val="FF0000"/>
              </a:solidFill>
              <a:latin typeface="HelveticaNeueLT Com 77 BdC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r" fontAlgn="auto">
              <a:spcAft>
                <a:spcPts val="0"/>
              </a:spcAft>
              <a:defRPr/>
            </a:pPr>
            <a:endParaRPr lang="tr-TR" sz="2000" dirty="0">
              <a:solidFill>
                <a:schemeClr val="bg1"/>
              </a:solidFill>
              <a:latin typeface="HelveticaNeueLT Pro 57 Cn"/>
              <a:cs typeface="Arial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cxnSp>
        <p:nvCxnSpPr>
          <p:cNvPr id="15" name="14 Düz Bağlayıcı"/>
          <p:cNvCxnSpPr/>
          <p:nvPr/>
        </p:nvCxnSpPr>
        <p:spPr>
          <a:xfrm>
            <a:off x="0" y="414338"/>
            <a:ext cx="9144000" cy="0"/>
          </a:xfrm>
          <a:prstGeom prst="line">
            <a:avLst/>
          </a:prstGeom>
          <a:ln w="444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204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6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5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6" name="15 Düz Bağlayıcı"/>
          <p:cNvCxnSpPr/>
          <p:nvPr/>
        </p:nvCxnSpPr>
        <p:spPr>
          <a:xfrm>
            <a:off x="0" y="6235700"/>
            <a:ext cx="8643966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06" name="2 Alt Başlık"/>
          <p:cNvSpPr txBox="1">
            <a:spLocks/>
          </p:cNvSpPr>
          <p:nvPr/>
        </p:nvSpPr>
        <p:spPr bwMode="auto">
          <a:xfrm>
            <a:off x="322263" y="1484313"/>
            <a:ext cx="8570912" cy="477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endParaRPr lang="ru-RU" sz="200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000">
                <a:solidFill>
                  <a:srgbClr val="000066"/>
                </a:solidFill>
                <a:latin typeface="HelveticaNeueLT Pro 57 Cn"/>
              </a:rPr>
              <a:t>Обеспечить энергетическую безопасность страны и сокращать зависимость от импорта энергоносителей;</a:t>
            </a:r>
            <a:r>
              <a:rPr lang="tr-TR" sz="2000">
                <a:solidFill>
                  <a:srgbClr val="000066"/>
                </a:solidFill>
                <a:latin typeface="HelveticaNeueLT Pro 57 Cn"/>
              </a:rPr>
              <a:t> 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000">
                <a:solidFill>
                  <a:srgbClr val="000066"/>
                </a:solidFill>
                <a:latin typeface="HelveticaNeueLT Pro 57 Cn"/>
              </a:rPr>
              <a:t>Увеличить встроенную мощность электрогенерации</a:t>
            </a:r>
            <a:r>
              <a:rPr lang="tr-TR" sz="2000">
                <a:solidFill>
                  <a:srgbClr val="000066"/>
                </a:solidFill>
                <a:latin typeface="HelveticaNeueLT Pro 57 Cn"/>
              </a:rPr>
              <a:t> </a:t>
            </a:r>
            <a:r>
              <a:rPr lang="ru-RU" sz="2000">
                <a:solidFill>
                  <a:srgbClr val="000066"/>
                </a:solidFill>
                <a:latin typeface="HelveticaNeueLT Pro 57 Cn"/>
              </a:rPr>
              <a:t>от </a:t>
            </a:r>
            <a:r>
              <a:rPr lang="tr-TR" sz="2000">
                <a:solidFill>
                  <a:srgbClr val="000066"/>
                </a:solidFill>
                <a:latin typeface="HelveticaNeueLT Pro 57 Cn"/>
              </a:rPr>
              <a:t>58 </a:t>
            </a:r>
            <a:r>
              <a:rPr lang="ru-RU" sz="2000">
                <a:solidFill>
                  <a:srgbClr val="000066"/>
                </a:solidFill>
                <a:latin typeface="HelveticaNeueLT Pro 57 Cn"/>
              </a:rPr>
              <a:t>тыс.</a:t>
            </a:r>
            <a:r>
              <a:rPr lang="tr-TR" sz="2000">
                <a:solidFill>
                  <a:srgbClr val="000066"/>
                </a:solidFill>
                <a:latin typeface="HelveticaNeueLT Pro 57 Cn"/>
              </a:rPr>
              <a:t> </a:t>
            </a:r>
            <a:r>
              <a:rPr lang="ru-RU" sz="2000">
                <a:solidFill>
                  <a:srgbClr val="000066"/>
                </a:solidFill>
                <a:latin typeface="HelveticaNeueLT Pro 57 Cn"/>
              </a:rPr>
              <a:t>МВт до</a:t>
            </a:r>
            <a:r>
              <a:rPr lang="tr-TR" sz="2000">
                <a:solidFill>
                  <a:srgbClr val="000066"/>
                </a:solidFill>
                <a:latin typeface="HelveticaNeueLT Pro 57 Cn"/>
              </a:rPr>
              <a:t> 78 </a:t>
            </a:r>
            <a:r>
              <a:rPr lang="ru-RU" sz="2000">
                <a:solidFill>
                  <a:srgbClr val="000066"/>
                </a:solidFill>
                <a:latin typeface="HelveticaNeueLT Pro 57 Cn"/>
              </a:rPr>
              <a:t>тыс.</a:t>
            </a:r>
            <a:r>
              <a:rPr lang="tr-TR" sz="2000">
                <a:solidFill>
                  <a:srgbClr val="000066"/>
                </a:solidFill>
                <a:latin typeface="HelveticaNeueLT Pro 57 Cn"/>
              </a:rPr>
              <a:t> </a:t>
            </a:r>
            <a:r>
              <a:rPr lang="ru-RU" sz="2000">
                <a:solidFill>
                  <a:srgbClr val="000066"/>
                </a:solidFill>
                <a:latin typeface="HelveticaNeueLT Pro 57 Cn"/>
              </a:rPr>
              <a:t>МВт;</a:t>
            </a:r>
            <a:r>
              <a:rPr lang="tr-TR" sz="2000">
                <a:solidFill>
                  <a:srgbClr val="000066"/>
                </a:solidFill>
                <a:latin typeface="HelveticaNeueLT Pro 57 Cn"/>
              </a:rPr>
              <a:t> 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000">
                <a:solidFill>
                  <a:srgbClr val="000066"/>
                </a:solidFill>
                <a:latin typeface="HelveticaNeueLT Pro 57 Cn"/>
              </a:rPr>
              <a:t>Превращать Турцию в региональную базу для логистики и реализация широкомасштабных портовых мощностей;</a:t>
            </a:r>
            <a:r>
              <a:rPr lang="tr-TR" sz="2000">
                <a:solidFill>
                  <a:srgbClr val="000066"/>
                </a:solidFill>
                <a:latin typeface="HelveticaNeueLT Pro 57 Cn"/>
              </a:rPr>
              <a:t> 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000">
                <a:solidFill>
                  <a:srgbClr val="000066"/>
                </a:solidFill>
                <a:latin typeface="HelveticaNeueLT Pro 57 Cn"/>
              </a:rPr>
              <a:t>Расширять сеть многополосных дорог с разделительной полосой и скоростных автодорог до </a:t>
            </a:r>
            <a:r>
              <a:rPr lang="tr-TR" sz="2000">
                <a:solidFill>
                  <a:srgbClr val="000066"/>
                </a:solidFill>
                <a:latin typeface="HelveticaNeueLT Pro 57 Cn"/>
              </a:rPr>
              <a:t>30 </a:t>
            </a:r>
            <a:r>
              <a:rPr lang="ru-RU" sz="2000">
                <a:solidFill>
                  <a:srgbClr val="000066"/>
                </a:solidFill>
                <a:latin typeface="HelveticaNeueLT Pro 57 Cn"/>
              </a:rPr>
              <a:t>тыс. км</a:t>
            </a:r>
            <a:r>
              <a:rPr lang="tr-TR" sz="2000">
                <a:solidFill>
                  <a:srgbClr val="000066"/>
                </a:solidFill>
                <a:latin typeface="HelveticaNeueLT Pro 57 Cn"/>
              </a:rPr>
              <a:t>, </a:t>
            </a:r>
            <a:r>
              <a:rPr lang="ru-RU" sz="2000">
                <a:solidFill>
                  <a:srgbClr val="000066"/>
                </a:solidFill>
                <a:latin typeface="HelveticaNeueLT Pro 57 Cn"/>
              </a:rPr>
              <a:t>увеличить трасс скоростных поездов до </a:t>
            </a:r>
            <a:r>
              <a:rPr lang="tr-TR" sz="2000">
                <a:solidFill>
                  <a:srgbClr val="000066"/>
                </a:solidFill>
                <a:latin typeface="HelveticaNeueLT Pro 57 Cn"/>
              </a:rPr>
              <a:t>2.500 </a:t>
            </a:r>
            <a:r>
              <a:rPr lang="ru-RU" sz="2000">
                <a:solidFill>
                  <a:srgbClr val="000066"/>
                </a:solidFill>
                <a:latin typeface="HelveticaNeueLT Pro 57 Cn"/>
              </a:rPr>
              <a:t>км;</a:t>
            </a:r>
            <a:r>
              <a:rPr lang="tr-TR" sz="2000">
                <a:solidFill>
                  <a:srgbClr val="000066"/>
                </a:solidFill>
                <a:latin typeface="HelveticaNeueLT Pro 57 Cn"/>
              </a:rPr>
              <a:t> 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000">
                <a:solidFill>
                  <a:srgbClr val="000066"/>
                </a:solidFill>
                <a:latin typeface="HelveticaNeueLT Pro 57 Cn"/>
              </a:rPr>
              <a:t>Увеличить число иностранных туристов до</a:t>
            </a:r>
            <a:r>
              <a:rPr lang="tr-TR" sz="2000">
                <a:solidFill>
                  <a:srgbClr val="000066"/>
                </a:solidFill>
                <a:latin typeface="HelveticaNeueLT Pro 57 Cn"/>
              </a:rPr>
              <a:t> 42 </a:t>
            </a:r>
            <a:r>
              <a:rPr lang="ru-RU" sz="2000">
                <a:solidFill>
                  <a:srgbClr val="000066"/>
                </a:solidFill>
                <a:latin typeface="HelveticaNeueLT Pro 57 Cn"/>
              </a:rPr>
              <a:t>миллионов человек и повысит доход от туризма  до </a:t>
            </a:r>
            <a:r>
              <a:rPr lang="tr-TR" sz="2000">
                <a:solidFill>
                  <a:srgbClr val="000066"/>
                </a:solidFill>
                <a:latin typeface="HelveticaNeueLT Pro 57 Cn"/>
              </a:rPr>
              <a:t>45 </a:t>
            </a:r>
            <a:r>
              <a:rPr lang="ru-RU" sz="2000">
                <a:solidFill>
                  <a:srgbClr val="000066"/>
                </a:solidFill>
                <a:latin typeface="HelveticaNeueLT Pro 57 Cn"/>
              </a:rPr>
              <a:t>миллиарда долларов.</a:t>
            </a:r>
            <a:endParaRPr lang="tr-TR" sz="2000">
              <a:solidFill>
                <a:srgbClr val="000066"/>
              </a:solidFill>
              <a:latin typeface="HelveticaNeueLT Pro 57 Cn"/>
            </a:endParaRPr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</a:pPr>
            <a:endParaRPr lang="tr-TR" sz="2600">
              <a:solidFill>
                <a:srgbClr val="000066"/>
              </a:solidFill>
              <a:latin typeface="HelveticaNeueLT Pro 57 Cn"/>
            </a:endParaRPr>
          </a:p>
        </p:txBody>
      </p:sp>
      <p:sp>
        <p:nvSpPr>
          <p:cNvPr id="14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CB209B-9EFD-4001-88D6-37D7EBC45463}" type="slidenum">
              <a:rPr lang="tr-TR" smtClean="0"/>
              <a:pPr>
                <a:defRPr/>
              </a:pPr>
              <a:t>19</a:t>
            </a:fld>
            <a:endParaRPr lang="tr-TR" dirty="0"/>
          </a:p>
        </p:txBody>
      </p:sp>
      <p:sp>
        <p:nvSpPr>
          <p:cNvPr id="51208" name="Title 1"/>
          <p:cNvSpPr txBox="1">
            <a:spLocks/>
          </p:cNvSpPr>
          <p:nvPr/>
        </p:nvSpPr>
        <p:spPr bwMode="auto">
          <a:xfrm>
            <a:off x="896938" y="479425"/>
            <a:ext cx="81391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tr-TR" sz="2900">
              <a:solidFill>
                <a:srgbClr val="FF0000"/>
              </a:solidFill>
              <a:latin typeface="HelveticaNeueLT Com 77 BdCn"/>
            </a:endParaRPr>
          </a:p>
          <a:p>
            <a:pPr algn="ctr"/>
            <a:r>
              <a:rPr lang="tr-TR" sz="2900">
                <a:solidFill>
                  <a:srgbClr val="FF0000"/>
                </a:solidFill>
                <a:latin typeface="HelveticaNeueLT Com 77 BdCn"/>
              </a:rPr>
              <a:t>2. </a:t>
            </a:r>
            <a:r>
              <a:rPr lang="ru-RU" sz="2900">
                <a:solidFill>
                  <a:srgbClr val="FF0000"/>
                </a:solidFill>
                <a:latin typeface="HelveticaNeueLT Com 77 BdCn"/>
              </a:rPr>
              <a:t>Инновационное производство, стабильный высокий рост эк. развития</a:t>
            </a:r>
            <a:r>
              <a:rPr lang="tr-TR" sz="2900">
                <a:solidFill>
                  <a:srgbClr val="FF0000"/>
                </a:solidFill>
                <a:latin typeface="HelveticaNeueLT Com 77 BdCn"/>
              </a:rPr>
              <a:t> </a:t>
            </a:r>
            <a:r>
              <a:rPr lang="tr-TR" sz="2800">
                <a:solidFill>
                  <a:srgbClr val="FF0000"/>
                </a:solidFill>
                <a:latin typeface="HelveticaNeueLT Com 77 BdCn"/>
              </a:rPr>
              <a:t>(</a:t>
            </a:r>
            <a:r>
              <a:rPr lang="ru-RU" sz="2800">
                <a:solidFill>
                  <a:srgbClr val="FF0000"/>
                </a:solidFill>
                <a:latin typeface="HelveticaNeueLT Com 77 BdCn"/>
              </a:rPr>
              <a:t>Наши цели</a:t>
            </a:r>
            <a:r>
              <a:rPr lang="tr-TR" sz="2800">
                <a:solidFill>
                  <a:srgbClr val="FF0000"/>
                </a:solidFill>
                <a:latin typeface="HelveticaNeueLT Com 77 BdCn"/>
              </a:rPr>
              <a:t>-4)</a:t>
            </a:r>
            <a:endParaRPr lang="en-US" sz="2900">
              <a:solidFill>
                <a:srgbClr val="FF0000"/>
              </a:solidFill>
              <a:latin typeface="HelveticaNeueLT Com 77 BdC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r" fontAlgn="auto">
              <a:spcAft>
                <a:spcPts val="0"/>
              </a:spcAft>
              <a:defRPr/>
            </a:pPr>
            <a:endParaRPr lang="tr-TR" sz="2000" dirty="0">
              <a:solidFill>
                <a:prstClr val="white"/>
              </a:solidFill>
              <a:latin typeface="HelveticaNeueLT Pro 57 Cn"/>
              <a:cs typeface="Arial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>
              <a:solidFill>
                <a:prstClr val="white"/>
              </a:solidFill>
            </a:endParaRPr>
          </a:p>
        </p:txBody>
      </p:sp>
      <p:cxnSp>
        <p:nvCxnSpPr>
          <p:cNvPr id="15" name="14 Düz Bağlayıcı"/>
          <p:cNvCxnSpPr/>
          <p:nvPr/>
        </p:nvCxnSpPr>
        <p:spPr>
          <a:xfrm>
            <a:off x="0" y="414338"/>
            <a:ext cx="9144000" cy="0"/>
          </a:xfrm>
          <a:prstGeom prst="line">
            <a:avLst/>
          </a:prstGeom>
          <a:ln w="444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388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6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 dirty="0">
                <a:solidFill>
                  <a:prstClr val="white"/>
                </a:solidFill>
              </a:endParaRPr>
            </a:p>
          </p:txBody>
        </p:sp>
        <p:pic>
          <p:nvPicPr>
            <p:cNvPr id="5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6" name="15 Düz Bağlayıcı"/>
          <p:cNvCxnSpPr/>
          <p:nvPr/>
        </p:nvCxnSpPr>
        <p:spPr>
          <a:xfrm>
            <a:off x="0" y="6235700"/>
            <a:ext cx="8643966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2 Alt Başlık"/>
          <p:cNvSpPr txBox="1">
            <a:spLocks/>
          </p:cNvSpPr>
          <p:nvPr/>
        </p:nvSpPr>
        <p:spPr bwMode="auto">
          <a:xfrm>
            <a:off x="869950" y="692150"/>
            <a:ext cx="7802563" cy="57007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normAutofit lnSpcReduction="100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tr-TR" sz="3800" b="1" dirty="0" smtClean="0">
                <a:solidFill>
                  <a:srgbClr val="FF0000"/>
                </a:solidFill>
                <a:latin typeface="HelveticaNeueLT Pro 57 Cn"/>
                <a:cs typeface="Arial" pitchFamily="34" charset="0"/>
              </a:rPr>
              <a:t> </a:t>
            </a:r>
            <a:r>
              <a:rPr lang="ru-RU" sz="3800" b="1" dirty="0" smtClean="0">
                <a:solidFill>
                  <a:srgbClr val="FF0000"/>
                </a:solidFill>
                <a:latin typeface="HelveticaNeueLT Pro 57 Cn"/>
                <a:cs typeface="Arial" pitchFamily="34" charset="0"/>
              </a:rPr>
              <a:t>ПЛАН РАЗВИТИЯ</a:t>
            </a:r>
            <a:endParaRPr lang="tr-TR" sz="3800" b="1" dirty="0" smtClean="0">
              <a:solidFill>
                <a:srgbClr val="FF0000"/>
              </a:solidFill>
              <a:latin typeface="HelveticaNeueLT Pro 57 Cn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000066"/>
                </a:solidFill>
                <a:latin typeface="HelveticaNeueLT Com 77 BdCn"/>
              </a:rPr>
              <a:t>Планы развития разрабатываются пониманием обеспечения участия всех заинтересованных сторон в процессе принятия решения</a:t>
            </a:r>
            <a:r>
              <a:rPr lang="tr-TR" sz="2400" dirty="0" smtClean="0">
                <a:solidFill>
                  <a:srgbClr val="000066"/>
                </a:solidFill>
                <a:latin typeface="HelveticaNeueLT Com 77 BdCn"/>
              </a:rPr>
              <a:t>, </a:t>
            </a:r>
            <a:r>
              <a:rPr lang="ru-RU" sz="2400" dirty="0" smtClean="0">
                <a:solidFill>
                  <a:srgbClr val="000066"/>
                </a:solidFill>
                <a:latin typeface="HelveticaNeueLT Com 77 BdCn"/>
              </a:rPr>
              <a:t>в соответствии с долгосрочными целями, комплексным подходом и путём обеспечения баланса между секторами</a:t>
            </a:r>
            <a:r>
              <a:rPr lang="tr-TR" sz="2400" dirty="0" smtClean="0">
                <a:solidFill>
                  <a:srgbClr val="000066"/>
                </a:solidFill>
                <a:latin typeface="HelveticaNeueLT Com 77 BdCn"/>
              </a:rPr>
              <a:t>. </a:t>
            </a:r>
            <a:endParaRPr lang="tr-TR" sz="2400" dirty="0">
              <a:solidFill>
                <a:srgbClr val="000066"/>
              </a:solidFill>
              <a:latin typeface="HelveticaNeueLT Com 77 BdCn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400" dirty="0">
              <a:solidFill>
                <a:srgbClr val="000066"/>
              </a:solidFill>
              <a:latin typeface="HelveticaNeueLT Com 77 BdCn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000066"/>
                </a:solidFill>
                <a:latin typeface="HelveticaNeueLT Com 77 BdCn"/>
              </a:rPr>
              <a:t>При помощи специализированных комиссий, создаваемых на стадии подготовки планов, создаются условия для того, чтобы взгляды и ожидания различных кругов по экономическим и социальным политикам и намеченным целям получали отражение в планах развития</a:t>
            </a:r>
            <a:r>
              <a:rPr lang="tr-TR" sz="2400" dirty="0" smtClean="0">
                <a:solidFill>
                  <a:srgbClr val="000066"/>
                </a:solidFill>
                <a:latin typeface="HelveticaNeueLT Com 77 BdCn"/>
              </a:rPr>
              <a:t>.</a:t>
            </a:r>
            <a:endParaRPr lang="tr-TR" sz="2400" dirty="0">
              <a:solidFill>
                <a:srgbClr val="000066"/>
              </a:solidFill>
              <a:latin typeface="HelveticaNeueLT Com 77 BdCn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400" dirty="0">
              <a:solidFill>
                <a:srgbClr val="000066"/>
              </a:solidFill>
              <a:latin typeface="HelveticaNeueLT Com 77 BdCn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000066"/>
                </a:solidFill>
                <a:latin typeface="HelveticaNeueLT Com 77 BdCn"/>
              </a:rPr>
              <a:t>В нашей стране до настоящего времени подготовлены </a:t>
            </a:r>
            <a:r>
              <a:rPr lang="tr-TR" sz="2400" dirty="0" smtClean="0">
                <a:solidFill>
                  <a:srgbClr val="000066"/>
                </a:solidFill>
                <a:latin typeface="HelveticaNeueLT Com 77 BdCn"/>
              </a:rPr>
              <a:t>10 </a:t>
            </a:r>
            <a:r>
              <a:rPr lang="ru-RU" sz="2400" dirty="0" smtClean="0">
                <a:solidFill>
                  <a:srgbClr val="000066"/>
                </a:solidFill>
                <a:latin typeface="HelveticaNeueLT Com 77 BdCn"/>
              </a:rPr>
              <a:t>планов развития</a:t>
            </a:r>
            <a:r>
              <a:rPr lang="tr-TR" sz="2400" dirty="0" smtClean="0">
                <a:solidFill>
                  <a:srgbClr val="000066"/>
                </a:solidFill>
                <a:latin typeface="HelveticaNeueLT Com 77 BdCn"/>
              </a:rPr>
              <a:t>. 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400" dirty="0">
              <a:solidFill>
                <a:srgbClr val="000066"/>
              </a:solidFill>
            </a:endParaRPr>
          </a:p>
          <a:p>
            <a:pPr>
              <a:defRPr/>
            </a:pPr>
            <a:endParaRPr lang="tr-TR" sz="3800" dirty="0" smtClean="0">
              <a:solidFill>
                <a:srgbClr val="000066"/>
              </a:solidFill>
              <a:latin typeface="HelveticaNeueLT Pro 57 Cn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400" dirty="0" smtClean="0">
              <a:solidFill>
                <a:prstClr val="black"/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400" dirty="0">
              <a:solidFill>
                <a:prstClr val="black"/>
              </a:solidFill>
            </a:endParaRPr>
          </a:p>
          <a:p>
            <a:pPr marL="457200" indent="-457200" algn="l">
              <a:lnSpc>
                <a:spcPct val="120000"/>
              </a:lnSpc>
              <a:spcBef>
                <a:spcPct val="30000"/>
              </a:spcBef>
              <a:buFont typeface="Arial" pitchFamily="34" charset="0"/>
              <a:buChar char="•"/>
              <a:tabLst>
                <a:tab pos="895350" algn="l"/>
                <a:tab pos="981075" algn="l"/>
              </a:tabLst>
              <a:defRPr/>
            </a:pPr>
            <a:endParaRPr lang="tr-TR" sz="8800" dirty="0">
              <a:solidFill>
                <a:srgbClr val="000066"/>
              </a:solidFill>
              <a:latin typeface="HelveticaNeueLT Pro 57 Cn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2E89D3-AC66-4C2C-B7DE-DA3A3EB7CA4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639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650" y="2565400"/>
            <a:ext cx="1403350" cy="184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r" fontAlgn="auto">
              <a:spcAft>
                <a:spcPts val="0"/>
              </a:spcAft>
              <a:defRPr/>
            </a:pPr>
            <a:endParaRPr lang="tr-TR" sz="2000" dirty="0">
              <a:solidFill>
                <a:schemeClr val="bg1"/>
              </a:solidFill>
              <a:latin typeface="HelveticaNeueLT Pro 57 Cn"/>
              <a:cs typeface="Arial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cxnSp>
        <p:nvCxnSpPr>
          <p:cNvPr id="15" name="14 Düz Bağlayıcı"/>
          <p:cNvCxnSpPr/>
          <p:nvPr/>
        </p:nvCxnSpPr>
        <p:spPr>
          <a:xfrm>
            <a:off x="0" y="414338"/>
            <a:ext cx="9144000" cy="0"/>
          </a:xfrm>
          <a:prstGeom prst="line">
            <a:avLst/>
          </a:prstGeom>
          <a:ln w="444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252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6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5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6" name="15 Düz Bağlayıcı"/>
          <p:cNvCxnSpPr/>
          <p:nvPr/>
        </p:nvCxnSpPr>
        <p:spPr>
          <a:xfrm>
            <a:off x="0" y="6235700"/>
            <a:ext cx="8643966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254" name="Title 1"/>
          <p:cNvSpPr>
            <a:spLocks noGrp="1"/>
          </p:cNvSpPr>
          <p:nvPr>
            <p:ph type="title"/>
          </p:nvPr>
        </p:nvSpPr>
        <p:spPr>
          <a:xfrm>
            <a:off x="609600" y="865188"/>
            <a:ext cx="8139113" cy="695325"/>
          </a:xfrm>
        </p:spPr>
        <p:txBody>
          <a:bodyPr/>
          <a:lstStyle/>
          <a:p>
            <a:pPr eaLnBrk="1" hangingPunct="1"/>
            <a:r>
              <a:rPr lang="tr-TR" sz="2900" smtClean="0">
                <a:solidFill>
                  <a:srgbClr val="FF0000"/>
                </a:solidFill>
                <a:latin typeface="HelveticaNeueLT Com 77 BdCn"/>
              </a:rPr>
              <a:t>3. </a:t>
            </a:r>
            <a:r>
              <a:rPr lang="ru-RU" sz="2900" smtClean="0">
                <a:solidFill>
                  <a:srgbClr val="FF0000"/>
                </a:solidFill>
                <a:latin typeface="HelveticaNeueLT Com 77 BdCn"/>
              </a:rPr>
              <a:t>Удобные помещения, устойчивая окружающая среда</a:t>
            </a:r>
            <a:r>
              <a:rPr lang="tr-TR" sz="2900" smtClean="0">
                <a:solidFill>
                  <a:srgbClr val="FF0000"/>
                </a:solidFill>
                <a:latin typeface="HelveticaNeueLT Com 77 BdCn"/>
              </a:rPr>
              <a:t> (</a:t>
            </a:r>
            <a:r>
              <a:rPr lang="ru-RU" sz="2900" smtClean="0">
                <a:solidFill>
                  <a:srgbClr val="FF0000"/>
                </a:solidFill>
                <a:latin typeface="HelveticaNeueLT Com 77 BdCn"/>
              </a:rPr>
              <a:t>Наши цели</a:t>
            </a:r>
            <a:r>
              <a:rPr lang="tr-TR" sz="2900" smtClean="0">
                <a:solidFill>
                  <a:srgbClr val="FF0000"/>
                </a:solidFill>
                <a:latin typeface="HelveticaNeueLT Com 77 BdCn"/>
              </a:rPr>
              <a:t>-1)</a:t>
            </a:r>
            <a:r>
              <a:rPr lang="en-US" sz="3600" smtClean="0">
                <a:solidFill>
                  <a:srgbClr val="FF0000"/>
                </a:solidFill>
                <a:latin typeface="HelveticaNeueLT Com 77 BdCn"/>
              </a:rPr>
              <a:t/>
            </a:r>
            <a:br>
              <a:rPr lang="en-US" sz="3600" smtClean="0">
                <a:solidFill>
                  <a:srgbClr val="FF0000"/>
                </a:solidFill>
                <a:latin typeface="HelveticaNeueLT Com 77 BdCn"/>
              </a:rPr>
            </a:br>
            <a:endParaRPr lang="en-US" sz="2900" smtClean="0">
              <a:solidFill>
                <a:srgbClr val="FF0000"/>
              </a:solidFill>
              <a:latin typeface="HelveticaNeueLT Com 77 BdCn"/>
            </a:endParaRPr>
          </a:p>
        </p:txBody>
      </p:sp>
      <p:sp>
        <p:nvSpPr>
          <p:cNvPr id="12" name="2 Alt Başlık"/>
          <p:cNvSpPr>
            <a:spLocks noGrp="1"/>
          </p:cNvSpPr>
          <p:nvPr>
            <p:ph idx="1"/>
          </p:nvPr>
        </p:nvSpPr>
        <p:spPr>
          <a:xfrm>
            <a:off x="285750" y="1196975"/>
            <a:ext cx="8534400" cy="4929188"/>
          </a:xfrm>
        </p:spPr>
        <p:txBody>
          <a:bodyPr rtlCol="0">
            <a:normAutofit/>
          </a:bodyPr>
          <a:lstStyle/>
          <a:p>
            <a:pPr marL="457200" indent="-457200" eaLnBrk="1" fontAlgn="auto" hangingPunct="1">
              <a:spcAft>
                <a:spcPts val="0"/>
              </a:spcAft>
              <a:defRPr/>
            </a:pPr>
            <a:endParaRPr lang="tr-TR" sz="2800" b="1" dirty="0">
              <a:latin typeface="HelveticaNeueLT Pro 57 Cn"/>
              <a:cs typeface="Arial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defRPr/>
            </a:pPr>
            <a:endParaRPr lang="tr-TR" sz="2800" b="1" dirty="0" smtClean="0">
              <a:latin typeface="HelveticaNeueLT Pro 57 Cn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tr-TR" sz="1200" b="1" dirty="0" smtClean="0">
              <a:latin typeface="HelveticaNeueLT Pro 57 Cn"/>
              <a:cs typeface="Arial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rabicParenR"/>
              <a:defRPr/>
            </a:pPr>
            <a:endParaRPr lang="tr-TR" sz="2000" dirty="0" smtClean="0">
              <a:latin typeface="HelveticaNeueLT Pro 57 Cn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tr-TR" sz="2000" dirty="0" smtClean="0">
              <a:latin typeface="HelveticaNeueLT Pro 57 Cn"/>
              <a:cs typeface="Arial" pitchFamily="34" charset="0"/>
            </a:endParaRPr>
          </a:p>
          <a:p>
            <a:pPr marL="914400" lvl="1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tr-TR" sz="2000" dirty="0" smtClean="0">
              <a:latin typeface="HelveticaNeueLT Pro 57 Cn"/>
              <a:cs typeface="Arial" pitchFamily="34" charset="0"/>
            </a:endParaRPr>
          </a:p>
          <a:p>
            <a:pPr marL="914400" lvl="1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tr-TR" dirty="0">
              <a:latin typeface="HelveticaNeueLT Pro 57 Cn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tr-TR" sz="1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D79D5-A742-436A-B605-69E9527D2986}" type="slidenum">
              <a:rPr lang="tr-TR" smtClean="0"/>
              <a:pPr>
                <a:defRPr/>
              </a:pPr>
              <a:t>20</a:t>
            </a:fld>
            <a:endParaRPr lang="tr-TR" dirty="0"/>
          </a:p>
        </p:txBody>
      </p:sp>
      <p:sp>
        <p:nvSpPr>
          <p:cNvPr id="53257" name="2 Alt Başlık"/>
          <p:cNvSpPr txBox="1">
            <a:spLocks/>
          </p:cNvSpPr>
          <p:nvPr/>
        </p:nvSpPr>
        <p:spPr bwMode="auto">
          <a:xfrm>
            <a:off x="401638" y="1587500"/>
            <a:ext cx="8570912" cy="489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lvl="1" indent="-285750" algn="just">
              <a:spcBef>
                <a:spcPct val="20000"/>
              </a:spcBef>
              <a:buFont typeface="Arial" pitchFamily="34" charset="0"/>
              <a:buChar char="•"/>
            </a:pPr>
            <a:endParaRPr lang="ru-RU" sz="2200">
              <a:solidFill>
                <a:srgbClr val="000066"/>
              </a:solidFill>
              <a:latin typeface="HelveticaNeueLT Pro 57 Cn"/>
            </a:endParaRPr>
          </a:p>
          <a:p>
            <a:pPr marL="285750" lvl="1" indent="-28575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200">
                <a:solidFill>
                  <a:srgbClr val="000066"/>
                </a:solidFill>
                <a:latin typeface="HelveticaNeueLT Pro 57 Cn"/>
              </a:rPr>
              <a:t>Обеспечить более равномерного распределения благосостояния на территории страны путём ликвидации разницы в уровнях развитости отдельных регионов;</a:t>
            </a:r>
            <a:endParaRPr lang="tr-TR" sz="2200">
              <a:solidFill>
                <a:srgbClr val="000066"/>
              </a:solidFill>
              <a:latin typeface="HelveticaNeueLT Pro 57 Cn"/>
            </a:endParaRPr>
          </a:p>
          <a:p>
            <a:pPr marL="285750" lvl="1" indent="-28575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200">
                <a:solidFill>
                  <a:srgbClr val="000066"/>
                </a:solidFill>
                <a:latin typeface="HelveticaNeueLT Pro 57 Cn"/>
              </a:rPr>
              <a:t>Укреплять местные экономические структуры в частности в промышленных центрах в Анатолии и в крупных городах;</a:t>
            </a:r>
            <a:endParaRPr lang="tr-TR" sz="2200">
              <a:solidFill>
                <a:srgbClr val="000066"/>
              </a:solidFill>
              <a:latin typeface="HelveticaNeueLT Pro 57 Cn"/>
            </a:endParaRPr>
          </a:p>
          <a:p>
            <a:pPr marL="285750" lvl="1" indent="-28575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200">
                <a:solidFill>
                  <a:srgbClr val="000066"/>
                </a:solidFill>
                <a:latin typeface="HelveticaNeueLT Pro 57 Cn"/>
              </a:rPr>
              <a:t>Повысить минимальный уровень благосостояния в сельскохозяйственной местности до средних показателей страны;</a:t>
            </a:r>
            <a:r>
              <a:rPr lang="tr-TR" sz="2200">
                <a:solidFill>
                  <a:srgbClr val="000066"/>
                </a:solidFill>
                <a:latin typeface="HelveticaNeueLT Pro 57 Cn"/>
              </a:rPr>
              <a:t> </a:t>
            </a:r>
          </a:p>
          <a:p>
            <a:pPr marL="285750" lvl="1" indent="-28575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200">
                <a:solidFill>
                  <a:srgbClr val="000066"/>
                </a:solidFill>
                <a:latin typeface="HelveticaNeueLT Pro 57 Cn"/>
              </a:rPr>
              <a:t>Обеспечить новые сейсмоустойчивые жилые площади на основе культурных ценностей, оказывая содействие экономическому развитию.</a:t>
            </a:r>
            <a:endParaRPr lang="tr-TR" sz="2200">
              <a:solidFill>
                <a:srgbClr val="000066"/>
              </a:solidFill>
              <a:latin typeface="HelveticaNeueLT Pro 57 Cn"/>
            </a:endParaRPr>
          </a:p>
          <a:p>
            <a:pPr marL="285750" lvl="1" indent="-285750">
              <a:spcBef>
                <a:spcPct val="20000"/>
              </a:spcBef>
              <a:buFont typeface="Arial" pitchFamily="34" charset="0"/>
              <a:buChar char="•"/>
            </a:pPr>
            <a:endParaRPr lang="tr-TR" sz="2200">
              <a:solidFill>
                <a:srgbClr val="000066"/>
              </a:solidFill>
              <a:latin typeface="HelveticaNeueLT Pro 57 C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r" fontAlgn="auto">
              <a:spcAft>
                <a:spcPts val="0"/>
              </a:spcAft>
              <a:defRPr/>
            </a:pPr>
            <a:endParaRPr lang="tr-TR" sz="2000" dirty="0">
              <a:solidFill>
                <a:schemeClr val="bg1"/>
              </a:solidFill>
              <a:latin typeface="HelveticaNeueLT Pro 57 Cn"/>
              <a:cs typeface="Arial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cxnSp>
        <p:nvCxnSpPr>
          <p:cNvPr id="15" name="14 Düz Bağlayıcı"/>
          <p:cNvCxnSpPr/>
          <p:nvPr/>
        </p:nvCxnSpPr>
        <p:spPr>
          <a:xfrm>
            <a:off x="0" y="414338"/>
            <a:ext cx="9144000" cy="0"/>
          </a:xfrm>
          <a:prstGeom prst="line">
            <a:avLst/>
          </a:prstGeom>
          <a:ln w="444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300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6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5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6" name="15 Düz Bağlayıcı"/>
          <p:cNvCxnSpPr/>
          <p:nvPr/>
        </p:nvCxnSpPr>
        <p:spPr>
          <a:xfrm>
            <a:off x="0" y="6235700"/>
            <a:ext cx="8643966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302" name="Title 1"/>
          <p:cNvSpPr>
            <a:spLocks noGrp="1"/>
          </p:cNvSpPr>
          <p:nvPr>
            <p:ph type="title"/>
          </p:nvPr>
        </p:nvSpPr>
        <p:spPr>
          <a:xfrm>
            <a:off x="609600" y="865188"/>
            <a:ext cx="8139113" cy="695325"/>
          </a:xfrm>
        </p:spPr>
        <p:txBody>
          <a:bodyPr/>
          <a:lstStyle/>
          <a:p>
            <a:pPr eaLnBrk="1" hangingPunct="1"/>
            <a:r>
              <a:rPr lang="tr-TR" sz="2900" smtClean="0">
                <a:solidFill>
                  <a:srgbClr val="FF0000"/>
                </a:solidFill>
                <a:latin typeface="HelveticaNeueLT Com 77 BdCn"/>
              </a:rPr>
              <a:t>3. </a:t>
            </a:r>
            <a:r>
              <a:rPr lang="ru-RU" sz="2900" smtClean="0">
                <a:solidFill>
                  <a:srgbClr val="FF0000"/>
                </a:solidFill>
                <a:latin typeface="HelveticaNeueLT Com 77 BdCn"/>
              </a:rPr>
              <a:t>Удобные помещения, устойчивая окружающая среда</a:t>
            </a:r>
            <a:r>
              <a:rPr lang="tr-TR" sz="2900" smtClean="0">
                <a:solidFill>
                  <a:srgbClr val="FF0000"/>
                </a:solidFill>
                <a:latin typeface="HelveticaNeueLT Com 77 BdCn"/>
              </a:rPr>
              <a:t> (</a:t>
            </a:r>
            <a:r>
              <a:rPr lang="ru-RU" sz="2900" smtClean="0">
                <a:solidFill>
                  <a:srgbClr val="FF0000"/>
                </a:solidFill>
                <a:latin typeface="HelveticaNeueLT Com 77 BdCn"/>
              </a:rPr>
              <a:t>Наши цели</a:t>
            </a:r>
            <a:r>
              <a:rPr lang="tr-TR" sz="2900" smtClean="0">
                <a:solidFill>
                  <a:srgbClr val="FF0000"/>
                </a:solidFill>
                <a:latin typeface="HelveticaNeueLT Com 77 BdCn"/>
              </a:rPr>
              <a:t>-2)</a:t>
            </a:r>
            <a:r>
              <a:rPr lang="en-US" sz="3600" smtClean="0">
                <a:solidFill>
                  <a:srgbClr val="FF0000"/>
                </a:solidFill>
                <a:latin typeface="HelveticaNeueLT Com 77 BdCn"/>
              </a:rPr>
              <a:t/>
            </a:r>
            <a:br>
              <a:rPr lang="en-US" sz="3600" smtClean="0">
                <a:solidFill>
                  <a:srgbClr val="FF0000"/>
                </a:solidFill>
                <a:latin typeface="HelveticaNeueLT Com 77 BdCn"/>
              </a:rPr>
            </a:br>
            <a:endParaRPr lang="en-US" sz="2900" smtClean="0">
              <a:solidFill>
                <a:srgbClr val="FF0000"/>
              </a:solidFill>
              <a:latin typeface="HelveticaNeueLT Com 77 BdCn"/>
            </a:endParaRPr>
          </a:p>
        </p:txBody>
      </p:sp>
      <p:sp>
        <p:nvSpPr>
          <p:cNvPr id="12" name="2 Alt Başlık"/>
          <p:cNvSpPr>
            <a:spLocks noGrp="1"/>
          </p:cNvSpPr>
          <p:nvPr>
            <p:ph idx="1"/>
          </p:nvPr>
        </p:nvSpPr>
        <p:spPr>
          <a:xfrm>
            <a:off x="285750" y="1196975"/>
            <a:ext cx="8534400" cy="4929188"/>
          </a:xfrm>
        </p:spPr>
        <p:txBody>
          <a:bodyPr rtlCol="0">
            <a:normAutofit/>
          </a:bodyPr>
          <a:lstStyle/>
          <a:p>
            <a:pPr marL="457200" indent="-457200" eaLnBrk="1" fontAlgn="auto" hangingPunct="1">
              <a:spcAft>
                <a:spcPts val="0"/>
              </a:spcAft>
              <a:defRPr/>
            </a:pPr>
            <a:endParaRPr lang="tr-TR" sz="2800" b="1" dirty="0">
              <a:latin typeface="HelveticaNeueLT Pro 57 Cn"/>
              <a:cs typeface="Arial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defRPr/>
            </a:pPr>
            <a:endParaRPr lang="tr-TR" sz="2800" b="1" dirty="0" smtClean="0">
              <a:latin typeface="HelveticaNeueLT Pro 57 Cn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tr-TR" sz="1200" b="1" dirty="0" smtClean="0">
              <a:latin typeface="HelveticaNeueLT Pro 57 Cn"/>
              <a:cs typeface="Arial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rabicParenR"/>
              <a:defRPr/>
            </a:pPr>
            <a:endParaRPr lang="tr-TR" sz="2000" dirty="0" smtClean="0">
              <a:latin typeface="HelveticaNeueLT Pro 57 Cn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tr-TR" sz="2000" dirty="0" smtClean="0">
              <a:latin typeface="HelveticaNeueLT Pro 57 Cn"/>
              <a:cs typeface="Arial" pitchFamily="34" charset="0"/>
            </a:endParaRPr>
          </a:p>
          <a:p>
            <a:pPr marL="914400" lvl="1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tr-TR" sz="2000" dirty="0" smtClean="0">
              <a:latin typeface="HelveticaNeueLT Pro 57 Cn"/>
              <a:cs typeface="Arial" pitchFamily="34" charset="0"/>
            </a:endParaRPr>
          </a:p>
          <a:p>
            <a:pPr marL="914400" lvl="1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tr-TR" dirty="0">
              <a:latin typeface="HelveticaNeueLT Pro 57 Cn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tr-TR" sz="1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74CE87-F6DE-477B-858C-B6DDC8CC6EE7}" type="slidenum">
              <a:rPr lang="tr-TR" smtClean="0"/>
              <a:pPr>
                <a:defRPr/>
              </a:pPr>
              <a:t>21</a:t>
            </a:fld>
            <a:endParaRPr lang="tr-TR" dirty="0"/>
          </a:p>
        </p:txBody>
      </p:sp>
      <p:sp>
        <p:nvSpPr>
          <p:cNvPr id="55305" name="2 Alt Başlık"/>
          <p:cNvSpPr txBox="1">
            <a:spLocks/>
          </p:cNvSpPr>
          <p:nvPr/>
        </p:nvSpPr>
        <p:spPr bwMode="auto">
          <a:xfrm>
            <a:off x="401638" y="1484313"/>
            <a:ext cx="8570912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lvl="1" indent="-28575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400">
                <a:solidFill>
                  <a:srgbClr val="000066"/>
                </a:solidFill>
                <a:latin typeface="HelveticaNeueLT Pro 57 Cn"/>
              </a:rPr>
              <a:t>Обеспечить достаточным, надёжным и безопасным жильем всех слоев общества;</a:t>
            </a:r>
            <a:endParaRPr lang="tr-TR" sz="2400">
              <a:solidFill>
                <a:srgbClr val="000066"/>
              </a:solidFill>
              <a:latin typeface="HelveticaNeueLT Pro 57 Cn"/>
            </a:endParaRPr>
          </a:p>
          <a:p>
            <a:pPr marL="285750" lvl="1" indent="-28575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400">
                <a:solidFill>
                  <a:srgbClr val="000066"/>
                </a:solidFill>
                <a:latin typeface="HelveticaNeueLT Pro 57 Cn"/>
              </a:rPr>
              <a:t>Увеличить в городах доступа к гигиеничной и безопасной питьевой - хозяйственной воде;</a:t>
            </a:r>
            <a:r>
              <a:rPr lang="tr-TR" sz="2400">
                <a:solidFill>
                  <a:srgbClr val="000066"/>
                </a:solidFill>
                <a:latin typeface="HelveticaNeueLT Pro 57 Cn"/>
              </a:rPr>
              <a:t> </a:t>
            </a:r>
          </a:p>
          <a:p>
            <a:pPr marL="285750" lvl="1" indent="-28575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400">
                <a:solidFill>
                  <a:srgbClr val="000066"/>
                </a:solidFill>
                <a:latin typeface="HelveticaNeueLT Pro 57 Cn"/>
              </a:rPr>
              <a:t>Повысить до 80% населения муниципалитетов, пользующееся канализационными услугами и до 85% населения, пользующееся услугами постоянного складирования отходов;</a:t>
            </a:r>
            <a:r>
              <a:rPr lang="tr-TR" sz="2400">
                <a:solidFill>
                  <a:srgbClr val="000066"/>
                </a:solidFill>
                <a:latin typeface="HelveticaNeueLT Pro 57 Cn"/>
              </a:rPr>
              <a:t> </a:t>
            </a:r>
          </a:p>
          <a:p>
            <a:pPr marL="285750" lvl="1" indent="-28575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400">
                <a:solidFill>
                  <a:srgbClr val="000066"/>
                </a:solidFill>
                <a:latin typeface="HelveticaNeueLT Pro 57 Cn"/>
              </a:rPr>
              <a:t>Создавать надёжную, экологически чистую и устойчивую инфраструктуру транспорта, которая сократить нагрузку автодвижения и увеличить продуктивность топлива.</a:t>
            </a:r>
            <a:r>
              <a:rPr lang="tr-TR" sz="2600">
                <a:solidFill>
                  <a:srgbClr val="000066"/>
                </a:solidFill>
                <a:latin typeface="HelveticaNeueLT Pro 57 Cn"/>
              </a:rPr>
              <a:t> </a:t>
            </a:r>
          </a:p>
          <a:p>
            <a:pPr marL="285750" lvl="1" indent="-285750" algn="just">
              <a:spcBef>
                <a:spcPct val="20000"/>
              </a:spcBef>
              <a:buFont typeface="Arial" pitchFamily="34" charset="0"/>
              <a:buChar char="•"/>
            </a:pPr>
            <a:endParaRPr lang="tr-TR" sz="2200">
              <a:solidFill>
                <a:srgbClr val="000066"/>
              </a:solidFill>
              <a:latin typeface="HelveticaNeueLT Pro 57 C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r" fontAlgn="auto">
              <a:spcAft>
                <a:spcPts val="0"/>
              </a:spcAft>
              <a:defRPr/>
            </a:pPr>
            <a:endParaRPr lang="tr-TR" sz="2000" dirty="0">
              <a:solidFill>
                <a:schemeClr val="bg1"/>
              </a:solidFill>
              <a:latin typeface="HelveticaNeueLT Pro 57 Cn"/>
              <a:cs typeface="Arial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cxnSp>
        <p:nvCxnSpPr>
          <p:cNvPr id="15" name="14 Düz Bağlayıcı"/>
          <p:cNvCxnSpPr/>
          <p:nvPr/>
        </p:nvCxnSpPr>
        <p:spPr>
          <a:xfrm>
            <a:off x="0" y="414338"/>
            <a:ext cx="9144000" cy="0"/>
          </a:xfrm>
          <a:prstGeom prst="line">
            <a:avLst/>
          </a:prstGeom>
          <a:ln w="444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348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6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5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6" name="15 Düz Bağlayıcı"/>
          <p:cNvCxnSpPr/>
          <p:nvPr/>
        </p:nvCxnSpPr>
        <p:spPr>
          <a:xfrm>
            <a:off x="0" y="6235700"/>
            <a:ext cx="8643966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350" name="Title 1"/>
          <p:cNvSpPr>
            <a:spLocks noGrp="1"/>
          </p:cNvSpPr>
          <p:nvPr>
            <p:ph type="title"/>
          </p:nvPr>
        </p:nvSpPr>
        <p:spPr>
          <a:xfrm>
            <a:off x="896938" y="479425"/>
            <a:ext cx="7996237" cy="1192213"/>
          </a:xfrm>
        </p:spPr>
        <p:txBody>
          <a:bodyPr/>
          <a:lstStyle/>
          <a:p>
            <a:pPr eaLnBrk="1" hangingPunct="1"/>
            <a:r>
              <a:rPr lang="tr-TR" sz="3000" smtClean="0">
                <a:solidFill>
                  <a:srgbClr val="FF0000"/>
                </a:solidFill>
                <a:latin typeface="HelveticaNeueLT Com 77 BdCn"/>
              </a:rPr>
              <a:t>4. </a:t>
            </a:r>
            <a:r>
              <a:rPr lang="ru-RU" sz="3000" smtClean="0">
                <a:solidFill>
                  <a:srgbClr val="FF0000"/>
                </a:solidFill>
                <a:latin typeface="HelveticaNeueLT Com 77 BdCn"/>
              </a:rPr>
              <a:t>Международное сотрудничество ради экономического развития</a:t>
            </a:r>
            <a:r>
              <a:rPr lang="tr-TR" sz="3000" smtClean="0">
                <a:solidFill>
                  <a:srgbClr val="FF0000"/>
                </a:solidFill>
                <a:latin typeface="HelveticaNeueLT Com 77 BdCn"/>
              </a:rPr>
              <a:t> (</a:t>
            </a:r>
            <a:r>
              <a:rPr lang="ru-RU" sz="3000" smtClean="0">
                <a:solidFill>
                  <a:srgbClr val="FF0000"/>
                </a:solidFill>
                <a:latin typeface="HelveticaNeueLT Com 77 BdCn"/>
              </a:rPr>
              <a:t>Наши цели</a:t>
            </a:r>
            <a:r>
              <a:rPr lang="tr-TR" sz="3000" smtClean="0">
                <a:solidFill>
                  <a:srgbClr val="FF0000"/>
                </a:solidFill>
                <a:latin typeface="HelveticaNeueLT Com 77 BdCn"/>
              </a:rPr>
              <a:t>)</a:t>
            </a:r>
            <a:endParaRPr lang="en-US" sz="3000" smtClean="0">
              <a:solidFill>
                <a:srgbClr val="FF0000"/>
              </a:solidFill>
              <a:latin typeface="HelveticaNeueLT Com 77 BdCn"/>
            </a:endParaRPr>
          </a:p>
        </p:txBody>
      </p:sp>
      <p:sp>
        <p:nvSpPr>
          <p:cNvPr id="12" name="2 Alt Başlık"/>
          <p:cNvSpPr>
            <a:spLocks noGrp="1"/>
          </p:cNvSpPr>
          <p:nvPr>
            <p:ph idx="1"/>
          </p:nvPr>
        </p:nvSpPr>
        <p:spPr>
          <a:xfrm>
            <a:off x="257175" y="1685925"/>
            <a:ext cx="8534400" cy="5065713"/>
          </a:xfrm>
        </p:spPr>
        <p:txBody>
          <a:bodyPr>
            <a:normAutofit/>
          </a:bodyPr>
          <a:lstStyle/>
          <a:p>
            <a:pPr marL="285750" lvl="1" algn="just" eaLnBrk="1" hangingPunct="1">
              <a:lnSpc>
                <a:spcPct val="8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ru-RU" sz="2400" smtClean="0">
                <a:solidFill>
                  <a:srgbClr val="000066"/>
                </a:solidFill>
                <a:latin typeface="HelveticaNeueLT Pro 57 Cn"/>
                <a:cs typeface="Arial" pitchFamily="34" charset="0"/>
              </a:rPr>
              <a:t>Обеспечить устойчивое использование природных ресурсов путем распространения практики экологичности;</a:t>
            </a:r>
            <a:r>
              <a:rPr lang="tr-TR" sz="2400" smtClean="0">
                <a:solidFill>
                  <a:srgbClr val="000066"/>
                </a:solidFill>
                <a:latin typeface="HelveticaNeueLT Pro 57 Cn"/>
                <a:cs typeface="Arial" pitchFamily="34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400" smtClean="0">
                <a:solidFill>
                  <a:srgbClr val="000066"/>
                </a:solidFill>
                <a:latin typeface="HelveticaNeueLT Pro 57 Cn"/>
              </a:rPr>
              <a:t>Воспользоваться больше международной динамикой в процессе экономического развития и осуществлять обмен опытом с другими странами;</a:t>
            </a:r>
            <a:endParaRPr lang="tr-TR" sz="2400" smtClean="0">
              <a:solidFill>
                <a:srgbClr val="000066"/>
              </a:solidFill>
              <a:latin typeface="HelveticaNeueLT Pro 57 Cn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sz="2400" smtClean="0">
                <a:solidFill>
                  <a:srgbClr val="000066"/>
                </a:solidFill>
                <a:latin typeface="HelveticaNeueLT Pro 57 Cn"/>
              </a:rPr>
              <a:t>Проводить эффективную политику сотрудничества, которое будет служить миру, процветанию и стабильности  на международной арене;</a:t>
            </a:r>
            <a:endParaRPr lang="tr-TR" sz="2400" smtClean="0">
              <a:solidFill>
                <a:srgbClr val="000066"/>
              </a:solidFill>
              <a:latin typeface="HelveticaNeueLT Pro 57 Cn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sz="2400" smtClean="0">
                <a:solidFill>
                  <a:srgbClr val="000066"/>
                </a:solidFill>
                <a:latin typeface="HelveticaNeueLT Pro 57 Cn"/>
              </a:rPr>
              <a:t>Создавать условия для того, чтобы наша страна играла более активную роль в определении повестки дня глобального развития;</a:t>
            </a:r>
            <a:endParaRPr lang="tr-TR" sz="2400" smtClean="0">
              <a:solidFill>
                <a:srgbClr val="000066"/>
              </a:solidFill>
              <a:latin typeface="HelveticaNeueLT Pro 57 Cn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sz="2400" smtClean="0">
                <a:solidFill>
                  <a:srgbClr val="000066"/>
                </a:solidFill>
                <a:latin typeface="HelveticaNeueLT Pro 57 Cn"/>
              </a:rPr>
              <a:t>Оказать помощь странам, пострадавшим от стихийных бедствий или осуществляющим преобразования.</a:t>
            </a:r>
            <a:r>
              <a:rPr lang="tr-TR" sz="2400" smtClean="0">
                <a:solidFill>
                  <a:srgbClr val="000066"/>
                </a:solidFill>
                <a:latin typeface="HelveticaNeueLT Pro 57 Cn"/>
              </a:rPr>
              <a:t> 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en-US" sz="2400" smtClean="0"/>
              <a:t> </a:t>
            </a:r>
            <a:endParaRPr lang="tr-TR" sz="2400" smtClean="0"/>
          </a:p>
          <a:p>
            <a:pPr marL="355600" lvl="2" indent="-260350" eaLnBrk="1" hangingPunct="1">
              <a:lnSpc>
                <a:spcPct val="80000"/>
              </a:lnSpc>
            </a:pPr>
            <a:endParaRPr lang="tr-TR" sz="2000" smtClean="0">
              <a:solidFill>
                <a:srgbClr val="000066"/>
              </a:solidFill>
              <a:latin typeface="HelveticaNeueLT Pro 57 Cn"/>
            </a:endParaRPr>
          </a:p>
        </p:txBody>
      </p:sp>
      <p:sp>
        <p:nvSpPr>
          <p:cNvPr id="14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A2651F-6FC4-4D9E-AB6A-2F14D2F7A99A}" type="slidenum">
              <a:rPr lang="tr-TR" smtClean="0"/>
              <a:pPr>
                <a:defRPr/>
              </a:pPr>
              <a:t>22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r" fontAlgn="auto">
              <a:spcAft>
                <a:spcPts val="0"/>
              </a:spcAft>
              <a:defRPr/>
            </a:pPr>
            <a:endParaRPr lang="tr-TR" sz="2000" dirty="0">
              <a:solidFill>
                <a:schemeClr val="bg1"/>
              </a:solidFill>
              <a:latin typeface="HelveticaNeueLT Pro 57 Cn"/>
              <a:cs typeface="Arial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cxnSp>
        <p:nvCxnSpPr>
          <p:cNvPr id="15" name="14 Düz Bağlayıcı"/>
          <p:cNvCxnSpPr/>
          <p:nvPr/>
        </p:nvCxnSpPr>
        <p:spPr>
          <a:xfrm>
            <a:off x="0" y="414338"/>
            <a:ext cx="9144000" cy="0"/>
          </a:xfrm>
          <a:prstGeom prst="line">
            <a:avLst/>
          </a:prstGeom>
          <a:ln w="444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396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6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5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6" name="15 Düz Bağlayıcı"/>
          <p:cNvCxnSpPr/>
          <p:nvPr/>
        </p:nvCxnSpPr>
        <p:spPr>
          <a:xfrm>
            <a:off x="0" y="6235700"/>
            <a:ext cx="8643966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2 Alt Başlık"/>
          <p:cNvSpPr>
            <a:spLocks noGrp="1"/>
          </p:cNvSpPr>
          <p:nvPr>
            <p:ph type="subTitle" idx="1"/>
          </p:nvPr>
        </p:nvSpPr>
        <p:spPr>
          <a:xfrm>
            <a:off x="468313" y="1450975"/>
            <a:ext cx="8072437" cy="4857750"/>
          </a:xfrm>
        </p:spPr>
        <p:txBody>
          <a:bodyPr rtlCol="0">
            <a:normAutofit/>
          </a:bodyPr>
          <a:lstStyle/>
          <a:p>
            <a:pPr marL="457200" indent="-45720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2800" b="1" dirty="0">
              <a:solidFill>
                <a:schemeClr val="tx1"/>
              </a:solidFill>
              <a:latin typeface="HelveticaNeueLT Pro 57 Cn"/>
              <a:cs typeface="Arial" pitchFamily="34" charset="0"/>
            </a:endParaRPr>
          </a:p>
          <a:p>
            <a:pPr marL="457200" indent="-45720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2800" b="1" dirty="0" smtClean="0">
              <a:solidFill>
                <a:schemeClr val="tx1"/>
              </a:solidFill>
              <a:latin typeface="HelveticaNeueLT Pro 57 Cn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tr-TR" sz="1200" b="1" dirty="0" smtClean="0">
              <a:solidFill>
                <a:schemeClr val="tx1"/>
              </a:solidFill>
              <a:latin typeface="HelveticaNeueLT Pro 57 Cn"/>
              <a:cs typeface="Arial" pitchFamily="34" charset="0"/>
            </a:endParaRPr>
          </a:p>
          <a:p>
            <a:pPr marL="457200" indent="-457200" algn="l" eaLnBrk="1" fontAlgn="auto" hangingPunct="1">
              <a:spcAft>
                <a:spcPts val="0"/>
              </a:spcAft>
              <a:buFont typeface="Arial" pitchFamily="34" charset="0"/>
              <a:buAutoNum type="arabicParenR"/>
              <a:defRPr/>
            </a:pPr>
            <a:endParaRPr lang="tr-TR" sz="2000" dirty="0" smtClean="0">
              <a:solidFill>
                <a:schemeClr val="tx1"/>
              </a:solidFill>
              <a:latin typeface="HelveticaNeueLT Pro 57 Cn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tr-TR" sz="2000" dirty="0" smtClean="0">
              <a:solidFill>
                <a:schemeClr val="tx1"/>
              </a:solidFill>
              <a:latin typeface="HelveticaNeueLT Pro 57 Cn"/>
              <a:cs typeface="Arial" pitchFamily="34" charset="0"/>
            </a:endParaRPr>
          </a:p>
          <a:p>
            <a:pPr marL="914400" lvl="1" indent="-457200" algn="l" eaLnBrk="1" fontAlgn="auto" hangingPunct="1">
              <a:spcAft>
                <a:spcPts val="0"/>
              </a:spcAft>
              <a:buFontTx/>
              <a:buChar char="-"/>
              <a:defRPr/>
            </a:pPr>
            <a:endParaRPr lang="tr-TR" sz="2000" dirty="0" smtClean="0">
              <a:solidFill>
                <a:schemeClr val="tx1"/>
              </a:solidFill>
              <a:latin typeface="HelveticaNeueLT Pro 57 Cn"/>
              <a:cs typeface="Arial" pitchFamily="34" charset="0"/>
            </a:endParaRPr>
          </a:p>
          <a:p>
            <a:pPr marL="914400" lvl="1" indent="-457200" algn="l" eaLnBrk="1" fontAlgn="auto" hangingPunct="1">
              <a:spcAft>
                <a:spcPts val="0"/>
              </a:spcAft>
              <a:buFontTx/>
              <a:buChar char="-"/>
              <a:defRPr/>
            </a:pPr>
            <a:endParaRPr lang="tr-TR" dirty="0">
              <a:solidFill>
                <a:schemeClr val="tx1"/>
              </a:solidFill>
              <a:latin typeface="HelveticaNeueLT Pro 57 Cn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tr-TR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399" name="2 Alt Başlık"/>
          <p:cNvSpPr txBox="1">
            <a:spLocks/>
          </p:cNvSpPr>
          <p:nvPr/>
        </p:nvSpPr>
        <p:spPr bwMode="auto">
          <a:xfrm>
            <a:off x="395288" y="908050"/>
            <a:ext cx="8424862" cy="564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tr-TR" sz="3000" b="1">
                <a:solidFill>
                  <a:srgbClr val="FF0000"/>
                </a:solidFill>
                <a:latin typeface="HelveticaNeueLT Pro 57 Cn"/>
              </a:rPr>
              <a:t>B) </a:t>
            </a:r>
            <a:r>
              <a:rPr lang="ru-RU" sz="3000" b="1">
                <a:solidFill>
                  <a:srgbClr val="FF0000"/>
                </a:solidFill>
                <a:latin typeface="HelveticaNeueLT Pro 57 Cn"/>
              </a:rPr>
              <a:t>Приоритетные программы реформирования</a:t>
            </a:r>
            <a:endParaRPr lang="tr-TR" sz="3000" b="1">
              <a:solidFill>
                <a:srgbClr val="FF0000"/>
              </a:solidFill>
              <a:latin typeface="HelveticaNeueLT Pro 57 Cn"/>
            </a:endParaRPr>
          </a:p>
          <a:p>
            <a:pPr marL="95250" lvl="1">
              <a:spcBef>
                <a:spcPct val="20000"/>
              </a:spcBef>
              <a:buFont typeface="Arial" pitchFamily="34" charset="0"/>
              <a:buNone/>
            </a:pPr>
            <a:endParaRPr lang="tr-TR" sz="2200">
              <a:solidFill>
                <a:srgbClr val="000066"/>
              </a:solidFill>
              <a:latin typeface="HelveticaNeueLT Pro 57 Cn"/>
            </a:endParaRPr>
          </a:p>
          <a:p>
            <a:pPr marL="95250" lvl="1" algn="just">
              <a:spcBef>
                <a:spcPct val="20000"/>
              </a:spcBef>
              <a:buFont typeface="Arial" pitchFamily="34" charset="0"/>
              <a:buNone/>
            </a:pPr>
            <a:r>
              <a:rPr lang="ru-RU" sz="2200">
                <a:solidFill>
                  <a:srgbClr val="000066"/>
                </a:solidFill>
                <a:latin typeface="HelveticaNeueLT Pro 57 Cn"/>
              </a:rPr>
              <a:t>В целях укрепления практической части Плана развития секторальным и межсекторальным подходом разработаны 25 программ в приоритетных сферах с конкретными задачами, присущих разрешать основные структурные проблемы, содействовать реализации процесса реформирования, которые требуют межведомственной координации и ответственности, одновременно охватывают несколько сфер</a:t>
            </a:r>
            <a:r>
              <a:rPr lang="tr-TR" sz="2200">
                <a:solidFill>
                  <a:srgbClr val="000066"/>
                </a:solidFill>
                <a:latin typeface="HelveticaNeueLT Pro 57 Cn"/>
              </a:rPr>
              <a:t>.</a:t>
            </a:r>
          </a:p>
          <a:p>
            <a:pPr marL="95250" lvl="1" algn="just">
              <a:spcBef>
                <a:spcPct val="20000"/>
              </a:spcBef>
              <a:buFont typeface="Arial" pitchFamily="34" charset="0"/>
              <a:buNone/>
            </a:pPr>
            <a:r>
              <a:rPr lang="ru-RU" sz="2200">
                <a:solidFill>
                  <a:srgbClr val="000066"/>
                </a:solidFill>
                <a:latin typeface="HelveticaNeueLT Pro 57 Cn"/>
              </a:rPr>
              <a:t>Приоритетные программы реформирования будут способствовать укреплению взаимоотношений плана с бюджетом и облегчить оценку мониторинга плана развития</a:t>
            </a:r>
            <a:r>
              <a:rPr lang="tr-TR" sz="2400">
                <a:solidFill>
                  <a:srgbClr val="000066"/>
                </a:solidFill>
                <a:latin typeface="HelveticaNeueLT Pro 57 Cn"/>
              </a:rPr>
              <a:t>.</a:t>
            </a:r>
          </a:p>
        </p:txBody>
      </p:sp>
      <p:sp>
        <p:nvSpPr>
          <p:cNvPr id="14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B472-7CF4-44F3-BA40-93EEAA716C73}" type="slidenum">
              <a:rPr lang="tr-TR" smtClean="0"/>
              <a:pPr>
                <a:defRPr/>
              </a:pPr>
              <a:t>23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r" fontAlgn="auto">
              <a:spcAft>
                <a:spcPts val="0"/>
              </a:spcAft>
              <a:defRPr/>
            </a:pPr>
            <a:endParaRPr lang="tr-TR" sz="2000" dirty="0">
              <a:solidFill>
                <a:schemeClr val="bg1"/>
              </a:solidFill>
              <a:latin typeface="HelveticaNeueLT Pro 57 Cn"/>
              <a:cs typeface="Arial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cxnSp>
        <p:nvCxnSpPr>
          <p:cNvPr id="15" name="14 Düz Bağlayıcı"/>
          <p:cNvCxnSpPr/>
          <p:nvPr/>
        </p:nvCxnSpPr>
        <p:spPr>
          <a:xfrm>
            <a:off x="0" y="414338"/>
            <a:ext cx="9144000" cy="0"/>
          </a:xfrm>
          <a:prstGeom prst="line">
            <a:avLst/>
          </a:prstGeom>
          <a:ln w="444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444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6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5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6" name="15 Düz Bağlayıcı"/>
          <p:cNvCxnSpPr/>
          <p:nvPr/>
        </p:nvCxnSpPr>
        <p:spPr>
          <a:xfrm>
            <a:off x="0" y="6235700"/>
            <a:ext cx="8643966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2 Alt Başlık"/>
          <p:cNvSpPr>
            <a:spLocks noGrp="1"/>
          </p:cNvSpPr>
          <p:nvPr>
            <p:ph type="subTitle" idx="1"/>
          </p:nvPr>
        </p:nvSpPr>
        <p:spPr>
          <a:xfrm>
            <a:off x="467544" y="1196752"/>
            <a:ext cx="8072437" cy="5112568"/>
          </a:xfrm>
          <a:extLst>
            <a:ext uri="{909E8E84-426E-40DD-AFC4-6F175D3DCCD1}"/>
            <a:ext uri="{91240B29-F687-4F45-9708-019B960494DF}"/>
          </a:extLst>
        </p:spPr>
        <p:txBody>
          <a:bodyPr numCol="2" rtlCol="0">
            <a:noAutofit/>
          </a:bodyPr>
          <a:lstStyle/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Увеличение продуктивности в производстве</a:t>
            </a:r>
            <a:r>
              <a:rPr lang="tr-TR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,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Сокращение зависимости от импорта</a:t>
            </a:r>
            <a:r>
              <a:rPr lang="tr-TR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,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Увеличение внутренних сбережений и предотвращение расточительства</a:t>
            </a:r>
            <a:r>
              <a:rPr lang="tr-TR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,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Расширение деятельности Стамбульского международного финансового центра</a:t>
            </a:r>
            <a:r>
              <a:rPr lang="tr-TR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,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Рационализация государственных расходов</a:t>
            </a:r>
            <a:r>
              <a:rPr lang="tr-TR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,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Увеличение качества государственных доходов</a:t>
            </a:r>
            <a:r>
              <a:rPr lang="tr-TR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,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Развитие бизнеса и инвестиционного климата</a:t>
            </a:r>
            <a:r>
              <a:rPr lang="tr-TR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,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Увеличение эффективности рынка труда</a:t>
            </a:r>
            <a:r>
              <a:rPr lang="tr-TR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,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Сокращение объема нерегистрированной деятельности</a:t>
            </a:r>
            <a:r>
              <a:rPr lang="tr-TR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,</a:t>
            </a:r>
            <a:endParaRPr lang="tr-TR" sz="1300" dirty="0">
              <a:solidFill>
                <a:srgbClr val="000066"/>
              </a:solidFill>
              <a:latin typeface="HelveticaNeueLT Com 77 BdCn"/>
              <a:cs typeface="Arial" pitchFamily="34" charset="0"/>
            </a:endParaRP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Развитие инфраструктуры статистических данных</a:t>
            </a:r>
            <a:r>
              <a:rPr lang="tr-TR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,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Коммерциализация в приоритетных технологических сферах</a:t>
            </a:r>
            <a:r>
              <a:rPr lang="tr-TR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,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Развитие технологии и местного производства путём государственных закупок</a:t>
            </a:r>
            <a:r>
              <a:rPr lang="tr-TR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,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Генерация энергии на базе местных ресурсов</a:t>
            </a:r>
            <a:r>
              <a:rPr lang="tr-TR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,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Увеличение продуктивности в сфере энергетики</a:t>
            </a:r>
            <a:r>
              <a:rPr lang="tr-TR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,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Увеличение эффективности водоиспользования в сельском хозяйстве</a:t>
            </a:r>
            <a:r>
              <a:rPr lang="tr-TR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,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Структурное преобразование в медицинской промышленности</a:t>
            </a:r>
            <a:r>
              <a:rPr lang="tr-TR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,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Развитие туризма здравоохранения</a:t>
            </a:r>
            <a:r>
              <a:rPr lang="tr-TR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,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Трансформация от перевозок к логистике</a:t>
            </a:r>
            <a:r>
              <a:rPr lang="tr-TR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,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Развитие основных и профессиональных навыков</a:t>
            </a:r>
            <a:r>
              <a:rPr lang="tr-TR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,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Привлекательность для квалифицированной рабочей силы</a:t>
            </a:r>
            <a:r>
              <a:rPr lang="tr-TR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,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Здоровый образ жизни и динаичность</a:t>
            </a:r>
            <a:r>
              <a:rPr lang="tr-TR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,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Сохранение семьи и динамичной демографической структуры</a:t>
            </a:r>
            <a:r>
              <a:rPr lang="tr-TR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,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Укрепление корпоротивной возможности на местном уровне</a:t>
            </a:r>
            <a:r>
              <a:rPr lang="tr-TR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,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Городское преобразование, как фактор укрепления конкуренции и социальной гармонии</a:t>
            </a:r>
            <a:r>
              <a:rPr lang="tr-TR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,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Международное сотрудничество ради развития</a:t>
            </a:r>
            <a:r>
              <a:rPr lang="tr-TR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 </a:t>
            </a:r>
            <a:r>
              <a:rPr lang="ru-RU" sz="1300" dirty="0" smtClean="0">
                <a:solidFill>
                  <a:srgbClr val="000066"/>
                </a:solidFill>
                <a:latin typeface="HelveticaNeueLT Com 77 BdCn"/>
                <a:cs typeface="Arial" pitchFamily="34" charset="0"/>
              </a:rPr>
              <a:t>экономической инфраструктуры.</a:t>
            </a:r>
            <a:endParaRPr lang="tr-TR" sz="1300" dirty="0" smtClean="0">
              <a:solidFill>
                <a:srgbClr val="000066"/>
              </a:solidFill>
              <a:latin typeface="HelveticaNeueLT Com 77 BdCn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tr-TR" sz="1300" dirty="0" smtClean="0">
              <a:solidFill>
                <a:srgbClr val="000066"/>
              </a:solidFill>
              <a:latin typeface="HelveticaNeueLT Com 77 BdCn"/>
              <a:cs typeface="Arial" pitchFamily="34" charset="0"/>
            </a:endParaRPr>
          </a:p>
        </p:txBody>
      </p:sp>
      <p:sp>
        <p:nvSpPr>
          <p:cNvPr id="14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95DE7A-396A-472F-A498-41D3B599DA47}" type="slidenum">
              <a:rPr lang="tr-TR" smtClean="0"/>
              <a:pPr>
                <a:defRPr/>
              </a:pPr>
              <a:t>24</a:t>
            </a:fld>
            <a:endParaRPr lang="tr-TR" dirty="0"/>
          </a:p>
        </p:txBody>
      </p:sp>
      <p:sp>
        <p:nvSpPr>
          <p:cNvPr id="61448" name="Title 1"/>
          <p:cNvSpPr txBox="1">
            <a:spLocks/>
          </p:cNvSpPr>
          <p:nvPr/>
        </p:nvSpPr>
        <p:spPr bwMode="auto">
          <a:xfrm>
            <a:off x="896938" y="428625"/>
            <a:ext cx="81391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900">
                <a:solidFill>
                  <a:srgbClr val="FF0000"/>
                </a:solidFill>
                <a:latin typeface="HelveticaNeueLT Com 77 BdCn"/>
              </a:rPr>
              <a:t>Приоритетные программы реформирования</a:t>
            </a:r>
            <a:endParaRPr lang="en-US" sz="2900">
              <a:solidFill>
                <a:srgbClr val="FF0000"/>
              </a:solidFill>
              <a:latin typeface="HelveticaNeueLT Com 77 BdC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r" fontAlgn="auto">
              <a:spcAft>
                <a:spcPts val="0"/>
              </a:spcAft>
              <a:defRPr/>
            </a:pPr>
            <a:endParaRPr lang="tr-TR" sz="2000" dirty="0">
              <a:solidFill>
                <a:schemeClr val="bg1"/>
              </a:solidFill>
              <a:latin typeface="HelveticaNeueLT Pro 57 Cn"/>
              <a:cs typeface="Arial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cxnSp>
        <p:nvCxnSpPr>
          <p:cNvPr id="15" name="14 Düz Bağlayıcı"/>
          <p:cNvCxnSpPr/>
          <p:nvPr/>
        </p:nvCxnSpPr>
        <p:spPr>
          <a:xfrm>
            <a:off x="0" y="414338"/>
            <a:ext cx="9144000" cy="0"/>
          </a:xfrm>
          <a:prstGeom prst="line">
            <a:avLst/>
          </a:prstGeom>
          <a:ln w="444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492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6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5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6" name="15 Düz Bağlayıcı"/>
          <p:cNvCxnSpPr/>
          <p:nvPr/>
        </p:nvCxnSpPr>
        <p:spPr>
          <a:xfrm>
            <a:off x="0" y="6235700"/>
            <a:ext cx="8643966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94" name="2 Alt Başlık"/>
          <p:cNvSpPr>
            <a:spLocks noGrp="1"/>
          </p:cNvSpPr>
          <p:nvPr>
            <p:ph type="subTitle" idx="1"/>
          </p:nvPr>
        </p:nvSpPr>
        <p:spPr>
          <a:xfrm>
            <a:off x="468313" y="1196975"/>
            <a:ext cx="8072437" cy="5111750"/>
          </a:xfrm>
        </p:spPr>
        <p:txBody>
          <a:bodyPr/>
          <a:lstStyle/>
          <a:p>
            <a:pPr marL="273050" indent="-273050" algn="l" eaLnBrk="1" hangingPunct="1">
              <a:buFont typeface="Arial" pitchFamily="34" charset="0"/>
              <a:buChar char="•"/>
            </a:pPr>
            <a:endParaRPr lang="tr-TR" sz="2000" smtClean="0">
              <a:solidFill>
                <a:srgbClr val="000066"/>
              </a:solidFill>
              <a:latin typeface="HelveticaNeueLT Pro 57 Cn"/>
            </a:endParaRPr>
          </a:p>
          <a:p>
            <a:pPr marL="273050" indent="-273050" algn="just" eaLnBrk="1" hangingPunct="1">
              <a:buFont typeface="Arial" pitchFamily="34" charset="0"/>
              <a:buChar char="•"/>
            </a:pPr>
            <a:r>
              <a:rPr lang="ru-RU" sz="2000" smtClean="0">
                <a:solidFill>
                  <a:srgbClr val="000066"/>
                </a:solidFill>
                <a:latin typeface="HelveticaNeueLT Pro 57 Cn"/>
              </a:rPr>
              <a:t>Среднесрочные программы</a:t>
            </a:r>
            <a:r>
              <a:rPr lang="tr-TR" sz="2000" smtClean="0">
                <a:solidFill>
                  <a:srgbClr val="000066"/>
                </a:solidFill>
                <a:latin typeface="HelveticaNeueLT Pro 57 Cn"/>
              </a:rPr>
              <a:t>, </a:t>
            </a:r>
            <a:r>
              <a:rPr lang="ru-RU" sz="2000" smtClean="0">
                <a:solidFill>
                  <a:srgbClr val="000066"/>
                </a:solidFill>
                <a:latin typeface="HelveticaNeueLT Pro 57 Cn"/>
              </a:rPr>
              <a:t>ежегодные программы</a:t>
            </a:r>
            <a:r>
              <a:rPr lang="tr-TR" sz="2000" smtClean="0">
                <a:solidFill>
                  <a:srgbClr val="000066"/>
                </a:solidFill>
                <a:latin typeface="HelveticaNeueLT Pro 57 Cn"/>
              </a:rPr>
              <a:t>, </a:t>
            </a:r>
            <a:r>
              <a:rPr lang="ru-RU" sz="2000" smtClean="0">
                <a:solidFill>
                  <a:srgbClr val="000066"/>
                </a:solidFill>
                <a:latin typeface="HelveticaNeueLT Pro 57 Cn"/>
              </a:rPr>
              <a:t>стратегические планы</a:t>
            </a:r>
            <a:r>
              <a:rPr lang="tr-TR" sz="2000" smtClean="0">
                <a:solidFill>
                  <a:srgbClr val="000066"/>
                </a:solidFill>
                <a:latin typeface="HelveticaNeueLT Pro 57 Cn"/>
              </a:rPr>
              <a:t>,</a:t>
            </a:r>
            <a:r>
              <a:rPr lang="ru-RU" sz="2000" smtClean="0">
                <a:solidFill>
                  <a:srgbClr val="000066"/>
                </a:solidFill>
                <a:latin typeface="HelveticaNeueLT Pro 57 Cn"/>
              </a:rPr>
              <a:t> стратегии регионального </a:t>
            </a:r>
            <a:r>
              <a:rPr lang="tr-TR" sz="2000" smtClean="0">
                <a:solidFill>
                  <a:srgbClr val="000066"/>
                </a:solidFill>
                <a:latin typeface="HelveticaNeueLT Pro 57 Cn"/>
              </a:rPr>
              <a:t> </a:t>
            </a:r>
            <a:r>
              <a:rPr lang="ru-RU" sz="2000" smtClean="0">
                <a:solidFill>
                  <a:srgbClr val="000066"/>
                </a:solidFill>
                <a:latin typeface="HelveticaNeueLT Pro 57 Cn"/>
              </a:rPr>
              <a:t>и секторального развития будут разработаны на базе Плана развития</a:t>
            </a:r>
            <a:r>
              <a:rPr lang="tr-TR" sz="2000" smtClean="0">
                <a:solidFill>
                  <a:srgbClr val="000066"/>
                </a:solidFill>
                <a:latin typeface="HelveticaNeueLT Pro 57 Cn"/>
              </a:rPr>
              <a:t>. </a:t>
            </a:r>
          </a:p>
          <a:p>
            <a:pPr marL="273050" indent="-273050" algn="just" eaLnBrk="1" hangingPunct="1">
              <a:buFont typeface="Arial" pitchFamily="34" charset="0"/>
              <a:buChar char="•"/>
            </a:pPr>
            <a:r>
              <a:rPr lang="ru-RU" sz="2000" smtClean="0">
                <a:solidFill>
                  <a:srgbClr val="000066"/>
                </a:solidFill>
                <a:latin typeface="HelveticaNeueLT Pro 57 Cn"/>
              </a:rPr>
              <a:t>Приоритетные программы реформирования</a:t>
            </a:r>
            <a:r>
              <a:rPr lang="tr-TR" sz="2000" smtClean="0">
                <a:solidFill>
                  <a:srgbClr val="000066"/>
                </a:solidFill>
                <a:latin typeface="HelveticaNeueLT Pro 57 Cn"/>
              </a:rPr>
              <a:t> </a:t>
            </a:r>
            <a:r>
              <a:rPr lang="ru-RU" sz="2000" smtClean="0">
                <a:solidFill>
                  <a:srgbClr val="000066"/>
                </a:solidFill>
                <a:latin typeface="HelveticaNeueLT Pro 57 Cn"/>
              </a:rPr>
              <a:t>будут реализованы в рамках разрабатываемых планов действия</a:t>
            </a:r>
            <a:r>
              <a:rPr lang="tr-TR" sz="2000" smtClean="0">
                <a:solidFill>
                  <a:srgbClr val="000066"/>
                </a:solidFill>
                <a:latin typeface="HelveticaNeueLT Pro 57 Cn"/>
              </a:rPr>
              <a:t>. </a:t>
            </a:r>
          </a:p>
          <a:p>
            <a:pPr marL="273050" indent="-273050" algn="just" eaLnBrk="1" hangingPunct="1">
              <a:buFont typeface="Arial" pitchFamily="34" charset="0"/>
              <a:buChar char="•"/>
            </a:pPr>
            <a:r>
              <a:rPr lang="ru-RU" sz="2000" smtClean="0">
                <a:solidFill>
                  <a:srgbClr val="000066"/>
                </a:solidFill>
                <a:latin typeface="HelveticaNeueLT Pro 57 Cn"/>
              </a:rPr>
              <a:t>В ежегодных программах будут указаны меры</a:t>
            </a:r>
            <a:r>
              <a:rPr lang="tr-TR" sz="2000" smtClean="0">
                <a:solidFill>
                  <a:srgbClr val="000066"/>
                </a:solidFill>
                <a:latin typeface="HelveticaNeueLT Pro 57 Cn"/>
              </a:rPr>
              <a:t>, </a:t>
            </a:r>
            <a:r>
              <a:rPr lang="ru-RU" sz="2000" smtClean="0">
                <a:solidFill>
                  <a:srgbClr val="000066"/>
                </a:solidFill>
                <a:latin typeface="HelveticaNeueLT Pro 57 Cn"/>
              </a:rPr>
              <a:t>которые будут реализованы в соответствующий год в рамках плана действия</a:t>
            </a:r>
            <a:r>
              <a:rPr lang="tr-TR" sz="2000" smtClean="0">
                <a:solidFill>
                  <a:srgbClr val="000066"/>
                </a:solidFill>
                <a:latin typeface="HelveticaNeueLT Pro 57 Cn"/>
              </a:rPr>
              <a:t>. </a:t>
            </a:r>
          </a:p>
          <a:p>
            <a:pPr marL="273050" indent="-273050" algn="just" eaLnBrk="1" hangingPunct="1">
              <a:buFont typeface="Arial" pitchFamily="34" charset="0"/>
              <a:buChar char="•"/>
            </a:pPr>
            <a:r>
              <a:rPr lang="ru-RU" sz="2000" smtClean="0">
                <a:solidFill>
                  <a:srgbClr val="000066"/>
                </a:solidFill>
                <a:latin typeface="HelveticaNeueLT Pro 57 Cn"/>
              </a:rPr>
              <a:t>Будет создан комитет мониторинга и координации Плана развития</a:t>
            </a:r>
            <a:r>
              <a:rPr lang="tr-TR" sz="2000" smtClean="0">
                <a:solidFill>
                  <a:srgbClr val="000066"/>
                </a:solidFill>
                <a:latin typeface="HelveticaNeueLT Pro 57 Cn"/>
              </a:rPr>
              <a:t>.  </a:t>
            </a:r>
          </a:p>
          <a:p>
            <a:pPr marL="273050" indent="-273050" algn="just" eaLnBrk="1" hangingPunct="1">
              <a:buFont typeface="Arial" pitchFamily="34" charset="0"/>
              <a:buChar char="•"/>
            </a:pPr>
            <a:r>
              <a:rPr lang="ru-RU" sz="2000" smtClean="0">
                <a:solidFill>
                  <a:srgbClr val="000066"/>
                </a:solidFill>
                <a:latin typeface="HelveticaNeueLT Pro 57 Cn"/>
              </a:rPr>
              <a:t>Ежегодно совету министров будет представлен соответствующий отчет</a:t>
            </a:r>
            <a:r>
              <a:rPr lang="tr-TR" sz="2000" smtClean="0">
                <a:solidFill>
                  <a:srgbClr val="000066"/>
                </a:solidFill>
                <a:latin typeface="HelveticaNeueLT Pro 57 Cn"/>
              </a:rPr>
              <a:t>.</a:t>
            </a:r>
            <a:endParaRPr lang="tr-TR" sz="2000" smtClean="0">
              <a:solidFill>
                <a:srgbClr val="000066"/>
              </a:solidFill>
              <a:latin typeface="HelveticaNeueLT Com 77 BdCn"/>
              <a:cs typeface="Arial" pitchFamily="34" charset="0"/>
            </a:endParaRPr>
          </a:p>
        </p:txBody>
      </p:sp>
      <p:sp>
        <p:nvSpPr>
          <p:cNvPr id="14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A5D0BF-6FCA-4733-9847-9A8828EC3B35}" type="slidenum">
              <a:rPr lang="tr-TR" smtClean="0"/>
              <a:pPr>
                <a:defRPr/>
              </a:pPr>
              <a:t>25</a:t>
            </a:fld>
            <a:endParaRPr lang="tr-TR" dirty="0"/>
          </a:p>
        </p:txBody>
      </p:sp>
      <p:sp>
        <p:nvSpPr>
          <p:cNvPr id="63496" name="Title 1"/>
          <p:cNvSpPr txBox="1">
            <a:spLocks/>
          </p:cNvSpPr>
          <p:nvPr/>
        </p:nvSpPr>
        <p:spPr bwMode="auto">
          <a:xfrm>
            <a:off x="896938" y="428625"/>
            <a:ext cx="81391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900">
                <a:solidFill>
                  <a:srgbClr val="FF0000"/>
                </a:solidFill>
                <a:latin typeface="HelveticaNeueLT Com 77 BdCn"/>
              </a:rPr>
              <a:t>Мониторинг и оценка</a:t>
            </a:r>
            <a:endParaRPr lang="en-US" sz="2900">
              <a:solidFill>
                <a:srgbClr val="FF0000"/>
              </a:solidFill>
              <a:latin typeface="HelveticaNeueLT Com 77 BdC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r" fontAlgn="auto">
              <a:spcAft>
                <a:spcPts val="0"/>
              </a:spcAft>
              <a:defRPr/>
            </a:pPr>
            <a:endParaRPr lang="tr-TR" sz="2000" dirty="0">
              <a:solidFill>
                <a:schemeClr val="bg1"/>
              </a:solidFill>
              <a:latin typeface="HelveticaNeueLT Pro 57 Cn"/>
              <a:cs typeface="Arial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cxnSp>
        <p:nvCxnSpPr>
          <p:cNvPr id="15" name="14 Düz Bağlayıcı"/>
          <p:cNvCxnSpPr/>
          <p:nvPr/>
        </p:nvCxnSpPr>
        <p:spPr>
          <a:xfrm>
            <a:off x="0" y="414338"/>
            <a:ext cx="9144000" cy="0"/>
          </a:xfrm>
          <a:prstGeom prst="line">
            <a:avLst/>
          </a:prstGeom>
          <a:ln w="444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540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6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5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6" name="15 Düz Bağlayıcı"/>
          <p:cNvCxnSpPr/>
          <p:nvPr/>
        </p:nvCxnSpPr>
        <p:spPr>
          <a:xfrm>
            <a:off x="0" y="6235700"/>
            <a:ext cx="8643966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555253-F64C-4695-9AC8-13C942BD46F3}" type="slidenum">
              <a:rPr lang="tr-TR" smtClean="0"/>
              <a:pPr>
                <a:defRPr/>
              </a:pPr>
              <a:t>26</a:t>
            </a:fld>
            <a:endParaRPr lang="tr-TR" dirty="0"/>
          </a:p>
        </p:txBody>
      </p:sp>
      <p:sp>
        <p:nvSpPr>
          <p:cNvPr id="65543" name="Title 1"/>
          <p:cNvSpPr txBox="1">
            <a:spLocks/>
          </p:cNvSpPr>
          <p:nvPr/>
        </p:nvSpPr>
        <p:spPr bwMode="auto">
          <a:xfrm>
            <a:off x="581025" y="3284538"/>
            <a:ext cx="8139113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900">
                <a:solidFill>
                  <a:srgbClr val="FF0000"/>
                </a:solidFill>
                <a:latin typeface="HelveticaNeueLT Com 77 BdCn"/>
              </a:rPr>
              <a:t>СПАСИБО ЗА ВНИМАНИЕ</a:t>
            </a:r>
            <a:r>
              <a:rPr lang="tr-TR" sz="2900">
                <a:solidFill>
                  <a:srgbClr val="FF0000"/>
                </a:solidFill>
                <a:latin typeface="HelveticaNeueLT Com 77 BdCn"/>
              </a:rPr>
              <a:t>.</a:t>
            </a:r>
            <a:endParaRPr lang="en-US" sz="2900">
              <a:solidFill>
                <a:srgbClr val="FF0000"/>
              </a:solidFill>
              <a:latin typeface="HelveticaNeueLT Com 77 BdCn"/>
            </a:endParaRPr>
          </a:p>
        </p:txBody>
      </p:sp>
      <p:sp>
        <p:nvSpPr>
          <p:cNvPr id="65544" name="13 Metin kutusu"/>
          <p:cNvSpPr txBox="1">
            <a:spLocks noChangeArrowheads="1"/>
          </p:cNvSpPr>
          <p:nvPr/>
        </p:nvSpPr>
        <p:spPr bwMode="auto">
          <a:xfrm>
            <a:off x="2071688" y="5373688"/>
            <a:ext cx="50006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/>
              <a:t>Адрес: </a:t>
            </a:r>
            <a:r>
              <a:rPr lang="tr-TR" sz="1200" b="1"/>
              <a:t>Necatibey Cad. No:110/A  06100  Yücetepe – ANKARA</a:t>
            </a:r>
            <a:r>
              <a:rPr lang="ru-RU" sz="1200" b="1"/>
              <a:t> (Турция)</a:t>
            </a:r>
            <a:endParaRPr lang="tr-TR" sz="1200" b="1"/>
          </a:p>
          <a:p>
            <a:pPr algn="ctr"/>
            <a:r>
              <a:rPr lang="ru-RU" sz="1200" b="1"/>
              <a:t>Тел</a:t>
            </a:r>
            <a:r>
              <a:rPr lang="tr-TR" sz="1200" b="1"/>
              <a:t>: +90 (312) 294 50 00 • </a:t>
            </a:r>
            <a:r>
              <a:rPr lang="ru-RU" sz="1200" b="1"/>
              <a:t>Факс</a:t>
            </a:r>
            <a:r>
              <a:rPr lang="tr-TR" sz="1200" b="1"/>
              <a:t>: +90 (312) 294 69 77</a:t>
            </a:r>
          </a:p>
          <a:p>
            <a:pPr algn="ctr"/>
            <a:r>
              <a:rPr lang="ru-RU" sz="1200" b="1"/>
              <a:t>Э-почта</a:t>
            </a:r>
            <a:r>
              <a:rPr lang="tr-TR" sz="1200" b="1"/>
              <a:t>: bilgi@dpt.gov.tr • </a:t>
            </a:r>
            <a:r>
              <a:rPr lang="ru-RU" sz="1200" b="1"/>
              <a:t>Эл. сеть</a:t>
            </a:r>
            <a:r>
              <a:rPr lang="tr-TR" sz="1200" b="1"/>
              <a:t>: www.dpt.gov.tr</a:t>
            </a:r>
          </a:p>
        </p:txBody>
      </p:sp>
      <p:pic>
        <p:nvPicPr>
          <p:cNvPr id="6554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25838" y="890588"/>
            <a:ext cx="2011362" cy="201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r" fontAlgn="auto">
              <a:spcAft>
                <a:spcPts val="0"/>
              </a:spcAft>
              <a:defRPr/>
            </a:pPr>
            <a:endParaRPr lang="tr-TR" sz="2000" dirty="0">
              <a:solidFill>
                <a:schemeClr val="bg1"/>
              </a:solidFill>
              <a:latin typeface="HelveticaNeueLT Pro 57 Cn"/>
              <a:cs typeface="Arial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cxnSp>
        <p:nvCxnSpPr>
          <p:cNvPr id="15" name="14 Düz Bağlayıcı"/>
          <p:cNvCxnSpPr/>
          <p:nvPr/>
        </p:nvCxnSpPr>
        <p:spPr>
          <a:xfrm>
            <a:off x="0" y="414338"/>
            <a:ext cx="9144000" cy="0"/>
          </a:xfrm>
          <a:prstGeom prst="line">
            <a:avLst/>
          </a:prstGeom>
          <a:ln w="444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436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6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 dirty="0"/>
            </a:p>
          </p:txBody>
        </p:sp>
        <p:pic>
          <p:nvPicPr>
            <p:cNvPr id="5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6" name="15 Düz Bağlayıcı"/>
          <p:cNvCxnSpPr/>
          <p:nvPr/>
        </p:nvCxnSpPr>
        <p:spPr>
          <a:xfrm>
            <a:off x="0" y="6235700"/>
            <a:ext cx="8643966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2 Alt Başlık"/>
          <p:cNvSpPr txBox="1">
            <a:spLocks/>
          </p:cNvSpPr>
          <p:nvPr/>
        </p:nvSpPr>
        <p:spPr bwMode="auto">
          <a:xfrm>
            <a:off x="869950" y="692150"/>
            <a:ext cx="7802563" cy="57007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normAutofit fontScale="77500" lnSpcReduction="200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tr-TR" sz="5100" b="1" dirty="0" smtClean="0">
              <a:solidFill>
                <a:srgbClr val="FF0000"/>
              </a:solidFill>
              <a:latin typeface="HelveticaNeueLT Pro 57 Cn"/>
              <a:cs typeface="Arial" pitchFamily="34" charset="0"/>
            </a:endParaRPr>
          </a:p>
          <a:p>
            <a:pPr>
              <a:defRPr/>
            </a:pPr>
            <a:r>
              <a:rPr lang="ru-RU" sz="5100" b="1" dirty="0" smtClean="0">
                <a:solidFill>
                  <a:srgbClr val="FF0000"/>
                </a:solidFill>
                <a:latin typeface="HelveticaNeueLT Pro 57 Cn"/>
                <a:cs typeface="Arial" pitchFamily="34" charset="0"/>
              </a:rPr>
              <a:t>ДЕСЯТЫЙ ПЛАН РАЗВИТИЯ </a:t>
            </a:r>
            <a:endParaRPr lang="tr-TR" sz="5100" dirty="0" smtClean="0">
              <a:solidFill>
                <a:srgbClr val="000066"/>
              </a:solidFill>
              <a:latin typeface="HelveticaNeueLT Pro 57 Cn"/>
            </a:endParaRPr>
          </a:p>
          <a:p>
            <a:pPr algn="just">
              <a:lnSpc>
                <a:spcPct val="120000"/>
              </a:lnSpc>
              <a:spcBef>
                <a:spcPct val="30000"/>
              </a:spcBef>
              <a:tabLst>
                <a:tab pos="895350" algn="l"/>
                <a:tab pos="981075" algn="l"/>
              </a:tabLst>
              <a:defRPr/>
            </a:pPr>
            <a:r>
              <a:rPr lang="ru-RU" sz="5100" dirty="0" smtClean="0">
                <a:solidFill>
                  <a:srgbClr val="000066"/>
                </a:solidFill>
                <a:latin typeface="HelveticaNeueLT Pro 57 Cn"/>
              </a:rPr>
              <a:t> </a:t>
            </a:r>
            <a:r>
              <a:rPr lang="ru-RU" sz="2600" dirty="0" smtClean="0">
                <a:solidFill>
                  <a:srgbClr val="000066"/>
                </a:solidFill>
                <a:latin typeface="HelveticaNeueLT Pro 57 Cn"/>
              </a:rPr>
              <a:t>Десятый план развития разработан под координацией нашего министерства с подходом участия всех 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  <a:tabLst>
                <a:tab pos="895350" algn="l"/>
                <a:tab pos="981075" algn="l"/>
              </a:tabLst>
              <a:defRPr/>
            </a:pPr>
            <a:r>
              <a:rPr lang="ru-RU" sz="2600" dirty="0" smtClean="0">
                <a:solidFill>
                  <a:srgbClr val="000066"/>
                </a:solidFill>
                <a:latin typeface="HelveticaNeueLT Pro 57 Cn"/>
              </a:rPr>
              <a:t>заинтересованных сторон, в том числе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  <a:tabLst>
                <a:tab pos="895350" algn="l"/>
                <a:tab pos="981075" algn="l"/>
              </a:tabLst>
              <a:defRPr/>
            </a:pPr>
            <a:r>
              <a:rPr lang="ru-RU" sz="2600" dirty="0" smtClean="0">
                <a:solidFill>
                  <a:srgbClr val="000066"/>
                </a:solidFill>
                <a:latin typeface="HelveticaNeueLT Pro 57 Cn"/>
              </a:rPr>
              <a:t> с участием представителей государственных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  <a:tabLst>
                <a:tab pos="895350" algn="l"/>
                <a:tab pos="981075" algn="l"/>
              </a:tabLst>
              <a:defRPr/>
            </a:pPr>
            <a:r>
              <a:rPr lang="ru-RU" sz="2600" dirty="0" smtClean="0">
                <a:solidFill>
                  <a:srgbClr val="000066"/>
                </a:solidFill>
                <a:latin typeface="HelveticaNeueLT Pro 57 Cn"/>
              </a:rPr>
              <a:t> организаций и учреждений, в том числе и 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  <a:tabLst>
                <a:tab pos="895350" algn="l"/>
                <a:tab pos="981075" algn="l"/>
              </a:tabLst>
              <a:defRPr/>
            </a:pPr>
            <a:r>
              <a:rPr lang="ru-RU" sz="2600" dirty="0" smtClean="0">
                <a:solidFill>
                  <a:srgbClr val="000066"/>
                </a:solidFill>
                <a:latin typeface="HelveticaNeueLT Pro 57 Cn"/>
              </a:rPr>
              <a:t>представителей всех слоев общества</a:t>
            </a:r>
            <a:r>
              <a:rPr lang="tr-TR" sz="2600" dirty="0" smtClean="0">
                <a:solidFill>
                  <a:srgbClr val="000066"/>
                </a:solidFill>
                <a:latin typeface="HelveticaNeueLT Pro 57 Cn"/>
              </a:rPr>
              <a:t>.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  <a:tabLst>
                <a:tab pos="895350" algn="l"/>
                <a:tab pos="981075" algn="l"/>
              </a:tabLst>
              <a:defRPr/>
            </a:pPr>
            <a:endParaRPr lang="tr-TR" sz="2600" dirty="0" smtClean="0">
              <a:solidFill>
                <a:srgbClr val="000066"/>
              </a:solidFill>
              <a:latin typeface="HelveticaNeueLT Pro 57 Cn"/>
            </a:endParaRPr>
          </a:p>
          <a:p>
            <a:pPr algn="just">
              <a:lnSpc>
                <a:spcPct val="120000"/>
              </a:lnSpc>
              <a:spcBef>
                <a:spcPct val="0"/>
              </a:spcBef>
              <a:defRPr/>
            </a:pPr>
            <a:r>
              <a:rPr lang="ru-RU" sz="2600" dirty="0" smtClean="0">
                <a:solidFill>
                  <a:srgbClr val="000066"/>
                </a:solidFill>
                <a:latin typeface="HelveticaNeueLT Pro 57 Cn"/>
                <a:cs typeface="Arial" pitchFamily="34" charset="0"/>
              </a:rPr>
              <a:t>Десятый план, охватывающий период с </a:t>
            </a:r>
            <a:r>
              <a:rPr lang="tr-TR" sz="2600" dirty="0" smtClean="0">
                <a:solidFill>
                  <a:srgbClr val="000066"/>
                </a:solidFill>
                <a:latin typeface="HelveticaNeueLT Pro 57 Cn"/>
                <a:cs typeface="Arial" pitchFamily="34" charset="0"/>
              </a:rPr>
              <a:t>2014</a:t>
            </a:r>
            <a:r>
              <a:rPr lang="ru-RU" sz="2600" dirty="0" smtClean="0">
                <a:solidFill>
                  <a:srgbClr val="000066"/>
                </a:solidFill>
                <a:latin typeface="HelveticaNeueLT Pro 57 Cn"/>
                <a:cs typeface="Arial" pitchFamily="34" charset="0"/>
              </a:rPr>
              <a:t> по </a:t>
            </a:r>
            <a:r>
              <a:rPr lang="tr-TR" sz="2600" dirty="0" smtClean="0">
                <a:solidFill>
                  <a:srgbClr val="000066"/>
                </a:solidFill>
                <a:latin typeface="HelveticaNeueLT Pro 57 Cn"/>
                <a:cs typeface="Arial" pitchFamily="34" charset="0"/>
              </a:rPr>
              <a:t>2018 </a:t>
            </a:r>
            <a:r>
              <a:rPr lang="ru-RU" sz="2600" dirty="0" smtClean="0">
                <a:solidFill>
                  <a:srgbClr val="000066"/>
                </a:solidFill>
                <a:latin typeface="HelveticaNeueLT Pro 57 Cn"/>
                <a:cs typeface="Arial" pitchFamily="34" charset="0"/>
              </a:rPr>
              <a:t>гг. в рамках целей </a:t>
            </a:r>
            <a:r>
              <a:rPr lang="tr-TR" sz="2600" dirty="0" smtClean="0">
                <a:solidFill>
                  <a:srgbClr val="000066"/>
                </a:solidFill>
                <a:latin typeface="HelveticaNeueLT Pro 57 Cn"/>
                <a:cs typeface="Arial" pitchFamily="34" charset="0"/>
              </a:rPr>
              <a:t>2023 </a:t>
            </a:r>
            <a:r>
              <a:rPr lang="ru-RU" sz="2600" dirty="0" smtClean="0">
                <a:solidFill>
                  <a:srgbClr val="000066"/>
                </a:solidFill>
                <a:latin typeface="HelveticaNeueLT Pro 57 Cn"/>
                <a:cs typeface="Arial" pitchFamily="34" charset="0"/>
              </a:rPr>
              <a:t>года будет и дорожной картой для первой пятилетней стадии</a:t>
            </a:r>
            <a:r>
              <a:rPr lang="tr-TR" sz="2600" dirty="0" smtClean="0">
                <a:solidFill>
                  <a:srgbClr val="000066"/>
                </a:solidFill>
                <a:latin typeface="HelveticaNeueLT Pro 57 Cn"/>
                <a:cs typeface="Arial" pitchFamily="34" charset="0"/>
              </a:rPr>
              <a:t>.</a:t>
            </a:r>
            <a:endParaRPr lang="tr-TR" sz="2600" dirty="0">
              <a:solidFill>
                <a:srgbClr val="000066"/>
              </a:solidFill>
              <a:latin typeface="HelveticaNeueLT Pro 57 Cn"/>
              <a:cs typeface="Arial" pitchFamily="34" charset="0"/>
            </a:endParaRPr>
          </a:p>
          <a:p>
            <a:pPr marL="457200" indent="-457200" algn="l">
              <a:lnSpc>
                <a:spcPct val="120000"/>
              </a:lnSpc>
              <a:spcBef>
                <a:spcPct val="30000"/>
              </a:spcBef>
              <a:buFont typeface="Arial" pitchFamily="34" charset="0"/>
              <a:buChar char="•"/>
              <a:tabLst>
                <a:tab pos="895350" algn="l"/>
                <a:tab pos="981075" algn="l"/>
              </a:tabLst>
              <a:defRPr/>
            </a:pPr>
            <a:endParaRPr lang="tr-TR" sz="8800" dirty="0">
              <a:solidFill>
                <a:srgbClr val="000066"/>
              </a:solidFill>
              <a:latin typeface="HelveticaNeueLT Pro 57 Cn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6A333C-AEE2-4614-8FE2-284827109626}" type="slidenum">
              <a:rPr lang="tr-TR" smtClean="0"/>
              <a:pPr>
                <a:defRPr/>
              </a:pPr>
              <a:t>3</a:t>
            </a:fld>
            <a:endParaRPr lang="tr-TR" dirty="0"/>
          </a:p>
        </p:txBody>
      </p:sp>
      <p:pic>
        <p:nvPicPr>
          <p:cNvPr id="1844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588" y="2349500"/>
            <a:ext cx="220662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r" fontAlgn="auto">
              <a:spcAft>
                <a:spcPts val="0"/>
              </a:spcAft>
              <a:defRPr/>
            </a:pPr>
            <a:endParaRPr lang="tr-TR" sz="2000" dirty="0">
              <a:solidFill>
                <a:schemeClr val="bg1"/>
              </a:solidFill>
              <a:latin typeface="HelveticaNeueLT Pro 57 Cn"/>
              <a:cs typeface="Arial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cxnSp>
        <p:nvCxnSpPr>
          <p:cNvPr id="15" name="14 Düz Bağlayıcı"/>
          <p:cNvCxnSpPr/>
          <p:nvPr/>
        </p:nvCxnSpPr>
        <p:spPr>
          <a:xfrm>
            <a:off x="0" y="414338"/>
            <a:ext cx="9144000" cy="0"/>
          </a:xfrm>
          <a:prstGeom prst="line">
            <a:avLst/>
          </a:prstGeom>
          <a:ln w="444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484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6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 dirty="0"/>
            </a:p>
          </p:txBody>
        </p:sp>
        <p:pic>
          <p:nvPicPr>
            <p:cNvPr id="5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6" name="15 Düz Bağlayıcı"/>
          <p:cNvCxnSpPr/>
          <p:nvPr/>
        </p:nvCxnSpPr>
        <p:spPr>
          <a:xfrm>
            <a:off x="0" y="6235700"/>
            <a:ext cx="8643966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2 Alt Başlık"/>
          <p:cNvSpPr txBox="1">
            <a:spLocks/>
          </p:cNvSpPr>
          <p:nvPr/>
        </p:nvSpPr>
        <p:spPr bwMode="auto">
          <a:xfrm>
            <a:off x="869950" y="692150"/>
            <a:ext cx="7802563" cy="57007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ru-RU" sz="3400" b="1">
                <a:solidFill>
                  <a:srgbClr val="FF0000"/>
                </a:solidFill>
                <a:latin typeface="HelveticaNeueLT Pro 57 Cn"/>
              </a:rPr>
              <a:t>ОСНОВНЫЕ ЦЕЛИ ДЕСЯТОГО ПЛАНА РАЗВИТИЯ-1</a:t>
            </a:r>
            <a:endParaRPr lang="tr-TR" sz="3400" b="1">
              <a:solidFill>
                <a:srgbClr val="FF0000"/>
              </a:solidFill>
              <a:latin typeface="HelveticaNeueLT Pro 57 Cn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</a:pPr>
            <a:endParaRPr lang="tr-TR" sz="2400">
              <a:solidFill>
                <a:srgbClr val="000066"/>
              </a:solidFill>
              <a:latin typeface="HelveticaNeueLT Pro 57 Cn"/>
            </a:endParaRPr>
          </a:p>
          <a:p>
            <a:pPr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400">
                <a:solidFill>
                  <a:srgbClr val="000066"/>
                </a:solidFill>
                <a:latin typeface="HelveticaNeueLT Pro 57 Cn"/>
              </a:rPr>
              <a:t>Обеспечение более высокой, стабильной и устойчивой структуры для результативности развития нашей страны;</a:t>
            </a:r>
            <a:r>
              <a:rPr lang="tr-TR" sz="2400">
                <a:solidFill>
                  <a:srgbClr val="000066"/>
                </a:solidFill>
                <a:latin typeface="HelveticaNeueLT Pro 57 Cn"/>
              </a:rPr>
              <a:t> </a:t>
            </a:r>
          </a:p>
          <a:p>
            <a:pPr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400">
                <a:solidFill>
                  <a:srgbClr val="000066"/>
                </a:solidFill>
                <a:latin typeface="HelveticaNeueLT Pro 57 Cn"/>
              </a:rPr>
              <a:t>Включение страны в список самый высокодоходных стран;</a:t>
            </a:r>
            <a:r>
              <a:rPr lang="tr-TR" sz="2400">
                <a:solidFill>
                  <a:srgbClr val="000066"/>
                </a:solidFill>
                <a:latin typeface="HelveticaNeueLT Pro 57 Cn"/>
              </a:rPr>
              <a:t> </a:t>
            </a:r>
          </a:p>
          <a:p>
            <a:pPr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400">
                <a:solidFill>
                  <a:srgbClr val="000066"/>
                </a:solidFill>
                <a:latin typeface="HelveticaNeueLT Pro 57 Cn"/>
              </a:rPr>
              <a:t>Улучшение распределения дохода и повышение уровня общественного благосостояния;</a:t>
            </a:r>
            <a:endParaRPr lang="tr-TR" sz="2400">
              <a:solidFill>
                <a:srgbClr val="000066"/>
              </a:solidFill>
              <a:latin typeface="HelveticaNeueLT Pro 57 Cn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400">
                <a:solidFill>
                  <a:srgbClr val="000066"/>
                </a:solidFill>
                <a:latin typeface="HelveticaNeueLT Pro 57 Cn"/>
              </a:rPr>
              <a:t>Предоставление основных услуг доступным и высококачественным образом.</a:t>
            </a:r>
            <a:endParaRPr lang="tr-TR" sz="2400">
              <a:solidFill>
                <a:srgbClr val="000066"/>
              </a:solidFill>
              <a:latin typeface="HelveticaNeueLT Pro 57 Cn"/>
            </a:endParaRP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endParaRPr lang="tr-TR" sz="2800">
              <a:solidFill>
                <a:srgbClr val="000066"/>
              </a:solidFill>
              <a:latin typeface="HelveticaNeueLT Pro 57 Cn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8F00BE-144A-4583-821D-82C0A6D4FDA1}" type="slidenum">
              <a:rPr lang="tr-TR" smtClean="0"/>
              <a:pPr>
                <a:defRPr/>
              </a:pPr>
              <a:t>4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r" fontAlgn="auto">
              <a:spcAft>
                <a:spcPts val="0"/>
              </a:spcAft>
              <a:defRPr/>
            </a:pPr>
            <a:endParaRPr lang="tr-TR" sz="2000" dirty="0">
              <a:solidFill>
                <a:schemeClr val="bg1"/>
              </a:solidFill>
              <a:latin typeface="HelveticaNeueLT Pro 57 Cn"/>
              <a:cs typeface="Arial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cxnSp>
        <p:nvCxnSpPr>
          <p:cNvPr id="15" name="14 Düz Bağlayıcı"/>
          <p:cNvCxnSpPr/>
          <p:nvPr/>
        </p:nvCxnSpPr>
        <p:spPr>
          <a:xfrm>
            <a:off x="0" y="414338"/>
            <a:ext cx="9144000" cy="0"/>
          </a:xfrm>
          <a:prstGeom prst="line">
            <a:avLst/>
          </a:prstGeom>
          <a:ln w="444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532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6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 dirty="0"/>
            </a:p>
          </p:txBody>
        </p:sp>
        <p:pic>
          <p:nvPicPr>
            <p:cNvPr id="5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6" name="15 Düz Bağlayıcı"/>
          <p:cNvCxnSpPr/>
          <p:nvPr/>
        </p:nvCxnSpPr>
        <p:spPr>
          <a:xfrm>
            <a:off x="0" y="6235700"/>
            <a:ext cx="8643966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2 Alt Başlık"/>
          <p:cNvSpPr txBox="1">
            <a:spLocks/>
          </p:cNvSpPr>
          <p:nvPr/>
        </p:nvSpPr>
        <p:spPr bwMode="auto">
          <a:xfrm>
            <a:off x="827088" y="692150"/>
            <a:ext cx="7802562" cy="54879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normAutofit fontScale="25000" lnSpcReduction="200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13600" b="1" dirty="0" smtClean="0">
                <a:solidFill>
                  <a:srgbClr val="FF0000"/>
                </a:solidFill>
                <a:latin typeface="HelveticaNeueLT Pro 57 Cn"/>
                <a:cs typeface="Arial" pitchFamily="34" charset="0"/>
              </a:rPr>
              <a:t>ОСНОВНЫЕ ЦЕЛИ ДЕСЯТОГО ПЛАНА РАЗВИТИЯ</a:t>
            </a:r>
            <a:r>
              <a:rPr lang="tr-TR" sz="13600" b="1" dirty="0" smtClean="0">
                <a:solidFill>
                  <a:srgbClr val="FF0000"/>
                </a:solidFill>
                <a:latin typeface="HelveticaNeueLT Pro 57 Cn"/>
                <a:cs typeface="Arial" pitchFamily="34" charset="0"/>
              </a:rPr>
              <a:t>-2</a:t>
            </a:r>
            <a:endParaRPr lang="tr-TR" sz="13600" b="1" dirty="0">
              <a:solidFill>
                <a:srgbClr val="FF0000"/>
              </a:solidFill>
              <a:latin typeface="HelveticaNeueLT Pro 57 Cn"/>
              <a:cs typeface="Arial" pitchFamily="34" charset="0"/>
            </a:endParaRPr>
          </a:p>
          <a:p>
            <a:pPr algn="l">
              <a:tabLst>
                <a:tab pos="895350" algn="l"/>
                <a:tab pos="981075" algn="l"/>
              </a:tabLst>
              <a:defRPr/>
            </a:pPr>
            <a:endParaRPr lang="tr-TR" sz="2900" dirty="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just">
              <a:lnSpc>
                <a:spcPct val="120000"/>
              </a:lnSpc>
              <a:buFont typeface="Arial" pitchFamily="34" charset="0"/>
              <a:buChar char="•"/>
              <a:tabLst>
                <a:tab pos="895350" algn="l"/>
                <a:tab pos="981075" algn="l"/>
              </a:tabLst>
              <a:defRPr/>
            </a:pPr>
            <a:r>
              <a:rPr lang="ru-RU" sz="9600" dirty="0" smtClean="0">
                <a:solidFill>
                  <a:srgbClr val="000066"/>
                </a:solidFill>
                <a:latin typeface="HelveticaNeueLT Pro 57 Cn"/>
              </a:rPr>
              <a:t>Сокращение разницы в уровнях региональной развитости;</a:t>
            </a:r>
            <a:endParaRPr lang="tr-TR" sz="9600" dirty="0" smtClean="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just">
              <a:lnSpc>
                <a:spcPct val="120000"/>
              </a:lnSpc>
              <a:buFont typeface="Arial" pitchFamily="34" charset="0"/>
              <a:buChar char="•"/>
              <a:tabLst>
                <a:tab pos="895350" algn="l"/>
                <a:tab pos="981075" algn="l"/>
              </a:tabLst>
              <a:defRPr/>
            </a:pPr>
            <a:r>
              <a:rPr lang="ru-RU" sz="9600" dirty="0" smtClean="0">
                <a:solidFill>
                  <a:srgbClr val="000066"/>
                </a:solidFill>
                <a:latin typeface="HelveticaNeueLT Pro 57 Cn"/>
              </a:rPr>
              <a:t>Обеспечение урбанизации, на основе повышения конкурентоспособности и уровня жизни;</a:t>
            </a:r>
            <a:endParaRPr lang="tr-TR" sz="9600" dirty="0" smtClean="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just">
              <a:lnSpc>
                <a:spcPct val="120000"/>
              </a:lnSpc>
              <a:buFont typeface="Arial" pitchFamily="34" charset="0"/>
              <a:buChar char="•"/>
              <a:tabLst>
                <a:tab pos="895350" algn="l"/>
                <a:tab pos="981075" algn="l"/>
              </a:tabLst>
              <a:defRPr/>
            </a:pPr>
            <a:r>
              <a:rPr lang="ru-RU" sz="9600" dirty="0" smtClean="0">
                <a:solidFill>
                  <a:srgbClr val="000066"/>
                </a:solidFill>
                <a:latin typeface="HelveticaNeueLT Pro 57 Cn"/>
              </a:rPr>
              <a:t>Осуществление структурных преобразований на основе основных ценностей и чаяний нашего народа;</a:t>
            </a:r>
            <a:r>
              <a:rPr lang="tr-TR" sz="9600" dirty="0" smtClean="0">
                <a:solidFill>
                  <a:srgbClr val="000066"/>
                </a:solidFill>
                <a:latin typeface="HelveticaNeueLT Pro 57 Cn"/>
              </a:rPr>
              <a:t> </a:t>
            </a:r>
            <a:endParaRPr lang="tr-TR" sz="9600" dirty="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just">
              <a:lnSpc>
                <a:spcPct val="120000"/>
              </a:lnSpc>
              <a:buFont typeface="Arial" pitchFamily="34" charset="0"/>
              <a:buChar char="•"/>
              <a:tabLst>
                <a:tab pos="895350" algn="l"/>
                <a:tab pos="981075" algn="l"/>
              </a:tabLst>
              <a:defRPr/>
            </a:pPr>
            <a:r>
              <a:rPr lang="ru-RU" sz="9600" dirty="0" smtClean="0">
                <a:solidFill>
                  <a:srgbClr val="000066"/>
                </a:solidFill>
                <a:latin typeface="HelveticaNeueLT Pro 57 Cn"/>
              </a:rPr>
              <a:t>Обеспечение более счастливой и спокойной жизни для граждан нашей страны.</a:t>
            </a:r>
            <a:endParaRPr lang="tr-TR" sz="9600" dirty="0">
              <a:solidFill>
                <a:srgbClr val="000066"/>
              </a:solidFill>
              <a:latin typeface="HelveticaNeueLT Pro 57 Cn"/>
            </a:endParaRPr>
          </a:p>
          <a:p>
            <a:pPr algn="l">
              <a:lnSpc>
                <a:spcPct val="120000"/>
              </a:lnSpc>
              <a:tabLst>
                <a:tab pos="895350" algn="l"/>
                <a:tab pos="981075" algn="l"/>
              </a:tabLst>
              <a:defRPr/>
            </a:pPr>
            <a:endParaRPr lang="tr-TR" sz="11200" dirty="0" smtClean="0">
              <a:solidFill>
                <a:srgbClr val="000066"/>
              </a:solidFill>
              <a:latin typeface="HelveticaNeueLT Pro 57 Cn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551D3B-A229-4C10-A6EF-6CE25013E093}" type="slidenum">
              <a:rPr lang="tr-TR" smtClean="0"/>
              <a:pPr>
                <a:defRPr/>
              </a:pPr>
              <a:t>5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r" fontAlgn="auto">
              <a:spcAft>
                <a:spcPts val="0"/>
              </a:spcAft>
              <a:defRPr/>
            </a:pPr>
            <a:endParaRPr lang="tr-TR" sz="2000" dirty="0">
              <a:solidFill>
                <a:schemeClr val="bg1"/>
              </a:solidFill>
              <a:latin typeface="HelveticaNeueLT Pro 57 Cn"/>
              <a:cs typeface="Arial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cxnSp>
        <p:nvCxnSpPr>
          <p:cNvPr id="15" name="14 Düz Bağlayıcı"/>
          <p:cNvCxnSpPr/>
          <p:nvPr/>
        </p:nvCxnSpPr>
        <p:spPr>
          <a:xfrm>
            <a:off x="0" y="414338"/>
            <a:ext cx="9144000" cy="0"/>
          </a:xfrm>
          <a:prstGeom prst="line">
            <a:avLst/>
          </a:prstGeom>
          <a:ln w="444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580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6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 dirty="0"/>
            </a:p>
          </p:txBody>
        </p:sp>
        <p:pic>
          <p:nvPicPr>
            <p:cNvPr id="5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6" name="15 Düz Bağlayıcı"/>
          <p:cNvCxnSpPr/>
          <p:nvPr/>
        </p:nvCxnSpPr>
        <p:spPr>
          <a:xfrm>
            <a:off x="0" y="6235700"/>
            <a:ext cx="8643966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2 Alt Başlık"/>
          <p:cNvSpPr txBox="1">
            <a:spLocks/>
          </p:cNvSpPr>
          <p:nvPr/>
        </p:nvSpPr>
        <p:spPr bwMode="auto">
          <a:xfrm>
            <a:off x="827088" y="692150"/>
            <a:ext cx="7802562" cy="54879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normAutofit fontScale="25000" lnSpcReduction="200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ru-RU" sz="11200" b="1" dirty="0" smtClean="0">
                <a:solidFill>
                  <a:srgbClr val="FF0000"/>
                </a:solidFill>
                <a:latin typeface="HelveticaNeueLT Pro 57 Cn"/>
                <a:cs typeface="Arial" pitchFamily="34" charset="0"/>
              </a:rPr>
              <a:t>ОСНОВНЫЕ МАКРОЭКОНОМИЧЕСКИЕ ЦЕЛИ К </a:t>
            </a:r>
            <a:r>
              <a:rPr lang="tr-TR" sz="11200" b="1" dirty="0" smtClean="0">
                <a:solidFill>
                  <a:srgbClr val="FF0000"/>
                </a:solidFill>
                <a:latin typeface="HelveticaNeueLT Pro 57 Cn"/>
                <a:cs typeface="Arial" pitchFamily="34" charset="0"/>
              </a:rPr>
              <a:t>2023 </a:t>
            </a:r>
            <a:r>
              <a:rPr lang="ru-RU" sz="11200" b="1" dirty="0" smtClean="0">
                <a:solidFill>
                  <a:srgbClr val="FF0000"/>
                </a:solidFill>
                <a:latin typeface="HelveticaNeueLT Pro 57 Cn"/>
                <a:cs typeface="Arial" pitchFamily="34" charset="0"/>
              </a:rPr>
              <a:t>г.</a:t>
            </a:r>
            <a:endParaRPr lang="tr-TR" sz="11200" b="1" dirty="0" smtClean="0">
              <a:solidFill>
                <a:srgbClr val="FF0000"/>
              </a:solidFill>
              <a:latin typeface="HelveticaNeueLT Pro 57 Cn"/>
              <a:cs typeface="Arial" pitchFamily="34" charset="0"/>
            </a:endParaRPr>
          </a:p>
          <a:p>
            <a:pPr algn="l">
              <a:tabLst>
                <a:tab pos="895350" algn="l"/>
                <a:tab pos="981075" algn="l"/>
              </a:tabLst>
              <a:defRPr/>
            </a:pPr>
            <a:endParaRPr lang="tr-TR" sz="2900" dirty="0" smtClean="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  <a:tabLst>
                <a:tab pos="895350" algn="l"/>
                <a:tab pos="981075" algn="l"/>
              </a:tabLst>
              <a:defRPr/>
            </a:pPr>
            <a:r>
              <a:rPr lang="ru-RU" sz="9600" dirty="0" smtClean="0">
                <a:solidFill>
                  <a:srgbClr val="000066"/>
                </a:solidFill>
                <a:latin typeface="HelveticaNeueLT Pro 57 Cn"/>
              </a:rPr>
              <a:t>Повысить национальный доход до </a:t>
            </a:r>
            <a:r>
              <a:rPr lang="tr-TR" sz="9600" dirty="0" smtClean="0">
                <a:solidFill>
                  <a:srgbClr val="FF0000"/>
                </a:solidFill>
                <a:latin typeface="HelveticaNeueLT Pro 57 Cn"/>
              </a:rPr>
              <a:t>2 </a:t>
            </a:r>
            <a:r>
              <a:rPr lang="ru-RU" sz="9600" dirty="0" smtClean="0">
                <a:solidFill>
                  <a:srgbClr val="FF0000"/>
                </a:solidFill>
                <a:latin typeface="HelveticaNeueLT Pro 57 Cn"/>
              </a:rPr>
              <a:t>триллионов дол. США</a:t>
            </a:r>
            <a:r>
              <a:rPr lang="ru-RU" sz="9600" dirty="0" smtClean="0">
                <a:solidFill>
                  <a:srgbClr val="000066"/>
                </a:solidFill>
                <a:latin typeface="HelveticaNeueLT Pro 57 Cn"/>
              </a:rPr>
              <a:t>;</a:t>
            </a:r>
            <a:endParaRPr lang="tr-TR" sz="9600" dirty="0" smtClean="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  <a:tabLst>
                <a:tab pos="895350" algn="l"/>
                <a:tab pos="981075" algn="l"/>
              </a:tabLst>
              <a:defRPr/>
            </a:pPr>
            <a:r>
              <a:rPr lang="ru-RU" sz="9600" dirty="0" smtClean="0">
                <a:solidFill>
                  <a:srgbClr val="000066"/>
                </a:solidFill>
                <a:latin typeface="HelveticaNeueLT Pro 57 Cn"/>
              </a:rPr>
              <a:t>Повысить доход на душу населения до </a:t>
            </a:r>
            <a:r>
              <a:rPr lang="tr-TR" sz="9600" dirty="0" smtClean="0">
                <a:solidFill>
                  <a:srgbClr val="FF0000"/>
                </a:solidFill>
                <a:latin typeface="HelveticaNeueLT Pro 57 Cn"/>
              </a:rPr>
              <a:t>25 000 </a:t>
            </a:r>
            <a:r>
              <a:rPr lang="ru-RU" sz="9600" dirty="0" smtClean="0">
                <a:solidFill>
                  <a:srgbClr val="FF0000"/>
                </a:solidFill>
                <a:latin typeface="HelveticaNeueLT Pro 57 Cn"/>
              </a:rPr>
              <a:t>дол. США</a:t>
            </a:r>
            <a:r>
              <a:rPr lang="ru-RU" sz="9600" dirty="0" smtClean="0">
                <a:solidFill>
                  <a:srgbClr val="000066"/>
                </a:solidFill>
                <a:latin typeface="HelveticaNeueLT Pro 57 Cn"/>
              </a:rPr>
              <a:t>;</a:t>
            </a:r>
            <a:endParaRPr lang="tr-TR" sz="9600" dirty="0" smtClean="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  <a:tabLst>
                <a:tab pos="895350" algn="l"/>
                <a:tab pos="981075" algn="l"/>
              </a:tabLst>
              <a:defRPr/>
            </a:pPr>
            <a:r>
              <a:rPr lang="ru-RU" sz="9600" dirty="0" smtClean="0">
                <a:solidFill>
                  <a:srgbClr val="000066"/>
                </a:solidFill>
                <a:latin typeface="HelveticaNeueLT Pro 57 Cn"/>
              </a:rPr>
              <a:t>Увеличить экспорт до </a:t>
            </a:r>
            <a:r>
              <a:rPr lang="tr-TR" sz="9600" dirty="0" smtClean="0">
                <a:solidFill>
                  <a:srgbClr val="FF0000"/>
                </a:solidFill>
                <a:latin typeface="HelveticaNeueLT Pro 57 Cn"/>
              </a:rPr>
              <a:t>500 </a:t>
            </a:r>
            <a:r>
              <a:rPr lang="ru-RU" sz="9600" dirty="0" smtClean="0">
                <a:solidFill>
                  <a:srgbClr val="FF0000"/>
                </a:solidFill>
                <a:latin typeface="HelveticaNeueLT Pro 57 Cn"/>
              </a:rPr>
              <a:t>миллиардов дол. США</a:t>
            </a:r>
            <a:r>
              <a:rPr lang="ru-RU" sz="9600" dirty="0" smtClean="0">
                <a:solidFill>
                  <a:srgbClr val="000066"/>
                </a:solidFill>
                <a:latin typeface="HelveticaNeueLT Pro 57 Cn"/>
              </a:rPr>
              <a:t>;</a:t>
            </a:r>
            <a:r>
              <a:rPr lang="ru-RU" sz="9600" dirty="0" smtClean="0">
                <a:solidFill>
                  <a:srgbClr val="FF0000"/>
                </a:solidFill>
                <a:latin typeface="HelveticaNeueLT Pro 57 Cn"/>
              </a:rPr>
              <a:t> </a:t>
            </a:r>
            <a:endParaRPr lang="tr-TR" sz="9600" dirty="0" smtClean="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  <a:tabLst>
                <a:tab pos="895350" algn="l"/>
                <a:tab pos="981075" algn="l"/>
              </a:tabLst>
              <a:defRPr/>
            </a:pPr>
            <a:r>
              <a:rPr lang="ru-RU" sz="9600" dirty="0" smtClean="0">
                <a:solidFill>
                  <a:srgbClr val="000066"/>
                </a:solidFill>
                <a:latin typeface="HelveticaNeueLT Pro 57 Cn"/>
              </a:rPr>
              <a:t>Сократить уровень безработицы до </a:t>
            </a:r>
            <a:r>
              <a:rPr lang="tr-TR" sz="9600" dirty="0" smtClean="0">
                <a:solidFill>
                  <a:srgbClr val="FF0000"/>
                </a:solidFill>
                <a:latin typeface="HelveticaNeueLT Pro 57 Cn"/>
              </a:rPr>
              <a:t>5</a:t>
            </a:r>
            <a:r>
              <a:rPr lang="ru-RU" sz="9600" dirty="0" smtClean="0">
                <a:solidFill>
                  <a:srgbClr val="FF0000"/>
                </a:solidFill>
                <a:latin typeface="HelveticaNeueLT Pro 57 Cn"/>
              </a:rPr>
              <a:t>%</a:t>
            </a:r>
            <a:r>
              <a:rPr lang="ru-RU" sz="9600" dirty="0" smtClean="0">
                <a:solidFill>
                  <a:srgbClr val="000066"/>
                </a:solidFill>
                <a:latin typeface="HelveticaNeueLT Pro 57 Cn"/>
              </a:rPr>
              <a:t>;</a:t>
            </a:r>
            <a:r>
              <a:rPr lang="ru-RU" sz="9600" dirty="0" smtClean="0">
                <a:solidFill>
                  <a:srgbClr val="FF0000"/>
                </a:solidFill>
                <a:latin typeface="HelveticaNeueLT Pro 57 Cn"/>
              </a:rPr>
              <a:t> </a:t>
            </a:r>
            <a:endParaRPr lang="tr-TR" sz="9600" dirty="0" smtClean="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  <a:tabLst>
                <a:tab pos="895350" algn="l"/>
                <a:tab pos="981075" algn="l"/>
              </a:tabLst>
              <a:defRPr/>
            </a:pPr>
            <a:r>
              <a:rPr lang="ru-RU" sz="9600" dirty="0" smtClean="0">
                <a:solidFill>
                  <a:srgbClr val="000066"/>
                </a:solidFill>
                <a:latin typeface="HelveticaNeueLT Pro 57 Cn"/>
              </a:rPr>
              <a:t>Прочным образом сократить рост инфляции и процентных ставок </a:t>
            </a:r>
            <a:r>
              <a:rPr lang="ru-RU" sz="9600" dirty="0" smtClean="0">
                <a:solidFill>
                  <a:srgbClr val="FF0000"/>
                </a:solidFill>
                <a:latin typeface="HelveticaNeueLT Pro 57 Cn"/>
              </a:rPr>
              <a:t>до однозначной цифры.</a:t>
            </a:r>
            <a:endParaRPr lang="tr-TR" sz="9600" dirty="0" smtClean="0">
              <a:solidFill>
                <a:srgbClr val="000066"/>
              </a:solidFill>
              <a:latin typeface="HelveticaNeueLT Pro 57 Cn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4AC332-A07C-4819-8052-4C18CED0F7F2}" type="slidenum">
              <a:rPr lang="tr-TR" smtClean="0"/>
              <a:pPr>
                <a:defRPr/>
              </a:pPr>
              <a:t>6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r" fontAlgn="auto">
              <a:spcAft>
                <a:spcPts val="0"/>
              </a:spcAft>
              <a:defRPr/>
            </a:pPr>
            <a:endParaRPr lang="tr-TR" sz="2000" dirty="0">
              <a:solidFill>
                <a:schemeClr val="bg1"/>
              </a:solidFill>
              <a:latin typeface="HelveticaNeueLT Pro 57 Cn"/>
              <a:cs typeface="Arial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cxnSp>
        <p:nvCxnSpPr>
          <p:cNvPr id="15" name="14 Düz Bağlayıcı"/>
          <p:cNvCxnSpPr/>
          <p:nvPr/>
        </p:nvCxnSpPr>
        <p:spPr>
          <a:xfrm>
            <a:off x="0" y="414338"/>
            <a:ext cx="9144000" cy="0"/>
          </a:xfrm>
          <a:prstGeom prst="line">
            <a:avLst/>
          </a:prstGeom>
          <a:ln w="444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628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6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 dirty="0"/>
            </a:p>
          </p:txBody>
        </p:sp>
        <p:pic>
          <p:nvPicPr>
            <p:cNvPr id="5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6" name="15 Düz Bağlayıcı"/>
          <p:cNvCxnSpPr/>
          <p:nvPr/>
        </p:nvCxnSpPr>
        <p:spPr>
          <a:xfrm>
            <a:off x="0" y="6235700"/>
            <a:ext cx="8643966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2 Alt Başlık"/>
          <p:cNvSpPr txBox="1">
            <a:spLocks/>
          </p:cNvSpPr>
          <p:nvPr/>
        </p:nvSpPr>
        <p:spPr bwMode="auto">
          <a:xfrm>
            <a:off x="827088" y="692150"/>
            <a:ext cx="7802562" cy="54879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normAutofit fontScale="25000" lnSpcReduction="200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ru-RU" sz="14400" b="1" dirty="0" smtClean="0">
                <a:solidFill>
                  <a:srgbClr val="FF0000"/>
                </a:solidFill>
                <a:latin typeface="HelveticaNeueLT Pro 57 Cn"/>
                <a:cs typeface="Arial" pitchFamily="34" charset="0"/>
              </a:rPr>
              <a:t>ОСНОВНЫЕ МАКРОЭКОНОМИЧЕСКИЕ ЦЕЛИ К </a:t>
            </a:r>
            <a:r>
              <a:rPr lang="tr-TR" sz="14400" b="1" dirty="0" smtClean="0">
                <a:solidFill>
                  <a:srgbClr val="FF0000"/>
                </a:solidFill>
                <a:latin typeface="HelveticaNeueLT Pro 57 Cn"/>
                <a:cs typeface="Arial" pitchFamily="34" charset="0"/>
              </a:rPr>
              <a:t>20</a:t>
            </a:r>
            <a:r>
              <a:rPr lang="ru-RU" sz="14400" b="1" dirty="0" smtClean="0">
                <a:solidFill>
                  <a:srgbClr val="FF0000"/>
                </a:solidFill>
                <a:latin typeface="HelveticaNeueLT Pro 57 Cn"/>
                <a:cs typeface="Arial" pitchFamily="34" charset="0"/>
              </a:rPr>
              <a:t>18</a:t>
            </a:r>
            <a:r>
              <a:rPr lang="tr-TR" sz="14400" b="1" dirty="0" smtClean="0">
                <a:solidFill>
                  <a:srgbClr val="FF0000"/>
                </a:solidFill>
                <a:latin typeface="HelveticaNeueLT Pro 57 Cn"/>
                <a:cs typeface="Arial" pitchFamily="34" charset="0"/>
              </a:rPr>
              <a:t> </a:t>
            </a:r>
            <a:r>
              <a:rPr lang="ru-RU" sz="14400" b="1" dirty="0" smtClean="0">
                <a:solidFill>
                  <a:srgbClr val="FF0000"/>
                </a:solidFill>
                <a:latin typeface="HelveticaNeueLT Pro 57 Cn"/>
                <a:cs typeface="Arial" pitchFamily="34" charset="0"/>
              </a:rPr>
              <a:t>г.</a:t>
            </a:r>
            <a:endParaRPr lang="tr-TR" sz="14400" b="1" dirty="0" smtClean="0">
              <a:solidFill>
                <a:srgbClr val="FF0000"/>
              </a:solidFill>
              <a:latin typeface="HelveticaNeueLT Pro 57 Cn"/>
              <a:cs typeface="Arial" pitchFamily="34" charset="0"/>
            </a:endParaRPr>
          </a:p>
          <a:p>
            <a:pPr algn="l">
              <a:tabLst>
                <a:tab pos="895350" algn="l"/>
                <a:tab pos="981075" algn="l"/>
              </a:tabLst>
              <a:defRPr/>
            </a:pPr>
            <a:endParaRPr lang="tr-TR" sz="2900" dirty="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  <a:tabLst>
                <a:tab pos="895350" algn="l"/>
                <a:tab pos="981075" algn="l"/>
              </a:tabLst>
              <a:defRPr/>
            </a:pPr>
            <a:r>
              <a:rPr lang="ru-RU" sz="11200" dirty="0" smtClean="0">
                <a:solidFill>
                  <a:srgbClr val="000066"/>
                </a:solidFill>
                <a:latin typeface="HelveticaNeueLT Pro 57 Cn"/>
              </a:rPr>
              <a:t>Повысить национальный доход до </a:t>
            </a:r>
            <a:r>
              <a:rPr lang="tr-TR" sz="11200" dirty="0" smtClean="0">
                <a:solidFill>
                  <a:srgbClr val="FF0000"/>
                </a:solidFill>
                <a:latin typeface="HelveticaNeueLT Pro 57 Cn"/>
              </a:rPr>
              <a:t>1,3 </a:t>
            </a:r>
            <a:r>
              <a:rPr lang="ru-RU" sz="11200" dirty="0" smtClean="0">
                <a:solidFill>
                  <a:srgbClr val="FF0000"/>
                </a:solidFill>
                <a:latin typeface="HelveticaNeueLT Pro 57 Cn"/>
              </a:rPr>
              <a:t>триллионов дол. США</a:t>
            </a:r>
            <a:r>
              <a:rPr lang="ru-RU" sz="11200" dirty="0" smtClean="0">
                <a:solidFill>
                  <a:srgbClr val="000066"/>
                </a:solidFill>
                <a:latin typeface="HelveticaNeueLT Pro 57 Cn"/>
              </a:rPr>
              <a:t>;</a:t>
            </a:r>
            <a:endParaRPr lang="tr-TR" sz="11200" dirty="0" smtClean="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  <a:tabLst>
                <a:tab pos="895350" algn="l"/>
                <a:tab pos="981075" algn="l"/>
              </a:tabLst>
              <a:defRPr/>
            </a:pPr>
            <a:r>
              <a:rPr lang="ru-RU" sz="11200" dirty="0" smtClean="0">
                <a:solidFill>
                  <a:srgbClr val="000066"/>
                </a:solidFill>
                <a:latin typeface="HelveticaNeueLT Pro 57 Cn"/>
              </a:rPr>
              <a:t>Повысить доход на душу населения до </a:t>
            </a:r>
            <a:r>
              <a:rPr lang="tr-TR" sz="11200" dirty="0" smtClean="0">
                <a:solidFill>
                  <a:srgbClr val="FF0000"/>
                </a:solidFill>
                <a:latin typeface="HelveticaNeueLT Pro 57 Cn"/>
              </a:rPr>
              <a:t>16.500 </a:t>
            </a:r>
            <a:r>
              <a:rPr lang="ru-RU" sz="11200" dirty="0" smtClean="0">
                <a:solidFill>
                  <a:srgbClr val="FF0000"/>
                </a:solidFill>
                <a:latin typeface="HelveticaNeueLT Pro 57 Cn"/>
              </a:rPr>
              <a:t>дол. США</a:t>
            </a:r>
            <a:r>
              <a:rPr lang="ru-RU" sz="11200" dirty="0" smtClean="0">
                <a:solidFill>
                  <a:srgbClr val="000066"/>
                </a:solidFill>
                <a:latin typeface="HelveticaNeueLT Pro 57 Cn"/>
              </a:rPr>
              <a:t>;</a:t>
            </a:r>
            <a:endParaRPr lang="tr-TR" sz="11200" dirty="0" smtClean="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  <a:tabLst>
                <a:tab pos="895350" algn="l"/>
                <a:tab pos="981075" algn="l"/>
              </a:tabLst>
              <a:defRPr/>
            </a:pPr>
            <a:r>
              <a:rPr lang="ru-RU" sz="11200" dirty="0" smtClean="0">
                <a:solidFill>
                  <a:srgbClr val="000066"/>
                </a:solidFill>
                <a:latin typeface="HelveticaNeueLT Pro 57 Cn"/>
              </a:rPr>
              <a:t>Увеличить экспорт до </a:t>
            </a:r>
            <a:r>
              <a:rPr lang="tr-TR" sz="11200" dirty="0" smtClean="0">
                <a:solidFill>
                  <a:srgbClr val="FF0000"/>
                </a:solidFill>
                <a:latin typeface="HelveticaNeueLT Pro 57 Cn"/>
              </a:rPr>
              <a:t>277 </a:t>
            </a:r>
            <a:r>
              <a:rPr lang="ru-RU" sz="11200" dirty="0" smtClean="0">
                <a:solidFill>
                  <a:srgbClr val="FF0000"/>
                </a:solidFill>
                <a:latin typeface="HelveticaNeueLT Pro 57 Cn"/>
              </a:rPr>
              <a:t>миллиардов дол. США</a:t>
            </a:r>
            <a:r>
              <a:rPr lang="ru-RU" sz="11200" dirty="0" smtClean="0">
                <a:solidFill>
                  <a:srgbClr val="000066"/>
                </a:solidFill>
                <a:latin typeface="HelveticaNeueLT Pro 57 Cn"/>
              </a:rPr>
              <a:t>;</a:t>
            </a:r>
            <a:r>
              <a:rPr lang="ru-RU" sz="11200" dirty="0" smtClean="0">
                <a:solidFill>
                  <a:srgbClr val="FF0000"/>
                </a:solidFill>
                <a:latin typeface="HelveticaNeueLT Pro 57 Cn"/>
              </a:rPr>
              <a:t> </a:t>
            </a:r>
            <a:endParaRPr lang="tr-TR" sz="11200" dirty="0" smtClean="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  <a:tabLst>
                <a:tab pos="895350" algn="l"/>
                <a:tab pos="981075" algn="l"/>
              </a:tabLst>
              <a:defRPr/>
            </a:pPr>
            <a:r>
              <a:rPr lang="ru-RU" sz="11200" dirty="0" smtClean="0">
                <a:solidFill>
                  <a:srgbClr val="000066"/>
                </a:solidFill>
                <a:latin typeface="HelveticaNeueLT Pro 57 Cn"/>
              </a:rPr>
              <a:t>Сократить уровень безработицы до </a:t>
            </a:r>
            <a:r>
              <a:rPr lang="tr-TR" sz="11200" dirty="0" smtClean="0">
                <a:solidFill>
                  <a:srgbClr val="FF0000"/>
                </a:solidFill>
                <a:latin typeface="HelveticaNeueLT Pro 57 Cn"/>
              </a:rPr>
              <a:t>7,2</a:t>
            </a:r>
            <a:r>
              <a:rPr lang="ru-RU" sz="11200" dirty="0" smtClean="0">
                <a:solidFill>
                  <a:srgbClr val="FF0000"/>
                </a:solidFill>
                <a:latin typeface="HelveticaNeueLT Pro 57 Cn"/>
              </a:rPr>
              <a:t>%</a:t>
            </a:r>
            <a:r>
              <a:rPr lang="ru-RU" sz="11200" dirty="0" smtClean="0">
                <a:solidFill>
                  <a:srgbClr val="000066"/>
                </a:solidFill>
                <a:latin typeface="HelveticaNeueLT Pro 57 Cn"/>
              </a:rPr>
              <a:t>.</a:t>
            </a:r>
            <a:r>
              <a:rPr lang="ru-RU" sz="11200" dirty="0" smtClean="0">
                <a:solidFill>
                  <a:srgbClr val="FF0000"/>
                </a:solidFill>
                <a:latin typeface="HelveticaNeueLT Pro 57 Cn"/>
              </a:rPr>
              <a:t> </a:t>
            </a:r>
            <a:endParaRPr lang="tr-TR" sz="11200" dirty="0" smtClean="0">
              <a:solidFill>
                <a:srgbClr val="000066"/>
              </a:solidFill>
              <a:latin typeface="HelveticaNeueLT Pro 57 Cn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  <a:tabLst>
                <a:tab pos="895350" algn="l"/>
                <a:tab pos="981075" algn="l"/>
              </a:tabLst>
              <a:defRPr/>
            </a:pPr>
            <a:endParaRPr lang="tr-TR" sz="12800" dirty="0" smtClean="0">
              <a:solidFill>
                <a:srgbClr val="000066"/>
              </a:solidFill>
              <a:latin typeface="HelveticaNeueLT Pro 57 Cn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98D82-94FC-4C7D-A69F-EE13F95C2E04}" type="slidenum">
              <a:rPr lang="tr-TR" smtClean="0"/>
              <a:pPr>
                <a:defRPr/>
              </a:pPr>
              <a:t>7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r" fontAlgn="auto">
              <a:spcAft>
                <a:spcPts val="0"/>
              </a:spcAft>
              <a:defRPr/>
            </a:pPr>
            <a:endParaRPr lang="tr-TR" sz="2000" dirty="0">
              <a:solidFill>
                <a:prstClr val="white"/>
              </a:solidFill>
              <a:latin typeface="HelveticaNeueLT Pro 57 Cn"/>
              <a:cs typeface="Arial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>
              <a:solidFill>
                <a:prstClr val="white"/>
              </a:solidFill>
            </a:endParaRPr>
          </a:p>
        </p:txBody>
      </p:sp>
      <p:cxnSp>
        <p:nvCxnSpPr>
          <p:cNvPr id="15" name="14 Düz Bağlayıcı"/>
          <p:cNvCxnSpPr/>
          <p:nvPr/>
        </p:nvCxnSpPr>
        <p:spPr>
          <a:xfrm>
            <a:off x="0" y="414338"/>
            <a:ext cx="9144000" cy="0"/>
          </a:xfrm>
          <a:prstGeom prst="line">
            <a:avLst/>
          </a:prstGeom>
          <a:ln w="444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676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6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 dirty="0">
                <a:solidFill>
                  <a:prstClr val="white"/>
                </a:solidFill>
              </a:endParaRPr>
            </a:p>
          </p:txBody>
        </p:sp>
        <p:pic>
          <p:nvPicPr>
            <p:cNvPr id="5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6" name="15 Düz Bağlayıcı"/>
          <p:cNvCxnSpPr/>
          <p:nvPr/>
        </p:nvCxnSpPr>
        <p:spPr>
          <a:xfrm>
            <a:off x="0" y="6235700"/>
            <a:ext cx="8643966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2 Alt Başlık"/>
          <p:cNvSpPr txBox="1">
            <a:spLocks/>
          </p:cNvSpPr>
          <p:nvPr/>
        </p:nvSpPr>
        <p:spPr bwMode="auto">
          <a:xfrm>
            <a:off x="827088" y="692150"/>
            <a:ext cx="7802562" cy="54879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ru-RU" sz="3000" b="1">
                <a:solidFill>
                  <a:srgbClr val="FF0000"/>
                </a:solidFill>
                <a:latin typeface="HelveticaNeueLT Pro 57 Cn"/>
              </a:rPr>
              <a:t>НЫНЕШНЕЕ  ПОЛОЖЕНИЕ</a:t>
            </a:r>
            <a:endParaRPr lang="tr-TR" sz="3000" b="1">
              <a:solidFill>
                <a:srgbClr val="FF0000"/>
              </a:solidFill>
              <a:latin typeface="HelveticaNeueLT Pro 57 Cn"/>
            </a:endParaRP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endParaRPr lang="tr-TR" sz="3000">
              <a:solidFill>
                <a:srgbClr val="000066"/>
              </a:solidFill>
              <a:latin typeface="HelveticaNeueLT Pro 57 Cn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600">
                <a:solidFill>
                  <a:srgbClr val="000066"/>
                </a:solidFill>
                <a:latin typeface="HelveticaNeueLT Pro 57 Cn"/>
              </a:rPr>
              <a:t>Национальный доход- </a:t>
            </a:r>
            <a:r>
              <a:rPr lang="tr-TR" sz="2600">
                <a:solidFill>
                  <a:srgbClr val="FF0000"/>
                </a:solidFill>
                <a:latin typeface="HelveticaNeueLT Pro 57 Cn"/>
              </a:rPr>
              <a:t>786 </a:t>
            </a:r>
            <a:r>
              <a:rPr lang="ru-RU" sz="2600">
                <a:solidFill>
                  <a:srgbClr val="FF0000"/>
                </a:solidFill>
                <a:latin typeface="HelveticaNeueLT Pro 57 Cn"/>
              </a:rPr>
              <a:t>млрд. дол. США</a:t>
            </a:r>
            <a:r>
              <a:rPr lang="ru-RU" sz="2600">
                <a:solidFill>
                  <a:srgbClr val="000066"/>
                </a:solidFill>
                <a:latin typeface="HelveticaNeueLT Pro 57 Cn"/>
              </a:rPr>
              <a:t>; </a:t>
            </a:r>
            <a:endParaRPr lang="tr-TR" sz="2600">
              <a:solidFill>
                <a:srgbClr val="000066"/>
              </a:solidFill>
              <a:latin typeface="HelveticaNeueLT Pro 57 Cn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600">
                <a:solidFill>
                  <a:srgbClr val="000066"/>
                </a:solidFill>
                <a:latin typeface="HelveticaNeueLT Pro 57 Cn"/>
              </a:rPr>
              <a:t>Валовой внутренний продукт-</a:t>
            </a:r>
            <a:r>
              <a:rPr lang="tr-TR" sz="2600">
                <a:solidFill>
                  <a:srgbClr val="000066"/>
                </a:solidFill>
                <a:latin typeface="HelveticaNeueLT Pro 57 Cn"/>
              </a:rPr>
              <a:t> </a:t>
            </a:r>
            <a:r>
              <a:rPr lang="tr-TR" sz="2600">
                <a:solidFill>
                  <a:srgbClr val="FF0000"/>
                </a:solidFill>
                <a:latin typeface="HelveticaNeueLT Pro 57 Cn"/>
              </a:rPr>
              <a:t>10.497 </a:t>
            </a:r>
            <a:r>
              <a:rPr lang="ru-RU" sz="2600">
                <a:solidFill>
                  <a:srgbClr val="FF0000"/>
                </a:solidFill>
                <a:latin typeface="HelveticaNeueLT Pro 57 Cn"/>
              </a:rPr>
              <a:t>дол. США</a:t>
            </a:r>
            <a:r>
              <a:rPr lang="ru-RU" sz="2600">
                <a:solidFill>
                  <a:srgbClr val="000066"/>
                </a:solidFill>
                <a:latin typeface="HelveticaNeueLT Pro 57 Cn"/>
              </a:rPr>
              <a:t>;</a:t>
            </a:r>
          </a:p>
          <a:p>
            <a:pPr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600">
                <a:solidFill>
                  <a:srgbClr val="000066"/>
                </a:solidFill>
                <a:latin typeface="HelveticaNeueLT Pro 57 Cn"/>
              </a:rPr>
              <a:t> Экспорт</a:t>
            </a:r>
            <a:r>
              <a:rPr lang="tr-TR" sz="2600">
                <a:solidFill>
                  <a:srgbClr val="FF0000"/>
                </a:solidFill>
                <a:latin typeface="HelveticaNeueLT Pro 57 Cn"/>
              </a:rPr>
              <a:t> 152,5 </a:t>
            </a:r>
            <a:r>
              <a:rPr lang="ru-RU" sz="2600">
                <a:solidFill>
                  <a:srgbClr val="FF0000"/>
                </a:solidFill>
                <a:latin typeface="HelveticaNeueLT Pro 57 Cn"/>
              </a:rPr>
              <a:t>млрд.</a:t>
            </a:r>
            <a:r>
              <a:rPr lang="tr-TR" sz="2600">
                <a:solidFill>
                  <a:srgbClr val="FF0000"/>
                </a:solidFill>
                <a:latin typeface="HelveticaNeueLT Pro 57 Cn"/>
              </a:rPr>
              <a:t> </a:t>
            </a:r>
            <a:r>
              <a:rPr lang="ru-RU" sz="2600">
                <a:solidFill>
                  <a:srgbClr val="FF0000"/>
                </a:solidFill>
                <a:latin typeface="HelveticaNeueLT Pro 57 Cn"/>
              </a:rPr>
              <a:t>дол. США</a:t>
            </a:r>
            <a:r>
              <a:rPr lang="ru-RU" sz="2600">
                <a:solidFill>
                  <a:srgbClr val="000066"/>
                </a:solidFill>
                <a:latin typeface="HelveticaNeueLT Pro 57 Cn"/>
              </a:rPr>
              <a:t>;</a:t>
            </a:r>
            <a:endParaRPr lang="tr-TR" sz="2600">
              <a:solidFill>
                <a:srgbClr val="000066"/>
              </a:solidFill>
              <a:latin typeface="HelveticaNeueLT Pro 57 Cn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600">
                <a:solidFill>
                  <a:srgbClr val="000066"/>
                </a:solidFill>
                <a:latin typeface="HelveticaNeueLT Pro 57 Cn"/>
              </a:rPr>
              <a:t>Уровень безработицы </a:t>
            </a:r>
            <a:r>
              <a:rPr lang="tr-TR" sz="2600">
                <a:solidFill>
                  <a:srgbClr val="FF0000"/>
                </a:solidFill>
                <a:latin typeface="HelveticaNeueLT Pro 57 Cn"/>
              </a:rPr>
              <a:t>9,2</a:t>
            </a:r>
            <a:r>
              <a:rPr lang="ru-RU" sz="2600">
                <a:solidFill>
                  <a:srgbClr val="FF0000"/>
                </a:solidFill>
                <a:latin typeface="HelveticaNeueLT Pro 57 Cn"/>
              </a:rPr>
              <a:t>%.</a:t>
            </a:r>
            <a:endParaRPr lang="tr-TR" sz="2600">
              <a:solidFill>
                <a:srgbClr val="000066"/>
              </a:solidFill>
              <a:latin typeface="HelveticaNeueLT Pro 57 Cn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2A6777-9A81-4BFA-AE14-1BEAC5A4AAC8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0" y="0"/>
            <a:ext cx="9144000" cy="428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r" fontAlgn="auto">
              <a:spcAft>
                <a:spcPts val="0"/>
              </a:spcAft>
              <a:defRPr/>
            </a:pPr>
            <a:endParaRPr lang="tr-TR" sz="2000" dirty="0">
              <a:solidFill>
                <a:schemeClr val="bg1"/>
              </a:solidFill>
              <a:latin typeface="HelveticaNeueLT Pro 57 Cn"/>
              <a:cs typeface="Arial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6643688"/>
            <a:ext cx="9144000" cy="2143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cxnSp>
        <p:nvCxnSpPr>
          <p:cNvPr id="15" name="14 Düz Bağlayıcı"/>
          <p:cNvCxnSpPr/>
          <p:nvPr/>
        </p:nvCxnSpPr>
        <p:spPr>
          <a:xfrm>
            <a:off x="0" y="414338"/>
            <a:ext cx="9144000" cy="0"/>
          </a:xfrm>
          <a:prstGeom prst="line">
            <a:avLst/>
          </a:prstGeom>
          <a:ln w="444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724" name="12 Grup"/>
          <p:cNvGrpSpPr>
            <a:grpSpLocks/>
          </p:cNvGrpSpPr>
          <p:nvPr/>
        </p:nvGrpSpPr>
        <p:grpSpPr bwMode="auto">
          <a:xfrm>
            <a:off x="285750" y="173038"/>
            <a:ext cx="611188" cy="612775"/>
            <a:chOff x="285720" y="0"/>
            <a:chExt cx="612000" cy="612000"/>
          </a:xfrm>
        </p:grpSpPr>
        <p:sp>
          <p:nvSpPr>
            <p:cNvPr id="6" name="5 Oval"/>
            <p:cNvSpPr/>
            <p:nvPr/>
          </p:nvSpPr>
          <p:spPr>
            <a:xfrm>
              <a:off x="285720" y="0"/>
              <a:ext cx="612000" cy="61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pic>
          <p:nvPicPr>
            <p:cNvPr id="5" name="4 Resim" descr="Kalkınma Bakanlığı logo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720" y="36000"/>
              <a:ext cx="540000" cy="540000"/>
            </a:xfrm>
            <a:prstGeom prst="ellipse">
              <a:avLst/>
            </a:prstGeom>
          </p:spPr>
        </p:pic>
      </p:grpSp>
      <p:cxnSp>
        <p:nvCxnSpPr>
          <p:cNvPr id="16" name="15 Düz Bağlayıcı"/>
          <p:cNvCxnSpPr/>
          <p:nvPr/>
        </p:nvCxnSpPr>
        <p:spPr>
          <a:xfrm>
            <a:off x="0" y="6235700"/>
            <a:ext cx="8643966" cy="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26" name="2 Alt Başlık"/>
          <p:cNvSpPr txBox="1">
            <a:spLocks/>
          </p:cNvSpPr>
          <p:nvPr/>
        </p:nvSpPr>
        <p:spPr bwMode="auto">
          <a:xfrm>
            <a:off x="374650" y="427038"/>
            <a:ext cx="8072438" cy="515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ru-RU" sz="2400" b="1">
                <a:solidFill>
                  <a:srgbClr val="FF0000"/>
                </a:solidFill>
                <a:latin typeface="HelveticaNeueLT Pro 57 Cn"/>
              </a:rPr>
              <a:t>СТРУКТУРА ДЕСЯТОГО ПЛАНА РАЗВИТИЯ</a:t>
            </a:r>
            <a:endParaRPr lang="tr-TR" sz="2400">
              <a:solidFill>
                <a:srgbClr val="000066"/>
              </a:solidFill>
              <a:latin typeface="HelveticaNeueLT Pro 57 Cn"/>
            </a:endParaRP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tr-TR" sz="2400">
                <a:solidFill>
                  <a:srgbClr val="000066"/>
                </a:solidFill>
                <a:latin typeface="HelveticaNeueLT Pro 57 Cn"/>
              </a:rPr>
              <a:t>			</a:t>
            </a:r>
            <a:endParaRPr lang="tr-TR" sz="2400">
              <a:latin typeface="HelveticaNeueLT Pro 57 Cn"/>
            </a:endParaRP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endParaRPr lang="tr-TR" sz="2400" b="1"/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endParaRPr lang="tr-TR" sz="2400" b="1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DB27EB-6244-49FF-907A-F93BEE523324}" type="slidenum">
              <a:rPr lang="tr-TR" smtClean="0"/>
              <a:pPr>
                <a:defRPr/>
              </a:pPr>
              <a:t>9</a:t>
            </a:fld>
            <a:endParaRPr lang="tr-TR" dirty="0"/>
          </a:p>
        </p:txBody>
      </p:sp>
      <p:graphicFrame>
        <p:nvGraphicFramePr>
          <p:cNvPr id="18" name="17 Diyagram"/>
          <p:cNvGraphicFramePr/>
          <p:nvPr/>
        </p:nvGraphicFramePr>
        <p:xfrm>
          <a:off x="323528" y="1052736"/>
          <a:ext cx="856895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20" name="19 Düz Bağlayıcı"/>
          <p:cNvCxnSpPr/>
          <p:nvPr/>
        </p:nvCxnSpPr>
        <p:spPr>
          <a:xfrm>
            <a:off x="1403350" y="2636838"/>
            <a:ext cx="439261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Ok Bağlayıcısı"/>
          <p:cNvCxnSpPr/>
          <p:nvPr/>
        </p:nvCxnSpPr>
        <p:spPr>
          <a:xfrm>
            <a:off x="1403350" y="2636838"/>
            <a:ext cx="0" cy="2159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Düz Ok Bağlayıcısı"/>
          <p:cNvCxnSpPr/>
          <p:nvPr/>
        </p:nvCxnSpPr>
        <p:spPr>
          <a:xfrm>
            <a:off x="3563938" y="2636838"/>
            <a:ext cx="0" cy="2159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Düz Ok Bağlayıcısı"/>
          <p:cNvCxnSpPr/>
          <p:nvPr/>
        </p:nvCxnSpPr>
        <p:spPr>
          <a:xfrm>
            <a:off x="5795963" y="2636838"/>
            <a:ext cx="0" cy="28733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Düz Bağlayıcı"/>
          <p:cNvCxnSpPr/>
          <p:nvPr/>
        </p:nvCxnSpPr>
        <p:spPr>
          <a:xfrm>
            <a:off x="4500563" y="2349500"/>
            <a:ext cx="0" cy="2873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Düz Bağlayıcı"/>
          <p:cNvCxnSpPr/>
          <p:nvPr/>
        </p:nvCxnSpPr>
        <p:spPr>
          <a:xfrm>
            <a:off x="4643438" y="2636838"/>
            <a:ext cx="345757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Düz Ok Bağlayıcısı"/>
          <p:cNvCxnSpPr/>
          <p:nvPr/>
        </p:nvCxnSpPr>
        <p:spPr>
          <a:xfrm>
            <a:off x="8093075" y="2640013"/>
            <a:ext cx="0" cy="2841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10178</TotalTime>
  <Words>1658</Words>
  <Application>Microsoft Office PowerPoint</Application>
  <PresentationFormat>On-screen Show (4:3)</PresentationFormat>
  <Paragraphs>263</Paragraphs>
  <Slides>26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HelveticaNeueLT Com 77 BdCn</vt:lpstr>
      <vt:lpstr>HelveticaNeueLT Pro 57 Cn</vt:lpstr>
      <vt:lpstr>Wingdings</vt:lpstr>
      <vt:lpstr>Book Antiqua</vt:lpstr>
      <vt:lpstr>Times New Roman</vt:lpstr>
      <vt:lpstr>Ofis Teması</vt:lpstr>
      <vt:lpstr> ДЕСЯТЫЙ ПЛАН РАЗВИТИЯ  (2014-2018 гг.)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1. Квалифицированные люди, мощное общество (Наши цели-1)</vt:lpstr>
      <vt:lpstr>1. Квалифицированные люди, мощное общество (Наши цели-2)</vt:lpstr>
      <vt:lpstr>1. Квалифицированные люди, мощное общество (Наши цели-3)</vt:lpstr>
      <vt:lpstr>1. Квалифицированные люди, мощное общество (Наши цели-4)</vt:lpstr>
      <vt:lpstr>2. Инновационное производство, стабильный высокий рост эк. развития</vt:lpstr>
      <vt:lpstr>Slide 16</vt:lpstr>
      <vt:lpstr>Slide 17</vt:lpstr>
      <vt:lpstr>Slide 18</vt:lpstr>
      <vt:lpstr>Slide 19</vt:lpstr>
      <vt:lpstr>3. Удобные помещения, устойчивая окружающая среда (Наши цели-1) </vt:lpstr>
      <vt:lpstr>3. Удобные помещения, устойчивая окружающая среда (Наши цели-2) </vt:lpstr>
      <vt:lpstr>4. Международное сотрудничество ради экономического развития (Наши цели)</vt:lpstr>
      <vt:lpstr>Slide 23</vt:lpstr>
      <vt:lpstr>Slide 24</vt:lpstr>
      <vt:lpstr>Slide 25</vt:lpstr>
      <vt:lpstr>Slide 26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Hasan YURTOĞLU</dc:creator>
  <cp:lastModifiedBy>Övünç</cp:lastModifiedBy>
  <cp:revision>1051</cp:revision>
  <cp:lastPrinted>2012-10-30T08:44:22Z</cp:lastPrinted>
  <dcterms:created xsi:type="dcterms:W3CDTF">2011-12-19T13:34:13Z</dcterms:created>
  <dcterms:modified xsi:type="dcterms:W3CDTF">2013-12-09T06:56:51Z</dcterms:modified>
</cp:coreProperties>
</file>