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97" r:id="rId2"/>
    <p:sldId id="877" r:id="rId3"/>
    <p:sldId id="875" r:id="rId4"/>
    <p:sldId id="860" r:id="rId5"/>
    <p:sldId id="861" r:id="rId6"/>
    <p:sldId id="852" r:id="rId7"/>
    <p:sldId id="862" r:id="rId8"/>
    <p:sldId id="873" r:id="rId9"/>
    <p:sldId id="721" r:id="rId10"/>
    <p:sldId id="643" r:id="rId11"/>
    <p:sldId id="646" r:id="rId12"/>
    <p:sldId id="863" r:id="rId13"/>
    <p:sldId id="864" r:id="rId14"/>
    <p:sldId id="865" r:id="rId15"/>
    <p:sldId id="829" r:id="rId16"/>
    <p:sldId id="797" r:id="rId17"/>
    <p:sldId id="866" r:id="rId18"/>
    <p:sldId id="867" r:id="rId19"/>
    <p:sldId id="869" r:id="rId20"/>
    <p:sldId id="831" r:id="rId21"/>
    <p:sldId id="870" r:id="rId22"/>
    <p:sldId id="750" r:id="rId23"/>
    <p:sldId id="656" r:id="rId24"/>
    <p:sldId id="789" r:id="rId25"/>
    <p:sldId id="810" r:id="rId26"/>
    <p:sldId id="871" r:id="rId27"/>
  </p:sldIdLst>
  <p:sldSz cx="9144000" cy="6858000" type="screen4x3"/>
  <p:notesSz cx="6797675" cy="987425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46A"/>
    <a:srgbClr val="000066"/>
    <a:srgbClr val="2962A7"/>
    <a:srgbClr val="00626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4" autoAdjust="0"/>
    <p:restoredTop sz="86364" autoAdjust="0"/>
  </p:normalViewPr>
  <p:slideViewPr>
    <p:cSldViewPr>
      <p:cViewPr>
        <p:scale>
          <a:sx n="80" d="100"/>
          <a:sy n="80" d="100"/>
        </p:scale>
        <p:origin x="-80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7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0ED19-5AB7-4329-93B5-FE81D6CCAAD3}" type="doc">
      <dgm:prSet loTypeId="urn:microsoft.com/office/officeart/2005/8/layout/default#1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tr-TR"/>
        </a:p>
      </dgm:t>
    </dgm:pt>
    <dgm:pt modelId="{3991AF3F-C224-4EDC-8B77-387163C72D5D}">
      <dgm:prSet phldrT="[Metin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dirty="0" smtClean="0"/>
            <a:t>ДЕСЯТЫЙ ПЛАН РАЗВИТИЯ </a:t>
          </a:r>
          <a:r>
            <a:rPr lang="tr-TR" sz="2800" dirty="0" smtClean="0"/>
            <a:t/>
          </a:r>
          <a:br>
            <a:rPr lang="tr-TR" sz="2800" dirty="0" smtClean="0"/>
          </a:br>
          <a:r>
            <a:rPr lang="tr-TR" sz="2800" dirty="0" smtClean="0"/>
            <a:t>(2014-2018)</a:t>
          </a:r>
          <a:endParaRPr lang="tr-TR" sz="2800" dirty="0"/>
        </a:p>
      </dgm:t>
    </dgm:pt>
    <dgm:pt modelId="{6C2CD914-BAF7-4C55-B5A8-206682C45EE1}" type="parTrans" cxnId="{7F1A7986-57EC-4D35-B439-77B40DC9E44C}">
      <dgm:prSet/>
      <dgm:spPr/>
      <dgm:t>
        <a:bodyPr/>
        <a:lstStyle/>
        <a:p>
          <a:endParaRPr lang="tr-TR"/>
        </a:p>
      </dgm:t>
    </dgm:pt>
    <dgm:pt modelId="{FA3737A9-985B-4ED6-B9CF-CBCBDB43BEF4}" type="sibTrans" cxnId="{7F1A7986-57EC-4D35-B439-77B40DC9E44C}">
      <dgm:prSet/>
      <dgm:spPr/>
      <dgm:t>
        <a:bodyPr/>
        <a:lstStyle/>
        <a:p>
          <a:endParaRPr lang="tr-TR"/>
        </a:p>
      </dgm:t>
    </dgm:pt>
    <dgm:pt modelId="{EA9A00DE-D16D-4309-9DF2-595CF5323396}">
      <dgm:prSet phldrT="[Metin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Инновационное прозводство</a:t>
          </a:r>
          <a:r>
            <a:rPr lang="tr-TR" sz="1800" dirty="0" smtClean="0">
              <a:solidFill>
                <a:schemeClr val="tx1"/>
              </a:solidFill>
            </a:rPr>
            <a:t>, </a:t>
          </a:r>
          <a:r>
            <a:rPr lang="ru-RU" sz="1800" dirty="0" smtClean="0">
              <a:solidFill>
                <a:schemeClr val="tx1"/>
              </a:solidFill>
            </a:rPr>
            <a:t>стабильный высокий экономический рост</a:t>
          </a:r>
          <a:endParaRPr lang="tr-TR" sz="1800" dirty="0" smtClean="0">
            <a:solidFill>
              <a:schemeClr val="tx1"/>
            </a:solidFill>
          </a:endParaRPr>
        </a:p>
      </dgm:t>
    </dgm:pt>
    <dgm:pt modelId="{1BEE6B5A-3928-4811-A1D6-585B462796B7}" type="parTrans" cxnId="{64D93ACE-280F-44BF-85AA-407F88E5032D}">
      <dgm:prSet/>
      <dgm:spPr/>
      <dgm:t>
        <a:bodyPr/>
        <a:lstStyle/>
        <a:p>
          <a:endParaRPr lang="tr-TR"/>
        </a:p>
      </dgm:t>
    </dgm:pt>
    <dgm:pt modelId="{0819FE76-F73C-447F-BAE0-E72F621E8FA3}" type="sibTrans" cxnId="{64D93ACE-280F-44BF-85AA-407F88E5032D}">
      <dgm:prSet/>
      <dgm:spPr/>
      <dgm:t>
        <a:bodyPr/>
        <a:lstStyle/>
        <a:p>
          <a:endParaRPr lang="tr-TR"/>
        </a:p>
      </dgm:t>
    </dgm:pt>
    <dgm:pt modelId="{6C9B608C-0DCF-4877-B16B-BED0B1C124F3}">
      <dgm:prSet phldrT="[Metin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Приоритетные программы преобразований</a:t>
          </a:r>
          <a:endParaRPr lang="tr-TR" sz="2400" dirty="0">
            <a:solidFill>
              <a:schemeClr val="tx1"/>
            </a:solidFill>
          </a:endParaRPr>
        </a:p>
      </dgm:t>
    </dgm:pt>
    <dgm:pt modelId="{5F9421FF-540D-49E8-9AF2-692AA3E67DCE}" type="parTrans" cxnId="{4814A6EC-AC9B-403B-B4F3-26AF07065EBC}">
      <dgm:prSet/>
      <dgm:spPr/>
      <dgm:t>
        <a:bodyPr/>
        <a:lstStyle/>
        <a:p>
          <a:endParaRPr lang="tr-TR"/>
        </a:p>
      </dgm:t>
    </dgm:pt>
    <dgm:pt modelId="{1A96F045-4898-461D-ABF1-C36C812ED33F}" type="sibTrans" cxnId="{4814A6EC-AC9B-403B-B4F3-26AF07065EBC}">
      <dgm:prSet/>
      <dgm:spPr/>
      <dgm:t>
        <a:bodyPr/>
        <a:lstStyle/>
        <a:p>
          <a:endParaRPr lang="tr-TR"/>
        </a:p>
      </dgm:t>
    </dgm:pt>
    <dgm:pt modelId="{982FA448-6E4D-4353-9AC3-A3EEF408326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Удобные помещения</a:t>
          </a:r>
          <a:r>
            <a:rPr lang="tr-TR" sz="2000" dirty="0" smtClean="0">
              <a:solidFill>
                <a:schemeClr val="tx1"/>
              </a:solidFill>
            </a:rPr>
            <a:t>, </a:t>
          </a:r>
          <a:r>
            <a:rPr lang="ru-RU" sz="2000" dirty="0" smtClean="0">
              <a:solidFill>
                <a:schemeClr val="tx1"/>
              </a:solidFill>
            </a:rPr>
            <a:t>устойчивая окружающая среда</a:t>
          </a:r>
          <a:endParaRPr lang="tr-TR" sz="2000" dirty="0">
            <a:solidFill>
              <a:schemeClr val="tx1"/>
            </a:solidFill>
          </a:endParaRPr>
        </a:p>
      </dgm:t>
    </dgm:pt>
    <dgm:pt modelId="{4900A2DE-632E-4E7E-9749-8269911A3FFD}" type="sibTrans" cxnId="{D8C83E72-4F8E-4AD3-8064-AB40C396DF8E}">
      <dgm:prSet/>
      <dgm:spPr/>
      <dgm:t>
        <a:bodyPr/>
        <a:lstStyle/>
        <a:p>
          <a:endParaRPr lang="tr-TR"/>
        </a:p>
      </dgm:t>
    </dgm:pt>
    <dgm:pt modelId="{C9DB1CFA-E02B-4D7E-BAA3-DAD5B8E8B64E}" type="parTrans" cxnId="{D8C83E72-4F8E-4AD3-8064-AB40C396DF8E}">
      <dgm:prSet/>
      <dgm:spPr/>
      <dgm:t>
        <a:bodyPr/>
        <a:lstStyle/>
        <a:p>
          <a:endParaRPr lang="tr-TR"/>
        </a:p>
      </dgm:t>
    </dgm:pt>
    <dgm:pt modelId="{E874EF3B-B564-41B5-86EC-3A68CBD2386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Квалифицированные люди</a:t>
          </a:r>
          <a:r>
            <a:rPr lang="tr-TR" sz="2000" dirty="0" smtClean="0">
              <a:solidFill>
                <a:schemeClr val="tx1"/>
              </a:solidFill>
            </a:rPr>
            <a:t>, </a:t>
          </a:r>
          <a:r>
            <a:rPr lang="ru-RU" sz="2000" dirty="0" smtClean="0">
              <a:solidFill>
                <a:schemeClr val="tx1"/>
              </a:solidFill>
            </a:rPr>
            <a:t>мощное общество</a:t>
          </a:r>
          <a:endParaRPr lang="tr-TR" sz="2000" dirty="0">
            <a:solidFill>
              <a:schemeClr val="tx1"/>
            </a:solidFill>
          </a:endParaRPr>
        </a:p>
      </dgm:t>
    </dgm:pt>
    <dgm:pt modelId="{5F15C466-7E34-4DD5-B403-4B702EF5A382}" type="parTrans" cxnId="{1774D5DF-6B67-47BA-BD8F-EDDD139B620B}">
      <dgm:prSet/>
      <dgm:spPr/>
      <dgm:t>
        <a:bodyPr/>
        <a:lstStyle/>
        <a:p>
          <a:endParaRPr lang="tr-TR"/>
        </a:p>
      </dgm:t>
    </dgm:pt>
    <dgm:pt modelId="{BCD16ACA-9E47-4EEF-8555-2C264673739C}" type="sibTrans" cxnId="{1774D5DF-6B67-47BA-BD8F-EDDD139B620B}">
      <dgm:prSet/>
      <dgm:spPr/>
      <dgm:t>
        <a:bodyPr/>
        <a:lstStyle/>
        <a:p>
          <a:endParaRPr lang="tr-TR"/>
        </a:p>
      </dgm:t>
    </dgm:pt>
    <dgm:pt modelId="{B6AE087D-F077-4CEE-9CC6-CC0DE260D58D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Реализация</a:t>
          </a:r>
          <a:r>
            <a:rPr lang="tr-TR" sz="2000" dirty="0" smtClean="0">
              <a:solidFill>
                <a:schemeClr val="tx1"/>
              </a:solidFill>
            </a:rPr>
            <a:t>, </a:t>
          </a:r>
          <a:r>
            <a:rPr lang="ru-RU" sz="2000" dirty="0" smtClean="0">
              <a:solidFill>
                <a:schemeClr val="tx1"/>
              </a:solidFill>
            </a:rPr>
            <a:t>мониторинг</a:t>
          </a:r>
          <a:r>
            <a:rPr lang="tr-TR" sz="2000" dirty="0" smtClean="0">
              <a:solidFill>
                <a:schemeClr val="tx1"/>
              </a:solidFill>
            </a:rPr>
            <a:t>, </a:t>
          </a:r>
          <a:r>
            <a:rPr lang="ru-RU" sz="2000" dirty="0" smtClean="0">
              <a:solidFill>
                <a:schemeClr val="tx1"/>
              </a:solidFill>
            </a:rPr>
            <a:t>оценка</a:t>
          </a:r>
          <a:endParaRPr lang="tr-TR" sz="2000" dirty="0">
            <a:solidFill>
              <a:schemeClr val="tx1"/>
            </a:solidFill>
          </a:endParaRPr>
        </a:p>
      </dgm:t>
    </dgm:pt>
    <dgm:pt modelId="{D00AA97E-6DF1-4767-A964-7F016A19C23E}" type="parTrans" cxnId="{81195C95-4871-4440-A192-9E229ACE35D9}">
      <dgm:prSet/>
      <dgm:spPr/>
      <dgm:t>
        <a:bodyPr/>
        <a:lstStyle/>
        <a:p>
          <a:endParaRPr lang="tr-TR"/>
        </a:p>
      </dgm:t>
    </dgm:pt>
    <dgm:pt modelId="{71C0EDA2-6147-46C3-AD65-31C31A614E47}" type="sibTrans" cxnId="{81195C95-4871-4440-A192-9E229ACE35D9}">
      <dgm:prSet/>
      <dgm:spPr/>
      <dgm:t>
        <a:bodyPr/>
        <a:lstStyle/>
        <a:p>
          <a:endParaRPr lang="tr-TR"/>
        </a:p>
      </dgm:t>
    </dgm:pt>
    <dgm:pt modelId="{203CFA5A-C37C-4423-9129-ADDC419524C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  <a:ln>
          <a:solidFill>
            <a:srgbClr val="2962A7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Международное сотрудничество ради экономического развития</a:t>
          </a:r>
          <a:endParaRPr lang="tr-TR" sz="1800" dirty="0">
            <a:solidFill>
              <a:schemeClr val="tx1"/>
            </a:solidFill>
          </a:endParaRPr>
        </a:p>
      </dgm:t>
    </dgm:pt>
    <dgm:pt modelId="{8EE69CB3-8D48-480B-B5E4-3990AF050B60}" type="parTrans" cxnId="{07455567-FE91-4628-9B53-466C60E4DCAC}">
      <dgm:prSet/>
      <dgm:spPr/>
      <dgm:t>
        <a:bodyPr/>
        <a:lstStyle/>
        <a:p>
          <a:endParaRPr lang="tr-TR"/>
        </a:p>
      </dgm:t>
    </dgm:pt>
    <dgm:pt modelId="{C77715DF-FF4C-4041-A74A-8821A57CD421}" type="sibTrans" cxnId="{07455567-FE91-4628-9B53-466C60E4DCAC}">
      <dgm:prSet/>
      <dgm:spPr/>
      <dgm:t>
        <a:bodyPr/>
        <a:lstStyle/>
        <a:p>
          <a:endParaRPr lang="tr-TR"/>
        </a:p>
      </dgm:t>
    </dgm:pt>
    <dgm:pt modelId="{C8AE2FD5-1FC1-46E5-8363-A48472C2EBBE}" type="pres">
      <dgm:prSet presAssocID="{16C0ED19-5AB7-4329-93B5-FE81D6CCAA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057EA07-709A-4971-83EC-11BAD10F295C}" type="pres">
      <dgm:prSet presAssocID="{3991AF3F-C224-4EDC-8B77-387163C72D5D}" presName="node" presStyleLbl="node1" presStyleIdx="0" presStyleCnt="7" custScaleX="86765" custScaleY="55426" custLinFactNeighborX="58376" custLinFactNeighborY="-102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89585A2D-18C4-4F89-8A5E-6B09605CED46}" type="pres">
      <dgm:prSet presAssocID="{FA3737A9-985B-4ED6-B9CF-CBCBDB43BEF4}" presName="sibTrans" presStyleCnt="0"/>
      <dgm:spPr/>
    </dgm:pt>
    <dgm:pt modelId="{8A27FA69-4C19-4DCC-9EEF-EA56848C9792}" type="pres">
      <dgm:prSet presAssocID="{EA9A00DE-D16D-4309-9DF2-595CF5323396}" presName="node" presStyleLbl="node1" presStyleIdx="1" presStyleCnt="7" custScaleX="51133" custScaleY="57942" custLinFactNeighborX="-43504" custLinFactNeighborY="7875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5FE9F0D4-42BD-4252-8BA0-C76D33D8DE14}" type="pres">
      <dgm:prSet presAssocID="{0819FE76-F73C-447F-BAE0-E72F621E8FA3}" presName="sibTrans" presStyleCnt="0"/>
      <dgm:spPr/>
    </dgm:pt>
    <dgm:pt modelId="{00D313DB-3C05-4803-9CF7-5761275A87D4}" type="pres">
      <dgm:prSet presAssocID="{982FA448-6E4D-4353-9AC3-A3EEF4083266}" presName="node" presStyleLbl="node1" presStyleIdx="2" presStyleCnt="7" custScaleX="52689" custScaleY="57301" custLinFactNeighborX="-50004" custLinFactNeighborY="779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D430FF33-5DE3-4D28-8DE3-290A4AF10A7B}" type="pres">
      <dgm:prSet presAssocID="{4900A2DE-632E-4E7E-9749-8269911A3FFD}" presName="sibTrans" presStyleCnt="0"/>
      <dgm:spPr/>
    </dgm:pt>
    <dgm:pt modelId="{B289DD0B-D3AE-441C-AD80-8845E96E8493}" type="pres">
      <dgm:prSet presAssocID="{203CFA5A-C37C-4423-9129-ADDC419524C6}" presName="node" presStyleLbl="node1" presStyleIdx="3" presStyleCnt="7" custScaleX="49861" custScaleY="57321" custLinFactX="13087" custLinFactNeighborX="100000" custLinFactNeighborY="313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3363E597-23FC-4CED-8E58-CBFC18182F42}" type="pres">
      <dgm:prSet presAssocID="{C77715DF-FF4C-4041-A74A-8821A57CD421}" presName="sibTrans" presStyleCnt="0"/>
      <dgm:spPr/>
    </dgm:pt>
    <dgm:pt modelId="{71C01FF3-2699-4234-AA88-76A3F62A5956}" type="pres">
      <dgm:prSet presAssocID="{E874EF3B-B564-41B5-86EC-3A68CBD2386E}" presName="node" presStyleLbl="node1" presStyleIdx="4" presStyleCnt="7" custScaleX="49421" custScaleY="59352" custLinFactX="-8624" custLinFactNeighborX="-100000" custLinFactNeighborY="374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B0AD3B7E-6E0D-4696-B4DB-A39B5C259FF1}" type="pres">
      <dgm:prSet presAssocID="{BCD16ACA-9E47-4EEF-8555-2C264673739C}" presName="sibTrans" presStyleCnt="0"/>
      <dgm:spPr/>
    </dgm:pt>
    <dgm:pt modelId="{869766C1-6146-4D27-ADAE-D31D37FAD0C2}" type="pres">
      <dgm:prSet presAssocID="{6C9B608C-0DCF-4877-B16B-BED0B1C124F3}" presName="node" presStyleLbl="node1" presStyleIdx="5" presStyleCnt="7" custScaleX="212830" custScaleY="29733" custLinFactNeighborX="660" custLinFactNeighborY="-26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E4F54C37-3522-41DC-B8CC-F4A67C510BA2}" type="pres">
      <dgm:prSet presAssocID="{1A96F045-4898-461D-ABF1-C36C812ED33F}" presName="sibTrans" presStyleCnt="0"/>
      <dgm:spPr/>
    </dgm:pt>
    <dgm:pt modelId="{D34FED68-3286-4F7C-8089-BCC6A639F1ED}" type="pres">
      <dgm:prSet presAssocID="{B6AE087D-F077-4CEE-9CC6-CC0DE260D58D}" presName="node" presStyleLbl="node1" presStyleIdx="6" presStyleCnt="7" custScaleX="198684" custScaleY="19618" custLinFactNeighborX="2155" custLinFactNeighborY="-47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</dgm:ptLst>
  <dgm:cxnLst>
    <dgm:cxn modelId="{D8C83E72-4F8E-4AD3-8064-AB40C396DF8E}" srcId="{16C0ED19-5AB7-4329-93B5-FE81D6CCAAD3}" destId="{982FA448-6E4D-4353-9AC3-A3EEF4083266}" srcOrd="2" destOrd="0" parTransId="{C9DB1CFA-E02B-4D7E-BAA3-DAD5B8E8B64E}" sibTransId="{4900A2DE-632E-4E7E-9749-8269911A3FFD}"/>
    <dgm:cxn modelId="{4814A6EC-AC9B-403B-B4F3-26AF07065EBC}" srcId="{16C0ED19-5AB7-4329-93B5-FE81D6CCAAD3}" destId="{6C9B608C-0DCF-4877-B16B-BED0B1C124F3}" srcOrd="5" destOrd="0" parTransId="{5F9421FF-540D-49E8-9AF2-692AA3E67DCE}" sibTransId="{1A96F045-4898-461D-ABF1-C36C812ED33F}"/>
    <dgm:cxn modelId="{07455567-FE91-4628-9B53-466C60E4DCAC}" srcId="{16C0ED19-5AB7-4329-93B5-FE81D6CCAAD3}" destId="{203CFA5A-C37C-4423-9129-ADDC419524C6}" srcOrd="3" destOrd="0" parTransId="{8EE69CB3-8D48-480B-B5E4-3990AF050B60}" sibTransId="{C77715DF-FF4C-4041-A74A-8821A57CD421}"/>
    <dgm:cxn modelId="{1774D5DF-6B67-47BA-BD8F-EDDD139B620B}" srcId="{16C0ED19-5AB7-4329-93B5-FE81D6CCAAD3}" destId="{E874EF3B-B564-41B5-86EC-3A68CBD2386E}" srcOrd="4" destOrd="0" parTransId="{5F15C466-7E34-4DD5-B403-4B702EF5A382}" sibTransId="{BCD16ACA-9E47-4EEF-8555-2C264673739C}"/>
    <dgm:cxn modelId="{81195C95-4871-4440-A192-9E229ACE35D9}" srcId="{16C0ED19-5AB7-4329-93B5-FE81D6CCAAD3}" destId="{B6AE087D-F077-4CEE-9CC6-CC0DE260D58D}" srcOrd="6" destOrd="0" parTransId="{D00AA97E-6DF1-4767-A964-7F016A19C23E}" sibTransId="{71C0EDA2-6147-46C3-AD65-31C31A614E47}"/>
    <dgm:cxn modelId="{64D93ACE-280F-44BF-85AA-407F88E5032D}" srcId="{16C0ED19-5AB7-4329-93B5-FE81D6CCAAD3}" destId="{EA9A00DE-D16D-4309-9DF2-595CF5323396}" srcOrd="1" destOrd="0" parTransId="{1BEE6B5A-3928-4811-A1D6-585B462796B7}" sibTransId="{0819FE76-F73C-447F-BAE0-E72F621E8FA3}"/>
    <dgm:cxn modelId="{ADC3CF4D-CC9C-40AD-99E8-4435FE0DCC78}" type="presOf" srcId="{E874EF3B-B564-41B5-86EC-3A68CBD2386E}" destId="{71C01FF3-2699-4234-AA88-76A3F62A5956}" srcOrd="0" destOrd="0" presId="urn:microsoft.com/office/officeart/2005/8/layout/default#1"/>
    <dgm:cxn modelId="{C3AF7089-6806-47F9-8602-DE9E3EC611D4}" type="presOf" srcId="{203CFA5A-C37C-4423-9129-ADDC419524C6}" destId="{B289DD0B-D3AE-441C-AD80-8845E96E8493}" srcOrd="0" destOrd="0" presId="urn:microsoft.com/office/officeart/2005/8/layout/default#1"/>
    <dgm:cxn modelId="{6DF36D75-4932-4F25-BEE4-788B5321D22B}" type="presOf" srcId="{3991AF3F-C224-4EDC-8B77-387163C72D5D}" destId="{6057EA07-709A-4971-83EC-11BAD10F295C}" srcOrd="0" destOrd="0" presId="urn:microsoft.com/office/officeart/2005/8/layout/default#1"/>
    <dgm:cxn modelId="{CF34B6EC-BB8E-42CB-A02B-1C813895D3CD}" type="presOf" srcId="{6C9B608C-0DCF-4877-B16B-BED0B1C124F3}" destId="{869766C1-6146-4D27-ADAE-D31D37FAD0C2}" srcOrd="0" destOrd="0" presId="urn:microsoft.com/office/officeart/2005/8/layout/default#1"/>
    <dgm:cxn modelId="{7F1A7986-57EC-4D35-B439-77B40DC9E44C}" srcId="{16C0ED19-5AB7-4329-93B5-FE81D6CCAAD3}" destId="{3991AF3F-C224-4EDC-8B77-387163C72D5D}" srcOrd="0" destOrd="0" parTransId="{6C2CD914-BAF7-4C55-B5A8-206682C45EE1}" sibTransId="{FA3737A9-985B-4ED6-B9CF-CBCBDB43BEF4}"/>
    <dgm:cxn modelId="{B63D7350-CD40-4421-B40D-82B898199277}" type="presOf" srcId="{16C0ED19-5AB7-4329-93B5-FE81D6CCAAD3}" destId="{C8AE2FD5-1FC1-46E5-8363-A48472C2EBBE}" srcOrd="0" destOrd="0" presId="urn:microsoft.com/office/officeart/2005/8/layout/default#1"/>
    <dgm:cxn modelId="{6810F915-1895-456D-BCEF-3F1FA160C9D5}" type="presOf" srcId="{982FA448-6E4D-4353-9AC3-A3EEF4083266}" destId="{00D313DB-3C05-4803-9CF7-5761275A87D4}" srcOrd="0" destOrd="0" presId="urn:microsoft.com/office/officeart/2005/8/layout/default#1"/>
    <dgm:cxn modelId="{C3BCA21F-1E85-4009-9C8E-E0C1031FB9E7}" type="presOf" srcId="{EA9A00DE-D16D-4309-9DF2-595CF5323396}" destId="{8A27FA69-4C19-4DCC-9EEF-EA56848C9792}" srcOrd="0" destOrd="0" presId="urn:microsoft.com/office/officeart/2005/8/layout/default#1"/>
    <dgm:cxn modelId="{9AFFBCF8-12C3-4470-8305-4349713CE239}" type="presOf" srcId="{B6AE087D-F077-4CEE-9CC6-CC0DE260D58D}" destId="{D34FED68-3286-4F7C-8089-BCC6A639F1ED}" srcOrd="0" destOrd="0" presId="urn:microsoft.com/office/officeart/2005/8/layout/default#1"/>
    <dgm:cxn modelId="{F7C82D5B-A8FE-447F-95FD-CF06B5A20DB0}" type="presParOf" srcId="{C8AE2FD5-1FC1-46E5-8363-A48472C2EBBE}" destId="{6057EA07-709A-4971-83EC-11BAD10F295C}" srcOrd="0" destOrd="0" presId="urn:microsoft.com/office/officeart/2005/8/layout/default#1"/>
    <dgm:cxn modelId="{A0F369FE-D27E-4C0C-B1F4-710F68B9026F}" type="presParOf" srcId="{C8AE2FD5-1FC1-46E5-8363-A48472C2EBBE}" destId="{89585A2D-18C4-4F89-8A5E-6B09605CED46}" srcOrd="1" destOrd="0" presId="urn:microsoft.com/office/officeart/2005/8/layout/default#1"/>
    <dgm:cxn modelId="{E3955DFF-6DB4-4522-B068-6D0D952B162F}" type="presParOf" srcId="{C8AE2FD5-1FC1-46E5-8363-A48472C2EBBE}" destId="{8A27FA69-4C19-4DCC-9EEF-EA56848C9792}" srcOrd="2" destOrd="0" presId="urn:microsoft.com/office/officeart/2005/8/layout/default#1"/>
    <dgm:cxn modelId="{38E49DB8-FA74-43AF-A2F6-C4253ECF7080}" type="presParOf" srcId="{C8AE2FD5-1FC1-46E5-8363-A48472C2EBBE}" destId="{5FE9F0D4-42BD-4252-8BA0-C76D33D8DE14}" srcOrd="3" destOrd="0" presId="urn:microsoft.com/office/officeart/2005/8/layout/default#1"/>
    <dgm:cxn modelId="{BA42BC8C-E2C0-483C-909D-237DEFA236FB}" type="presParOf" srcId="{C8AE2FD5-1FC1-46E5-8363-A48472C2EBBE}" destId="{00D313DB-3C05-4803-9CF7-5761275A87D4}" srcOrd="4" destOrd="0" presId="urn:microsoft.com/office/officeart/2005/8/layout/default#1"/>
    <dgm:cxn modelId="{E1B9785C-5EDB-4111-A783-12472D0EADE3}" type="presParOf" srcId="{C8AE2FD5-1FC1-46E5-8363-A48472C2EBBE}" destId="{D430FF33-5DE3-4D28-8DE3-290A4AF10A7B}" srcOrd="5" destOrd="0" presId="urn:microsoft.com/office/officeart/2005/8/layout/default#1"/>
    <dgm:cxn modelId="{14C15F6E-4AD1-412F-8808-930A927DC4A9}" type="presParOf" srcId="{C8AE2FD5-1FC1-46E5-8363-A48472C2EBBE}" destId="{B289DD0B-D3AE-441C-AD80-8845E96E8493}" srcOrd="6" destOrd="0" presId="urn:microsoft.com/office/officeart/2005/8/layout/default#1"/>
    <dgm:cxn modelId="{A18E3F5E-3272-4637-B33E-F260827EC5FE}" type="presParOf" srcId="{C8AE2FD5-1FC1-46E5-8363-A48472C2EBBE}" destId="{3363E597-23FC-4CED-8E58-CBFC18182F42}" srcOrd="7" destOrd="0" presId="urn:microsoft.com/office/officeart/2005/8/layout/default#1"/>
    <dgm:cxn modelId="{BE36F922-AB35-4BAD-8AA1-37A0873027D6}" type="presParOf" srcId="{C8AE2FD5-1FC1-46E5-8363-A48472C2EBBE}" destId="{71C01FF3-2699-4234-AA88-76A3F62A5956}" srcOrd="8" destOrd="0" presId="urn:microsoft.com/office/officeart/2005/8/layout/default#1"/>
    <dgm:cxn modelId="{9D4FC994-A1C8-4D3C-BA5B-CDE078CE0096}" type="presParOf" srcId="{C8AE2FD5-1FC1-46E5-8363-A48472C2EBBE}" destId="{B0AD3B7E-6E0D-4696-B4DB-A39B5C259FF1}" srcOrd="9" destOrd="0" presId="urn:microsoft.com/office/officeart/2005/8/layout/default#1"/>
    <dgm:cxn modelId="{5A4BB4DA-A477-4EFE-BD34-76896383103D}" type="presParOf" srcId="{C8AE2FD5-1FC1-46E5-8363-A48472C2EBBE}" destId="{869766C1-6146-4D27-ADAE-D31D37FAD0C2}" srcOrd="10" destOrd="0" presId="urn:microsoft.com/office/officeart/2005/8/layout/default#1"/>
    <dgm:cxn modelId="{7667FF22-36FB-4A45-9C35-565F7FB0630D}" type="presParOf" srcId="{C8AE2FD5-1FC1-46E5-8363-A48472C2EBBE}" destId="{E4F54C37-3522-41DC-B8CC-F4A67C510BA2}" srcOrd="11" destOrd="0" presId="urn:microsoft.com/office/officeart/2005/8/layout/default#1"/>
    <dgm:cxn modelId="{747377B7-CB94-4A8E-B766-4FBC6CC6FBEF}" type="presParOf" srcId="{C8AE2FD5-1FC1-46E5-8363-A48472C2EBBE}" destId="{D34FED68-3286-4F7C-8089-BCC6A639F1ED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7EA07-709A-4971-83EC-11BAD10F295C}">
      <dsp:nvSpPr>
        <dsp:cNvPr id="0" name=""/>
        <dsp:cNvSpPr/>
      </dsp:nvSpPr>
      <dsp:spPr>
        <a:xfrm>
          <a:off x="2405831" y="0"/>
          <a:ext cx="3474195" cy="1331602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ДЕСЯТЫЙ ПЛАН РАЗВИТИЯ </a:t>
          </a:r>
          <a:r>
            <a:rPr lang="tr-TR" sz="2800" kern="1200" dirty="0" smtClean="0"/>
            <a:t/>
          </a:r>
          <a:br>
            <a:rPr lang="tr-TR" sz="2800" kern="1200" dirty="0" smtClean="0"/>
          </a:br>
          <a:r>
            <a:rPr lang="tr-TR" sz="2800" kern="1200" dirty="0" smtClean="0"/>
            <a:t>(2014-2018)</a:t>
          </a:r>
          <a:endParaRPr lang="tr-TR" sz="2800" kern="1200" dirty="0"/>
        </a:p>
      </dsp:txBody>
      <dsp:txXfrm>
        <a:off x="2405831" y="0"/>
        <a:ext cx="3474195" cy="1331602"/>
      </dsp:txXfrm>
    </dsp:sp>
    <dsp:sp modelId="{8A27FA69-4C19-4DCC-9EEF-EA56848C9792}">
      <dsp:nvSpPr>
        <dsp:cNvPr id="0" name=""/>
        <dsp:cNvSpPr/>
      </dsp:nvSpPr>
      <dsp:spPr>
        <a:xfrm>
          <a:off x="2201019" y="1953940"/>
          <a:ext cx="2047438" cy="1392048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Инновационное прозводство</a:t>
          </a:r>
          <a:r>
            <a:rPr lang="tr-TR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smtClean="0">
              <a:solidFill>
                <a:schemeClr val="tx1"/>
              </a:solidFill>
            </a:rPr>
            <a:t>стабильный высокий экономический рост</a:t>
          </a:r>
          <a:endParaRPr lang="tr-TR" sz="1800" kern="1200" dirty="0" smtClean="0">
            <a:solidFill>
              <a:schemeClr val="tx1"/>
            </a:solidFill>
          </a:endParaRPr>
        </a:p>
      </dsp:txBody>
      <dsp:txXfrm>
        <a:off x="2201019" y="1953940"/>
        <a:ext cx="2047438" cy="1392048"/>
      </dsp:txXfrm>
    </dsp:sp>
    <dsp:sp modelId="{00D313DB-3C05-4803-9CF7-5761275A87D4}">
      <dsp:nvSpPr>
        <dsp:cNvPr id="0" name=""/>
        <dsp:cNvSpPr/>
      </dsp:nvSpPr>
      <dsp:spPr>
        <a:xfrm>
          <a:off x="4388603" y="1943069"/>
          <a:ext cx="2109743" cy="1376648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Удобные помещения</a:t>
          </a:r>
          <a:r>
            <a:rPr lang="tr-TR" sz="2000" kern="1200" dirty="0" smtClean="0">
              <a:solidFill>
                <a:schemeClr val="tx1"/>
              </a:solidFill>
            </a:rPr>
            <a:t>, </a:t>
          </a:r>
          <a:r>
            <a:rPr lang="ru-RU" sz="2000" kern="1200" dirty="0" smtClean="0">
              <a:solidFill>
                <a:schemeClr val="tx1"/>
              </a:solidFill>
            </a:rPr>
            <a:t>устойчивая окружающая среда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388603" y="1943069"/>
        <a:ext cx="2109743" cy="1376648"/>
      </dsp:txXfrm>
    </dsp:sp>
    <dsp:sp modelId="{B289DD0B-D3AE-441C-AD80-8845E96E8493}">
      <dsp:nvSpPr>
        <dsp:cNvPr id="0" name=""/>
        <dsp:cNvSpPr/>
      </dsp:nvSpPr>
      <dsp:spPr>
        <a:xfrm>
          <a:off x="6572445" y="1953944"/>
          <a:ext cx="1996506" cy="1377129"/>
        </a:xfrm>
        <a:prstGeom prst="roundRect">
          <a:avLst/>
        </a:prstGeom>
        <a:solidFill>
          <a:srgbClr val="00B0F0"/>
        </a:solidFill>
        <a:ln w="9525" cap="flat" cmpd="sng" algn="ctr">
          <a:solidFill>
            <a:srgbClr val="2962A7"/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Международное сотрудничество ради экономического развития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6572445" y="1953944"/>
        <a:ext cx="1996506" cy="1377129"/>
      </dsp:txXfrm>
    </dsp:sp>
    <dsp:sp modelId="{71C01FF3-2699-4234-AA88-76A3F62A5956}">
      <dsp:nvSpPr>
        <dsp:cNvPr id="0" name=""/>
        <dsp:cNvSpPr/>
      </dsp:nvSpPr>
      <dsp:spPr>
        <a:xfrm>
          <a:off x="144030" y="1944226"/>
          <a:ext cx="1978888" cy="1425923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Квалифицированные люди</a:t>
          </a:r>
          <a:r>
            <a:rPr lang="tr-TR" sz="2000" kern="1200" dirty="0" smtClean="0">
              <a:solidFill>
                <a:schemeClr val="tx1"/>
              </a:solidFill>
            </a:rPr>
            <a:t>, </a:t>
          </a:r>
          <a:r>
            <a:rPr lang="ru-RU" sz="2000" kern="1200" dirty="0" smtClean="0">
              <a:solidFill>
                <a:schemeClr val="tx1"/>
              </a:solidFill>
            </a:rPr>
            <a:t>мощное общество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144030" y="1944226"/>
        <a:ext cx="1978888" cy="1425923"/>
      </dsp:txXfrm>
    </dsp:sp>
    <dsp:sp modelId="{869766C1-6146-4D27-ADAE-D31D37FAD0C2}">
      <dsp:nvSpPr>
        <dsp:cNvPr id="0" name=""/>
        <dsp:cNvSpPr/>
      </dsp:nvSpPr>
      <dsp:spPr>
        <a:xfrm>
          <a:off x="46932" y="3618055"/>
          <a:ext cx="8522019" cy="714331"/>
        </a:xfrm>
        <a:prstGeom prst="round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Приоритетные программы преобразований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46932" y="3618055"/>
        <a:ext cx="8522019" cy="714331"/>
      </dsp:txXfrm>
    </dsp:sp>
    <dsp:sp modelId="{D34FED68-3286-4F7C-8089-BCC6A639F1ED}">
      <dsp:nvSpPr>
        <dsp:cNvPr id="0" name=""/>
        <dsp:cNvSpPr/>
      </dsp:nvSpPr>
      <dsp:spPr>
        <a:xfrm>
          <a:off x="392968" y="4680522"/>
          <a:ext cx="7955593" cy="471319"/>
        </a:xfrm>
        <a:prstGeom prst="roundRect">
          <a:avLst/>
        </a:prstGeom>
        <a:solidFill>
          <a:schemeClr val="accent4"/>
        </a:solidFill>
        <a:ln w="2540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Реализация</a:t>
          </a:r>
          <a:r>
            <a:rPr lang="tr-TR" sz="2000" kern="1200" dirty="0" smtClean="0">
              <a:solidFill>
                <a:schemeClr val="tx1"/>
              </a:solidFill>
            </a:rPr>
            <a:t>, </a:t>
          </a:r>
          <a:r>
            <a:rPr lang="ru-RU" sz="2000" kern="1200" dirty="0" smtClean="0">
              <a:solidFill>
                <a:schemeClr val="tx1"/>
              </a:solidFill>
            </a:rPr>
            <a:t>мониторинг</a:t>
          </a:r>
          <a:r>
            <a:rPr lang="tr-TR" sz="2000" kern="1200" dirty="0" smtClean="0">
              <a:solidFill>
                <a:schemeClr val="tx1"/>
              </a:solidFill>
            </a:rPr>
            <a:t>, </a:t>
          </a:r>
          <a:r>
            <a:rPr lang="ru-RU" sz="2000" kern="1200" dirty="0" smtClean="0">
              <a:solidFill>
                <a:schemeClr val="tx1"/>
              </a:solidFill>
            </a:rPr>
            <a:t>оценка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92968" y="4680522"/>
        <a:ext cx="7955593" cy="471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A77E495-C454-4CAD-A716-64163140D869}" type="datetimeFigureOut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A17704-DA17-44C9-A6BD-B6A4826427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3A0D23-8607-483C-B6C9-8A7F986B7935}" type="datetimeFigureOut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F874EC-BF77-41AE-8126-C606C581C8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1D90867-A9F0-4CFE-87F4-5E389AF461C7}" type="slidenum">
              <a:rPr lang="tr-TR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6BBD4-69A1-490F-942A-A074F35895F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9E567D-E288-492E-8042-CE2DDC944A51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9EBC3A-006C-4374-BD5B-420D293C7EB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0182E1-18B0-4AF5-BB57-CD2583BDAC2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76A4FE-3A12-4B01-9223-F56970A3D275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EEA79C-79B1-4D58-8BCD-A782D5E31970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2D6327-27A9-4140-96A3-6B9662BCF0A9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2ACE7-FD80-4A15-BA0D-6EBE93773BE6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CBCCDA-300B-4808-A9F9-9B4A6493E1D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541BE-8EF0-4ACF-BC13-DB83F2009E2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5D21CF-A6C3-4812-A1E5-66F5C9EB0BE5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64E3C-FFE5-4C87-8459-0B0EEA876D1F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C11EE-F852-49D5-B01C-DF7EF095824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C9023-CA39-46B4-927A-4909692FB15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8A564E-F375-4C26-B835-460E8F45D74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9187E-532B-41F5-8E1B-6F9112588049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371D85-AA32-4D8C-BCAE-BB1B67AD45CF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8569AE-294B-4E44-9B84-46DFEA2981C1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6B4A1-230A-4BE8-9B6A-FBC24DF6025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000DD-09CC-43EF-8C46-B03AE7A7BAF6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FF03F-9DD0-41C0-B3E2-18A4A234F676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3845BFE-7485-472A-A38B-ECC49870A00C}" type="slidenum">
              <a:rPr lang="tr-TR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C5533-8DEB-4CB0-A1BC-E6120AE8D977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D8A82-2BB9-482E-B063-F354FF0802BF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8638-25F1-45CC-B293-D29EB42B88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F604-E2DB-498E-8DC1-0029EFE0BF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3AC0-DEB6-4FE8-B5FC-D8401A3996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CD40-9CD3-4613-A006-B3A28E1442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48B0-6258-4312-AADB-8DA5EC3925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E60C-D5F9-4635-91F4-9A846D7058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F368-726D-423C-8475-6DADDAA634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8121-267E-4D08-A00A-23420F6F65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CC2F-0F49-48AF-99AD-6CC9B1B9B9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1646-EF6E-4478-8031-F5CE992D09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5E87-427F-4295-8690-500AA2DA7A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30 Ekim 2012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İşletmelere Yönelik Destek Araçları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F6605F-FE53-4517-A47D-690A002DCC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ctrTitle"/>
          </p:nvPr>
        </p:nvSpPr>
        <p:spPr>
          <a:xfrm>
            <a:off x="142875" y="2420938"/>
            <a:ext cx="8858250" cy="2725737"/>
          </a:xfrm>
        </p:spPr>
        <p:txBody>
          <a:bodyPr/>
          <a:lstStyle/>
          <a:p>
            <a:pPr eaLnBrk="1" hangingPunct="1"/>
            <a:r>
              <a:rPr lang="tr-TR" sz="5000" b="1" smtClean="0"/>
              <a:t/>
            </a:r>
            <a:br>
              <a:rPr lang="tr-TR" sz="5000" b="1" smtClean="0"/>
            </a:br>
            <a:r>
              <a:rPr lang="ru-RU" sz="4600" b="1" smtClean="0">
                <a:solidFill>
                  <a:srgbClr val="D80000"/>
                </a:solidFill>
                <a:latin typeface="HelveticaNeueLT Com 77 BdCn"/>
              </a:rPr>
              <a:t>ДЕСЯТЫЙ ПЛАН РАЗВИТИЯ </a:t>
            </a:r>
            <a:r>
              <a:rPr lang="tr-TR" sz="4600" b="1" smtClean="0">
                <a:solidFill>
                  <a:srgbClr val="D80000"/>
                </a:solidFill>
                <a:latin typeface="HelveticaNeueLT Com 77 BdCn"/>
              </a:rPr>
              <a:t/>
            </a:r>
            <a:br>
              <a:rPr lang="tr-TR" sz="4600" b="1" smtClean="0">
                <a:solidFill>
                  <a:srgbClr val="D80000"/>
                </a:solidFill>
                <a:latin typeface="HelveticaNeueLT Com 77 BdCn"/>
              </a:rPr>
            </a:br>
            <a:r>
              <a:rPr lang="tr-TR" sz="4600" b="1" smtClean="0">
                <a:solidFill>
                  <a:srgbClr val="D80000"/>
                </a:solidFill>
                <a:latin typeface="HelveticaNeueLT Com 77 BdCn"/>
              </a:rPr>
              <a:t>(2014-2018</a:t>
            </a:r>
            <a:r>
              <a:rPr lang="ru-RU" sz="4600" b="1" smtClean="0">
                <a:solidFill>
                  <a:srgbClr val="D80000"/>
                </a:solidFill>
                <a:latin typeface="HelveticaNeueLT Com 77 BdCn"/>
              </a:rPr>
              <a:t> гг.</a:t>
            </a:r>
            <a:r>
              <a:rPr lang="tr-TR" sz="4600" b="1" smtClean="0">
                <a:solidFill>
                  <a:srgbClr val="D80000"/>
                </a:solidFill>
                <a:latin typeface="HelveticaNeueLT Com 77 BdCn"/>
              </a:rPr>
              <a:t>)</a:t>
            </a:r>
            <a:br>
              <a:rPr lang="tr-TR" sz="4600" b="1" smtClean="0">
                <a:solidFill>
                  <a:srgbClr val="D80000"/>
                </a:solidFill>
                <a:latin typeface="HelveticaNeueLT Com 77 BdCn"/>
              </a:rPr>
            </a:br>
            <a:endParaRPr lang="tr-TR" sz="2600" smtClean="0">
              <a:latin typeface="HelveticaNeueLT Pro 57 Cn"/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214313" y="5300663"/>
            <a:ext cx="8715375" cy="1081087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endParaRPr lang="tr-TR" sz="1800" dirty="0" smtClean="0">
              <a:solidFill>
                <a:schemeClr val="tx1"/>
              </a:solidFill>
              <a:latin typeface="HelveticaNeueLT Pro 57 Cn"/>
            </a:endParaRPr>
          </a:p>
          <a:p>
            <a:pPr eaLnBrk="1" hangingPunct="1">
              <a:defRPr/>
            </a:pPr>
            <a:endParaRPr lang="tr-TR" sz="1800" dirty="0" smtClean="0">
              <a:solidFill>
                <a:schemeClr val="tx1"/>
              </a:solidFill>
              <a:latin typeface="HelveticaNeueLT Pro 57 Cn"/>
            </a:endParaRPr>
          </a:p>
          <a:p>
            <a:pPr eaLnBrk="1" hangingPunct="1">
              <a:defRPr/>
            </a:pPr>
            <a:endParaRPr lang="tr-TR" sz="2000" b="1" dirty="0" smtClean="0">
              <a:solidFill>
                <a:schemeClr val="tx1"/>
              </a:solidFill>
              <a:latin typeface="HelveticaNeueLT Com 77 BdCn"/>
              <a:ea typeface="+mj-ea"/>
              <a:cs typeface="+mj-cs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HH								</a:t>
            </a:r>
            <a:endParaRPr lang="tr-TR" sz="2000" dirty="0">
              <a:solidFill>
                <a:srgbClr val="FF0000"/>
              </a:solidFill>
            </a:endParaRPr>
          </a:p>
        </p:txBody>
      </p:sp>
      <p:cxnSp>
        <p:nvCxnSpPr>
          <p:cNvPr id="16" name="15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Dikdörtgen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76238-08AF-4FE2-B388-4997FFB5BB01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1125538"/>
            <a:ext cx="17287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339752" y="404664"/>
            <a:ext cx="475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Республика Турция </a:t>
            </a:r>
          </a:p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Министерство экономического развития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7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 Alt Başlık"/>
          <p:cNvSpPr txBox="1">
            <a:spLocks/>
          </p:cNvSpPr>
          <p:nvPr/>
        </p:nvSpPr>
        <p:spPr bwMode="auto">
          <a:xfrm>
            <a:off x="592138" y="620713"/>
            <a:ext cx="807085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tr-TR" sz="3400" b="1">
                <a:solidFill>
                  <a:srgbClr val="FF0000"/>
                </a:solidFill>
                <a:latin typeface="HelveticaNeueLT Pro 57 Cn"/>
              </a:rPr>
              <a:t>A) </a:t>
            </a:r>
            <a:r>
              <a:rPr lang="ru-RU" sz="3400" b="1">
                <a:solidFill>
                  <a:srgbClr val="FF0000"/>
                </a:solidFill>
                <a:latin typeface="HelveticaNeueLT Pro 57 Cn"/>
              </a:rPr>
              <a:t>ОСНОВНЫЕ НАПРАВЛЕНИЯ ПЛАНА</a:t>
            </a:r>
            <a:endParaRPr lang="tr-TR" sz="3400" b="1">
              <a:solidFill>
                <a:srgbClr val="FF0000"/>
              </a:solidFill>
              <a:latin typeface="HelveticaNeueLT Pro 57 Cn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ru-RU" sz="2200">
              <a:solidFill>
                <a:srgbClr val="000066"/>
              </a:solidFill>
              <a:latin typeface="HelveticaNeueLT Pro 57 Cn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Квалифицированные люди</a:t>
            </a:r>
            <a:r>
              <a:rPr lang="tr-TR" sz="2800">
                <a:solidFill>
                  <a:srgbClr val="00446A"/>
                </a:solidFill>
                <a:latin typeface="Calibri" pitchFamily="34" charset="0"/>
              </a:rPr>
              <a:t>, </a:t>
            </a: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мощное общество</a:t>
            </a:r>
            <a:endParaRPr lang="tr-TR" sz="2800">
              <a:solidFill>
                <a:srgbClr val="00446A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Инновационное производство</a:t>
            </a:r>
            <a:r>
              <a:rPr lang="tr-TR" sz="2800">
                <a:solidFill>
                  <a:srgbClr val="00446A"/>
                </a:solidFill>
                <a:latin typeface="Calibri" pitchFamily="34" charset="0"/>
              </a:rPr>
              <a:t>, </a:t>
            </a: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стабильный высокий экономический рост</a:t>
            </a:r>
            <a:endParaRPr lang="tr-TR" sz="2800">
              <a:solidFill>
                <a:srgbClr val="00446A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Удобные помещения</a:t>
            </a:r>
            <a:r>
              <a:rPr lang="tr-TR" sz="2800">
                <a:solidFill>
                  <a:srgbClr val="00446A"/>
                </a:solidFill>
                <a:latin typeface="Calibri" pitchFamily="34" charset="0"/>
              </a:rPr>
              <a:t>, </a:t>
            </a: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устойчивая окружающая среда</a:t>
            </a:r>
            <a:endParaRPr lang="tr-TR" sz="2800">
              <a:solidFill>
                <a:srgbClr val="00446A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ru-RU" sz="2800">
                <a:solidFill>
                  <a:srgbClr val="00446A"/>
                </a:solidFill>
                <a:latin typeface="Calibri" pitchFamily="34" charset="0"/>
              </a:rPr>
              <a:t>Международное сотрудничество ради экономического развития</a:t>
            </a:r>
            <a:endParaRPr lang="tr-TR" sz="2800">
              <a:solidFill>
                <a:srgbClr val="00446A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endParaRPr lang="tr-TR" sz="3000">
              <a:solidFill>
                <a:srgbClr val="000066"/>
              </a:solidFill>
              <a:latin typeface="HelveticaNeueLT Pro 57 Cn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endParaRPr lang="tr-TR" sz="300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2C6E7-3B1B-4C60-BD3E-48F3053E41C8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82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2" name="Title 1"/>
          <p:cNvSpPr>
            <a:spLocks noGrp="1"/>
          </p:cNvSpPr>
          <p:nvPr>
            <p:ph type="title"/>
          </p:nvPr>
        </p:nvSpPr>
        <p:spPr>
          <a:xfrm>
            <a:off x="908050" y="749300"/>
            <a:ext cx="8067675" cy="950913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1. 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Квалифицированные люди, мощное общество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/>
            </a:r>
            <a:br>
              <a:rPr lang="tr-TR" sz="3000" smtClean="0">
                <a:solidFill>
                  <a:srgbClr val="FF0000"/>
                </a:solidFill>
                <a:latin typeface="HelveticaNeueLT Com 77 BdCn"/>
              </a:rPr>
            </a:b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-1)</a:t>
            </a:r>
            <a:endParaRPr lang="en-US" sz="30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B5223-933A-4765-A928-22298DBF8DD4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13" name="2 Alt Başlık"/>
          <p:cNvSpPr txBox="1">
            <a:spLocks/>
          </p:cNvSpPr>
          <p:nvPr/>
        </p:nvSpPr>
        <p:spPr bwMode="auto">
          <a:xfrm>
            <a:off x="322263" y="1700213"/>
            <a:ext cx="8570912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endParaRPr lang="ru-RU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endParaRPr lang="ru-RU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Распространение благосостояния в обществе путём понимания устойчивого и охватывающего экономического развития;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Повышение качества и квалификации граждан и общества;</a:t>
            </a:r>
            <a:endParaRPr lang="tr-TR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Создание надёжной, безопасной социальной среды высокого стандарта;</a:t>
            </a:r>
            <a:endParaRPr lang="tr-TR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Обеспечение прав человека и индивидуальных свобод при помощи правовой системы, которая является справедливой и оперативной;</a:t>
            </a:r>
            <a:endParaRPr lang="tr-TR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Повысить доступность и качество государственных услуг.</a:t>
            </a:r>
            <a:endParaRPr lang="tr-TR" sz="2000">
              <a:solidFill>
                <a:srgbClr val="000066"/>
              </a:solidFill>
              <a:latin typeface="HelveticaNeueLT Pro 57 Cn"/>
            </a:endParaRPr>
          </a:p>
          <a:p>
            <a:pPr marL="0" lvl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200">
              <a:solidFill>
                <a:srgbClr val="000066"/>
              </a:solidFill>
              <a:latin typeface="HelveticaNeueLT Pro 57 Cn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6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0" name="Title 1"/>
          <p:cNvSpPr>
            <a:spLocks noGrp="1"/>
          </p:cNvSpPr>
          <p:nvPr>
            <p:ph type="title"/>
          </p:nvPr>
        </p:nvSpPr>
        <p:spPr>
          <a:xfrm>
            <a:off x="908050" y="749300"/>
            <a:ext cx="8067675" cy="950913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1. 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Квалифицированные люди, мощное общество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/>
            </a:r>
            <a:br>
              <a:rPr lang="tr-TR" sz="3000" smtClean="0">
                <a:solidFill>
                  <a:srgbClr val="FF0000"/>
                </a:solidFill>
                <a:latin typeface="HelveticaNeueLT Com 77 BdCn"/>
              </a:rPr>
            </a:b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-2)</a:t>
            </a:r>
            <a:endParaRPr lang="en-US" sz="30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B24B8-42C4-4DD9-B9AB-CFAA37F9CC42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13" name="2 Alt Başlık"/>
          <p:cNvSpPr txBox="1">
            <a:spLocks/>
          </p:cNvSpPr>
          <p:nvPr/>
        </p:nvSpPr>
        <p:spPr bwMode="auto">
          <a:xfrm>
            <a:off x="322263" y="1700213"/>
            <a:ext cx="8570912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endParaRPr lang="ru-RU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Повысить посещение дошкольных учебных заведений от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47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% до 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70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%;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Сокращать число учеников в классах и учебных помещениях;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Повышение доли очной формы высшего образования от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47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% до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55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Укрепление системы превентивных медицинских услуг;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Обеспечение дополнительно 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80.000 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новых лечебных коек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, 30.000 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врачей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, 80.000 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медсестёр.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0" lvl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200">
              <a:solidFill>
                <a:srgbClr val="000066"/>
              </a:solidFill>
              <a:latin typeface="HelveticaNeueLT Pro 57 Cn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91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Title 1"/>
          <p:cNvSpPr>
            <a:spLocks noGrp="1"/>
          </p:cNvSpPr>
          <p:nvPr>
            <p:ph type="title"/>
          </p:nvPr>
        </p:nvSpPr>
        <p:spPr>
          <a:xfrm>
            <a:off x="908050" y="749300"/>
            <a:ext cx="8067675" cy="950913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1. 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Квалифицированные люди, мощное общество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/>
            </a:r>
            <a:br>
              <a:rPr lang="tr-TR" sz="3000" smtClean="0">
                <a:solidFill>
                  <a:srgbClr val="FF0000"/>
                </a:solidFill>
                <a:latin typeface="HelveticaNeueLT Com 77 BdCn"/>
              </a:rPr>
            </a:b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-3)</a:t>
            </a:r>
            <a:endParaRPr lang="en-US" sz="30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C30F7-101E-4D98-873A-758C4C0C9392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sp>
        <p:nvSpPr>
          <p:cNvPr id="13" name="2 Alt Başlık"/>
          <p:cNvSpPr txBox="1">
            <a:spLocks/>
          </p:cNvSpPr>
          <p:nvPr/>
        </p:nvSpPr>
        <p:spPr bwMode="auto">
          <a:xfrm>
            <a:off x="322263" y="1844675"/>
            <a:ext cx="8570912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Облегчать доступ к правосудию;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Распространение концепции превентивного права и разработка альтернативных способов урегулирования спорных вопросов;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Улучшение распределение доходов и приведение к нулю число людей, имеющих ежедневный доход меньше 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4,30 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долларов;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Укрепление общественной целостности и солидарности вокруг национальной культуры и общих ценностей.</a:t>
            </a:r>
            <a:r>
              <a:rPr lang="en-US" sz="2800">
                <a:solidFill>
                  <a:srgbClr val="000066"/>
                </a:solidFill>
                <a:latin typeface="HelveticaNeueLT Pro 57 Cn"/>
              </a:rPr>
              <a:t> </a:t>
            </a:r>
            <a:endParaRPr lang="tr-TR" sz="28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0" lvl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200">
              <a:solidFill>
                <a:srgbClr val="000066"/>
              </a:solidFill>
              <a:latin typeface="HelveticaNeueLT Pro 57 Cn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96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6" name="Title 1"/>
          <p:cNvSpPr>
            <a:spLocks noGrp="1"/>
          </p:cNvSpPr>
          <p:nvPr>
            <p:ph type="title"/>
          </p:nvPr>
        </p:nvSpPr>
        <p:spPr>
          <a:xfrm>
            <a:off x="908050" y="749300"/>
            <a:ext cx="8067675" cy="950913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1. 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Квалифицированные люди, мощное общество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/>
            </a:r>
            <a:br>
              <a:rPr lang="tr-TR" sz="3000" smtClean="0">
                <a:solidFill>
                  <a:srgbClr val="FF0000"/>
                </a:solidFill>
                <a:latin typeface="HelveticaNeueLT Com 77 BdCn"/>
              </a:rPr>
            </a:b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-4)</a:t>
            </a:r>
            <a:endParaRPr lang="en-US" sz="30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C1EAB-3264-49F8-849A-025DC8CBCF42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sp>
        <p:nvSpPr>
          <p:cNvPr id="13" name="2 Alt Başlık"/>
          <p:cNvSpPr txBox="1">
            <a:spLocks/>
          </p:cNvSpPr>
          <p:nvPr/>
        </p:nvSpPr>
        <p:spPr bwMode="auto">
          <a:xfrm>
            <a:off x="322263" y="1844675"/>
            <a:ext cx="8570912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Гармонизация труда и семейной жизни, улучшение условий работы;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Сокращение нерегистрированного трудоустройства от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37,5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% до 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30</a:t>
            </a:r>
            <a:r>
              <a:rPr lang="ru-RU" sz="2400">
                <a:solidFill>
                  <a:srgbClr val="000066"/>
                </a:solidFill>
                <a:latin typeface="HelveticaNeueLT Pro 57 Cn"/>
              </a:rPr>
              <a:t>%;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Создавать справедливую, качественную и устойчивую в финансовом плане структуру социального обеспечения, которая полностью охватывает всего население;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Повышение качества жизни путём сохранения динамичной демографической структуры.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0" lvl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200">
              <a:solidFill>
                <a:srgbClr val="000066"/>
              </a:solidFill>
              <a:latin typeface="HelveticaNeueLT Pro 57 Cn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01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Title 1"/>
          <p:cNvSpPr>
            <a:spLocks noGrp="1"/>
          </p:cNvSpPr>
          <p:nvPr>
            <p:ph type="title"/>
          </p:nvPr>
        </p:nvSpPr>
        <p:spPr>
          <a:xfrm>
            <a:off x="896938" y="428625"/>
            <a:ext cx="8139112" cy="695325"/>
          </a:xfrm>
        </p:spPr>
        <p:txBody>
          <a:bodyPr/>
          <a:lstStyle/>
          <a:p>
            <a:pPr algn="l" eaLnBrk="1" hangingPunct="1"/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2. </a:t>
            </a:r>
            <a:r>
              <a:rPr lang="ru-RU" sz="2900" smtClean="0">
                <a:solidFill>
                  <a:srgbClr val="FF0000"/>
                </a:solidFill>
                <a:latin typeface="HelveticaNeueLT Com 77 BdCn"/>
              </a:rPr>
              <a:t>Инновационное производство, стабильный высокий рост эк. развития</a:t>
            </a:r>
            <a:endParaRPr lang="en-US" sz="29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43015" name="2 Alt Başlık"/>
          <p:cNvSpPr>
            <a:spLocks noGrp="1"/>
          </p:cNvSpPr>
          <p:nvPr>
            <p:ph idx="1"/>
          </p:nvPr>
        </p:nvSpPr>
        <p:spPr>
          <a:xfrm>
            <a:off x="285750" y="1268413"/>
            <a:ext cx="8534400" cy="4318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ru-RU" sz="2400" b="1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СТРАТЕГИЯ РАЗВИТИЯ</a:t>
            </a:r>
            <a:endParaRPr lang="tr-TR" sz="2400" b="1" smtClean="0">
              <a:solidFill>
                <a:srgbClr val="000066"/>
              </a:solidFill>
              <a:latin typeface="HelveticaNeueLT Com 77 BdCn"/>
              <a:cs typeface="Arial" pitchFamily="34" charset="0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515F9-0A9D-4FB1-B8C9-FDCB5DB8F36B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grpSp>
        <p:nvGrpSpPr>
          <p:cNvPr id="43017" name="Grup 21"/>
          <p:cNvGrpSpPr>
            <a:grpSpLocks/>
          </p:cNvGrpSpPr>
          <p:nvPr/>
        </p:nvGrpSpPr>
        <p:grpSpPr bwMode="auto">
          <a:xfrm>
            <a:off x="179388" y="1747838"/>
            <a:ext cx="8785225" cy="4418012"/>
            <a:chOff x="0" y="0"/>
            <a:chExt cx="5855970" cy="2764638"/>
          </a:xfrm>
        </p:grpSpPr>
        <p:sp>
          <p:nvSpPr>
            <p:cNvPr id="18" name="Folded Corner 17"/>
            <p:cNvSpPr>
              <a:spLocks noChangeArrowheads="1"/>
            </p:cNvSpPr>
            <p:nvPr/>
          </p:nvSpPr>
          <p:spPr bwMode="auto">
            <a:xfrm>
              <a:off x="1181987" y="2148729"/>
              <a:ext cx="3509985" cy="615909"/>
            </a:xfrm>
            <a:prstGeom prst="foldedCorner">
              <a:avLst>
                <a:gd name="adj" fmla="val 16667"/>
              </a:avLst>
            </a:prstGeom>
            <a:solidFill>
              <a:srgbClr val="C00000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blurRad="40005" dist="20320" dir="5400000" algn="ctr" rotWithShape="0">
                <a:srgbClr val="000000">
                  <a:alpha val="37999"/>
                </a:srgbClr>
              </a:outerShdw>
            </a:effectLst>
          </p:spPr>
          <p:txBody>
            <a:bodyPr anchor="b" upright="1"/>
            <a:lstStyle/>
            <a:p>
              <a:pPr algn="ctr">
                <a:spcBef>
                  <a:spcPts val="600"/>
                </a:spcBef>
                <a:defRPr/>
              </a:pPr>
              <a:r>
                <a:rPr lang="ru-RU" sz="2200" b="1" dirty="0">
                  <a:solidFill>
                    <a:srgbClr val="FFFFFF"/>
                  </a:solidFill>
                  <a:latin typeface="Book Antiqua"/>
                  <a:ea typeface="Calibri"/>
                  <a:cs typeface="Times New Roman"/>
                </a:rPr>
                <a:t>СТАБИЛЬНЫЙ И ВЫСОКИЙ ТЕМП ЭКОНОМИЧЕСКОГО РАЗВИТИЯ</a:t>
              </a:r>
              <a:endParaRPr lang="en-US" sz="2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Down Arrow Callout 2"/>
            <p:cNvSpPr>
              <a:spLocks noChangeArrowheads="1"/>
            </p:cNvSpPr>
            <p:nvPr/>
          </p:nvSpPr>
          <p:spPr bwMode="auto">
            <a:xfrm>
              <a:off x="1181987" y="1013270"/>
              <a:ext cx="3509985" cy="1009297"/>
            </a:xfrm>
            <a:prstGeom prst="flowChartOffpageConnector">
              <a:avLst/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 upright="1"/>
            <a:lstStyle/>
            <a:p>
              <a:pPr algn="ctr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endParaRPr lang="tr-TR" sz="1600" b="1" dirty="0">
                <a:solidFill>
                  <a:srgbClr val="FFFFFF"/>
                </a:solidFill>
                <a:latin typeface="Book Antiqua" pitchFamily="18" charset="0"/>
                <a:ea typeface="Calibri"/>
                <a:cs typeface="Times New Roman"/>
              </a:endParaRPr>
            </a:p>
            <a:p>
              <a:pPr algn="ctr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i="1" dirty="0">
                  <a:solidFill>
                    <a:srgbClr val="FFFFFF"/>
                  </a:solidFill>
                  <a:latin typeface="Book Antiqua" pitchFamily="18" charset="0"/>
                  <a:ea typeface="Calibri"/>
                  <a:cs typeface="Times New Roman"/>
                </a:rPr>
                <a:t>Развитие под предводительством частного сектора экспортоориентированной, конкурентоспособной структуры производства</a:t>
              </a:r>
            </a:p>
            <a:p>
              <a:pPr algn="ctr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Book Antiqua" pitchFamily="18" charset="0"/>
                  <a:ea typeface="Calibri"/>
                  <a:cs typeface="Times New Roman"/>
                </a:rPr>
                <a:t>Путём повышения продуктивности и ускорения индустриализации</a:t>
              </a:r>
              <a:endParaRPr lang="tr-TR" b="1" dirty="0">
                <a:solidFill>
                  <a:srgbClr val="FFFFFF"/>
                </a:solidFill>
                <a:latin typeface="Book Antiqua" pitchFamily="18" charset="0"/>
                <a:ea typeface="Calibri"/>
                <a:cs typeface="Times New Roman"/>
              </a:endParaRPr>
            </a:p>
            <a:p>
              <a:pPr algn="ctr">
                <a:spcAft>
                  <a:spcPts val="1000"/>
                </a:spcAft>
                <a:defRPr/>
              </a:pPr>
              <a:r>
                <a:rPr lang="tr-TR" sz="1100" b="1" dirty="0"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43020" name="Group 19"/>
            <p:cNvGrpSpPr>
              <a:grpSpLocks/>
            </p:cNvGrpSpPr>
            <p:nvPr/>
          </p:nvGrpSpPr>
          <p:grpSpPr bwMode="auto">
            <a:xfrm>
              <a:off x="0" y="0"/>
              <a:ext cx="5855970" cy="916947"/>
              <a:chOff x="0" y="0"/>
              <a:chExt cx="5856300" cy="916947"/>
            </a:xfrm>
          </p:grpSpPr>
          <p:sp>
            <p:nvSpPr>
              <p:cNvPr id="21" name="Flowchart: Off-page Connector 20"/>
              <p:cNvSpPr>
                <a:spLocks noChangeArrowheads="1"/>
              </p:cNvSpPr>
              <p:nvPr/>
            </p:nvSpPr>
            <p:spPr bwMode="auto">
              <a:xfrm>
                <a:off x="4685887" y="18874"/>
                <a:ext cx="1170413" cy="898036"/>
              </a:xfrm>
              <a:prstGeom prst="flowChartOffpageConnector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 upright="1"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400" b="1" dirty="0">
                    <a:latin typeface="Book Antiqua"/>
                    <a:ea typeface="Calibri"/>
                    <a:cs typeface="Times New Roman"/>
                  </a:rPr>
                  <a:t>Корпоративное качество</a:t>
                </a:r>
                <a:endParaRPr lang="en-US" sz="140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2" name="Flowchart: Off-page Connector 21"/>
              <p:cNvSpPr>
                <a:spLocks noChangeArrowheads="1"/>
              </p:cNvSpPr>
              <p:nvPr/>
            </p:nvSpPr>
            <p:spPr bwMode="auto">
              <a:xfrm>
                <a:off x="3514415" y="18874"/>
                <a:ext cx="1170413" cy="898036"/>
              </a:xfrm>
              <a:prstGeom prst="flowChartOffpageConnector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 upright="1"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400" b="1" dirty="0">
                    <a:latin typeface="Book Antiqua"/>
                    <a:ea typeface="Calibri"/>
                    <a:cs typeface="Times New Roman"/>
                  </a:rPr>
                  <a:t>Физическая инфраструктура</a:t>
                </a:r>
                <a:endParaRPr lang="en-US" sz="140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3" name="Flowchart: Off-page Connector 22"/>
              <p:cNvSpPr>
                <a:spLocks noChangeArrowheads="1"/>
              </p:cNvSpPr>
              <p:nvPr/>
            </p:nvSpPr>
            <p:spPr bwMode="auto">
              <a:xfrm>
                <a:off x="2342943" y="9934"/>
                <a:ext cx="1170413" cy="906976"/>
              </a:xfrm>
              <a:prstGeom prst="flowChartOffpageConnector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 upright="1"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400" b="1" dirty="0">
                    <a:latin typeface="Book Antiqua"/>
                    <a:ea typeface="Calibri"/>
                    <a:cs typeface="Times New Roman"/>
                  </a:rPr>
                  <a:t>Технология и инновация</a:t>
                </a:r>
                <a:endParaRPr lang="en-US" sz="140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4" name="Flowchart: Off-page Connector 23"/>
              <p:cNvSpPr>
                <a:spLocks noChangeArrowheads="1"/>
              </p:cNvSpPr>
              <p:nvPr/>
            </p:nvSpPr>
            <p:spPr bwMode="auto">
              <a:xfrm>
                <a:off x="1171471" y="0"/>
                <a:ext cx="1170413" cy="916910"/>
              </a:xfrm>
              <a:prstGeom prst="flowChartOffpageConnector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 upright="1"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400" b="1" dirty="0">
                    <a:latin typeface="Book Antiqua"/>
                    <a:ea typeface="Calibri"/>
                    <a:cs typeface="Times New Roman"/>
                  </a:rPr>
                  <a:t>Гуманитарный капитал и рынок труда</a:t>
                </a:r>
                <a:endParaRPr lang="en-US" sz="140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5" name="Flowchart: Off-page Connector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69355" cy="916910"/>
              </a:xfrm>
              <a:prstGeom prst="flowChartOffpageConnector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 upright="1"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400" b="1" dirty="0">
                    <a:latin typeface="Book Antiqua"/>
                    <a:ea typeface="Calibri"/>
                    <a:cs typeface="Times New Roman"/>
                  </a:rPr>
                  <a:t>Мокроэкономическая стабильность</a:t>
                </a:r>
                <a:endParaRPr lang="en-US" sz="1400" dirty="0"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06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2" name="2 Alt Başlık"/>
          <p:cNvSpPr txBox="1">
            <a:spLocks/>
          </p:cNvSpPr>
          <p:nvPr/>
        </p:nvSpPr>
        <p:spPr bwMode="auto">
          <a:xfrm>
            <a:off x="322263" y="1484313"/>
            <a:ext cx="8570912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Повышение уровня дохода страны до уровня самых богатых стран;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Ускорение накопления капитала и процесса индустриализации;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Сокращение дефицита текущих платежей устойчивым образом до приемлемого уровня;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Повышение возможностей инновации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, 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обеспечение реформирования производственной структуры путём интеграции инноваций с производством;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Сокращение зависимости экономики от импорта.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endParaRPr lang="tr-TR" sz="260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9C01C-087B-4751-A0B4-B11F062F5097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45064" name="Title 1"/>
          <p:cNvSpPr txBox="1">
            <a:spLocks/>
          </p:cNvSpPr>
          <p:nvPr/>
        </p:nvSpPr>
        <p:spPr bwMode="auto">
          <a:xfrm>
            <a:off x="896938" y="479425"/>
            <a:ext cx="8139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tr-TR" sz="2900">
              <a:solidFill>
                <a:srgbClr val="FF0000"/>
              </a:solidFill>
              <a:latin typeface="HelveticaNeueLT Com 77 BdCn"/>
            </a:endParaRPr>
          </a:p>
          <a:p>
            <a:pPr algn="ctr"/>
            <a:r>
              <a:rPr lang="tr-TR" sz="2900">
                <a:solidFill>
                  <a:srgbClr val="FF0000"/>
                </a:solidFill>
                <a:latin typeface="HelveticaNeueLT Com 77 BdCn"/>
              </a:rPr>
              <a:t>2. </a:t>
            </a:r>
            <a:r>
              <a:rPr lang="ru-RU" sz="2900">
                <a:solidFill>
                  <a:srgbClr val="FF0000"/>
                </a:solidFill>
                <a:latin typeface="HelveticaNeueLT Com 77 BdCn"/>
              </a:rPr>
              <a:t>Инновационное производство, стабильный высокий рост эк. развития</a:t>
            </a:r>
            <a:r>
              <a:rPr lang="tr-TR" sz="2900">
                <a:solidFill>
                  <a:srgbClr val="FF0000"/>
                </a:solidFill>
                <a:latin typeface="HelveticaNeueLT Com 77 BdCn"/>
              </a:rPr>
              <a:t> 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280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-1)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10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0" name="2 Alt Başlık"/>
          <p:cNvSpPr txBox="1">
            <a:spLocks/>
          </p:cNvSpPr>
          <p:nvPr/>
        </p:nvSpPr>
        <p:spPr bwMode="auto">
          <a:xfrm>
            <a:off x="322263" y="1484313"/>
            <a:ext cx="8570912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Обеспечить ежегодный экономический рост не менее </a:t>
            </a:r>
            <a:r>
              <a:rPr lang="tr-TR" sz="2200">
                <a:solidFill>
                  <a:srgbClr val="000066"/>
                </a:solidFill>
                <a:latin typeface="HelveticaNeueLT Pro 57 Cn"/>
              </a:rPr>
              <a:t>5,5</a:t>
            </a:r>
            <a:r>
              <a:rPr lang="ru-RU" sz="2200">
                <a:solidFill>
                  <a:srgbClr val="000066"/>
                </a:solidFill>
                <a:latin typeface="HelveticaNeueLT Pro 57 Cn"/>
              </a:rPr>
              <a:t>% и создать условия для трудоустройства еще 4 миллионов человек;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Повысить уровень внутренних сбережений до 19% ВВП;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Сохранять в первых годах планового периода индекс роста потребительских цен в пределах 5%, а затем сокращать до 5%;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Обеспечить включение Стамбула в список первых 25 крупных финансовых центров мира;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Распространять налоговое бремя на все общество и обеспечить справедливое распределение налоговой нагрузки.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endParaRPr lang="tr-TR" sz="260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EB79C-8B72-4C85-9A32-8C3DD6FD123E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sp>
        <p:nvSpPr>
          <p:cNvPr id="47112" name="Title 1"/>
          <p:cNvSpPr txBox="1">
            <a:spLocks/>
          </p:cNvSpPr>
          <p:nvPr/>
        </p:nvSpPr>
        <p:spPr bwMode="auto">
          <a:xfrm>
            <a:off x="896938" y="479425"/>
            <a:ext cx="8139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tr-TR" sz="2900">
              <a:solidFill>
                <a:srgbClr val="FF0000"/>
              </a:solidFill>
              <a:latin typeface="HelveticaNeueLT Com 77 BdCn"/>
            </a:endParaRPr>
          </a:p>
          <a:p>
            <a:pPr algn="ctr"/>
            <a:r>
              <a:rPr lang="tr-TR" sz="2900">
                <a:solidFill>
                  <a:srgbClr val="FF0000"/>
                </a:solidFill>
                <a:latin typeface="HelveticaNeueLT Com 77 BdCn"/>
              </a:rPr>
              <a:t>2. </a:t>
            </a:r>
            <a:r>
              <a:rPr lang="ru-RU" sz="2900">
                <a:solidFill>
                  <a:srgbClr val="FF0000"/>
                </a:solidFill>
                <a:latin typeface="HelveticaNeueLT Com 77 BdCn"/>
              </a:rPr>
              <a:t>Инновационное производство, стабильный высокий рост эк. развития</a:t>
            </a:r>
            <a:r>
              <a:rPr lang="tr-TR" sz="2900">
                <a:solidFill>
                  <a:srgbClr val="FF0000"/>
                </a:solidFill>
                <a:latin typeface="HelveticaNeueLT Com 77 BdCn"/>
              </a:rPr>
              <a:t> 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280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-2)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15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8" name="2 Alt Başlık"/>
          <p:cNvSpPr txBox="1">
            <a:spLocks/>
          </p:cNvSpPr>
          <p:nvPr/>
        </p:nvSpPr>
        <p:spPr bwMode="auto">
          <a:xfrm>
            <a:off x="287338" y="1879600"/>
            <a:ext cx="8569325" cy="47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Повысить пропорцию государственных вложений в основной капитал в отношении ВВП до 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4,8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%, а частных вложений до 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19,3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%;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Увеличить долю расходов на проведение научных исследований в отношении национального дохода до 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1,8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%.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Повысить экспорт промышленных изделий до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 257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 млрд. долларов и увеличить долю секторов высокой технологии в этом экспорте.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 </a:t>
            </a: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BF9E1-C290-4ADE-9C7F-8102B37C3238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  <p:sp>
        <p:nvSpPr>
          <p:cNvPr id="49160" name="Title 1"/>
          <p:cNvSpPr txBox="1">
            <a:spLocks/>
          </p:cNvSpPr>
          <p:nvPr/>
        </p:nvSpPr>
        <p:spPr bwMode="auto">
          <a:xfrm>
            <a:off x="896938" y="479425"/>
            <a:ext cx="8139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tr-TR" sz="2900">
              <a:solidFill>
                <a:srgbClr val="FF0000"/>
              </a:solidFill>
              <a:latin typeface="HelveticaNeueLT Com 77 BdCn"/>
            </a:endParaRPr>
          </a:p>
          <a:p>
            <a:pPr algn="ctr"/>
            <a:r>
              <a:rPr lang="tr-TR" sz="2900">
                <a:solidFill>
                  <a:srgbClr val="FF0000"/>
                </a:solidFill>
                <a:latin typeface="HelveticaNeueLT Com 77 BdCn"/>
              </a:rPr>
              <a:t>2. </a:t>
            </a:r>
            <a:r>
              <a:rPr lang="ru-RU" sz="2900">
                <a:solidFill>
                  <a:srgbClr val="FF0000"/>
                </a:solidFill>
                <a:latin typeface="HelveticaNeueLT Com 77 BdCn"/>
              </a:rPr>
              <a:t>Инновационное производство, стабильный высокий рост эк. развития</a:t>
            </a:r>
            <a:r>
              <a:rPr lang="tr-TR" sz="2900">
                <a:solidFill>
                  <a:srgbClr val="FF0000"/>
                </a:solidFill>
                <a:latin typeface="HelveticaNeueLT Com 77 BdCn"/>
              </a:rPr>
              <a:t> 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280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-3)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0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6" name="2 Alt Başlık"/>
          <p:cNvSpPr txBox="1">
            <a:spLocks/>
          </p:cNvSpPr>
          <p:nvPr/>
        </p:nvSpPr>
        <p:spPr bwMode="auto">
          <a:xfrm>
            <a:off x="322263" y="1484313"/>
            <a:ext cx="8570912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endParaRPr lang="ru-RU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Обеспечить энергетическую безопасность страны и сокращать зависимость от импорта энергоносителей;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Увеличить встроенную мощность электрогенерации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от 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58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тыс.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МВт до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78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тыс.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МВт;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Превращать Турцию в региональную базу для логистики и реализация широкомасштабных портовых мощностей;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Расширять сеть многополосных дорог с разделительной полосой и скоростных автодорог до 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30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тыс. км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,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увеличить трасс скоростных поездов до 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2.500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км;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>
                <a:solidFill>
                  <a:srgbClr val="000066"/>
                </a:solidFill>
                <a:latin typeface="HelveticaNeueLT Pro 57 Cn"/>
              </a:rPr>
              <a:t>Увеличить число иностранных туристов до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 42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миллионов человек и повысит доход от туризма  до </a:t>
            </a:r>
            <a:r>
              <a:rPr lang="tr-TR" sz="2000">
                <a:solidFill>
                  <a:srgbClr val="000066"/>
                </a:solidFill>
                <a:latin typeface="HelveticaNeueLT Pro 57 Cn"/>
              </a:rPr>
              <a:t>45 </a:t>
            </a:r>
            <a:r>
              <a:rPr lang="ru-RU" sz="2000">
                <a:solidFill>
                  <a:srgbClr val="000066"/>
                </a:solidFill>
                <a:latin typeface="HelveticaNeueLT Pro 57 Cn"/>
              </a:rPr>
              <a:t>миллиарда долларов.</a:t>
            </a:r>
            <a:endParaRPr lang="tr-TR" sz="2000">
              <a:solidFill>
                <a:srgbClr val="000066"/>
              </a:solidFill>
              <a:latin typeface="HelveticaNeueLT Pro 57 Cn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tr-TR" sz="260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B209B-9EFD-4001-88D6-37D7EBC45463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51208" name="Title 1"/>
          <p:cNvSpPr txBox="1">
            <a:spLocks/>
          </p:cNvSpPr>
          <p:nvPr/>
        </p:nvSpPr>
        <p:spPr bwMode="auto">
          <a:xfrm>
            <a:off x="896938" y="479425"/>
            <a:ext cx="8139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tr-TR" sz="2900">
              <a:solidFill>
                <a:srgbClr val="FF0000"/>
              </a:solidFill>
              <a:latin typeface="HelveticaNeueLT Com 77 BdCn"/>
            </a:endParaRPr>
          </a:p>
          <a:p>
            <a:pPr algn="ctr"/>
            <a:r>
              <a:rPr lang="tr-TR" sz="2900">
                <a:solidFill>
                  <a:srgbClr val="FF0000"/>
                </a:solidFill>
                <a:latin typeface="HelveticaNeueLT Com 77 BdCn"/>
              </a:rPr>
              <a:t>2. </a:t>
            </a:r>
            <a:r>
              <a:rPr lang="ru-RU" sz="2900">
                <a:solidFill>
                  <a:srgbClr val="FF0000"/>
                </a:solidFill>
                <a:latin typeface="HelveticaNeueLT Com 77 BdCn"/>
              </a:rPr>
              <a:t>Инновационное производство, стабильный высокий рост эк. развития</a:t>
            </a:r>
            <a:r>
              <a:rPr lang="tr-TR" sz="2900">
                <a:solidFill>
                  <a:srgbClr val="FF0000"/>
                </a:solidFill>
                <a:latin typeface="HelveticaNeueLT Com 77 BdCn"/>
              </a:rPr>
              <a:t> 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(</a:t>
            </a:r>
            <a:r>
              <a:rPr lang="ru-RU" sz="280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2800">
                <a:solidFill>
                  <a:srgbClr val="FF0000"/>
                </a:solidFill>
                <a:latin typeface="HelveticaNeueLT Com 77 BdCn"/>
              </a:rPr>
              <a:t>-4)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prstClr val="white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8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69950" y="692150"/>
            <a:ext cx="7802563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 lnSpcReduction="1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38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 </a:t>
            </a:r>
            <a:r>
              <a:rPr lang="ru-RU" sz="38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ПЛАН РАЗВИТИЯ</a:t>
            </a:r>
            <a:endParaRPr lang="tr-TR" sz="3800" b="1" dirty="0" smtClean="0">
              <a:solidFill>
                <a:srgbClr val="FF0000"/>
              </a:solidFill>
              <a:latin typeface="HelveticaNeueLT Pro 57 Cn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66"/>
                </a:solidFill>
                <a:latin typeface="HelveticaNeueLT Com 77 BdCn"/>
              </a:rPr>
              <a:t>Планы развития разрабатываются пониманием обеспечения участия всех заинтересованных сторон в процессе принятия решения</a:t>
            </a:r>
            <a:r>
              <a:rPr lang="tr-TR" sz="2400" dirty="0" smtClean="0">
                <a:solidFill>
                  <a:srgbClr val="000066"/>
                </a:solidFill>
                <a:latin typeface="HelveticaNeueLT Com 77 BdCn"/>
              </a:rPr>
              <a:t>, </a:t>
            </a:r>
            <a:r>
              <a:rPr lang="ru-RU" sz="2400" dirty="0" smtClean="0">
                <a:solidFill>
                  <a:srgbClr val="000066"/>
                </a:solidFill>
                <a:latin typeface="HelveticaNeueLT Com 77 BdCn"/>
              </a:rPr>
              <a:t>в соответствии с долгосрочными целями, комплексным подходом и путём обеспечения баланса между секторами</a:t>
            </a:r>
            <a:r>
              <a:rPr lang="tr-TR" sz="2400" dirty="0" smtClean="0">
                <a:solidFill>
                  <a:srgbClr val="000066"/>
                </a:solidFill>
                <a:latin typeface="HelveticaNeueLT Com 77 BdCn"/>
              </a:rPr>
              <a:t>. </a:t>
            </a:r>
            <a:endParaRPr lang="tr-TR" sz="2400" dirty="0">
              <a:solidFill>
                <a:srgbClr val="000066"/>
              </a:solidFill>
              <a:latin typeface="HelveticaNeueLT Com 77 BdCn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000066"/>
              </a:solidFill>
              <a:latin typeface="HelveticaNeueLT Com 77 BdCn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66"/>
                </a:solidFill>
                <a:latin typeface="HelveticaNeueLT Com 77 BdCn"/>
              </a:rPr>
              <a:t>При помощи специализированных комиссий, создаваемых на стадии подготовки планов, создаются условия для того, чтобы взгляды и ожидания различных кругов по экономическим и социальным политикам и намеченным целям получали отражение в планах развития</a:t>
            </a:r>
            <a:r>
              <a:rPr lang="tr-TR" sz="2400" dirty="0" smtClean="0">
                <a:solidFill>
                  <a:srgbClr val="000066"/>
                </a:solidFill>
                <a:latin typeface="HelveticaNeueLT Com 77 BdCn"/>
              </a:rPr>
              <a:t>.</a:t>
            </a:r>
            <a:endParaRPr lang="tr-TR" sz="2400" dirty="0">
              <a:solidFill>
                <a:srgbClr val="000066"/>
              </a:solidFill>
              <a:latin typeface="HelveticaNeueLT Com 77 BdCn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000066"/>
              </a:solidFill>
              <a:latin typeface="HelveticaNeueLT Com 77 BdCn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66"/>
                </a:solidFill>
                <a:latin typeface="HelveticaNeueLT Com 77 BdCn"/>
              </a:rPr>
              <a:t>В нашей стране до настоящего времени подготовлены </a:t>
            </a:r>
            <a:r>
              <a:rPr lang="tr-TR" sz="2400" dirty="0" smtClean="0">
                <a:solidFill>
                  <a:srgbClr val="000066"/>
                </a:solidFill>
                <a:latin typeface="HelveticaNeueLT Com 77 BdCn"/>
              </a:rPr>
              <a:t>10 </a:t>
            </a:r>
            <a:r>
              <a:rPr lang="ru-RU" sz="2400" dirty="0" smtClean="0">
                <a:solidFill>
                  <a:srgbClr val="000066"/>
                </a:solidFill>
                <a:latin typeface="HelveticaNeueLT Com 77 BdCn"/>
              </a:rPr>
              <a:t>планов развития</a:t>
            </a:r>
            <a:r>
              <a:rPr lang="tr-TR" sz="2400" dirty="0" smtClean="0">
                <a:solidFill>
                  <a:srgbClr val="000066"/>
                </a:solidFill>
                <a:latin typeface="HelveticaNeueLT Com 77 BdCn"/>
              </a:rPr>
              <a:t>.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000066"/>
              </a:solidFill>
            </a:endParaRPr>
          </a:p>
          <a:p>
            <a:pPr>
              <a:defRPr/>
            </a:pPr>
            <a:endParaRPr lang="tr-TR" sz="3800" dirty="0" smtClean="0">
              <a:solidFill>
                <a:srgbClr val="000066"/>
              </a:solidFill>
              <a:latin typeface="HelveticaNeueLT Pro 57 Cn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prstClr val="black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ct val="30000"/>
              </a:spcBef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endParaRPr lang="tr-TR" sz="8800" dirty="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E89D3-AC66-4C2C-B7DE-DA3A3EB7CA4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39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2565400"/>
            <a:ext cx="14033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25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4" name="Title 1"/>
          <p:cNvSpPr>
            <a:spLocks noGrp="1"/>
          </p:cNvSpPr>
          <p:nvPr>
            <p:ph type="title"/>
          </p:nvPr>
        </p:nvSpPr>
        <p:spPr>
          <a:xfrm>
            <a:off x="609600" y="865188"/>
            <a:ext cx="8139113" cy="695325"/>
          </a:xfrm>
        </p:spPr>
        <p:txBody>
          <a:bodyPr/>
          <a:lstStyle/>
          <a:p>
            <a:pPr eaLnBrk="1" hangingPunct="1"/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3. </a:t>
            </a:r>
            <a:r>
              <a:rPr lang="ru-RU" sz="2900" smtClean="0">
                <a:solidFill>
                  <a:srgbClr val="FF0000"/>
                </a:solidFill>
                <a:latin typeface="HelveticaNeueLT Com 77 BdCn"/>
              </a:rPr>
              <a:t>Удобные помещения, устойчивая окружающая среда</a:t>
            </a:r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 (</a:t>
            </a:r>
            <a:r>
              <a:rPr lang="ru-RU" sz="29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-1)</a:t>
            </a:r>
            <a:r>
              <a:rPr lang="en-US" sz="3600" smtClean="0">
                <a:solidFill>
                  <a:srgbClr val="FF0000"/>
                </a:solidFill>
                <a:latin typeface="HelveticaNeueLT Com 77 BdCn"/>
              </a:rPr>
              <a:t/>
            </a:r>
            <a:br>
              <a:rPr lang="en-US" sz="3600" smtClean="0">
                <a:solidFill>
                  <a:srgbClr val="FF0000"/>
                </a:solidFill>
                <a:latin typeface="HelveticaNeueLT Com 77 BdCn"/>
              </a:rPr>
            </a:br>
            <a:endParaRPr lang="en-US" sz="29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2" name="2 Alt Başlık"/>
          <p:cNvSpPr>
            <a:spLocks noGrp="1"/>
          </p:cNvSpPr>
          <p:nvPr>
            <p:ph idx="1"/>
          </p:nvPr>
        </p:nvSpPr>
        <p:spPr>
          <a:xfrm>
            <a:off x="285750" y="1196975"/>
            <a:ext cx="8534400" cy="4929188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tr-TR" sz="2800" b="1" dirty="0">
              <a:latin typeface="HelveticaNeueLT Pro 57 Cn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tr-TR" sz="2800" b="1" dirty="0" smtClean="0">
              <a:latin typeface="HelveticaNeueLT Pro 57 Cn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1200" b="1" dirty="0" smtClean="0">
              <a:latin typeface="HelveticaNeueLT Pro 57 Cn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tr-TR" sz="2000" dirty="0" smtClean="0">
              <a:latin typeface="HelveticaNeueLT Pro 57 Cn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2000" dirty="0" smtClean="0">
              <a:latin typeface="HelveticaNeueLT Pro 57 Cn"/>
              <a:cs typeface="Arial" pitchFamily="34" charset="0"/>
            </a:endParaRPr>
          </a:p>
          <a:p>
            <a:pPr marL="914400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sz="2000" dirty="0" smtClean="0">
              <a:latin typeface="HelveticaNeueLT Pro 57 Cn"/>
              <a:cs typeface="Arial" pitchFamily="34" charset="0"/>
            </a:endParaRPr>
          </a:p>
          <a:p>
            <a:pPr marL="914400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dirty="0">
              <a:latin typeface="HelveticaNeueLT Pro 57 Cn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D79D5-A742-436A-B605-69E9527D2986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53257" name="2 Alt Başlık"/>
          <p:cNvSpPr txBox="1">
            <a:spLocks/>
          </p:cNvSpPr>
          <p:nvPr/>
        </p:nvSpPr>
        <p:spPr bwMode="auto">
          <a:xfrm>
            <a:off x="401638" y="1587500"/>
            <a:ext cx="8570912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endParaRPr lang="ru-RU" sz="2200">
              <a:solidFill>
                <a:srgbClr val="000066"/>
              </a:solidFill>
              <a:latin typeface="HelveticaNeueLT Pro 57 Cn"/>
            </a:endParaRP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Обеспечить более равномерного распределения благосостояния на территории страны путём ликвидации разницы в уровнях развитости отдельных регионов;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Укреплять местные экономические структуры в частности в промышленных центрах в Анатолии и в крупных городах;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Повысить минимальный уровень благосостояния в сельскохозяйственной местности до средних показателей страны;</a:t>
            </a:r>
            <a:r>
              <a:rPr lang="tr-TR" sz="22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Обеспечить новые сейсмоустойчивые жилые площади на основе культурных ценностей, оказывая содействие экономическому развитию.</a:t>
            </a: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285750" lvl="1" indent="-285750">
              <a:spcBef>
                <a:spcPct val="20000"/>
              </a:spcBef>
              <a:buFont typeface="Arial" pitchFamily="34" charset="0"/>
              <a:buChar char="•"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30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2" name="Title 1"/>
          <p:cNvSpPr>
            <a:spLocks noGrp="1"/>
          </p:cNvSpPr>
          <p:nvPr>
            <p:ph type="title"/>
          </p:nvPr>
        </p:nvSpPr>
        <p:spPr>
          <a:xfrm>
            <a:off x="609600" y="865188"/>
            <a:ext cx="8139113" cy="695325"/>
          </a:xfrm>
        </p:spPr>
        <p:txBody>
          <a:bodyPr/>
          <a:lstStyle/>
          <a:p>
            <a:pPr eaLnBrk="1" hangingPunct="1"/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3. </a:t>
            </a:r>
            <a:r>
              <a:rPr lang="ru-RU" sz="2900" smtClean="0">
                <a:solidFill>
                  <a:srgbClr val="FF0000"/>
                </a:solidFill>
                <a:latin typeface="HelveticaNeueLT Com 77 BdCn"/>
              </a:rPr>
              <a:t>Удобные помещения, устойчивая окружающая среда</a:t>
            </a:r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 (</a:t>
            </a:r>
            <a:r>
              <a:rPr lang="ru-RU" sz="29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2900" smtClean="0">
                <a:solidFill>
                  <a:srgbClr val="FF0000"/>
                </a:solidFill>
                <a:latin typeface="HelveticaNeueLT Com 77 BdCn"/>
              </a:rPr>
              <a:t>-2)</a:t>
            </a:r>
            <a:r>
              <a:rPr lang="en-US" sz="3600" smtClean="0">
                <a:solidFill>
                  <a:srgbClr val="FF0000"/>
                </a:solidFill>
                <a:latin typeface="HelveticaNeueLT Com 77 BdCn"/>
              </a:rPr>
              <a:t/>
            </a:r>
            <a:br>
              <a:rPr lang="en-US" sz="3600" smtClean="0">
                <a:solidFill>
                  <a:srgbClr val="FF0000"/>
                </a:solidFill>
                <a:latin typeface="HelveticaNeueLT Com 77 BdCn"/>
              </a:rPr>
            </a:br>
            <a:endParaRPr lang="en-US" sz="29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2" name="2 Alt Başlık"/>
          <p:cNvSpPr>
            <a:spLocks noGrp="1"/>
          </p:cNvSpPr>
          <p:nvPr>
            <p:ph idx="1"/>
          </p:nvPr>
        </p:nvSpPr>
        <p:spPr>
          <a:xfrm>
            <a:off x="285750" y="1196975"/>
            <a:ext cx="8534400" cy="4929188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tr-TR" sz="2800" b="1" dirty="0">
              <a:latin typeface="HelveticaNeueLT Pro 57 Cn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tr-TR" sz="2800" b="1" dirty="0" smtClean="0">
              <a:latin typeface="HelveticaNeueLT Pro 57 Cn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1200" b="1" dirty="0" smtClean="0">
              <a:latin typeface="HelveticaNeueLT Pro 57 Cn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tr-TR" sz="2000" dirty="0" smtClean="0">
              <a:latin typeface="HelveticaNeueLT Pro 57 Cn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2000" dirty="0" smtClean="0">
              <a:latin typeface="HelveticaNeueLT Pro 57 Cn"/>
              <a:cs typeface="Arial" pitchFamily="34" charset="0"/>
            </a:endParaRPr>
          </a:p>
          <a:p>
            <a:pPr marL="914400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sz="2000" dirty="0" smtClean="0">
              <a:latin typeface="HelveticaNeueLT Pro 57 Cn"/>
              <a:cs typeface="Arial" pitchFamily="34" charset="0"/>
            </a:endParaRPr>
          </a:p>
          <a:p>
            <a:pPr marL="914400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dirty="0">
              <a:latin typeface="HelveticaNeueLT Pro 57 Cn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4CE87-F6DE-477B-858C-B6DDC8CC6EE7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  <p:sp>
        <p:nvSpPr>
          <p:cNvPr id="55305" name="2 Alt Başlık"/>
          <p:cNvSpPr txBox="1">
            <a:spLocks/>
          </p:cNvSpPr>
          <p:nvPr/>
        </p:nvSpPr>
        <p:spPr bwMode="auto">
          <a:xfrm>
            <a:off x="401638" y="1484313"/>
            <a:ext cx="857091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Обеспечить достаточным, надёжным и безопасным жильем всех слоев общества;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Увеличить в городах доступа к гигиеничной и безопасной питьевой - хозяйственной воде;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Повысить до 80% населения муниципалитетов, пользующееся канализационными услугами и до 85% населения, пользующееся услугами постоянного складирования отходов;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Создавать надёжную, экологически чистую и устойчивую инфраструктуру транспорта, которая сократить нагрузку автодвижения и увеличить продуктивность топлива.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marL="285750" lvl="1" indent="-285750" algn="just">
              <a:spcBef>
                <a:spcPct val="20000"/>
              </a:spcBef>
              <a:buFont typeface="Arial" pitchFamily="34" charset="0"/>
              <a:buChar char="•"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34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0" name="Title 1"/>
          <p:cNvSpPr>
            <a:spLocks noGrp="1"/>
          </p:cNvSpPr>
          <p:nvPr>
            <p:ph type="title"/>
          </p:nvPr>
        </p:nvSpPr>
        <p:spPr>
          <a:xfrm>
            <a:off x="896938" y="479425"/>
            <a:ext cx="7996237" cy="1192213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4. 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Международное сотрудничество ради экономического развития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 (</a:t>
            </a:r>
            <a:r>
              <a:rPr lang="ru-RU" sz="3000" smtClean="0">
                <a:solidFill>
                  <a:srgbClr val="FF0000"/>
                </a:solidFill>
                <a:latin typeface="HelveticaNeueLT Com 77 BdCn"/>
              </a:rPr>
              <a:t>Наши цели</a:t>
            </a:r>
            <a:r>
              <a:rPr lang="tr-TR" sz="3000" smtClean="0">
                <a:solidFill>
                  <a:srgbClr val="FF0000"/>
                </a:solidFill>
                <a:latin typeface="HelveticaNeueLT Com 77 BdCn"/>
              </a:rPr>
              <a:t>)</a:t>
            </a:r>
            <a:endParaRPr lang="en-US" sz="3000" smtClean="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12" name="2 Alt Başlık"/>
          <p:cNvSpPr>
            <a:spLocks noGrp="1"/>
          </p:cNvSpPr>
          <p:nvPr>
            <p:ph idx="1"/>
          </p:nvPr>
        </p:nvSpPr>
        <p:spPr>
          <a:xfrm>
            <a:off x="257175" y="1685925"/>
            <a:ext cx="8534400" cy="5065713"/>
          </a:xfrm>
        </p:spPr>
        <p:txBody>
          <a:bodyPr>
            <a:normAutofit/>
          </a:bodyPr>
          <a:lstStyle/>
          <a:p>
            <a:pPr marL="285750" lvl="1" algn="just" eaLnBrk="1" hangingPunct="1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Обеспечить устойчивое использование природных ресурсов путем распространения практики экологичности;</a:t>
            </a:r>
            <a:r>
              <a:rPr lang="tr-TR" sz="240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0066"/>
                </a:solidFill>
                <a:latin typeface="HelveticaNeueLT Pro 57 Cn"/>
              </a:rPr>
              <a:t>Воспользоваться больше международной динамикой в процессе экономического развития и осуществлять обмен опытом с другими странами;</a:t>
            </a:r>
            <a:endParaRPr lang="tr-TR" sz="2400" smtClean="0">
              <a:solidFill>
                <a:srgbClr val="000066"/>
              </a:solidFill>
              <a:latin typeface="HelveticaNeueLT Pro 57 Cn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0066"/>
                </a:solidFill>
                <a:latin typeface="HelveticaNeueLT Pro 57 Cn"/>
              </a:rPr>
              <a:t>Проводить эффективную политику сотрудничества, которое будет служить миру, процветанию и стабильности  на международной арене;</a:t>
            </a:r>
            <a:endParaRPr lang="tr-TR" sz="2400" smtClean="0">
              <a:solidFill>
                <a:srgbClr val="000066"/>
              </a:solidFill>
              <a:latin typeface="HelveticaNeueLT Pro 57 Cn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0066"/>
                </a:solidFill>
                <a:latin typeface="HelveticaNeueLT Pro 57 Cn"/>
              </a:rPr>
              <a:t>Создавать условия для того, чтобы наша страна играла более активную роль в определении повестки дня глобального развития;</a:t>
            </a:r>
            <a:endParaRPr lang="tr-TR" sz="2400" smtClean="0">
              <a:solidFill>
                <a:srgbClr val="000066"/>
              </a:solidFill>
              <a:latin typeface="HelveticaNeueLT Pro 57 Cn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0066"/>
                </a:solidFill>
                <a:latin typeface="HelveticaNeueLT Pro 57 Cn"/>
              </a:rPr>
              <a:t>Оказать помощь странам, пострадавшим от стихийных бедствий или осуществляющим преобразования.</a:t>
            </a:r>
            <a:r>
              <a:rPr lang="tr-TR" sz="2400" smtClean="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/>
              <a:t> </a:t>
            </a:r>
            <a:endParaRPr lang="tr-TR" sz="2400" smtClean="0"/>
          </a:p>
          <a:p>
            <a:pPr marL="355600" lvl="2" indent="-260350" eaLnBrk="1" hangingPunct="1">
              <a:lnSpc>
                <a:spcPct val="80000"/>
              </a:lnSpc>
            </a:pPr>
            <a:endParaRPr lang="tr-TR" sz="2000" smtClean="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2651F-6FC4-4D9E-AB6A-2F14D2F7A99A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39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 Alt Başlık"/>
          <p:cNvSpPr>
            <a:spLocks noGrp="1"/>
          </p:cNvSpPr>
          <p:nvPr>
            <p:ph type="subTitle" idx="1"/>
          </p:nvPr>
        </p:nvSpPr>
        <p:spPr>
          <a:xfrm>
            <a:off x="468313" y="1450975"/>
            <a:ext cx="8072437" cy="4857750"/>
          </a:xfrm>
        </p:spPr>
        <p:txBody>
          <a:bodyPr rtlCol="0">
            <a:normAutofit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b="1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b="1" dirty="0" smtClean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1200" b="1" dirty="0" smtClean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tr-TR" sz="2000" dirty="0" smtClean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2000" dirty="0" smtClean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914400" lvl="1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sz="2000" dirty="0" smtClean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914400" lvl="1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9" name="2 Alt Başlık"/>
          <p:cNvSpPr txBox="1">
            <a:spLocks/>
          </p:cNvSpPr>
          <p:nvPr/>
        </p:nvSpPr>
        <p:spPr bwMode="auto">
          <a:xfrm>
            <a:off x="395288" y="908050"/>
            <a:ext cx="8424862" cy="56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tr-TR" sz="3000" b="1">
                <a:solidFill>
                  <a:srgbClr val="FF0000"/>
                </a:solidFill>
                <a:latin typeface="HelveticaNeueLT Pro 57 Cn"/>
              </a:rPr>
              <a:t>B) </a:t>
            </a:r>
            <a:r>
              <a:rPr lang="ru-RU" sz="3000" b="1">
                <a:solidFill>
                  <a:srgbClr val="FF0000"/>
                </a:solidFill>
                <a:latin typeface="HelveticaNeueLT Pro 57 Cn"/>
              </a:rPr>
              <a:t>Приоритетные программы реформирования</a:t>
            </a:r>
            <a:endParaRPr lang="tr-TR" sz="3000" b="1">
              <a:solidFill>
                <a:srgbClr val="FF0000"/>
              </a:solidFill>
              <a:latin typeface="HelveticaNeueLT Pro 57 Cn"/>
            </a:endParaRPr>
          </a:p>
          <a:p>
            <a:pPr marL="95250" lvl="1">
              <a:spcBef>
                <a:spcPct val="20000"/>
              </a:spcBef>
              <a:buFont typeface="Arial" pitchFamily="34" charset="0"/>
              <a:buNone/>
            </a:pPr>
            <a:endParaRPr lang="tr-TR" sz="2200">
              <a:solidFill>
                <a:srgbClr val="000066"/>
              </a:solidFill>
              <a:latin typeface="HelveticaNeueLT Pro 57 Cn"/>
            </a:endParaRPr>
          </a:p>
          <a:p>
            <a:pPr marL="95250" lvl="1" algn="just">
              <a:spcBef>
                <a:spcPct val="20000"/>
              </a:spcBef>
              <a:buFont typeface="Arial" pitchFamily="34" charset="0"/>
              <a:buNone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В целях укрепления практической части Плана развития секторальным и межсекторальным подходом разработаны 25 программ в приоритетных сферах с конкретными задачами, присущих разрешать основные структурные проблемы, содействовать реализации процесса реформирования, которые требуют межведомственной координации и ответственности, одновременно охватывают несколько сфер</a:t>
            </a:r>
            <a:r>
              <a:rPr lang="tr-TR" sz="2200">
                <a:solidFill>
                  <a:srgbClr val="000066"/>
                </a:solidFill>
                <a:latin typeface="HelveticaNeueLT Pro 57 Cn"/>
              </a:rPr>
              <a:t>.</a:t>
            </a:r>
          </a:p>
          <a:p>
            <a:pPr marL="95250" lvl="1" algn="just">
              <a:spcBef>
                <a:spcPct val="20000"/>
              </a:spcBef>
              <a:buFont typeface="Arial" pitchFamily="34" charset="0"/>
              <a:buNone/>
            </a:pPr>
            <a:r>
              <a:rPr lang="ru-RU" sz="2200">
                <a:solidFill>
                  <a:srgbClr val="000066"/>
                </a:solidFill>
                <a:latin typeface="HelveticaNeueLT Pro 57 Cn"/>
              </a:rPr>
              <a:t>Приоритетные программы реформирования будут способствовать укреплению взаимоотношений плана с бюджетом и облегчить оценку мониторинга плана развития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.</a:t>
            </a: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B472-7CF4-44F3-BA40-93EEAA716C73}" type="slidenum">
              <a:rPr lang="tr-TR" smtClean="0"/>
              <a:pPr>
                <a:defRPr/>
              </a:pPr>
              <a:t>23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4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 Alt Başlık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072437" cy="5112568"/>
          </a:xfrm>
          <a:extLst>
            <a:ext uri="{909E8E84-426E-40DD-AFC4-6F175D3DCCD1}"/>
            <a:ext uri="{91240B29-F687-4F45-9708-019B960494DF}"/>
          </a:extLst>
        </p:spPr>
        <p:txBody>
          <a:bodyPr numCol="2" rtlCol="0">
            <a:noAutofit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Увеличение продуктивности в производстве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Сокращение зависимости от импорта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Увеличение внутренних сбережений и предотвращение расточительства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Расширение деятельности Стамбульского международного финансового центра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Рационализация государственных расходов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Увеличение качества государственных доходов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Развитие бизнеса и инвестиционного климата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Увеличение эффективности рынка труда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Сокращение объема нерегистрированной деятельности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  <a:endParaRPr lang="tr-TR" sz="1300" dirty="0">
              <a:solidFill>
                <a:srgbClr val="000066"/>
              </a:solidFill>
              <a:latin typeface="HelveticaNeueLT Com 77 BdCn"/>
              <a:cs typeface="Arial" pitchFamily="34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Развитие инфраструктуры статистических данных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Коммерциализация в приоритетных технологических сферах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Развитие технологии и местного производства путём государственных закупок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Генерация энергии на базе местных ресурсов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Увеличение продуктивности в сфере энергетики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Увеличение эффективности водоиспользования в сельском хозяйстве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Структурное преобразование в медицинской промышленности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Развитие туризма здравоохранения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Трансформация от перевозок к логистике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Развитие основных и профессиональных навыков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Привлекательность для квалифицированной рабочей силы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Здоровый образ жизни и динаичность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Сохранение семьи и динамичной демографической структуры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Укрепление корпоротивной возможности на местном уровне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Городское преобразование, как фактор укрепления конкуренции и социальной гармонии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,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Международное сотрудничество ради развития</a:t>
            </a:r>
            <a:r>
              <a:rPr lang="tr-TR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rgbClr val="000066"/>
                </a:solidFill>
                <a:latin typeface="HelveticaNeueLT Com 77 BdCn"/>
                <a:cs typeface="Arial" pitchFamily="34" charset="0"/>
              </a:rPr>
              <a:t>экономической инфраструктуры.</a:t>
            </a:r>
            <a:endParaRPr lang="tr-TR" sz="1300" dirty="0" smtClean="0">
              <a:solidFill>
                <a:srgbClr val="000066"/>
              </a:solidFill>
              <a:latin typeface="HelveticaNeueLT Com 77 Bd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1300" dirty="0" smtClean="0">
              <a:solidFill>
                <a:srgbClr val="000066"/>
              </a:solidFill>
              <a:latin typeface="HelveticaNeueLT Com 77 BdCn"/>
              <a:cs typeface="Arial" pitchFamily="34" charset="0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5DE7A-396A-472F-A498-41D3B599DA47}" type="slidenum">
              <a:rPr lang="tr-TR" smtClean="0"/>
              <a:pPr>
                <a:defRPr/>
              </a:pPr>
              <a:t>24</a:t>
            </a:fld>
            <a:endParaRPr lang="tr-TR" dirty="0"/>
          </a:p>
        </p:txBody>
      </p:sp>
      <p:sp>
        <p:nvSpPr>
          <p:cNvPr id="61448" name="Title 1"/>
          <p:cNvSpPr txBox="1">
            <a:spLocks/>
          </p:cNvSpPr>
          <p:nvPr/>
        </p:nvSpPr>
        <p:spPr bwMode="auto">
          <a:xfrm>
            <a:off x="896938" y="428625"/>
            <a:ext cx="81391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900">
                <a:solidFill>
                  <a:srgbClr val="FF0000"/>
                </a:solidFill>
                <a:latin typeface="HelveticaNeueLT Com 77 BdCn"/>
              </a:rPr>
              <a:t>Приоритетные программы реформирования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49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4" name="2 Alt Başlık"/>
          <p:cNvSpPr>
            <a:spLocks noGrp="1"/>
          </p:cNvSpPr>
          <p:nvPr>
            <p:ph type="subTitle" idx="1"/>
          </p:nvPr>
        </p:nvSpPr>
        <p:spPr>
          <a:xfrm>
            <a:off x="468313" y="1196975"/>
            <a:ext cx="8072437" cy="5111750"/>
          </a:xfrm>
        </p:spPr>
        <p:txBody>
          <a:bodyPr/>
          <a:lstStyle/>
          <a:p>
            <a:pPr marL="273050" indent="-273050" algn="l" eaLnBrk="1" hangingPunct="1">
              <a:buFont typeface="Arial" pitchFamily="34" charset="0"/>
              <a:buChar char="•"/>
            </a:pPr>
            <a:endParaRPr lang="tr-TR" sz="2000" smtClean="0">
              <a:solidFill>
                <a:srgbClr val="000066"/>
              </a:solidFill>
              <a:latin typeface="HelveticaNeueLT Pro 57 Cn"/>
            </a:endParaRPr>
          </a:p>
          <a:p>
            <a:pPr marL="273050" indent="-273050" algn="just" eaLnBrk="1" hangingPunct="1">
              <a:buFont typeface="Arial" pitchFamily="34" charset="0"/>
              <a:buChar char="•"/>
            </a:pP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Среднесрочные программы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, </a:t>
            </a: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ежегодные программы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, </a:t>
            </a: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стратегические планы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,</a:t>
            </a: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 стратегии регионального 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и секторального развития будут разработаны на базе Плана развития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. </a:t>
            </a:r>
          </a:p>
          <a:p>
            <a:pPr marL="273050" indent="-273050" algn="just" eaLnBrk="1" hangingPunct="1">
              <a:buFont typeface="Arial" pitchFamily="34" charset="0"/>
              <a:buChar char="•"/>
            </a:pP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Приоритетные программы реформирования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будут реализованы в рамках разрабатываемых планов действия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. </a:t>
            </a:r>
          </a:p>
          <a:p>
            <a:pPr marL="273050" indent="-273050" algn="just" eaLnBrk="1" hangingPunct="1">
              <a:buFont typeface="Arial" pitchFamily="34" charset="0"/>
              <a:buChar char="•"/>
            </a:pP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В ежегодных программах будут указаны меры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, </a:t>
            </a: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которые будут реализованы в соответствующий год в рамках плана действия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. </a:t>
            </a:r>
          </a:p>
          <a:p>
            <a:pPr marL="273050" indent="-273050" algn="just" eaLnBrk="1" hangingPunct="1">
              <a:buFont typeface="Arial" pitchFamily="34" charset="0"/>
              <a:buChar char="•"/>
            </a:pP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Будет создан комитет мониторинга и координации Плана развития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.  </a:t>
            </a:r>
          </a:p>
          <a:p>
            <a:pPr marL="273050" indent="-273050" algn="just" eaLnBrk="1" hangingPunct="1">
              <a:buFont typeface="Arial" pitchFamily="34" charset="0"/>
              <a:buChar char="•"/>
            </a:pPr>
            <a:r>
              <a:rPr lang="ru-RU" sz="2000" smtClean="0">
                <a:solidFill>
                  <a:srgbClr val="000066"/>
                </a:solidFill>
                <a:latin typeface="HelveticaNeueLT Pro 57 Cn"/>
              </a:rPr>
              <a:t>Ежегодно совету министров будет представлен соответствующий отчет</a:t>
            </a:r>
            <a:r>
              <a:rPr lang="tr-TR" sz="2000" smtClean="0">
                <a:solidFill>
                  <a:srgbClr val="000066"/>
                </a:solidFill>
                <a:latin typeface="HelveticaNeueLT Pro 57 Cn"/>
              </a:rPr>
              <a:t>.</a:t>
            </a:r>
            <a:endParaRPr lang="tr-TR" sz="2000" smtClean="0">
              <a:solidFill>
                <a:srgbClr val="000066"/>
              </a:solidFill>
              <a:latin typeface="HelveticaNeueLT Com 77 BdCn"/>
              <a:cs typeface="Arial" pitchFamily="34" charset="0"/>
            </a:endParaRPr>
          </a:p>
        </p:txBody>
      </p: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5D0BF-6FCA-4733-9847-9A8828EC3B35}" type="slidenum">
              <a:rPr lang="tr-TR" smtClean="0"/>
              <a:pPr>
                <a:defRPr/>
              </a:pPr>
              <a:t>25</a:t>
            </a:fld>
            <a:endParaRPr lang="tr-TR" dirty="0"/>
          </a:p>
        </p:txBody>
      </p:sp>
      <p:sp>
        <p:nvSpPr>
          <p:cNvPr id="63496" name="Title 1"/>
          <p:cNvSpPr txBox="1">
            <a:spLocks/>
          </p:cNvSpPr>
          <p:nvPr/>
        </p:nvSpPr>
        <p:spPr bwMode="auto">
          <a:xfrm>
            <a:off x="896938" y="428625"/>
            <a:ext cx="81391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900">
                <a:solidFill>
                  <a:srgbClr val="FF0000"/>
                </a:solidFill>
                <a:latin typeface="HelveticaNeueLT Com 77 BdCn"/>
              </a:rPr>
              <a:t>Мониторинг и оценка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54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55253-F64C-4695-9AC8-13C942BD46F3}" type="slidenum">
              <a:rPr lang="tr-TR" smtClean="0"/>
              <a:pPr>
                <a:defRPr/>
              </a:pPr>
              <a:t>26</a:t>
            </a:fld>
            <a:endParaRPr lang="tr-TR" dirty="0"/>
          </a:p>
        </p:txBody>
      </p:sp>
      <p:sp>
        <p:nvSpPr>
          <p:cNvPr id="65543" name="Title 1"/>
          <p:cNvSpPr txBox="1">
            <a:spLocks/>
          </p:cNvSpPr>
          <p:nvPr/>
        </p:nvSpPr>
        <p:spPr bwMode="auto">
          <a:xfrm>
            <a:off x="581025" y="3284538"/>
            <a:ext cx="8139113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900">
                <a:solidFill>
                  <a:srgbClr val="FF0000"/>
                </a:solidFill>
                <a:latin typeface="HelveticaNeueLT Com 77 BdCn"/>
              </a:rPr>
              <a:t>СПАСИБО ЗА ВНИМАНИЕ</a:t>
            </a:r>
            <a:r>
              <a:rPr lang="tr-TR" sz="2900">
                <a:solidFill>
                  <a:srgbClr val="FF0000"/>
                </a:solidFill>
                <a:latin typeface="HelveticaNeueLT Com 77 BdCn"/>
              </a:rPr>
              <a:t>.</a:t>
            </a:r>
            <a:endParaRPr lang="en-US" sz="2900">
              <a:solidFill>
                <a:srgbClr val="FF0000"/>
              </a:solidFill>
              <a:latin typeface="HelveticaNeueLT Com 77 BdCn"/>
            </a:endParaRPr>
          </a:p>
        </p:txBody>
      </p:sp>
      <p:sp>
        <p:nvSpPr>
          <p:cNvPr id="65544" name="13 Metin kutusu"/>
          <p:cNvSpPr txBox="1">
            <a:spLocks noChangeArrowheads="1"/>
          </p:cNvSpPr>
          <p:nvPr/>
        </p:nvSpPr>
        <p:spPr bwMode="auto">
          <a:xfrm>
            <a:off x="2071688" y="5373688"/>
            <a:ext cx="500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Адрес: </a:t>
            </a:r>
            <a:r>
              <a:rPr lang="tr-TR" sz="1200" b="1"/>
              <a:t>Necatibey Cad. No:110/A  06100  Yücetepe – ANKARA</a:t>
            </a:r>
            <a:r>
              <a:rPr lang="ru-RU" sz="1200" b="1"/>
              <a:t> (Турция)</a:t>
            </a:r>
            <a:endParaRPr lang="tr-TR" sz="1200" b="1"/>
          </a:p>
          <a:p>
            <a:pPr algn="ctr"/>
            <a:r>
              <a:rPr lang="ru-RU" sz="1200" b="1"/>
              <a:t>Тел</a:t>
            </a:r>
            <a:r>
              <a:rPr lang="tr-TR" sz="1200" b="1"/>
              <a:t>: +90 (312) 294 50 00 • </a:t>
            </a:r>
            <a:r>
              <a:rPr lang="ru-RU" sz="1200" b="1"/>
              <a:t>Факс</a:t>
            </a:r>
            <a:r>
              <a:rPr lang="tr-TR" sz="1200" b="1"/>
              <a:t>: +90 (312) 294 69 77</a:t>
            </a:r>
          </a:p>
          <a:p>
            <a:pPr algn="ctr"/>
            <a:r>
              <a:rPr lang="ru-RU" sz="1200" b="1"/>
              <a:t>Э-почта</a:t>
            </a:r>
            <a:r>
              <a:rPr lang="tr-TR" sz="1200" b="1"/>
              <a:t>: bilgi@dpt.gov.tr • </a:t>
            </a:r>
            <a:r>
              <a:rPr lang="ru-RU" sz="1200" b="1"/>
              <a:t>Эл. сеть</a:t>
            </a:r>
            <a:r>
              <a:rPr lang="tr-TR" sz="1200" b="1"/>
              <a:t>: www.dpt.gov.tr</a:t>
            </a:r>
          </a:p>
        </p:txBody>
      </p:sp>
      <p:pic>
        <p:nvPicPr>
          <p:cNvPr id="655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838" y="890588"/>
            <a:ext cx="2011362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69950" y="692150"/>
            <a:ext cx="7802563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 fontScale="775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sz="5100" b="1" dirty="0" smtClean="0">
              <a:solidFill>
                <a:srgbClr val="FF0000"/>
              </a:solidFill>
              <a:latin typeface="HelveticaNeueLT Pro 57 Cn"/>
              <a:cs typeface="Arial" pitchFamily="34" charset="0"/>
            </a:endParaRPr>
          </a:p>
          <a:p>
            <a:pPr>
              <a:defRPr/>
            </a:pPr>
            <a:r>
              <a:rPr lang="ru-RU" sz="51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ДЕСЯТЫЙ ПЛАН РАЗВИТИЯ </a:t>
            </a:r>
            <a:endParaRPr lang="tr-TR" sz="5100" dirty="0" smtClean="0">
              <a:solidFill>
                <a:srgbClr val="000066"/>
              </a:solidFill>
              <a:latin typeface="HelveticaNeueLT Pro 57 Cn"/>
            </a:endParaRPr>
          </a:p>
          <a:p>
            <a:pPr algn="just">
              <a:lnSpc>
                <a:spcPct val="120000"/>
              </a:lnSpc>
              <a:spcBef>
                <a:spcPct val="30000"/>
              </a:spcBef>
              <a:tabLst>
                <a:tab pos="895350" algn="l"/>
                <a:tab pos="981075" algn="l"/>
              </a:tabLst>
              <a:defRPr/>
            </a:pPr>
            <a:r>
              <a:rPr lang="ru-RU" sz="5100" dirty="0" smtClean="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ru-RU" sz="2600" dirty="0" smtClean="0">
                <a:solidFill>
                  <a:srgbClr val="000066"/>
                </a:solidFill>
                <a:latin typeface="HelveticaNeueLT Pro 57 Cn"/>
              </a:rPr>
              <a:t>Десятый план развития разработан под координацией нашего министерства с подходом участия всех 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tabLst>
                <a:tab pos="895350" algn="l"/>
                <a:tab pos="981075" algn="l"/>
              </a:tabLst>
              <a:defRPr/>
            </a:pPr>
            <a:r>
              <a:rPr lang="ru-RU" sz="2600" dirty="0" smtClean="0">
                <a:solidFill>
                  <a:srgbClr val="000066"/>
                </a:solidFill>
                <a:latin typeface="HelveticaNeueLT Pro 57 Cn"/>
              </a:rPr>
              <a:t>заинтересованных сторон, в том числе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tabLst>
                <a:tab pos="895350" algn="l"/>
                <a:tab pos="981075" algn="l"/>
              </a:tabLst>
              <a:defRPr/>
            </a:pPr>
            <a:r>
              <a:rPr lang="ru-RU" sz="2600" dirty="0" smtClean="0">
                <a:solidFill>
                  <a:srgbClr val="000066"/>
                </a:solidFill>
                <a:latin typeface="HelveticaNeueLT Pro 57 Cn"/>
              </a:rPr>
              <a:t> с участием представителей государственных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tabLst>
                <a:tab pos="895350" algn="l"/>
                <a:tab pos="981075" algn="l"/>
              </a:tabLst>
              <a:defRPr/>
            </a:pPr>
            <a:r>
              <a:rPr lang="ru-RU" sz="2600" dirty="0" smtClean="0">
                <a:solidFill>
                  <a:srgbClr val="000066"/>
                </a:solidFill>
                <a:latin typeface="HelveticaNeueLT Pro 57 Cn"/>
              </a:rPr>
              <a:t> организаций и учреждений, в том числе и 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tabLst>
                <a:tab pos="895350" algn="l"/>
                <a:tab pos="981075" algn="l"/>
              </a:tabLst>
              <a:defRPr/>
            </a:pPr>
            <a:r>
              <a:rPr lang="ru-RU" sz="2600" dirty="0" smtClean="0">
                <a:solidFill>
                  <a:srgbClr val="000066"/>
                </a:solidFill>
                <a:latin typeface="HelveticaNeueLT Pro 57 Cn"/>
              </a:rPr>
              <a:t>представителей всех слоев общества</a:t>
            </a:r>
            <a:r>
              <a:rPr lang="tr-TR" sz="2600" dirty="0" smtClean="0">
                <a:solidFill>
                  <a:srgbClr val="000066"/>
                </a:solidFill>
                <a:latin typeface="HelveticaNeueLT Pro 57 Cn"/>
              </a:rPr>
              <a:t>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tabLst>
                <a:tab pos="895350" algn="l"/>
                <a:tab pos="981075" algn="l"/>
              </a:tabLst>
              <a:defRPr/>
            </a:pPr>
            <a:endParaRPr lang="tr-TR" sz="2600" dirty="0" smtClean="0">
              <a:solidFill>
                <a:srgbClr val="000066"/>
              </a:solidFill>
              <a:latin typeface="HelveticaNeueLT Pro 57 Cn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Десятый план, охватывающий период с </a:t>
            </a:r>
            <a:r>
              <a:rPr lang="tr-TR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2014</a:t>
            </a:r>
            <a:r>
              <a:rPr lang="ru-RU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 по </a:t>
            </a:r>
            <a:r>
              <a:rPr lang="tr-TR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2018 </a:t>
            </a:r>
            <a:r>
              <a:rPr lang="ru-RU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гг. в рамках целей </a:t>
            </a:r>
            <a:r>
              <a:rPr lang="tr-TR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2023 </a:t>
            </a:r>
            <a:r>
              <a:rPr lang="ru-RU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года будет и дорожной картой для первой пятилетней стадии</a:t>
            </a:r>
            <a:r>
              <a:rPr lang="tr-TR" sz="2600" dirty="0" smtClean="0">
                <a:solidFill>
                  <a:srgbClr val="000066"/>
                </a:solidFill>
                <a:latin typeface="HelveticaNeueLT Pro 57 Cn"/>
                <a:cs typeface="Arial" pitchFamily="34" charset="0"/>
              </a:rPr>
              <a:t>.</a:t>
            </a:r>
            <a:endParaRPr lang="tr-TR" sz="2600" dirty="0">
              <a:solidFill>
                <a:srgbClr val="000066"/>
              </a:solidFill>
              <a:latin typeface="HelveticaNeueLT Pro 57 Cn"/>
              <a:cs typeface="Arial" pitchFamily="34" charset="0"/>
            </a:endParaRPr>
          </a:p>
          <a:p>
            <a:pPr marL="457200" indent="-457200" algn="l">
              <a:lnSpc>
                <a:spcPct val="120000"/>
              </a:lnSpc>
              <a:spcBef>
                <a:spcPct val="30000"/>
              </a:spcBef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endParaRPr lang="tr-TR" sz="8800" dirty="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A333C-AEE2-4614-8FE2-284827109626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pic>
        <p:nvPicPr>
          <p:cNvPr id="1844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2349500"/>
            <a:ext cx="22066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69950" y="692150"/>
            <a:ext cx="7802563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3400" b="1">
                <a:solidFill>
                  <a:srgbClr val="FF0000"/>
                </a:solidFill>
                <a:latin typeface="HelveticaNeueLT Pro 57 Cn"/>
              </a:rPr>
              <a:t>ОСНОВНЫЕ ЦЕЛИ ДЕСЯТОГО ПЛАНА РАЗВИТИЯ-1</a:t>
            </a:r>
            <a:endParaRPr lang="tr-TR" sz="3400" b="1">
              <a:solidFill>
                <a:srgbClr val="FF0000"/>
              </a:solidFill>
              <a:latin typeface="HelveticaNeueLT Pro 57 Cn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Обеспечение более высокой, стабильной и устойчивой структуры для результативности развития нашей страны;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Включение страны в список самый высокодоходных стран;</a:t>
            </a:r>
            <a:r>
              <a:rPr lang="tr-TR" sz="2400">
                <a:solidFill>
                  <a:srgbClr val="000066"/>
                </a:solidFill>
                <a:latin typeface="HelveticaNeueLT Pro 57 Cn"/>
              </a:rPr>
              <a:t> 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Улучшение распределения дохода и повышение уровня общественного благосостояния;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HelveticaNeueLT Pro 57 Cn"/>
              </a:rPr>
              <a:t>Предоставление основных услуг доступным и высококачественным образом.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tr-TR" sz="280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F00BE-144A-4583-821D-82C0A6D4FDA1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3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27088" y="692150"/>
            <a:ext cx="7802562" cy="5487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 fontScale="2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36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ОСНОВНЫЕ ЦЕЛИ ДЕСЯТОГО ПЛАНА РАЗВИТИЯ</a:t>
            </a:r>
            <a:r>
              <a:rPr lang="tr-TR" sz="136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-2</a:t>
            </a:r>
            <a:endParaRPr lang="tr-TR" sz="13600" b="1" dirty="0">
              <a:solidFill>
                <a:srgbClr val="FF0000"/>
              </a:solidFill>
              <a:latin typeface="HelveticaNeueLT Pro 57 Cn"/>
              <a:cs typeface="Arial" pitchFamily="34" charset="0"/>
            </a:endParaRPr>
          </a:p>
          <a:p>
            <a:pPr algn="l">
              <a:tabLst>
                <a:tab pos="895350" algn="l"/>
                <a:tab pos="981075" algn="l"/>
              </a:tabLst>
              <a:defRPr/>
            </a:pPr>
            <a:endParaRPr lang="tr-TR" sz="2900" dirty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Сокращение разницы в уровнях региональной развитости;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Обеспечение урбанизации, на основе повышения конкурентоспособности и уровня жизни;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Осуществление структурных преобразований на основе основных ценностей и чаяний нашего народа;</a:t>
            </a:r>
            <a:r>
              <a:rPr lang="tr-TR" sz="9600" dirty="0" smtClean="0">
                <a:solidFill>
                  <a:srgbClr val="000066"/>
                </a:solidFill>
                <a:latin typeface="HelveticaNeueLT Pro 57 Cn"/>
              </a:rPr>
              <a:t> </a:t>
            </a:r>
            <a:endParaRPr lang="tr-TR" sz="9600" dirty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just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Обеспечение более счастливой и спокойной жизни для граждан нашей страны.</a:t>
            </a:r>
            <a:endParaRPr lang="tr-TR" sz="9600" dirty="0">
              <a:solidFill>
                <a:srgbClr val="000066"/>
              </a:solidFill>
              <a:latin typeface="HelveticaNeueLT Pro 57 Cn"/>
            </a:endParaRPr>
          </a:p>
          <a:p>
            <a:pPr algn="l">
              <a:lnSpc>
                <a:spcPct val="120000"/>
              </a:lnSpc>
              <a:tabLst>
                <a:tab pos="895350" algn="l"/>
                <a:tab pos="981075" algn="l"/>
              </a:tabLst>
              <a:defRPr/>
            </a:pPr>
            <a:endParaRPr lang="tr-TR" sz="11200" dirty="0" smtClean="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51D3B-A229-4C10-A6EF-6CE25013E093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27088" y="692150"/>
            <a:ext cx="7802562" cy="5487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 fontScale="2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12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ОСНОВНЫЕ МАКРОЭКОНОМИЧЕСКИЕ ЦЕЛИ К </a:t>
            </a:r>
            <a:r>
              <a:rPr lang="tr-TR" sz="112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2023 </a:t>
            </a:r>
            <a:r>
              <a:rPr lang="ru-RU" sz="112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г.</a:t>
            </a:r>
            <a:endParaRPr lang="tr-TR" sz="11200" b="1" dirty="0" smtClean="0">
              <a:solidFill>
                <a:srgbClr val="FF0000"/>
              </a:solidFill>
              <a:latin typeface="HelveticaNeueLT Pro 57 Cn"/>
              <a:cs typeface="Arial" pitchFamily="34" charset="0"/>
            </a:endParaRPr>
          </a:p>
          <a:p>
            <a:pPr algn="l">
              <a:tabLst>
                <a:tab pos="895350" algn="l"/>
                <a:tab pos="981075" algn="l"/>
              </a:tabLst>
              <a:defRPr/>
            </a:pPr>
            <a:endParaRPr lang="tr-TR" sz="29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Повысить национальный доход до </a:t>
            </a:r>
            <a:r>
              <a:rPr lang="tr-TR" sz="9600" dirty="0" smtClean="0">
                <a:solidFill>
                  <a:srgbClr val="FF0000"/>
                </a:solidFill>
                <a:latin typeface="HelveticaNeueLT Pro 57 Cn"/>
              </a:rPr>
              <a:t>2 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триллионов дол. США</a:t>
            </a: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Повысить доход на душу населения до </a:t>
            </a:r>
            <a:r>
              <a:rPr lang="tr-TR" sz="9600" dirty="0" smtClean="0">
                <a:solidFill>
                  <a:srgbClr val="FF0000"/>
                </a:solidFill>
                <a:latin typeface="HelveticaNeueLT Pro 57 Cn"/>
              </a:rPr>
              <a:t>25 000 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дол. США</a:t>
            </a: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Увеличить экспорт до </a:t>
            </a:r>
            <a:r>
              <a:rPr lang="tr-TR" sz="9600" dirty="0" smtClean="0">
                <a:solidFill>
                  <a:srgbClr val="FF0000"/>
                </a:solidFill>
                <a:latin typeface="HelveticaNeueLT Pro 57 Cn"/>
              </a:rPr>
              <a:t>500 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миллиардов дол. США</a:t>
            </a: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 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Сократить уровень безработицы до </a:t>
            </a:r>
            <a:r>
              <a:rPr lang="tr-TR" sz="9600" dirty="0" smtClean="0">
                <a:solidFill>
                  <a:srgbClr val="FF0000"/>
                </a:solidFill>
                <a:latin typeface="HelveticaNeueLT Pro 57 Cn"/>
              </a:rPr>
              <a:t>5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%</a:t>
            </a: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 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9600" dirty="0" smtClean="0">
                <a:solidFill>
                  <a:srgbClr val="000066"/>
                </a:solidFill>
                <a:latin typeface="HelveticaNeueLT Pro 57 Cn"/>
              </a:rPr>
              <a:t>Прочным образом сократить рост инфляции и процентных ставок </a:t>
            </a:r>
            <a:r>
              <a:rPr lang="ru-RU" sz="9600" dirty="0" smtClean="0">
                <a:solidFill>
                  <a:srgbClr val="FF0000"/>
                </a:solidFill>
                <a:latin typeface="HelveticaNeueLT Pro 57 Cn"/>
              </a:rPr>
              <a:t>до однозначной цифры.</a:t>
            </a:r>
            <a:endParaRPr lang="tr-TR" sz="9600" dirty="0" smtClean="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AC332-A07C-4819-8052-4C18CED0F7F2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2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27088" y="692150"/>
            <a:ext cx="7802562" cy="5487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 fontScale="2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44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ОСНОВНЫЕ МАКРОЭКОНОМИЧЕСКИЕ ЦЕЛИ К </a:t>
            </a:r>
            <a:r>
              <a:rPr lang="tr-TR" sz="144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20</a:t>
            </a:r>
            <a:r>
              <a:rPr lang="ru-RU" sz="144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18</a:t>
            </a:r>
            <a:r>
              <a:rPr lang="tr-TR" sz="144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 </a:t>
            </a:r>
            <a:r>
              <a:rPr lang="ru-RU" sz="14400" b="1" dirty="0" smtClean="0">
                <a:solidFill>
                  <a:srgbClr val="FF0000"/>
                </a:solidFill>
                <a:latin typeface="HelveticaNeueLT Pro 57 Cn"/>
                <a:cs typeface="Arial" pitchFamily="34" charset="0"/>
              </a:rPr>
              <a:t>г.</a:t>
            </a:r>
            <a:endParaRPr lang="tr-TR" sz="14400" b="1" dirty="0" smtClean="0">
              <a:solidFill>
                <a:srgbClr val="FF0000"/>
              </a:solidFill>
              <a:latin typeface="HelveticaNeueLT Pro 57 Cn"/>
              <a:cs typeface="Arial" pitchFamily="34" charset="0"/>
            </a:endParaRPr>
          </a:p>
          <a:p>
            <a:pPr algn="l">
              <a:tabLst>
                <a:tab pos="895350" algn="l"/>
                <a:tab pos="981075" algn="l"/>
              </a:tabLst>
              <a:defRPr/>
            </a:pPr>
            <a:endParaRPr lang="tr-TR" sz="2900" dirty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Повысить национальный доход до </a:t>
            </a:r>
            <a:r>
              <a:rPr lang="tr-TR" sz="11200" dirty="0" smtClean="0">
                <a:solidFill>
                  <a:srgbClr val="FF0000"/>
                </a:solidFill>
                <a:latin typeface="HelveticaNeueLT Pro 57 Cn"/>
              </a:rPr>
              <a:t>1,3 </a:t>
            </a:r>
            <a:r>
              <a:rPr lang="ru-RU" sz="11200" dirty="0" smtClean="0">
                <a:solidFill>
                  <a:srgbClr val="FF0000"/>
                </a:solidFill>
                <a:latin typeface="HelveticaNeueLT Pro 57 Cn"/>
              </a:rPr>
              <a:t>триллионов дол. США</a:t>
            </a: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endParaRPr lang="tr-TR" sz="112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Повысить доход на душу населения до </a:t>
            </a:r>
            <a:r>
              <a:rPr lang="tr-TR" sz="11200" dirty="0" smtClean="0">
                <a:solidFill>
                  <a:srgbClr val="FF0000"/>
                </a:solidFill>
                <a:latin typeface="HelveticaNeueLT Pro 57 Cn"/>
              </a:rPr>
              <a:t>16.500 </a:t>
            </a:r>
            <a:r>
              <a:rPr lang="ru-RU" sz="11200" dirty="0" smtClean="0">
                <a:solidFill>
                  <a:srgbClr val="FF0000"/>
                </a:solidFill>
                <a:latin typeface="HelveticaNeueLT Pro 57 Cn"/>
              </a:rPr>
              <a:t>дол. США</a:t>
            </a: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endParaRPr lang="tr-TR" sz="112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Увеличить экспорт до </a:t>
            </a:r>
            <a:r>
              <a:rPr lang="tr-TR" sz="11200" dirty="0" smtClean="0">
                <a:solidFill>
                  <a:srgbClr val="FF0000"/>
                </a:solidFill>
                <a:latin typeface="HelveticaNeueLT Pro 57 Cn"/>
              </a:rPr>
              <a:t>277 </a:t>
            </a:r>
            <a:r>
              <a:rPr lang="ru-RU" sz="11200" dirty="0" smtClean="0">
                <a:solidFill>
                  <a:srgbClr val="FF0000"/>
                </a:solidFill>
                <a:latin typeface="HelveticaNeueLT Pro 57 Cn"/>
              </a:rPr>
              <a:t>миллиардов дол. США</a:t>
            </a: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;</a:t>
            </a:r>
            <a:r>
              <a:rPr lang="ru-RU" sz="11200" dirty="0" smtClean="0">
                <a:solidFill>
                  <a:srgbClr val="FF0000"/>
                </a:solidFill>
                <a:latin typeface="HelveticaNeueLT Pro 57 Cn"/>
              </a:rPr>
              <a:t> </a:t>
            </a:r>
            <a:endParaRPr lang="tr-TR" sz="112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Сократить уровень безработицы до </a:t>
            </a:r>
            <a:r>
              <a:rPr lang="tr-TR" sz="11200" dirty="0" smtClean="0">
                <a:solidFill>
                  <a:srgbClr val="FF0000"/>
                </a:solidFill>
                <a:latin typeface="HelveticaNeueLT Pro 57 Cn"/>
              </a:rPr>
              <a:t>7,2</a:t>
            </a:r>
            <a:r>
              <a:rPr lang="ru-RU" sz="11200" dirty="0" smtClean="0">
                <a:solidFill>
                  <a:srgbClr val="FF0000"/>
                </a:solidFill>
                <a:latin typeface="HelveticaNeueLT Pro 57 Cn"/>
              </a:rPr>
              <a:t>%</a:t>
            </a:r>
            <a:r>
              <a:rPr lang="ru-RU" sz="11200" dirty="0" smtClean="0">
                <a:solidFill>
                  <a:srgbClr val="000066"/>
                </a:solidFill>
                <a:latin typeface="HelveticaNeueLT Pro 57 Cn"/>
              </a:rPr>
              <a:t>.</a:t>
            </a:r>
            <a:r>
              <a:rPr lang="ru-RU" sz="11200" dirty="0" smtClean="0">
                <a:solidFill>
                  <a:srgbClr val="FF0000"/>
                </a:solidFill>
                <a:latin typeface="HelveticaNeueLT Pro 57 Cn"/>
              </a:rPr>
              <a:t> </a:t>
            </a:r>
            <a:endParaRPr lang="tr-TR" sz="11200" dirty="0" smtClean="0">
              <a:solidFill>
                <a:srgbClr val="000066"/>
              </a:solidFill>
              <a:latin typeface="HelveticaNeueLT Pro 57 Cn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  <a:tabLst>
                <a:tab pos="895350" algn="l"/>
                <a:tab pos="981075" algn="l"/>
              </a:tabLst>
              <a:defRPr/>
            </a:pPr>
            <a:endParaRPr lang="tr-TR" sz="12800" dirty="0" smtClean="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98D82-94FC-4C7D-A69F-EE13F95C2E04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prstClr val="white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7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 bwMode="auto">
          <a:xfrm>
            <a:off x="827088" y="692150"/>
            <a:ext cx="7802562" cy="5487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3000" b="1">
                <a:solidFill>
                  <a:srgbClr val="FF0000"/>
                </a:solidFill>
                <a:latin typeface="HelveticaNeueLT Pro 57 Cn"/>
              </a:rPr>
              <a:t>НЫНЕШНЕЕ  ПОЛОЖЕНИЕ</a:t>
            </a:r>
            <a:endParaRPr lang="tr-TR" sz="3000" b="1">
              <a:solidFill>
                <a:srgbClr val="FF0000"/>
              </a:solidFill>
              <a:latin typeface="HelveticaNeueLT Pro 57 C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tr-TR" sz="3000">
              <a:solidFill>
                <a:srgbClr val="000066"/>
              </a:solidFill>
              <a:latin typeface="HelveticaNeueLT Pro 57 Cn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Национальный доход- </a:t>
            </a:r>
            <a:r>
              <a:rPr lang="tr-TR" sz="2600">
                <a:solidFill>
                  <a:srgbClr val="FF0000"/>
                </a:solidFill>
                <a:latin typeface="HelveticaNeueLT Pro 57 Cn"/>
              </a:rPr>
              <a:t>786 </a:t>
            </a:r>
            <a:r>
              <a:rPr lang="ru-RU" sz="2600">
                <a:solidFill>
                  <a:srgbClr val="FF0000"/>
                </a:solidFill>
                <a:latin typeface="HelveticaNeueLT Pro 57 Cn"/>
              </a:rPr>
              <a:t>млрд. дол. США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; 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Валовой внутренний продукт-</a:t>
            </a:r>
            <a:r>
              <a:rPr lang="tr-TR" sz="2600">
                <a:solidFill>
                  <a:srgbClr val="000066"/>
                </a:solidFill>
                <a:latin typeface="HelveticaNeueLT Pro 57 Cn"/>
              </a:rPr>
              <a:t> </a:t>
            </a:r>
            <a:r>
              <a:rPr lang="tr-TR" sz="2600">
                <a:solidFill>
                  <a:srgbClr val="FF0000"/>
                </a:solidFill>
                <a:latin typeface="HelveticaNeueLT Pro 57 Cn"/>
              </a:rPr>
              <a:t>10.497 </a:t>
            </a:r>
            <a:r>
              <a:rPr lang="ru-RU" sz="2600">
                <a:solidFill>
                  <a:srgbClr val="FF0000"/>
                </a:solidFill>
                <a:latin typeface="HelveticaNeueLT Pro 57 Cn"/>
              </a:rPr>
              <a:t>дол. США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;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 Экспорт</a:t>
            </a:r>
            <a:r>
              <a:rPr lang="tr-TR" sz="2600">
                <a:solidFill>
                  <a:srgbClr val="FF0000"/>
                </a:solidFill>
                <a:latin typeface="HelveticaNeueLT Pro 57 Cn"/>
              </a:rPr>
              <a:t> 152,5 </a:t>
            </a:r>
            <a:r>
              <a:rPr lang="ru-RU" sz="2600">
                <a:solidFill>
                  <a:srgbClr val="FF0000"/>
                </a:solidFill>
                <a:latin typeface="HelveticaNeueLT Pro 57 Cn"/>
              </a:rPr>
              <a:t>млрд.</a:t>
            </a:r>
            <a:r>
              <a:rPr lang="tr-TR" sz="2600">
                <a:solidFill>
                  <a:srgbClr val="FF0000"/>
                </a:solidFill>
                <a:latin typeface="HelveticaNeueLT Pro 57 Cn"/>
              </a:rPr>
              <a:t> </a:t>
            </a:r>
            <a:r>
              <a:rPr lang="ru-RU" sz="2600">
                <a:solidFill>
                  <a:srgbClr val="FF0000"/>
                </a:solidFill>
                <a:latin typeface="HelveticaNeueLT Pro 57 Cn"/>
              </a:rPr>
              <a:t>дол. США</a:t>
            </a:r>
            <a:r>
              <a:rPr lang="ru-RU" sz="2600">
                <a:solidFill>
                  <a:srgbClr val="000066"/>
                </a:solidFill>
                <a:latin typeface="HelveticaNeueLT Pro 57 Cn"/>
              </a:rPr>
              <a:t>;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600">
                <a:solidFill>
                  <a:srgbClr val="000066"/>
                </a:solidFill>
                <a:latin typeface="HelveticaNeueLT Pro 57 Cn"/>
              </a:rPr>
              <a:t>Уровень безработицы </a:t>
            </a:r>
            <a:r>
              <a:rPr lang="tr-TR" sz="2600">
                <a:solidFill>
                  <a:srgbClr val="FF0000"/>
                </a:solidFill>
                <a:latin typeface="HelveticaNeueLT Pro 57 Cn"/>
              </a:rPr>
              <a:t>9,2</a:t>
            </a:r>
            <a:r>
              <a:rPr lang="ru-RU" sz="2600">
                <a:solidFill>
                  <a:srgbClr val="FF0000"/>
                </a:solidFill>
                <a:latin typeface="HelveticaNeueLT Pro 57 Cn"/>
              </a:rPr>
              <a:t>%.</a:t>
            </a:r>
            <a:endParaRPr lang="tr-TR" sz="2600">
              <a:solidFill>
                <a:srgbClr val="000066"/>
              </a:solidFill>
              <a:latin typeface="HelveticaNeueLT Pro 57 C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A6777-9A81-4BFA-AE14-1BEAC5A4AAC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r" fontAlgn="auto">
              <a:spcAft>
                <a:spcPts val="0"/>
              </a:spcAft>
              <a:defRPr/>
            </a:pPr>
            <a:endParaRPr lang="tr-TR" sz="2000" dirty="0">
              <a:solidFill>
                <a:schemeClr val="bg1"/>
              </a:solidFill>
              <a:latin typeface="HelveticaNeueLT Pro 57 Cn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414338"/>
            <a:ext cx="9144000" cy="0"/>
          </a:xfrm>
          <a:prstGeom prst="line">
            <a:avLst/>
          </a:prstGeom>
          <a:ln w="444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6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6" name="15 Düz Bağlayıcı"/>
          <p:cNvCxnSpPr/>
          <p:nvPr/>
        </p:nvCxnSpPr>
        <p:spPr>
          <a:xfrm>
            <a:off x="0" y="6235700"/>
            <a:ext cx="8643966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2 Alt Başlık"/>
          <p:cNvSpPr txBox="1">
            <a:spLocks/>
          </p:cNvSpPr>
          <p:nvPr/>
        </p:nvSpPr>
        <p:spPr bwMode="auto">
          <a:xfrm>
            <a:off x="374650" y="427038"/>
            <a:ext cx="8072438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2400" b="1">
                <a:solidFill>
                  <a:srgbClr val="FF0000"/>
                </a:solidFill>
                <a:latin typeface="HelveticaNeueLT Pro 57 Cn"/>
              </a:rPr>
              <a:t>СТРУКТУРА ДЕСЯТОГО ПЛАНА РАЗВИТИЯ</a:t>
            </a:r>
            <a:endParaRPr lang="tr-TR" sz="2400">
              <a:solidFill>
                <a:srgbClr val="000066"/>
              </a:solidFill>
              <a:latin typeface="HelveticaNeueLT Pro 57 C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tr-TR" sz="2400">
                <a:solidFill>
                  <a:srgbClr val="000066"/>
                </a:solidFill>
                <a:latin typeface="HelveticaNeueLT Pro 57 Cn"/>
              </a:rPr>
              <a:t>			</a:t>
            </a:r>
            <a:endParaRPr lang="tr-TR" sz="2400">
              <a:latin typeface="HelveticaNeueLT Pro 57 C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tr-TR" sz="2400" b="1"/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tr-TR" sz="2400" b="1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27EB-6244-49FF-907A-F93BEE523324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18" name="17 Diyagram"/>
          <p:cNvGraphicFramePr/>
          <p:nvPr/>
        </p:nvGraphicFramePr>
        <p:xfrm>
          <a:off x="323528" y="1052736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0" name="19 Düz Bağlayıcı"/>
          <p:cNvCxnSpPr/>
          <p:nvPr/>
        </p:nvCxnSpPr>
        <p:spPr>
          <a:xfrm>
            <a:off x="1403350" y="2636838"/>
            <a:ext cx="43926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1403350" y="2636838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>
            <a:off x="3563938" y="2636838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>
            <a:off x="5795963" y="2636838"/>
            <a:ext cx="0" cy="2873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/>
          <p:nvPr/>
        </p:nvCxnSpPr>
        <p:spPr>
          <a:xfrm>
            <a:off x="4500563" y="2349500"/>
            <a:ext cx="0" cy="287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/>
          <p:nvPr/>
        </p:nvCxnSpPr>
        <p:spPr>
          <a:xfrm>
            <a:off x="4643438" y="2636838"/>
            <a:ext cx="345757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>
            <a:off x="8093075" y="2640013"/>
            <a:ext cx="0" cy="284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10178</TotalTime>
  <Words>1658</Words>
  <Application>Microsoft Office PowerPoint</Application>
  <PresentationFormat>On-screen Show (4:3)</PresentationFormat>
  <Paragraphs>263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HelveticaNeueLT Com 77 BdCn</vt:lpstr>
      <vt:lpstr>HelveticaNeueLT Pro 57 Cn</vt:lpstr>
      <vt:lpstr>Wingdings</vt:lpstr>
      <vt:lpstr>Book Antiqua</vt:lpstr>
      <vt:lpstr>Times New Roman</vt:lpstr>
      <vt:lpstr>Ofis Teması</vt:lpstr>
      <vt:lpstr> ДЕСЯТЫЙ ПЛАН РАЗВИТИЯ  (2014-2018 гг.)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1. Квалифицированные люди, мощное общество (Наши цели-1)</vt:lpstr>
      <vt:lpstr>1. Квалифицированные люди, мощное общество (Наши цели-2)</vt:lpstr>
      <vt:lpstr>1. Квалифицированные люди, мощное общество (Наши цели-3)</vt:lpstr>
      <vt:lpstr>1. Квалифицированные люди, мощное общество (Наши цели-4)</vt:lpstr>
      <vt:lpstr>2. Инновационное производство, стабильный высокий рост эк. развития</vt:lpstr>
      <vt:lpstr>Slide 16</vt:lpstr>
      <vt:lpstr>Slide 17</vt:lpstr>
      <vt:lpstr>Slide 18</vt:lpstr>
      <vt:lpstr>Slide 19</vt:lpstr>
      <vt:lpstr>3. Удобные помещения, устойчивая окружающая среда (Наши цели-1) </vt:lpstr>
      <vt:lpstr>3. Удобные помещения, устойчивая окружающая среда (Наши цели-2) </vt:lpstr>
      <vt:lpstr>4. Международное сотрудничество ради экономического развития (Наши цели)</vt:lpstr>
      <vt:lpstr>Slide 23</vt:lpstr>
      <vt:lpstr>Slide 24</vt:lpstr>
      <vt:lpstr>Slide 25</vt:lpstr>
      <vt:lpstr>Slide 26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Hasan YURTOĞLU</dc:creator>
  <cp:lastModifiedBy>Övünç</cp:lastModifiedBy>
  <cp:revision>1051</cp:revision>
  <cp:lastPrinted>2012-10-30T08:44:22Z</cp:lastPrinted>
  <dcterms:created xsi:type="dcterms:W3CDTF">2011-12-19T13:34:13Z</dcterms:created>
  <dcterms:modified xsi:type="dcterms:W3CDTF">2013-12-09T06:56:51Z</dcterms:modified>
</cp:coreProperties>
</file>