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6" r:id="rId2"/>
    <p:sldId id="324" r:id="rId3"/>
    <p:sldId id="279" r:id="rId4"/>
    <p:sldId id="281" r:id="rId5"/>
    <p:sldId id="293" r:id="rId6"/>
    <p:sldId id="294" r:id="rId7"/>
    <p:sldId id="295" r:id="rId8"/>
    <p:sldId id="359" r:id="rId9"/>
    <p:sldId id="283" r:id="rId10"/>
    <p:sldId id="299" r:id="rId11"/>
    <p:sldId id="303" r:id="rId12"/>
    <p:sldId id="305" r:id="rId13"/>
    <p:sldId id="307" r:id="rId14"/>
    <p:sldId id="308" r:id="rId15"/>
    <p:sldId id="318" r:id="rId16"/>
    <p:sldId id="335" r:id="rId17"/>
    <p:sldId id="286" r:id="rId18"/>
    <p:sldId id="287" r:id="rId19"/>
    <p:sldId id="355" r:id="rId20"/>
    <p:sldId id="340" r:id="rId21"/>
    <p:sldId id="342" r:id="rId22"/>
    <p:sldId id="351" r:id="rId23"/>
    <p:sldId id="292" r:id="rId24"/>
    <p:sldId id="352" r:id="rId25"/>
    <p:sldId id="360" r:id="rId26"/>
    <p:sldId id="361" r:id="rId27"/>
    <p:sldId id="353" r:id="rId28"/>
    <p:sldId id="354" r:id="rId29"/>
    <p:sldId id="356" r:id="rId30"/>
    <p:sldId id="357" r:id="rId31"/>
    <p:sldId id="358" r:id="rId32"/>
    <p:sldId id="280" r:id="rId33"/>
    <p:sldId id="350" r:id="rId34"/>
  </p:sldIdLst>
  <p:sldSz cx="9144000" cy="6858000" type="screen4x3"/>
  <p:notesSz cx="6724650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865C"/>
    <a:srgbClr val="799151"/>
    <a:srgbClr val="CC0000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4" autoAdjust="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08FAD-1067-434E-A791-83B6E00AE0E8}" type="doc">
      <dgm:prSet loTypeId="urn:microsoft.com/office/officeart/2005/8/layout/pyramid1" loCatId="pyramid" qsTypeId="urn:microsoft.com/office/officeart/2005/8/quickstyle/simple1" qsCatId="simple" csTypeId="urn:microsoft.com/office/officeart/2005/8/colors/accent6_3" csCatId="accent6" phldr="1"/>
      <dgm:spPr/>
    </dgm:pt>
    <dgm:pt modelId="{D06A2676-50B3-45E3-85BB-F7F6D26D7FA6}">
      <dgm:prSet phldrT="[Text]" custT="1"/>
      <dgm:spPr/>
      <dgm:t>
        <a:bodyPr/>
        <a:lstStyle/>
        <a:p>
          <a:endParaRPr lang="sr-Cyrl-RS" sz="1400" b="0" dirty="0" smtClean="0"/>
        </a:p>
        <a:p>
          <a:endParaRPr lang="sr-Cyrl-RS" sz="1400" b="0" dirty="0" smtClean="0"/>
        </a:p>
        <a:p>
          <a:endParaRPr lang="sr-Cyrl-RS" sz="1000" b="0" dirty="0" smtClean="0"/>
        </a:p>
        <a:p>
          <a:endParaRPr lang="sr-Cyrl-RS" sz="800" b="0" dirty="0" smtClean="0">
            <a:solidFill>
              <a:schemeClr val="bg1"/>
            </a:solidFill>
          </a:endParaRPr>
        </a:p>
        <a:p>
          <a:r>
            <a:rPr lang="sr-Cyrl-RS" sz="1400" b="0" dirty="0" smtClean="0">
              <a:solidFill>
                <a:schemeClr val="bg1"/>
              </a:solidFill>
            </a:rPr>
            <a:t>Дугорочни, општи</a:t>
          </a:r>
        </a:p>
        <a:p>
          <a:r>
            <a:rPr lang="sr-Cyrl-RS" sz="1400" b="0" dirty="0" smtClean="0">
              <a:solidFill>
                <a:schemeClr val="bg1"/>
              </a:solidFill>
            </a:rPr>
            <a:t>(жељени ефекти)</a:t>
          </a:r>
          <a:endParaRPr lang="en-US" sz="1400" b="0" dirty="0">
            <a:solidFill>
              <a:schemeClr val="bg1"/>
            </a:solidFill>
          </a:endParaRPr>
        </a:p>
      </dgm:t>
    </dgm:pt>
    <dgm:pt modelId="{D6B20427-2485-494E-9439-BB43C281F38D}" type="parTrans" cxnId="{D4EBD703-5502-46B4-8E19-727326E4ACC2}">
      <dgm:prSet/>
      <dgm:spPr/>
      <dgm:t>
        <a:bodyPr/>
        <a:lstStyle/>
        <a:p>
          <a:endParaRPr lang="en-US" sz="2200" b="0"/>
        </a:p>
      </dgm:t>
    </dgm:pt>
    <dgm:pt modelId="{39E65B77-5963-4A8F-B946-29B49850602B}" type="sibTrans" cxnId="{D4EBD703-5502-46B4-8E19-727326E4ACC2}">
      <dgm:prSet/>
      <dgm:spPr/>
      <dgm:t>
        <a:bodyPr/>
        <a:lstStyle/>
        <a:p>
          <a:endParaRPr lang="en-US" sz="2200" b="0"/>
        </a:p>
      </dgm:t>
    </dgm:pt>
    <dgm:pt modelId="{56CD2196-93CC-4885-93A2-7367A711D6B3}">
      <dgm:prSet phldrT="[Text]" custT="1"/>
      <dgm:spPr/>
      <dgm:t>
        <a:bodyPr/>
        <a:lstStyle/>
        <a:p>
          <a:r>
            <a:rPr lang="sr-Cyrl-RS" sz="1400" b="0" dirty="0" smtClean="0">
              <a:solidFill>
                <a:schemeClr val="bg1"/>
              </a:solidFill>
            </a:rPr>
            <a:t>Специфични, средњорочни</a:t>
          </a:r>
        </a:p>
        <a:p>
          <a:r>
            <a:rPr lang="sr-Cyrl-RS" sz="1400" b="0" dirty="0" smtClean="0">
              <a:solidFill>
                <a:schemeClr val="bg1"/>
              </a:solidFill>
            </a:rPr>
            <a:t>(жељени исход)</a:t>
          </a:r>
          <a:endParaRPr lang="en-US" sz="1400" b="0" dirty="0">
            <a:solidFill>
              <a:schemeClr val="bg1"/>
            </a:solidFill>
          </a:endParaRPr>
        </a:p>
      </dgm:t>
    </dgm:pt>
    <dgm:pt modelId="{87B0E27B-EF4E-4814-AB65-254397513C9C}" type="parTrans" cxnId="{DA2E9C76-2F80-4ABB-B99D-3878C6E6609B}">
      <dgm:prSet/>
      <dgm:spPr/>
      <dgm:t>
        <a:bodyPr/>
        <a:lstStyle/>
        <a:p>
          <a:endParaRPr lang="en-US" sz="2200" b="0"/>
        </a:p>
      </dgm:t>
    </dgm:pt>
    <dgm:pt modelId="{6A88C0FA-5C7D-47D2-811B-8E6AADFE0958}" type="sibTrans" cxnId="{DA2E9C76-2F80-4ABB-B99D-3878C6E6609B}">
      <dgm:prSet/>
      <dgm:spPr/>
      <dgm:t>
        <a:bodyPr/>
        <a:lstStyle/>
        <a:p>
          <a:endParaRPr lang="en-US" sz="2200" b="0"/>
        </a:p>
      </dgm:t>
    </dgm:pt>
    <dgm:pt modelId="{D28C86CD-6F74-4024-AA00-2C72245717ED}">
      <dgm:prSet phldrT="[Text]" custT="1"/>
      <dgm:spPr/>
      <dgm:t>
        <a:bodyPr/>
        <a:lstStyle/>
        <a:p>
          <a:r>
            <a:rPr lang="sr-Cyrl-RS" sz="1400" b="0" dirty="0" smtClean="0"/>
            <a:t>Средњорочни или краткорочни</a:t>
          </a:r>
        </a:p>
        <a:p>
          <a:r>
            <a:rPr lang="sr-Cyrl-RS" sz="1400" b="0" dirty="0" smtClean="0"/>
            <a:t>(жељени излазни резултати)</a:t>
          </a:r>
        </a:p>
      </dgm:t>
    </dgm:pt>
    <dgm:pt modelId="{3D892B17-E5E6-4D64-8A7D-62CD87176D35}" type="parTrans" cxnId="{EB4CAB07-8F3E-40E9-8CBA-359E3E8B7B12}">
      <dgm:prSet/>
      <dgm:spPr/>
      <dgm:t>
        <a:bodyPr/>
        <a:lstStyle/>
        <a:p>
          <a:endParaRPr lang="en-US" sz="2200" b="0"/>
        </a:p>
      </dgm:t>
    </dgm:pt>
    <dgm:pt modelId="{606AC321-022F-48A1-9FE4-32F7361A9FBB}" type="sibTrans" cxnId="{EB4CAB07-8F3E-40E9-8CBA-359E3E8B7B12}">
      <dgm:prSet/>
      <dgm:spPr/>
      <dgm:t>
        <a:bodyPr/>
        <a:lstStyle/>
        <a:p>
          <a:endParaRPr lang="en-US" sz="2200" b="0"/>
        </a:p>
      </dgm:t>
    </dgm:pt>
    <dgm:pt modelId="{B6036CB9-F645-4986-917B-0B02BD7F7467}" type="pres">
      <dgm:prSet presAssocID="{ED308FAD-1067-434E-A791-83B6E00AE0E8}" presName="Name0" presStyleCnt="0">
        <dgm:presLayoutVars>
          <dgm:dir/>
          <dgm:animLvl val="lvl"/>
          <dgm:resizeHandles val="exact"/>
        </dgm:presLayoutVars>
      </dgm:prSet>
      <dgm:spPr/>
    </dgm:pt>
    <dgm:pt modelId="{30D11488-7D8E-4F70-990D-D065B632C712}" type="pres">
      <dgm:prSet presAssocID="{D06A2676-50B3-45E3-85BB-F7F6D26D7FA6}" presName="Name8" presStyleCnt="0"/>
      <dgm:spPr/>
    </dgm:pt>
    <dgm:pt modelId="{F77178F4-B80E-4339-8577-084D8A1B7944}" type="pres">
      <dgm:prSet presAssocID="{D06A2676-50B3-45E3-85BB-F7F6D26D7FA6}" presName="level" presStyleLbl="node1" presStyleIdx="0" presStyleCnt="3" custScaleX="98833" custLinFactNeighborX="-15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4DAE1-034D-4151-9E0B-C441886AF92D}" type="pres">
      <dgm:prSet presAssocID="{D06A2676-50B3-45E3-85BB-F7F6D26D7F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5639A-928F-4700-983C-45AF4CD1DDAA}" type="pres">
      <dgm:prSet presAssocID="{56CD2196-93CC-4885-93A2-7367A711D6B3}" presName="Name8" presStyleCnt="0"/>
      <dgm:spPr/>
    </dgm:pt>
    <dgm:pt modelId="{55AF55BB-3C4E-4D58-9FAD-27E530BA6B63}" type="pres">
      <dgm:prSet presAssocID="{56CD2196-93CC-4885-93A2-7367A711D6B3}" presName="level" presStyleLbl="node1" presStyleIdx="1" presStyleCnt="3" custScaleX="100290" custScaleY="45847" custLinFactNeighborX="-409" custLinFactNeighborY="-1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2F1EF-C0ED-4B49-A56F-57ED66C1164F}" type="pres">
      <dgm:prSet presAssocID="{56CD2196-93CC-4885-93A2-7367A711D6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389AD-DB66-41BC-8D92-FDD89C467209}" type="pres">
      <dgm:prSet presAssocID="{D28C86CD-6F74-4024-AA00-2C72245717ED}" presName="Name8" presStyleCnt="0"/>
      <dgm:spPr/>
    </dgm:pt>
    <dgm:pt modelId="{1CB07D75-CFE1-4FC9-906C-A15CDED29FEF}" type="pres">
      <dgm:prSet presAssocID="{D28C86CD-6F74-4024-AA00-2C72245717ED}" presName="level" presStyleLbl="node1" presStyleIdx="2" presStyleCnt="3" custScaleY="338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2B1A2-F090-479B-ACB1-6066939A433B}" type="pres">
      <dgm:prSet presAssocID="{D28C86CD-6F74-4024-AA00-2C72245717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727B5-95D2-4810-993B-F5EDCBB3008B}" type="presOf" srcId="{ED308FAD-1067-434E-A791-83B6E00AE0E8}" destId="{B6036CB9-F645-4986-917B-0B02BD7F7467}" srcOrd="0" destOrd="0" presId="urn:microsoft.com/office/officeart/2005/8/layout/pyramid1"/>
    <dgm:cxn modelId="{51BE76FE-5BDA-4C9C-8445-AF3F368D8F7C}" type="presOf" srcId="{56CD2196-93CC-4885-93A2-7367A711D6B3}" destId="{94C2F1EF-C0ED-4B49-A56F-57ED66C1164F}" srcOrd="1" destOrd="0" presId="urn:microsoft.com/office/officeart/2005/8/layout/pyramid1"/>
    <dgm:cxn modelId="{DA2E9C76-2F80-4ABB-B99D-3878C6E6609B}" srcId="{ED308FAD-1067-434E-A791-83B6E00AE0E8}" destId="{56CD2196-93CC-4885-93A2-7367A711D6B3}" srcOrd="1" destOrd="0" parTransId="{87B0E27B-EF4E-4814-AB65-254397513C9C}" sibTransId="{6A88C0FA-5C7D-47D2-811B-8E6AADFE0958}"/>
    <dgm:cxn modelId="{345D2A63-7E5D-43E3-9E41-845400151349}" type="presOf" srcId="{D28C86CD-6F74-4024-AA00-2C72245717ED}" destId="{1CB07D75-CFE1-4FC9-906C-A15CDED29FEF}" srcOrd="0" destOrd="0" presId="urn:microsoft.com/office/officeart/2005/8/layout/pyramid1"/>
    <dgm:cxn modelId="{B2B14E9D-96CA-483C-AD68-BBFD8E0EC998}" type="presOf" srcId="{D06A2676-50B3-45E3-85BB-F7F6D26D7FA6}" destId="{6534DAE1-034D-4151-9E0B-C441886AF92D}" srcOrd="1" destOrd="0" presId="urn:microsoft.com/office/officeart/2005/8/layout/pyramid1"/>
    <dgm:cxn modelId="{EB4CAB07-8F3E-40E9-8CBA-359E3E8B7B12}" srcId="{ED308FAD-1067-434E-A791-83B6E00AE0E8}" destId="{D28C86CD-6F74-4024-AA00-2C72245717ED}" srcOrd="2" destOrd="0" parTransId="{3D892B17-E5E6-4D64-8A7D-62CD87176D35}" sibTransId="{606AC321-022F-48A1-9FE4-32F7361A9FBB}"/>
    <dgm:cxn modelId="{65ABF4BD-42FD-485A-A21A-548D6C424D25}" type="presOf" srcId="{56CD2196-93CC-4885-93A2-7367A711D6B3}" destId="{55AF55BB-3C4E-4D58-9FAD-27E530BA6B63}" srcOrd="0" destOrd="0" presId="urn:microsoft.com/office/officeart/2005/8/layout/pyramid1"/>
    <dgm:cxn modelId="{3C494B7B-0632-4128-8BD1-E70963A225D8}" type="presOf" srcId="{D06A2676-50B3-45E3-85BB-F7F6D26D7FA6}" destId="{F77178F4-B80E-4339-8577-084D8A1B7944}" srcOrd="0" destOrd="0" presId="urn:microsoft.com/office/officeart/2005/8/layout/pyramid1"/>
    <dgm:cxn modelId="{6FD7F315-0E71-468C-A486-C926B583C742}" type="presOf" srcId="{D28C86CD-6F74-4024-AA00-2C72245717ED}" destId="{4A02B1A2-F090-479B-ACB1-6066939A433B}" srcOrd="1" destOrd="0" presId="urn:microsoft.com/office/officeart/2005/8/layout/pyramid1"/>
    <dgm:cxn modelId="{D4EBD703-5502-46B4-8E19-727326E4ACC2}" srcId="{ED308FAD-1067-434E-A791-83B6E00AE0E8}" destId="{D06A2676-50B3-45E3-85BB-F7F6D26D7FA6}" srcOrd="0" destOrd="0" parTransId="{D6B20427-2485-494E-9439-BB43C281F38D}" sibTransId="{39E65B77-5963-4A8F-B946-29B49850602B}"/>
    <dgm:cxn modelId="{A18ED10E-A16D-488B-94A4-063DA6B0810A}" type="presParOf" srcId="{B6036CB9-F645-4986-917B-0B02BD7F7467}" destId="{30D11488-7D8E-4F70-990D-D065B632C712}" srcOrd="0" destOrd="0" presId="urn:microsoft.com/office/officeart/2005/8/layout/pyramid1"/>
    <dgm:cxn modelId="{A986750D-8BCF-4E64-8D4A-64DCFA95974D}" type="presParOf" srcId="{30D11488-7D8E-4F70-990D-D065B632C712}" destId="{F77178F4-B80E-4339-8577-084D8A1B7944}" srcOrd="0" destOrd="0" presId="urn:microsoft.com/office/officeart/2005/8/layout/pyramid1"/>
    <dgm:cxn modelId="{74623DF7-8732-41EA-833A-FA021EA1D75B}" type="presParOf" srcId="{30D11488-7D8E-4F70-990D-D065B632C712}" destId="{6534DAE1-034D-4151-9E0B-C441886AF92D}" srcOrd="1" destOrd="0" presId="urn:microsoft.com/office/officeart/2005/8/layout/pyramid1"/>
    <dgm:cxn modelId="{CE4FB548-7DAB-45D8-801B-AFF86323191B}" type="presParOf" srcId="{B6036CB9-F645-4986-917B-0B02BD7F7467}" destId="{2655639A-928F-4700-983C-45AF4CD1DDAA}" srcOrd="1" destOrd="0" presId="urn:microsoft.com/office/officeart/2005/8/layout/pyramid1"/>
    <dgm:cxn modelId="{DE45BEE3-1B64-432E-A966-7C4EDEC43A29}" type="presParOf" srcId="{2655639A-928F-4700-983C-45AF4CD1DDAA}" destId="{55AF55BB-3C4E-4D58-9FAD-27E530BA6B63}" srcOrd="0" destOrd="0" presId="urn:microsoft.com/office/officeart/2005/8/layout/pyramid1"/>
    <dgm:cxn modelId="{837CDDD8-9D62-458C-B6E8-6143D2417261}" type="presParOf" srcId="{2655639A-928F-4700-983C-45AF4CD1DDAA}" destId="{94C2F1EF-C0ED-4B49-A56F-57ED66C1164F}" srcOrd="1" destOrd="0" presId="urn:microsoft.com/office/officeart/2005/8/layout/pyramid1"/>
    <dgm:cxn modelId="{C3F390DD-9EC7-4C96-B54C-BC7782335164}" type="presParOf" srcId="{B6036CB9-F645-4986-917B-0B02BD7F7467}" destId="{F4B389AD-DB66-41BC-8D92-FDD89C467209}" srcOrd="2" destOrd="0" presId="urn:microsoft.com/office/officeart/2005/8/layout/pyramid1"/>
    <dgm:cxn modelId="{9B5ADD84-3954-408F-8949-898F4F7EDD38}" type="presParOf" srcId="{F4B389AD-DB66-41BC-8D92-FDD89C467209}" destId="{1CB07D75-CFE1-4FC9-906C-A15CDED29FEF}" srcOrd="0" destOrd="0" presId="urn:microsoft.com/office/officeart/2005/8/layout/pyramid1"/>
    <dgm:cxn modelId="{EA8C2133-E506-4FE7-A449-A4C9454E1F97}" type="presParOf" srcId="{F4B389AD-DB66-41BC-8D92-FDD89C467209}" destId="{4A02B1A2-F090-479B-ACB1-6066939A433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178F4-B80E-4339-8577-084D8A1B7944}">
      <dsp:nvSpPr>
        <dsp:cNvPr id="0" name=""/>
        <dsp:cNvSpPr/>
      </dsp:nvSpPr>
      <dsp:spPr>
        <a:xfrm>
          <a:off x="955695" y="0"/>
          <a:ext cx="2430784" cy="2341876"/>
        </a:xfrm>
        <a:prstGeom prst="trapezoid">
          <a:avLst>
            <a:gd name="adj" fmla="val 52511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10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800" b="0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0" kern="1200" dirty="0" smtClean="0">
              <a:solidFill>
                <a:schemeClr val="bg1"/>
              </a:solidFill>
            </a:rPr>
            <a:t>Дугорочни, општи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0" kern="1200" dirty="0" smtClean="0">
              <a:solidFill>
                <a:schemeClr val="bg1"/>
              </a:solidFill>
            </a:rPr>
            <a:t>(жељени ефекти)</a:t>
          </a:r>
          <a:endParaRPr lang="en-US" sz="1400" b="0" kern="1200" dirty="0">
            <a:solidFill>
              <a:schemeClr val="bg1"/>
            </a:solidFill>
          </a:endParaRPr>
        </a:p>
      </dsp:txBody>
      <dsp:txXfrm>
        <a:off x="955695" y="0"/>
        <a:ext cx="2430784" cy="2341876"/>
      </dsp:txXfrm>
    </dsp:sp>
    <dsp:sp modelId="{55AF55BB-3C4E-4D58-9FAD-27E530BA6B63}">
      <dsp:nvSpPr>
        <dsp:cNvPr id="0" name=""/>
        <dsp:cNvSpPr/>
      </dsp:nvSpPr>
      <dsp:spPr>
        <a:xfrm>
          <a:off x="396383" y="2337941"/>
          <a:ext cx="3597490" cy="1073680"/>
        </a:xfrm>
        <a:prstGeom prst="trapezoid">
          <a:avLst>
            <a:gd name="adj" fmla="val 52511"/>
          </a:avLst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0" kern="1200" dirty="0" smtClean="0">
              <a:solidFill>
                <a:schemeClr val="bg1"/>
              </a:solidFill>
            </a:rPr>
            <a:t>Специфични, средњорочни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0" kern="1200" dirty="0" smtClean="0">
              <a:solidFill>
                <a:schemeClr val="bg1"/>
              </a:solidFill>
            </a:rPr>
            <a:t>(жељени исход)</a:t>
          </a:r>
          <a:endParaRPr lang="en-US" sz="1400" b="0" kern="1200" dirty="0">
            <a:solidFill>
              <a:schemeClr val="bg1"/>
            </a:solidFill>
          </a:endParaRPr>
        </a:p>
      </dsp:txBody>
      <dsp:txXfrm>
        <a:off x="1025944" y="2337941"/>
        <a:ext cx="2338368" cy="1073680"/>
      </dsp:txXfrm>
    </dsp:sp>
    <dsp:sp modelId="{1CB07D75-CFE1-4FC9-906C-A15CDED29FEF}">
      <dsp:nvSpPr>
        <dsp:cNvPr id="0" name=""/>
        <dsp:cNvSpPr/>
      </dsp:nvSpPr>
      <dsp:spPr>
        <a:xfrm>
          <a:off x="0" y="3415556"/>
          <a:ext cx="4419600" cy="792701"/>
        </a:xfrm>
        <a:prstGeom prst="trapezoid">
          <a:avLst>
            <a:gd name="adj" fmla="val 52511"/>
          </a:avLst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0" kern="1200" dirty="0" smtClean="0"/>
            <a:t>Средњорочни или краткорочни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0" kern="1200" dirty="0" smtClean="0"/>
            <a:t>(жељени излазни резултати)</a:t>
          </a:r>
        </a:p>
      </dsp:txBody>
      <dsp:txXfrm>
        <a:off x="773429" y="3415556"/>
        <a:ext cx="2872740" cy="792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32B19D-0709-49F4-A721-DE08709BBF42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680CA7-6CC9-4C8E-AA8D-1C6AE2F9D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63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AFC4C-E0D5-4B8B-AF0A-197492DB75B4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D51B49-945A-46ED-832E-239A3F5AB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07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C6C00-7499-4EF4-BF0F-1B0728FBBA7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altLang="en-US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4A459AB-CD0E-4A63-9E86-CF866596E62D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4A459AB-CD0E-4A63-9E86-CF866596E62D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4A459AB-CD0E-4A63-9E86-CF866596E62D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4A459AB-CD0E-4A63-9E86-CF866596E62D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4A459AB-CD0E-4A63-9E86-CF866596E62D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C6C00-7499-4EF4-BF0F-1B0728FBBA7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altLang="en-US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3D6ED0-490D-4143-8F20-1727FE79575C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altLang="en-US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E8959-EB3C-478E-B947-49D9925571B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altLang="en-US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1CC6C00-7499-4EF4-BF0F-1B0728FBBA75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C6C00-7499-4EF4-BF0F-1B0728FBBA7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altLang="en-US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2ACE82-30EE-47AB-BF7C-3D86EFF8AAA8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altLang="en-US" smtClean="0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C6C00-7499-4EF4-BF0F-1B0728FBBA7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altLang="en-US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1CC6C00-7499-4EF4-BF0F-1B0728FBBA75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C6C00-7499-4EF4-BF0F-1B0728FBBA7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altLang="en-US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1CC6C00-7499-4EF4-BF0F-1B0728FBBA75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1CC6C00-7499-4EF4-BF0F-1B0728FBBA75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1CC6C00-7499-4EF4-BF0F-1B0728FBBA75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1CC6C00-7499-4EF4-BF0F-1B0728FBBA75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1CC6C00-7499-4EF4-BF0F-1B0728FBBA75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1CC6C00-7499-4EF4-BF0F-1B0728FBBA75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1CC6C00-7499-4EF4-BF0F-1B0728FBBA75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A459AB-CD0E-4A63-9E86-CF866596E62D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altLang="en-US" smtClean="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1CC6C00-7499-4EF4-BF0F-1B0728FBBA75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8CB73-5459-4EE5-8F99-5289BC02EE7B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 altLang="en-US" smtClean="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C6C00-7499-4EF4-BF0F-1B0728FBBA7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 altLang="en-US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4A459AB-CD0E-4A63-9E86-CF866596E62D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A459AB-CD0E-4A63-9E86-CF866596E62D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altLang="en-US" smtClean="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4A459AB-CD0E-4A63-9E86-CF866596E62D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4A459AB-CD0E-4A63-9E86-CF866596E62D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D57C0-A214-44AC-BDA7-D7A6A199E11C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altLang="en-US" smtClean="0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A459AB-CD0E-4A63-9E86-CF866596E62D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altLang="en-US" smtClean="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19970" y="733068"/>
            <a:ext cx="4886267" cy="3665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95064" y="4639370"/>
            <a:ext cx="4926740" cy="448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7349-7CBE-4687-BE95-D2B699AECF21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2C141-5310-4467-99F0-84C490900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3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F33B-6F11-439F-84AD-4F1808AB5A28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5FA75-CB40-4BE4-8120-DE6235FF1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7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19FE0-79D7-41F9-89EB-2B712AADA9F5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2C08-9415-4AAE-BFA9-1BAEF6041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614E-323B-419F-AAF3-205C68C7A6BB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F7E0-C713-44CE-A243-D699AA22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4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C8DEE-5A40-4561-A304-B9DFC3F69508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200C-D229-4AA9-A3D5-DE6FCE039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6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CBBE9-AD68-4C53-BE94-A314077ADA6E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9FB7-FDAE-4E8E-81BE-CDA45DCDA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8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EF70-07AE-4A4F-B83D-64386133336C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4E50E-E212-4F81-9304-211C174D6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8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AE8C4-B6C3-4569-9466-0032A44EB416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5D45D-AEB5-4342-87EA-1D3AB73EF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5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AD54-4FEE-40CE-A25D-535B866E5C5F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B451-D4DD-4DBC-89D2-8E420E8C5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9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6AD2-F9A2-47DD-995B-87690FCA0881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842FE-20BD-4E5A-9A34-724A3EB71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8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4050D-3C1F-44D0-AD8A-8DEAC9D90394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8530-28F0-4E4A-AC7B-890F9DDD7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0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E2F6ED-3240-443B-A9C2-D9AFA6DF7532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CCCCE-FCCF-4AFE-A37D-8A58E16BC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152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ru-RU" sz="3200" b="1" dirty="0" smtClean="0"/>
              <a:t>ПРОГРАМСКИ БУЏЕТ И ИНДИКАТОРИ УЧИНКА</a:t>
            </a:r>
            <a:r>
              <a:rPr lang="en-US" altLang="en-US" sz="3200" b="1" dirty="0">
                <a:solidFill>
                  <a:srgbClr val="000000"/>
                </a:solidFill>
              </a:rPr>
              <a:t/>
            </a:r>
            <a:br>
              <a:rPr lang="en-US" altLang="en-US" sz="3200" b="1" dirty="0">
                <a:solidFill>
                  <a:srgbClr val="000000"/>
                </a:solidFill>
              </a:rPr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84C5CF11-748D-48BD-A38E-AF3312AF2805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10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609600" y="963613"/>
            <a:ext cx="8359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800" b="1" dirty="0" smtClean="0"/>
              <a:t>Шта дефинише програм ?</a:t>
            </a:r>
            <a:endParaRPr lang="en-US" sz="2800" dirty="0">
              <a:cs typeface="Calibri" pitchFamily="34" charset="0"/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323850" y="1517511"/>
            <a:ext cx="8286750" cy="447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000" b="1" i="1" dirty="0" smtClean="0"/>
              <a:t>Деф1: </a:t>
            </a:r>
            <a:r>
              <a:rPr lang="ru-RU" sz="2000" dirty="0" smtClean="0"/>
              <a:t>Програм је група независних али тесно повезаних активности са </a:t>
            </a:r>
            <a:r>
              <a:rPr lang="ru-RU" sz="2000" b="1" dirty="0" smtClean="0"/>
              <a:t>заједничким жељеним исходом </a:t>
            </a:r>
            <a:r>
              <a:rPr lang="ru-RU" sz="2000" dirty="0" smtClean="0"/>
              <a:t>(друштвено-економским ефектом)</a:t>
            </a:r>
          </a:p>
          <a:p>
            <a:pPr marL="0" indent="0" algn="just">
              <a:buNone/>
            </a:pPr>
            <a:endParaRPr lang="ru-RU" sz="2000" i="1" dirty="0" smtClean="0"/>
          </a:p>
          <a:p>
            <a:pPr algn="just"/>
            <a:r>
              <a:rPr lang="ru-RU" sz="2000" b="1" i="1" dirty="0" smtClean="0"/>
              <a:t>Деф2:</a:t>
            </a:r>
            <a:r>
              <a:rPr lang="ru-RU" sz="2000" i="1" dirty="0" smtClean="0"/>
              <a:t> </a:t>
            </a:r>
            <a:r>
              <a:rPr lang="ru-RU" sz="2000" dirty="0" smtClean="0"/>
              <a:t>Програм је категорија потрошње усмерена на остваривање </a:t>
            </a:r>
            <a:r>
              <a:rPr lang="ru-RU" sz="2000" b="1" dirty="0" smtClean="0"/>
              <a:t>заједничког исхода</a:t>
            </a:r>
            <a:endParaRPr lang="en-US" sz="2000" b="1" dirty="0" smtClean="0"/>
          </a:p>
          <a:p>
            <a:pPr algn="just"/>
            <a:endParaRPr lang="en-US" sz="2000" b="1" dirty="0"/>
          </a:p>
          <a:p>
            <a:pPr algn="just"/>
            <a:r>
              <a:rPr lang="ru-RU" altLang="sr-Latn-RS" sz="2000" b="1" i="1" dirty="0" smtClean="0"/>
              <a:t>Деф3: </a:t>
            </a:r>
            <a:r>
              <a:rPr lang="ru-RU" altLang="sr-Latn-RS" sz="2000" dirty="0" smtClean="0"/>
              <a:t>Програм</a:t>
            </a:r>
            <a:r>
              <a:rPr lang="ru-RU" altLang="sr-Latn-RS" sz="2000" b="1" dirty="0" smtClean="0"/>
              <a:t> </a:t>
            </a:r>
            <a:r>
              <a:rPr lang="ru-RU" altLang="sr-Latn-RS" sz="2000" dirty="0" smtClean="0"/>
              <a:t>представља скуп активности које корисник буџета спроводи у складу са неком од својих </a:t>
            </a:r>
            <a:r>
              <a:rPr lang="ru-RU" altLang="sr-Latn-RS" sz="2000" b="1" dirty="0" smtClean="0"/>
              <a:t>кључних надлежности</a:t>
            </a:r>
          </a:p>
          <a:p>
            <a:pPr algn="just"/>
            <a:endParaRPr lang="ru-RU" altLang="sr-Latn-RS" sz="2000" b="1" i="1" dirty="0" smtClean="0"/>
          </a:p>
          <a:p>
            <a:pPr algn="just"/>
            <a:r>
              <a:rPr lang="ru-RU" altLang="sr-Latn-RS" sz="2000" dirty="0" smtClean="0"/>
              <a:t>Крупан корпус пословних процеса и трошкова министарства</a:t>
            </a:r>
          </a:p>
          <a:p>
            <a:pPr algn="just"/>
            <a:r>
              <a:rPr lang="ru-RU" altLang="sr-Latn-RS" sz="2000" dirty="0" smtClean="0"/>
              <a:t>Програм није временски ограничен (обухвата и трајне и временски ограничене активности)</a:t>
            </a:r>
          </a:p>
          <a:p>
            <a:pPr algn="just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6944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84C5CF11-748D-48BD-A38E-AF3312AF2805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11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609600" y="963613"/>
            <a:ext cx="8359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400" b="1" dirty="0" smtClean="0"/>
              <a:t>Програмска активност (ПА)</a:t>
            </a: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152401" y="1425278"/>
            <a:ext cx="8816974" cy="539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sr-Latn-RS" sz="1800" b="1" dirty="0" smtClean="0"/>
              <a:t>Програмска активност </a:t>
            </a:r>
            <a:r>
              <a:rPr lang="ru-RU" altLang="sr-Latn-RS" sz="1800" dirty="0" smtClean="0"/>
              <a:t>је текућа делатност корисника буџета чијим спровођењем се постижу циљеви који доприносе достизању циљева програма. Програмске активности се утврђују на основу </a:t>
            </a:r>
            <a:r>
              <a:rPr lang="ru-RU" altLang="sr-Latn-RS" sz="1800" b="1" dirty="0" smtClean="0"/>
              <a:t>уже дефинисаних надлежности </a:t>
            </a:r>
            <a:r>
              <a:rPr lang="ru-RU" altLang="sr-Latn-RS" sz="1800" dirty="0" smtClean="0"/>
              <a:t>корисника буџета.</a:t>
            </a:r>
          </a:p>
          <a:p>
            <a:pPr algn="just"/>
            <a:r>
              <a:rPr lang="ru-RU" altLang="sr-Latn-RS" sz="1800" dirty="0" smtClean="0"/>
              <a:t>Типови програмске активности:</a:t>
            </a:r>
          </a:p>
          <a:p>
            <a:pPr marL="687388" algn="just">
              <a:buFont typeface="Courier New" pitchFamily="49" charset="0"/>
              <a:buChar char="o"/>
            </a:pPr>
            <a:r>
              <a:rPr lang="ru-RU" altLang="sr-Latn-RS" sz="1800" dirty="0" smtClean="0"/>
              <a:t>уређење области </a:t>
            </a:r>
            <a:endParaRPr lang="sr-Latn-RS" altLang="sr-Latn-RS" sz="1800" dirty="0" smtClean="0"/>
          </a:p>
          <a:p>
            <a:pPr marL="687388" algn="just">
              <a:buFont typeface="Courier New" pitchFamily="49" charset="0"/>
              <a:buChar char="o"/>
            </a:pPr>
            <a:r>
              <a:rPr lang="ru-RU" altLang="sr-Latn-RS" sz="1800" dirty="0" smtClean="0"/>
              <a:t>инспекцијски надзор</a:t>
            </a:r>
          </a:p>
          <a:p>
            <a:pPr marL="687388" algn="just">
              <a:buFont typeface="Courier New" pitchFamily="49" charset="0"/>
              <a:buChar char="o"/>
            </a:pPr>
            <a:r>
              <a:rPr lang="ru-RU" altLang="sr-Latn-RS" sz="1800" dirty="0" smtClean="0"/>
              <a:t>пружање јавне услуге</a:t>
            </a:r>
          </a:p>
          <a:p>
            <a:pPr marL="687388" algn="just">
              <a:buFont typeface="Courier New" pitchFamily="49" charset="0"/>
              <a:buChar char="o"/>
            </a:pPr>
            <a:r>
              <a:rPr lang="ru-RU" altLang="sr-Latn-RS" sz="1800" dirty="0" smtClean="0"/>
              <a:t>управни послови </a:t>
            </a:r>
            <a:endParaRPr lang="sr-Latn-RS" altLang="sr-Latn-RS" sz="1800" dirty="0" smtClean="0"/>
          </a:p>
          <a:p>
            <a:pPr marL="687388" algn="just">
              <a:buFont typeface="Courier New" pitchFamily="49" charset="0"/>
              <a:buChar char="o"/>
            </a:pPr>
            <a:r>
              <a:rPr lang="ru-RU" altLang="sr-Latn-RS" sz="1800" dirty="0" smtClean="0"/>
              <a:t>субвенције </a:t>
            </a:r>
            <a:endParaRPr lang="sr-Latn-RS" altLang="sr-Latn-RS" sz="1800" dirty="0" smtClean="0"/>
          </a:p>
          <a:p>
            <a:pPr marL="687388" algn="just">
              <a:buFont typeface="Courier New" pitchFamily="49" charset="0"/>
              <a:buChar char="o"/>
            </a:pPr>
            <a:r>
              <a:rPr lang="ru-RU" altLang="sr-Latn-RS" sz="1800" dirty="0" smtClean="0"/>
              <a:t>дотације</a:t>
            </a:r>
          </a:p>
          <a:p>
            <a:pPr marL="687388" algn="just">
              <a:buFont typeface="Courier New" pitchFamily="49" charset="0"/>
              <a:buChar char="o"/>
            </a:pPr>
            <a:r>
              <a:rPr lang="ru-RU" altLang="sr-Latn-RS" sz="1800" dirty="0" smtClean="0"/>
              <a:t>трансфери </a:t>
            </a:r>
            <a:endParaRPr lang="sr-Latn-RS" altLang="sr-Latn-RS" sz="1800" dirty="0" smtClean="0"/>
          </a:p>
          <a:p>
            <a:pPr marL="687388" algn="just">
              <a:buFont typeface="Courier New" pitchFamily="49" charset="0"/>
              <a:buChar char="o"/>
            </a:pPr>
            <a:r>
              <a:rPr lang="ru-RU" altLang="sr-Latn-RS" sz="1800" dirty="0" smtClean="0"/>
              <a:t>администрација и управљање </a:t>
            </a:r>
            <a:endParaRPr lang="sr-Latn-RS" altLang="sr-Latn-RS" sz="1800" dirty="0" smtClean="0"/>
          </a:p>
          <a:p>
            <a:pPr marL="687388" algn="just">
              <a:buFont typeface="Courier New" pitchFamily="49" charset="0"/>
              <a:buChar char="o"/>
            </a:pPr>
            <a:r>
              <a:rPr lang="sr-Cyrl-RS" altLang="sr-Latn-RS" sz="1800" dirty="0" smtClean="0"/>
              <a:t>буџетска </a:t>
            </a:r>
            <a:r>
              <a:rPr lang="ru-RU" altLang="sr-Latn-RS" sz="1800" dirty="0" smtClean="0"/>
              <a:t>резерва.</a:t>
            </a:r>
            <a:endParaRPr lang="sr-Latn-RS" altLang="sr-Latn-RS" sz="1800" dirty="0" smtClean="0"/>
          </a:p>
          <a:p>
            <a:pPr algn="just"/>
            <a:r>
              <a:rPr lang="ru-RU" altLang="sr-Latn-RS" sz="1800" dirty="0" smtClean="0"/>
              <a:t>ПА може представ</a:t>
            </a:r>
            <a:r>
              <a:rPr lang="sr-Cyrl-RS" altLang="sr-Latn-RS" sz="1800" dirty="0" smtClean="0"/>
              <a:t>љ</a:t>
            </a:r>
            <a:r>
              <a:rPr lang="ru-RU" altLang="sr-Latn-RS" sz="1800" dirty="0" smtClean="0"/>
              <a:t>ати и комбинацију наведених типова (нпр. Административна подршка управљању финансијским и фискалним системом – администрација и управљање и инспекцијски надзор</a:t>
            </a:r>
          </a:p>
          <a:p>
            <a:pPr algn="just"/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76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84C5CF11-748D-48BD-A38E-AF3312AF2805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12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609600" y="963613"/>
            <a:ext cx="8359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400" b="1" dirty="0" smtClean="0"/>
              <a:t>Пројекат (ПЈ)</a:t>
            </a: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123826" y="1811046"/>
            <a:ext cx="8816974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buNone/>
              <a:defRPr/>
            </a:pPr>
            <a:r>
              <a:rPr lang="sr-Cyrl-RS" altLang="sr-Latn-RS" sz="2000" b="1" dirty="0">
                <a:solidFill>
                  <a:srgbClr val="000000"/>
                </a:solidFill>
              </a:rPr>
              <a:t>Пр</a:t>
            </a:r>
            <a:r>
              <a:rPr lang="en-US" altLang="sr-Latn-RS" sz="2000" b="1" dirty="0" err="1">
                <a:solidFill>
                  <a:srgbClr val="000000"/>
                </a:solidFill>
              </a:rPr>
              <a:t>oje</a:t>
            </a:r>
            <a:r>
              <a:rPr lang="sr-Cyrl-RS" altLang="sr-Latn-RS" sz="2000" b="1" dirty="0">
                <a:solidFill>
                  <a:srgbClr val="000000"/>
                </a:solidFill>
              </a:rPr>
              <a:t>к</a:t>
            </a:r>
            <a:r>
              <a:rPr lang="en-US" altLang="sr-Latn-RS" sz="2000" b="1" dirty="0">
                <a:solidFill>
                  <a:srgbClr val="000000"/>
                </a:solidFill>
              </a:rPr>
              <a:t>a</a:t>
            </a:r>
            <a:r>
              <a:rPr lang="sr-Cyrl-RS" altLang="sr-Latn-RS" sz="2000" b="1" dirty="0">
                <a:solidFill>
                  <a:srgbClr val="000000"/>
                </a:solidFill>
              </a:rPr>
              <a:t>т </a:t>
            </a:r>
            <a:r>
              <a:rPr lang="en-US" altLang="sr-Latn-RS" sz="2000" dirty="0">
                <a:solidFill>
                  <a:srgbClr val="000000"/>
                </a:solidFill>
              </a:rPr>
              <a:t>je </a:t>
            </a:r>
            <a:r>
              <a:rPr lang="sr-Cyrl-RS" altLang="sr-Latn-RS" sz="2000" dirty="0">
                <a:solidFill>
                  <a:srgbClr val="000000"/>
                </a:solidFill>
              </a:rPr>
              <a:t>временски ограничен п</a:t>
            </a:r>
            <a:r>
              <a:rPr lang="en-US" altLang="sr-Latn-RS" sz="2000" dirty="0">
                <a:solidFill>
                  <a:srgbClr val="000000"/>
                </a:solidFill>
              </a:rPr>
              <a:t>o</a:t>
            </a:r>
            <a:r>
              <a:rPr lang="sr-Cyrl-RS" altLang="sr-Latn-RS" sz="2000" dirty="0">
                <a:solidFill>
                  <a:srgbClr val="000000"/>
                </a:solidFill>
              </a:rPr>
              <a:t>сл</a:t>
            </a:r>
            <a:r>
              <a:rPr lang="en-US" altLang="sr-Latn-RS" sz="2000" dirty="0">
                <a:solidFill>
                  <a:srgbClr val="000000"/>
                </a:solidFill>
              </a:rPr>
              <a:t>o</a:t>
            </a:r>
            <a:r>
              <a:rPr lang="sr-Cyrl-RS" altLang="sr-Latn-RS" sz="2000" dirty="0">
                <a:solidFill>
                  <a:srgbClr val="000000"/>
                </a:solidFill>
              </a:rPr>
              <a:t>вни п</a:t>
            </a:r>
            <a:r>
              <a:rPr lang="en-US" altLang="sr-Latn-RS" sz="2000" dirty="0">
                <a:solidFill>
                  <a:srgbClr val="000000"/>
                </a:solidFill>
              </a:rPr>
              <a:t>o</a:t>
            </a:r>
            <a:r>
              <a:rPr lang="sr-Cyrl-RS" altLang="sr-Latn-RS" sz="2000" dirty="0">
                <a:solidFill>
                  <a:srgbClr val="000000"/>
                </a:solidFill>
              </a:rPr>
              <a:t>духв</a:t>
            </a:r>
            <a:r>
              <a:rPr lang="en-US" altLang="sr-Latn-RS" sz="2000" dirty="0">
                <a:solidFill>
                  <a:srgbClr val="000000"/>
                </a:solidFill>
              </a:rPr>
              <a:t>a</a:t>
            </a:r>
            <a:r>
              <a:rPr lang="sr-Cyrl-RS" altLang="sr-Latn-RS" sz="2000" dirty="0">
                <a:solidFill>
                  <a:srgbClr val="000000"/>
                </a:solidFill>
              </a:rPr>
              <a:t>т корисника буџета чијим спровођењем с</a:t>
            </a:r>
            <a:r>
              <a:rPr lang="en-US" altLang="sr-Latn-RS" sz="2000" dirty="0">
                <a:solidFill>
                  <a:srgbClr val="000000"/>
                </a:solidFill>
              </a:rPr>
              <a:t>e </a:t>
            </a:r>
            <a:r>
              <a:rPr lang="sr-Cyrl-RS" altLang="sr-Latn-RS" sz="2000" dirty="0">
                <a:solidFill>
                  <a:srgbClr val="000000"/>
                </a:solidFill>
              </a:rPr>
              <a:t>постижу циљ</a:t>
            </a:r>
            <a:r>
              <a:rPr lang="en-US" altLang="sr-Latn-RS" sz="2000" dirty="0">
                <a:solidFill>
                  <a:srgbClr val="000000"/>
                </a:solidFill>
              </a:rPr>
              <a:t>e</a:t>
            </a:r>
            <a:r>
              <a:rPr lang="sr-Cyrl-RS" altLang="sr-Latn-RS" sz="2000" dirty="0">
                <a:solidFill>
                  <a:srgbClr val="000000"/>
                </a:solidFill>
              </a:rPr>
              <a:t>ви к</a:t>
            </a:r>
            <a:r>
              <a:rPr lang="en-US" altLang="sr-Latn-RS" sz="2000" dirty="0" err="1">
                <a:solidFill>
                  <a:srgbClr val="000000"/>
                </a:solidFill>
              </a:rPr>
              <a:t>oj</a:t>
            </a:r>
            <a:r>
              <a:rPr lang="sr-Cyrl-RS" altLang="sr-Latn-RS" sz="2000" dirty="0">
                <a:solidFill>
                  <a:srgbClr val="000000"/>
                </a:solidFill>
              </a:rPr>
              <a:t>и д</a:t>
            </a:r>
            <a:r>
              <a:rPr lang="en-US" altLang="sr-Latn-RS" sz="2000" dirty="0">
                <a:solidFill>
                  <a:srgbClr val="000000"/>
                </a:solidFill>
              </a:rPr>
              <a:t>o</a:t>
            </a:r>
            <a:r>
              <a:rPr lang="sr-Cyrl-RS" altLang="sr-Latn-RS" sz="2000" dirty="0">
                <a:solidFill>
                  <a:srgbClr val="000000"/>
                </a:solidFill>
              </a:rPr>
              <a:t>прин</a:t>
            </a:r>
            <a:r>
              <a:rPr lang="en-US" altLang="sr-Latn-RS" sz="2000" dirty="0">
                <a:solidFill>
                  <a:srgbClr val="000000"/>
                </a:solidFill>
              </a:rPr>
              <a:t>o</a:t>
            </a:r>
            <a:r>
              <a:rPr lang="sr-Cyrl-RS" altLang="sr-Latn-RS" sz="2000" dirty="0">
                <a:solidFill>
                  <a:srgbClr val="000000"/>
                </a:solidFill>
              </a:rPr>
              <a:t>с</a:t>
            </a:r>
            <a:r>
              <a:rPr lang="sr-Latn-CS" altLang="sr-Latn-RS" sz="2000" dirty="0">
                <a:solidFill>
                  <a:srgbClr val="000000"/>
                </a:solidFill>
              </a:rPr>
              <a:t>e </a:t>
            </a:r>
            <a:r>
              <a:rPr lang="sr-Cyrl-RS" altLang="sr-Latn-RS" sz="2000" dirty="0">
                <a:solidFill>
                  <a:srgbClr val="000000"/>
                </a:solidFill>
              </a:rPr>
              <a:t>постизању</a:t>
            </a:r>
            <a:r>
              <a:rPr lang="en-US" altLang="sr-Latn-RS" sz="2000" dirty="0">
                <a:solidFill>
                  <a:srgbClr val="000000"/>
                </a:solidFill>
              </a:rPr>
              <a:t> </a:t>
            </a:r>
            <a:r>
              <a:rPr lang="sr-Cyrl-RS" altLang="sr-Latn-RS" sz="2000" dirty="0">
                <a:solidFill>
                  <a:srgbClr val="000000"/>
                </a:solidFill>
              </a:rPr>
              <a:t>циљева пр</a:t>
            </a:r>
            <a:r>
              <a:rPr lang="en-US" altLang="sr-Latn-RS" sz="2000" dirty="0">
                <a:solidFill>
                  <a:srgbClr val="000000"/>
                </a:solidFill>
              </a:rPr>
              <a:t>o</a:t>
            </a:r>
            <a:r>
              <a:rPr lang="sr-Cyrl-RS" altLang="sr-Latn-RS" sz="2000" dirty="0">
                <a:solidFill>
                  <a:srgbClr val="000000"/>
                </a:solidFill>
              </a:rPr>
              <a:t>гр</a:t>
            </a:r>
            <a:r>
              <a:rPr lang="en-US" altLang="sr-Latn-RS" sz="2000" dirty="0">
                <a:solidFill>
                  <a:srgbClr val="000000"/>
                </a:solidFill>
              </a:rPr>
              <a:t>a</a:t>
            </a:r>
            <a:r>
              <a:rPr lang="sr-Cyrl-RS" altLang="sr-Latn-RS" sz="2000" dirty="0">
                <a:solidFill>
                  <a:srgbClr val="000000"/>
                </a:solidFill>
              </a:rPr>
              <a:t>м</a:t>
            </a:r>
            <a:r>
              <a:rPr lang="en-US" altLang="sr-Latn-RS" sz="2000" dirty="0">
                <a:solidFill>
                  <a:srgbClr val="000000"/>
                </a:solidFill>
              </a:rPr>
              <a:t>a. </a:t>
            </a:r>
            <a:endParaRPr lang="sr-Cyrl-RS" altLang="sr-Latn-RS" sz="20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sr-Cyrl-RS" altLang="sr-Latn-RS" sz="20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sr-Cyrl-RS" altLang="sr-Latn-RS" sz="2000" dirty="0">
                <a:solidFill>
                  <a:srgbClr val="000000"/>
                </a:solidFill>
              </a:rPr>
              <a:t>Посебни типови пројеката су </a:t>
            </a:r>
            <a:r>
              <a:rPr lang="sr-Cyrl-RS" altLang="sr-Latn-RS" sz="2000" b="1" dirty="0">
                <a:solidFill>
                  <a:srgbClr val="000000"/>
                </a:solidFill>
              </a:rPr>
              <a:t>капитални</a:t>
            </a:r>
            <a:r>
              <a:rPr lang="sr-Cyrl-RS" altLang="sr-Latn-RS" sz="2000" dirty="0">
                <a:solidFill>
                  <a:srgbClr val="000000"/>
                </a:solidFill>
              </a:rPr>
              <a:t> и </a:t>
            </a:r>
            <a:r>
              <a:rPr lang="sr-Cyrl-RS" altLang="sr-Latn-RS" sz="2000" b="1" dirty="0">
                <a:solidFill>
                  <a:srgbClr val="000000"/>
                </a:solidFill>
              </a:rPr>
              <a:t>ИПА пројекти</a:t>
            </a:r>
            <a:r>
              <a:rPr lang="sr-Cyrl-RS" altLang="sr-Latn-RS" sz="20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  <a:defRPr/>
            </a:pPr>
            <a:r>
              <a:rPr lang="sr-Cyrl-RS" altLang="sr-Latn-RS" sz="2000" dirty="0">
                <a:solidFill>
                  <a:srgbClr val="000000"/>
                </a:solidFill>
              </a:rPr>
              <a:t/>
            </a:r>
            <a:br>
              <a:rPr lang="sr-Cyrl-RS" altLang="sr-Latn-RS" sz="2000" dirty="0">
                <a:solidFill>
                  <a:srgbClr val="000000"/>
                </a:solidFill>
              </a:rPr>
            </a:br>
            <a:r>
              <a:rPr lang="sr-Cyrl-RS" altLang="sr-Latn-RS" sz="2000" b="1" i="1" u="sng" dirty="0">
                <a:solidFill>
                  <a:srgbClr val="000000"/>
                </a:solidFill>
              </a:rPr>
              <a:t>Примери пројеката:</a:t>
            </a:r>
            <a:endParaRPr lang="sr-Latn-RS" altLang="sr-Latn-RS" sz="2000" b="1" i="1" u="sng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altLang="sr-Latn-RS" sz="2000" i="1" dirty="0">
                <a:solidFill>
                  <a:srgbClr val="000000"/>
                </a:solidFill>
              </a:rPr>
              <a:t>Изградња моста Љубовија-Братунац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altLang="sr-Latn-RS" sz="2000" i="1" dirty="0">
                <a:solidFill>
                  <a:srgbClr val="000000"/>
                </a:solidFill>
              </a:rPr>
              <a:t>Адаптација Музеја савремене уметности</a:t>
            </a:r>
          </a:p>
          <a:p>
            <a:pPr algn="just">
              <a:lnSpc>
                <a:spcPct val="90000"/>
              </a:lnSpc>
              <a:defRPr/>
            </a:pPr>
            <a:r>
              <a:rPr lang="ru-RU" altLang="sr-Latn-RS" sz="2000" i="1" dirty="0">
                <a:solidFill>
                  <a:srgbClr val="000000"/>
                </a:solidFill>
              </a:rPr>
              <a:t>Успостављање јединственог информационог система за инспекције „E – инспектор’’</a:t>
            </a:r>
          </a:p>
          <a:p>
            <a:pPr algn="just">
              <a:lnSpc>
                <a:spcPct val="90000"/>
              </a:lnSpc>
              <a:defRPr/>
            </a:pPr>
            <a:r>
              <a:rPr lang="ru-RU" altLang="sr-Latn-RS" sz="2000" i="1" dirty="0">
                <a:solidFill>
                  <a:srgbClr val="000000"/>
                </a:solidFill>
              </a:rPr>
              <a:t>Подршка малим предузећима за набавку опреме у 2015.г.  </a:t>
            </a:r>
          </a:p>
        </p:txBody>
      </p:sp>
    </p:spTree>
    <p:extLst>
      <p:ext uri="{BB962C8B-B14F-4D97-AF65-F5344CB8AC3E}">
        <p14:creationId xmlns:p14="http://schemas.microsoft.com/office/powerpoint/2010/main" val="537021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84C5CF11-748D-48BD-A38E-AF3312AF2805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13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609600" y="963613"/>
            <a:ext cx="8359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400" b="1" dirty="0" smtClean="0"/>
              <a:t>Дефинисање програмске структуре буџетског корисника</a:t>
            </a: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123826" y="1811046"/>
            <a:ext cx="88169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buNone/>
              <a:defRPr/>
            </a:pPr>
            <a:endParaRPr lang="ru-RU" altLang="sr-Latn-RS" sz="2000" i="1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7114"/>
            <a:ext cx="8616950" cy="521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518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84C5CF11-748D-48BD-A38E-AF3312AF2805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14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609600" y="963613"/>
            <a:ext cx="8359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/>
              <a:t>Смернице за уравнотежену програмску структуру</a:t>
            </a: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123826" y="1811046"/>
            <a:ext cx="881697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algn="just"/>
            <a:r>
              <a:rPr lang="sr-Cyrl-RS" altLang="en-US" sz="2000" b="1" dirty="0">
                <a:solidFill>
                  <a:prstClr val="black"/>
                </a:solidFill>
                <a:ea typeface="ＭＳ Ｐゴシック" pitchFamily="34" charset="-128"/>
              </a:rPr>
              <a:t>Број програма	</a:t>
            </a:r>
            <a:endParaRPr lang="en-US" altLang="en-US" sz="2000" b="1" i="1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776288" lvl="2" indent="0" algn="just">
              <a:buNone/>
              <a:tabLst>
                <a:tab pos="4970463" algn="l"/>
              </a:tabLst>
            </a:pPr>
            <a:r>
              <a:rPr lang="sr-Cyrl-RS" alt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- Министарства</a:t>
            </a:r>
            <a:r>
              <a:rPr lang="sr-Cyrl-RS" altLang="en-US" sz="2000" dirty="0">
                <a:solidFill>
                  <a:prstClr val="black"/>
                </a:solidFill>
                <a:ea typeface="ＭＳ Ｐゴシック" pitchFamily="34" charset="-128"/>
              </a:rPr>
              <a:t>, 3 до 7</a:t>
            </a:r>
            <a:r>
              <a:rPr lang="en-US" altLang="en-US" sz="2000" dirty="0">
                <a:solidFill>
                  <a:prstClr val="black"/>
                </a:solidFill>
                <a:ea typeface="ＭＳ Ｐゴシック" pitchFamily="34" charset="-128"/>
              </a:rPr>
              <a:t>	</a:t>
            </a:r>
            <a:endParaRPr lang="sr-Cyrl-RS" altLang="en-US" sz="20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776288" lvl="2" indent="0" algn="just">
              <a:buNone/>
              <a:tabLst>
                <a:tab pos="4970463" algn="l"/>
              </a:tabLst>
            </a:pPr>
            <a:r>
              <a:rPr lang="sr-Cyrl-RS" alt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- Остали </a:t>
            </a:r>
            <a:r>
              <a:rPr lang="sr-Cyrl-RS" altLang="en-US" sz="2000" dirty="0">
                <a:solidFill>
                  <a:prstClr val="black"/>
                </a:solidFill>
                <a:ea typeface="ＭＳ Ｐゴシック" pitchFamily="34" charset="-128"/>
              </a:rPr>
              <a:t>буџетски корисници, 1 до </a:t>
            </a:r>
            <a:r>
              <a:rPr lang="sr-Cyrl-RS" alt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3</a:t>
            </a:r>
            <a:endParaRPr lang="en-US" altLang="en-US" sz="20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457200" lvl="0" algn="just"/>
            <a:r>
              <a:rPr lang="sr-Cyrl-RS" altLang="en-US" sz="2000" b="1" dirty="0">
                <a:solidFill>
                  <a:prstClr val="black"/>
                </a:solidFill>
                <a:ea typeface="ＭＳ Ｐゴシック" pitchFamily="34" charset="-128"/>
              </a:rPr>
              <a:t>Вредност буџетских средстава</a:t>
            </a:r>
            <a:endParaRPr lang="en-US" altLang="en-US" sz="2000" b="1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776288" lvl="2" indent="0" algn="just">
              <a:buNone/>
            </a:pPr>
            <a:r>
              <a:rPr lang="sr-Cyrl-RS" alt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- Уравнотежена </a:t>
            </a:r>
            <a:r>
              <a:rPr lang="sr-Cyrl-RS" altLang="en-US" sz="2000" dirty="0">
                <a:solidFill>
                  <a:prstClr val="black"/>
                </a:solidFill>
                <a:ea typeface="ＭＳ Ｐゴシック" pitchFamily="34" charset="-128"/>
              </a:rPr>
              <a:t>по </a:t>
            </a:r>
            <a:r>
              <a:rPr lang="sr-Cyrl-RS" altLang="en-US" sz="2000" i="1" dirty="0">
                <a:solidFill>
                  <a:prstClr val="black"/>
                </a:solidFill>
                <a:ea typeface="ＭＳ Ｐゴシック" pitchFamily="34" charset="-128"/>
              </a:rPr>
              <a:t>Програмима</a:t>
            </a:r>
            <a:endParaRPr lang="en-US" altLang="en-US" sz="20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776288" lvl="2" indent="0" algn="just">
              <a:buNone/>
            </a:pPr>
            <a:r>
              <a:rPr lang="sr-Cyrl-RS" alt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- Вредност </a:t>
            </a:r>
            <a:r>
              <a:rPr lang="sr-Cyrl-RS" altLang="en-US" sz="2000" i="1" dirty="0">
                <a:solidFill>
                  <a:prstClr val="black"/>
                </a:solidFill>
                <a:ea typeface="ＭＳ Ｐゴシック" pitchFamily="34" charset="-128"/>
              </a:rPr>
              <a:t>Програма</a:t>
            </a:r>
            <a:r>
              <a:rPr lang="sr-Cyrl-RS" altLang="en-US" sz="2000" dirty="0">
                <a:solidFill>
                  <a:prstClr val="black"/>
                </a:solidFill>
                <a:ea typeface="ＭＳ Ｐゴシック" pitchFamily="34" charset="-128"/>
              </a:rPr>
              <a:t> мања од 5% укупног буџета корисника није </a:t>
            </a:r>
            <a:r>
              <a:rPr lang="sr-Cyrl-RS" alt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препоручљива</a:t>
            </a:r>
            <a:endParaRPr lang="en-US" altLang="en-US" sz="20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457200" lvl="0" algn="just">
              <a:spcBef>
                <a:spcPts val="0"/>
              </a:spcBef>
            </a:pPr>
            <a:r>
              <a:rPr lang="sr-Cyrl-RS" altLang="en-US" sz="2000" b="1" dirty="0">
                <a:solidFill>
                  <a:prstClr val="black"/>
                </a:solidFill>
                <a:ea typeface="ＭＳ Ｐゴシック" pitchFamily="34" charset="-128"/>
              </a:rPr>
              <a:t>Број </a:t>
            </a:r>
            <a:r>
              <a:rPr lang="sr-Cyrl-RS" altLang="en-US" sz="2000" b="1" i="1" dirty="0">
                <a:solidFill>
                  <a:prstClr val="black"/>
                </a:solidFill>
                <a:ea typeface="ＭＳ Ｐゴシック" pitchFamily="34" charset="-128"/>
              </a:rPr>
              <a:t>Програмских активности</a:t>
            </a:r>
            <a:r>
              <a:rPr lang="sr-Cyrl-RS" altLang="en-US" sz="2000" b="1" dirty="0">
                <a:solidFill>
                  <a:prstClr val="black"/>
                </a:solidFill>
                <a:ea typeface="ＭＳ Ｐゴシック" pitchFamily="34" charset="-128"/>
              </a:rPr>
              <a:t> и/или </a:t>
            </a:r>
            <a:r>
              <a:rPr lang="sr-Cyrl-RS" altLang="en-US" sz="2000" b="1" i="1" dirty="0">
                <a:solidFill>
                  <a:prstClr val="black"/>
                </a:solidFill>
                <a:ea typeface="ＭＳ Ｐゴシック" pitchFamily="34" charset="-128"/>
              </a:rPr>
              <a:t>Пројеката </a:t>
            </a:r>
            <a:r>
              <a:rPr lang="sr-Cyrl-RS" altLang="en-US" sz="2000" b="1" dirty="0">
                <a:solidFill>
                  <a:prstClr val="black"/>
                </a:solidFill>
                <a:ea typeface="ＭＳ Ｐゴシック" pitchFamily="34" charset="-128"/>
              </a:rPr>
              <a:t>по програму</a:t>
            </a:r>
            <a:r>
              <a:rPr lang="sr-Cyrl-RS" altLang="en-US" sz="2000" dirty="0">
                <a:solidFill>
                  <a:prstClr val="black"/>
                </a:solidFill>
                <a:ea typeface="ＭＳ Ｐゴシック" pitchFamily="34" charset="-128"/>
              </a:rPr>
              <a:t> је </a:t>
            </a:r>
            <a:r>
              <a:rPr lang="sr-Cyrl-RS" alt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од 2 </a:t>
            </a:r>
            <a:r>
              <a:rPr lang="sr-Cyrl-RS" altLang="en-US" sz="2000" dirty="0">
                <a:solidFill>
                  <a:prstClr val="black"/>
                </a:solidFill>
                <a:ea typeface="ＭＳ Ｐゴシック" pitchFamily="34" charset="-128"/>
              </a:rPr>
              <a:t>до </a:t>
            </a:r>
            <a:r>
              <a:rPr lang="sr-Cyrl-RS" alt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10</a:t>
            </a:r>
          </a:p>
          <a:p>
            <a:pPr marL="457200" lvl="0" algn="just">
              <a:spcBef>
                <a:spcPts val="0"/>
              </a:spcBef>
            </a:pPr>
            <a:r>
              <a:rPr lang="sr-Cyrl-RS" altLang="en-US" sz="2000" b="1" dirty="0" smtClean="0">
                <a:solidFill>
                  <a:prstClr val="black"/>
                </a:solidFill>
                <a:ea typeface="ＭＳ Ｐゴシック" pitchFamily="34" charset="-128"/>
              </a:rPr>
              <a:t>Број циљева </a:t>
            </a:r>
            <a:r>
              <a:rPr lang="sr-Cyrl-RS" altLang="en-US" sz="2000" b="1" dirty="0">
                <a:solidFill>
                  <a:prstClr val="black"/>
                </a:solidFill>
                <a:ea typeface="ＭＳ Ｐゴシック" pitchFamily="34" charset="-128"/>
              </a:rPr>
              <a:t>– </a:t>
            </a:r>
            <a:r>
              <a:rPr lang="sr-Cyrl-RS" altLang="en-US" sz="2000" dirty="0">
                <a:solidFill>
                  <a:prstClr val="black"/>
                </a:solidFill>
                <a:ea typeface="ＭＳ Ｐゴシック" pitchFamily="34" charset="-128"/>
              </a:rPr>
              <a:t>препорука максимално </a:t>
            </a:r>
            <a:r>
              <a:rPr lang="sr-Cyrl-RS" alt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2 или 3 циља </a:t>
            </a:r>
            <a:r>
              <a:rPr lang="sr-Cyrl-RS" altLang="en-US" sz="2000" dirty="0">
                <a:solidFill>
                  <a:prstClr val="black"/>
                </a:solidFill>
                <a:ea typeface="ＭＳ Ｐゴシック" pitchFamily="34" charset="-128"/>
              </a:rPr>
              <a:t>по </a:t>
            </a:r>
            <a:r>
              <a:rPr lang="sr-Cyrl-RS" alt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програму, пројекту </a:t>
            </a:r>
            <a:r>
              <a:rPr lang="sr-Cyrl-RS" altLang="en-US" sz="2000" dirty="0">
                <a:solidFill>
                  <a:prstClr val="black"/>
                </a:solidFill>
                <a:ea typeface="ＭＳ Ｐゴシック" pitchFamily="34" charset="-128"/>
              </a:rPr>
              <a:t>и </a:t>
            </a:r>
            <a:r>
              <a:rPr lang="sr-Cyrl-RS" altLang="en-US" sz="2000" dirty="0" smtClean="0">
                <a:solidFill>
                  <a:prstClr val="black"/>
                </a:solidFill>
                <a:ea typeface="ＭＳ Ｐゴシック" pitchFamily="34" charset="-128"/>
              </a:rPr>
              <a:t>програмској активности</a:t>
            </a:r>
          </a:p>
          <a:p>
            <a:pPr marL="457200" lvl="0" algn="just">
              <a:spcBef>
                <a:spcPts val="0"/>
              </a:spcBef>
            </a:pPr>
            <a:r>
              <a:rPr lang="sr-Cyrl-RS" altLang="en-US" sz="2000" b="1" dirty="0">
                <a:solidFill>
                  <a:prstClr val="black"/>
                </a:solidFill>
                <a:ea typeface="ＭＳ Ｐゴシック" pitchFamily="34" charset="-128"/>
              </a:rPr>
              <a:t>Број </a:t>
            </a:r>
            <a:r>
              <a:rPr lang="sr-Cyrl-RS" altLang="en-US" sz="2000" b="1" i="1" dirty="0" smtClean="0">
                <a:solidFill>
                  <a:prstClr val="black"/>
                </a:solidFill>
                <a:ea typeface="ＭＳ Ｐゴシック" pitchFamily="34" charset="-128"/>
              </a:rPr>
              <a:t>индикатора – </a:t>
            </a:r>
            <a:r>
              <a:rPr lang="sr-Cyrl-RS" altLang="en-US" sz="2000" i="1" dirty="0" smtClean="0">
                <a:solidFill>
                  <a:prstClr val="black"/>
                </a:solidFill>
                <a:ea typeface="ＭＳ Ｐゴシック" pitchFamily="34" charset="-128"/>
              </a:rPr>
              <a:t>препорука максимално 2 индикатора по циљу програма, пројекта и програмске активности</a:t>
            </a:r>
            <a:endParaRPr lang="sr-Cyrl-RS" altLang="en-US" sz="20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854075" lvl="0" indent="0" algn="just">
              <a:spcBef>
                <a:spcPts val="0"/>
              </a:spcBef>
              <a:buNone/>
            </a:pPr>
            <a:endParaRPr lang="sr-Cyrl-RS" altLang="en-US" sz="2000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5746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84C5CF11-748D-48BD-A38E-AF3312AF2805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15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457199" y="1107630"/>
            <a:ext cx="8512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altLang="sr-Latn-RS" sz="2400" b="1" dirty="0">
                <a:cs typeface="Calibri" pitchFamily="34" charset="0"/>
              </a:rPr>
              <a:t>Заједнички програми различитих буџетских </a:t>
            </a:r>
            <a:r>
              <a:rPr lang="sr-Cyrl-RS" altLang="sr-Latn-RS" sz="2400" b="1" dirty="0" smtClean="0">
                <a:cs typeface="Calibri" pitchFamily="34" charset="0"/>
              </a:rPr>
              <a:t>корисника</a:t>
            </a: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133350" y="2209800"/>
            <a:ext cx="881697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1E4ABD"/>
              </a:buClr>
              <a:buSzPct val="80000"/>
            </a:pPr>
            <a:r>
              <a:rPr lang="sr-Cyrl-RS" sz="2000" dirty="0" smtClean="0">
                <a:solidFill>
                  <a:srgbClr val="000000"/>
                </a:solidFill>
              </a:rPr>
              <a:t>Компламентарне надлежности органа</a:t>
            </a:r>
            <a:r>
              <a:rPr lang="en-US" sz="2000" dirty="0" smtClean="0">
                <a:solidFill>
                  <a:srgbClr val="000000"/>
                </a:solidFill>
              </a:rPr>
              <a:t>; </a:t>
            </a:r>
            <a:endParaRPr lang="sr-Cyrl-RS" sz="2000" dirty="0" smtClean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Clr>
                <a:srgbClr val="1E4ABD"/>
              </a:buClr>
              <a:buSzPct val="80000"/>
            </a:pPr>
            <a:r>
              <a:rPr lang="sr-Cyrl-RS" sz="2000" dirty="0" smtClean="0">
                <a:solidFill>
                  <a:srgbClr val="000000"/>
                </a:solidFill>
              </a:rPr>
              <a:t>Међу</a:t>
            </a:r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sr-Cyrl-RS" sz="2000" dirty="0" smtClean="0">
                <a:solidFill>
                  <a:srgbClr val="000000"/>
                </a:solidFill>
              </a:rPr>
              <a:t>секторске иницијативе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sr-Cyrl-RS" sz="2000" dirty="0" smtClean="0">
                <a:solidFill>
                  <a:srgbClr val="000000"/>
                </a:solidFill>
              </a:rPr>
              <a:t>(нпр. реформа јавне управе, борба против корупције, унапређење људских и мањинских права) у којима учествују различити БК и издвајају се значајна средства</a:t>
            </a:r>
          </a:p>
          <a:p>
            <a:pPr algn="just">
              <a:spcBef>
                <a:spcPct val="0"/>
              </a:spcBef>
              <a:buClr>
                <a:srgbClr val="1E4ABD"/>
              </a:buClr>
              <a:buSzPct val="80000"/>
            </a:pPr>
            <a:r>
              <a:rPr lang="sr-Cyrl-RS" sz="2000" dirty="0" smtClean="0">
                <a:solidFill>
                  <a:srgbClr val="000000"/>
                </a:solidFill>
              </a:rPr>
              <a:t>Овакви програми су „изузетак од правила</a:t>
            </a:r>
            <a:r>
              <a:rPr lang="en-US" sz="2000" b="1" dirty="0" smtClean="0">
                <a:solidFill>
                  <a:srgbClr val="000000"/>
                </a:solidFill>
              </a:rPr>
              <a:t>”</a:t>
            </a:r>
            <a:endParaRPr lang="sr-Cyrl-RS" sz="2000" b="1" dirty="0" smtClean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Clr>
                <a:srgbClr val="1E4ABD"/>
              </a:buClr>
              <a:buSzPct val="80000"/>
            </a:pPr>
            <a:r>
              <a:rPr lang="sr-Cyrl-RS" sz="2000" dirty="0" smtClean="0">
                <a:solidFill>
                  <a:srgbClr val="000000"/>
                </a:solidFill>
              </a:rPr>
              <a:t>Пример: </a:t>
            </a:r>
            <a:r>
              <a:rPr lang="sr-Cyrl-RS" sz="2000" b="1" dirty="0" smtClean="0">
                <a:solidFill>
                  <a:srgbClr val="000000"/>
                </a:solidFill>
              </a:rPr>
              <a:t>Борба против корупције</a:t>
            </a:r>
            <a:r>
              <a:rPr lang="sr-Cyrl-RS" sz="2000" dirty="0" smtClean="0">
                <a:solidFill>
                  <a:srgbClr val="000000"/>
                </a:solidFill>
              </a:rPr>
              <a:t> (учесници Министарство државне управе и локалне самоуправе, Савет за борбу против корупције и Агенција за борбу против корупције)</a:t>
            </a:r>
          </a:p>
          <a:p>
            <a:pPr marL="0" indent="0" algn="just">
              <a:spcBef>
                <a:spcPct val="0"/>
              </a:spcBef>
              <a:buClr>
                <a:srgbClr val="1E4ABD"/>
              </a:buClr>
              <a:buSzPct val="80000"/>
              <a:buNone/>
            </a:pPr>
            <a:r>
              <a:rPr lang="sr-Cyrl-RS" sz="2000" b="1" dirty="0" smtClean="0">
                <a:solidFill>
                  <a:srgbClr val="000000"/>
                </a:solidFill>
              </a:rPr>
              <a:t>     Реформа јавне управе </a:t>
            </a:r>
            <a:r>
              <a:rPr lang="sr-Cyrl-RS" sz="2000" dirty="0">
                <a:solidFill>
                  <a:srgbClr val="000000"/>
                </a:solidFill>
              </a:rPr>
              <a:t>(учесници Министарство државне управе и локалне </a:t>
            </a:r>
            <a:r>
              <a:rPr lang="sr-Cyrl-RS" sz="2000" dirty="0" smtClean="0">
                <a:solidFill>
                  <a:srgbClr val="000000"/>
                </a:solidFill>
              </a:rPr>
              <a:t>самоуправе и Министарство финансија)</a:t>
            </a:r>
            <a:endParaRPr lang="sr-Cyrl-RS" sz="20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86362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DAC27582-0843-4559-B671-DB6F7407FEEB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16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892175" y="1086783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sr-Cyrl-RS" altLang="sr-Latn-RS" sz="2800" b="1" dirty="0"/>
              <a:t>Програмски буџет и хијерархија циљева</a:t>
            </a:r>
            <a:endParaRPr lang="en-US" altLang="sr-Latn-R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47650" y="1835885"/>
            <a:ext cx="8286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r-Cyrl-RS" dirty="0">
              <a:cs typeface="Arial" charset="0"/>
            </a:endParaRPr>
          </a:p>
          <a:p>
            <a:pPr algn="just">
              <a:defRPr/>
            </a:pPr>
            <a:endParaRPr lang="sr-Cyrl-RS" dirty="0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71" y="1799108"/>
            <a:ext cx="8632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Calibri" pitchFamily="34" charset="0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956627"/>
              </p:ext>
            </p:extLst>
          </p:nvPr>
        </p:nvGraphicFramePr>
        <p:xfrm>
          <a:off x="2590800" y="1835885"/>
          <a:ext cx="4419600" cy="420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9877" y="3071787"/>
            <a:ext cx="1714940" cy="471462"/>
          </a:xfrm>
          <a:prstGeom prst="roundRect">
            <a:avLst/>
          </a:prstGeom>
          <a:noFill/>
          <a:ln w="28575">
            <a:solidFill>
              <a:srgbClr val="28287D"/>
            </a:solidFill>
          </a:ln>
        </p:spPr>
        <p:txBody>
          <a:bodyPr wrap="square" lIns="117208" tIns="58604" rIns="117208" bIns="58604" rtlCol="0" anchor="ctr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000000"/>
                </a:solidFill>
                <a:latin typeface="Calibri" pitchFamily="34" charset="0"/>
              </a:rPr>
              <a:t>Сектор</a:t>
            </a: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877" y="4252938"/>
            <a:ext cx="1714940" cy="471462"/>
          </a:xfrm>
          <a:prstGeom prst="roundRect">
            <a:avLst/>
          </a:prstGeom>
          <a:ln>
            <a:solidFill>
              <a:srgbClr val="5252A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7208" tIns="58604" rIns="117208" bIns="58604" rtlCol="0" anchor="ctr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000000"/>
                </a:solidFill>
                <a:latin typeface="Calibri" pitchFamily="34" charset="0"/>
              </a:rPr>
              <a:t>Програм</a:t>
            </a: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877" y="5257800"/>
            <a:ext cx="1714940" cy="1152500"/>
          </a:xfrm>
          <a:prstGeom prst="roundRect">
            <a:avLst/>
          </a:prstGeom>
          <a:ln>
            <a:solidFill>
              <a:srgbClr val="9A9AB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7208" tIns="58604" rIns="117208" bIns="58604" rtlCol="0">
            <a:spAutoFit/>
          </a:bodyPr>
          <a:lstStyle/>
          <a:p>
            <a:pPr algn="ctr"/>
            <a:r>
              <a:rPr lang="sr-Cyrl-RS" sz="2000" b="1" dirty="0">
                <a:solidFill>
                  <a:srgbClr val="000000"/>
                </a:solidFill>
                <a:latin typeface="Calibri" pitchFamily="34" charset="0"/>
              </a:rPr>
              <a:t>Програмска активност/ Пројекат</a:t>
            </a: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7536" y="2823356"/>
            <a:ext cx="2813739" cy="703128"/>
          </a:xfrm>
          <a:prstGeom prst="rect">
            <a:avLst/>
          </a:prstGeom>
          <a:noFill/>
        </p:spPr>
        <p:txBody>
          <a:bodyPr wrap="square" lIns="117208" tIns="58604" rIns="117208" bIns="58604" rtlCol="0">
            <a:spAutoFit/>
          </a:bodyPr>
          <a:lstStyle/>
          <a:p>
            <a:r>
              <a:rPr lang="sr-Cyrl-RS" sz="1900" dirty="0">
                <a:solidFill>
                  <a:srgbClr val="000000"/>
                </a:solidFill>
                <a:latin typeface="Calibri" pitchFamily="34" charset="0"/>
              </a:rPr>
              <a:t>Повећати очекивану дужину живота</a:t>
            </a:r>
            <a:endParaRPr lang="ru-RU" sz="19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5837" y="4078582"/>
            <a:ext cx="2610592" cy="995516"/>
          </a:xfrm>
          <a:prstGeom prst="rect">
            <a:avLst/>
          </a:prstGeom>
          <a:noFill/>
        </p:spPr>
        <p:txBody>
          <a:bodyPr wrap="square" lIns="117208" tIns="58604" rIns="117208" bIns="58604" rtlCol="0">
            <a:spAutoFit/>
          </a:bodyPr>
          <a:lstStyle/>
          <a:p>
            <a:r>
              <a:rPr lang="sr-Cyrl-RS" sz="1900" dirty="0">
                <a:solidFill>
                  <a:srgbClr val="000000"/>
                </a:solidFill>
                <a:latin typeface="Calibri" pitchFamily="34" charset="0"/>
              </a:rPr>
              <a:t>Смањити стопу појаве болести Х</a:t>
            </a:r>
          </a:p>
          <a:p>
            <a:r>
              <a:rPr lang="sr-Cyrl-RS" sz="1900" dirty="0">
                <a:solidFill>
                  <a:srgbClr val="000000"/>
                </a:solidFill>
                <a:latin typeface="Calibri" pitchFamily="34" charset="0"/>
              </a:rPr>
              <a:t>за 1%</a:t>
            </a:r>
            <a:endParaRPr lang="ru-RU" sz="19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1811" y="5141557"/>
            <a:ext cx="2234618" cy="995516"/>
          </a:xfrm>
          <a:prstGeom prst="rect">
            <a:avLst/>
          </a:prstGeom>
          <a:noFill/>
        </p:spPr>
        <p:txBody>
          <a:bodyPr wrap="square" lIns="117208" tIns="58604" rIns="117208" bIns="58604" rtlCol="0">
            <a:spAutoFit/>
          </a:bodyPr>
          <a:lstStyle/>
          <a:p>
            <a:r>
              <a:rPr lang="sr-Cyrl-RS" sz="1900" dirty="0">
                <a:solidFill>
                  <a:srgbClr val="000000"/>
                </a:solidFill>
                <a:latin typeface="Calibri" pitchFamily="34" charset="0"/>
              </a:rPr>
              <a:t>Повећати обухват вакцинисане деце против болести Х</a:t>
            </a:r>
            <a:endParaRPr lang="ru-RU" sz="19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5" name="Straight Arrow Connector 4"/>
          <p:cNvCxnSpPr>
            <a:endCxn id="12" idx="1"/>
          </p:cNvCxnSpPr>
          <p:nvPr/>
        </p:nvCxnSpPr>
        <p:spPr>
          <a:xfrm flipV="1">
            <a:off x="5410200" y="3174920"/>
            <a:ext cx="707336" cy="101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24600" y="44196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81800" y="54102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Arrow 17"/>
          <p:cNvSpPr/>
          <p:nvPr/>
        </p:nvSpPr>
        <p:spPr>
          <a:xfrm>
            <a:off x="2362200" y="3225760"/>
            <a:ext cx="1524000" cy="2032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2362200" y="4370803"/>
            <a:ext cx="914400" cy="2357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2286000" y="5524757"/>
            <a:ext cx="457200" cy="2291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58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9E316C86-D212-4874-A160-9E3C3F99E930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17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3192463" y="38100"/>
            <a:ext cx="57769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/>
              <a:t>Повезаност стратешког планирања</a:t>
            </a:r>
            <a:r>
              <a:rPr lang="en-US" altLang="en-US"/>
              <a:t> </a:t>
            </a:r>
            <a:r>
              <a:rPr lang="sr-Cyrl-RS" altLang="en-US"/>
              <a:t>и </a:t>
            </a:r>
            <a:r>
              <a:rPr lang="ru-RU" altLang="en-US"/>
              <a:t>програмског буџета</a:t>
            </a:r>
            <a:endParaRPr lang="en-US" altLang="en-US"/>
          </a:p>
        </p:txBody>
      </p:sp>
      <p:pic>
        <p:nvPicPr>
          <p:cNvPr id="11270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6550"/>
            <a:ext cx="82296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63C30CD4-E51C-4607-8DE8-1706D7010C47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18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892175" y="963613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b="1"/>
              <a:t>Кључни проблеми у имплементацији</a:t>
            </a:r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306388" y="1676400"/>
            <a:ext cx="8286750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r-Cyrl-RS" dirty="0">
              <a:cs typeface="Arial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uk-UA" sz="2400" dirty="0">
                <a:solidFill>
                  <a:prstClr val="black"/>
                </a:solidFill>
                <a:latin typeface="Calibri"/>
              </a:rPr>
              <a:t>Неукључивање менаџмента у радне групе и сам процес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uk-UA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uk-UA" sz="2400" dirty="0">
                <a:solidFill>
                  <a:prstClr val="black"/>
                </a:solidFill>
                <a:latin typeface="Calibri"/>
              </a:rPr>
              <a:t>Непостојање стратешких докумената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uk-UA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uk-UA" sz="2400" dirty="0">
                <a:solidFill>
                  <a:prstClr val="black"/>
                </a:solidFill>
                <a:latin typeface="Calibri"/>
              </a:rPr>
              <a:t>Недостатак средњорочног/стратешког планирања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uk-UA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uk-UA" sz="2400" dirty="0">
                <a:solidFill>
                  <a:prstClr val="black"/>
                </a:solidFill>
                <a:latin typeface="Calibri"/>
              </a:rPr>
              <a:t>Лоше финансиј</a:t>
            </a:r>
            <a:r>
              <a:rPr lang="sr-Cyrl-RS" sz="2400" dirty="0">
                <a:solidFill>
                  <a:prstClr val="black"/>
                </a:solidFill>
                <a:latin typeface="Calibri"/>
              </a:rPr>
              <a:t>с</a:t>
            </a:r>
            <a:r>
              <a:rPr lang="uk-UA" sz="2400" dirty="0">
                <a:solidFill>
                  <a:prstClr val="black"/>
                </a:solidFill>
                <a:latin typeface="Calibri"/>
              </a:rPr>
              <a:t>ко планирање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uk-UA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uk-UA" sz="2400" dirty="0">
                <a:solidFill>
                  <a:prstClr val="black"/>
                </a:solidFill>
                <a:latin typeface="Calibri"/>
              </a:rPr>
              <a:t>Недостатак интерних механизама за праћење учинка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r-Cyrl-RS" dirty="0">
              <a:cs typeface="Arial" charset="0"/>
            </a:endParaRPr>
          </a:p>
          <a:p>
            <a:pPr algn="just">
              <a:defRPr/>
            </a:pPr>
            <a:endParaRPr lang="sr-Cyrl-RS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DAC27582-0843-4559-B671-DB6F7407FEEB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19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892175" y="963613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800" dirty="0" smtClean="0"/>
              <a:t>Успостављање индикатора – процес и улоге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50" y="1835885"/>
            <a:ext cx="8286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  <a:p>
            <a:pPr algn="just"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46" y="1799109"/>
            <a:ext cx="86322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Министартво финансија је припремило Упутство за припрему програмског буџета и вршило обуку буџетских корисника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Сертификовани тренери за програмски буџет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Обука аналитичара из Сектора буџета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Процес базиран на интерним капацитетима уз помоћ консултаната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Одржан је велики број радионица са буџетским корисницима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Коришћени су као полазна основа индикатори дефинисани у стратешким документима и акционим плановима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Двосмерна улица – дефинисање индикатора у програмском буџету је довело до унапређења квалитета дефинисања индикатора у стратешким документима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569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DAC27582-0843-4559-B671-DB6F7407FEEB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2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516731" y="1477169"/>
            <a:ext cx="8077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sr-Cyrl-RS" sz="2800" b="1" dirty="0" smtClean="0"/>
              <a:t> Б У Џ Е Т </a:t>
            </a:r>
          </a:p>
          <a:p>
            <a:endParaRPr lang="sr-Cyrl-RS" sz="2800" dirty="0" smtClean="0"/>
          </a:p>
          <a:p>
            <a:pPr marL="0" indent="0">
              <a:buNone/>
            </a:pPr>
            <a:r>
              <a:rPr lang="sr-Latn-RS" sz="2800" dirty="0" smtClean="0"/>
              <a:t>je </a:t>
            </a:r>
            <a:r>
              <a:rPr lang="sr-Cyrl-RS" sz="2800" dirty="0" smtClean="0"/>
              <a:t>алат којим се брине о новцу и пре него што је он потрошен, уместо бриге након његове потошње. </a:t>
            </a:r>
          </a:p>
          <a:p>
            <a:pPr marL="0" indent="0">
              <a:buNone/>
            </a:pPr>
            <a:endParaRPr lang="sr-Latn-RS" sz="2800" dirty="0" smtClean="0"/>
          </a:p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r>
              <a:rPr lang="sr-Latn-RS" sz="2800" dirty="0" smtClean="0"/>
              <a:t>Voltaire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6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DAC27582-0843-4559-B671-DB6F7407FEEB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20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892175" y="963613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800" b="1" dirty="0"/>
              <a:t>Показатељи учинка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47650" y="1835885"/>
            <a:ext cx="8286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r-Cyrl-RS" dirty="0">
              <a:cs typeface="Arial" charset="0"/>
            </a:endParaRPr>
          </a:p>
          <a:p>
            <a:pPr algn="just">
              <a:defRPr/>
            </a:pPr>
            <a:endParaRPr lang="sr-Cyrl-RS" dirty="0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46" y="1799109"/>
            <a:ext cx="8632267" cy="222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sr-Cyrl-RS" altLang="en-US" sz="2200" dirty="0" smtClean="0"/>
              <a:t>Остварење циљева се прати применом </a:t>
            </a:r>
            <a:r>
              <a:rPr lang="sr-Cyrl-RS" altLang="en-US" sz="2200" i="1" dirty="0" smtClean="0"/>
              <a:t>показатеља учинка</a:t>
            </a:r>
          </a:p>
          <a:p>
            <a:pPr lvl="0" algn="just">
              <a:lnSpc>
                <a:spcPct val="90000"/>
              </a:lnSpc>
            </a:pPr>
            <a:r>
              <a:rPr lang="sr-Cyrl-RS" altLang="en-US" sz="2200" dirty="0" smtClean="0"/>
              <a:t>Циљ је израз онога </a:t>
            </a:r>
            <a:r>
              <a:rPr lang="sr-Cyrl-RS" altLang="en-US" sz="2200" i="1" dirty="0" smtClean="0"/>
              <a:t>што се настоји постићи</a:t>
            </a:r>
            <a:r>
              <a:rPr lang="sr-Cyrl-RS" altLang="en-US" sz="2200" dirty="0" smtClean="0"/>
              <a:t>, док се показатељем учинка </a:t>
            </a:r>
            <a:r>
              <a:rPr lang="sr-Cyrl-RS" altLang="en-US" sz="2200" b="1" i="1" dirty="0" smtClean="0"/>
              <a:t>мери </a:t>
            </a:r>
            <a:r>
              <a:rPr lang="sr-Cyrl-RS" altLang="en-US" sz="2200" b="1" i="1" dirty="0">
                <a:solidFill>
                  <a:prstClr val="black"/>
                </a:solidFill>
              </a:rPr>
              <a:t>успешност </a:t>
            </a:r>
            <a:r>
              <a:rPr lang="sr-Cyrl-RS" altLang="en-US" sz="2200" i="1" dirty="0">
                <a:solidFill>
                  <a:prstClr val="black"/>
                </a:solidFill>
              </a:rPr>
              <a:t>достизања циља.</a:t>
            </a:r>
            <a:r>
              <a:rPr lang="en-US" altLang="en-US" sz="2200" dirty="0">
                <a:solidFill>
                  <a:prstClr val="black"/>
                </a:solidFill>
              </a:rPr>
              <a:t> </a:t>
            </a:r>
            <a:endParaRPr lang="sr-Cyrl-RS" altLang="en-US" sz="2200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90000"/>
              </a:lnSpc>
            </a:pPr>
            <a:endParaRPr lang="sr-Cyrl-RS" altLang="en-US" sz="2200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sr-Cyrl-RS" altLang="en-US" sz="2200" b="1" dirty="0" smtClean="0"/>
              <a:t>Врсте показатеља:</a:t>
            </a:r>
            <a:endParaRPr lang="sr-Latn-CS" altLang="en-US" sz="2200" b="1" dirty="0" smtClean="0"/>
          </a:p>
          <a:p>
            <a:pPr lvl="2" algn="just">
              <a:lnSpc>
                <a:spcPct val="90000"/>
              </a:lnSpc>
            </a:pPr>
            <a:r>
              <a:rPr lang="sr-Cyrl-RS" altLang="en-US" sz="2200" dirty="0" smtClean="0"/>
              <a:t>показатељ </a:t>
            </a:r>
            <a:r>
              <a:rPr lang="sr-Cyrl-RS" altLang="en-US" sz="2200" u="sng" dirty="0" smtClean="0"/>
              <a:t>исхода</a:t>
            </a:r>
            <a:r>
              <a:rPr lang="sr-Cyrl-RS" altLang="en-US" sz="2200" dirty="0" smtClean="0"/>
              <a:t> и </a:t>
            </a:r>
            <a:r>
              <a:rPr lang="sr-Cyrl-RS" altLang="en-US" sz="2200" u="sng" dirty="0" smtClean="0"/>
              <a:t>излазног резултата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5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DAC27582-0843-4559-B671-DB6F7407FEEB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21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892175" y="963613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altLang="en-US" sz="2800" b="1" dirty="0" smtClean="0"/>
              <a:t>Примери показатеља излазног резултата на нивоу ПА/ПЈ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47650" y="1835885"/>
            <a:ext cx="8286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r-Cyrl-RS" dirty="0">
              <a:cs typeface="Arial" charset="0"/>
            </a:endParaRPr>
          </a:p>
          <a:p>
            <a:pPr algn="just">
              <a:defRPr/>
            </a:pPr>
            <a:endParaRPr lang="sr-Cyrl-RS" dirty="0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46" y="1799109"/>
            <a:ext cx="86322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altLang="en-US" sz="2000" b="1" u="sng" dirty="0" smtClean="0"/>
              <a:t> Квантитет:</a:t>
            </a:r>
          </a:p>
          <a:p>
            <a:pPr marL="958419" algn="just">
              <a:buFontTx/>
              <a:buChar char="-"/>
            </a:pPr>
            <a:r>
              <a:rPr lang="ru-RU" altLang="en-US" sz="2000" dirty="0" smtClean="0"/>
              <a:t>Број часова патролирања</a:t>
            </a:r>
          </a:p>
          <a:p>
            <a:pPr marL="958419" algn="just">
              <a:buFontTx/>
              <a:buChar char="-"/>
            </a:pPr>
            <a:r>
              <a:rPr lang="ru-RU" altLang="en-US" sz="2000" dirty="0" smtClean="0"/>
              <a:t>Број спроведених анализа воде</a:t>
            </a:r>
          </a:p>
          <a:p>
            <a:pPr marL="958419" algn="just">
              <a:buFontTx/>
              <a:buChar char="-"/>
            </a:pPr>
            <a:r>
              <a:rPr lang="ru-RU" altLang="en-US" sz="2000" dirty="0" smtClean="0"/>
              <a:t>% дигитализованог библиоте</a:t>
            </a:r>
            <a:r>
              <a:rPr lang="sr-Cyrl-RS" altLang="en-US" sz="2000" dirty="0" smtClean="0"/>
              <a:t>ч</a:t>
            </a:r>
            <a:r>
              <a:rPr lang="ru-RU" altLang="en-US" sz="2000" dirty="0" smtClean="0"/>
              <a:t>ког садржаја</a:t>
            </a:r>
          </a:p>
          <a:p>
            <a:pPr marL="518889" algn="just"/>
            <a:endParaRPr lang="ru-RU" altLang="en-US" sz="2000" dirty="0" smtClean="0"/>
          </a:p>
          <a:p>
            <a:pPr algn="just">
              <a:buFont typeface="Wingdings" pitchFamily="2" charset="2"/>
              <a:buChar char="Ø"/>
            </a:pPr>
            <a:r>
              <a:rPr lang="ru-RU" altLang="en-US" sz="2000" b="1" u="sng" dirty="0" smtClean="0"/>
              <a:t> Квалитет:</a:t>
            </a:r>
          </a:p>
          <a:p>
            <a:pPr marL="958419" algn="just">
              <a:buFontTx/>
              <a:buChar char="-"/>
            </a:pPr>
            <a:r>
              <a:rPr lang="ru-RU" altLang="en-US" sz="2000" dirty="0" smtClean="0"/>
              <a:t>Просечно време између пријема пацијента у болницу и пружања здравствених услуга</a:t>
            </a:r>
          </a:p>
          <a:p>
            <a:pPr marL="958419" algn="just">
              <a:buFontTx/>
              <a:buChar char="-"/>
            </a:pPr>
            <a:r>
              <a:rPr lang="ru-RU" altLang="en-US" sz="2000" dirty="0" smtClean="0"/>
              <a:t>Просечно време обраде захтева за издавање грађевинске дозволе</a:t>
            </a:r>
          </a:p>
          <a:p>
            <a:pPr marL="958419" algn="just">
              <a:buFontTx/>
              <a:buChar char="-"/>
            </a:pPr>
            <a:r>
              <a:rPr lang="ru-RU" altLang="en-US" sz="2000" dirty="0" smtClean="0"/>
              <a:t>% задовољних прималаца јавне услуге (на основу анкете)</a:t>
            </a:r>
          </a:p>
          <a:p>
            <a:pPr marL="518890" algn="just"/>
            <a:endParaRPr lang="ru-RU" altLang="en-US" sz="2000" dirty="0" smtClean="0"/>
          </a:p>
          <a:p>
            <a:pPr algn="just">
              <a:buFont typeface="Wingdings" pitchFamily="2" charset="2"/>
              <a:buChar char="Ø"/>
            </a:pPr>
            <a:r>
              <a:rPr lang="ru-RU" altLang="en-US" sz="2000" b="1" u="sng" dirty="0" smtClean="0"/>
              <a:t> Ефикасност:</a:t>
            </a:r>
          </a:p>
          <a:p>
            <a:pPr marL="958419" algn="just">
              <a:buFontTx/>
              <a:buChar char="-"/>
            </a:pPr>
            <a:r>
              <a:rPr lang="ru-RU" altLang="en-US" sz="2000" dirty="0" smtClean="0"/>
              <a:t>Цена по датој вакцини (укључујући пружање услуге)</a:t>
            </a:r>
          </a:p>
          <a:p>
            <a:pPr marL="958419" algn="just">
              <a:buFontTx/>
              <a:buChar char="-"/>
            </a:pPr>
            <a:r>
              <a:rPr lang="ru-RU" altLang="en-US" sz="2000" dirty="0" smtClean="0"/>
              <a:t>Цена по обрађеном захтеву за издавање грађевинске дозволе</a:t>
            </a:r>
            <a:endParaRPr lang="en-US" sz="2000" dirty="0" smtClean="0"/>
          </a:p>
          <a:p>
            <a:pPr lvl="1"/>
            <a:endParaRPr lang="sr-Cyrl-RS" sz="24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62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DAC27582-0843-4559-B671-DB6F7407FEEB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22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892175" y="963613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altLang="en-US" sz="2800" b="1" dirty="0" smtClean="0">
                <a:solidFill>
                  <a:prstClr val="black"/>
                </a:solidFill>
              </a:rPr>
              <a:t>Примери показатеља исхода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50" y="1835885"/>
            <a:ext cx="8286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  <a:p>
            <a:pPr algn="just"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46" y="1799109"/>
            <a:ext cx="863226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altLang="en-US" sz="2400" dirty="0" smtClean="0">
                <a:solidFill>
                  <a:prstClr val="black"/>
                </a:solidFill>
              </a:rPr>
              <a:t>Учешће </a:t>
            </a:r>
            <a:r>
              <a:rPr lang="ru-RU" altLang="en-US" sz="2400" dirty="0">
                <a:solidFill>
                  <a:prstClr val="black"/>
                </a:solidFill>
              </a:rPr>
              <a:t>саобраћајних незгода са смртним последицама у укупном броју саобраћајних незгода у друмском </a:t>
            </a:r>
            <a:r>
              <a:rPr lang="ru-RU" altLang="en-US" sz="2400" dirty="0" smtClean="0">
                <a:solidFill>
                  <a:prstClr val="black"/>
                </a:solidFill>
              </a:rPr>
              <a:t>саобраћају</a:t>
            </a:r>
          </a:p>
          <a:p>
            <a:pPr algn="just">
              <a:buFont typeface="Wingdings" pitchFamily="2" charset="2"/>
              <a:buChar char="Ø"/>
            </a:pPr>
            <a:endParaRPr lang="ru-RU" sz="2000" b="1" u="sng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</a:rPr>
              <a:t>Просечни резултат ученика на </a:t>
            </a:r>
            <a:r>
              <a:rPr lang="ru-RU" sz="2400" dirty="0" smtClean="0">
                <a:solidFill>
                  <a:prstClr val="black"/>
                </a:solidFill>
              </a:rPr>
              <a:t>ПИСА </a:t>
            </a:r>
            <a:r>
              <a:rPr lang="ru-RU" sz="2400" dirty="0">
                <a:solidFill>
                  <a:prstClr val="black"/>
                </a:solidFill>
              </a:rPr>
              <a:t>тестирању </a:t>
            </a:r>
            <a:endParaRPr lang="ru-RU" sz="24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</a:rPr>
              <a:t>Просечно </a:t>
            </a:r>
            <a:r>
              <a:rPr lang="ru-RU" sz="2400" dirty="0">
                <a:solidFill>
                  <a:prstClr val="black"/>
                </a:solidFill>
              </a:rPr>
              <a:t>време локализације и ликвидације </a:t>
            </a:r>
            <a:r>
              <a:rPr lang="ru-RU" sz="2400" dirty="0" smtClean="0">
                <a:solidFill>
                  <a:prstClr val="black"/>
                </a:solidFill>
              </a:rPr>
              <a:t>пожара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</a:rPr>
              <a:t>% умрлих мушкараца и жена од кардиоваскуларних болести</a:t>
            </a:r>
            <a:endParaRPr lang="ru-RU" sz="24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</a:rPr>
              <a:t>Проценат постављених амбасадора женског пола – родно одговорна компонента</a:t>
            </a:r>
          </a:p>
          <a:p>
            <a:pPr algn="just">
              <a:buFont typeface="Wingdings" pitchFamily="2" charset="2"/>
              <a:buChar char="Ø"/>
            </a:pPr>
            <a:endParaRPr lang="sr-Cyrl-RS" sz="24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32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DAC27582-0843-4559-B671-DB6F7407FEEB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23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892175" y="963613"/>
            <a:ext cx="8077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RS" altLang="en-US" b="1">
                <a:solidFill>
                  <a:srgbClr val="000000"/>
                </a:solidFill>
              </a:rPr>
              <a:t>Програмско управљање: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RS" altLang="en-US" b="1">
                <a:solidFill>
                  <a:srgbClr val="000000"/>
                </a:solidFill>
              </a:rPr>
              <a:t>извештавање и евалуација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988" y="2041525"/>
            <a:ext cx="8286750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Учесталост извештавања о учинцима?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Буџетски корисници имају обавезу годишњег/полугодишњег извештавања Владе, Скупштине и јавности о оствареним резултатима програма, </a:t>
            </a:r>
            <a:r>
              <a:rPr lang="sr-Cyrl-RS" sz="2000" dirty="0">
                <a:solidFill>
                  <a:prstClr val="black"/>
                </a:solidFill>
                <a:latin typeface="Calibri"/>
              </a:rPr>
              <a:t>програмских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активности и пројеката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     </a:t>
            </a:r>
            <a:r>
              <a:rPr lang="sr-Cyrl-RS" sz="2000" dirty="0" smtClean="0">
                <a:solidFill>
                  <a:prstClr val="black"/>
                </a:solidFill>
                <a:latin typeface="Calibri"/>
              </a:rPr>
              <a:t>Припремљена је методологија </a:t>
            </a:r>
            <a:r>
              <a:rPr lang="sr-Cyrl-RS" sz="2000" dirty="0">
                <a:solidFill>
                  <a:prstClr val="black"/>
                </a:solidFill>
                <a:latin typeface="Calibri"/>
              </a:rPr>
              <a:t>која </a:t>
            </a:r>
            <a:r>
              <a:rPr lang="sr-Cyrl-RS" sz="2000" dirty="0" smtClean="0">
                <a:solidFill>
                  <a:prstClr val="black"/>
                </a:solidFill>
                <a:latin typeface="Calibri"/>
              </a:rPr>
              <a:t>уређује </a:t>
            </a:r>
            <a:r>
              <a:rPr lang="sr-Cyrl-RS" sz="2000" dirty="0">
                <a:solidFill>
                  <a:prstClr val="black"/>
                </a:solidFill>
                <a:latin typeface="Calibri"/>
              </a:rPr>
              <a:t>процес праћења и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              </a:t>
            </a:r>
            <a:r>
              <a:rPr lang="sr-Cyrl-RS" sz="2000" dirty="0">
                <a:solidFill>
                  <a:prstClr val="black"/>
                </a:solidFill>
                <a:latin typeface="Calibri"/>
              </a:rPr>
              <a:t>извештавања о реализацији циљева и индикатора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Периодична евалуација сврсисходности одређеног програма, програмске активности или пројекта: интерна или екстерна (ДРИ) 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Потребно је успоставити адекватне </a:t>
            </a:r>
            <a:r>
              <a:rPr lang="ru-RU" sz="2000" u="sng" dirty="0">
                <a:solidFill>
                  <a:prstClr val="black"/>
                </a:solidFill>
                <a:latin typeface="Calibri"/>
              </a:rPr>
              <a:t>механизме прикупљања података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и извештавање, као и </a:t>
            </a:r>
            <a:r>
              <a:rPr lang="ru-RU" sz="2000" u="sng" dirty="0">
                <a:solidFill>
                  <a:prstClr val="black"/>
                </a:solidFill>
                <a:latin typeface="Calibri"/>
              </a:rPr>
              <a:t>структуре одговорности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које ће обезбедити да производ планирања, праћења и анализе резултата буде квалитетна основа за буџетско одлучивање и управљање радом органа.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r-Cyrl-RS" dirty="0">
              <a:cs typeface="Arial" charset="0"/>
            </a:endParaRPr>
          </a:p>
          <a:p>
            <a:pPr algn="just">
              <a:defRPr/>
            </a:pPr>
            <a:endParaRPr lang="sr-Cyrl-RS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DAC27582-0843-4559-B671-DB6F7407FEEB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24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892175" y="963613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800" dirty="0"/>
              <a:t>Садржај </a:t>
            </a:r>
            <a:r>
              <a:rPr lang="sr-Cyrl-RS" sz="2800" dirty="0" smtClean="0"/>
              <a:t>извештај</a:t>
            </a:r>
            <a:r>
              <a:rPr lang="en-US" sz="2800" dirty="0"/>
              <a:t>a</a:t>
            </a:r>
            <a:r>
              <a:rPr lang="sr-Cyrl-RS" sz="2800" dirty="0"/>
              <a:t> о учинку програма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50" y="1835885"/>
            <a:ext cx="8286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  <a:p>
            <a:pPr algn="just"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46" y="1799109"/>
            <a:ext cx="86322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349250" algn="just">
              <a:buFont typeface="Wingdings" pitchFamily="2" charset="2"/>
              <a:buChar char="Ø"/>
            </a:pPr>
            <a:r>
              <a:rPr lang="en-US" sz="2000" dirty="0"/>
              <a:t>I </a:t>
            </a:r>
            <a:r>
              <a:rPr lang="sr-Cyrl-RS" sz="2000" b="1" dirty="0"/>
              <a:t>преглед опредељених и утрошених средстава </a:t>
            </a:r>
            <a:r>
              <a:rPr lang="sr-Cyrl-RS" sz="2000" dirty="0"/>
              <a:t>по програмима, програмским активностима и пројектима, као и проценат извршења; </a:t>
            </a:r>
          </a:p>
          <a:p>
            <a:pPr marL="577850" indent="-349250" algn="just">
              <a:buFont typeface="Wingdings" pitchFamily="2" charset="2"/>
              <a:buChar char="Ø"/>
            </a:pPr>
            <a:r>
              <a:rPr lang="en-US" sz="2000" dirty="0"/>
              <a:t>II </a:t>
            </a:r>
            <a:r>
              <a:rPr lang="sr-Cyrl-RS" sz="2000" b="1" dirty="0"/>
              <a:t>преглед циљних и остварених вредности показатеља учинка </a:t>
            </a:r>
            <a:r>
              <a:rPr lang="sr-Cyrl-RS" sz="2000" dirty="0"/>
              <a:t>и образложење евентуалних одступања</a:t>
            </a:r>
            <a:r>
              <a:rPr lang="sr-Cyrl-RS" sz="2000" b="1" dirty="0"/>
              <a:t>; </a:t>
            </a:r>
          </a:p>
          <a:p>
            <a:pPr marL="577850" indent="-349250" algn="just">
              <a:buFont typeface="Wingdings" pitchFamily="2" charset="2"/>
              <a:buChar char="Ø"/>
            </a:pPr>
            <a:r>
              <a:rPr lang="en-US" sz="2000" dirty="0"/>
              <a:t>III </a:t>
            </a:r>
            <a:r>
              <a:rPr lang="sr-Cyrl-RS" sz="2000" b="1" dirty="0"/>
              <a:t>образложење спровођења </a:t>
            </a:r>
            <a:r>
              <a:rPr lang="sr-Cyrl-RS" sz="2000" dirty="0"/>
              <a:t>програма, програмских активности и пројеката у односу на постављене циљеве и опредељена, тј. утрошена средства.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2529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DAC27582-0843-4559-B671-DB6F7407FEEB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25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892175" y="963613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400" dirty="0"/>
              <a:t>Пример полугодишњег </a:t>
            </a:r>
            <a:r>
              <a:rPr lang="sr-Cyrl-RS" sz="2400" dirty="0"/>
              <a:t>и</a:t>
            </a:r>
            <a:r>
              <a:rPr lang="ru-RU" sz="2400" dirty="0"/>
              <a:t>звештаја о учинку програма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sr-Cyrl-RS" sz="2400" dirty="0"/>
              <a:t>- </a:t>
            </a:r>
            <a:r>
              <a:rPr lang="sr-Latn-RS" sz="2400" dirty="0"/>
              <a:t>I</a:t>
            </a:r>
            <a:r>
              <a:rPr lang="sr-Cyrl-RS" sz="2400" dirty="0"/>
              <a:t> финансијско извршење-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50" y="1835885"/>
            <a:ext cx="8286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  <a:p>
            <a:pPr algn="just"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01055"/>
              </p:ext>
            </p:extLst>
          </p:nvPr>
        </p:nvGraphicFramePr>
        <p:xfrm>
          <a:off x="264659" y="2295957"/>
          <a:ext cx="8823702" cy="3523386"/>
        </p:xfrm>
        <a:graphic>
          <a:graphicData uri="http://schemas.openxmlformats.org/drawingml/2006/table">
            <a:tbl>
              <a:tblPr firstRow="1" firstCol="1" bandRow="1"/>
              <a:tblGrid>
                <a:gridCol w="609599"/>
                <a:gridCol w="685800"/>
                <a:gridCol w="3810000"/>
                <a:gridCol w="990600"/>
                <a:gridCol w="924971"/>
                <a:gridCol w="903829"/>
                <a:gridCol w="898903"/>
              </a:tblGrid>
              <a:tr h="11227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Шифра програма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Шифра програмске активности / пројекта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 </a:t>
                      </a:r>
                      <a:r>
                        <a:rPr lang="sr-Latn-R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</a:t>
                      </a:r>
                      <a:r>
                        <a:rPr lang="sr-Cyrl-R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грама/програмске активности/пројекта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Усвојен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уџет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Текући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буџет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Извршење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првих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месеци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Проценат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извршењау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односу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текући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буџет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</a:tr>
              <a:tr h="280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349.000.000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46.711.000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212.105.500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Уређење и надзор употребе информационих технологија у јавној управи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40.000.000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40.000.000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sr-Cyrl-R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.000.000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Развој инфраструктуре и електронских услуга портала ‘’е-Управа’’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52.000.000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51.711.000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25.855.500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0003</a:t>
                      </a:r>
                      <a:endParaRPr lang="en-US" sz="1200" dirty="0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Подстицаји за израду ’’Open data’’ интернет портала</a:t>
                      </a:r>
                      <a:endParaRPr lang="en-US" sz="1200" dirty="0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50.000.000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150.000.000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150.000.000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Успостављање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јединственог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информационог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инспекције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’’е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sr-Cyrl-R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нспектор</a:t>
                      </a:r>
                      <a:r>
                        <a:rPr lang="sr-Cyrl-R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’’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127.000.000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125.000.000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6.250.000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4003</a:t>
                      </a:r>
                      <a:endParaRPr lang="en-US" sz="12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/>
                        <a:t>Израда информационог система ’’Јавне набавке’’</a:t>
                      </a:r>
                      <a:endParaRPr lang="ru-RU" sz="1000" i="0" dirty="0" smtClean="0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80.000.000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80.000.000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12.000.000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УКУПНО: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349.000.000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46.711.000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212.105.500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534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DAC27582-0843-4559-B671-DB6F7407FEEB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26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2000" i="1" dirty="0"/>
              <a:t>ПЈ Успостављање јединственог информационог система ‘’е-Инспектор’’</a:t>
            </a:r>
          </a:p>
          <a:p>
            <a:r>
              <a:rPr lang="en-US" altLang="ja-JP" sz="1600" b="1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Циљ</a:t>
            </a:r>
            <a:r>
              <a:rPr lang="en-US" altLang="ja-JP" sz="16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ja-JP" sz="1600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Унапређење</a:t>
            </a:r>
            <a:r>
              <a:rPr lang="en-US" altLang="ja-JP" sz="16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en-US" altLang="ja-JP" sz="16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инспектората</a:t>
            </a:r>
            <a:r>
              <a:rPr lang="en-US" altLang="ja-JP" sz="16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информатизациј</a:t>
            </a:r>
            <a:r>
              <a:rPr lang="sr-Cyrl-RS" altLang="ja-JP" sz="16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ом њихових</a:t>
            </a:r>
            <a:r>
              <a:rPr lang="en-US" altLang="ja-JP" sz="16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пословних</a:t>
            </a:r>
            <a:r>
              <a:rPr lang="en-US" altLang="ja-JP" sz="16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процеса</a:t>
            </a:r>
            <a:endParaRPr lang="en-US" altLang="ja-JP" sz="1600" dirty="0">
              <a:solidFill>
                <a:prstClr val="black"/>
              </a:solidFill>
            </a:endParaRP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892175" y="963613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400" dirty="0"/>
              <a:t>Пример полугодишњег </a:t>
            </a:r>
            <a:r>
              <a:rPr lang="sr-Cyrl-RS" sz="2400" dirty="0"/>
              <a:t>и</a:t>
            </a:r>
            <a:r>
              <a:rPr lang="ru-RU" sz="2400" dirty="0"/>
              <a:t>звештаја о учинку програма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ru-RU" sz="2400" dirty="0"/>
              <a:t>- </a:t>
            </a:r>
            <a:r>
              <a:rPr lang="sr-Latn-RS" sz="2400" dirty="0"/>
              <a:t>II </a:t>
            </a:r>
            <a:r>
              <a:rPr lang="ru-RU" sz="2400" dirty="0"/>
              <a:t>показатељи учинка -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50" y="1835885"/>
            <a:ext cx="8286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  <a:p>
            <a:pPr algn="just"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479169"/>
              </p:ext>
            </p:extLst>
          </p:nvPr>
        </p:nvGraphicFramePr>
        <p:xfrm>
          <a:off x="228600" y="3329990"/>
          <a:ext cx="8841149" cy="2905710"/>
        </p:xfrm>
        <a:graphic>
          <a:graphicData uri="http://schemas.openxmlformats.org/drawingml/2006/table">
            <a:tbl>
              <a:tblPr firstRow="1" firstCol="1" bandRow="1"/>
              <a:tblGrid>
                <a:gridCol w="5410200"/>
                <a:gridCol w="856561"/>
                <a:gridCol w="515039"/>
                <a:gridCol w="687749"/>
                <a:gridCol w="531451"/>
                <a:gridCol w="840149"/>
              </a:tblGrid>
              <a:tr h="541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Показатељи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учинка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Јединица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мере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Базна година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Базна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Циљна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sr-Cyrl-R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Остварена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у </a:t>
                      </a: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sr-Cyrl-R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</a:tr>
              <a:tr h="1282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Проценат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израде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заједничке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ИТ 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платформе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пилот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инспекције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Коментар</a:t>
                      </a: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b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</a:t>
                      </a: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верификације</a:t>
                      </a: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sr-Cyrl-R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Извештај о реализацији пројекта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Образложење</a:t>
                      </a: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одступања</a:t>
                      </a: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циљне</a:t>
                      </a: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вредности</a:t>
                      </a: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Због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кашњења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расписивању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тендера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набавку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информационог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sr-Cyrl-R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sr-Cyrl-R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2017.год</a:t>
                      </a:r>
                      <a:r>
                        <a:rPr lang="sr-Cyrl-R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није </a:t>
                      </a:r>
                      <a:r>
                        <a:rPr lang="sr-Cyrl-R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изабран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извођач</a:t>
                      </a:r>
                      <a:r>
                        <a:rPr lang="sr-Cyrl-R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рв</a:t>
                      </a:r>
                      <a:r>
                        <a:rPr lang="sr-Cyrl-R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фаз</a:t>
                      </a:r>
                      <a:r>
                        <a:rPr lang="sr-Cyrl-R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израде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инф.система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 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платформ</a:t>
                      </a:r>
                      <a:r>
                        <a:rPr lang="sr-Cyrl-R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модулима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пилот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инспекције</a:t>
                      </a:r>
                      <a:r>
                        <a:rPr lang="sr-Cyrl-R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је 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одложена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наредну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годину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sr-Cyrl-RS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Проценат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sr-Cyrl-R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2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Проценат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инспектора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</a:t>
                      </a:r>
                      <a:r>
                        <a:rPr lang="sr-Cyrl-R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чених за</a:t>
                      </a:r>
                      <a:r>
                        <a:rPr lang="sr-Cyrl-RS" sz="11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коришћење заједничке ИТ платформе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Коментар</a:t>
                      </a: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b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</a:t>
                      </a: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верификације</a:t>
                      </a: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Извештај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реализацији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Образложење</a:t>
                      </a: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одступања</a:t>
                      </a: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циљне</a:t>
                      </a: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вредности</a:t>
                      </a: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sr-Cyrl-RS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10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Због кашњења у изради информационог система, обуке </a:t>
                      </a:r>
                      <a:r>
                        <a:rPr lang="sr-Cyrl-RS" sz="1100" i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инспектората за </a:t>
                      </a:r>
                      <a:r>
                        <a:rPr lang="sr-Cyrl-RS" sz="110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његово коришћење су одложене за наредну годину. </a:t>
                      </a:r>
                      <a:endParaRPr lang="en-US" sz="11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Проценат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sr-Cyrl-R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255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DAC27582-0843-4559-B671-DB6F7407FEEB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27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892175" y="963613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800" dirty="0"/>
              <a:t>Коришћење информација о учинку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50" y="1835885"/>
            <a:ext cx="8286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  <a:p>
            <a:pPr algn="just"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46" y="1799109"/>
            <a:ext cx="863226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b="1" dirty="0"/>
              <a:t>Интерно  - боље управљање средствима и резултатима</a:t>
            </a:r>
            <a:r>
              <a:rPr lang="sr-Cyrl-RS" sz="2200" dirty="0"/>
              <a:t>:</a:t>
            </a:r>
          </a:p>
          <a:p>
            <a:pPr marL="0" indent="0" algn="just">
              <a:buNone/>
            </a:pPr>
            <a:endParaRPr lang="sr-Cyrl-RS" sz="2000" dirty="0"/>
          </a:p>
          <a:p>
            <a:pPr lvl="1" algn="just"/>
            <a:r>
              <a:rPr lang="sr-Cyrl-RS" sz="2000" dirty="0"/>
              <a:t>показују руководству органа које се активности спроводе у складу са постављеним циљевима и финансијским планом, а које не </a:t>
            </a:r>
          </a:p>
          <a:p>
            <a:pPr lvl="1" algn="just"/>
            <a:r>
              <a:rPr lang="sr-Cyrl-RS" sz="2000" dirty="0"/>
              <a:t>омогућују да се утврде области неефикасне потрошње и размотри ефективност програма, програмске активности или пројекта</a:t>
            </a:r>
          </a:p>
          <a:p>
            <a:pPr lvl="1" algn="just"/>
            <a:r>
              <a:rPr lang="sr-Cyrl-RS" sz="2000" dirty="0"/>
              <a:t>на који начин је потребно кориговати спровођење активности и/ или прерасподелити буџетска средства у наредном периоду, у циљу остварења бољих резултата? </a:t>
            </a:r>
          </a:p>
        </p:txBody>
      </p:sp>
    </p:spTree>
    <p:extLst>
      <p:ext uri="{BB962C8B-B14F-4D97-AF65-F5344CB8AC3E}">
        <p14:creationId xmlns:p14="http://schemas.microsoft.com/office/powerpoint/2010/main" val="1609656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DAC27582-0843-4559-B671-DB6F7407FEEB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28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892175" y="963613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800" dirty="0"/>
              <a:t>Коришћење информација о учинку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50" y="1835885"/>
            <a:ext cx="8286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  <a:p>
            <a:pPr algn="just"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46" y="1799109"/>
            <a:ext cx="86322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b="1" dirty="0"/>
              <a:t>Екстерно - боље управљање средствима и резултатима:</a:t>
            </a:r>
            <a:endParaRPr lang="sr-Cyrl-RS" sz="2200" dirty="0"/>
          </a:p>
          <a:p>
            <a:pPr lvl="1" algn="just"/>
            <a:r>
              <a:rPr lang="sr-Cyrl-RS" sz="2000" dirty="0"/>
              <a:t>подаци се користите од стране министарства надлежног за послове финансија, Владе и Народне скупштине у оквиру буџетске процедуре</a:t>
            </a:r>
          </a:p>
          <a:p>
            <a:pPr lvl="1" algn="just"/>
            <a:r>
              <a:rPr lang="sr-Cyrl-RS" sz="2000" dirty="0"/>
              <a:t>помажу при доношењу одлуке о приоритетним областима финансирања и о расподели буџетских средстава за наредну фискалну годину</a:t>
            </a:r>
          </a:p>
          <a:p>
            <a:pPr lvl="1" algn="just"/>
            <a:r>
              <a:rPr lang="sr-Cyrl-RS" sz="2000" dirty="0" smtClean="0"/>
              <a:t>и </a:t>
            </a:r>
            <a:r>
              <a:rPr lang="sr-Cyrl-RS" sz="2000" dirty="0"/>
              <a:t>омогућују да јавност стекне увид у резултате остварене кроз буџетску потрошњу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48449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DAC27582-0843-4559-B671-DB6F7407FEEB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29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892175" y="963613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800" dirty="0" smtClean="0"/>
              <a:t>Генералне карактеристике и оцена индикатора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50" y="1835885"/>
            <a:ext cx="8286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  <a:p>
            <a:pPr algn="just"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46" y="1799109"/>
            <a:ext cx="86322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Квалитет индикатора зависи од области – области као што су просвета, саобраћај и здравсто су лакше за дефинисање добрих индикатора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Постоји простор за даље унапређење квалитета индикатора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Најчешћи проблеми везани за дефинисање индикатора су: Проблем мерења и трошкова мерења, квалитета извора верификације и утврђивања базне вредности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Уведени су и индикатори који имају родну компоненту</a:t>
            </a:r>
          </a:p>
        </p:txBody>
      </p:sp>
    </p:spTree>
    <p:extLst>
      <p:ext uri="{BB962C8B-B14F-4D97-AF65-F5344CB8AC3E}">
        <p14:creationId xmlns:p14="http://schemas.microsoft.com/office/powerpoint/2010/main" val="3512187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26A12D47-5A3E-4065-8CC0-AD4D34BD6C3D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3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534400" cy="50260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DAC27582-0843-4559-B671-DB6F7407FEEB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30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892175" y="963613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800" dirty="0" smtClean="0"/>
              <a:t>Научене лекције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50" y="1835885"/>
            <a:ext cx="8286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  <a:p>
            <a:pPr algn="just"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46" y="1799109"/>
            <a:ext cx="86322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Дефинисање индикатора није посао финансијских служби буџетских корисника, већ је потребно укључити све надлежне службе буџетских корисника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Увођење праћења и извештавања о учинку програма је повећало квалитет и посвећеност дефинисања индикатора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Обука, сарадња и стална комуникација аналитичара са буџетским корисницима су битан фактор који је допринео повећању квалитета индикатора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На основу искуства из праксе унапређено је Упутство за припрему програмског буџета – дефинисане су програмске активности за које није потребно дефинисати индикаторе</a:t>
            </a:r>
          </a:p>
        </p:txBody>
      </p:sp>
    </p:spTree>
    <p:extLst>
      <p:ext uri="{BB962C8B-B14F-4D97-AF65-F5344CB8AC3E}">
        <p14:creationId xmlns:p14="http://schemas.microsoft.com/office/powerpoint/2010/main" val="1055052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DAC27582-0843-4559-B671-DB6F7407FEEB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31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892175" y="963613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800" dirty="0" smtClean="0"/>
              <a:t>Изазови и планови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50" y="1835885"/>
            <a:ext cx="8286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  <a:p>
            <a:pPr algn="just"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46" y="1799109"/>
            <a:ext cx="8632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Даље унапређење процеса дефинисања индикатора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Веће коришћење информација о учинку програма и већи утицај на распоред средстава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Већа одговорност за постигнуте резултате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Већа флексибилност у одлучивању како потрошити средства ради испуњења планираних вредности индикатора и остварења циљева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Даља обука буџетских корисника и успостављање истог квалитета програмских информација на свим нивоима власти, као и код фондова обавезног социјалног осигурања</a:t>
            </a:r>
          </a:p>
        </p:txBody>
      </p:sp>
    </p:spTree>
    <p:extLst>
      <p:ext uri="{BB962C8B-B14F-4D97-AF65-F5344CB8AC3E}">
        <p14:creationId xmlns:p14="http://schemas.microsoft.com/office/powerpoint/2010/main" val="1055052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10F4F462-A0E7-45A6-9D19-1F05845FEF3A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32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" t="1" r="655" b="433"/>
          <a:stretch/>
        </p:blipFill>
        <p:spPr>
          <a:xfrm>
            <a:off x="228600" y="1103209"/>
            <a:ext cx="8558213" cy="50689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DAC27582-0843-4559-B671-DB6F7407FEEB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33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892175" y="266700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b="1" dirty="0" smtClean="0"/>
              <a:t>ХВАЛА НА ПАЖЊИ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47650" y="1835885"/>
            <a:ext cx="8286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r-Cyrl-RS" dirty="0">
              <a:cs typeface="Arial" charset="0"/>
            </a:endParaRPr>
          </a:p>
          <a:p>
            <a:pPr algn="just">
              <a:defRPr/>
            </a:pPr>
            <a:endParaRPr lang="sr-Cyrl-R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58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84C5CF11-748D-48BD-A38E-AF3312AF2805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4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892175" y="963613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b="1" dirty="0" smtClean="0"/>
              <a:t>Увођење програмског буџета</a:t>
            </a:r>
            <a:endParaRPr lang="en-US" altLang="en-US" dirty="0"/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323850" y="1752600"/>
            <a:ext cx="82867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400" dirty="0" smtClean="0"/>
              <a:t>Пилот корисници – 5 министарстава од 2005. године</a:t>
            </a:r>
          </a:p>
          <a:p>
            <a:pPr algn="just"/>
            <a:r>
              <a:rPr lang="ru-RU" sz="2400" dirty="0" smtClean="0"/>
              <a:t>Израда методологије за програмски буџет узимајући у обзир искуство пилот корисника</a:t>
            </a:r>
          </a:p>
          <a:p>
            <a:pPr algn="just"/>
            <a:r>
              <a:rPr lang="ru-RU" sz="2400" dirty="0" smtClean="0"/>
              <a:t>Заједнички рад са буџетским корисницима на изради програмских структура и дефинисања циљева и индикатора</a:t>
            </a:r>
          </a:p>
          <a:p>
            <a:pPr algn="just"/>
            <a:r>
              <a:rPr lang="ru-RU" sz="2400" dirty="0" smtClean="0"/>
              <a:t>Успостављање везе са стратешким документима</a:t>
            </a:r>
          </a:p>
          <a:p>
            <a:pPr algn="just"/>
            <a:r>
              <a:rPr lang="ru-RU" sz="2400" dirty="0" smtClean="0"/>
              <a:t>Планирање, одобравање и извршење буџета у смислу програма од 2015. године за све нивое власти</a:t>
            </a:r>
          </a:p>
          <a:p>
            <a:endParaRPr lang="sr-Cyrl-RS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84C5CF11-748D-48BD-A38E-AF3312AF2805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5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892175" y="963613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b="1" dirty="0" smtClean="0"/>
              <a:t>Зашто програмски буџет (ПБ)?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323850" y="1752600"/>
            <a:ext cx="8286750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 smtClean="0"/>
              <a:t>Већа транспарентност и разумљивост потрошње</a:t>
            </a:r>
          </a:p>
          <a:p>
            <a:r>
              <a:rPr lang="ru-RU" sz="2400" dirty="0" smtClean="0"/>
              <a:t>Боља приоритизација потрошње</a:t>
            </a:r>
          </a:p>
          <a:p>
            <a:r>
              <a:rPr lang="ru-RU" sz="2400" dirty="0" smtClean="0"/>
              <a:t>Већи учинак потрошње</a:t>
            </a:r>
          </a:p>
          <a:p>
            <a:endParaRPr lang="sr-Cyrl-RS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90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84C5CF11-748D-48BD-A38E-AF3312AF2805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6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609600" y="963613"/>
            <a:ext cx="8359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800" dirty="0">
                <a:cs typeface="Calibri" pitchFamily="34" charset="0"/>
              </a:rPr>
              <a:t>Пример из Закона о Буџету РС – Линијски буџет</a:t>
            </a:r>
            <a:endParaRPr lang="en-US" sz="2800" dirty="0">
              <a:cs typeface="Calibri" pitchFamily="34" charset="0"/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323850" y="1517511"/>
            <a:ext cx="82867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sr-Latn-RS" sz="1400" b="1" dirty="0" smtClean="0">
                <a:solidFill>
                  <a:srgbClr val="000000"/>
                </a:solidFill>
              </a:rPr>
              <a:t>27</a:t>
            </a:r>
            <a:r>
              <a:rPr lang="sr-Latn-RS" altLang="sr-Latn-RS" sz="1400" b="1" dirty="0" smtClean="0">
                <a:solidFill>
                  <a:srgbClr val="000000"/>
                </a:solidFill>
              </a:rPr>
              <a:t>        </a:t>
            </a:r>
            <a:r>
              <a:rPr lang="ru-RU" altLang="sr-Latn-RS" sz="1400" b="1" dirty="0" smtClean="0">
                <a:solidFill>
                  <a:srgbClr val="000000"/>
                </a:solidFill>
              </a:rPr>
              <a:t>МИНИСТАРСТВО КУЛТУРЕ И ИНФОРМИСАЊА</a:t>
            </a:r>
            <a:endParaRPr lang="sr-Latn-RS" altLang="sr-Latn-RS" sz="1400" b="1" dirty="0" smtClean="0">
              <a:solidFill>
                <a:srgbClr val="000000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b="1" dirty="0" smtClean="0">
                <a:solidFill>
                  <a:srgbClr val="000000"/>
                </a:solidFill>
              </a:rPr>
              <a:t>                 </a:t>
            </a:r>
            <a:r>
              <a:rPr lang="ru-RU" altLang="sr-Latn-RS" sz="1400" b="1" dirty="0" smtClean="0">
                <a:solidFill>
                  <a:srgbClr val="000000"/>
                </a:solidFill>
              </a:rPr>
              <a:t>820 Услуге културе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b="1" dirty="0" smtClean="0">
                <a:solidFill>
                  <a:srgbClr val="000000"/>
                </a:solidFill>
              </a:rPr>
              <a:t>                              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411 Плате, додаци и накнаде запослених (зараде) 96.000.000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solidFill>
                  <a:srgbClr val="000000"/>
                </a:solidFill>
              </a:rPr>
              <a:t>                              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412 Социјални доприноси на терет послодавца 17.500.000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solidFill>
                  <a:srgbClr val="000000"/>
                </a:solidFill>
              </a:rPr>
              <a:t>                              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413 Накнаде у натури </a:t>
            </a:r>
            <a:endParaRPr lang="sr-Latn-RS" altLang="sr-Latn-RS" sz="1400" dirty="0" smtClean="0">
              <a:solidFill>
                <a:srgbClr val="000000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solidFill>
                  <a:srgbClr val="000000"/>
                </a:solidFill>
              </a:rPr>
              <a:t>                              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414 Социјална давања запосленима </a:t>
            </a:r>
            <a:endParaRPr lang="sr-Latn-RS" altLang="sr-Latn-RS" sz="1400" dirty="0" smtClean="0">
              <a:solidFill>
                <a:srgbClr val="000000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solidFill>
                  <a:srgbClr val="000000"/>
                </a:solidFill>
              </a:rPr>
              <a:t>                              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415 Накнаде трошкова за запослене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sr-Latn-RS" sz="1400" dirty="0" smtClean="0">
                <a:solidFill>
                  <a:srgbClr val="000000"/>
                </a:solidFill>
              </a:rPr>
              <a:t>                               416 Награде запосленима </a:t>
            </a:r>
            <a:r>
              <a:rPr lang="ru-RU" altLang="sr-Latn-RS" sz="1400" dirty="0" smtClean="0"/>
              <a:t>и остали посебни </a:t>
            </a:r>
            <a:r>
              <a:rPr lang="sr-Cyrl-RS" altLang="sr-Latn-RS" sz="1400" dirty="0" smtClean="0"/>
              <a:t>расходи</a:t>
            </a:r>
            <a:r>
              <a:rPr lang="sr-Latn-RS" altLang="sr-Latn-RS" sz="1400" dirty="0" smtClean="0"/>
              <a:t>    </a:t>
            </a:r>
            <a:r>
              <a:rPr lang="sr-Cyrl-RS" altLang="sr-Latn-RS" sz="1400" dirty="0" smtClean="0">
                <a:solidFill>
                  <a:srgbClr val="000000"/>
                </a:solidFill>
              </a:rPr>
              <a:t>                                               </a:t>
            </a:r>
            <a:r>
              <a:rPr lang="sr-Latn-RS" altLang="sr-Latn-RS" sz="1400" dirty="0" smtClean="0">
                <a:solidFill>
                  <a:srgbClr val="000000"/>
                </a:solidFill>
              </a:rPr>
              <a:t>	</a:t>
            </a:r>
            <a:r>
              <a:rPr lang="sr-Cyrl-RS" altLang="sr-Latn-RS" sz="1400" dirty="0" smtClean="0">
                <a:solidFill>
                  <a:srgbClr val="000000"/>
                </a:solidFill>
              </a:rPr>
              <a:t>            </a:t>
            </a:r>
            <a:r>
              <a:rPr lang="en-US" altLang="sr-Latn-RS" sz="1400" dirty="0" smtClean="0">
                <a:solidFill>
                  <a:srgbClr val="000000"/>
                </a:solidFill>
              </a:rPr>
              <a:t> </a:t>
            </a:r>
            <a:r>
              <a:rPr lang="sr-Cyrl-RS" altLang="sr-Latn-RS" sz="1400" dirty="0" smtClean="0">
                <a:solidFill>
                  <a:srgbClr val="000000"/>
                </a:solidFill>
              </a:rPr>
              <a:t> </a:t>
            </a:r>
            <a:endParaRPr lang="sr-Latn-RS" altLang="sr-Latn-RS" sz="1400" dirty="0" smtClean="0">
              <a:solidFill>
                <a:srgbClr val="000000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solidFill>
                  <a:srgbClr val="000000"/>
                </a:solidFill>
              </a:rPr>
              <a:t>                              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421 Стални трошкови 7.000.000</a:t>
            </a:r>
            <a:endParaRPr lang="sr-Latn-RS" altLang="sr-Latn-RS" sz="1400" dirty="0" smtClean="0">
              <a:solidFill>
                <a:srgbClr val="000000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solidFill>
                  <a:srgbClr val="000000"/>
                </a:solidFill>
              </a:rPr>
              <a:t>                              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422 Трошкови путовања 6.400.000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solidFill>
                  <a:srgbClr val="000000"/>
                </a:solidFill>
              </a:rPr>
              <a:t>                              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423 Услуге по уговору 28.000.000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solidFill>
                  <a:srgbClr val="000000"/>
                </a:solidFill>
              </a:rPr>
              <a:t>                              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424 Специјализоване услуге 506.871.000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solidFill>
                  <a:srgbClr val="000000"/>
                </a:solidFill>
              </a:rPr>
              <a:t>       </a:t>
            </a:r>
            <a:r>
              <a:rPr lang="sr-Cyrl-RS" altLang="sr-Latn-RS" sz="1400" dirty="0" smtClean="0">
                <a:solidFill>
                  <a:srgbClr val="000000"/>
                </a:solidFill>
              </a:rPr>
              <a:t>                                   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Средстава ове апропријације намењена су за остваривање општег интереса у области јавног информисања</a:t>
            </a:r>
            <a:endParaRPr lang="sr-Cyrl-RS" altLang="sr-Latn-RS" sz="1400" dirty="0" smtClean="0">
              <a:solidFill>
                <a:srgbClr val="000000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Cyrl-RS" altLang="sr-Latn-RS" sz="1400" dirty="0" smtClean="0">
                <a:solidFill>
                  <a:srgbClr val="000000"/>
                </a:solidFill>
              </a:rPr>
              <a:t>                              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425 Текуће поправке и одржавање 500.000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solidFill>
                  <a:srgbClr val="000000"/>
                </a:solidFill>
              </a:rPr>
              <a:t>                              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426 Материјал 5.500.000</a:t>
            </a:r>
            <a:endParaRPr lang="sr-Latn-RS" altLang="sr-Latn-RS" sz="1400" dirty="0" smtClean="0">
              <a:solidFill>
                <a:srgbClr val="000000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solidFill>
                  <a:srgbClr val="000000"/>
                </a:solidFill>
              </a:rPr>
              <a:t>                              </a:t>
            </a:r>
            <a:r>
              <a:rPr lang="sr-Cyrl-RS" altLang="sr-Latn-RS" sz="1400" dirty="0" smtClean="0">
                <a:solidFill>
                  <a:srgbClr val="000000"/>
                </a:solidFill>
              </a:rPr>
              <a:t>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451 Субвенције јавним нефинансијским предузећима и организацијама 1.000.000.000</a:t>
            </a:r>
            <a:endParaRPr lang="sr-Latn-RS" altLang="sr-Latn-RS" sz="1400" dirty="0" smtClean="0">
              <a:solidFill>
                <a:srgbClr val="000000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solidFill>
                  <a:srgbClr val="000000"/>
                </a:solidFill>
              </a:rPr>
              <a:t>                              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462 Дотације међународним организацијама 19.000.000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solidFill>
                  <a:srgbClr val="000000"/>
                </a:solidFill>
              </a:rPr>
              <a:t>                              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463 Трансфери осталим нивоима власти 296.000.000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solidFill>
                  <a:srgbClr val="000000"/>
                </a:solidFill>
              </a:rPr>
              <a:t>      </a:t>
            </a:r>
            <a:r>
              <a:rPr lang="sr-Cyrl-RS" altLang="sr-Latn-RS" sz="1400" dirty="0" smtClean="0">
                <a:solidFill>
                  <a:srgbClr val="000000"/>
                </a:solidFill>
              </a:rPr>
              <a:t>                       </a:t>
            </a:r>
            <a:r>
              <a:rPr lang="en-US" altLang="sr-Latn-RS" sz="1400" dirty="0" smtClean="0">
                <a:solidFill>
                  <a:srgbClr val="000000"/>
                </a:solidFill>
              </a:rPr>
              <a:t>              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Средства ове апропријације намењена су за финансирање или суфинансирање пројеката индиректни</a:t>
            </a:r>
            <a:r>
              <a:rPr lang="sr-Cyrl-RS" altLang="sr-Latn-RS" sz="1400" dirty="0" smtClean="0">
                <a:solidFill>
                  <a:srgbClr val="000000"/>
                </a:solidFill>
              </a:rPr>
              <a:t>х</a:t>
            </a:r>
            <a:r>
              <a:rPr lang="en-US" altLang="sr-Latn-RS" sz="1400" dirty="0" smtClean="0">
                <a:solidFill>
                  <a:srgbClr val="000000"/>
                </a:solidFill>
              </a:rPr>
              <a:t>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корисника</a:t>
            </a:r>
            <a:r>
              <a:rPr lang="ru-RU" altLang="sr-Latn-RS" sz="1400" dirty="0" smtClean="0">
                <a:solidFill>
                  <a:schemeClr val="bg1"/>
                </a:solidFill>
              </a:rPr>
              <a:t> 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средстава буџета јединица локалне самоуправе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solidFill>
                  <a:srgbClr val="000000"/>
                </a:solidFill>
              </a:rPr>
              <a:t> </a:t>
            </a:r>
            <a:r>
              <a:rPr lang="sr-Cyrl-RS" altLang="sr-Latn-RS" sz="1400" dirty="0" smtClean="0">
                <a:solidFill>
                  <a:srgbClr val="000000"/>
                </a:solidFill>
              </a:rPr>
              <a:t>                              </a:t>
            </a:r>
            <a:r>
              <a:rPr lang="ru-RU" altLang="sr-Latn-RS" sz="1400" dirty="0" smtClean="0">
                <a:solidFill>
                  <a:srgbClr val="000000"/>
                </a:solidFill>
              </a:rPr>
              <a:t>472 Накнаде за социјалну заштиту из буџета 324.000.000</a:t>
            </a:r>
            <a:endParaRPr lang="sr-Cyrl-R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65090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84C5CF11-748D-48BD-A38E-AF3312AF2805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7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609600" y="963613"/>
            <a:ext cx="8359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r-Cyrl-RS" altLang="en-US" sz="2800" dirty="0">
                <a:solidFill>
                  <a:sysClr val="windowText" lastClr="000000"/>
                </a:solidFill>
                <a:cs typeface="Calibri" pitchFamily="34" charset="0"/>
              </a:rPr>
              <a:t>Пример из Закона о буџету РС – Програмски буџет</a:t>
            </a:r>
            <a:endParaRPr lang="en-US" altLang="en-US" sz="2800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323850" y="1517511"/>
            <a:ext cx="8286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sr-Cyrl-RS" altLang="en-US" sz="14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5" y="1905000"/>
            <a:ext cx="89153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594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84C5CF11-748D-48BD-A38E-AF3312AF2805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8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609600" y="963613"/>
            <a:ext cx="8359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RS" altLang="en-US" sz="2800" dirty="0">
                <a:solidFill>
                  <a:sysClr val="windowText" lastClr="000000"/>
                </a:solidFill>
                <a:cs typeface="Calibri" pitchFamily="34" charset="0"/>
              </a:rPr>
              <a:t>Пример из Закона о буџету РС – Програмски буџет</a:t>
            </a:r>
            <a:endParaRPr lang="en-US" altLang="en-US" sz="2800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323850" y="1517511"/>
            <a:ext cx="8286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sr-Cyrl-RS" altLang="en-US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25288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Програм: Међународна сарадња у култури</a:t>
            </a:r>
          </a:p>
          <a:p>
            <a:endParaRPr lang="sr-Cyrl-R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546264"/>
              </p:ext>
            </p:extLst>
          </p:nvPr>
        </p:nvGraphicFramePr>
        <p:xfrm>
          <a:off x="97630" y="2051515"/>
          <a:ext cx="8915402" cy="4669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3232"/>
                <a:gridCol w="713232"/>
                <a:gridCol w="995554"/>
                <a:gridCol w="995554"/>
                <a:gridCol w="4086225"/>
                <a:gridCol w="1411605"/>
              </a:tblGrid>
              <a:tr h="2364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u="none" strike="noStrike" dirty="0">
                          <a:effectLst/>
                        </a:rPr>
                        <a:t>1205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r-Cyrl-CS" sz="700" u="none" strike="noStrike">
                          <a:effectLst/>
                        </a:rPr>
                        <a:t>Међународна културна сарадња</a:t>
                      </a:r>
                      <a:endParaRPr lang="sr-Cyrl-CS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u="none" strike="noStrike">
                          <a:effectLst/>
                        </a:rPr>
                        <a:t>378.349.000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6423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820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CS" sz="700" u="none" strike="noStrike">
                          <a:effectLst/>
                        </a:rPr>
                        <a:t>Услуге културе</a:t>
                      </a:r>
                      <a:endParaRPr lang="sr-Cyrl-CS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>
                          <a:effectLst/>
                        </a:rPr>
                        <a:t>378.349.000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89403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0005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Европске интеграције и сарадња са међународним организацијама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>
                          <a:effectLst/>
                        </a:rPr>
                        <a:t>70.400.000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36423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700" u="none" strike="noStrike">
                          <a:effectLst/>
                        </a:rPr>
                        <a:t>423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700" u="none" strike="noStrike">
                          <a:effectLst/>
                        </a:rPr>
                        <a:t>Услуге по уговору</a:t>
                      </a:r>
                      <a:endParaRPr lang="sr-Cyrl-C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>
                          <a:effectLst/>
                        </a:rPr>
                        <a:t>900.000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36423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700" u="none" strike="noStrike">
                          <a:effectLst/>
                        </a:rPr>
                        <a:t>424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700" u="none" strike="noStrike">
                          <a:effectLst/>
                        </a:rPr>
                        <a:t>Специјализоване услуге</a:t>
                      </a:r>
                      <a:endParaRPr lang="sr-Cyrl-C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>
                          <a:effectLst/>
                        </a:rPr>
                        <a:t>10.000.000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36423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700" u="none" strike="noStrike">
                          <a:effectLst/>
                        </a:rPr>
                        <a:t>462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700" u="none" strike="noStrike">
                          <a:effectLst/>
                        </a:rPr>
                        <a:t>Дотације међународним организацијама</a:t>
                      </a:r>
                      <a:endParaRPr lang="sr-Cyrl-C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>
                          <a:effectLst/>
                        </a:rPr>
                        <a:t>36.000.000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36423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700" u="none" strike="noStrike">
                          <a:effectLst/>
                        </a:rPr>
                        <a:t>463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700" u="none" strike="noStrike">
                          <a:effectLst/>
                        </a:rPr>
                        <a:t>Трансфери осталим нивоима власти</a:t>
                      </a:r>
                      <a:endParaRPr lang="sr-Cyrl-C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>
                          <a:effectLst/>
                        </a:rPr>
                        <a:t>3.500.000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36423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700" u="none" strike="noStrike">
                          <a:effectLst/>
                        </a:rPr>
                        <a:t>481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700" u="none" strike="noStrike">
                          <a:effectLst/>
                        </a:rPr>
                        <a:t>Дотације невладиним организацијама</a:t>
                      </a:r>
                      <a:endParaRPr lang="sr-Cyrl-C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>
                          <a:effectLst/>
                        </a:rPr>
                        <a:t>20.000.000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08304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0006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Билатерална сарадња и Међународна културна размена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>
                          <a:effectLst/>
                        </a:rPr>
                        <a:t>86.900.000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36423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700" u="none" strike="noStrike">
                          <a:effectLst/>
                        </a:rPr>
                        <a:t>423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700" u="none" strike="noStrike">
                          <a:effectLst/>
                        </a:rPr>
                        <a:t>Услуге по уговору</a:t>
                      </a:r>
                      <a:endParaRPr lang="sr-Cyrl-C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>
                          <a:effectLst/>
                        </a:rPr>
                        <a:t>900.000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36423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700" u="none" strike="noStrike">
                          <a:effectLst/>
                        </a:rPr>
                        <a:t>424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700" u="none" strike="noStrike">
                          <a:effectLst/>
                        </a:rPr>
                        <a:t>Специјализоване услуге</a:t>
                      </a:r>
                      <a:endParaRPr lang="sr-Cyrl-C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>
                          <a:effectLst/>
                        </a:rPr>
                        <a:t>55.000.000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36423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700" u="none" strike="noStrike">
                          <a:effectLst/>
                        </a:rPr>
                        <a:t>463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700" u="none" strike="noStrike">
                          <a:effectLst/>
                        </a:rPr>
                        <a:t>Трансфери осталим нивоима власти</a:t>
                      </a:r>
                      <a:endParaRPr lang="sr-Cyrl-C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>
                          <a:effectLst/>
                        </a:rPr>
                        <a:t>6.000.000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36423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700" u="none" strike="noStrike">
                          <a:effectLst/>
                        </a:rPr>
                        <a:t>481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700" u="none" strike="noStrike">
                          <a:effectLst/>
                        </a:rPr>
                        <a:t>Дотације невладиним организацијама</a:t>
                      </a:r>
                      <a:endParaRPr lang="sr-Cyrl-C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>
                          <a:effectLst/>
                        </a:rPr>
                        <a:t>25.000.000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36423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4001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Нови Сад 2021 - Европска престоница културе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>
                          <a:effectLst/>
                        </a:rPr>
                        <a:t>161.546.000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89485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700" u="none" strike="noStrike">
                          <a:effectLst/>
                        </a:rPr>
                        <a:t>463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700" u="none" strike="noStrike">
                          <a:effectLst/>
                        </a:rPr>
                        <a:t>Трансфери осталим нивоима власти</a:t>
                      </a:r>
                      <a:endParaRPr lang="sr-Cyrl-C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>
                          <a:effectLst/>
                        </a:rPr>
                        <a:t>161.546.000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36423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7010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ИПА Подршка за учешће у програмима ЕУ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>
                          <a:effectLst/>
                        </a:rPr>
                        <a:t>59.503.000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36423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700" u="none" strike="noStrike">
                          <a:effectLst/>
                        </a:rPr>
                        <a:t>423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700" u="none" strike="noStrike">
                          <a:effectLst/>
                        </a:rPr>
                        <a:t>Услуге по уговору</a:t>
                      </a:r>
                      <a:endParaRPr lang="sr-Cyrl-C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>
                          <a:effectLst/>
                        </a:rPr>
                        <a:t>2.000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36423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700" u="none" strike="noStrike">
                          <a:effectLst/>
                        </a:rPr>
                        <a:t>424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700" u="none" strike="noStrike">
                          <a:effectLst/>
                        </a:rPr>
                        <a:t>Специјализоване услуге</a:t>
                      </a:r>
                      <a:endParaRPr lang="sr-Cyrl-C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>
                          <a:effectLst/>
                        </a:rPr>
                        <a:t>4.001.000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36423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700" u="none" strike="noStrike" dirty="0">
                          <a:effectLst/>
                        </a:rPr>
                        <a:t>462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700" u="none" strike="noStrike">
                          <a:effectLst/>
                        </a:rPr>
                        <a:t>Дотације међународним организацијама</a:t>
                      </a:r>
                      <a:endParaRPr lang="sr-Cyrl-C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 dirty="0">
                          <a:effectLst/>
                        </a:rPr>
                        <a:t>55.500.000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426195"/>
              </p:ext>
            </p:extLst>
          </p:nvPr>
        </p:nvGraphicFramePr>
        <p:xfrm>
          <a:off x="82550" y="1671399"/>
          <a:ext cx="8915400" cy="400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/>
                <a:gridCol w="685800"/>
                <a:gridCol w="990600"/>
                <a:gridCol w="958850"/>
                <a:gridCol w="4112895"/>
                <a:gridCol w="1411605"/>
              </a:tblGrid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CS" sz="700" u="none" strike="noStrike" dirty="0">
                          <a:effectLst/>
                        </a:rPr>
                        <a:t>Програм</a:t>
                      </a:r>
                      <a:endParaRPr lang="sr-Cyrl-C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CS" sz="700" u="none" strike="noStrike" dirty="0">
                          <a:effectLst/>
                        </a:rPr>
                        <a:t>Функција</a:t>
                      </a:r>
                      <a:endParaRPr lang="sr-Cyrl-C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CS" sz="700" u="none" strike="noStrike">
                          <a:effectLst/>
                        </a:rPr>
                        <a:t>Програмска активност/ Пројекат</a:t>
                      </a:r>
                      <a:endParaRPr lang="sr-Cyrl-C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CS" sz="700" u="none" strike="noStrike" dirty="0">
                          <a:effectLst/>
                        </a:rPr>
                        <a:t>Економска класификација</a:t>
                      </a:r>
                      <a:endParaRPr lang="sr-Cyrl-C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CS" sz="700" u="none" strike="noStrike" dirty="0">
                          <a:effectLst/>
                        </a:rPr>
                        <a:t>ОПИС</a:t>
                      </a:r>
                      <a:endParaRPr lang="sr-Cyrl-C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CS" sz="700" u="none" strike="noStrike" dirty="0">
                          <a:effectLst/>
                        </a:rPr>
                        <a:t>Укупна средства</a:t>
                      </a:r>
                      <a:endParaRPr lang="sr-Cyrl-C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451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2889F0A6-6C59-4F98-947C-8C5CBA15E993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9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23850" y="2282825"/>
            <a:ext cx="8462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90000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2463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892175" y="963613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/>
              <a:t>Програмска структура буџетског корисника</a:t>
            </a:r>
            <a:endParaRPr lang="en-US" altLang="en-US"/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323850" y="2282825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sr-Cyrl-RS" altLang="en-US" sz="1800"/>
          </a:p>
        </p:txBody>
      </p:sp>
      <p:grpSp>
        <p:nvGrpSpPr>
          <p:cNvPr id="7175" name="Group 27"/>
          <p:cNvGrpSpPr>
            <a:grpSpLocks/>
          </p:cNvGrpSpPr>
          <p:nvPr/>
        </p:nvGrpSpPr>
        <p:grpSpPr bwMode="auto">
          <a:xfrm>
            <a:off x="2209800" y="1712913"/>
            <a:ext cx="4751388" cy="4383087"/>
            <a:chOff x="2209800" y="1828800"/>
            <a:chExt cx="4751685" cy="4382758"/>
          </a:xfrm>
        </p:grpSpPr>
        <p:sp>
          <p:nvSpPr>
            <p:cNvPr id="8" name="Straight Connector 4"/>
            <p:cNvSpPr/>
            <p:nvPr/>
          </p:nvSpPr>
          <p:spPr>
            <a:xfrm>
              <a:off x="3208400" y="2554233"/>
              <a:ext cx="549309" cy="11508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50941"/>
                  </a:lnTo>
                  <a:lnTo>
                    <a:pt x="548876" y="115094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Straight Connector 5"/>
            <p:cNvSpPr/>
            <p:nvPr/>
          </p:nvSpPr>
          <p:spPr>
            <a:xfrm>
              <a:off x="3208400" y="2509786"/>
              <a:ext cx="549309" cy="50320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03174"/>
                  </a:lnTo>
                  <a:lnTo>
                    <a:pt x="548876" y="50317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178" name="Group 30"/>
            <p:cNvGrpSpPr>
              <a:grpSpLocks/>
            </p:cNvGrpSpPr>
            <p:nvPr/>
          </p:nvGrpSpPr>
          <p:grpSpPr bwMode="auto">
            <a:xfrm>
              <a:off x="2209800" y="1828800"/>
              <a:ext cx="4751685" cy="680609"/>
              <a:chOff x="1998037" y="2143821"/>
              <a:chExt cx="3388660" cy="68060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998037" y="2143821"/>
                <a:ext cx="3388660" cy="680986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ectangle 28"/>
              <p:cNvSpPr/>
              <p:nvPr/>
            </p:nvSpPr>
            <p:spPr>
              <a:xfrm>
                <a:off x="1998037" y="2143821"/>
                <a:ext cx="3388660" cy="6809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12700" rIns="12700" bIns="12700" spcCol="1270" anchor="ctr"/>
              <a:lstStyle/>
              <a:p>
                <a:pPr algn="ctr">
                  <a:defRPr/>
                </a:pPr>
                <a:r>
                  <a:rPr lang="x-none" sz="2400" b="1" dirty="0">
                    <a:solidFill>
                      <a:prstClr val="black"/>
                    </a:solidFill>
                  </a:rPr>
                  <a:t>Програм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1 </a:t>
                </a:r>
              </a:p>
            </p:txBody>
          </p:sp>
        </p:grpSp>
        <p:grpSp>
          <p:nvGrpSpPr>
            <p:cNvPr id="7179" name="Group 31"/>
            <p:cNvGrpSpPr>
              <a:grpSpLocks/>
            </p:cNvGrpSpPr>
            <p:nvPr/>
          </p:nvGrpSpPr>
          <p:grpSpPr bwMode="auto">
            <a:xfrm>
              <a:off x="3745721" y="2782558"/>
              <a:ext cx="3204031" cy="488420"/>
              <a:chOff x="2885780" y="3153458"/>
              <a:chExt cx="1970950" cy="34829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885342" y="3153641"/>
                <a:ext cx="1971769" cy="348647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2885342" y="3153641"/>
                <a:ext cx="1971769" cy="3486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12700" rIns="12700" bIns="12700" spcCol="1270" anchor="ctr"/>
              <a:lstStyle/>
              <a:p>
                <a:pPr algn="ctr">
                  <a:defRPr/>
                </a:pPr>
                <a:r>
                  <a:rPr lang="x-none" sz="2200" b="1" dirty="0">
                    <a:solidFill>
                      <a:prstClr val="black"/>
                    </a:solidFill>
                  </a:rPr>
                  <a:t>Програмска активност</a:t>
                </a:r>
                <a:r>
                  <a:rPr lang="x-none" sz="2200" b="1">
                    <a:solidFill>
                      <a:prstClr val="black"/>
                    </a:solidFill>
                  </a:rPr>
                  <a:t> </a:t>
                </a:r>
                <a:r>
                  <a:rPr lang="x-none" sz="2200" b="1" dirty="0">
                    <a:solidFill>
                      <a:prstClr val="black"/>
                    </a:solidFill>
                  </a:rPr>
                  <a:t>1</a:t>
                </a:r>
                <a:r>
                  <a:rPr lang="en-US" sz="2200" b="1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p:grpSp>
        <p:grpSp>
          <p:nvGrpSpPr>
            <p:cNvPr id="7180" name="Group 32"/>
            <p:cNvGrpSpPr>
              <a:grpSpLocks/>
            </p:cNvGrpSpPr>
            <p:nvPr/>
          </p:nvGrpSpPr>
          <p:grpSpPr bwMode="auto">
            <a:xfrm>
              <a:off x="3757455" y="3472587"/>
              <a:ext cx="3204030" cy="526607"/>
              <a:chOff x="2885780" y="3787609"/>
              <a:chExt cx="1652193" cy="37552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885912" y="3788137"/>
                <a:ext cx="1652061" cy="37468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2885912" y="3788137"/>
                <a:ext cx="1652061" cy="3746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12700" rIns="12700" bIns="12700" spcCol="1270" anchor="ctr"/>
              <a:lstStyle/>
              <a:p>
                <a:pPr algn="ctr" eaLnBrk="0" hangingPunct="0">
                  <a:buClr>
                    <a:srgbClr val="1E4ABD"/>
                  </a:buClr>
                  <a:buSzPct val="80000"/>
                  <a:buFont typeface="Wingdings" panose="05000000000000000000" pitchFamily="2" charset="2"/>
                  <a:buNone/>
                  <a:defRPr/>
                </a:pPr>
                <a:r>
                  <a:rPr lang="x-none" sz="2200" b="1" dirty="0">
                    <a:solidFill>
                      <a:prstClr val="black"/>
                    </a:solidFill>
                  </a:rPr>
                  <a:t>Програмска активност 2</a:t>
                </a:r>
                <a:endParaRPr lang="en-US" sz="22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181" name="Group 33"/>
            <p:cNvGrpSpPr>
              <a:grpSpLocks/>
            </p:cNvGrpSpPr>
            <p:nvPr/>
          </p:nvGrpSpPr>
          <p:grpSpPr bwMode="auto">
            <a:xfrm>
              <a:off x="2353816" y="5553886"/>
              <a:ext cx="4607669" cy="657672"/>
              <a:chOff x="2040772" y="4381815"/>
              <a:chExt cx="3445627" cy="70714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041113" y="4382348"/>
                <a:ext cx="3445286" cy="70661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2041113" y="4382348"/>
                <a:ext cx="3445286" cy="706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12700" rIns="12700" bIns="12700" spcCol="1270" anchor="ctr"/>
              <a:lstStyle/>
              <a:p>
                <a:pPr algn="ctr" eaLnBrk="0" hangingPunct="0">
                  <a:buClr>
                    <a:srgbClr val="1E4ABD"/>
                  </a:buClr>
                  <a:buSzPct val="80000"/>
                  <a:buFont typeface="Wingdings" panose="05000000000000000000" pitchFamily="2" charset="2"/>
                  <a:buNone/>
                  <a:defRPr/>
                </a:pPr>
                <a:r>
                  <a:rPr lang="x-none" sz="2400" b="1" dirty="0">
                    <a:solidFill>
                      <a:prstClr val="black"/>
                    </a:solidFill>
                  </a:rPr>
                  <a:t>Програм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2</a:t>
                </a:r>
              </a:p>
            </p:txBody>
          </p:sp>
        </p:grpSp>
        <p:grpSp>
          <p:nvGrpSpPr>
            <p:cNvPr id="7182" name="Group 34"/>
            <p:cNvGrpSpPr>
              <a:grpSpLocks/>
            </p:cNvGrpSpPr>
            <p:nvPr/>
          </p:nvGrpSpPr>
          <p:grpSpPr bwMode="auto">
            <a:xfrm>
              <a:off x="3757455" y="4127834"/>
              <a:ext cx="3204030" cy="546693"/>
              <a:chOff x="2957336" y="4650554"/>
              <a:chExt cx="1361219" cy="76952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957444" y="4739216"/>
                <a:ext cx="1361111" cy="681490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0" hangingPunct="0">
                  <a:buClr>
                    <a:srgbClr val="1E4ABD"/>
                  </a:buClr>
                  <a:buSzPct val="80000"/>
                  <a:buFont typeface="Wingdings" panose="05000000000000000000" pitchFamily="2" charset="2"/>
                  <a:buNone/>
                  <a:defRPr/>
                </a:pPr>
                <a:r>
                  <a:rPr lang="x-none" sz="2200" b="1" dirty="0">
                    <a:solidFill>
                      <a:prstClr val="black"/>
                    </a:solidFill>
                  </a:rPr>
                  <a:t> Пројекат</a:t>
                </a:r>
                <a:r>
                  <a:rPr lang="x-none" sz="2200" b="1">
                    <a:solidFill>
                      <a:prstClr val="black"/>
                    </a:solidFill>
                  </a:rPr>
                  <a:t> </a:t>
                </a:r>
                <a:r>
                  <a:rPr lang="x-none" sz="2200" b="1" dirty="0">
                    <a:solidFill>
                      <a:prstClr val="black"/>
                    </a:solidFill>
                  </a:rPr>
                  <a:t>1</a:t>
                </a:r>
                <a:endParaRPr lang="en-US" sz="2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57444" y="4649840"/>
                <a:ext cx="1361111" cy="6814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970" tIns="13970" rIns="13970" bIns="13970" spcCol="1270" anchor="ctr"/>
              <a:lstStyle/>
              <a:p>
                <a:pPr algn="ctr" defTabSz="977900" eaLnBrk="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1E4ABD"/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endParaRPr lang="en-US" sz="2200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183" name="Group 35"/>
            <p:cNvGrpSpPr>
              <a:grpSpLocks/>
            </p:cNvGrpSpPr>
            <p:nvPr/>
          </p:nvGrpSpPr>
          <p:grpSpPr bwMode="auto">
            <a:xfrm>
              <a:off x="3745722" y="4801918"/>
              <a:ext cx="3204029" cy="647639"/>
              <a:chOff x="2952333" y="4650554"/>
              <a:chExt cx="1366222" cy="6806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952029" y="4650602"/>
                <a:ext cx="1362052" cy="508799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0" hangingPunct="0">
                  <a:buClr>
                    <a:srgbClr val="1E4ABD"/>
                  </a:buClr>
                  <a:buSzPct val="80000"/>
                  <a:buFont typeface="Wingdings" panose="05000000000000000000" pitchFamily="2" charset="2"/>
                  <a:buNone/>
                  <a:defRPr/>
                </a:pPr>
                <a:r>
                  <a:rPr lang="x-none" sz="2200" b="1" dirty="0">
                    <a:solidFill>
                      <a:prstClr val="black"/>
                    </a:solidFill>
                  </a:rPr>
                  <a:t> Пројекат</a:t>
                </a:r>
                <a:r>
                  <a:rPr lang="x-none" sz="2200" b="1">
                    <a:solidFill>
                      <a:prstClr val="black"/>
                    </a:solidFill>
                  </a:rPr>
                  <a:t> 2 (</a:t>
                </a:r>
                <a:r>
                  <a:rPr lang="x-none" sz="2200" b="1" dirty="0">
                    <a:solidFill>
                      <a:prstClr val="black"/>
                    </a:solidFill>
                  </a:rPr>
                  <a:t>капитални</a:t>
                </a:r>
                <a:r>
                  <a:rPr lang="x-none" sz="2200" b="1">
                    <a:solidFill>
                      <a:prstClr val="black"/>
                    </a:solidFill>
                  </a:rPr>
                  <a:t>)</a:t>
                </a:r>
                <a:r>
                  <a:rPr lang="x-none" sz="2200" b="1" dirty="0">
                    <a:solidFill>
                      <a:prstClr val="black"/>
                    </a:solidFill>
                  </a:rPr>
                  <a:t>  </a:t>
                </a:r>
                <a:endParaRPr lang="en-US" sz="2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956767" y="4650602"/>
                <a:ext cx="1362052" cy="6806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970" tIns="13970" rIns="13970" bIns="13970" spcCol="1270" anchor="ctr"/>
              <a:lstStyle/>
              <a:p>
                <a:pPr algn="ctr" defTabSz="977900" eaLnBrk="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1E4ABD"/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endParaRPr lang="en-US" sz="22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Straight Connector 4"/>
            <p:cNvSpPr/>
            <p:nvPr/>
          </p:nvSpPr>
          <p:spPr>
            <a:xfrm>
              <a:off x="3208400" y="3905094"/>
              <a:ext cx="603288" cy="17937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50941"/>
                  </a:lnTo>
                  <a:lnTo>
                    <a:pt x="548876" y="115094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traight Connector 4"/>
            <p:cNvSpPr/>
            <p:nvPr/>
          </p:nvSpPr>
          <p:spPr>
            <a:xfrm>
              <a:off x="3208400" y="3230457"/>
              <a:ext cx="603288" cy="17937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50941"/>
                  </a:lnTo>
                  <a:lnTo>
                    <a:pt x="548876" y="115094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1740</Words>
  <Application>Microsoft Office PowerPoint</Application>
  <PresentationFormat>On-screen Show (4:3)</PresentationFormat>
  <Paragraphs>412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 ПРОГРАМСКИ БУЏЕТ И ИНДИКАТОРИ УЧИНКА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Bojana Milicevic</dc:creator>
  <cp:lastModifiedBy>Miroslav Buncic</cp:lastModifiedBy>
  <cp:revision>249</cp:revision>
  <cp:lastPrinted>2018-03-07T14:41:48Z</cp:lastPrinted>
  <dcterms:created xsi:type="dcterms:W3CDTF">2006-08-16T00:00:00Z</dcterms:created>
  <dcterms:modified xsi:type="dcterms:W3CDTF">2018-03-07T14:42:27Z</dcterms:modified>
</cp:coreProperties>
</file>