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6" r:id="rId2"/>
    <p:sldId id="324" r:id="rId3"/>
    <p:sldId id="279" r:id="rId4"/>
    <p:sldId id="281" r:id="rId5"/>
    <p:sldId id="293" r:id="rId6"/>
    <p:sldId id="294" r:id="rId7"/>
    <p:sldId id="295" r:id="rId8"/>
    <p:sldId id="359" r:id="rId9"/>
    <p:sldId id="283" r:id="rId10"/>
    <p:sldId id="299" r:id="rId11"/>
    <p:sldId id="303" r:id="rId12"/>
    <p:sldId id="305" r:id="rId13"/>
    <p:sldId id="307" r:id="rId14"/>
    <p:sldId id="308" r:id="rId15"/>
    <p:sldId id="318" r:id="rId16"/>
    <p:sldId id="335" r:id="rId17"/>
    <p:sldId id="286" r:id="rId18"/>
    <p:sldId id="287" r:id="rId19"/>
    <p:sldId id="355" r:id="rId20"/>
    <p:sldId id="340" r:id="rId21"/>
    <p:sldId id="342" r:id="rId22"/>
    <p:sldId id="351" r:id="rId23"/>
    <p:sldId id="292" r:id="rId24"/>
    <p:sldId id="352" r:id="rId25"/>
    <p:sldId id="360" r:id="rId26"/>
    <p:sldId id="361" r:id="rId27"/>
    <p:sldId id="353" r:id="rId28"/>
    <p:sldId id="354" r:id="rId29"/>
    <p:sldId id="356" r:id="rId30"/>
    <p:sldId id="357" r:id="rId31"/>
    <p:sldId id="358" r:id="rId32"/>
    <p:sldId id="280" r:id="rId33"/>
    <p:sldId id="350" r:id="rId34"/>
  </p:sldIdLst>
  <p:sldSz cx="9144000" cy="6858000" type="screen4x3"/>
  <p:notesSz cx="6724650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865C"/>
    <a:srgbClr val="799151"/>
    <a:srgbClr val="CC0000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 autoAdjust="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308FAD-1067-434E-A791-83B6E00AE0E8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D06A2676-50B3-45E3-85BB-F7F6D26D7FA6}">
      <dgm:prSet phldrT="[Text]" custT="1"/>
      <dgm:spPr/>
      <dgm:t>
        <a:bodyPr/>
        <a:lstStyle/>
        <a:p>
          <a:endParaRPr lang="en-GB" sz="1400" b="0" dirty="0"/>
        </a:p>
        <a:p>
          <a:endParaRPr lang="en-GB" sz="1400" b="0" dirty="0"/>
        </a:p>
        <a:p>
          <a:endParaRPr lang="en-GB" sz="1000" b="0" dirty="0"/>
        </a:p>
        <a:p>
          <a:endParaRPr lang="en-GB" sz="800" b="0" dirty="0">
            <a:solidFill>
              <a:schemeClr val="bg1"/>
            </a:solidFill>
          </a:endParaRPr>
        </a:p>
        <a:p>
          <a:r>
            <a:rPr lang="sr-Cyrl-RS" sz="1400" b="0" dirty="0">
              <a:solidFill>
                <a:schemeClr val="bg1"/>
              </a:solidFill>
            </a:rPr>
            <a:t>Long-term, general</a:t>
          </a:r>
        </a:p>
        <a:p>
          <a:r>
            <a:rPr lang="sr-Cyrl-RS" sz="1400" b="0" dirty="0">
              <a:solidFill>
                <a:schemeClr val="bg1"/>
              </a:solidFill>
            </a:rPr>
            <a:t>(desired effect)</a:t>
          </a:r>
          <a:endParaRPr lang="en-GB" sz="1400" b="0" dirty="0">
            <a:solidFill>
              <a:schemeClr val="bg1"/>
            </a:solidFill>
          </a:endParaRPr>
        </a:p>
      </dgm:t>
    </dgm:pt>
    <dgm:pt modelId="{D6B20427-2485-494E-9439-BB43C281F38D}" type="parTrans" cxnId="{D4EBD703-5502-46B4-8E19-727326E4ACC2}">
      <dgm:prSet/>
      <dgm:spPr/>
      <dgm:t>
        <a:bodyPr/>
        <a:lstStyle/>
        <a:p>
          <a:endParaRPr lang="en-US" sz="2200" b="0"/>
        </a:p>
      </dgm:t>
    </dgm:pt>
    <dgm:pt modelId="{39E65B77-5963-4A8F-B946-29B49850602B}" type="sibTrans" cxnId="{D4EBD703-5502-46B4-8E19-727326E4ACC2}">
      <dgm:prSet/>
      <dgm:spPr/>
      <dgm:t>
        <a:bodyPr/>
        <a:lstStyle/>
        <a:p>
          <a:endParaRPr lang="en-US" sz="2200" b="0"/>
        </a:p>
      </dgm:t>
    </dgm:pt>
    <dgm:pt modelId="{56CD2196-93CC-4885-93A2-7367A711D6B3}">
      <dgm:prSet phldrT="[Text]" custT="1"/>
      <dgm:spPr/>
      <dgm:t>
        <a:bodyPr/>
        <a:lstStyle/>
        <a:p>
          <a:r>
            <a:rPr lang="sr-Cyrl-RS" sz="1400" b="0" dirty="0">
              <a:solidFill>
                <a:schemeClr val="bg1"/>
              </a:solidFill>
            </a:rPr>
            <a:t>Specific, medium-term</a:t>
          </a:r>
        </a:p>
        <a:p>
          <a:r>
            <a:rPr lang="sr-Cyrl-RS" sz="1400" b="0" dirty="0">
              <a:solidFill>
                <a:schemeClr val="bg1"/>
              </a:solidFill>
            </a:rPr>
            <a:t>(desired outcome)</a:t>
          </a:r>
          <a:endParaRPr lang="en-GB" sz="1400" b="0" dirty="0">
            <a:solidFill>
              <a:schemeClr val="bg1"/>
            </a:solidFill>
          </a:endParaRPr>
        </a:p>
      </dgm:t>
    </dgm:pt>
    <dgm:pt modelId="{87B0E27B-EF4E-4814-AB65-254397513C9C}" type="parTrans" cxnId="{DA2E9C76-2F80-4ABB-B99D-3878C6E6609B}">
      <dgm:prSet/>
      <dgm:spPr/>
      <dgm:t>
        <a:bodyPr/>
        <a:lstStyle/>
        <a:p>
          <a:endParaRPr lang="en-US" sz="2200" b="0"/>
        </a:p>
      </dgm:t>
    </dgm:pt>
    <dgm:pt modelId="{6A88C0FA-5C7D-47D2-811B-8E6AADFE0958}" type="sibTrans" cxnId="{DA2E9C76-2F80-4ABB-B99D-3878C6E6609B}">
      <dgm:prSet/>
      <dgm:spPr/>
      <dgm:t>
        <a:bodyPr/>
        <a:lstStyle/>
        <a:p>
          <a:endParaRPr lang="en-US" sz="2200" b="0"/>
        </a:p>
      </dgm:t>
    </dgm:pt>
    <dgm:pt modelId="{D28C86CD-6F74-4024-AA00-2C72245717ED}">
      <dgm:prSet phldrT="[Text]" custT="1"/>
      <dgm:spPr/>
      <dgm:t>
        <a:bodyPr/>
        <a:lstStyle/>
        <a:p>
          <a:r>
            <a:rPr lang="sr-Cyrl-RS" sz="1400" b="0" dirty="0"/>
            <a:t>Medium- or short-term</a:t>
          </a:r>
        </a:p>
        <a:p>
          <a:r>
            <a:rPr lang="sr-Cyrl-RS" sz="1400" b="0" dirty="0"/>
            <a:t>(desired output)</a:t>
          </a:r>
        </a:p>
      </dgm:t>
    </dgm:pt>
    <dgm:pt modelId="{3D892B17-E5E6-4D64-8A7D-62CD87176D35}" type="parTrans" cxnId="{EB4CAB07-8F3E-40E9-8CBA-359E3E8B7B12}">
      <dgm:prSet/>
      <dgm:spPr/>
      <dgm:t>
        <a:bodyPr/>
        <a:lstStyle/>
        <a:p>
          <a:endParaRPr lang="en-US" sz="2200" b="0"/>
        </a:p>
      </dgm:t>
    </dgm:pt>
    <dgm:pt modelId="{606AC321-022F-48A1-9FE4-32F7361A9FBB}" type="sibTrans" cxnId="{EB4CAB07-8F3E-40E9-8CBA-359E3E8B7B12}">
      <dgm:prSet/>
      <dgm:spPr/>
      <dgm:t>
        <a:bodyPr/>
        <a:lstStyle/>
        <a:p>
          <a:endParaRPr lang="en-US" sz="2200" b="0"/>
        </a:p>
      </dgm:t>
    </dgm:pt>
    <dgm:pt modelId="{B6036CB9-F645-4986-917B-0B02BD7F7467}" type="pres">
      <dgm:prSet presAssocID="{ED308FAD-1067-434E-A791-83B6E00AE0E8}" presName="Name0" presStyleCnt="0">
        <dgm:presLayoutVars>
          <dgm:dir/>
          <dgm:animLvl val="lvl"/>
          <dgm:resizeHandles val="exact"/>
        </dgm:presLayoutVars>
      </dgm:prSet>
      <dgm:spPr/>
    </dgm:pt>
    <dgm:pt modelId="{30D11488-7D8E-4F70-990D-D065B632C712}" type="pres">
      <dgm:prSet presAssocID="{D06A2676-50B3-45E3-85BB-F7F6D26D7FA6}" presName="Name8" presStyleCnt="0"/>
      <dgm:spPr/>
    </dgm:pt>
    <dgm:pt modelId="{F77178F4-B80E-4339-8577-084D8A1B7944}" type="pres">
      <dgm:prSet presAssocID="{D06A2676-50B3-45E3-85BB-F7F6D26D7FA6}" presName="level" presStyleLbl="node1" presStyleIdx="0" presStyleCnt="3" custScaleX="98833" custLinFactNeighborX="-1574">
        <dgm:presLayoutVars>
          <dgm:chMax val="1"/>
          <dgm:bulletEnabled val="1"/>
        </dgm:presLayoutVars>
      </dgm:prSet>
      <dgm:spPr/>
    </dgm:pt>
    <dgm:pt modelId="{6534DAE1-034D-4151-9E0B-C441886AF92D}" type="pres">
      <dgm:prSet presAssocID="{D06A2676-50B3-45E3-85BB-F7F6D26D7F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655639A-928F-4700-983C-45AF4CD1DDAA}" type="pres">
      <dgm:prSet presAssocID="{56CD2196-93CC-4885-93A2-7367A711D6B3}" presName="Name8" presStyleCnt="0"/>
      <dgm:spPr/>
    </dgm:pt>
    <dgm:pt modelId="{55AF55BB-3C4E-4D58-9FAD-27E530BA6B63}" type="pres">
      <dgm:prSet presAssocID="{56CD2196-93CC-4885-93A2-7367A711D6B3}" presName="level" presStyleLbl="node1" presStyleIdx="1" presStyleCnt="3" custScaleX="100290" custScaleY="45847" custLinFactNeighborX="-409" custLinFactNeighborY="-168">
        <dgm:presLayoutVars>
          <dgm:chMax val="1"/>
          <dgm:bulletEnabled val="1"/>
        </dgm:presLayoutVars>
      </dgm:prSet>
      <dgm:spPr/>
    </dgm:pt>
    <dgm:pt modelId="{94C2F1EF-C0ED-4B49-A56F-57ED66C1164F}" type="pres">
      <dgm:prSet presAssocID="{56CD2196-93CC-4885-93A2-7367A711D6B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4B389AD-DB66-41BC-8D92-FDD89C467209}" type="pres">
      <dgm:prSet presAssocID="{D28C86CD-6F74-4024-AA00-2C72245717ED}" presName="Name8" presStyleCnt="0"/>
      <dgm:spPr/>
    </dgm:pt>
    <dgm:pt modelId="{1CB07D75-CFE1-4FC9-906C-A15CDED29FEF}" type="pres">
      <dgm:prSet presAssocID="{D28C86CD-6F74-4024-AA00-2C72245717ED}" presName="level" presStyleLbl="node1" presStyleIdx="2" presStyleCnt="3" custScaleY="33849">
        <dgm:presLayoutVars>
          <dgm:chMax val="1"/>
          <dgm:bulletEnabled val="1"/>
        </dgm:presLayoutVars>
      </dgm:prSet>
      <dgm:spPr/>
    </dgm:pt>
    <dgm:pt modelId="{4A02B1A2-F090-479B-ACB1-6066939A433B}" type="pres">
      <dgm:prSet presAssocID="{D28C86CD-6F74-4024-AA00-2C72245717E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4EBD703-5502-46B4-8E19-727326E4ACC2}" srcId="{ED308FAD-1067-434E-A791-83B6E00AE0E8}" destId="{D06A2676-50B3-45E3-85BB-F7F6D26D7FA6}" srcOrd="0" destOrd="0" parTransId="{D6B20427-2485-494E-9439-BB43C281F38D}" sibTransId="{39E65B77-5963-4A8F-B946-29B49850602B}"/>
    <dgm:cxn modelId="{EB4CAB07-8F3E-40E9-8CBA-359E3E8B7B12}" srcId="{ED308FAD-1067-434E-A791-83B6E00AE0E8}" destId="{D28C86CD-6F74-4024-AA00-2C72245717ED}" srcOrd="2" destOrd="0" parTransId="{3D892B17-E5E6-4D64-8A7D-62CD87176D35}" sibTransId="{606AC321-022F-48A1-9FE4-32F7361A9FBB}"/>
    <dgm:cxn modelId="{6FD7F315-0E71-468C-A486-C926B583C742}" type="presOf" srcId="{D28C86CD-6F74-4024-AA00-2C72245717ED}" destId="{4A02B1A2-F090-479B-ACB1-6066939A433B}" srcOrd="1" destOrd="0" presId="urn:microsoft.com/office/officeart/2005/8/layout/pyramid1"/>
    <dgm:cxn modelId="{345D2A63-7E5D-43E3-9E41-845400151349}" type="presOf" srcId="{D28C86CD-6F74-4024-AA00-2C72245717ED}" destId="{1CB07D75-CFE1-4FC9-906C-A15CDED29FEF}" srcOrd="0" destOrd="0" presId="urn:microsoft.com/office/officeart/2005/8/layout/pyramid1"/>
    <dgm:cxn modelId="{DA2E9C76-2F80-4ABB-B99D-3878C6E6609B}" srcId="{ED308FAD-1067-434E-A791-83B6E00AE0E8}" destId="{56CD2196-93CC-4885-93A2-7367A711D6B3}" srcOrd="1" destOrd="0" parTransId="{87B0E27B-EF4E-4814-AB65-254397513C9C}" sibTransId="{6A88C0FA-5C7D-47D2-811B-8E6AADFE0958}"/>
    <dgm:cxn modelId="{3C494B7B-0632-4128-8BD1-E70963A225D8}" type="presOf" srcId="{D06A2676-50B3-45E3-85BB-F7F6D26D7FA6}" destId="{F77178F4-B80E-4339-8577-084D8A1B7944}" srcOrd="0" destOrd="0" presId="urn:microsoft.com/office/officeart/2005/8/layout/pyramid1"/>
    <dgm:cxn modelId="{B2B14E9D-96CA-483C-AD68-BBFD8E0EC998}" type="presOf" srcId="{D06A2676-50B3-45E3-85BB-F7F6D26D7FA6}" destId="{6534DAE1-034D-4151-9E0B-C441886AF92D}" srcOrd="1" destOrd="0" presId="urn:microsoft.com/office/officeart/2005/8/layout/pyramid1"/>
    <dgm:cxn modelId="{9CF727B5-95D2-4810-993B-F5EDCBB3008B}" type="presOf" srcId="{ED308FAD-1067-434E-A791-83B6E00AE0E8}" destId="{B6036CB9-F645-4986-917B-0B02BD7F7467}" srcOrd="0" destOrd="0" presId="urn:microsoft.com/office/officeart/2005/8/layout/pyramid1"/>
    <dgm:cxn modelId="{65ABF4BD-42FD-485A-A21A-548D6C424D25}" type="presOf" srcId="{56CD2196-93CC-4885-93A2-7367A711D6B3}" destId="{55AF55BB-3C4E-4D58-9FAD-27E530BA6B63}" srcOrd="0" destOrd="0" presId="urn:microsoft.com/office/officeart/2005/8/layout/pyramid1"/>
    <dgm:cxn modelId="{51BE76FE-5BDA-4C9C-8445-AF3F368D8F7C}" type="presOf" srcId="{56CD2196-93CC-4885-93A2-7367A711D6B3}" destId="{94C2F1EF-C0ED-4B49-A56F-57ED66C1164F}" srcOrd="1" destOrd="0" presId="urn:microsoft.com/office/officeart/2005/8/layout/pyramid1"/>
    <dgm:cxn modelId="{A18ED10E-A16D-488B-94A4-063DA6B0810A}" type="presParOf" srcId="{B6036CB9-F645-4986-917B-0B02BD7F7467}" destId="{30D11488-7D8E-4F70-990D-D065B632C712}" srcOrd="0" destOrd="0" presId="urn:microsoft.com/office/officeart/2005/8/layout/pyramid1"/>
    <dgm:cxn modelId="{A986750D-8BCF-4E64-8D4A-64DCFA95974D}" type="presParOf" srcId="{30D11488-7D8E-4F70-990D-D065B632C712}" destId="{F77178F4-B80E-4339-8577-084D8A1B7944}" srcOrd="0" destOrd="0" presId="urn:microsoft.com/office/officeart/2005/8/layout/pyramid1"/>
    <dgm:cxn modelId="{74623DF7-8732-41EA-833A-FA021EA1D75B}" type="presParOf" srcId="{30D11488-7D8E-4F70-990D-D065B632C712}" destId="{6534DAE1-034D-4151-9E0B-C441886AF92D}" srcOrd="1" destOrd="0" presId="urn:microsoft.com/office/officeart/2005/8/layout/pyramid1"/>
    <dgm:cxn modelId="{CE4FB548-7DAB-45D8-801B-AFF86323191B}" type="presParOf" srcId="{B6036CB9-F645-4986-917B-0B02BD7F7467}" destId="{2655639A-928F-4700-983C-45AF4CD1DDAA}" srcOrd="1" destOrd="0" presId="urn:microsoft.com/office/officeart/2005/8/layout/pyramid1"/>
    <dgm:cxn modelId="{DE45BEE3-1B64-432E-A966-7C4EDEC43A29}" type="presParOf" srcId="{2655639A-928F-4700-983C-45AF4CD1DDAA}" destId="{55AF55BB-3C4E-4D58-9FAD-27E530BA6B63}" srcOrd="0" destOrd="0" presId="urn:microsoft.com/office/officeart/2005/8/layout/pyramid1"/>
    <dgm:cxn modelId="{837CDDD8-9D62-458C-B6E8-6143D2417261}" type="presParOf" srcId="{2655639A-928F-4700-983C-45AF4CD1DDAA}" destId="{94C2F1EF-C0ED-4B49-A56F-57ED66C1164F}" srcOrd="1" destOrd="0" presId="urn:microsoft.com/office/officeart/2005/8/layout/pyramid1"/>
    <dgm:cxn modelId="{C3F390DD-9EC7-4C96-B54C-BC7782335164}" type="presParOf" srcId="{B6036CB9-F645-4986-917B-0B02BD7F7467}" destId="{F4B389AD-DB66-41BC-8D92-FDD89C467209}" srcOrd="2" destOrd="0" presId="urn:microsoft.com/office/officeart/2005/8/layout/pyramid1"/>
    <dgm:cxn modelId="{9B5ADD84-3954-408F-8949-898F4F7EDD38}" type="presParOf" srcId="{F4B389AD-DB66-41BC-8D92-FDD89C467209}" destId="{1CB07D75-CFE1-4FC9-906C-A15CDED29FEF}" srcOrd="0" destOrd="0" presId="urn:microsoft.com/office/officeart/2005/8/layout/pyramid1"/>
    <dgm:cxn modelId="{EA8C2133-E506-4FE7-A449-A4C9454E1F97}" type="presParOf" srcId="{F4B389AD-DB66-41BC-8D92-FDD89C467209}" destId="{4A02B1A2-F090-479B-ACB1-6066939A433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178F4-B80E-4339-8577-084D8A1B7944}">
      <dsp:nvSpPr>
        <dsp:cNvPr id="0" name=""/>
        <dsp:cNvSpPr/>
      </dsp:nvSpPr>
      <dsp:spPr>
        <a:xfrm>
          <a:off x="955695" y="0"/>
          <a:ext cx="2430784" cy="2341876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0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Long-term, general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(desired effect)</a:t>
          </a:r>
          <a:endParaRPr lang="en-GB" sz="1400" b="0" kern="1200" dirty="0">
            <a:solidFill>
              <a:schemeClr val="bg1"/>
            </a:solidFill>
          </a:endParaRPr>
        </a:p>
      </dsp:txBody>
      <dsp:txXfrm>
        <a:off x="955695" y="0"/>
        <a:ext cx="2430784" cy="2341876"/>
      </dsp:txXfrm>
    </dsp:sp>
    <dsp:sp modelId="{55AF55BB-3C4E-4D58-9FAD-27E530BA6B63}">
      <dsp:nvSpPr>
        <dsp:cNvPr id="0" name=""/>
        <dsp:cNvSpPr/>
      </dsp:nvSpPr>
      <dsp:spPr>
        <a:xfrm>
          <a:off x="396383" y="2337941"/>
          <a:ext cx="3597490" cy="1073680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Specific, medium-term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(desired outcome)</a:t>
          </a:r>
          <a:endParaRPr lang="en-GB" sz="1400" b="0" kern="1200" dirty="0">
            <a:solidFill>
              <a:schemeClr val="bg1"/>
            </a:solidFill>
          </a:endParaRPr>
        </a:p>
      </dsp:txBody>
      <dsp:txXfrm>
        <a:off x="1025944" y="2337941"/>
        <a:ext cx="2338368" cy="1073680"/>
      </dsp:txXfrm>
    </dsp:sp>
    <dsp:sp modelId="{1CB07D75-CFE1-4FC9-906C-A15CDED29FEF}">
      <dsp:nvSpPr>
        <dsp:cNvPr id="0" name=""/>
        <dsp:cNvSpPr/>
      </dsp:nvSpPr>
      <dsp:spPr>
        <a:xfrm>
          <a:off x="0" y="3415556"/>
          <a:ext cx="4419600" cy="792701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/>
            <a:t>Medium- or short-term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/>
            <a:t>(desired output)</a:t>
          </a:r>
        </a:p>
      </dsp:txBody>
      <dsp:txXfrm>
        <a:off x="773429" y="3415556"/>
        <a:ext cx="2872740" cy="792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32B19D-0709-49F4-A721-DE08709BBF42}" type="datetimeFigureOut">
              <a:rPr lang="en-US"/>
              <a:pPr>
                <a:defRPr/>
              </a:pPr>
              <a:t>3/20/2018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680CA7-6CC9-4C8E-AA8D-1C6AE2F9DC39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63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AFC4C-E0D5-4B8B-AF0A-197492DB75B4}" type="datetimeFigureOut">
              <a:rPr lang="en-US"/>
              <a:pPr>
                <a:defRPr/>
              </a:pPr>
              <a:t>3/20/2018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D51B49-945A-46ED-832E-239A3F5AB60E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07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3D6ED0-490D-4143-8F20-1727FE79575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altLang="en-US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BE8959-EB3C-478E-B947-49D9925571B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GB" altLang="en-US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ACE82-30EE-47AB-BF7C-3D86EFF8AAA8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altLang="en-US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altLang="en-US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88CB73-5459-4EE5-8F99-5289BC02EE7B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GB" altLang="en-US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GB" altLang="en-US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altLang="en-US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D57C0-A214-44AC-BDA7-D7A6A199E11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altLang="en-US"/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altLang="en-US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19970" y="733068"/>
            <a:ext cx="4886267" cy="366533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95064" y="4639370"/>
            <a:ext cx="4926740" cy="448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7349-7CBE-4687-BE95-D2B699AECF21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C141-5310-4467-99F0-84C490900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3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F33B-6F11-439F-84AD-4F1808AB5A28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5FA75-CB40-4BE4-8120-DE6235FF1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7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9FE0-79D7-41F9-89EB-2B712AADA9F5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2C08-9415-4AAE-BFA9-1BAEF6041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614E-323B-419F-AAF3-205C68C7A6BB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FF7E0-C713-44CE-A243-D699AA22C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C8DEE-5A40-4561-A304-B9DFC3F69508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9200C-D229-4AA9-A3D5-DE6FCE039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6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BBE9-AD68-4C53-BE94-A314077ADA6E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69FB7-FDAE-4E8E-81BE-CDA45DCDA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8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EF70-07AE-4A4F-B83D-64386133336C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E50E-E212-4F81-9304-211C174D6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8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AE8C4-B6C3-4569-9466-0032A44EB416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5D45D-AEB5-4342-87EA-1D3AB73EF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9AD54-4FEE-40CE-A25D-535B866E5C5F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B451-D4DD-4DBC-89D2-8E420E8C5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9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6AD2-F9A2-47DD-995B-87690FCA0881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42FE-20BD-4E5A-9A34-724A3EB71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8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4050D-3C1F-44D0-AD8A-8DEAC9D90394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38530-28F0-4E4A-AC7B-890F9DDD7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0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2F6ED-3240-443B-A9C2-D9AFA6DF7532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CCCCE-FCCF-4AFE-A37D-8A58E16BC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1526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/>
            <a:br/>
            <a:r>
              <a:rPr lang="en-GB" sz="3200" b="1" dirty="0"/>
              <a:t>Program budgeting and performance indicators</a:t>
            </a:r>
            <a:br/>
            <a:br/>
            <a:endParaRPr lang="en-GB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10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b="1" dirty="0"/>
              <a:t>What does the program define?</a:t>
            </a:r>
            <a:endParaRPr lang="en-GB" sz="2800" dirty="0">
              <a:cs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43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000" b="1" i="1" dirty="0"/>
              <a:t>Def 1: </a:t>
            </a:r>
            <a:r>
              <a:rPr lang="en-GB" sz="2000" dirty="0"/>
              <a:t>The program is a group of independent, but closely linked activities with a </a:t>
            </a:r>
            <a:r>
              <a:rPr lang="en-GB" sz="2000" b="1" dirty="0"/>
              <a:t>mutually desired outcome</a:t>
            </a:r>
            <a:r>
              <a:rPr lang="en-GB" sz="2000" dirty="0"/>
              <a:t> (socio-economic effect)</a:t>
            </a:r>
            <a:endParaRPr lang="en-GB" sz="2000" i="1" dirty="0"/>
          </a:p>
          <a:p>
            <a:pPr algn="just"/>
            <a:r>
              <a:rPr lang="en-GB" sz="2000" b="1" i="1" dirty="0"/>
              <a:t>Def 2:</a:t>
            </a:r>
            <a:r>
              <a:rPr lang="en-GB" dirty="0"/>
              <a:t> </a:t>
            </a:r>
            <a:r>
              <a:rPr lang="en-GB" sz="2000" dirty="0"/>
              <a:t>The program is a consumption category focused on achieving the </a:t>
            </a:r>
            <a:r>
              <a:rPr lang="en-GB" sz="2000" b="1" dirty="0"/>
              <a:t>common result/objective</a:t>
            </a:r>
            <a:endParaRPr lang="hr-HR" sz="2000" b="1" dirty="0"/>
          </a:p>
          <a:p>
            <a:pPr marL="0" indent="0" algn="just">
              <a:buNone/>
            </a:pPr>
            <a:endParaRPr lang="en-GB" sz="2000" b="1" dirty="0"/>
          </a:p>
          <a:p>
            <a:pPr algn="just"/>
            <a:r>
              <a:rPr lang="en-GB" altLang="sr-Latn-RS" sz="2000" b="1" i="1" dirty="0"/>
              <a:t>Def 3: </a:t>
            </a:r>
            <a:r>
              <a:rPr lang="en-GB" sz="2000" dirty="0"/>
              <a:t>The program is a group of activities carried out by the budget user in line with some of his/her </a:t>
            </a:r>
            <a:r>
              <a:rPr lang="en-GB" sz="2000" b="1" dirty="0"/>
              <a:t>key competencies</a:t>
            </a:r>
          </a:p>
          <a:p>
            <a:pPr algn="just"/>
            <a:endParaRPr lang="en-GB" altLang="sr-Latn-RS" sz="2000" b="1" i="1" dirty="0"/>
          </a:p>
          <a:p>
            <a:pPr algn="just"/>
            <a:r>
              <a:rPr lang="en-GB" altLang="sr-Latn-RS" sz="2000" dirty="0"/>
              <a:t>Large corpus of business processes and ministry expenses</a:t>
            </a:r>
            <a:endParaRPr lang="en-GB" altLang="sr-Latn-RS" sz="2000" dirty="0">
              <a:cs typeface="Calibri"/>
            </a:endParaRPr>
          </a:p>
          <a:p>
            <a:pPr algn="just"/>
            <a:r>
              <a:rPr lang="en-GB" altLang="sr-Latn-RS" sz="2000" dirty="0"/>
              <a:t>The program does not have a set deadline (it includes both permanent and time-restricted activities)</a:t>
            </a:r>
          </a:p>
          <a:p>
            <a:pPr algn="just"/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6944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11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b="1" dirty="0"/>
              <a:t>Program activity (PA)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1" y="1425278"/>
            <a:ext cx="8816974" cy="53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1800" b="1" dirty="0"/>
              <a:t>Program activity </a:t>
            </a:r>
            <a:r>
              <a:rPr lang="en-GB" sz="1800" dirty="0"/>
              <a:t>is the budget user’s ongoing activity whose performance enables the achievement of goals which contribute to the achievement of program goals.</a:t>
            </a:r>
            <a:r>
              <a:rPr lang="en-GB" altLang="sr-Latn-RS" sz="1800" dirty="0"/>
              <a:t> Program activities are identified based on the </a:t>
            </a:r>
            <a:r>
              <a:rPr lang="en-GB" altLang="sr-Latn-RS" sz="1800" b="1" dirty="0"/>
              <a:t>closely defined competences</a:t>
            </a:r>
            <a:r>
              <a:rPr lang="en-GB" altLang="sr-Latn-RS" sz="1800" dirty="0"/>
              <a:t> of budget users.</a:t>
            </a:r>
          </a:p>
          <a:p>
            <a:pPr algn="just"/>
            <a:r>
              <a:rPr lang="en-GB" altLang="sr-Latn-RS" sz="1800" dirty="0"/>
              <a:t>Types of program activities: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defining competences 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inspections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provision of a public service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administrative operations 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subsidies 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grants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transfers 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administration and management 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en-GB" altLang="sr-Latn-RS" sz="1800" dirty="0"/>
              <a:t>budget reserve.</a:t>
            </a:r>
          </a:p>
          <a:p>
            <a:pPr algn="just"/>
            <a:r>
              <a:rPr lang="en-GB" altLang="sr-Latn-RS" sz="1800" dirty="0"/>
              <a:t>PA may also constitute a combination of the mentioned types (e.g. administrative support to financial and fiscal systems’ management – administration and management and inspections</a:t>
            </a:r>
          </a:p>
          <a:p>
            <a:pPr algn="just"/>
            <a:endParaRPr lang="en-GB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76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12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b="1" dirty="0"/>
              <a:t>Project (P)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19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project</a:t>
            </a:r>
            <a:r>
              <a:rPr lang="en-GB" dirty="0"/>
              <a:t> </a:t>
            </a:r>
            <a:r>
              <a:rPr lang="en-GB" sz="2000" dirty="0">
                <a:solidFill>
                  <a:srgbClr val="000000"/>
                </a:solidFill>
              </a:rPr>
              <a:t>is a budget user’s business venture with a set deadline whose implementation enables the achievement of goals which contribute to the achievement of program goals.</a:t>
            </a:r>
            <a:r>
              <a:rPr lang="en-GB" altLang="sr-Latn-RS" sz="200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en-GB" altLang="sr-Latn-RS" sz="20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GB" altLang="sr-Latn-RS" sz="2000" dirty="0">
                <a:solidFill>
                  <a:srgbClr val="000000"/>
                </a:solidFill>
              </a:rPr>
              <a:t>Special project types are </a:t>
            </a:r>
            <a:r>
              <a:rPr lang="en-GB" altLang="sr-Latn-RS" sz="2000" b="1" dirty="0">
                <a:solidFill>
                  <a:srgbClr val="000000"/>
                </a:solidFill>
              </a:rPr>
              <a:t>capital projects</a:t>
            </a:r>
            <a:r>
              <a:rPr lang="en-GB" altLang="sr-Latn-RS" sz="2000" dirty="0">
                <a:solidFill>
                  <a:srgbClr val="000000"/>
                </a:solidFill>
              </a:rPr>
              <a:t> and </a:t>
            </a:r>
            <a:r>
              <a:rPr lang="en-GB" altLang="sr-Latn-RS" sz="2000" b="1" dirty="0">
                <a:solidFill>
                  <a:srgbClr val="000000"/>
                </a:solidFill>
              </a:rPr>
              <a:t>IPA projects</a:t>
            </a:r>
            <a:r>
              <a:rPr lang="en-GB" altLang="sr-Latn-RS" sz="20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  <a:defRPr/>
            </a:pPr>
            <a:br>
              <a:rPr dirty="0"/>
            </a:br>
            <a:r>
              <a:rPr lang="en-GB" altLang="sr-Latn-RS" sz="2000" b="1" i="1" u="sng" dirty="0">
                <a:solidFill>
                  <a:srgbClr val="000000"/>
                </a:solidFill>
              </a:rPr>
              <a:t>Project examples:</a:t>
            </a:r>
          </a:p>
          <a:p>
            <a:pPr algn="just">
              <a:lnSpc>
                <a:spcPct val="90000"/>
              </a:lnSpc>
              <a:defRPr/>
            </a:pPr>
            <a:r>
              <a:rPr lang="en-GB" altLang="sr-Latn-RS" sz="2000" i="1" dirty="0">
                <a:solidFill>
                  <a:srgbClr val="000000"/>
                </a:solidFill>
              </a:rPr>
              <a:t>Construction of the Ljubovija-Bratunac bridge </a:t>
            </a:r>
          </a:p>
          <a:p>
            <a:pPr algn="just">
              <a:lnSpc>
                <a:spcPct val="90000"/>
              </a:lnSpc>
              <a:defRPr/>
            </a:pPr>
            <a:r>
              <a:rPr lang="en-GB" altLang="sr-Latn-RS" sz="2000" i="1" dirty="0">
                <a:solidFill>
                  <a:srgbClr val="000000"/>
                </a:solidFill>
              </a:rPr>
              <a:t>Adaptation of the Museum of Contemporary Art</a:t>
            </a:r>
          </a:p>
          <a:p>
            <a:pPr algn="just">
              <a:lnSpc>
                <a:spcPct val="90000"/>
              </a:lnSpc>
              <a:defRPr/>
            </a:pPr>
            <a:r>
              <a:rPr lang="en-GB" altLang="sr-Latn-RS" sz="2000" i="1" dirty="0">
                <a:solidFill>
                  <a:srgbClr val="000000"/>
                </a:solidFill>
              </a:rPr>
              <a:t>Establishing a unique IT system for inspections ”E-inspector”</a:t>
            </a:r>
          </a:p>
          <a:p>
            <a:pPr algn="just">
              <a:lnSpc>
                <a:spcPct val="90000"/>
              </a:lnSpc>
              <a:defRPr/>
            </a:pPr>
            <a:r>
              <a:rPr lang="en-GB" altLang="sr-Latn-RS" sz="2000" i="1" dirty="0">
                <a:solidFill>
                  <a:srgbClr val="000000"/>
                </a:solidFill>
              </a:rPr>
              <a:t>Support to small enterprises in supplying equipment in 2015  </a:t>
            </a:r>
          </a:p>
        </p:txBody>
      </p:sp>
    </p:spTree>
    <p:extLst>
      <p:ext uri="{BB962C8B-B14F-4D97-AF65-F5344CB8AC3E}">
        <p14:creationId xmlns:p14="http://schemas.microsoft.com/office/powerpoint/2010/main" val="5370214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13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b="1" dirty="0"/>
              <a:t>Defining program structure of a budget user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buNone/>
              <a:defRPr/>
            </a:pPr>
            <a:endParaRPr lang="ru-RU" altLang="sr-Latn-RS" sz="2000" i="1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46" y="1811046"/>
            <a:ext cx="8843169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518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14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b="1" dirty="0"/>
              <a:t>Guidelines for balanced program structure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16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lvl="0" algn="just"/>
            <a:r>
              <a:rPr lang="en-GB" altLang="en-US" sz="2000" b="1" dirty="0">
                <a:solidFill>
                  <a:prstClr val="black"/>
                </a:solidFill>
              </a:rPr>
              <a:t>Program no.</a:t>
            </a:r>
            <a:r>
              <a:rPr lang="en-US" altLang="en-US" sz="2000" b="1" dirty="0">
                <a:solidFill>
                  <a:prstClr val="black"/>
                </a:solidFill>
              </a:rPr>
              <a:t>	</a:t>
            </a:r>
            <a:endParaRPr lang="en-GB" altLang="en-US" sz="2000" b="1" i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  <a:tabLst>
                <a:tab pos="4970463" algn="l"/>
              </a:tabLst>
            </a:pPr>
            <a:r>
              <a:rPr lang="en-GB" altLang="en-US" sz="2000" dirty="0">
                <a:solidFill>
                  <a:prstClr val="black"/>
                </a:solidFill>
              </a:rPr>
              <a:t>– Ministries, 3 to 7</a:t>
            </a:r>
            <a:r>
              <a:rPr lang="en-US" dirty="0"/>
              <a:t>	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  <a:tabLst>
                <a:tab pos="4970463" algn="l"/>
              </a:tabLst>
            </a:pPr>
            <a:r>
              <a:rPr lang="en-GB" altLang="en-US" sz="2000" dirty="0">
                <a:solidFill>
                  <a:prstClr val="black"/>
                </a:solidFill>
              </a:rPr>
              <a:t>– Other budget users, 1 to 3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457200" lvl="0" algn="just"/>
            <a:r>
              <a:rPr lang="en-GB" altLang="en-US" sz="2000" b="1" dirty="0">
                <a:solidFill>
                  <a:prstClr val="black"/>
                </a:solidFill>
              </a:rPr>
              <a:t>Value of budget funds</a:t>
            </a:r>
            <a:endParaRPr lang="en-GB" altLang="en-US" sz="20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</a:pPr>
            <a:r>
              <a:rPr lang="en-GB" altLang="en-US" sz="2000" dirty="0">
                <a:solidFill>
                  <a:prstClr val="black"/>
                </a:solidFill>
              </a:rPr>
              <a:t>– Balanced according to </a:t>
            </a:r>
            <a:r>
              <a:rPr lang="en-GB" altLang="en-US" sz="2000" i="1" dirty="0">
                <a:solidFill>
                  <a:prstClr val="black"/>
                </a:solidFill>
              </a:rPr>
              <a:t>programs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</a:pPr>
            <a:r>
              <a:rPr lang="en-GB" altLang="en-US" sz="2000" dirty="0">
                <a:solidFill>
                  <a:prstClr val="black"/>
                </a:solidFill>
              </a:rPr>
              <a:t>– Value of </a:t>
            </a:r>
            <a:r>
              <a:rPr lang="en-GB" altLang="en-US" sz="2000" i="1" dirty="0">
                <a:solidFill>
                  <a:prstClr val="black"/>
                </a:solidFill>
              </a:rPr>
              <a:t>programs</a:t>
            </a:r>
            <a:r>
              <a:rPr lang="en-GB" altLang="en-US" sz="2000" dirty="0">
                <a:solidFill>
                  <a:prstClr val="black"/>
                </a:solidFill>
              </a:rPr>
              <a:t> below 5% of total user budget is not recommended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457200" lvl="0" algn="just">
              <a:spcBef>
                <a:spcPts val="0"/>
              </a:spcBef>
            </a:pPr>
            <a:r>
              <a:rPr lang="en-GB" sz="2000" b="1" dirty="0">
                <a:solidFill>
                  <a:prstClr val="black"/>
                </a:solidFill>
              </a:rPr>
              <a:t>Number of program activities and/or projects per program </a:t>
            </a:r>
            <a:r>
              <a:rPr lang="en-GB" sz="2000" dirty="0">
                <a:solidFill>
                  <a:prstClr val="black"/>
                </a:solidFill>
              </a:rPr>
              <a:t>is 2 to 10</a:t>
            </a:r>
          </a:p>
          <a:p>
            <a:pPr marL="457200" lvl="0" algn="just">
              <a:spcBef>
                <a:spcPts val="0"/>
              </a:spcBef>
            </a:pPr>
            <a:r>
              <a:rPr lang="en-GB" sz="2000" b="1" dirty="0">
                <a:solidFill>
                  <a:prstClr val="black"/>
                </a:solidFill>
              </a:rPr>
              <a:t>Number of goals </a:t>
            </a:r>
            <a:r>
              <a:rPr lang="en-GB" sz="2000" dirty="0">
                <a:solidFill>
                  <a:prstClr val="black"/>
                </a:solidFill>
              </a:rPr>
              <a:t>– maximum 2 or 3 per program, project and program activity are recommended</a:t>
            </a:r>
          </a:p>
          <a:p>
            <a:pPr marL="457200" lvl="0" algn="just">
              <a:spcBef>
                <a:spcPts val="0"/>
              </a:spcBef>
            </a:pPr>
            <a:r>
              <a:rPr lang="en-GB" sz="2000" b="1" dirty="0">
                <a:solidFill>
                  <a:prstClr val="black"/>
                </a:solidFill>
              </a:rPr>
              <a:t>Number of indicators </a:t>
            </a:r>
            <a:r>
              <a:rPr lang="en-GB" sz="2000" i="1" dirty="0">
                <a:solidFill>
                  <a:prstClr val="black"/>
                </a:solidFill>
              </a:rPr>
              <a:t>– maximum 2 indicators per goal of the program, project and program activity are recommended</a:t>
            </a:r>
            <a:endParaRPr lang="en-GB" altLang="en-US" sz="2000" i="1" dirty="0">
              <a:solidFill>
                <a:prstClr val="black"/>
              </a:solidFill>
            </a:endParaRPr>
          </a:p>
          <a:p>
            <a:pPr marL="854075" lvl="0" indent="0" algn="just">
              <a:spcBef>
                <a:spcPts val="0"/>
              </a:spcBef>
              <a:buNone/>
            </a:pP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57466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15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457199" y="1107630"/>
            <a:ext cx="8512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altLang="sr-Latn-RS" sz="2400" b="1" dirty="0"/>
              <a:t>Mutual programs of different budget users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33350" y="2209800"/>
            <a:ext cx="8816974" cy="3761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en-GB" sz="2000" dirty="0">
                <a:solidFill>
                  <a:srgbClr val="000000"/>
                </a:solidFill>
              </a:rPr>
              <a:t>Complementary competences of bodies </a:t>
            </a:r>
          </a:p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en-GB" sz="2000" dirty="0">
                <a:solidFill>
                  <a:srgbClr val="000000"/>
                </a:solidFill>
              </a:rPr>
              <a:t>Inter-sectoral initiatives (e.g. public administration reform, fight against corruption, improving human and minority rights) which involve different budget users and for which substantial funds are allocated</a:t>
            </a:r>
          </a:p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en-GB" sz="2000" dirty="0">
                <a:solidFill>
                  <a:srgbClr val="000000"/>
                </a:solidFill>
              </a:rPr>
              <a:t>Such programs are </a:t>
            </a:r>
            <a:r>
              <a:rPr lang="en-US" sz="2000" dirty="0">
                <a:solidFill>
                  <a:srgbClr val="000000"/>
                </a:solidFill>
              </a:rPr>
              <a:t></a:t>
            </a:r>
            <a:r>
              <a:rPr lang="en-GB" sz="2000" dirty="0">
                <a:solidFill>
                  <a:srgbClr val="000000"/>
                </a:solidFill>
              </a:rPr>
              <a:t>“exceptions to the rule”</a:t>
            </a:r>
            <a:endParaRPr lang="en-GB" sz="2000" b="1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en-GB" sz="2000" dirty="0">
                <a:solidFill>
                  <a:srgbClr val="000000"/>
                </a:solidFill>
              </a:rPr>
              <a:t>Example: </a:t>
            </a:r>
            <a:r>
              <a:rPr lang="en-GB" sz="2000" b="1" dirty="0">
                <a:solidFill>
                  <a:srgbClr val="000000"/>
                </a:solidFill>
              </a:rPr>
              <a:t>Fight against corruption</a:t>
            </a:r>
            <a:r>
              <a:rPr lang="en-GB" sz="2000" dirty="0">
                <a:solidFill>
                  <a:srgbClr val="000000"/>
                </a:solidFill>
              </a:rPr>
              <a:t> (participants: Ministry of Public Administration and Local Self-Government, Anti-Corruption Council and Anti-Corruption Agency)</a:t>
            </a:r>
          </a:p>
          <a:p>
            <a:pPr marL="0" indent="0" algn="just">
              <a:spcBef>
                <a:spcPct val="0"/>
              </a:spcBef>
              <a:buClr>
                <a:srgbClr val="1E4ABD"/>
              </a:buClr>
              <a:buSzPct val="80000"/>
              <a:buNone/>
            </a:pPr>
            <a:r>
              <a:rPr lang="en-GB" sz="2000" b="1" dirty="0">
                <a:solidFill>
                  <a:srgbClr val="000000"/>
                </a:solidFill>
              </a:rPr>
              <a:t>     Public administration reform </a:t>
            </a:r>
            <a:r>
              <a:rPr lang="en-GB" sz="2000" dirty="0">
                <a:solidFill>
                  <a:srgbClr val="000000"/>
                </a:solidFill>
              </a:rPr>
              <a:t>(participants: Ministry of Public Administration and Local Self-Government and Ministry of Finance)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786362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16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108678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altLang="sr-Latn-RS" sz="2800" b="1" dirty="0"/>
              <a:t>Program budget and hierarchy of goals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071" y="1799108"/>
            <a:ext cx="8632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956627"/>
              </p:ext>
            </p:extLst>
          </p:nvPr>
        </p:nvGraphicFramePr>
        <p:xfrm>
          <a:off x="2590800" y="1835885"/>
          <a:ext cx="4419600" cy="4208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9877" y="3071787"/>
            <a:ext cx="1714940" cy="471462"/>
          </a:xfrm>
          <a:prstGeom prst="roundRect">
            <a:avLst/>
          </a:prstGeom>
          <a:noFill/>
          <a:ln w="28575">
            <a:solidFill>
              <a:srgbClr val="28287D"/>
            </a:solidFill>
          </a:ln>
        </p:spPr>
        <p:txBody>
          <a:bodyPr wrap="square" lIns="117208" tIns="58604" rIns="117208" bIns="58604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Calibri" pitchFamily="34" charset="0"/>
              </a:rPr>
              <a:t>Sector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9877" y="4252938"/>
            <a:ext cx="1714940" cy="471462"/>
          </a:xfrm>
          <a:prstGeom prst="roundRect">
            <a:avLst/>
          </a:prstGeom>
          <a:ln>
            <a:solidFill>
              <a:srgbClr val="5252A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08" tIns="58604" rIns="117208" bIns="58604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Calibri" pitchFamily="34" charset="0"/>
              </a:rPr>
              <a:t>Program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4071" y="5257800"/>
            <a:ext cx="2010746" cy="811981"/>
          </a:xfrm>
          <a:prstGeom prst="roundRect">
            <a:avLst/>
          </a:prstGeom>
          <a:ln>
            <a:solidFill>
              <a:srgbClr val="9A9AB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08" tIns="58604" rIns="117208" bIns="58604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Calibri" pitchFamily="34" charset="0"/>
              </a:rPr>
              <a:t>Program activity/Project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7536" y="2823356"/>
            <a:ext cx="2813739" cy="703128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en-GB" sz="1900" dirty="0">
                <a:solidFill>
                  <a:srgbClr val="000000"/>
                </a:solidFill>
                <a:latin typeface="Calibri" pitchFamily="34" charset="0"/>
              </a:rPr>
              <a:t>Increase life expectancy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45837" y="4078582"/>
            <a:ext cx="2610592" cy="995516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en-GB" sz="1900" dirty="0">
                <a:solidFill>
                  <a:srgbClr val="000000"/>
                </a:solidFill>
                <a:latin typeface="Calibri" pitchFamily="34" charset="0"/>
              </a:rPr>
              <a:t>Decrease disease X outbreak rate</a:t>
            </a:r>
          </a:p>
          <a:p>
            <a:r>
              <a:rPr lang="en-GB" sz="1900" dirty="0">
                <a:solidFill>
                  <a:srgbClr val="000000"/>
                </a:solidFill>
                <a:latin typeface="Calibri" pitchFamily="34" charset="0"/>
              </a:rPr>
              <a:t>by 1%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1811" y="5141557"/>
            <a:ext cx="2234618" cy="995516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en-GB" sz="1900" dirty="0">
                <a:solidFill>
                  <a:srgbClr val="000000"/>
                </a:solidFill>
                <a:latin typeface="Calibri" pitchFamily="34" charset="0"/>
              </a:rPr>
              <a:t>Increase the extent of vaccination against disease X in children</a:t>
            </a:r>
          </a:p>
        </p:txBody>
      </p:sp>
      <p:cxnSp>
        <p:nvCxnSpPr>
          <p:cNvPr id="5" name="Straight Arrow Connector 4"/>
          <p:cNvCxnSpPr>
            <a:endCxn id="12" idx="1"/>
          </p:cNvCxnSpPr>
          <p:nvPr/>
        </p:nvCxnSpPr>
        <p:spPr>
          <a:xfrm flipV="1">
            <a:off x="5410200" y="3174920"/>
            <a:ext cx="707336" cy="101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324600" y="44196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781800" y="54102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Arrow 17"/>
          <p:cNvSpPr/>
          <p:nvPr/>
        </p:nvSpPr>
        <p:spPr>
          <a:xfrm>
            <a:off x="2362200" y="3225760"/>
            <a:ext cx="1524000" cy="2032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2362200" y="4370803"/>
            <a:ext cx="914400" cy="2357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>
            <a:off x="2286000" y="5524757"/>
            <a:ext cx="457200" cy="2291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58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9E316C86-D212-4874-A160-9E3C3F99E930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17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3192463" y="38100"/>
            <a:ext cx="57769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/>
              <a:t>Link between strategic planning and program budgeting</a:t>
            </a:r>
            <a:endParaRPr lang="en-GB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589087"/>
            <a:ext cx="7467599" cy="482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63C30CD4-E51C-4607-8DE8-1706D7010C47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18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Key problems regarding implementation</a:t>
            </a:r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306388" y="1676400"/>
            <a:ext cx="8286750" cy="4246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Not including management in the working groups and the project itself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No strategic documents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No medium-term/strategic planning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Poor financial planning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No internal mechanisms for monitoring performance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algn="just">
              <a:defRPr/>
            </a:pPr>
            <a:endParaRPr lang="en-GB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19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Establishing indicators – process and roles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Ministry of finance prepared Instructions for the preparation of program budgeting and carried out training for budget users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Certified instructors for program budgeting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Training of analysts within the budget sector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Process based on internal capacities with the help of consultants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 great number of workshops with budget users was held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Indicators defined in strategic documents and action plans were used as the basis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Two-way street – defining indicators in program budgeting has led to the improvement of quality in defining indicators in strategic documents</a:t>
            </a:r>
          </a:p>
        </p:txBody>
      </p:sp>
    </p:spTree>
    <p:extLst>
      <p:ext uri="{BB962C8B-B14F-4D97-AF65-F5344CB8AC3E}">
        <p14:creationId xmlns:p14="http://schemas.microsoft.com/office/powerpoint/2010/main" val="273569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516731" y="1477169"/>
            <a:ext cx="8077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 Budget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is a tool used for taking care of money before it has been spent, rather than after it has been spent.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Voltaire</a:t>
            </a:r>
            <a:endParaRPr lang="en-GB" alt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20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b="1" dirty="0"/>
              <a:t>Performance indicators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GB" altLang="en-US" sz="2200" dirty="0"/>
              <a:t>The achievement of goals is monitored using </a:t>
            </a:r>
            <a:r>
              <a:rPr lang="en-GB" altLang="en-US" sz="2200" i="1" dirty="0"/>
              <a:t>performance indicators</a:t>
            </a:r>
          </a:p>
          <a:p>
            <a:pPr lvl="0" algn="just">
              <a:lnSpc>
                <a:spcPct val="90000"/>
              </a:lnSpc>
            </a:pPr>
            <a:r>
              <a:rPr lang="en-GB" altLang="en-US" sz="2200" dirty="0"/>
              <a:t>A goal is the expression of the </a:t>
            </a:r>
            <a:r>
              <a:rPr lang="en-GB" altLang="en-US" sz="2200" i="1" dirty="0"/>
              <a:t>objective that is being pursued</a:t>
            </a:r>
            <a:r>
              <a:rPr lang="en-GB" altLang="en-US" sz="2200" dirty="0"/>
              <a:t>, whereas a performance indicator </a:t>
            </a:r>
            <a:r>
              <a:rPr lang="en-GB" altLang="en-US" sz="2200" b="1" i="1" dirty="0"/>
              <a:t>measures the success</a:t>
            </a:r>
            <a:r>
              <a:rPr lang="en-GB" altLang="en-US" sz="2200" i="1" dirty="0"/>
              <a:t> of achieving that goal</a:t>
            </a:r>
            <a:r>
              <a:rPr lang="en-GB" altLang="en-US" sz="2200" dirty="0"/>
              <a:t>.</a:t>
            </a:r>
            <a:r>
              <a:rPr lang="en-GB"/>
              <a:t> </a:t>
            </a:r>
            <a:endParaRPr lang="en-GB" altLang="en-US" sz="2200" dirty="0">
              <a:solidFill>
                <a:prstClr val="black"/>
              </a:solidFill>
            </a:endParaRPr>
          </a:p>
          <a:p>
            <a:pPr lvl="0" algn="just">
              <a:lnSpc>
                <a:spcPct val="90000"/>
              </a:lnSpc>
            </a:pPr>
            <a:endParaRPr lang="en-GB" alt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GB" altLang="en-US" sz="2200" b="1" dirty="0"/>
              <a:t>Types of indicators:</a:t>
            </a:r>
          </a:p>
          <a:p>
            <a:pPr lvl="2" algn="just">
              <a:lnSpc>
                <a:spcPct val="90000"/>
              </a:lnSpc>
            </a:pPr>
            <a:r>
              <a:rPr lang="en-GB" altLang="en-US" sz="2200" dirty="0"/>
              <a:t>indicators of </a:t>
            </a:r>
            <a:r>
              <a:rPr lang="en-GB" altLang="en-US" sz="2200" u="sng" dirty="0"/>
              <a:t>outcomes</a:t>
            </a:r>
            <a:r>
              <a:rPr lang="en-GB" altLang="en-US" sz="2200" dirty="0"/>
              <a:t> and </a:t>
            </a:r>
            <a:r>
              <a:rPr lang="en-GB" altLang="en-US" sz="2200" u="sng" dirty="0"/>
              <a:t>outputs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5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21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altLang="en-US" sz="2800" b="1" dirty="0"/>
              <a:t>Examples of outputs on the PA/P levels</a:t>
            </a:r>
            <a:endParaRPr lang="en-GB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altLang="en-US" sz="2000" b="1" u="sng" dirty="0"/>
              <a:t> Quantity: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Number of hours of patrol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Number of performed water analyses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% of digitised library material</a:t>
            </a:r>
          </a:p>
          <a:p>
            <a:pPr marL="518889" algn="just"/>
            <a:endParaRPr lang="en-GB" altLang="en-US" sz="2000" dirty="0"/>
          </a:p>
          <a:p>
            <a:pPr algn="just">
              <a:buFont typeface="Wingdings" pitchFamily="2" charset="2"/>
              <a:buChar char="Ø"/>
            </a:pPr>
            <a:r>
              <a:rPr lang="en-GB" altLang="en-US" sz="2000" b="1" u="sng" dirty="0"/>
              <a:t> Quality: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Average time from hospital admission to providing healthcare services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Average time of processing an application for issuing a building permit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% of content recipients of public service (based on the survey)</a:t>
            </a:r>
          </a:p>
          <a:p>
            <a:pPr marL="518890" algn="just"/>
            <a:endParaRPr lang="en-GB" altLang="en-US" sz="2000" dirty="0"/>
          </a:p>
          <a:p>
            <a:pPr algn="just">
              <a:buFont typeface="Wingdings" pitchFamily="2" charset="2"/>
              <a:buChar char="Ø"/>
            </a:pPr>
            <a:r>
              <a:rPr lang="en-GB" altLang="en-US" sz="2000" b="1" u="sng" dirty="0"/>
              <a:t> Efficiency: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Price per vaccine (including the service provision)</a:t>
            </a:r>
          </a:p>
          <a:p>
            <a:pPr marL="958419" algn="just">
              <a:buFontTx/>
              <a:buChar char="-"/>
            </a:pPr>
            <a:r>
              <a:rPr lang="en-GB" altLang="en-US" sz="2000" dirty="0"/>
              <a:t>Price per processed application for issuing a building permit</a:t>
            </a:r>
            <a:endParaRPr lang="en-GB" sz="2000" dirty="0"/>
          </a:p>
          <a:p>
            <a:pPr lvl="1"/>
            <a:endParaRPr lang="en-GB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462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22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GB" altLang="en-US" sz="2800" b="1" dirty="0">
                <a:solidFill>
                  <a:prstClr val="black"/>
                </a:solidFill>
              </a:rPr>
              <a:t>Examples of outcome indicators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altLang="en-US" sz="2400" dirty="0">
                <a:solidFill>
                  <a:prstClr val="black"/>
                </a:solidFill>
              </a:rPr>
              <a:t>Share of traffic accidents resulting in deaths within the total number of traffic accidents in the road transport</a:t>
            </a:r>
          </a:p>
          <a:p>
            <a:pPr algn="just">
              <a:buFont typeface="Wingdings" pitchFamily="2" charset="2"/>
              <a:buChar char="Ø"/>
            </a:pPr>
            <a:endParaRPr lang="en-GB" sz="2000" b="1" u="sng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Average student score in PISA testing 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Average time of fire localisation and extinguishing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% of male and female rates of mortality caused by cardiovascular diseases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Percentage of appointed female ambassadors – gender-responsible component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32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23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Program management: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reporting and 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0988" y="2041525"/>
            <a:ext cx="8286750" cy="49545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Frequency of reporting on impacts?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Budget users are required to provide the government, National Assembly and the public with annual/semi-annual reports on achieved results of the program, program activities and projects 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/>
              <a:t>     A methodology was prepared for establishing the process of monitoring and reporting on achievement of goals and indicators</a:t>
            </a:r>
            <a:endParaRPr lang="en-GB" sz="20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Periodical evaluations of the relevance of a certain program, program activity or project: internal or external (SAI) 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It is necessary to establish adequate </a:t>
            </a:r>
            <a:r>
              <a:rPr lang="en-GB" sz="2000" u="sng" dirty="0">
                <a:solidFill>
                  <a:prstClr val="black"/>
                </a:solidFill>
                <a:latin typeface="Calibri"/>
              </a:rPr>
              <a:t>mechanisms of data collection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 and reporting, as well as </a:t>
            </a:r>
            <a:r>
              <a:rPr lang="en-GB" sz="2000" u="sng" dirty="0">
                <a:solidFill>
                  <a:prstClr val="black"/>
                </a:solidFill>
                <a:latin typeface="Calibri"/>
              </a:rPr>
              <a:t>responsibility structures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 which will ensure that the product for planning, monitoring and analysis is a quality basis for making decisions regarding budget and authority operation management.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algn="just">
              <a:defRPr/>
            </a:pPr>
            <a:endParaRPr lang="en-GB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24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The content of the report regarding program performance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7850" indent="-349250" algn="just">
              <a:buFont typeface="Wingdings" pitchFamily="2" charset="2"/>
              <a:buChar char="Ø"/>
            </a:pPr>
            <a:r>
              <a:rPr lang="en-GB" sz="2000" dirty="0"/>
              <a:t>I </a:t>
            </a:r>
            <a:r>
              <a:rPr lang="en-GB" sz="2000" b="1" dirty="0"/>
              <a:t>Overview of allocated and spent funds</a:t>
            </a:r>
            <a:r>
              <a:rPr lang="en-GB" sz="2000" dirty="0"/>
              <a:t> by program, program activity and project, as well as the percent of execution </a:t>
            </a:r>
          </a:p>
          <a:p>
            <a:pPr marL="577850" indent="-349250" algn="just">
              <a:buFont typeface="Wingdings" pitchFamily="2" charset="2"/>
              <a:buChar char="Ø"/>
            </a:pPr>
            <a:r>
              <a:rPr lang="en-GB" sz="2000" dirty="0"/>
              <a:t>II </a:t>
            </a:r>
            <a:r>
              <a:rPr lang="en-GB" sz="2000" b="1" dirty="0"/>
              <a:t>Overview of targeted and achieved values of performance indicators</a:t>
            </a:r>
            <a:r>
              <a:rPr lang="en-GB" sz="2000" dirty="0"/>
              <a:t> and reasoning for potential deviations</a:t>
            </a:r>
            <a:r>
              <a:rPr lang="en-GB" sz="2000" b="1" dirty="0"/>
              <a:t> </a:t>
            </a:r>
          </a:p>
          <a:p>
            <a:pPr marL="577850" indent="-349250" algn="just">
              <a:buFont typeface="Wingdings" pitchFamily="2" charset="2"/>
              <a:buChar char="Ø"/>
            </a:pPr>
            <a:r>
              <a:rPr lang="en-GB" sz="2000" dirty="0"/>
              <a:t>III </a:t>
            </a:r>
            <a:r>
              <a:rPr lang="en-GB" sz="2000" b="1" dirty="0"/>
              <a:t>Statement of reasons for the implementation</a:t>
            </a:r>
            <a:r>
              <a:rPr lang="en-GB" sz="2000" dirty="0"/>
              <a:t> of program, program activities and projects in relation to set objectives and allocations, i.e. spent funds.</a:t>
            </a:r>
          </a:p>
        </p:txBody>
      </p:sp>
    </p:spTree>
    <p:extLst>
      <p:ext uri="{BB962C8B-B14F-4D97-AF65-F5344CB8AC3E}">
        <p14:creationId xmlns:p14="http://schemas.microsoft.com/office/powerpoint/2010/main" val="3282529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25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0" y="96361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dirty="0"/>
              <a:t>Example of semi-annual report on program performance</a:t>
            </a:r>
            <a:br>
              <a:rPr sz="2400" dirty="0"/>
            </a:br>
            <a:r>
              <a:rPr lang="en-GB" sz="2400" dirty="0"/>
              <a:t>I Financial execution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01055"/>
              </p:ext>
            </p:extLst>
          </p:nvPr>
        </p:nvGraphicFramePr>
        <p:xfrm>
          <a:off x="264659" y="2295957"/>
          <a:ext cx="8823702" cy="3877525"/>
        </p:xfrm>
        <a:graphic>
          <a:graphicData uri="http://schemas.openxmlformats.org/drawingml/2006/table">
            <a:tbl>
              <a:tblPr firstRow="1" firstCol="1" bandRow="1"/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3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227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Program code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Program activity/Project code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Name of the program/program activity/project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adopted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br/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Current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Execution in the first 6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months of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Percentage of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execution in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relation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to the</a:t>
                      </a:r>
                      <a:r>
                        <a:t> </a:t>
                      </a: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current budget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6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0609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e-Administration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349,000,000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446,711,000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212,105,500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3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0001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Establishment and surveillance of information technologies in the public administration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40,000,000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40,000,000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18,000,000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0002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Development of electronic services infrastructure of the e-Administration portal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52,000,000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51,711,000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25,855,500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0003</a:t>
                      </a:r>
                      <a:endParaRPr lang="en-GB" sz="1200" dirty="0"/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Incentives for the creation of Open data portal</a:t>
                      </a:r>
                      <a:endParaRPr lang="en-GB" sz="1200" dirty="0"/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50,000,000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150,000,000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150,000,000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4002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Establishing a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unique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information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system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e-Inspector</a:t>
                      </a:r>
                      <a:r>
                        <a:t>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inspection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127,000,000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125,000,000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6,250,000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Calibri" panose="020F0502020204030204" pitchFamily="34" charset="0"/>
                        </a:rPr>
                        <a:t>4003</a:t>
                      </a:r>
                      <a:endParaRPr lang="en-GB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/>
                        <a:t>Creation of Public procurement IT system</a:t>
                      </a:r>
                      <a:endParaRPr lang="en-GB" sz="1000" i="0" dirty="0"/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80,000,000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80,000,000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12,000,000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TOTAL: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349,000,000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446,711,000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212,105,500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5341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26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2000" i="1" dirty="0"/>
              <a:t>Project Establishment of a unique e-Inspector IT system</a:t>
            </a:r>
          </a:p>
          <a:p>
            <a:r>
              <a:rPr lang="en-GB" altLang="ja-JP" sz="1600" b="1" dirty="0">
                <a:solidFill>
                  <a:prstClr val="black"/>
                </a:solidFill>
              </a:rPr>
              <a:t>Aim:  </a:t>
            </a:r>
            <a:r>
              <a:rPr lang="en-GB" sz="1600" b="1" dirty="0">
                <a:solidFill>
                  <a:prstClr val="black"/>
                </a:solidFill>
              </a:rPr>
              <a:t>Improvement of inspectorate’s work through implementation of IT processes in its business operations</a:t>
            </a:r>
            <a:endParaRPr lang="en-GB" altLang="ja-JP" sz="1600" b="1" dirty="0">
              <a:solidFill>
                <a:prstClr val="black"/>
              </a:solidFill>
            </a:endParaRPr>
          </a:p>
          <a:p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dirty="0"/>
              <a:t>Example of semi-annual report on program performance</a:t>
            </a:r>
            <a:br>
              <a:rPr sz="2400" dirty="0"/>
            </a:br>
            <a:r>
              <a:rPr lang="en-GB" sz="2400" dirty="0"/>
              <a:t>– II Performance indicators –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83993"/>
              </p:ext>
            </p:extLst>
          </p:nvPr>
        </p:nvGraphicFramePr>
        <p:xfrm>
          <a:off x="250031" y="3395345"/>
          <a:ext cx="8841149" cy="3307080"/>
        </p:xfrm>
        <a:graphic>
          <a:graphicData uri="http://schemas.openxmlformats.org/drawingml/2006/table">
            <a:tbl>
              <a:tblPr firstRow="1" firstCol="1" bandRow="1"/>
              <a:tblGrid>
                <a:gridCol w="54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Performance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indicators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Unit of</a:t>
                      </a:r>
                      <a:r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measure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</a:rPr>
                        <a:t>Basic year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Basic</a:t>
                      </a:r>
                      <a:r>
                        <a:t>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  <a:r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value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in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6858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Realised</a:t>
                      </a:r>
                      <a:r>
                        <a:t>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-6858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val. in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Name: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Percentage of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the completion of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the common IT platform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4 pilot</a:t>
                      </a:r>
                      <a:r>
                        <a:rPr dirty="0"/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inspections</a:t>
                      </a:r>
                      <a:br>
                        <a:rPr dirty="0"/>
                      </a:b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Comment:</a:t>
                      </a:r>
                      <a:br>
                        <a:rPr dirty="0"/>
                      </a:b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Verification</a:t>
                      </a:r>
                      <a:r>
                        <a:rPr dirty="0"/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source: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Report on the completion of project</a:t>
                      </a:r>
                      <a:br>
                        <a:rPr dirty="0"/>
                      </a:b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Explain</a:t>
                      </a:r>
                      <a:r>
                        <a:rPr dirty="0"/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discrepancies</a:t>
                      </a:r>
                      <a:r>
                        <a:rPr dirty="0"/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from</a:t>
                      </a:r>
                      <a:r>
                        <a:rPr dirty="0"/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  <a:r>
                        <a:rPr dirty="0"/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value: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Due to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delay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 inviting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tenders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procurement of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systems, in 2017 no contractor was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chosen. First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stage of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 system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creation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(IT platform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with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modules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for 4 pilot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inspections) has been delayed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until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next</a:t>
                      </a:r>
                      <a:r>
                        <a:rPr dirty="0"/>
                        <a:t>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year.</a:t>
                      </a:r>
                      <a:r>
                        <a:rPr dirty="0"/>
                        <a:t> 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Name: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Percentage of</a:t>
                      </a:r>
                      <a:r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inspectors</a:t>
                      </a:r>
                      <a:r>
                        <a:t>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trained to use the common IT platform</a:t>
                      </a:r>
                      <a:br/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Comment:</a:t>
                      </a:r>
                      <a:br/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Verification</a:t>
                      </a:r>
                      <a:r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source:</a:t>
                      </a:r>
                      <a:r>
                        <a:t>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Report on the realisation of the</a:t>
                      </a:r>
                      <a:r>
                        <a:t>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  <a:br/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Explain</a:t>
                      </a:r>
                      <a:r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discrepancies</a:t>
                      </a:r>
                      <a:r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from</a:t>
                      </a:r>
                      <a:r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the target</a:t>
                      </a:r>
                      <a:r>
                        <a:t>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</a:rPr>
                        <a:t>value:</a:t>
                      </a:r>
                      <a:r>
                        <a:t> </a:t>
                      </a:r>
                      <a:r>
                        <a:rPr lang="en-GB" sz="110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Due to the delay of information system implementation, trainings of inspectorate for using IT system are delayed until next year. </a:t>
                      </a:r>
                      <a:endParaRPr lang="en-GB" sz="110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255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27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Using information on performance 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/>
              <a:t>Internal – better management of funds and results:</a:t>
            </a:r>
          </a:p>
          <a:p>
            <a:pPr marL="0" indent="0" algn="just">
              <a:buNone/>
            </a:pPr>
            <a:endParaRPr lang="en-GB" sz="2000" dirty="0"/>
          </a:p>
          <a:p>
            <a:pPr lvl="1" algn="just"/>
            <a:r>
              <a:rPr lang="en-GB" sz="2000" dirty="0"/>
              <a:t>points out to the management of a body which activities are implemented in line with the set objectives and financial plan, and which </a:t>
            </a:r>
          </a:p>
          <a:p>
            <a:pPr lvl="1" algn="just"/>
            <a:r>
              <a:rPr lang="en-GB" sz="2000" dirty="0"/>
              <a:t>do not enable identification of the area of non-efficient spending and reviewing the effectiveness of a program, program activity or project</a:t>
            </a:r>
          </a:p>
          <a:p>
            <a:pPr lvl="1" algn="just"/>
            <a:r>
              <a:rPr lang="en-GB" sz="2000" dirty="0"/>
              <a:t>In what way is it necessary to correct the implementation of activities and/or reallocate budget funds for the upcoming period, aiming at better results? </a:t>
            </a:r>
          </a:p>
        </p:txBody>
      </p:sp>
    </p:spTree>
    <p:extLst>
      <p:ext uri="{BB962C8B-B14F-4D97-AF65-F5344CB8AC3E}">
        <p14:creationId xmlns:p14="http://schemas.microsoft.com/office/powerpoint/2010/main" val="1609656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28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Using information on performance 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b="1" dirty="0"/>
              <a:t>External – better management of funds and results:</a:t>
            </a:r>
            <a:endParaRPr lang="en-GB" sz="2200" dirty="0"/>
          </a:p>
          <a:p>
            <a:pPr lvl="1" algn="just"/>
            <a:r>
              <a:rPr lang="en-GB" sz="2000" dirty="0"/>
              <a:t>the data are used by the Ministry in charge of the financial operations, the Government and the National Assembly as part of the budget procedure</a:t>
            </a:r>
          </a:p>
          <a:p>
            <a:pPr lvl="1" algn="just"/>
            <a:r>
              <a:rPr lang="en-GB" sz="2000" dirty="0"/>
              <a:t>they help making decisions on priority areas to be financed and on the allocation of budget funds for the upcoming fiscal year</a:t>
            </a:r>
          </a:p>
          <a:p>
            <a:pPr lvl="1" algn="just"/>
            <a:r>
              <a:rPr lang="en-GB" sz="2000" dirty="0"/>
              <a:t>and they make sure the public has an insight into the results achieved through budget spending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74844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29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General characteristics and indicators assessment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quality of indicators depends on the area; in areas such as education, transport and healthcare, it is easier to define good indicators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There is room for further improvement of indicator quality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most common issues related to defining indicators are: measuring and measuring costs, quality of verification source and identification of base value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Indicators with gender component are also introduced</a:t>
            </a:r>
          </a:p>
        </p:txBody>
      </p:sp>
    </p:spTree>
    <p:extLst>
      <p:ext uri="{BB962C8B-B14F-4D97-AF65-F5344CB8AC3E}">
        <p14:creationId xmlns:p14="http://schemas.microsoft.com/office/powerpoint/2010/main" val="3512187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26A12D47-5A3E-4065-8CC0-AD4D34BD6C3D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8534400" cy="50260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30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Lessons learned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definition of indicators is not meant to be done by financial services of budget users, rather it is necessary to include all competent services of budget users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Introduction of monitoring and reporting on the program performance increased the quality of and the commitment to defining indicators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Training, cooperation and continuous communication of analysts with budget users represent a material factor which has contributed to the increase in indicator quality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Based on the practical experience, Instructions for the preparation of program budgeting are improved – program activities were defined for which it was not necessary to define indicators</a:t>
            </a:r>
          </a:p>
        </p:txBody>
      </p:sp>
    </p:spTree>
    <p:extLst>
      <p:ext uri="{BB962C8B-B14F-4D97-AF65-F5344CB8AC3E}">
        <p14:creationId xmlns:p14="http://schemas.microsoft.com/office/powerpoint/2010/main" val="1055052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31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800" dirty="0"/>
              <a:t>Challenges and plans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Further improvement of the indicator defining process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Better use of information on program performance and higher impact on allocation of funds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Greater responsibility for achieved 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More flexibility in decisions on spending funds with the aim of accomplishing planned values of indicators and achieving objectives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Further training of budget users and establishing the same quality of program information on all government levels, as well in funds of mandatory social insurance</a:t>
            </a:r>
          </a:p>
        </p:txBody>
      </p:sp>
    </p:spTree>
    <p:extLst>
      <p:ext uri="{BB962C8B-B14F-4D97-AF65-F5344CB8AC3E}">
        <p14:creationId xmlns:p14="http://schemas.microsoft.com/office/powerpoint/2010/main" val="1055052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10F4F462-A0E7-45A6-9D19-1F05845FEF3A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32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" t="1" r="655" b="433"/>
          <a:stretch/>
        </p:blipFill>
        <p:spPr>
          <a:xfrm>
            <a:off x="228600" y="1103209"/>
            <a:ext cx="8558213" cy="506899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33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2667000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b="1" dirty="0"/>
              <a:t>THANK YOU FOR YOUR ATTENTION!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58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4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b="1" dirty="0"/>
              <a:t>Introducing program budgeting</a:t>
            </a:r>
            <a:endParaRPr lang="en-GB" altLang="en-US" dirty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752600"/>
            <a:ext cx="82867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400" dirty="0"/>
              <a:t>Pilot users – 5 ministries since 2005</a:t>
            </a:r>
          </a:p>
          <a:p>
            <a:pPr algn="just"/>
            <a:r>
              <a:rPr lang="en-GB" sz="2400" dirty="0"/>
              <a:t>Designing methodology for program budgeting, taking into consideration the experience of pilot users</a:t>
            </a:r>
          </a:p>
          <a:p>
            <a:pPr algn="just"/>
            <a:r>
              <a:rPr lang="en-GB" sz="2400" dirty="0"/>
              <a:t>Cooperation with budget users in the development of program structures and formulating of aims and indicators</a:t>
            </a:r>
          </a:p>
          <a:p>
            <a:pPr algn="just"/>
            <a:r>
              <a:rPr lang="en-GB" sz="2400" dirty="0"/>
              <a:t>Establishing connection with strategic documents</a:t>
            </a:r>
          </a:p>
          <a:p>
            <a:pPr algn="just"/>
            <a:r>
              <a:rPr lang="en-GB" sz="2400" dirty="0"/>
              <a:t>Budget planning, approval and execution within the scope of the 2015 program on all government levels</a:t>
            </a:r>
          </a:p>
          <a:p>
            <a:endParaRPr lang="en-GB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5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b="1" dirty="0"/>
              <a:t>Why program budgeting (PB)?</a:t>
            </a:r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752600"/>
            <a:ext cx="8286750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dirty="0"/>
              <a:t>Better transparency and understanding of spending</a:t>
            </a:r>
          </a:p>
          <a:p>
            <a:r>
              <a:rPr lang="en-GB" sz="2400" dirty="0"/>
              <a:t>Better prioritising of spending</a:t>
            </a:r>
          </a:p>
          <a:p>
            <a:r>
              <a:rPr lang="en-GB" sz="2400" dirty="0"/>
              <a:t>Better spending performance</a:t>
            </a:r>
          </a:p>
          <a:p>
            <a:endParaRPr lang="en-GB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6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96361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en-GB" sz="2400" dirty="0"/>
              <a:t>Example from the Budget Act of the Republic of Serbia – Line budgeting</a:t>
            </a:r>
            <a:endParaRPr lang="en-GB" sz="2400" dirty="0">
              <a:cs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altLang="sr-Latn-RS" sz="1400" b="1" dirty="0">
                <a:solidFill>
                  <a:srgbClr val="000000"/>
                </a:solidFill>
              </a:rPr>
              <a:t>27</a:t>
            </a:r>
            <a:r>
              <a:rPr lang="en-GB" dirty="0"/>
              <a:t> </a:t>
            </a:r>
            <a:r>
              <a:rPr lang="hr-HR" dirty="0"/>
              <a:t>   </a:t>
            </a:r>
            <a:r>
              <a:rPr lang="en-GB" altLang="sr-Latn-RS" sz="1400" b="1" dirty="0">
                <a:solidFill>
                  <a:srgbClr val="000000"/>
                </a:solidFill>
              </a:rPr>
              <a:t>МINISTRY OF CULTURE AND INFORMATION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1400" dirty="0"/>
              <a:t>	</a:t>
            </a:r>
            <a:r>
              <a:rPr lang="en-GB" altLang="sr-Latn-RS" sz="1400" b="1" dirty="0">
                <a:solidFill>
                  <a:srgbClr val="000000"/>
                </a:solidFill>
              </a:rPr>
              <a:t>820 Cultural services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411 Employee salaries, allowance and reimbursements (earnings) 96,000,000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412 Social contributions incurred by employer 17,500,000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413 Reimbursements in kind 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414 Social benefits for employees 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415 Reimbursement of expenditures to employees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sr-Latn-RS" sz="1400" dirty="0">
                <a:solidFill>
                  <a:srgbClr val="000000"/>
                </a:solidFill>
              </a:rPr>
              <a:t>                               </a:t>
            </a:r>
            <a:r>
              <a:rPr lang="en-GB" sz="1400" dirty="0">
                <a:solidFill>
                  <a:srgbClr val="000000"/>
                </a:solidFill>
              </a:rPr>
              <a:t>416 Premiums for employees and other special expenditures                                                  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421 Fixed expenses 7,000,000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422 Travel expenses 6,400,000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423 Contractual services 28,000,000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424 Specialised services 506,871,000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The funds of this appropriation are intended for the achievement of general interest within the domain of public information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425 Current repairs and maintenance 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426 Material 5,500,000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451 Subsidies to public non-financial companies and organisations 1,000,000,000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462 Grants to international organisations 19,000,000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463 Transfers to other government levels 296,000,000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             </a:t>
            </a:r>
            <a:r>
              <a:rPr lang="en-GB" sz="1400" dirty="0">
                <a:solidFill>
                  <a:srgbClr val="000000"/>
                </a:solidFill>
              </a:rPr>
              <a:t>The funds of this appropriation are intended for the financing or co-financing of projects of indirect users of budget funds from units of local government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472 Social security reimbursements from the budget 324,000,000</a:t>
            </a:r>
            <a:endParaRPr lang="en-GB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7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altLang="en-US" sz="2800" dirty="0">
                <a:solidFill>
                  <a:sysClr val="windowText" lastClr="000000"/>
                </a:solidFill>
              </a:rPr>
              <a:t>Example from the Budget Act of the Republic of Serbia – Program budgeting</a:t>
            </a:r>
            <a:endParaRPr lang="en-GB" altLang="en-US" sz="2800" dirty="0">
              <a:solidFill>
                <a:sysClr val="windowText" lastClr="000000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Tx/>
              <a:buNone/>
            </a:pPr>
            <a:endParaRPr lang="sr-Cyrl-RS" altLang="en-US" sz="14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1"/>
            <a:ext cx="9143999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5946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8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en-US" sz="2800" dirty="0">
                <a:solidFill>
                  <a:sysClr val="windowText" lastClr="000000"/>
                </a:solidFill>
              </a:rPr>
              <a:t>Example from the Budget Act of the Republic of Serbia – Program budgeting</a:t>
            </a:r>
            <a:endParaRPr lang="en-GB" altLang="en-US" sz="2800" dirty="0">
              <a:solidFill>
                <a:sysClr val="windowText" lastClr="000000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Tx/>
              <a:buNone/>
            </a:pPr>
            <a:endParaRPr lang="sr-Cyrl-RS" altLang="en-US" sz="1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82528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Program: International cooperation in culture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46264"/>
              </p:ext>
            </p:extLst>
          </p:nvPr>
        </p:nvGraphicFramePr>
        <p:xfrm>
          <a:off x="97630" y="2051515"/>
          <a:ext cx="8915402" cy="466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16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64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u="none" strike="noStrike" dirty="0">
                          <a:effectLst/>
                        </a:rPr>
                        <a:t>1205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r-Cyrl-CS" sz="700" u="none" strike="noStrike">
                          <a:effectLst/>
                        </a:rPr>
                        <a:t>International cultural cooperation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700" u="none" strike="noStrike">
                          <a:effectLst/>
                        </a:rPr>
                        <a:t>378,349,000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820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CS" sz="700" u="none" strike="noStrike">
                          <a:effectLst/>
                        </a:rPr>
                        <a:t>Cultural services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378,349,000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0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0005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effectLst/>
                        </a:rPr>
                        <a:t>European integration and cooperation with international organisations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70,400,000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Contractual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900,000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Specialised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10,000,000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462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Grants to international organisations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36,000,000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463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Transfers to other government levels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3,500,000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481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Grants to NGOs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20,000,000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304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0006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effectLst/>
                        </a:rPr>
                        <a:t>Bilateral cooperation and international cultural exchange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86,900,000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Contractual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900,000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Specialised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55,000,000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463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Transfers to other government levels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6,000,000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481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Grants to NGOs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25,000,000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4001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effectLst/>
                        </a:rPr>
                        <a:t>Novi Sad 2021 – European Capital of Culture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161,546,000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485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463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Transfers to other government levels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161,546,000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>
                          <a:effectLst/>
                        </a:rPr>
                        <a:t>7010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effectLst/>
                        </a:rPr>
                        <a:t>IPA Support for participation in EU programs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59,503,000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Contractual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2,000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>
                          <a:effectLst/>
                        </a:rPr>
                        <a:t>424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Specialised services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>
                          <a:effectLst/>
                        </a:rPr>
                        <a:t>4,001,000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6423"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700" u="none" strike="noStrike" dirty="0">
                          <a:effectLst/>
                        </a:rPr>
                        <a:t>462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r-Cyrl-CS" sz="700" u="none" strike="noStrike">
                          <a:effectLst/>
                        </a:rPr>
                        <a:t>Grants to international organisations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700" u="none" strike="noStrike" dirty="0">
                          <a:effectLst/>
                        </a:rPr>
                        <a:t>55,500,000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426195"/>
              </p:ext>
            </p:extLst>
          </p:nvPr>
        </p:nvGraphicFramePr>
        <p:xfrm>
          <a:off x="82550" y="1671399"/>
          <a:ext cx="8915400" cy="400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2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16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 dirty="0">
                          <a:effectLst/>
                        </a:rPr>
                        <a:t>Program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 dirty="0">
                          <a:effectLst/>
                        </a:rPr>
                        <a:t>Function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>
                          <a:effectLst/>
                        </a:rPr>
                        <a:t>Program activity/Project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 dirty="0">
                          <a:effectLst/>
                        </a:rPr>
                        <a:t>Economic classification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 dirty="0">
                          <a:effectLst/>
                        </a:rPr>
                        <a:t>DESCRIPTION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CS" sz="700" u="none" strike="noStrike" dirty="0">
                          <a:effectLst/>
                        </a:rPr>
                        <a:t>Total funds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51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2889F0A6-6C59-4F98-947C-8C5CBA15E993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9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/>
              <a:t>Program structure of a budget user</a:t>
            </a:r>
            <a:endParaRPr lang="en-GB" altLang="en-US"/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323850" y="2282825"/>
            <a:ext cx="8286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endParaRPr lang="sr-Cyrl-RS" altLang="en-US" sz="1800"/>
          </a:p>
        </p:txBody>
      </p:sp>
      <p:grpSp>
        <p:nvGrpSpPr>
          <p:cNvPr id="7175" name="Group 27"/>
          <p:cNvGrpSpPr>
            <a:grpSpLocks/>
          </p:cNvGrpSpPr>
          <p:nvPr/>
        </p:nvGrpSpPr>
        <p:grpSpPr bwMode="auto">
          <a:xfrm>
            <a:off x="2209800" y="1712913"/>
            <a:ext cx="4751388" cy="4383087"/>
            <a:chOff x="2209800" y="1828800"/>
            <a:chExt cx="4751685" cy="4382758"/>
          </a:xfrm>
        </p:grpSpPr>
        <p:sp>
          <p:nvSpPr>
            <p:cNvPr id="8" name="Straight Connector 4"/>
            <p:cNvSpPr/>
            <p:nvPr/>
          </p:nvSpPr>
          <p:spPr>
            <a:xfrm>
              <a:off x="3208400" y="2554233"/>
              <a:ext cx="549309" cy="11508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Straight Connector 5"/>
            <p:cNvSpPr/>
            <p:nvPr/>
          </p:nvSpPr>
          <p:spPr>
            <a:xfrm>
              <a:off x="3208400" y="2509786"/>
              <a:ext cx="549309" cy="50320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03174"/>
                  </a:lnTo>
                  <a:lnTo>
                    <a:pt x="548876" y="50317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7178" name="Group 30"/>
            <p:cNvGrpSpPr>
              <a:grpSpLocks/>
            </p:cNvGrpSpPr>
            <p:nvPr/>
          </p:nvGrpSpPr>
          <p:grpSpPr bwMode="auto">
            <a:xfrm>
              <a:off x="2209800" y="1828800"/>
              <a:ext cx="4751685" cy="680609"/>
              <a:chOff x="1998037" y="2143821"/>
              <a:chExt cx="3388660" cy="680609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998037" y="2143821"/>
                <a:ext cx="3388660" cy="680986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Rectangle 28"/>
              <p:cNvSpPr/>
              <p:nvPr/>
            </p:nvSpPr>
            <p:spPr>
              <a:xfrm>
                <a:off x="1998037" y="2143821"/>
                <a:ext cx="3388660" cy="6809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algn="ctr">
                  <a:defRPr/>
                </a:pPr>
                <a:r>
                  <a:rPr lang="en-GB" sz="2400" b="1" dirty="0">
                    <a:solidFill>
                      <a:prstClr val="black"/>
                    </a:solidFill>
                  </a:rPr>
                  <a:t>Program 1 </a:t>
                </a:r>
              </a:p>
            </p:txBody>
          </p:sp>
        </p:grpSp>
        <p:grpSp>
          <p:nvGrpSpPr>
            <p:cNvPr id="7179" name="Group 31"/>
            <p:cNvGrpSpPr>
              <a:grpSpLocks/>
            </p:cNvGrpSpPr>
            <p:nvPr/>
          </p:nvGrpSpPr>
          <p:grpSpPr bwMode="auto">
            <a:xfrm>
              <a:off x="3745721" y="2782558"/>
              <a:ext cx="3204031" cy="488420"/>
              <a:chOff x="2885780" y="3153458"/>
              <a:chExt cx="1970950" cy="348295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2885342" y="3153641"/>
                <a:ext cx="1971769" cy="348647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ectangle 26"/>
              <p:cNvSpPr/>
              <p:nvPr/>
            </p:nvSpPr>
            <p:spPr>
              <a:xfrm>
                <a:off x="2885342" y="3153641"/>
                <a:ext cx="1971769" cy="34864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>
                  <a:defRPr/>
                </a:pPr>
                <a:r>
                  <a:rPr lang="en-GB" sz="2400" b="1" dirty="0">
                    <a:solidFill>
                      <a:prstClr val="black"/>
                    </a:solidFill>
                  </a:rPr>
                  <a:t>Program</a:t>
                </a:r>
                <a:r>
                  <a:rPr lang="en-GB" b="1" dirty="0"/>
                  <a:t>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activity 1 </a:t>
                </a:r>
              </a:p>
            </p:txBody>
          </p:sp>
        </p:grpSp>
        <p:grpSp>
          <p:nvGrpSpPr>
            <p:cNvPr id="7180" name="Group 32"/>
            <p:cNvGrpSpPr>
              <a:grpSpLocks/>
            </p:cNvGrpSpPr>
            <p:nvPr/>
          </p:nvGrpSpPr>
          <p:grpSpPr bwMode="auto">
            <a:xfrm>
              <a:off x="3757455" y="3472587"/>
              <a:ext cx="3204030" cy="526607"/>
              <a:chOff x="2885780" y="3787609"/>
              <a:chExt cx="1652193" cy="37552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885912" y="3788137"/>
                <a:ext cx="1652061" cy="374681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ectangle 24"/>
              <p:cNvSpPr/>
              <p:nvPr/>
            </p:nvSpPr>
            <p:spPr>
              <a:xfrm>
                <a:off x="2885912" y="3788137"/>
                <a:ext cx="1652061" cy="3746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200" b="1" dirty="0">
                    <a:solidFill>
                      <a:prstClr val="black"/>
                    </a:solidFill>
                  </a:rPr>
                  <a:t>Program activity 2</a:t>
                </a:r>
              </a:p>
            </p:txBody>
          </p:sp>
        </p:grpSp>
        <p:grpSp>
          <p:nvGrpSpPr>
            <p:cNvPr id="7181" name="Group 33"/>
            <p:cNvGrpSpPr>
              <a:grpSpLocks/>
            </p:cNvGrpSpPr>
            <p:nvPr/>
          </p:nvGrpSpPr>
          <p:grpSpPr bwMode="auto">
            <a:xfrm>
              <a:off x="2353816" y="5553886"/>
              <a:ext cx="4607669" cy="657672"/>
              <a:chOff x="2040772" y="4381815"/>
              <a:chExt cx="3445627" cy="70714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041113" y="4382348"/>
                <a:ext cx="3445286" cy="706613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ectangle 22"/>
              <p:cNvSpPr/>
              <p:nvPr/>
            </p:nvSpPr>
            <p:spPr>
              <a:xfrm>
                <a:off x="2041113" y="4382348"/>
                <a:ext cx="3445286" cy="7066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algn="ctr"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400" b="1" dirty="0">
                    <a:solidFill>
                      <a:prstClr val="black"/>
                    </a:solidFill>
                  </a:rPr>
                  <a:t>Program 2</a:t>
                </a:r>
              </a:p>
            </p:txBody>
          </p:sp>
        </p:grpSp>
        <p:grpSp>
          <p:nvGrpSpPr>
            <p:cNvPr id="7182" name="Group 34"/>
            <p:cNvGrpSpPr>
              <a:grpSpLocks/>
            </p:cNvGrpSpPr>
            <p:nvPr/>
          </p:nvGrpSpPr>
          <p:grpSpPr bwMode="auto">
            <a:xfrm>
              <a:off x="3757455" y="4127834"/>
              <a:ext cx="3204030" cy="546693"/>
              <a:chOff x="2957336" y="4650554"/>
              <a:chExt cx="1361219" cy="76952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957444" y="4739216"/>
                <a:ext cx="1361111" cy="681490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200" b="1" dirty="0">
                    <a:solidFill>
                      <a:prstClr val="black"/>
                    </a:solidFill>
                  </a:rPr>
                  <a:t>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Project 1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957444" y="4649840"/>
                <a:ext cx="1361111" cy="68149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3970" tIns="13970" rIns="13970" bIns="13970" spcCol="1270" anchor="ctr"/>
              <a:lstStyle/>
              <a:p>
                <a:pPr algn="ctr" defTabSz="977900" eaLnBrk="0" hangingPunct="0">
                  <a:lnSpc>
                    <a:spcPct val="90000"/>
                  </a:lnSpc>
                  <a:spcAft>
                    <a:spcPct val="35000"/>
                  </a:spcAft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Char char="Ø"/>
                  <a:defRPr/>
                </a:pPr>
                <a:endParaRPr lang="en-US" sz="2200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183" name="Group 35"/>
            <p:cNvGrpSpPr>
              <a:grpSpLocks/>
            </p:cNvGrpSpPr>
            <p:nvPr/>
          </p:nvGrpSpPr>
          <p:grpSpPr bwMode="auto">
            <a:xfrm>
              <a:off x="3745722" y="4801918"/>
              <a:ext cx="3204029" cy="647639"/>
              <a:chOff x="2952333" y="4650554"/>
              <a:chExt cx="1366222" cy="68060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952029" y="4650602"/>
                <a:ext cx="1362052" cy="508799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200" b="1" dirty="0">
                    <a:solidFill>
                      <a:prstClr val="black"/>
                    </a:solidFill>
                  </a:rPr>
                  <a:t> Project 2 (capital project)</a:t>
                </a:r>
                <a:r>
                  <a:rPr lang="en-GB"/>
                  <a:t>  </a:t>
                </a:r>
                <a:endParaRPr lang="en-GB" sz="2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956767" y="4650602"/>
                <a:ext cx="1362052" cy="68062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3970" tIns="13970" rIns="13970" bIns="13970" spcCol="1270" anchor="ctr"/>
              <a:lstStyle/>
              <a:p>
                <a:pPr algn="ctr" defTabSz="977900" eaLnBrk="0" hangingPunct="0">
                  <a:lnSpc>
                    <a:spcPct val="90000"/>
                  </a:lnSpc>
                  <a:spcAft>
                    <a:spcPct val="35000"/>
                  </a:spcAft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Char char="Ø"/>
                  <a:defRPr/>
                </a:pPr>
                <a:endParaRPr lang="en-US" sz="2200" b="1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6" name="Straight Connector 4"/>
            <p:cNvSpPr/>
            <p:nvPr/>
          </p:nvSpPr>
          <p:spPr>
            <a:xfrm>
              <a:off x="3208400" y="3905094"/>
              <a:ext cx="603288" cy="17937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traight Connector 4"/>
            <p:cNvSpPr/>
            <p:nvPr/>
          </p:nvSpPr>
          <p:spPr>
            <a:xfrm>
              <a:off x="3208400" y="3230457"/>
              <a:ext cx="603288" cy="17937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1921</Words>
  <Application>Microsoft Office PowerPoint</Application>
  <PresentationFormat>On-screen Show (4:3)</PresentationFormat>
  <Paragraphs>411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  Program budgeting and performance indicators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Bojana Milicevic</dc:creator>
  <cp:lastModifiedBy>Ksenia Galantsova</cp:lastModifiedBy>
  <cp:revision>252</cp:revision>
  <cp:lastPrinted>2018-03-07T14:41:48Z</cp:lastPrinted>
  <dcterms:created xsi:type="dcterms:W3CDTF">2006-08-16T00:00:00Z</dcterms:created>
  <dcterms:modified xsi:type="dcterms:W3CDTF">2018-03-20T14:39:30Z</dcterms:modified>
</cp:coreProperties>
</file>