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76" r:id="rId2"/>
    <p:sldId id="324" r:id="rId3"/>
    <p:sldId id="279" r:id="rId4"/>
    <p:sldId id="281" r:id="rId5"/>
    <p:sldId id="293" r:id="rId6"/>
    <p:sldId id="294" r:id="rId7"/>
    <p:sldId id="295" r:id="rId8"/>
    <p:sldId id="283" r:id="rId9"/>
    <p:sldId id="299" r:id="rId10"/>
    <p:sldId id="303" r:id="rId11"/>
    <p:sldId id="305" r:id="rId12"/>
    <p:sldId id="307" r:id="rId13"/>
    <p:sldId id="308" r:id="rId14"/>
    <p:sldId id="318" r:id="rId15"/>
    <p:sldId id="335" r:id="rId16"/>
    <p:sldId id="286" r:id="rId17"/>
    <p:sldId id="287" r:id="rId18"/>
    <p:sldId id="355" r:id="rId19"/>
    <p:sldId id="340" r:id="rId20"/>
    <p:sldId id="342" r:id="rId21"/>
    <p:sldId id="351" r:id="rId22"/>
    <p:sldId id="292" r:id="rId23"/>
    <p:sldId id="352" r:id="rId24"/>
    <p:sldId id="353" r:id="rId25"/>
    <p:sldId id="354" r:id="rId26"/>
    <p:sldId id="356" r:id="rId27"/>
    <p:sldId id="357" r:id="rId28"/>
    <p:sldId id="358" r:id="rId29"/>
    <p:sldId id="280" r:id="rId30"/>
    <p:sldId id="350" r:id="rId31"/>
  </p:sldIdLst>
  <p:sldSz cx="9144000" cy="6858000" type="screen4x3"/>
  <p:notesSz cx="6980238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865C"/>
    <a:srgbClr val="799151"/>
    <a:srgbClr val="CC0000"/>
    <a:srgbClr val="007A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24" autoAdjust="0"/>
  </p:normalViewPr>
  <p:slideViewPr>
    <p:cSldViewPr>
      <p:cViewPr>
        <p:scale>
          <a:sx n="80" d="100"/>
          <a:sy n="80" d="100"/>
        </p:scale>
        <p:origin x="403" y="-6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308FAD-1067-434E-A791-83B6E00AE0E8}" type="doc">
      <dgm:prSet loTypeId="urn:microsoft.com/office/officeart/2005/8/layout/pyramid1" loCatId="pyramid" qsTypeId="urn:microsoft.com/office/officeart/2005/8/quickstyle/simple1" qsCatId="simple" csTypeId="urn:microsoft.com/office/officeart/2005/8/colors/accent6_3" csCatId="accent6" phldr="1"/>
      <dgm:spPr/>
    </dgm:pt>
    <dgm:pt modelId="{D06A2676-50B3-45E3-85BB-F7F6D26D7FA6}">
      <dgm:prSet phldrT="[Text]" custT="1"/>
      <dgm:spPr/>
      <dgm:t>
        <a:bodyPr/>
        <a:lstStyle/>
        <a:p>
          <a:endParaRPr lang="en-GB" sz="1400" b="0" dirty="0"/>
        </a:p>
        <a:p>
          <a:endParaRPr lang="en-GB" sz="1400" b="0" dirty="0"/>
        </a:p>
        <a:p>
          <a:endParaRPr lang="en-GB" sz="1000" b="0" dirty="0"/>
        </a:p>
        <a:p>
          <a:endParaRPr lang="en-GB" sz="800" b="0" dirty="0">
            <a:solidFill>
              <a:schemeClr val="bg1"/>
            </a:solidFill>
          </a:endParaRPr>
        </a:p>
        <a:p>
          <a:r>
            <a:rPr lang="sr-Cyrl-RS" sz="1400" b="0" dirty="0">
              <a:solidFill>
                <a:schemeClr val="bg1"/>
              </a:solidFill>
            </a:rPr>
            <a:t>Долгосрочный, </a:t>
          </a:r>
        </a:p>
        <a:p>
          <a:r>
            <a:rPr lang="sr-Cyrl-RS" sz="1400" b="0" dirty="0">
              <a:solidFill>
                <a:schemeClr val="bg1"/>
              </a:solidFill>
            </a:rPr>
            <a:t>общий характер </a:t>
          </a:r>
        </a:p>
        <a:p>
          <a:r>
            <a:rPr lang="sr-Cyrl-RS" sz="1400" b="0" dirty="0">
              <a:solidFill>
                <a:schemeClr val="bg1"/>
              </a:solidFill>
            </a:rPr>
            <a:t>(желаемый эффект)</a:t>
          </a:r>
          <a:endParaRPr lang="en-GB" sz="1400" b="0" dirty="0">
            <a:solidFill>
              <a:schemeClr val="bg1"/>
            </a:solidFill>
          </a:endParaRPr>
        </a:p>
      </dgm:t>
    </dgm:pt>
    <dgm:pt modelId="{D6B20427-2485-494E-9439-BB43C281F38D}" type="parTrans" cxnId="{D4EBD703-5502-46B4-8E19-727326E4ACC2}">
      <dgm:prSet/>
      <dgm:spPr/>
      <dgm:t>
        <a:bodyPr/>
        <a:lstStyle/>
        <a:p>
          <a:endParaRPr lang="en-US" sz="2200" b="0"/>
        </a:p>
      </dgm:t>
    </dgm:pt>
    <dgm:pt modelId="{39E65B77-5963-4A8F-B946-29B49850602B}" type="sibTrans" cxnId="{D4EBD703-5502-46B4-8E19-727326E4ACC2}">
      <dgm:prSet/>
      <dgm:spPr/>
      <dgm:t>
        <a:bodyPr/>
        <a:lstStyle/>
        <a:p>
          <a:endParaRPr lang="en-US" sz="2200" b="0"/>
        </a:p>
      </dgm:t>
    </dgm:pt>
    <dgm:pt modelId="{56CD2196-93CC-4885-93A2-7367A711D6B3}">
      <dgm:prSet phldrT="[Text]" custT="1"/>
      <dgm:spPr/>
      <dgm:t>
        <a:bodyPr/>
        <a:lstStyle/>
        <a:p>
          <a:r>
            <a:rPr lang="sr-Cyrl-RS" sz="1400" b="0" dirty="0">
              <a:solidFill>
                <a:schemeClr val="bg1"/>
              </a:solidFill>
            </a:rPr>
            <a:t>Конкретный, среднесрочный характер</a:t>
          </a:r>
        </a:p>
        <a:p>
          <a:r>
            <a:rPr lang="sr-Cyrl-RS" sz="1400" b="0" dirty="0">
              <a:solidFill>
                <a:schemeClr val="bg1"/>
              </a:solidFill>
            </a:rPr>
            <a:t> (желаемый конечный результат)</a:t>
          </a:r>
          <a:endParaRPr lang="en-GB" sz="1400" b="0" dirty="0">
            <a:solidFill>
              <a:schemeClr val="bg1"/>
            </a:solidFill>
          </a:endParaRPr>
        </a:p>
      </dgm:t>
    </dgm:pt>
    <dgm:pt modelId="{87B0E27B-EF4E-4814-AB65-254397513C9C}" type="parTrans" cxnId="{DA2E9C76-2F80-4ABB-B99D-3878C6E6609B}">
      <dgm:prSet/>
      <dgm:spPr/>
      <dgm:t>
        <a:bodyPr/>
        <a:lstStyle/>
        <a:p>
          <a:endParaRPr lang="en-US" sz="2200" b="0"/>
        </a:p>
      </dgm:t>
    </dgm:pt>
    <dgm:pt modelId="{6A88C0FA-5C7D-47D2-811B-8E6AADFE0958}" type="sibTrans" cxnId="{DA2E9C76-2F80-4ABB-B99D-3878C6E6609B}">
      <dgm:prSet/>
      <dgm:spPr/>
      <dgm:t>
        <a:bodyPr/>
        <a:lstStyle/>
        <a:p>
          <a:endParaRPr lang="en-US" sz="2200" b="0"/>
        </a:p>
      </dgm:t>
    </dgm:pt>
    <dgm:pt modelId="{D28C86CD-6F74-4024-AA00-2C72245717ED}">
      <dgm:prSet phldrT="[Text]" custT="1"/>
      <dgm:spPr/>
      <dgm:t>
        <a:bodyPr/>
        <a:lstStyle/>
        <a:p>
          <a:r>
            <a:rPr lang="sr-Cyrl-RS" sz="1400" b="0" dirty="0"/>
            <a:t>Среднесрочный или краткосрочный характер (желаемый промежуточный результат)</a:t>
          </a:r>
        </a:p>
      </dgm:t>
    </dgm:pt>
    <dgm:pt modelId="{3D892B17-E5E6-4D64-8A7D-62CD87176D35}" type="parTrans" cxnId="{EB4CAB07-8F3E-40E9-8CBA-359E3E8B7B12}">
      <dgm:prSet/>
      <dgm:spPr/>
      <dgm:t>
        <a:bodyPr/>
        <a:lstStyle/>
        <a:p>
          <a:endParaRPr lang="en-US" sz="2200" b="0"/>
        </a:p>
      </dgm:t>
    </dgm:pt>
    <dgm:pt modelId="{606AC321-022F-48A1-9FE4-32F7361A9FBB}" type="sibTrans" cxnId="{EB4CAB07-8F3E-40E9-8CBA-359E3E8B7B12}">
      <dgm:prSet/>
      <dgm:spPr/>
      <dgm:t>
        <a:bodyPr/>
        <a:lstStyle/>
        <a:p>
          <a:endParaRPr lang="en-US" sz="2200" b="0"/>
        </a:p>
      </dgm:t>
    </dgm:pt>
    <dgm:pt modelId="{B6036CB9-F645-4986-917B-0B02BD7F7467}" type="pres">
      <dgm:prSet presAssocID="{ED308FAD-1067-434E-A791-83B6E00AE0E8}" presName="Name0" presStyleCnt="0">
        <dgm:presLayoutVars>
          <dgm:dir/>
          <dgm:animLvl val="lvl"/>
          <dgm:resizeHandles val="exact"/>
        </dgm:presLayoutVars>
      </dgm:prSet>
      <dgm:spPr/>
    </dgm:pt>
    <dgm:pt modelId="{30D11488-7D8E-4F70-990D-D065B632C712}" type="pres">
      <dgm:prSet presAssocID="{D06A2676-50B3-45E3-85BB-F7F6D26D7FA6}" presName="Name8" presStyleCnt="0"/>
      <dgm:spPr/>
    </dgm:pt>
    <dgm:pt modelId="{F77178F4-B80E-4339-8577-084D8A1B7944}" type="pres">
      <dgm:prSet presAssocID="{D06A2676-50B3-45E3-85BB-F7F6D26D7FA6}" presName="level" presStyleLbl="node1" presStyleIdx="0" presStyleCnt="3" custScaleX="98833" custLinFactNeighborX="-1574">
        <dgm:presLayoutVars>
          <dgm:chMax val="1"/>
          <dgm:bulletEnabled val="1"/>
        </dgm:presLayoutVars>
      </dgm:prSet>
      <dgm:spPr/>
    </dgm:pt>
    <dgm:pt modelId="{6534DAE1-034D-4151-9E0B-C441886AF92D}" type="pres">
      <dgm:prSet presAssocID="{D06A2676-50B3-45E3-85BB-F7F6D26D7FA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2655639A-928F-4700-983C-45AF4CD1DDAA}" type="pres">
      <dgm:prSet presAssocID="{56CD2196-93CC-4885-93A2-7367A711D6B3}" presName="Name8" presStyleCnt="0"/>
      <dgm:spPr/>
    </dgm:pt>
    <dgm:pt modelId="{55AF55BB-3C4E-4D58-9FAD-27E530BA6B63}" type="pres">
      <dgm:prSet presAssocID="{56CD2196-93CC-4885-93A2-7367A711D6B3}" presName="level" presStyleLbl="node1" presStyleIdx="1" presStyleCnt="3" custScaleX="100290" custScaleY="45847" custLinFactNeighborX="-409" custLinFactNeighborY="-168">
        <dgm:presLayoutVars>
          <dgm:chMax val="1"/>
          <dgm:bulletEnabled val="1"/>
        </dgm:presLayoutVars>
      </dgm:prSet>
      <dgm:spPr/>
    </dgm:pt>
    <dgm:pt modelId="{94C2F1EF-C0ED-4B49-A56F-57ED66C1164F}" type="pres">
      <dgm:prSet presAssocID="{56CD2196-93CC-4885-93A2-7367A711D6B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4B389AD-DB66-41BC-8D92-FDD89C467209}" type="pres">
      <dgm:prSet presAssocID="{D28C86CD-6F74-4024-AA00-2C72245717ED}" presName="Name8" presStyleCnt="0"/>
      <dgm:spPr/>
    </dgm:pt>
    <dgm:pt modelId="{1CB07D75-CFE1-4FC9-906C-A15CDED29FEF}" type="pres">
      <dgm:prSet presAssocID="{D28C86CD-6F74-4024-AA00-2C72245717ED}" presName="level" presStyleLbl="node1" presStyleIdx="2" presStyleCnt="3" custScaleY="33849">
        <dgm:presLayoutVars>
          <dgm:chMax val="1"/>
          <dgm:bulletEnabled val="1"/>
        </dgm:presLayoutVars>
      </dgm:prSet>
      <dgm:spPr/>
    </dgm:pt>
    <dgm:pt modelId="{4A02B1A2-F090-479B-ACB1-6066939A433B}" type="pres">
      <dgm:prSet presAssocID="{D28C86CD-6F74-4024-AA00-2C72245717ED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D4EBD703-5502-46B4-8E19-727326E4ACC2}" srcId="{ED308FAD-1067-434E-A791-83B6E00AE0E8}" destId="{D06A2676-50B3-45E3-85BB-F7F6D26D7FA6}" srcOrd="0" destOrd="0" parTransId="{D6B20427-2485-494E-9439-BB43C281F38D}" sibTransId="{39E65B77-5963-4A8F-B946-29B49850602B}"/>
    <dgm:cxn modelId="{EB4CAB07-8F3E-40E9-8CBA-359E3E8B7B12}" srcId="{ED308FAD-1067-434E-A791-83B6E00AE0E8}" destId="{D28C86CD-6F74-4024-AA00-2C72245717ED}" srcOrd="2" destOrd="0" parTransId="{3D892B17-E5E6-4D64-8A7D-62CD87176D35}" sibTransId="{606AC321-022F-48A1-9FE4-32F7361A9FBB}"/>
    <dgm:cxn modelId="{6FD7F315-0E71-468C-A486-C926B583C742}" type="presOf" srcId="{D28C86CD-6F74-4024-AA00-2C72245717ED}" destId="{4A02B1A2-F090-479B-ACB1-6066939A433B}" srcOrd="1" destOrd="0" presId="urn:microsoft.com/office/officeart/2005/8/layout/pyramid1"/>
    <dgm:cxn modelId="{345D2A63-7E5D-43E3-9E41-845400151349}" type="presOf" srcId="{D28C86CD-6F74-4024-AA00-2C72245717ED}" destId="{1CB07D75-CFE1-4FC9-906C-A15CDED29FEF}" srcOrd="0" destOrd="0" presId="urn:microsoft.com/office/officeart/2005/8/layout/pyramid1"/>
    <dgm:cxn modelId="{DA2E9C76-2F80-4ABB-B99D-3878C6E6609B}" srcId="{ED308FAD-1067-434E-A791-83B6E00AE0E8}" destId="{56CD2196-93CC-4885-93A2-7367A711D6B3}" srcOrd="1" destOrd="0" parTransId="{87B0E27B-EF4E-4814-AB65-254397513C9C}" sibTransId="{6A88C0FA-5C7D-47D2-811B-8E6AADFE0958}"/>
    <dgm:cxn modelId="{3C494B7B-0632-4128-8BD1-E70963A225D8}" type="presOf" srcId="{D06A2676-50B3-45E3-85BB-F7F6D26D7FA6}" destId="{F77178F4-B80E-4339-8577-084D8A1B7944}" srcOrd="0" destOrd="0" presId="urn:microsoft.com/office/officeart/2005/8/layout/pyramid1"/>
    <dgm:cxn modelId="{B2B14E9D-96CA-483C-AD68-BBFD8E0EC998}" type="presOf" srcId="{D06A2676-50B3-45E3-85BB-F7F6D26D7FA6}" destId="{6534DAE1-034D-4151-9E0B-C441886AF92D}" srcOrd="1" destOrd="0" presId="urn:microsoft.com/office/officeart/2005/8/layout/pyramid1"/>
    <dgm:cxn modelId="{9CF727B5-95D2-4810-993B-F5EDCBB3008B}" type="presOf" srcId="{ED308FAD-1067-434E-A791-83B6E00AE0E8}" destId="{B6036CB9-F645-4986-917B-0B02BD7F7467}" srcOrd="0" destOrd="0" presId="urn:microsoft.com/office/officeart/2005/8/layout/pyramid1"/>
    <dgm:cxn modelId="{65ABF4BD-42FD-485A-A21A-548D6C424D25}" type="presOf" srcId="{56CD2196-93CC-4885-93A2-7367A711D6B3}" destId="{55AF55BB-3C4E-4D58-9FAD-27E530BA6B63}" srcOrd="0" destOrd="0" presId="urn:microsoft.com/office/officeart/2005/8/layout/pyramid1"/>
    <dgm:cxn modelId="{51BE76FE-5BDA-4C9C-8445-AF3F368D8F7C}" type="presOf" srcId="{56CD2196-93CC-4885-93A2-7367A711D6B3}" destId="{94C2F1EF-C0ED-4B49-A56F-57ED66C1164F}" srcOrd="1" destOrd="0" presId="urn:microsoft.com/office/officeart/2005/8/layout/pyramid1"/>
    <dgm:cxn modelId="{A18ED10E-A16D-488B-94A4-063DA6B0810A}" type="presParOf" srcId="{B6036CB9-F645-4986-917B-0B02BD7F7467}" destId="{30D11488-7D8E-4F70-990D-D065B632C712}" srcOrd="0" destOrd="0" presId="urn:microsoft.com/office/officeart/2005/8/layout/pyramid1"/>
    <dgm:cxn modelId="{A986750D-8BCF-4E64-8D4A-64DCFA95974D}" type="presParOf" srcId="{30D11488-7D8E-4F70-990D-D065B632C712}" destId="{F77178F4-B80E-4339-8577-084D8A1B7944}" srcOrd="0" destOrd="0" presId="urn:microsoft.com/office/officeart/2005/8/layout/pyramid1"/>
    <dgm:cxn modelId="{74623DF7-8732-41EA-833A-FA021EA1D75B}" type="presParOf" srcId="{30D11488-7D8E-4F70-990D-D065B632C712}" destId="{6534DAE1-034D-4151-9E0B-C441886AF92D}" srcOrd="1" destOrd="0" presId="urn:microsoft.com/office/officeart/2005/8/layout/pyramid1"/>
    <dgm:cxn modelId="{CE4FB548-7DAB-45D8-801B-AFF86323191B}" type="presParOf" srcId="{B6036CB9-F645-4986-917B-0B02BD7F7467}" destId="{2655639A-928F-4700-983C-45AF4CD1DDAA}" srcOrd="1" destOrd="0" presId="urn:microsoft.com/office/officeart/2005/8/layout/pyramid1"/>
    <dgm:cxn modelId="{DE45BEE3-1B64-432E-A966-7C4EDEC43A29}" type="presParOf" srcId="{2655639A-928F-4700-983C-45AF4CD1DDAA}" destId="{55AF55BB-3C4E-4D58-9FAD-27E530BA6B63}" srcOrd="0" destOrd="0" presId="urn:microsoft.com/office/officeart/2005/8/layout/pyramid1"/>
    <dgm:cxn modelId="{837CDDD8-9D62-458C-B6E8-6143D2417261}" type="presParOf" srcId="{2655639A-928F-4700-983C-45AF4CD1DDAA}" destId="{94C2F1EF-C0ED-4B49-A56F-57ED66C1164F}" srcOrd="1" destOrd="0" presId="urn:microsoft.com/office/officeart/2005/8/layout/pyramid1"/>
    <dgm:cxn modelId="{C3F390DD-9EC7-4C96-B54C-BC7782335164}" type="presParOf" srcId="{B6036CB9-F645-4986-917B-0B02BD7F7467}" destId="{F4B389AD-DB66-41BC-8D92-FDD89C467209}" srcOrd="2" destOrd="0" presId="urn:microsoft.com/office/officeart/2005/8/layout/pyramid1"/>
    <dgm:cxn modelId="{9B5ADD84-3954-408F-8949-898F4F7EDD38}" type="presParOf" srcId="{F4B389AD-DB66-41BC-8D92-FDD89C467209}" destId="{1CB07D75-CFE1-4FC9-906C-A15CDED29FEF}" srcOrd="0" destOrd="0" presId="urn:microsoft.com/office/officeart/2005/8/layout/pyramid1"/>
    <dgm:cxn modelId="{EA8C2133-E506-4FE7-A449-A4C9454E1F97}" type="presParOf" srcId="{F4B389AD-DB66-41BC-8D92-FDD89C467209}" destId="{4A02B1A2-F090-479B-ACB1-6066939A433B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7178F4-B80E-4339-8577-084D8A1B7944}">
      <dsp:nvSpPr>
        <dsp:cNvPr id="0" name=""/>
        <dsp:cNvSpPr/>
      </dsp:nvSpPr>
      <dsp:spPr>
        <a:xfrm>
          <a:off x="955695" y="0"/>
          <a:ext cx="2430784" cy="2341876"/>
        </a:xfrm>
        <a:prstGeom prst="trapezoid">
          <a:avLst>
            <a:gd name="adj" fmla="val 52511"/>
          </a:avLst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b="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800" b="0" kern="1200" dirty="0">
            <a:solidFill>
              <a:schemeClr val="bg1"/>
            </a:solidFill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b="0" kern="1200" dirty="0">
              <a:solidFill>
                <a:schemeClr val="bg1"/>
              </a:solidFill>
            </a:rPr>
            <a:t>Долгосрочный,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b="0" kern="1200" dirty="0">
              <a:solidFill>
                <a:schemeClr val="bg1"/>
              </a:solidFill>
            </a:rPr>
            <a:t>общий характер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b="0" kern="1200" dirty="0">
              <a:solidFill>
                <a:schemeClr val="bg1"/>
              </a:solidFill>
            </a:rPr>
            <a:t>(желаемый эффект)</a:t>
          </a:r>
          <a:endParaRPr lang="en-GB" sz="1400" b="0" kern="1200" dirty="0">
            <a:solidFill>
              <a:schemeClr val="bg1"/>
            </a:solidFill>
          </a:endParaRPr>
        </a:p>
      </dsp:txBody>
      <dsp:txXfrm>
        <a:off x="955695" y="0"/>
        <a:ext cx="2430784" cy="2341876"/>
      </dsp:txXfrm>
    </dsp:sp>
    <dsp:sp modelId="{55AF55BB-3C4E-4D58-9FAD-27E530BA6B63}">
      <dsp:nvSpPr>
        <dsp:cNvPr id="0" name=""/>
        <dsp:cNvSpPr/>
      </dsp:nvSpPr>
      <dsp:spPr>
        <a:xfrm>
          <a:off x="396383" y="2337941"/>
          <a:ext cx="3597490" cy="1073680"/>
        </a:xfrm>
        <a:prstGeom prst="trapezoid">
          <a:avLst>
            <a:gd name="adj" fmla="val 52511"/>
          </a:avLst>
        </a:prstGeom>
        <a:solidFill>
          <a:schemeClr val="accent6">
            <a:shade val="80000"/>
            <a:hueOff val="-190846"/>
            <a:satOff val="8505"/>
            <a:lumOff val="1188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b="0" kern="1200" dirty="0">
              <a:solidFill>
                <a:schemeClr val="bg1"/>
              </a:solidFill>
            </a:rPr>
            <a:t>Конкретный, среднесрочный характер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b="0" kern="1200" dirty="0">
              <a:solidFill>
                <a:schemeClr val="bg1"/>
              </a:solidFill>
            </a:rPr>
            <a:t> (желаемый конечный результат)</a:t>
          </a:r>
          <a:endParaRPr lang="en-GB" sz="1400" b="0" kern="1200" dirty="0">
            <a:solidFill>
              <a:schemeClr val="bg1"/>
            </a:solidFill>
          </a:endParaRPr>
        </a:p>
      </dsp:txBody>
      <dsp:txXfrm>
        <a:off x="1025944" y="2337941"/>
        <a:ext cx="2338368" cy="1073680"/>
      </dsp:txXfrm>
    </dsp:sp>
    <dsp:sp modelId="{1CB07D75-CFE1-4FC9-906C-A15CDED29FEF}">
      <dsp:nvSpPr>
        <dsp:cNvPr id="0" name=""/>
        <dsp:cNvSpPr/>
      </dsp:nvSpPr>
      <dsp:spPr>
        <a:xfrm>
          <a:off x="0" y="3415556"/>
          <a:ext cx="4419600" cy="792701"/>
        </a:xfrm>
        <a:prstGeom prst="trapezoid">
          <a:avLst>
            <a:gd name="adj" fmla="val 52511"/>
          </a:avLst>
        </a:prstGeom>
        <a:solidFill>
          <a:schemeClr val="accent6">
            <a:shade val="80000"/>
            <a:hueOff val="-381692"/>
            <a:satOff val="17009"/>
            <a:lumOff val="2377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b="0" kern="1200" dirty="0"/>
            <a:t>Среднесрочный или краткосрочный характер (желаемый промежуточный результат)</a:t>
          </a:r>
        </a:p>
      </dsp:txBody>
      <dsp:txXfrm>
        <a:off x="773429" y="3415556"/>
        <a:ext cx="2872740" cy="7927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477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3853" y="0"/>
            <a:ext cx="302477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032B19D-0709-49F4-A721-DE08709BBF42}" type="datetimeFigureOut">
              <a:rPr lang="en-US"/>
              <a:pPr>
                <a:defRPr/>
              </a:pPr>
              <a:t>2/27/2018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302477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3853" y="8685213"/>
            <a:ext cx="302477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1680CA7-6CC9-4C8E-AA8D-1C6AE2F9DC39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84638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477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3853" y="0"/>
            <a:ext cx="302477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99AFC4C-E0D5-4B8B-AF0A-197492DB75B4}" type="datetimeFigureOut">
              <a:rPr lang="en-US"/>
              <a:pPr>
                <a:defRPr/>
              </a:pPr>
              <a:t>2/27/2018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685800"/>
            <a:ext cx="4573588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024" y="4343400"/>
            <a:ext cx="558419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302477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3853" y="8685213"/>
            <a:ext cx="302477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9D51B49-945A-46ED-832E-239A3F5AB60E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34076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1CC6C00-7499-4EF4-BF0F-1B0728FBBA75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GB" altLang="en-US" dirty="0"/>
          </a:p>
        </p:txBody>
      </p:sp>
      <p:sp>
        <p:nvSpPr>
          <p:cNvPr id="33795" name="Text Box 1"/>
          <p:cNvSpPr txBox="1">
            <a:spLocks noChangeArrowheads="1"/>
          </p:cNvSpPr>
          <p:nvPr/>
        </p:nvSpPr>
        <p:spPr bwMode="auto">
          <a:xfrm>
            <a:off x="954936" y="685800"/>
            <a:ext cx="507198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 dirty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929084" y="4340226"/>
            <a:ext cx="5113993" cy="41957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056361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04A459AB-CD0E-4A63-9E86-CF866596E62D}" type="slidenum">
              <a:rPr lang="en-GB" altLang="en-US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en-GB" altLang="en-US" dirty="0">
              <a:solidFill>
                <a:prstClr val="black"/>
              </a:solidFill>
            </a:endParaRPr>
          </a:p>
        </p:txBody>
      </p:sp>
      <p:sp>
        <p:nvSpPr>
          <p:cNvPr id="22531" name="Text Box 1"/>
          <p:cNvSpPr txBox="1">
            <a:spLocks noChangeArrowheads="1"/>
          </p:cNvSpPr>
          <p:nvPr/>
        </p:nvSpPr>
        <p:spPr bwMode="auto">
          <a:xfrm>
            <a:off x="954936" y="685800"/>
            <a:ext cx="507198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 dirty="0">
              <a:solidFill>
                <a:prstClr val="black"/>
              </a:solidFill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929084" y="4340226"/>
            <a:ext cx="5113993" cy="41957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443531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04A459AB-CD0E-4A63-9E86-CF866596E62D}" type="slidenum">
              <a:rPr lang="en-GB" altLang="en-US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en-GB" altLang="en-US" dirty="0">
              <a:solidFill>
                <a:prstClr val="black"/>
              </a:solidFill>
            </a:endParaRPr>
          </a:p>
        </p:txBody>
      </p:sp>
      <p:sp>
        <p:nvSpPr>
          <p:cNvPr id="22531" name="Text Box 1"/>
          <p:cNvSpPr txBox="1">
            <a:spLocks noChangeArrowheads="1"/>
          </p:cNvSpPr>
          <p:nvPr/>
        </p:nvSpPr>
        <p:spPr bwMode="auto">
          <a:xfrm>
            <a:off x="954936" y="685800"/>
            <a:ext cx="507198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 dirty="0">
              <a:solidFill>
                <a:prstClr val="black"/>
              </a:solidFill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929084" y="4340226"/>
            <a:ext cx="5113993" cy="41957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080992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04A459AB-CD0E-4A63-9E86-CF866596E62D}" type="slidenum">
              <a:rPr lang="en-GB" altLang="en-US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en-GB" altLang="en-US" dirty="0">
              <a:solidFill>
                <a:prstClr val="black"/>
              </a:solidFill>
            </a:endParaRPr>
          </a:p>
        </p:txBody>
      </p:sp>
      <p:sp>
        <p:nvSpPr>
          <p:cNvPr id="22531" name="Text Box 1"/>
          <p:cNvSpPr txBox="1">
            <a:spLocks noChangeArrowheads="1"/>
          </p:cNvSpPr>
          <p:nvPr/>
        </p:nvSpPr>
        <p:spPr bwMode="auto">
          <a:xfrm>
            <a:off x="954936" y="685800"/>
            <a:ext cx="507198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 dirty="0">
              <a:solidFill>
                <a:prstClr val="black"/>
              </a:solidFill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929084" y="4340226"/>
            <a:ext cx="5113993" cy="41957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032495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04A459AB-CD0E-4A63-9E86-CF866596E62D}" type="slidenum">
              <a:rPr lang="en-GB" altLang="en-US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en-GB" altLang="en-US" dirty="0">
              <a:solidFill>
                <a:prstClr val="black"/>
              </a:solidFill>
            </a:endParaRPr>
          </a:p>
        </p:txBody>
      </p:sp>
      <p:sp>
        <p:nvSpPr>
          <p:cNvPr id="22531" name="Text Box 1"/>
          <p:cNvSpPr txBox="1">
            <a:spLocks noChangeArrowheads="1"/>
          </p:cNvSpPr>
          <p:nvPr/>
        </p:nvSpPr>
        <p:spPr bwMode="auto">
          <a:xfrm>
            <a:off x="954936" y="685800"/>
            <a:ext cx="507198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 dirty="0">
              <a:solidFill>
                <a:prstClr val="black"/>
              </a:solidFill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929084" y="4340226"/>
            <a:ext cx="5113993" cy="41957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958595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1CC6C00-7499-4EF4-BF0F-1B0728FBBA75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GB" altLang="en-US" dirty="0"/>
          </a:p>
        </p:txBody>
      </p:sp>
      <p:sp>
        <p:nvSpPr>
          <p:cNvPr id="33795" name="Text Box 1"/>
          <p:cNvSpPr txBox="1">
            <a:spLocks noChangeArrowheads="1"/>
          </p:cNvSpPr>
          <p:nvPr/>
        </p:nvSpPr>
        <p:spPr bwMode="auto">
          <a:xfrm>
            <a:off x="954936" y="685800"/>
            <a:ext cx="507198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 dirty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929084" y="4340226"/>
            <a:ext cx="5113993" cy="41957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872592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3D6ED0-490D-4143-8F20-1727FE79575C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GB" altLang="en-US" dirty="0"/>
          </a:p>
        </p:txBody>
      </p:sp>
      <p:sp>
        <p:nvSpPr>
          <p:cNvPr id="27651" name="Text Box 1"/>
          <p:cNvSpPr txBox="1">
            <a:spLocks noChangeArrowheads="1"/>
          </p:cNvSpPr>
          <p:nvPr/>
        </p:nvSpPr>
        <p:spPr bwMode="auto">
          <a:xfrm>
            <a:off x="954936" y="685800"/>
            <a:ext cx="507198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 dirty="0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929084" y="4340226"/>
            <a:ext cx="5113993" cy="41957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435488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DBE8959-EB3C-478E-B947-49D9925571B5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GB" altLang="en-US" dirty="0"/>
          </a:p>
        </p:txBody>
      </p:sp>
      <p:sp>
        <p:nvSpPr>
          <p:cNvPr id="28675" name="Text Box 1"/>
          <p:cNvSpPr txBox="1">
            <a:spLocks noChangeArrowheads="1"/>
          </p:cNvSpPr>
          <p:nvPr/>
        </p:nvSpPr>
        <p:spPr bwMode="auto">
          <a:xfrm>
            <a:off x="954936" y="685800"/>
            <a:ext cx="507198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 dirty="0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929084" y="4340226"/>
            <a:ext cx="5113993" cy="41957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428628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D1CC6C00-7499-4EF4-BF0F-1B0728FBBA75}" type="slidenum">
              <a:rPr lang="en-GB" altLang="en-US" smtClean="0">
                <a:solidFill>
                  <a:prstClr val="black"/>
                </a:solidFill>
              </a:rPr>
              <a:pPr>
                <a:defRPr/>
              </a:pPr>
              <a:t>18</a:t>
            </a:fld>
            <a:endParaRPr lang="en-GB" altLang="en-US" dirty="0">
              <a:solidFill>
                <a:prstClr val="black"/>
              </a:solidFill>
            </a:endParaRPr>
          </a:p>
        </p:txBody>
      </p:sp>
      <p:sp>
        <p:nvSpPr>
          <p:cNvPr id="33795" name="Text Box 1"/>
          <p:cNvSpPr txBox="1">
            <a:spLocks noChangeArrowheads="1"/>
          </p:cNvSpPr>
          <p:nvPr/>
        </p:nvSpPr>
        <p:spPr bwMode="auto">
          <a:xfrm>
            <a:off x="954936" y="685800"/>
            <a:ext cx="507198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 dirty="0">
              <a:solidFill>
                <a:prstClr val="black"/>
              </a:solidFill>
            </a:endParaRPr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929084" y="4340226"/>
            <a:ext cx="5113993" cy="41957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334423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1CC6C00-7499-4EF4-BF0F-1B0728FBBA75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GB" altLang="en-US" dirty="0"/>
          </a:p>
        </p:txBody>
      </p:sp>
      <p:sp>
        <p:nvSpPr>
          <p:cNvPr id="33795" name="Text Box 1"/>
          <p:cNvSpPr txBox="1">
            <a:spLocks noChangeArrowheads="1"/>
          </p:cNvSpPr>
          <p:nvPr/>
        </p:nvSpPr>
        <p:spPr bwMode="auto">
          <a:xfrm>
            <a:off x="954936" y="685800"/>
            <a:ext cx="507198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 dirty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929084" y="4340226"/>
            <a:ext cx="5113993" cy="41957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773099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1CC6C00-7499-4EF4-BF0F-1B0728FBBA75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GB" altLang="en-US" dirty="0"/>
          </a:p>
        </p:txBody>
      </p:sp>
      <p:sp>
        <p:nvSpPr>
          <p:cNvPr id="33795" name="Text Box 1"/>
          <p:cNvSpPr txBox="1">
            <a:spLocks noChangeArrowheads="1"/>
          </p:cNvSpPr>
          <p:nvPr/>
        </p:nvSpPr>
        <p:spPr bwMode="auto">
          <a:xfrm>
            <a:off x="954936" y="685800"/>
            <a:ext cx="507198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 dirty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929084" y="4340226"/>
            <a:ext cx="5113993" cy="41957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02967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22ACE82-30EE-47AB-BF7C-3D86EFF8AAA8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GB" altLang="en-US" dirty="0"/>
          </a:p>
        </p:txBody>
      </p:sp>
      <p:sp>
        <p:nvSpPr>
          <p:cNvPr id="20483" name="Text Box 1"/>
          <p:cNvSpPr txBox="1">
            <a:spLocks noChangeArrowheads="1"/>
          </p:cNvSpPr>
          <p:nvPr/>
        </p:nvSpPr>
        <p:spPr bwMode="auto">
          <a:xfrm>
            <a:off x="954936" y="685800"/>
            <a:ext cx="507198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 dirty="0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929084" y="4340226"/>
            <a:ext cx="5113993" cy="41957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319323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D1CC6C00-7499-4EF4-BF0F-1B0728FBBA75}" type="slidenum">
              <a:rPr lang="en-GB" altLang="en-US" smtClean="0">
                <a:solidFill>
                  <a:prstClr val="black"/>
                </a:solidFill>
              </a:rPr>
              <a:pPr>
                <a:defRPr/>
              </a:pPr>
              <a:t>21</a:t>
            </a:fld>
            <a:endParaRPr lang="en-GB" altLang="en-US" dirty="0">
              <a:solidFill>
                <a:prstClr val="black"/>
              </a:solidFill>
            </a:endParaRPr>
          </a:p>
        </p:txBody>
      </p:sp>
      <p:sp>
        <p:nvSpPr>
          <p:cNvPr id="33795" name="Text Box 1"/>
          <p:cNvSpPr txBox="1">
            <a:spLocks noChangeArrowheads="1"/>
          </p:cNvSpPr>
          <p:nvPr/>
        </p:nvSpPr>
        <p:spPr bwMode="auto">
          <a:xfrm>
            <a:off x="954936" y="685800"/>
            <a:ext cx="507198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 dirty="0">
              <a:solidFill>
                <a:prstClr val="black"/>
              </a:solidFill>
            </a:endParaRPr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929084" y="4340226"/>
            <a:ext cx="5113993" cy="41957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6330863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1CC6C00-7499-4EF4-BF0F-1B0728FBBA75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GB" altLang="en-US" dirty="0"/>
          </a:p>
        </p:txBody>
      </p:sp>
      <p:sp>
        <p:nvSpPr>
          <p:cNvPr id="33795" name="Text Box 1"/>
          <p:cNvSpPr txBox="1">
            <a:spLocks noChangeArrowheads="1"/>
          </p:cNvSpPr>
          <p:nvPr/>
        </p:nvSpPr>
        <p:spPr bwMode="auto">
          <a:xfrm>
            <a:off x="954936" y="685800"/>
            <a:ext cx="507198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 dirty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929084" y="4340226"/>
            <a:ext cx="5113993" cy="41957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6433728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D1CC6C00-7499-4EF4-BF0F-1B0728FBBA75}" type="slidenum">
              <a:rPr lang="en-GB" altLang="en-US" smtClean="0">
                <a:solidFill>
                  <a:prstClr val="black"/>
                </a:solidFill>
              </a:rPr>
              <a:pPr>
                <a:defRPr/>
              </a:pPr>
              <a:t>23</a:t>
            </a:fld>
            <a:endParaRPr lang="en-GB" altLang="en-US" dirty="0">
              <a:solidFill>
                <a:prstClr val="black"/>
              </a:solidFill>
            </a:endParaRPr>
          </a:p>
        </p:txBody>
      </p:sp>
      <p:sp>
        <p:nvSpPr>
          <p:cNvPr id="33795" name="Text Box 1"/>
          <p:cNvSpPr txBox="1">
            <a:spLocks noChangeArrowheads="1"/>
          </p:cNvSpPr>
          <p:nvPr/>
        </p:nvSpPr>
        <p:spPr bwMode="auto">
          <a:xfrm>
            <a:off x="954936" y="685800"/>
            <a:ext cx="507198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 dirty="0">
              <a:solidFill>
                <a:prstClr val="black"/>
              </a:solidFill>
            </a:endParaRPr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929084" y="4340226"/>
            <a:ext cx="5113993" cy="41957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8505207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D1CC6C00-7499-4EF4-BF0F-1B0728FBBA75}" type="slidenum">
              <a:rPr lang="en-GB" altLang="en-US" smtClean="0">
                <a:solidFill>
                  <a:prstClr val="black"/>
                </a:solidFill>
              </a:rPr>
              <a:pPr>
                <a:defRPr/>
              </a:pPr>
              <a:t>24</a:t>
            </a:fld>
            <a:endParaRPr lang="en-GB" altLang="en-US" dirty="0">
              <a:solidFill>
                <a:prstClr val="black"/>
              </a:solidFill>
            </a:endParaRPr>
          </a:p>
        </p:txBody>
      </p:sp>
      <p:sp>
        <p:nvSpPr>
          <p:cNvPr id="33795" name="Text Box 1"/>
          <p:cNvSpPr txBox="1">
            <a:spLocks noChangeArrowheads="1"/>
          </p:cNvSpPr>
          <p:nvPr/>
        </p:nvSpPr>
        <p:spPr bwMode="auto">
          <a:xfrm>
            <a:off x="954936" y="685800"/>
            <a:ext cx="507198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 dirty="0">
              <a:solidFill>
                <a:prstClr val="black"/>
              </a:solidFill>
            </a:endParaRPr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929084" y="4340226"/>
            <a:ext cx="5113993" cy="41957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3923445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D1CC6C00-7499-4EF4-BF0F-1B0728FBBA75}" type="slidenum">
              <a:rPr lang="en-GB" altLang="en-US" smtClean="0">
                <a:solidFill>
                  <a:prstClr val="black"/>
                </a:solidFill>
              </a:rPr>
              <a:pPr>
                <a:defRPr/>
              </a:pPr>
              <a:t>25</a:t>
            </a:fld>
            <a:endParaRPr lang="en-GB" altLang="en-US" dirty="0">
              <a:solidFill>
                <a:prstClr val="black"/>
              </a:solidFill>
            </a:endParaRPr>
          </a:p>
        </p:txBody>
      </p:sp>
      <p:sp>
        <p:nvSpPr>
          <p:cNvPr id="33795" name="Text Box 1"/>
          <p:cNvSpPr txBox="1">
            <a:spLocks noChangeArrowheads="1"/>
          </p:cNvSpPr>
          <p:nvPr/>
        </p:nvSpPr>
        <p:spPr bwMode="auto">
          <a:xfrm>
            <a:off x="954936" y="685800"/>
            <a:ext cx="507198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 dirty="0">
              <a:solidFill>
                <a:prstClr val="black"/>
              </a:solidFill>
            </a:endParaRPr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929084" y="4340226"/>
            <a:ext cx="5113993" cy="41957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3449830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D1CC6C00-7499-4EF4-BF0F-1B0728FBBA75}" type="slidenum">
              <a:rPr lang="en-GB" altLang="en-US" smtClean="0">
                <a:solidFill>
                  <a:prstClr val="black"/>
                </a:solidFill>
              </a:rPr>
              <a:pPr>
                <a:defRPr/>
              </a:pPr>
              <a:t>26</a:t>
            </a:fld>
            <a:endParaRPr lang="en-GB" altLang="en-US" dirty="0">
              <a:solidFill>
                <a:prstClr val="black"/>
              </a:solidFill>
            </a:endParaRPr>
          </a:p>
        </p:txBody>
      </p:sp>
      <p:sp>
        <p:nvSpPr>
          <p:cNvPr id="33795" name="Text Box 1"/>
          <p:cNvSpPr txBox="1">
            <a:spLocks noChangeArrowheads="1"/>
          </p:cNvSpPr>
          <p:nvPr/>
        </p:nvSpPr>
        <p:spPr bwMode="auto">
          <a:xfrm>
            <a:off x="954936" y="685800"/>
            <a:ext cx="507198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 dirty="0">
              <a:solidFill>
                <a:prstClr val="black"/>
              </a:solidFill>
            </a:endParaRPr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929084" y="4340226"/>
            <a:ext cx="5113993" cy="41957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3835138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D1CC6C00-7499-4EF4-BF0F-1B0728FBBA75}" type="slidenum">
              <a:rPr lang="en-GB" altLang="en-US" smtClean="0">
                <a:solidFill>
                  <a:prstClr val="black"/>
                </a:solidFill>
              </a:rPr>
              <a:pPr>
                <a:defRPr/>
              </a:pPr>
              <a:t>27</a:t>
            </a:fld>
            <a:endParaRPr lang="en-GB" altLang="en-US" dirty="0">
              <a:solidFill>
                <a:prstClr val="black"/>
              </a:solidFill>
            </a:endParaRPr>
          </a:p>
        </p:txBody>
      </p:sp>
      <p:sp>
        <p:nvSpPr>
          <p:cNvPr id="33795" name="Text Box 1"/>
          <p:cNvSpPr txBox="1">
            <a:spLocks noChangeArrowheads="1"/>
          </p:cNvSpPr>
          <p:nvPr/>
        </p:nvSpPr>
        <p:spPr bwMode="auto">
          <a:xfrm>
            <a:off x="954936" y="685800"/>
            <a:ext cx="507198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 dirty="0">
              <a:solidFill>
                <a:prstClr val="black"/>
              </a:solidFill>
            </a:endParaRPr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929084" y="4340226"/>
            <a:ext cx="5113993" cy="41957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7976160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D1CC6C00-7499-4EF4-BF0F-1B0728FBBA75}" type="slidenum">
              <a:rPr lang="en-GB" altLang="en-US" smtClean="0">
                <a:solidFill>
                  <a:prstClr val="black"/>
                </a:solidFill>
              </a:rPr>
              <a:pPr>
                <a:defRPr/>
              </a:pPr>
              <a:t>28</a:t>
            </a:fld>
            <a:endParaRPr lang="en-GB" altLang="en-US" dirty="0">
              <a:solidFill>
                <a:prstClr val="black"/>
              </a:solidFill>
            </a:endParaRPr>
          </a:p>
        </p:txBody>
      </p:sp>
      <p:sp>
        <p:nvSpPr>
          <p:cNvPr id="33795" name="Text Box 1"/>
          <p:cNvSpPr txBox="1">
            <a:spLocks noChangeArrowheads="1"/>
          </p:cNvSpPr>
          <p:nvPr/>
        </p:nvSpPr>
        <p:spPr bwMode="auto">
          <a:xfrm>
            <a:off x="954936" y="685800"/>
            <a:ext cx="507198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 dirty="0">
              <a:solidFill>
                <a:prstClr val="black"/>
              </a:solidFill>
            </a:endParaRPr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929084" y="4340226"/>
            <a:ext cx="5113993" cy="41957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51205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488CB73-5459-4EE5-8F99-5289BC02EE7B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en-GB" altLang="en-US" dirty="0"/>
          </a:p>
        </p:txBody>
      </p:sp>
      <p:sp>
        <p:nvSpPr>
          <p:cNvPr id="21507" name="Text Box 1"/>
          <p:cNvSpPr txBox="1">
            <a:spLocks noChangeArrowheads="1"/>
          </p:cNvSpPr>
          <p:nvPr/>
        </p:nvSpPr>
        <p:spPr bwMode="auto">
          <a:xfrm>
            <a:off x="954936" y="685800"/>
            <a:ext cx="507198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 dirty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929084" y="4340226"/>
            <a:ext cx="5113993" cy="41957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5938523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1CC6C00-7499-4EF4-BF0F-1B0728FBBA75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en-GB" altLang="en-US" dirty="0"/>
          </a:p>
        </p:txBody>
      </p:sp>
      <p:sp>
        <p:nvSpPr>
          <p:cNvPr id="33795" name="Text Box 1"/>
          <p:cNvSpPr txBox="1">
            <a:spLocks noChangeArrowheads="1"/>
          </p:cNvSpPr>
          <p:nvPr/>
        </p:nvSpPr>
        <p:spPr bwMode="auto">
          <a:xfrm>
            <a:off x="954936" y="685800"/>
            <a:ext cx="507198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 dirty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929084" y="4340226"/>
            <a:ext cx="5113993" cy="41957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31354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A459AB-CD0E-4A63-9E86-CF866596E62D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GB" altLang="en-US" dirty="0"/>
          </a:p>
        </p:txBody>
      </p:sp>
      <p:sp>
        <p:nvSpPr>
          <p:cNvPr id="22531" name="Text Box 1"/>
          <p:cNvSpPr txBox="1">
            <a:spLocks noChangeArrowheads="1"/>
          </p:cNvSpPr>
          <p:nvPr/>
        </p:nvSpPr>
        <p:spPr bwMode="auto">
          <a:xfrm>
            <a:off x="954936" y="685800"/>
            <a:ext cx="507198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 dirty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929084" y="4340226"/>
            <a:ext cx="5113993" cy="41957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35853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04A459AB-CD0E-4A63-9E86-CF866596E62D}" type="slidenum">
              <a:rPr lang="en-GB" alt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GB" altLang="en-US" dirty="0">
              <a:solidFill>
                <a:prstClr val="black"/>
              </a:solidFill>
            </a:endParaRPr>
          </a:p>
        </p:txBody>
      </p:sp>
      <p:sp>
        <p:nvSpPr>
          <p:cNvPr id="22531" name="Text Box 1"/>
          <p:cNvSpPr txBox="1">
            <a:spLocks noChangeArrowheads="1"/>
          </p:cNvSpPr>
          <p:nvPr/>
        </p:nvSpPr>
        <p:spPr bwMode="auto">
          <a:xfrm>
            <a:off x="954936" y="685800"/>
            <a:ext cx="507198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 dirty="0">
              <a:solidFill>
                <a:prstClr val="black"/>
              </a:solidFill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929084" y="4340226"/>
            <a:ext cx="5113993" cy="41957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314749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A459AB-CD0E-4A63-9E86-CF866596E62D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GB" altLang="en-US" dirty="0"/>
          </a:p>
        </p:txBody>
      </p:sp>
      <p:sp>
        <p:nvSpPr>
          <p:cNvPr id="22531" name="Text Box 1"/>
          <p:cNvSpPr txBox="1">
            <a:spLocks noChangeArrowheads="1"/>
          </p:cNvSpPr>
          <p:nvPr/>
        </p:nvSpPr>
        <p:spPr bwMode="auto">
          <a:xfrm>
            <a:off x="954936" y="685800"/>
            <a:ext cx="507198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 dirty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929084" y="4340226"/>
            <a:ext cx="5113993" cy="41957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303510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04A459AB-CD0E-4A63-9E86-CF866596E62D}" type="slidenum">
              <a:rPr lang="en-GB" altLang="en-US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GB" altLang="en-US" dirty="0">
              <a:solidFill>
                <a:prstClr val="black"/>
              </a:solidFill>
            </a:endParaRPr>
          </a:p>
        </p:txBody>
      </p:sp>
      <p:sp>
        <p:nvSpPr>
          <p:cNvPr id="22531" name="Text Box 1"/>
          <p:cNvSpPr txBox="1">
            <a:spLocks noChangeArrowheads="1"/>
          </p:cNvSpPr>
          <p:nvPr/>
        </p:nvSpPr>
        <p:spPr bwMode="auto">
          <a:xfrm>
            <a:off x="954936" y="685800"/>
            <a:ext cx="507198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 dirty="0">
              <a:solidFill>
                <a:prstClr val="black"/>
              </a:solidFill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929084" y="4340226"/>
            <a:ext cx="5113993" cy="41957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629733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80D57C0-A214-44AC-BDA7-D7A6A199E11C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GB" altLang="en-US" dirty="0"/>
          </a:p>
        </p:txBody>
      </p:sp>
      <p:sp>
        <p:nvSpPr>
          <p:cNvPr id="23555" name="Text Box 1"/>
          <p:cNvSpPr txBox="1">
            <a:spLocks noChangeArrowheads="1"/>
          </p:cNvSpPr>
          <p:nvPr/>
        </p:nvSpPr>
        <p:spPr bwMode="auto">
          <a:xfrm>
            <a:off x="954936" y="685800"/>
            <a:ext cx="507198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 dirty="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929084" y="4340226"/>
            <a:ext cx="5113993" cy="41957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597318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A459AB-CD0E-4A63-9E86-CF866596E62D}" type="slidenum">
              <a:rPr lang="en-GB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GB" altLang="en-US" dirty="0"/>
          </a:p>
        </p:txBody>
      </p:sp>
      <p:sp>
        <p:nvSpPr>
          <p:cNvPr id="22531" name="Text Box 1"/>
          <p:cNvSpPr txBox="1">
            <a:spLocks noChangeArrowheads="1"/>
          </p:cNvSpPr>
          <p:nvPr/>
        </p:nvSpPr>
        <p:spPr bwMode="auto">
          <a:xfrm>
            <a:off x="954936" y="685800"/>
            <a:ext cx="507198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 dirty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929084" y="4340226"/>
            <a:ext cx="5113993" cy="41957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007181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fld id="{04A459AB-CD0E-4A63-9E86-CF866596E62D}" type="slidenum">
              <a:rPr lang="en-GB" altLang="en-US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en-GB" altLang="en-US" dirty="0">
              <a:solidFill>
                <a:prstClr val="black"/>
              </a:solidFill>
            </a:endParaRPr>
          </a:p>
        </p:txBody>
      </p:sp>
      <p:sp>
        <p:nvSpPr>
          <p:cNvPr id="22531" name="Text Box 1"/>
          <p:cNvSpPr txBox="1">
            <a:spLocks noChangeArrowheads="1"/>
          </p:cNvSpPr>
          <p:nvPr/>
        </p:nvSpPr>
        <p:spPr bwMode="auto">
          <a:xfrm>
            <a:off x="954936" y="685800"/>
            <a:ext cx="507198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endParaRPr lang="en-US" altLang="en-US" sz="1800" dirty="0">
              <a:solidFill>
                <a:prstClr val="black"/>
              </a:solidFill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929084" y="4340226"/>
            <a:ext cx="5113993" cy="41957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29432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A7349-7CBE-4687-BE95-D2B699AECF21}" type="datetimeFigureOut">
              <a:rPr lang="en-US"/>
              <a:pPr>
                <a:defRPr/>
              </a:pPr>
              <a:t>2/27/2018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2C141-5310-4467-99F0-84C4909004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732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DF33B-6F11-439F-84AD-4F1808AB5A28}" type="datetimeFigureOut">
              <a:rPr lang="en-US"/>
              <a:pPr>
                <a:defRPr/>
              </a:pPr>
              <a:t>2/27/2018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5FA75-CB40-4BE4-8120-DE6235FF1D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075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19FE0-79D7-41F9-89EB-2B712AADA9F5}" type="datetimeFigureOut">
              <a:rPr lang="en-US"/>
              <a:pPr>
                <a:defRPr/>
              </a:pPr>
              <a:t>2/27/2018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22C08-9415-4AAE-BFA9-1BAEF60412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37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A614E-323B-419F-AAF3-205C68C7A6BB}" type="datetimeFigureOut">
              <a:rPr lang="en-US"/>
              <a:pPr>
                <a:defRPr/>
              </a:pPr>
              <a:t>2/27/2018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FF7E0-C713-44CE-A243-D699AA22C8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941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C8DEE-5A40-4561-A304-B9DFC3F69508}" type="datetimeFigureOut">
              <a:rPr lang="en-US"/>
              <a:pPr>
                <a:defRPr/>
              </a:pPr>
              <a:t>2/27/2018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29200C-D229-4AA9-A3D5-DE6FCE039B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467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CBBE9-AD68-4C53-BE94-A314077ADA6E}" type="datetimeFigureOut">
              <a:rPr lang="en-US"/>
              <a:pPr>
                <a:defRPr/>
              </a:pPr>
              <a:t>2/27/2018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69FB7-FDAE-4E8E-81BE-CDA45DCDA0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580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2EF70-07AE-4A4F-B83D-64386133336C}" type="datetimeFigureOut">
              <a:rPr lang="en-US"/>
              <a:pPr>
                <a:defRPr/>
              </a:pPr>
              <a:t>2/27/2018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4E50E-E212-4F81-9304-211C174D69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980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AE8C4-B6C3-4569-9466-0032A44EB416}" type="datetimeFigureOut">
              <a:rPr lang="en-US"/>
              <a:pPr>
                <a:defRPr/>
              </a:pPr>
              <a:t>2/27/2018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5D45D-AEB5-4342-87EA-1D3AB73EFC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357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9AD54-4FEE-40CE-A25D-535B866E5C5F}" type="datetimeFigureOut">
              <a:rPr lang="en-US"/>
              <a:pPr>
                <a:defRPr/>
              </a:pPr>
              <a:t>2/27/2018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9B451-D4DD-4DBC-89D2-8E420E8C55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898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A6AD2-F9A2-47DD-995B-87690FCA0881}" type="datetimeFigureOut">
              <a:rPr lang="en-US"/>
              <a:pPr>
                <a:defRPr/>
              </a:pPr>
              <a:t>2/27/2018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842FE-20BD-4E5A-9A34-724A3EB71C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482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4050D-3C1F-44D0-AD8A-8DEAC9D90394}" type="datetimeFigureOut">
              <a:rPr lang="en-US"/>
              <a:pPr>
                <a:defRPr/>
              </a:pPr>
              <a:t>2/27/2018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38530-28F0-4E4A-AC7B-890F9DDD75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207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BE2F6ED-3240-443B-A9C2-D9AFA6DF7532}" type="datetimeFigureOut">
              <a:rPr lang="en-US"/>
              <a:pPr>
                <a:defRPr/>
              </a:pPr>
              <a:t>2/27/2018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4CCCCE-FCCF-4AFE-A37D-8A58E16BCF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13" Type="http://schemas.openxmlformats.org/officeDocument/2006/relationships/image" Target="../media/image13.emf"/><Relationship Id="rId18" Type="http://schemas.openxmlformats.org/officeDocument/2006/relationships/image" Target="../media/image18.emf"/><Relationship Id="rId3" Type="http://schemas.openxmlformats.org/officeDocument/2006/relationships/image" Target="../media/image2.png"/><Relationship Id="rId21" Type="http://schemas.openxmlformats.org/officeDocument/2006/relationships/image" Target="../media/image21.emf"/><Relationship Id="rId7" Type="http://schemas.openxmlformats.org/officeDocument/2006/relationships/image" Target="../media/image7.emf"/><Relationship Id="rId12" Type="http://schemas.openxmlformats.org/officeDocument/2006/relationships/image" Target="../media/image12.emf"/><Relationship Id="rId17" Type="http://schemas.openxmlformats.org/officeDocument/2006/relationships/image" Target="../media/image17.emf"/><Relationship Id="rId2" Type="http://schemas.openxmlformats.org/officeDocument/2006/relationships/notesSlide" Target="../notesSlides/notesSlide11.xml"/><Relationship Id="rId16" Type="http://schemas.openxmlformats.org/officeDocument/2006/relationships/image" Target="../media/image16.emf"/><Relationship Id="rId20" Type="http://schemas.openxmlformats.org/officeDocument/2006/relationships/image" Target="../media/image20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emf"/><Relationship Id="rId11" Type="http://schemas.openxmlformats.org/officeDocument/2006/relationships/image" Target="../media/image11.emf"/><Relationship Id="rId5" Type="http://schemas.openxmlformats.org/officeDocument/2006/relationships/image" Target="../media/image5.emf"/><Relationship Id="rId15" Type="http://schemas.openxmlformats.org/officeDocument/2006/relationships/image" Target="../media/image15.emf"/><Relationship Id="rId23" Type="http://schemas.openxmlformats.org/officeDocument/2006/relationships/image" Target="../media/image23.emf"/><Relationship Id="rId10" Type="http://schemas.openxmlformats.org/officeDocument/2006/relationships/image" Target="../media/image10.emf"/><Relationship Id="rId19" Type="http://schemas.openxmlformats.org/officeDocument/2006/relationships/image" Target="../media/image19.emf"/><Relationship Id="rId4" Type="http://schemas.openxmlformats.org/officeDocument/2006/relationships/image" Target="../media/image4.emf"/><Relationship Id="rId9" Type="http://schemas.openxmlformats.org/officeDocument/2006/relationships/image" Target="../media/image9.emf"/><Relationship Id="rId14" Type="http://schemas.openxmlformats.org/officeDocument/2006/relationships/image" Target="../media/image14.emf"/><Relationship Id="rId22" Type="http://schemas.openxmlformats.org/officeDocument/2006/relationships/image" Target="../media/image22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215265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dirty="0"/>
            </a:br>
            <a:br>
              <a:rPr dirty="0"/>
            </a:br>
            <a:r>
              <a:rPr lang="ru-RU" dirty="0"/>
              <a:t>Программное бюджетирование и показатели эффективности </a:t>
            </a:r>
            <a:br>
              <a:rPr dirty="0"/>
            </a:br>
            <a:br>
              <a:rPr dirty="0"/>
            </a:br>
            <a:endParaRPr lang="en-GB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84C5CF11-748D-48BD-A38E-AF3312AF2805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10</a:t>
            </a:fld>
            <a:endParaRPr lang="en-GB" altLang="en-US" sz="1200" dirty="0">
              <a:solidFill>
                <a:srgbClr val="000000"/>
              </a:solidFill>
            </a:endParaRPr>
          </a:p>
        </p:txBody>
      </p:sp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solidFill>
                <a:prstClr val="black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6149" name="Rectangle 2"/>
          <p:cNvSpPr>
            <a:spLocks noChangeArrowheads="1"/>
          </p:cNvSpPr>
          <p:nvPr/>
        </p:nvSpPr>
        <p:spPr bwMode="auto">
          <a:xfrm>
            <a:off x="609600" y="963613"/>
            <a:ext cx="83597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None/>
            </a:pPr>
            <a:r>
              <a:rPr lang="ru-RU" sz="2400" b="1" dirty="0"/>
              <a:t>Программные мероприятия</a:t>
            </a:r>
            <a:endParaRPr lang="en-GB" sz="24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6150" name="Rectangle 3"/>
          <p:cNvSpPr>
            <a:spLocks noChangeArrowheads="1"/>
          </p:cNvSpPr>
          <p:nvPr/>
        </p:nvSpPr>
        <p:spPr bwMode="auto">
          <a:xfrm>
            <a:off x="152401" y="1425278"/>
            <a:ext cx="8816974" cy="5447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/>
            <a:r>
              <a:rPr lang="ru-RU" sz="1800" b="1" dirty="0"/>
              <a:t>Программные мероприятия </a:t>
            </a:r>
            <a:r>
              <a:rPr lang="ru-RU" sz="1800" dirty="0"/>
              <a:t>– это текущая деятельность бюджетополучателя, нацеленная на выполнение целей программы</a:t>
            </a:r>
            <a:r>
              <a:rPr lang="en-GB" sz="1800" dirty="0"/>
              <a:t>.</a:t>
            </a:r>
            <a:r>
              <a:rPr lang="en-GB" altLang="sr-Latn-RS" sz="1800" dirty="0"/>
              <a:t> </a:t>
            </a:r>
            <a:r>
              <a:rPr lang="ru-RU" altLang="sr-Latn-RS" sz="1800" dirty="0"/>
              <a:t>Программные мероприятия формулируются на основе </a:t>
            </a:r>
            <a:r>
              <a:rPr lang="ru-RU" altLang="sr-Latn-RS" sz="1800" b="1" dirty="0"/>
              <a:t>четко определенных полномочий </a:t>
            </a:r>
            <a:r>
              <a:rPr lang="ru-RU" altLang="sr-Latn-RS" sz="1800" dirty="0"/>
              <a:t>бюджетополучателя</a:t>
            </a:r>
            <a:r>
              <a:rPr lang="en-GB" altLang="sr-Latn-RS" sz="1800" dirty="0"/>
              <a:t>.</a:t>
            </a:r>
          </a:p>
          <a:p>
            <a:pPr algn="just"/>
            <a:r>
              <a:rPr lang="ru-RU" altLang="sr-Latn-RS" sz="1800" dirty="0"/>
              <a:t>Виды программных мероприятий</a:t>
            </a:r>
            <a:r>
              <a:rPr lang="en-GB" altLang="sr-Latn-RS" sz="1800" dirty="0"/>
              <a:t>:</a:t>
            </a:r>
          </a:p>
          <a:p>
            <a:pPr marL="687388" algn="just">
              <a:buFont typeface="Courier New" pitchFamily="49" charset="0"/>
              <a:buChar char="o"/>
            </a:pPr>
            <a:r>
              <a:rPr lang="ru-RU" altLang="sr-Latn-RS" sz="1800" dirty="0"/>
              <a:t>Определение полномочий</a:t>
            </a:r>
            <a:endParaRPr lang="en-GB" altLang="sr-Latn-RS" sz="1800" dirty="0"/>
          </a:p>
          <a:p>
            <a:pPr marL="687388" algn="just">
              <a:buFont typeface="Courier New" pitchFamily="49" charset="0"/>
              <a:buChar char="o"/>
            </a:pPr>
            <a:r>
              <a:rPr lang="ru-RU" altLang="sr-Latn-RS" sz="1800" dirty="0"/>
              <a:t>Проверки</a:t>
            </a:r>
            <a:endParaRPr lang="en-GB" altLang="sr-Latn-RS" sz="1800" dirty="0"/>
          </a:p>
          <a:p>
            <a:pPr marL="687388" algn="just">
              <a:buFont typeface="Courier New" pitchFamily="49" charset="0"/>
              <a:buChar char="o"/>
            </a:pPr>
            <a:r>
              <a:rPr lang="ru-RU" altLang="sr-Latn-RS" sz="1800" dirty="0"/>
              <a:t>Оказание государственной услуги</a:t>
            </a:r>
            <a:endParaRPr lang="en-GB" altLang="sr-Latn-RS" sz="1800" dirty="0"/>
          </a:p>
          <a:p>
            <a:pPr marL="687388" algn="just">
              <a:buFont typeface="Courier New" pitchFamily="49" charset="0"/>
              <a:buChar char="o"/>
            </a:pPr>
            <a:r>
              <a:rPr lang="ru-RU" altLang="sr-Latn-RS" sz="1800" dirty="0"/>
              <a:t>Административные действия</a:t>
            </a:r>
            <a:endParaRPr lang="en-GB" altLang="sr-Latn-RS" sz="1800" dirty="0"/>
          </a:p>
          <a:p>
            <a:pPr marL="687388" algn="just">
              <a:buFont typeface="Courier New" pitchFamily="49" charset="0"/>
              <a:buChar char="o"/>
            </a:pPr>
            <a:r>
              <a:rPr lang="ru-RU" altLang="sr-Latn-RS" sz="1800" dirty="0"/>
              <a:t>Субсидии</a:t>
            </a:r>
            <a:endParaRPr lang="en-GB" altLang="sr-Latn-RS" sz="1800" dirty="0"/>
          </a:p>
          <a:p>
            <a:pPr marL="687388" algn="just">
              <a:buFont typeface="Courier New" pitchFamily="49" charset="0"/>
              <a:buChar char="o"/>
            </a:pPr>
            <a:r>
              <a:rPr lang="ru-RU" altLang="sr-Latn-RS" sz="1800" dirty="0"/>
              <a:t>Дотации</a:t>
            </a:r>
            <a:endParaRPr lang="en-GB" altLang="sr-Latn-RS" sz="1800" dirty="0"/>
          </a:p>
          <a:p>
            <a:pPr marL="687388" algn="just">
              <a:buFont typeface="Courier New" pitchFamily="49" charset="0"/>
              <a:buChar char="o"/>
            </a:pPr>
            <a:r>
              <a:rPr lang="ru-RU" altLang="sr-Latn-RS" sz="1800" dirty="0"/>
              <a:t>Трансферты</a:t>
            </a:r>
            <a:endParaRPr lang="en-GB" altLang="sr-Latn-RS" sz="1800" dirty="0"/>
          </a:p>
          <a:p>
            <a:pPr marL="687388" algn="just">
              <a:buFont typeface="Courier New" pitchFamily="49" charset="0"/>
              <a:buChar char="o"/>
            </a:pPr>
            <a:r>
              <a:rPr lang="ru-RU" altLang="sr-Latn-RS" sz="1800" dirty="0"/>
              <a:t>Администрирование и управление</a:t>
            </a:r>
            <a:endParaRPr lang="en-GB" altLang="sr-Latn-RS" sz="1800" dirty="0"/>
          </a:p>
          <a:p>
            <a:pPr marL="687388" algn="just">
              <a:buFont typeface="Courier New" pitchFamily="49" charset="0"/>
              <a:buChar char="o"/>
            </a:pPr>
            <a:r>
              <a:rPr lang="ru-RU" altLang="sr-Latn-RS" sz="1800" dirty="0"/>
              <a:t>Резервы бюджета</a:t>
            </a:r>
            <a:r>
              <a:rPr lang="en-GB" altLang="sr-Latn-RS" sz="1800" dirty="0"/>
              <a:t>.</a:t>
            </a:r>
          </a:p>
          <a:p>
            <a:pPr marL="401638" indent="0" algn="just">
              <a:buNone/>
            </a:pPr>
            <a:endParaRPr lang="en-GB" altLang="sr-Latn-RS" sz="1800" dirty="0"/>
          </a:p>
          <a:p>
            <a:pPr algn="just"/>
            <a:r>
              <a:rPr lang="ru-RU" altLang="sr-Latn-RS" sz="1800" dirty="0"/>
              <a:t>Программные мероприятия могут также включать сочетание указанных видов деятельности.</a:t>
            </a:r>
            <a:endParaRPr lang="en-GB" altLang="sr-Latn-RS" sz="1800" dirty="0"/>
          </a:p>
          <a:p>
            <a:pPr algn="just"/>
            <a:endParaRPr lang="en-GB" sz="1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2762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84C5CF11-748D-48BD-A38E-AF3312AF2805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11</a:t>
            </a:fld>
            <a:endParaRPr lang="en-GB" altLang="en-US" sz="1200" dirty="0">
              <a:solidFill>
                <a:srgbClr val="000000"/>
              </a:solidFill>
            </a:endParaRPr>
          </a:p>
        </p:txBody>
      </p:sp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solidFill>
                <a:prstClr val="black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6149" name="Rectangle 2"/>
          <p:cNvSpPr>
            <a:spLocks noChangeArrowheads="1"/>
          </p:cNvSpPr>
          <p:nvPr/>
        </p:nvSpPr>
        <p:spPr bwMode="auto">
          <a:xfrm>
            <a:off x="609600" y="963613"/>
            <a:ext cx="83597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None/>
            </a:pPr>
            <a:r>
              <a:rPr lang="ru-RU" sz="2400" b="1" dirty="0"/>
              <a:t>Проект</a:t>
            </a:r>
            <a:endParaRPr lang="en-GB" sz="24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6150" name="Rectangle 3"/>
          <p:cNvSpPr>
            <a:spLocks noChangeArrowheads="1"/>
          </p:cNvSpPr>
          <p:nvPr/>
        </p:nvSpPr>
        <p:spPr bwMode="auto">
          <a:xfrm>
            <a:off x="123826" y="1811046"/>
            <a:ext cx="8816974" cy="486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just">
              <a:buNone/>
              <a:defRPr/>
            </a:pPr>
            <a:r>
              <a:rPr lang="ru-RU" sz="2000" b="1" dirty="0">
                <a:solidFill>
                  <a:srgbClr val="000000"/>
                </a:solidFill>
              </a:rPr>
              <a:t>Проект </a:t>
            </a:r>
            <a:r>
              <a:rPr lang="ru-RU" sz="2000" dirty="0">
                <a:solidFill>
                  <a:srgbClr val="000000"/>
                </a:solidFill>
              </a:rPr>
              <a:t>– это объект предпринимательской деятельности бюджетополучателя с установленным сроком выполнения, направленный на достижение поставленных целей программы</a:t>
            </a:r>
            <a:r>
              <a:rPr lang="en-GB" sz="2000" dirty="0">
                <a:solidFill>
                  <a:srgbClr val="000000"/>
                </a:solidFill>
              </a:rPr>
              <a:t>.</a:t>
            </a:r>
            <a:r>
              <a:rPr lang="en-GB" altLang="sr-Latn-RS" sz="2000" dirty="0">
                <a:solidFill>
                  <a:srgbClr val="000000"/>
                </a:solidFill>
              </a:rPr>
              <a:t> </a:t>
            </a:r>
          </a:p>
          <a:p>
            <a:pPr marL="0" indent="0">
              <a:buNone/>
              <a:defRPr/>
            </a:pPr>
            <a:endParaRPr lang="en-GB" altLang="sr-Latn-RS" sz="2000" dirty="0">
              <a:solidFill>
                <a:srgbClr val="000000"/>
              </a:solidFill>
            </a:endParaRPr>
          </a:p>
          <a:p>
            <a:pPr marL="0" indent="0">
              <a:buNone/>
              <a:defRPr/>
            </a:pPr>
            <a:r>
              <a:rPr lang="ru-RU" altLang="sr-Latn-RS" sz="2000" dirty="0">
                <a:solidFill>
                  <a:srgbClr val="000000"/>
                </a:solidFill>
              </a:rPr>
              <a:t>Особые виды проектов – это капитальные проекты и проекты в рамках действий, предшествующих вступлению в ЕС </a:t>
            </a:r>
            <a:r>
              <a:rPr lang="ru-RU" altLang="sr-Latn-RS" sz="2000" b="1" dirty="0">
                <a:solidFill>
                  <a:srgbClr val="000000"/>
                </a:solidFill>
              </a:rPr>
              <a:t>(</a:t>
            </a:r>
            <a:r>
              <a:rPr lang="en-US" altLang="sr-Latn-RS" sz="2000" b="1" dirty="0">
                <a:solidFill>
                  <a:srgbClr val="000000"/>
                </a:solidFill>
              </a:rPr>
              <a:t>IPA Projects)</a:t>
            </a:r>
            <a:r>
              <a:rPr lang="en-GB" altLang="sr-Latn-RS" sz="2000" b="1" dirty="0">
                <a:solidFill>
                  <a:srgbClr val="000000"/>
                </a:solidFill>
              </a:rPr>
              <a:t>. </a:t>
            </a:r>
          </a:p>
          <a:p>
            <a:pPr marL="0" indent="0">
              <a:buNone/>
              <a:defRPr/>
            </a:pPr>
            <a:br>
              <a:rPr dirty="0"/>
            </a:br>
            <a:r>
              <a:rPr lang="ru-RU" sz="2000" b="1" u="sng" dirty="0"/>
              <a:t>Примеры проектов</a:t>
            </a:r>
            <a:r>
              <a:rPr lang="en-GB" altLang="sr-Latn-RS" sz="2000" b="1" i="1" u="sng" dirty="0">
                <a:solidFill>
                  <a:srgbClr val="000000"/>
                </a:solidFill>
              </a:rPr>
              <a:t>:</a:t>
            </a:r>
          </a:p>
          <a:p>
            <a:pPr algn="just">
              <a:lnSpc>
                <a:spcPct val="90000"/>
              </a:lnSpc>
              <a:defRPr/>
            </a:pPr>
            <a:r>
              <a:rPr lang="ru-RU" altLang="sr-Latn-RS" sz="2000" i="1" dirty="0">
                <a:solidFill>
                  <a:srgbClr val="000000"/>
                </a:solidFill>
              </a:rPr>
              <a:t>Строительство моста </a:t>
            </a:r>
            <a:r>
              <a:rPr lang="ru-RU" altLang="sr-Latn-RS" sz="2000" i="1" dirty="0" err="1">
                <a:solidFill>
                  <a:srgbClr val="000000"/>
                </a:solidFill>
              </a:rPr>
              <a:t>Любовия</a:t>
            </a:r>
            <a:r>
              <a:rPr lang="ru-RU" altLang="sr-Latn-RS" sz="2000" i="1" dirty="0">
                <a:solidFill>
                  <a:srgbClr val="000000"/>
                </a:solidFill>
              </a:rPr>
              <a:t> – </a:t>
            </a:r>
            <a:r>
              <a:rPr lang="ru-RU" altLang="sr-Latn-RS" sz="2000" i="1" dirty="0" err="1">
                <a:solidFill>
                  <a:srgbClr val="000000"/>
                </a:solidFill>
              </a:rPr>
              <a:t>Братунац</a:t>
            </a:r>
            <a:r>
              <a:rPr lang="ru-RU" altLang="sr-Latn-RS" sz="2000" i="1" dirty="0">
                <a:solidFill>
                  <a:srgbClr val="000000"/>
                </a:solidFill>
              </a:rPr>
              <a:t> </a:t>
            </a:r>
          </a:p>
          <a:p>
            <a:pPr algn="just">
              <a:lnSpc>
                <a:spcPct val="90000"/>
              </a:lnSpc>
              <a:defRPr/>
            </a:pPr>
            <a:r>
              <a:rPr lang="ru-RU" altLang="sr-Latn-RS" sz="2000" i="1" dirty="0">
                <a:solidFill>
                  <a:srgbClr val="000000"/>
                </a:solidFill>
              </a:rPr>
              <a:t>Реконструкция музея современного искусства </a:t>
            </a:r>
            <a:endParaRPr lang="en-GB" altLang="sr-Latn-RS" sz="2000" i="1" dirty="0">
              <a:solidFill>
                <a:srgbClr val="000000"/>
              </a:solidFill>
            </a:endParaRPr>
          </a:p>
          <a:p>
            <a:pPr algn="just">
              <a:lnSpc>
                <a:spcPct val="90000"/>
              </a:lnSpc>
              <a:defRPr/>
            </a:pPr>
            <a:r>
              <a:rPr lang="ru-RU" altLang="sr-Latn-RS" sz="2000" i="1" dirty="0">
                <a:solidFill>
                  <a:srgbClr val="000000"/>
                </a:solidFill>
              </a:rPr>
              <a:t>Разработка уникальной </a:t>
            </a:r>
            <a:r>
              <a:rPr lang="en-GB" altLang="sr-Latn-RS" sz="2000" i="1" dirty="0">
                <a:solidFill>
                  <a:srgbClr val="000000"/>
                </a:solidFill>
              </a:rPr>
              <a:t>IT</a:t>
            </a:r>
            <a:r>
              <a:rPr lang="ru-RU" altLang="sr-Latn-RS" sz="2000" i="1" dirty="0">
                <a:solidFill>
                  <a:srgbClr val="000000"/>
                </a:solidFill>
              </a:rPr>
              <a:t>-системы для проведения проверок «электронный инспектор»</a:t>
            </a:r>
            <a:endParaRPr lang="en-GB" altLang="sr-Latn-RS" sz="2000" i="1" dirty="0">
              <a:solidFill>
                <a:srgbClr val="000000"/>
              </a:solidFill>
            </a:endParaRPr>
          </a:p>
          <a:p>
            <a:pPr algn="just">
              <a:lnSpc>
                <a:spcPct val="90000"/>
              </a:lnSpc>
              <a:defRPr/>
            </a:pPr>
            <a:r>
              <a:rPr lang="ru-RU" altLang="sr-Latn-RS" sz="2000" i="1" dirty="0">
                <a:solidFill>
                  <a:srgbClr val="000000"/>
                </a:solidFill>
              </a:rPr>
              <a:t>Оказание поддержки малым предприятиям в виде поставки оборудования в </a:t>
            </a:r>
            <a:r>
              <a:rPr lang="en-GB" altLang="sr-Latn-RS" sz="2000" i="1" dirty="0">
                <a:solidFill>
                  <a:srgbClr val="000000"/>
                </a:solidFill>
              </a:rPr>
              <a:t>2015 </a:t>
            </a:r>
            <a:r>
              <a:rPr lang="ru-RU" altLang="sr-Latn-RS" sz="2000" i="1" dirty="0">
                <a:solidFill>
                  <a:srgbClr val="000000"/>
                </a:solidFill>
              </a:rPr>
              <a:t>г.</a:t>
            </a:r>
            <a:endParaRPr lang="en-GB" altLang="sr-Latn-RS" sz="2000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0214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84C5CF11-748D-48BD-A38E-AF3312AF2805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12</a:t>
            </a:fld>
            <a:endParaRPr lang="en-GB" altLang="en-US" sz="1200" dirty="0">
              <a:solidFill>
                <a:srgbClr val="000000"/>
              </a:solidFill>
            </a:endParaRPr>
          </a:p>
        </p:txBody>
      </p:sp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solidFill>
                <a:prstClr val="black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6149" name="Rectangle 2"/>
          <p:cNvSpPr>
            <a:spLocks noChangeArrowheads="1"/>
          </p:cNvSpPr>
          <p:nvPr/>
        </p:nvSpPr>
        <p:spPr bwMode="auto">
          <a:xfrm>
            <a:off x="609600" y="963613"/>
            <a:ext cx="83597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None/>
            </a:pPr>
            <a:r>
              <a:rPr lang="ru-RU" sz="2400" b="1" dirty="0"/>
              <a:t>Определение структуры программы бюджетополучателя</a:t>
            </a:r>
            <a:endParaRPr lang="en-GB" sz="24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6150" name="Rectangle 3"/>
          <p:cNvSpPr>
            <a:spLocks noChangeArrowheads="1"/>
          </p:cNvSpPr>
          <p:nvPr/>
        </p:nvSpPr>
        <p:spPr bwMode="auto">
          <a:xfrm>
            <a:off x="123826" y="1811046"/>
            <a:ext cx="881697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just">
              <a:buNone/>
              <a:defRPr/>
            </a:pPr>
            <a:endParaRPr lang="ru-RU" altLang="sr-Latn-RS" sz="2000" i="1" dirty="0">
              <a:solidFill>
                <a:srgbClr val="000000"/>
              </a:solidFill>
            </a:endParaRPr>
          </a:p>
        </p:txBody>
      </p:sp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323850" y="1417638"/>
            <a:ext cx="8616950" cy="5211762"/>
            <a:chOff x="204" y="893"/>
            <a:chExt cx="5428" cy="3283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/>
          </p:nvSpPr>
          <p:spPr bwMode="auto">
            <a:xfrm>
              <a:off x="204" y="893"/>
              <a:ext cx="5428" cy="32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204" y="893"/>
              <a:ext cx="70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sr-Latn-RS" altLang="sr-Latn-R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2920" y="1165"/>
              <a:ext cx="70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sr-Latn-RS" altLang="sr-Latn-R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204" y="1437"/>
              <a:ext cx="70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sr-Latn-RS" altLang="sr-Latn-R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Freeform 8"/>
            <p:cNvSpPr>
              <a:spLocks noEditPoints="1"/>
            </p:cNvSpPr>
            <p:nvPr/>
          </p:nvSpPr>
          <p:spPr bwMode="auto">
            <a:xfrm>
              <a:off x="2882" y="3017"/>
              <a:ext cx="50" cy="537"/>
            </a:xfrm>
            <a:custGeom>
              <a:avLst/>
              <a:gdLst>
                <a:gd name="T0" fmla="*/ 29 w 50"/>
                <a:gd name="T1" fmla="*/ 0 h 537"/>
                <a:gd name="T2" fmla="*/ 29 w 50"/>
                <a:gd name="T3" fmla="*/ 441 h 537"/>
                <a:gd name="T4" fmla="*/ 21 w 50"/>
                <a:gd name="T5" fmla="*/ 441 h 537"/>
                <a:gd name="T6" fmla="*/ 21 w 50"/>
                <a:gd name="T7" fmla="*/ 0 h 537"/>
                <a:gd name="T8" fmla="*/ 29 w 50"/>
                <a:gd name="T9" fmla="*/ 0 h 537"/>
                <a:gd name="T10" fmla="*/ 50 w 50"/>
                <a:gd name="T11" fmla="*/ 430 h 537"/>
                <a:gd name="T12" fmla="*/ 25 w 50"/>
                <a:gd name="T13" fmla="*/ 537 h 537"/>
                <a:gd name="T14" fmla="*/ 0 w 50"/>
                <a:gd name="T15" fmla="*/ 430 h 537"/>
                <a:gd name="T16" fmla="*/ 50 w 50"/>
                <a:gd name="T17" fmla="*/ 430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0" h="537">
                  <a:moveTo>
                    <a:pt x="29" y="0"/>
                  </a:moveTo>
                  <a:lnTo>
                    <a:pt x="29" y="441"/>
                  </a:lnTo>
                  <a:lnTo>
                    <a:pt x="21" y="441"/>
                  </a:lnTo>
                  <a:lnTo>
                    <a:pt x="21" y="0"/>
                  </a:lnTo>
                  <a:lnTo>
                    <a:pt x="29" y="0"/>
                  </a:lnTo>
                  <a:close/>
                  <a:moveTo>
                    <a:pt x="50" y="430"/>
                  </a:moveTo>
                  <a:lnTo>
                    <a:pt x="25" y="537"/>
                  </a:lnTo>
                  <a:lnTo>
                    <a:pt x="0" y="430"/>
                  </a:lnTo>
                  <a:lnTo>
                    <a:pt x="50" y="43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3576" y="2294"/>
              <a:ext cx="8" cy="722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2237" y="2294"/>
              <a:ext cx="8" cy="722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pic>
          <p:nvPicPr>
            <p:cNvPr id="2059" name="Picture 1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69" y="1622"/>
              <a:ext cx="1181" cy="7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0" name="Picture 1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69" y="1622"/>
              <a:ext cx="1181" cy="7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1" name="Picture 13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8" y="1697"/>
              <a:ext cx="1123" cy="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2" name="Picture 14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8" y="1697"/>
              <a:ext cx="1123" cy="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Freeform 15"/>
            <p:cNvSpPr>
              <a:spLocks/>
            </p:cNvSpPr>
            <p:nvPr/>
          </p:nvSpPr>
          <p:spPr bwMode="auto">
            <a:xfrm>
              <a:off x="1672" y="1649"/>
              <a:ext cx="1107" cy="658"/>
            </a:xfrm>
            <a:custGeom>
              <a:avLst/>
              <a:gdLst>
                <a:gd name="T0" fmla="*/ 0 w 8800"/>
                <a:gd name="T1" fmla="*/ 684 h 4100"/>
                <a:gd name="T2" fmla="*/ 684 w 8800"/>
                <a:gd name="T3" fmla="*/ 0 h 4100"/>
                <a:gd name="T4" fmla="*/ 8117 w 8800"/>
                <a:gd name="T5" fmla="*/ 0 h 4100"/>
                <a:gd name="T6" fmla="*/ 8800 w 8800"/>
                <a:gd name="T7" fmla="*/ 684 h 4100"/>
                <a:gd name="T8" fmla="*/ 8800 w 8800"/>
                <a:gd name="T9" fmla="*/ 3417 h 4100"/>
                <a:gd name="T10" fmla="*/ 8117 w 8800"/>
                <a:gd name="T11" fmla="*/ 4100 h 4100"/>
                <a:gd name="T12" fmla="*/ 684 w 8800"/>
                <a:gd name="T13" fmla="*/ 4100 h 4100"/>
                <a:gd name="T14" fmla="*/ 0 w 8800"/>
                <a:gd name="T15" fmla="*/ 3417 h 4100"/>
                <a:gd name="T16" fmla="*/ 0 w 8800"/>
                <a:gd name="T17" fmla="*/ 684 h 4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800" h="4100">
                  <a:moveTo>
                    <a:pt x="0" y="684"/>
                  </a:moveTo>
                  <a:cubicBezTo>
                    <a:pt x="0" y="306"/>
                    <a:pt x="306" y="0"/>
                    <a:pt x="684" y="0"/>
                  </a:cubicBezTo>
                  <a:lnTo>
                    <a:pt x="8117" y="0"/>
                  </a:lnTo>
                  <a:cubicBezTo>
                    <a:pt x="8495" y="0"/>
                    <a:pt x="8800" y="306"/>
                    <a:pt x="8800" y="684"/>
                  </a:cubicBezTo>
                  <a:lnTo>
                    <a:pt x="8800" y="3417"/>
                  </a:lnTo>
                  <a:cubicBezTo>
                    <a:pt x="8800" y="3795"/>
                    <a:pt x="8495" y="4100"/>
                    <a:pt x="8117" y="4100"/>
                  </a:cubicBezTo>
                  <a:lnTo>
                    <a:pt x="684" y="4100"/>
                  </a:lnTo>
                  <a:cubicBezTo>
                    <a:pt x="306" y="4100"/>
                    <a:pt x="0" y="3795"/>
                    <a:pt x="0" y="3417"/>
                  </a:cubicBezTo>
                  <a:lnTo>
                    <a:pt x="0" y="684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ru-RU" sz="1600" dirty="0"/>
                <a:t>Организационная структура</a:t>
              </a:r>
              <a:endParaRPr lang="en-GB" sz="1600" dirty="0"/>
            </a:p>
          </p:txBody>
        </p:sp>
        <p:sp>
          <p:nvSpPr>
            <p:cNvPr id="13" name="Freeform 16"/>
            <p:cNvSpPr>
              <a:spLocks noEditPoints="1"/>
            </p:cNvSpPr>
            <p:nvPr/>
          </p:nvSpPr>
          <p:spPr bwMode="auto">
            <a:xfrm>
              <a:off x="1685" y="1643"/>
              <a:ext cx="1111" cy="663"/>
            </a:xfrm>
            <a:custGeom>
              <a:avLst/>
              <a:gdLst>
                <a:gd name="T0" fmla="*/ 2 w 1111"/>
                <a:gd name="T1" fmla="*/ 89 h 663"/>
                <a:gd name="T2" fmla="*/ 11 w 1111"/>
                <a:gd name="T3" fmla="*/ 59 h 663"/>
                <a:gd name="T4" fmla="*/ 26 w 1111"/>
                <a:gd name="T5" fmla="*/ 33 h 663"/>
                <a:gd name="T6" fmla="*/ 46 w 1111"/>
                <a:gd name="T7" fmla="*/ 13 h 663"/>
                <a:gd name="T8" fmla="*/ 71 w 1111"/>
                <a:gd name="T9" fmla="*/ 2 h 663"/>
                <a:gd name="T10" fmla="*/ 1023 w 1111"/>
                <a:gd name="T11" fmla="*/ 0 h 663"/>
                <a:gd name="T12" fmla="*/ 1049 w 1111"/>
                <a:gd name="T13" fmla="*/ 5 h 663"/>
                <a:gd name="T14" fmla="*/ 1072 w 1111"/>
                <a:gd name="T15" fmla="*/ 19 h 663"/>
                <a:gd name="T16" fmla="*/ 1091 w 1111"/>
                <a:gd name="T17" fmla="*/ 41 h 663"/>
                <a:gd name="T18" fmla="*/ 1104 w 1111"/>
                <a:gd name="T19" fmla="*/ 68 h 663"/>
                <a:gd name="T20" fmla="*/ 1111 w 1111"/>
                <a:gd name="T21" fmla="*/ 100 h 663"/>
                <a:gd name="T22" fmla="*/ 1111 w 1111"/>
                <a:gd name="T23" fmla="*/ 562 h 663"/>
                <a:gd name="T24" fmla="*/ 1104 w 1111"/>
                <a:gd name="T25" fmla="*/ 594 h 663"/>
                <a:gd name="T26" fmla="*/ 1091 w 1111"/>
                <a:gd name="T27" fmla="*/ 622 h 663"/>
                <a:gd name="T28" fmla="*/ 1072 w 1111"/>
                <a:gd name="T29" fmla="*/ 643 h 663"/>
                <a:gd name="T30" fmla="*/ 1049 w 1111"/>
                <a:gd name="T31" fmla="*/ 658 h 663"/>
                <a:gd name="T32" fmla="*/ 1023 w 1111"/>
                <a:gd name="T33" fmla="*/ 663 h 663"/>
                <a:gd name="T34" fmla="*/ 71 w 1111"/>
                <a:gd name="T35" fmla="*/ 660 h 663"/>
                <a:gd name="T36" fmla="*/ 46 w 1111"/>
                <a:gd name="T37" fmla="*/ 649 h 663"/>
                <a:gd name="T38" fmla="*/ 26 w 1111"/>
                <a:gd name="T39" fmla="*/ 630 h 663"/>
                <a:gd name="T40" fmla="*/ 11 w 1111"/>
                <a:gd name="T41" fmla="*/ 604 h 663"/>
                <a:gd name="T42" fmla="*/ 2 w 1111"/>
                <a:gd name="T43" fmla="*/ 573 h 663"/>
                <a:gd name="T44" fmla="*/ 0 w 1111"/>
                <a:gd name="T45" fmla="*/ 112 h 663"/>
                <a:gd name="T46" fmla="*/ 6 w 1111"/>
                <a:gd name="T47" fmla="*/ 572 h 663"/>
                <a:gd name="T48" fmla="*/ 15 w 1111"/>
                <a:gd name="T49" fmla="*/ 601 h 663"/>
                <a:gd name="T50" fmla="*/ 29 w 1111"/>
                <a:gd name="T51" fmla="*/ 626 h 663"/>
                <a:gd name="T52" fmla="*/ 48 w 1111"/>
                <a:gd name="T53" fmla="*/ 644 h 663"/>
                <a:gd name="T54" fmla="*/ 71 w 1111"/>
                <a:gd name="T55" fmla="*/ 655 h 663"/>
                <a:gd name="T56" fmla="*/ 1023 w 1111"/>
                <a:gd name="T57" fmla="*/ 657 h 663"/>
                <a:gd name="T58" fmla="*/ 1048 w 1111"/>
                <a:gd name="T59" fmla="*/ 652 h 663"/>
                <a:gd name="T60" fmla="*/ 1070 w 1111"/>
                <a:gd name="T61" fmla="*/ 639 h 663"/>
                <a:gd name="T62" fmla="*/ 1088 w 1111"/>
                <a:gd name="T63" fmla="*/ 618 h 663"/>
                <a:gd name="T64" fmla="*/ 1100 w 1111"/>
                <a:gd name="T65" fmla="*/ 592 h 663"/>
                <a:gd name="T66" fmla="*/ 1106 w 1111"/>
                <a:gd name="T67" fmla="*/ 562 h 663"/>
                <a:gd name="T68" fmla="*/ 1106 w 1111"/>
                <a:gd name="T69" fmla="*/ 101 h 663"/>
                <a:gd name="T70" fmla="*/ 1100 w 1111"/>
                <a:gd name="T71" fmla="*/ 71 h 663"/>
                <a:gd name="T72" fmla="*/ 1088 w 1111"/>
                <a:gd name="T73" fmla="*/ 44 h 663"/>
                <a:gd name="T74" fmla="*/ 1070 w 1111"/>
                <a:gd name="T75" fmla="*/ 23 h 663"/>
                <a:gd name="T76" fmla="*/ 1048 w 1111"/>
                <a:gd name="T77" fmla="*/ 10 h 663"/>
                <a:gd name="T78" fmla="*/ 1023 w 1111"/>
                <a:gd name="T79" fmla="*/ 5 h 663"/>
                <a:gd name="T80" fmla="*/ 72 w 1111"/>
                <a:gd name="T81" fmla="*/ 7 h 663"/>
                <a:gd name="T82" fmla="*/ 49 w 1111"/>
                <a:gd name="T83" fmla="*/ 18 h 663"/>
                <a:gd name="T84" fmla="*/ 29 w 1111"/>
                <a:gd name="T85" fmla="*/ 36 h 663"/>
                <a:gd name="T86" fmla="*/ 15 w 1111"/>
                <a:gd name="T87" fmla="*/ 61 h 663"/>
                <a:gd name="T88" fmla="*/ 6 w 1111"/>
                <a:gd name="T89" fmla="*/ 90 h 663"/>
                <a:gd name="T90" fmla="*/ 4 w 1111"/>
                <a:gd name="T91" fmla="*/ 550 h 6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111" h="663">
                  <a:moveTo>
                    <a:pt x="0" y="112"/>
                  </a:moveTo>
                  <a:lnTo>
                    <a:pt x="1" y="101"/>
                  </a:lnTo>
                  <a:lnTo>
                    <a:pt x="2" y="89"/>
                  </a:lnTo>
                  <a:lnTo>
                    <a:pt x="4" y="79"/>
                  </a:lnTo>
                  <a:lnTo>
                    <a:pt x="7" y="68"/>
                  </a:lnTo>
                  <a:lnTo>
                    <a:pt x="11" y="59"/>
                  </a:lnTo>
                  <a:lnTo>
                    <a:pt x="15" y="49"/>
                  </a:lnTo>
                  <a:lnTo>
                    <a:pt x="20" y="41"/>
                  </a:lnTo>
                  <a:lnTo>
                    <a:pt x="26" y="33"/>
                  </a:lnTo>
                  <a:lnTo>
                    <a:pt x="32" y="25"/>
                  </a:lnTo>
                  <a:lnTo>
                    <a:pt x="39" y="19"/>
                  </a:lnTo>
                  <a:lnTo>
                    <a:pt x="46" y="13"/>
                  </a:lnTo>
                  <a:lnTo>
                    <a:pt x="54" y="9"/>
                  </a:lnTo>
                  <a:lnTo>
                    <a:pt x="62" y="5"/>
                  </a:lnTo>
                  <a:lnTo>
                    <a:pt x="71" y="2"/>
                  </a:lnTo>
                  <a:lnTo>
                    <a:pt x="79" y="0"/>
                  </a:lnTo>
                  <a:lnTo>
                    <a:pt x="88" y="0"/>
                  </a:lnTo>
                  <a:lnTo>
                    <a:pt x="1023" y="0"/>
                  </a:lnTo>
                  <a:lnTo>
                    <a:pt x="1032" y="0"/>
                  </a:lnTo>
                  <a:lnTo>
                    <a:pt x="1041" y="2"/>
                  </a:lnTo>
                  <a:lnTo>
                    <a:pt x="1049" y="5"/>
                  </a:lnTo>
                  <a:lnTo>
                    <a:pt x="1057" y="8"/>
                  </a:lnTo>
                  <a:lnTo>
                    <a:pt x="1065" y="13"/>
                  </a:lnTo>
                  <a:lnTo>
                    <a:pt x="1072" y="19"/>
                  </a:lnTo>
                  <a:lnTo>
                    <a:pt x="1079" y="25"/>
                  </a:lnTo>
                  <a:lnTo>
                    <a:pt x="1085" y="33"/>
                  </a:lnTo>
                  <a:lnTo>
                    <a:pt x="1091" y="41"/>
                  </a:lnTo>
                  <a:lnTo>
                    <a:pt x="1096" y="49"/>
                  </a:lnTo>
                  <a:lnTo>
                    <a:pt x="1100" y="58"/>
                  </a:lnTo>
                  <a:lnTo>
                    <a:pt x="1104" y="68"/>
                  </a:lnTo>
                  <a:lnTo>
                    <a:pt x="1107" y="79"/>
                  </a:lnTo>
                  <a:lnTo>
                    <a:pt x="1109" y="89"/>
                  </a:lnTo>
                  <a:lnTo>
                    <a:pt x="1111" y="100"/>
                  </a:lnTo>
                  <a:lnTo>
                    <a:pt x="1111" y="112"/>
                  </a:lnTo>
                  <a:lnTo>
                    <a:pt x="1111" y="550"/>
                  </a:lnTo>
                  <a:lnTo>
                    <a:pt x="1111" y="562"/>
                  </a:lnTo>
                  <a:lnTo>
                    <a:pt x="1109" y="573"/>
                  </a:lnTo>
                  <a:lnTo>
                    <a:pt x="1107" y="584"/>
                  </a:lnTo>
                  <a:lnTo>
                    <a:pt x="1104" y="594"/>
                  </a:lnTo>
                  <a:lnTo>
                    <a:pt x="1101" y="604"/>
                  </a:lnTo>
                  <a:lnTo>
                    <a:pt x="1096" y="613"/>
                  </a:lnTo>
                  <a:lnTo>
                    <a:pt x="1091" y="622"/>
                  </a:lnTo>
                  <a:lnTo>
                    <a:pt x="1085" y="630"/>
                  </a:lnTo>
                  <a:lnTo>
                    <a:pt x="1079" y="637"/>
                  </a:lnTo>
                  <a:lnTo>
                    <a:pt x="1072" y="643"/>
                  </a:lnTo>
                  <a:lnTo>
                    <a:pt x="1065" y="649"/>
                  </a:lnTo>
                  <a:lnTo>
                    <a:pt x="1058" y="654"/>
                  </a:lnTo>
                  <a:lnTo>
                    <a:pt x="1049" y="658"/>
                  </a:lnTo>
                  <a:lnTo>
                    <a:pt x="1041" y="660"/>
                  </a:lnTo>
                  <a:lnTo>
                    <a:pt x="1032" y="662"/>
                  </a:lnTo>
                  <a:lnTo>
                    <a:pt x="1023" y="663"/>
                  </a:lnTo>
                  <a:lnTo>
                    <a:pt x="88" y="663"/>
                  </a:lnTo>
                  <a:lnTo>
                    <a:pt x="79" y="662"/>
                  </a:lnTo>
                  <a:lnTo>
                    <a:pt x="71" y="660"/>
                  </a:lnTo>
                  <a:lnTo>
                    <a:pt x="62" y="658"/>
                  </a:lnTo>
                  <a:lnTo>
                    <a:pt x="54" y="654"/>
                  </a:lnTo>
                  <a:lnTo>
                    <a:pt x="46" y="649"/>
                  </a:lnTo>
                  <a:lnTo>
                    <a:pt x="39" y="643"/>
                  </a:lnTo>
                  <a:lnTo>
                    <a:pt x="32" y="637"/>
                  </a:lnTo>
                  <a:lnTo>
                    <a:pt x="26" y="630"/>
                  </a:lnTo>
                  <a:lnTo>
                    <a:pt x="20" y="622"/>
                  </a:lnTo>
                  <a:lnTo>
                    <a:pt x="15" y="613"/>
                  </a:lnTo>
                  <a:lnTo>
                    <a:pt x="11" y="604"/>
                  </a:lnTo>
                  <a:lnTo>
                    <a:pt x="7" y="594"/>
                  </a:lnTo>
                  <a:lnTo>
                    <a:pt x="4" y="584"/>
                  </a:lnTo>
                  <a:lnTo>
                    <a:pt x="2" y="573"/>
                  </a:lnTo>
                  <a:lnTo>
                    <a:pt x="1" y="562"/>
                  </a:lnTo>
                  <a:lnTo>
                    <a:pt x="0" y="550"/>
                  </a:lnTo>
                  <a:lnTo>
                    <a:pt x="0" y="112"/>
                  </a:lnTo>
                  <a:close/>
                  <a:moveTo>
                    <a:pt x="4" y="550"/>
                  </a:moveTo>
                  <a:lnTo>
                    <a:pt x="5" y="561"/>
                  </a:lnTo>
                  <a:lnTo>
                    <a:pt x="6" y="572"/>
                  </a:lnTo>
                  <a:lnTo>
                    <a:pt x="8" y="582"/>
                  </a:lnTo>
                  <a:lnTo>
                    <a:pt x="11" y="592"/>
                  </a:lnTo>
                  <a:lnTo>
                    <a:pt x="15" y="601"/>
                  </a:lnTo>
                  <a:lnTo>
                    <a:pt x="19" y="610"/>
                  </a:lnTo>
                  <a:lnTo>
                    <a:pt x="24" y="618"/>
                  </a:lnTo>
                  <a:lnTo>
                    <a:pt x="29" y="626"/>
                  </a:lnTo>
                  <a:lnTo>
                    <a:pt x="35" y="633"/>
                  </a:lnTo>
                  <a:lnTo>
                    <a:pt x="41" y="639"/>
                  </a:lnTo>
                  <a:lnTo>
                    <a:pt x="48" y="644"/>
                  </a:lnTo>
                  <a:lnTo>
                    <a:pt x="56" y="649"/>
                  </a:lnTo>
                  <a:lnTo>
                    <a:pt x="63" y="652"/>
                  </a:lnTo>
                  <a:lnTo>
                    <a:pt x="71" y="655"/>
                  </a:lnTo>
                  <a:lnTo>
                    <a:pt x="80" y="657"/>
                  </a:lnTo>
                  <a:lnTo>
                    <a:pt x="88" y="657"/>
                  </a:lnTo>
                  <a:lnTo>
                    <a:pt x="1023" y="657"/>
                  </a:lnTo>
                  <a:lnTo>
                    <a:pt x="1032" y="657"/>
                  </a:lnTo>
                  <a:lnTo>
                    <a:pt x="1040" y="655"/>
                  </a:lnTo>
                  <a:lnTo>
                    <a:pt x="1048" y="652"/>
                  </a:lnTo>
                  <a:lnTo>
                    <a:pt x="1056" y="649"/>
                  </a:lnTo>
                  <a:lnTo>
                    <a:pt x="1063" y="644"/>
                  </a:lnTo>
                  <a:lnTo>
                    <a:pt x="1070" y="639"/>
                  </a:lnTo>
                  <a:lnTo>
                    <a:pt x="1076" y="633"/>
                  </a:lnTo>
                  <a:lnTo>
                    <a:pt x="1082" y="626"/>
                  </a:lnTo>
                  <a:lnTo>
                    <a:pt x="1088" y="618"/>
                  </a:lnTo>
                  <a:lnTo>
                    <a:pt x="1093" y="610"/>
                  </a:lnTo>
                  <a:lnTo>
                    <a:pt x="1097" y="601"/>
                  </a:lnTo>
                  <a:lnTo>
                    <a:pt x="1100" y="592"/>
                  </a:lnTo>
                  <a:lnTo>
                    <a:pt x="1103" y="582"/>
                  </a:lnTo>
                  <a:lnTo>
                    <a:pt x="1105" y="572"/>
                  </a:lnTo>
                  <a:lnTo>
                    <a:pt x="1106" y="562"/>
                  </a:lnTo>
                  <a:lnTo>
                    <a:pt x="1107" y="550"/>
                  </a:lnTo>
                  <a:lnTo>
                    <a:pt x="1107" y="112"/>
                  </a:lnTo>
                  <a:lnTo>
                    <a:pt x="1106" y="101"/>
                  </a:lnTo>
                  <a:lnTo>
                    <a:pt x="1105" y="91"/>
                  </a:lnTo>
                  <a:lnTo>
                    <a:pt x="1103" y="80"/>
                  </a:lnTo>
                  <a:lnTo>
                    <a:pt x="1100" y="71"/>
                  </a:lnTo>
                  <a:lnTo>
                    <a:pt x="1097" y="61"/>
                  </a:lnTo>
                  <a:lnTo>
                    <a:pt x="1093" y="52"/>
                  </a:lnTo>
                  <a:lnTo>
                    <a:pt x="1088" y="44"/>
                  </a:lnTo>
                  <a:lnTo>
                    <a:pt x="1082" y="37"/>
                  </a:lnTo>
                  <a:lnTo>
                    <a:pt x="1077" y="30"/>
                  </a:lnTo>
                  <a:lnTo>
                    <a:pt x="1070" y="23"/>
                  </a:lnTo>
                  <a:lnTo>
                    <a:pt x="1063" y="18"/>
                  </a:lnTo>
                  <a:lnTo>
                    <a:pt x="1056" y="14"/>
                  </a:lnTo>
                  <a:lnTo>
                    <a:pt x="1048" y="10"/>
                  </a:lnTo>
                  <a:lnTo>
                    <a:pt x="1040" y="7"/>
                  </a:lnTo>
                  <a:lnTo>
                    <a:pt x="1032" y="6"/>
                  </a:lnTo>
                  <a:lnTo>
                    <a:pt x="1023" y="5"/>
                  </a:lnTo>
                  <a:lnTo>
                    <a:pt x="88" y="5"/>
                  </a:lnTo>
                  <a:lnTo>
                    <a:pt x="80" y="6"/>
                  </a:lnTo>
                  <a:lnTo>
                    <a:pt x="72" y="7"/>
                  </a:lnTo>
                  <a:lnTo>
                    <a:pt x="63" y="10"/>
                  </a:lnTo>
                  <a:lnTo>
                    <a:pt x="56" y="13"/>
                  </a:lnTo>
                  <a:lnTo>
                    <a:pt x="49" y="18"/>
                  </a:lnTo>
                  <a:lnTo>
                    <a:pt x="42" y="23"/>
                  </a:lnTo>
                  <a:lnTo>
                    <a:pt x="35" y="29"/>
                  </a:lnTo>
                  <a:lnTo>
                    <a:pt x="29" y="36"/>
                  </a:lnTo>
                  <a:lnTo>
                    <a:pt x="24" y="44"/>
                  </a:lnTo>
                  <a:lnTo>
                    <a:pt x="19" y="52"/>
                  </a:lnTo>
                  <a:lnTo>
                    <a:pt x="15" y="61"/>
                  </a:lnTo>
                  <a:lnTo>
                    <a:pt x="11" y="70"/>
                  </a:lnTo>
                  <a:lnTo>
                    <a:pt x="8" y="80"/>
                  </a:lnTo>
                  <a:lnTo>
                    <a:pt x="6" y="90"/>
                  </a:lnTo>
                  <a:lnTo>
                    <a:pt x="5" y="101"/>
                  </a:lnTo>
                  <a:lnTo>
                    <a:pt x="4" y="112"/>
                  </a:lnTo>
                  <a:lnTo>
                    <a:pt x="4" y="55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>
              <a:off x="1881" y="1750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Rectangle 18"/>
            <p:cNvSpPr>
              <a:spLocks noChangeArrowheads="1"/>
            </p:cNvSpPr>
            <p:nvPr/>
          </p:nvSpPr>
          <p:spPr bwMode="auto">
            <a:xfrm>
              <a:off x="2018" y="1918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Rectangle 19"/>
            <p:cNvSpPr>
              <a:spLocks noChangeArrowheads="1"/>
            </p:cNvSpPr>
            <p:nvPr/>
          </p:nvSpPr>
          <p:spPr bwMode="auto">
            <a:xfrm>
              <a:off x="2465" y="1918"/>
              <a:ext cx="83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sr-Latn-RS" altLang="sr-Latn-R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068" name="Picture 20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8" y="1613"/>
              <a:ext cx="1181" cy="7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9" name="Picture 21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8" y="1613"/>
              <a:ext cx="1181" cy="7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70" name="Picture 22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37" y="1690"/>
              <a:ext cx="1123" cy="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71" name="Picture 23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37" y="1690"/>
              <a:ext cx="1123" cy="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Freeform 24"/>
            <p:cNvSpPr>
              <a:spLocks/>
            </p:cNvSpPr>
            <p:nvPr/>
          </p:nvSpPr>
          <p:spPr bwMode="auto">
            <a:xfrm>
              <a:off x="3026" y="1636"/>
              <a:ext cx="1107" cy="658"/>
            </a:xfrm>
            <a:custGeom>
              <a:avLst/>
              <a:gdLst>
                <a:gd name="T0" fmla="*/ 0 w 8800"/>
                <a:gd name="T1" fmla="*/ 684 h 4100"/>
                <a:gd name="T2" fmla="*/ 684 w 8800"/>
                <a:gd name="T3" fmla="*/ 0 h 4100"/>
                <a:gd name="T4" fmla="*/ 8117 w 8800"/>
                <a:gd name="T5" fmla="*/ 0 h 4100"/>
                <a:gd name="T6" fmla="*/ 8800 w 8800"/>
                <a:gd name="T7" fmla="*/ 684 h 4100"/>
                <a:gd name="T8" fmla="*/ 8800 w 8800"/>
                <a:gd name="T9" fmla="*/ 3417 h 4100"/>
                <a:gd name="T10" fmla="*/ 8117 w 8800"/>
                <a:gd name="T11" fmla="*/ 4100 h 4100"/>
                <a:gd name="T12" fmla="*/ 684 w 8800"/>
                <a:gd name="T13" fmla="*/ 4100 h 4100"/>
                <a:gd name="T14" fmla="*/ 0 w 8800"/>
                <a:gd name="T15" fmla="*/ 3417 h 4100"/>
                <a:gd name="T16" fmla="*/ 0 w 8800"/>
                <a:gd name="T17" fmla="*/ 684 h 4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800" h="4100">
                  <a:moveTo>
                    <a:pt x="0" y="684"/>
                  </a:moveTo>
                  <a:cubicBezTo>
                    <a:pt x="0" y="306"/>
                    <a:pt x="306" y="0"/>
                    <a:pt x="684" y="0"/>
                  </a:cubicBezTo>
                  <a:lnTo>
                    <a:pt x="8117" y="0"/>
                  </a:lnTo>
                  <a:cubicBezTo>
                    <a:pt x="8495" y="0"/>
                    <a:pt x="8800" y="306"/>
                    <a:pt x="8800" y="684"/>
                  </a:cubicBezTo>
                  <a:lnTo>
                    <a:pt x="8800" y="3417"/>
                  </a:lnTo>
                  <a:cubicBezTo>
                    <a:pt x="8800" y="3795"/>
                    <a:pt x="8495" y="4100"/>
                    <a:pt x="8117" y="4100"/>
                  </a:cubicBezTo>
                  <a:lnTo>
                    <a:pt x="684" y="4100"/>
                  </a:lnTo>
                  <a:cubicBezTo>
                    <a:pt x="306" y="4100"/>
                    <a:pt x="0" y="3795"/>
                    <a:pt x="0" y="3417"/>
                  </a:cubicBezTo>
                  <a:lnTo>
                    <a:pt x="0" y="684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ru-RU" sz="1600" dirty="0"/>
                <a:t>Исполнение бюджета за предыдущий год</a:t>
              </a:r>
              <a:endParaRPr lang="en-GB" sz="1600" dirty="0"/>
            </a:p>
          </p:txBody>
        </p:sp>
        <p:sp>
          <p:nvSpPr>
            <p:cNvPr id="18" name="Freeform 25"/>
            <p:cNvSpPr>
              <a:spLocks noEditPoints="1"/>
            </p:cNvSpPr>
            <p:nvPr/>
          </p:nvSpPr>
          <p:spPr bwMode="auto">
            <a:xfrm>
              <a:off x="3024" y="1634"/>
              <a:ext cx="1111" cy="663"/>
            </a:xfrm>
            <a:custGeom>
              <a:avLst/>
              <a:gdLst>
                <a:gd name="T0" fmla="*/ 2 w 1111"/>
                <a:gd name="T1" fmla="*/ 89 h 663"/>
                <a:gd name="T2" fmla="*/ 11 w 1111"/>
                <a:gd name="T3" fmla="*/ 59 h 663"/>
                <a:gd name="T4" fmla="*/ 26 w 1111"/>
                <a:gd name="T5" fmla="*/ 33 h 663"/>
                <a:gd name="T6" fmla="*/ 46 w 1111"/>
                <a:gd name="T7" fmla="*/ 13 h 663"/>
                <a:gd name="T8" fmla="*/ 71 w 1111"/>
                <a:gd name="T9" fmla="*/ 2 h 663"/>
                <a:gd name="T10" fmla="*/ 1023 w 1111"/>
                <a:gd name="T11" fmla="*/ 0 h 663"/>
                <a:gd name="T12" fmla="*/ 1049 w 1111"/>
                <a:gd name="T13" fmla="*/ 5 h 663"/>
                <a:gd name="T14" fmla="*/ 1072 w 1111"/>
                <a:gd name="T15" fmla="*/ 19 h 663"/>
                <a:gd name="T16" fmla="*/ 1091 w 1111"/>
                <a:gd name="T17" fmla="*/ 41 h 663"/>
                <a:gd name="T18" fmla="*/ 1104 w 1111"/>
                <a:gd name="T19" fmla="*/ 68 h 663"/>
                <a:gd name="T20" fmla="*/ 1111 w 1111"/>
                <a:gd name="T21" fmla="*/ 100 h 663"/>
                <a:gd name="T22" fmla="*/ 1111 w 1111"/>
                <a:gd name="T23" fmla="*/ 562 h 663"/>
                <a:gd name="T24" fmla="*/ 1104 w 1111"/>
                <a:gd name="T25" fmla="*/ 594 h 663"/>
                <a:gd name="T26" fmla="*/ 1091 w 1111"/>
                <a:gd name="T27" fmla="*/ 622 h 663"/>
                <a:gd name="T28" fmla="*/ 1072 w 1111"/>
                <a:gd name="T29" fmla="*/ 643 h 663"/>
                <a:gd name="T30" fmla="*/ 1049 w 1111"/>
                <a:gd name="T31" fmla="*/ 658 h 663"/>
                <a:gd name="T32" fmla="*/ 1023 w 1111"/>
                <a:gd name="T33" fmla="*/ 663 h 663"/>
                <a:gd name="T34" fmla="*/ 71 w 1111"/>
                <a:gd name="T35" fmla="*/ 660 h 663"/>
                <a:gd name="T36" fmla="*/ 46 w 1111"/>
                <a:gd name="T37" fmla="*/ 649 h 663"/>
                <a:gd name="T38" fmla="*/ 26 w 1111"/>
                <a:gd name="T39" fmla="*/ 630 h 663"/>
                <a:gd name="T40" fmla="*/ 11 w 1111"/>
                <a:gd name="T41" fmla="*/ 604 h 663"/>
                <a:gd name="T42" fmla="*/ 2 w 1111"/>
                <a:gd name="T43" fmla="*/ 573 h 663"/>
                <a:gd name="T44" fmla="*/ 0 w 1111"/>
                <a:gd name="T45" fmla="*/ 112 h 663"/>
                <a:gd name="T46" fmla="*/ 6 w 1111"/>
                <a:gd name="T47" fmla="*/ 572 h 663"/>
                <a:gd name="T48" fmla="*/ 15 w 1111"/>
                <a:gd name="T49" fmla="*/ 601 h 663"/>
                <a:gd name="T50" fmla="*/ 29 w 1111"/>
                <a:gd name="T51" fmla="*/ 626 h 663"/>
                <a:gd name="T52" fmla="*/ 48 w 1111"/>
                <a:gd name="T53" fmla="*/ 644 h 663"/>
                <a:gd name="T54" fmla="*/ 71 w 1111"/>
                <a:gd name="T55" fmla="*/ 655 h 663"/>
                <a:gd name="T56" fmla="*/ 1023 w 1111"/>
                <a:gd name="T57" fmla="*/ 657 h 663"/>
                <a:gd name="T58" fmla="*/ 1048 w 1111"/>
                <a:gd name="T59" fmla="*/ 652 h 663"/>
                <a:gd name="T60" fmla="*/ 1070 w 1111"/>
                <a:gd name="T61" fmla="*/ 639 h 663"/>
                <a:gd name="T62" fmla="*/ 1088 w 1111"/>
                <a:gd name="T63" fmla="*/ 618 h 663"/>
                <a:gd name="T64" fmla="*/ 1100 w 1111"/>
                <a:gd name="T65" fmla="*/ 592 h 663"/>
                <a:gd name="T66" fmla="*/ 1106 w 1111"/>
                <a:gd name="T67" fmla="*/ 562 h 663"/>
                <a:gd name="T68" fmla="*/ 1106 w 1111"/>
                <a:gd name="T69" fmla="*/ 101 h 663"/>
                <a:gd name="T70" fmla="*/ 1100 w 1111"/>
                <a:gd name="T71" fmla="*/ 71 h 663"/>
                <a:gd name="T72" fmla="*/ 1088 w 1111"/>
                <a:gd name="T73" fmla="*/ 44 h 663"/>
                <a:gd name="T74" fmla="*/ 1070 w 1111"/>
                <a:gd name="T75" fmla="*/ 23 h 663"/>
                <a:gd name="T76" fmla="*/ 1048 w 1111"/>
                <a:gd name="T77" fmla="*/ 10 h 663"/>
                <a:gd name="T78" fmla="*/ 1023 w 1111"/>
                <a:gd name="T79" fmla="*/ 5 h 663"/>
                <a:gd name="T80" fmla="*/ 72 w 1111"/>
                <a:gd name="T81" fmla="*/ 7 h 663"/>
                <a:gd name="T82" fmla="*/ 48 w 1111"/>
                <a:gd name="T83" fmla="*/ 18 h 663"/>
                <a:gd name="T84" fmla="*/ 29 w 1111"/>
                <a:gd name="T85" fmla="*/ 36 h 663"/>
                <a:gd name="T86" fmla="*/ 15 w 1111"/>
                <a:gd name="T87" fmla="*/ 61 h 663"/>
                <a:gd name="T88" fmla="*/ 6 w 1111"/>
                <a:gd name="T89" fmla="*/ 90 h 663"/>
                <a:gd name="T90" fmla="*/ 4 w 1111"/>
                <a:gd name="T91" fmla="*/ 550 h 6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111" h="663">
                  <a:moveTo>
                    <a:pt x="0" y="112"/>
                  </a:moveTo>
                  <a:lnTo>
                    <a:pt x="1" y="101"/>
                  </a:lnTo>
                  <a:lnTo>
                    <a:pt x="2" y="89"/>
                  </a:lnTo>
                  <a:lnTo>
                    <a:pt x="4" y="79"/>
                  </a:lnTo>
                  <a:lnTo>
                    <a:pt x="7" y="68"/>
                  </a:lnTo>
                  <a:lnTo>
                    <a:pt x="11" y="59"/>
                  </a:lnTo>
                  <a:lnTo>
                    <a:pt x="15" y="49"/>
                  </a:lnTo>
                  <a:lnTo>
                    <a:pt x="20" y="41"/>
                  </a:lnTo>
                  <a:lnTo>
                    <a:pt x="26" y="33"/>
                  </a:lnTo>
                  <a:lnTo>
                    <a:pt x="32" y="25"/>
                  </a:lnTo>
                  <a:lnTo>
                    <a:pt x="39" y="19"/>
                  </a:lnTo>
                  <a:lnTo>
                    <a:pt x="46" y="13"/>
                  </a:lnTo>
                  <a:lnTo>
                    <a:pt x="54" y="9"/>
                  </a:lnTo>
                  <a:lnTo>
                    <a:pt x="62" y="5"/>
                  </a:lnTo>
                  <a:lnTo>
                    <a:pt x="71" y="2"/>
                  </a:lnTo>
                  <a:lnTo>
                    <a:pt x="79" y="0"/>
                  </a:lnTo>
                  <a:lnTo>
                    <a:pt x="88" y="0"/>
                  </a:lnTo>
                  <a:lnTo>
                    <a:pt x="1023" y="0"/>
                  </a:lnTo>
                  <a:lnTo>
                    <a:pt x="1032" y="0"/>
                  </a:lnTo>
                  <a:lnTo>
                    <a:pt x="1041" y="2"/>
                  </a:lnTo>
                  <a:lnTo>
                    <a:pt x="1049" y="5"/>
                  </a:lnTo>
                  <a:lnTo>
                    <a:pt x="1057" y="8"/>
                  </a:lnTo>
                  <a:lnTo>
                    <a:pt x="1065" y="13"/>
                  </a:lnTo>
                  <a:lnTo>
                    <a:pt x="1072" y="19"/>
                  </a:lnTo>
                  <a:lnTo>
                    <a:pt x="1079" y="25"/>
                  </a:lnTo>
                  <a:lnTo>
                    <a:pt x="1085" y="33"/>
                  </a:lnTo>
                  <a:lnTo>
                    <a:pt x="1091" y="41"/>
                  </a:lnTo>
                  <a:lnTo>
                    <a:pt x="1096" y="49"/>
                  </a:lnTo>
                  <a:lnTo>
                    <a:pt x="1100" y="58"/>
                  </a:lnTo>
                  <a:lnTo>
                    <a:pt x="1104" y="68"/>
                  </a:lnTo>
                  <a:lnTo>
                    <a:pt x="1107" y="79"/>
                  </a:lnTo>
                  <a:lnTo>
                    <a:pt x="1109" y="89"/>
                  </a:lnTo>
                  <a:lnTo>
                    <a:pt x="1111" y="100"/>
                  </a:lnTo>
                  <a:lnTo>
                    <a:pt x="1111" y="112"/>
                  </a:lnTo>
                  <a:lnTo>
                    <a:pt x="1111" y="550"/>
                  </a:lnTo>
                  <a:lnTo>
                    <a:pt x="1111" y="562"/>
                  </a:lnTo>
                  <a:lnTo>
                    <a:pt x="1109" y="573"/>
                  </a:lnTo>
                  <a:lnTo>
                    <a:pt x="1107" y="584"/>
                  </a:lnTo>
                  <a:lnTo>
                    <a:pt x="1104" y="594"/>
                  </a:lnTo>
                  <a:lnTo>
                    <a:pt x="1101" y="604"/>
                  </a:lnTo>
                  <a:lnTo>
                    <a:pt x="1096" y="613"/>
                  </a:lnTo>
                  <a:lnTo>
                    <a:pt x="1091" y="622"/>
                  </a:lnTo>
                  <a:lnTo>
                    <a:pt x="1085" y="630"/>
                  </a:lnTo>
                  <a:lnTo>
                    <a:pt x="1079" y="637"/>
                  </a:lnTo>
                  <a:lnTo>
                    <a:pt x="1072" y="643"/>
                  </a:lnTo>
                  <a:lnTo>
                    <a:pt x="1065" y="649"/>
                  </a:lnTo>
                  <a:lnTo>
                    <a:pt x="1058" y="654"/>
                  </a:lnTo>
                  <a:lnTo>
                    <a:pt x="1049" y="658"/>
                  </a:lnTo>
                  <a:lnTo>
                    <a:pt x="1041" y="660"/>
                  </a:lnTo>
                  <a:lnTo>
                    <a:pt x="1032" y="662"/>
                  </a:lnTo>
                  <a:lnTo>
                    <a:pt x="1023" y="663"/>
                  </a:lnTo>
                  <a:lnTo>
                    <a:pt x="88" y="663"/>
                  </a:lnTo>
                  <a:lnTo>
                    <a:pt x="79" y="662"/>
                  </a:lnTo>
                  <a:lnTo>
                    <a:pt x="71" y="660"/>
                  </a:lnTo>
                  <a:lnTo>
                    <a:pt x="62" y="658"/>
                  </a:lnTo>
                  <a:lnTo>
                    <a:pt x="54" y="654"/>
                  </a:lnTo>
                  <a:lnTo>
                    <a:pt x="46" y="649"/>
                  </a:lnTo>
                  <a:lnTo>
                    <a:pt x="39" y="643"/>
                  </a:lnTo>
                  <a:lnTo>
                    <a:pt x="32" y="637"/>
                  </a:lnTo>
                  <a:lnTo>
                    <a:pt x="26" y="630"/>
                  </a:lnTo>
                  <a:lnTo>
                    <a:pt x="20" y="622"/>
                  </a:lnTo>
                  <a:lnTo>
                    <a:pt x="15" y="613"/>
                  </a:lnTo>
                  <a:lnTo>
                    <a:pt x="11" y="604"/>
                  </a:lnTo>
                  <a:lnTo>
                    <a:pt x="7" y="594"/>
                  </a:lnTo>
                  <a:lnTo>
                    <a:pt x="4" y="584"/>
                  </a:lnTo>
                  <a:lnTo>
                    <a:pt x="2" y="573"/>
                  </a:lnTo>
                  <a:lnTo>
                    <a:pt x="1" y="562"/>
                  </a:lnTo>
                  <a:lnTo>
                    <a:pt x="0" y="550"/>
                  </a:lnTo>
                  <a:lnTo>
                    <a:pt x="0" y="112"/>
                  </a:lnTo>
                  <a:close/>
                  <a:moveTo>
                    <a:pt x="4" y="550"/>
                  </a:moveTo>
                  <a:lnTo>
                    <a:pt x="5" y="561"/>
                  </a:lnTo>
                  <a:lnTo>
                    <a:pt x="6" y="572"/>
                  </a:lnTo>
                  <a:lnTo>
                    <a:pt x="8" y="582"/>
                  </a:lnTo>
                  <a:lnTo>
                    <a:pt x="11" y="592"/>
                  </a:lnTo>
                  <a:lnTo>
                    <a:pt x="15" y="601"/>
                  </a:lnTo>
                  <a:lnTo>
                    <a:pt x="19" y="610"/>
                  </a:lnTo>
                  <a:lnTo>
                    <a:pt x="24" y="618"/>
                  </a:lnTo>
                  <a:lnTo>
                    <a:pt x="29" y="626"/>
                  </a:lnTo>
                  <a:lnTo>
                    <a:pt x="35" y="633"/>
                  </a:lnTo>
                  <a:lnTo>
                    <a:pt x="41" y="639"/>
                  </a:lnTo>
                  <a:lnTo>
                    <a:pt x="48" y="644"/>
                  </a:lnTo>
                  <a:lnTo>
                    <a:pt x="56" y="649"/>
                  </a:lnTo>
                  <a:lnTo>
                    <a:pt x="63" y="652"/>
                  </a:lnTo>
                  <a:lnTo>
                    <a:pt x="71" y="655"/>
                  </a:lnTo>
                  <a:lnTo>
                    <a:pt x="80" y="657"/>
                  </a:lnTo>
                  <a:lnTo>
                    <a:pt x="88" y="657"/>
                  </a:lnTo>
                  <a:lnTo>
                    <a:pt x="1023" y="657"/>
                  </a:lnTo>
                  <a:lnTo>
                    <a:pt x="1032" y="657"/>
                  </a:lnTo>
                  <a:lnTo>
                    <a:pt x="1040" y="655"/>
                  </a:lnTo>
                  <a:lnTo>
                    <a:pt x="1048" y="652"/>
                  </a:lnTo>
                  <a:lnTo>
                    <a:pt x="1056" y="649"/>
                  </a:lnTo>
                  <a:lnTo>
                    <a:pt x="1063" y="644"/>
                  </a:lnTo>
                  <a:lnTo>
                    <a:pt x="1070" y="639"/>
                  </a:lnTo>
                  <a:lnTo>
                    <a:pt x="1076" y="633"/>
                  </a:lnTo>
                  <a:lnTo>
                    <a:pt x="1082" y="626"/>
                  </a:lnTo>
                  <a:lnTo>
                    <a:pt x="1088" y="618"/>
                  </a:lnTo>
                  <a:lnTo>
                    <a:pt x="1093" y="610"/>
                  </a:lnTo>
                  <a:lnTo>
                    <a:pt x="1097" y="601"/>
                  </a:lnTo>
                  <a:lnTo>
                    <a:pt x="1100" y="592"/>
                  </a:lnTo>
                  <a:lnTo>
                    <a:pt x="1103" y="582"/>
                  </a:lnTo>
                  <a:lnTo>
                    <a:pt x="1105" y="572"/>
                  </a:lnTo>
                  <a:lnTo>
                    <a:pt x="1106" y="562"/>
                  </a:lnTo>
                  <a:lnTo>
                    <a:pt x="1107" y="550"/>
                  </a:lnTo>
                  <a:lnTo>
                    <a:pt x="1107" y="112"/>
                  </a:lnTo>
                  <a:lnTo>
                    <a:pt x="1106" y="101"/>
                  </a:lnTo>
                  <a:lnTo>
                    <a:pt x="1105" y="91"/>
                  </a:lnTo>
                  <a:lnTo>
                    <a:pt x="1103" y="80"/>
                  </a:lnTo>
                  <a:lnTo>
                    <a:pt x="1100" y="71"/>
                  </a:lnTo>
                  <a:lnTo>
                    <a:pt x="1097" y="61"/>
                  </a:lnTo>
                  <a:lnTo>
                    <a:pt x="1093" y="52"/>
                  </a:lnTo>
                  <a:lnTo>
                    <a:pt x="1088" y="44"/>
                  </a:lnTo>
                  <a:lnTo>
                    <a:pt x="1082" y="37"/>
                  </a:lnTo>
                  <a:lnTo>
                    <a:pt x="1077" y="30"/>
                  </a:lnTo>
                  <a:lnTo>
                    <a:pt x="1070" y="23"/>
                  </a:lnTo>
                  <a:lnTo>
                    <a:pt x="1063" y="18"/>
                  </a:lnTo>
                  <a:lnTo>
                    <a:pt x="1056" y="14"/>
                  </a:lnTo>
                  <a:lnTo>
                    <a:pt x="1048" y="10"/>
                  </a:lnTo>
                  <a:lnTo>
                    <a:pt x="1040" y="7"/>
                  </a:lnTo>
                  <a:lnTo>
                    <a:pt x="1032" y="6"/>
                  </a:lnTo>
                  <a:lnTo>
                    <a:pt x="1023" y="5"/>
                  </a:lnTo>
                  <a:lnTo>
                    <a:pt x="88" y="5"/>
                  </a:lnTo>
                  <a:lnTo>
                    <a:pt x="80" y="6"/>
                  </a:lnTo>
                  <a:lnTo>
                    <a:pt x="72" y="7"/>
                  </a:lnTo>
                  <a:lnTo>
                    <a:pt x="63" y="10"/>
                  </a:lnTo>
                  <a:lnTo>
                    <a:pt x="56" y="13"/>
                  </a:lnTo>
                  <a:lnTo>
                    <a:pt x="48" y="18"/>
                  </a:lnTo>
                  <a:lnTo>
                    <a:pt x="42" y="23"/>
                  </a:lnTo>
                  <a:lnTo>
                    <a:pt x="35" y="30"/>
                  </a:lnTo>
                  <a:lnTo>
                    <a:pt x="29" y="36"/>
                  </a:lnTo>
                  <a:lnTo>
                    <a:pt x="24" y="44"/>
                  </a:lnTo>
                  <a:lnTo>
                    <a:pt x="19" y="52"/>
                  </a:lnTo>
                  <a:lnTo>
                    <a:pt x="15" y="61"/>
                  </a:lnTo>
                  <a:lnTo>
                    <a:pt x="11" y="70"/>
                  </a:lnTo>
                  <a:lnTo>
                    <a:pt x="8" y="80"/>
                  </a:lnTo>
                  <a:lnTo>
                    <a:pt x="6" y="90"/>
                  </a:lnTo>
                  <a:lnTo>
                    <a:pt x="5" y="101"/>
                  </a:lnTo>
                  <a:lnTo>
                    <a:pt x="4" y="112"/>
                  </a:lnTo>
                  <a:lnTo>
                    <a:pt x="4" y="55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9" name="Rectangle 26"/>
            <p:cNvSpPr>
              <a:spLocks noChangeArrowheads="1"/>
            </p:cNvSpPr>
            <p:nvPr/>
          </p:nvSpPr>
          <p:spPr bwMode="auto">
            <a:xfrm>
              <a:off x="3113" y="1712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Rectangle 27"/>
            <p:cNvSpPr>
              <a:spLocks noChangeArrowheads="1"/>
            </p:cNvSpPr>
            <p:nvPr/>
          </p:nvSpPr>
          <p:spPr bwMode="auto">
            <a:xfrm>
              <a:off x="3145" y="1881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ectangle 28"/>
            <p:cNvSpPr>
              <a:spLocks noChangeArrowheads="1"/>
            </p:cNvSpPr>
            <p:nvPr/>
          </p:nvSpPr>
          <p:spPr bwMode="auto">
            <a:xfrm>
              <a:off x="3418" y="2050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Rectangle 29"/>
            <p:cNvSpPr>
              <a:spLocks noChangeArrowheads="1"/>
            </p:cNvSpPr>
            <p:nvPr/>
          </p:nvSpPr>
          <p:spPr bwMode="auto">
            <a:xfrm>
              <a:off x="3741" y="2050"/>
              <a:ext cx="84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sr-Latn-RS" altLang="sr-Latn-R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078" name="Picture 30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0" y="1613"/>
              <a:ext cx="1181" cy="7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79" name="Picture 31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0" y="1613"/>
              <a:ext cx="1181" cy="7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80" name="Picture 32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89" y="1690"/>
              <a:ext cx="1123" cy="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81" name="Picture 33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89" y="1690"/>
              <a:ext cx="1123" cy="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" name="Freeform 34"/>
            <p:cNvSpPr>
              <a:spLocks/>
            </p:cNvSpPr>
            <p:nvPr/>
          </p:nvSpPr>
          <p:spPr bwMode="auto">
            <a:xfrm>
              <a:off x="4352" y="1630"/>
              <a:ext cx="1107" cy="658"/>
            </a:xfrm>
            <a:custGeom>
              <a:avLst/>
              <a:gdLst>
                <a:gd name="T0" fmla="*/ 0 w 4400"/>
                <a:gd name="T1" fmla="*/ 342 h 2050"/>
                <a:gd name="T2" fmla="*/ 342 w 4400"/>
                <a:gd name="T3" fmla="*/ 0 h 2050"/>
                <a:gd name="T4" fmla="*/ 4059 w 4400"/>
                <a:gd name="T5" fmla="*/ 0 h 2050"/>
                <a:gd name="T6" fmla="*/ 4400 w 4400"/>
                <a:gd name="T7" fmla="*/ 342 h 2050"/>
                <a:gd name="T8" fmla="*/ 4400 w 4400"/>
                <a:gd name="T9" fmla="*/ 1709 h 2050"/>
                <a:gd name="T10" fmla="*/ 4059 w 4400"/>
                <a:gd name="T11" fmla="*/ 2050 h 2050"/>
                <a:gd name="T12" fmla="*/ 342 w 4400"/>
                <a:gd name="T13" fmla="*/ 2050 h 2050"/>
                <a:gd name="T14" fmla="*/ 0 w 4400"/>
                <a:gd name="T15" fmla="*/ 1709 h 2050"/>
                <a:gd name="T16" fmla="*/ 0 w 4400"/>
                <a:gd name="T17" fmla="*/ 342 h 20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00" h="2050">
                  <a:moveTo>
                    <a:pt x="0" y="342"/>
                  </a:moveTo>
                  <a:cubicBezTo>
                    <a:pt x="0" y="153"/>
                    <a:pt x="153" y="0"/>
                    <a:pt x="342" y="0"/>
                  </a:cubicBezTo>
                  <a:lnTo>
                    <a:pt x="4059" y="0"/>
                  </a:lnTo>
                  <a:cubicBezTo>
                    <a:pt x="4247" y="0"/>
                    <a:pt x="4400" y="153"/>
                    <a:pt x="4400" y="342"/>
                  </a:cubicBezTo>
                  <a:lnTo>
                    <a:pt x="4400" y="1709"/>
                  </a:lnTo>
                  <a:cubicBezTo>
                    <a:pt x="4400" y="1897"/>
                    <a:pt x="4247" y="2050"/>
                    <a:pt x="4059" y="2050"/>
                  </a:cubicBezTo>
                  <a:lnTo>
                    <a:pt x="342" y="2050"/>
                  </a:lnTo>
                  <a:cubicBezTo>
                    <a:pt x="153" y="2050"/>
                    <a:pt x="0" y="1897"/>
                    <a:pt x="0" y="1709"/>
                  </a:cubicBezTo>
                  <a:lnTo>
                    <a:pt x="0" y="34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ru-RU" sz="1600" dirty="0"/>
                <a:t>Среднесрочные планы ведомств и отраслевые стратегии </a:t>
              </a:r>
              <a:endParaRPr lang="en-GB" sz="1600" dirty="0"/>
            </a:p>
          </p:txBody>
        </p:sp>
        <p:sp>
          <p:nvSpPr>
            <p:cNvPr id="24" name="Freeform 35"/>
            <p:cNvSpPr>
              <a:spLocks noEditPoints="1"/>
            </p:cNvSpPr>
            <p:nvPr/>
          </p:nvSpPr>
          <p:spPr bwMode="auto">
            <a:xfrm>
              <a:off x="4376" y="1634"/>
              <a:ext cx="1111" cy="663"/>
            </a:xfrm>
            <a:custGeom>
              <a:avLst/>
              <a:gdLst>
                <a:gd name="T0" fmla="*/ 2 w 1111"/>
                <a:gd name="T1" fmla="*/ 90 h 663"/>
                <a:gd name="T2" fmla="*/ 11 w 1111"/>
                <a:gd name="T3" fmla="*/ 59 h 663"/>
                <a:gd name="T4" fmla="*/ 26 w 1111"/>
                <a:gd name="T5" fmla="*/ 33 h 663"/>
                <a:gd name="T6" fmla="*/ 46 w 1111"/>
                <a:gd name="T7" fmla="*/ 14 h 663"/>
                <a:gd name="T8" fmla="*/ 71 w 1111"/>
                <a:gd name="T9" fmla="*/ 2 h 663"/>
                <a:gd name="T10" fmla="*/ 1023 w 1111"/>
                <a:gd name="T11" fmla="*/ 0 h 663"/>
                <a:gd name="T12" fmla="*/ 1049 w 1111"/>
                <a:gd name="T13" fmla="*/ 5 h 663"/>
                <a:gd name="T14" fmla="*/ 1072 w 1111"/>
                <a:gd name="T15" fmla="*/ 19 h 663"/>
                <a:gd name="T16" fmla="*/ 1091 w 1111"/>
                <a:gd name="T17" fmla="*/ 41 h 663"/>
                <a:gd name="T18" fmla="*/ 1104 w 1111"/>
                <a:gd name="T19" fmla="*/ 68 h 663"/>
                <a:gd name="T20" fmla="*/ 1111 w 1111"/>
                <a:gd name="T21" fmla="*/ 101 h 663"/>
                <a:gd name="T22" fmla="*/ 1111 w 1111"/>
                <a:gd name="T23" fmla="*/ 562 h 663"/>
                <a:gd name="T24" fmla="*/ 1104 w 1111"/>
                <a:gd name="T25" fmla="*/ 594 h 663"/>
                <a:gd name="T26" fmla="*/ 1091 w 1111"/>
                <a:gd name="T27" fmla="*/ 622 h 663"/>
                <a:gd name="T28" fmla="*/ 1073 w 1111"/>
                <a:gd name="T29" fmla="*/ 643 h 663"/>
                <a:gd name="T30" fmla="*/ 1049 w 1111"/>
                <a:gd name="T31" fmla="*/ 658 h 663"/>
                <a:gd name="T32" fmla="*/ 1023 w 1111"/>
                <a:gd name="T33" fmla="*/ 663 h 663"/>
                <a:gd name="T34" fmla="*/ 71 w 1111"/>
                <a:gd name="T35" fmla="*/ 660 h 663"/>
                <a:gd name="T36" fmla="*/ 47 w 1111"/>
                <a:gd name="T37" fmla="*/ 649 h 663"/>
                <a:gd name="T38" fmla="*/ 26 w 1111"/>
                <a:gd name="T39" fmla="*/ 630 h 663"/>
                <a:gd name="T40" fmla="*/ 11 w 1111"/>
                <a:gd name="T41" fmla="*/ 604 h 663"/>
                <a:gd name="T42" fmla="*/ 2 w 1111"/>
                <a:gd name="T43" fmla="*/ 573 h 663"/>
                <a:gd name="T44" fmla="*/ 0 w 1111"/>
                <a:gd name="T45" fmla="*/ 112 h 663"/>
                <a:gd name="T46" fmla="*/ 6 w 1111"/>
                <a:gd name="T47" fmla="*/ 572 h 663"/>
                <a:gd name="T48" fmla="*/ 15 w 1111"/>
                <a:gd name="T49" fmla="*/ 601 h 663"/>
                <a:gd name="T50" fmla="*/ 29 w 1111"/>
                <a:gd name="T51" fmla="*/ 626 h 663"/>
                <a:gd name="T52" fmla="*/ 48 w 1111"/>
                <a:gd name="T53" fmla="*/ 644 h 663"/>
                <a:gd name="T54" fmla="*/ 71 w 1111"/>
                <a:gd name="T55" fmla="*/ 655 h 663"/>
                <a:gd name="T56" fmla="*/ 1023 w 1111"/>
                <a:gd name="T57" fmla="*/ 657 h 663"/>
                <a:gd name="T58" fmla="*/ 1048 w 1111"/>
                <a:gd name="T59" fmla="*/ 652 h 663"/>
                <a:gd name="T60" fmla="*/ 1070 w 1111"/>
                <a:gd name="T61" fmla="*/ 639 h 663"/>
                <a:gd name="T62" fmla="*/ 1088 w 1111"/>
                <a:gd name="T63" fmla="*/ 618 h 663"/>
                <a:gd name="T64" fmla="*/ 1100 w 1111"/>
                <a:gd name="T65" fmla="*/ 592 h 663"/>
                <a:gd name="T66" fmla="*/ 1107 w 1111"/>
                <a:gd name="T67" fmla="*/ 562 h 663"/>
                <a:gd name="T68" fmla="*/ 1107 w 1111"/>
                <a:gd name="T69" fmla="*/ 101 h 663"/>
                <a:gd name="T70" fmla="*/ 1100 w 1111"/>
                <a:gd name="T71" fmla="*/ 71 h 663"/>
                <a:gd name="T72" fmla="*/ 1088 w 1111"/>
                <a:gd name="T73" fmla="*/ 44 h 663"/>
                <a:gd name="T74" fmla="*/ 1070 w 1111"/>
                <a:gd name="T75" fmla="*/ 24 h 663"/>
                <a:gd name="T76" fmla="*/ 1048 w 1111"/>
                <a:gd name="T77" fmla="*/ 10 h 663"/>
                <a:gd name="T78" fmla="*/ 1023 w 1111"/>
                <a:gd name="T79" fmla="*/ 5 h 663"/>
                <a:gd name="T80" fmla="*/ 72 w 1111"/>
                <a:gd name="T81" fmla="*/ 8 h 663"/>
                <a:gd name="T82" fmla="*/ 49 w 1111"/>
                <a:gd name="T83" fmla="*/ 18 h 663"/>
                <a:gd name="T84" fmla="*/ 29 w 1111"/>
                <a:gd name="T85" fmla="*/ 36 h 663"/>
                <a:gd name="T86" fmla="*/ 15 w 1111"/>
                <a:gd name="T87" fmla="*/ 61 h 663"/>
                <a:gd name="T88" fmla="*/ 6 w 1111"/>
                <a:gd name="T89" fmla="*/ 90 h 663"/>
                <a:gd name="T90" fmla="*/ 5 w 1111"/>
                <a:gd name="T91" fmla="*/ 550 h 6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111" h="663">
                  <a:moveTo>
                    <a:pt x="0" y="112"/>
                  </a:moveTo>
                  <a:lnTo>
                    <a:pt x="1" y="101"/>
                  </a:lnTo>
                  <a:lnTo>
                    <a:pt x="2" y="90"/>
                  </a:lnTo>
                  <a:lnTo>
                    <a:pt x="4" y="79"/>
                  </a:lnTo>
                  <a:lnTo>
                    <a:pt x="7" y="68"/>
                  </a:lnTo>
                  <a:lnTo>
                    <a:pt x="11" y="59"/>
                  </a:lnTo>
                  <a:lnTo>
                    <a:pt x="15" y="50"/>
                  </a:lnTo>
                  <a:lnTo>
                    <a:pt x="21" y="41"/>
                  </a:lnTo>
                  <a:lnTo>
                    <a:pt x="26" y="33"/>
                  </a:lnTo>
                  <a:lnTo>
                    <a:pt x="32" y="25"/>
                  </a:lnTo>
                  <a:lnTo>
                    <a:pt x="39" y="19"/>
                  </a:lnTo>
                  <a:lnTo>
                    <a:pt x="46" y="14"/>
                  </a:lnTo>
                  <a:lnTo>
                    <a:pt x="54" y="9"/>
                  </a:lnTo>
                  <a:lnTo>
                    <a:pt x="62" y="5"/>
                  </a:lnTo>
                  <a:lnTo>
                    <a:pt x="71" y="2"/>
                  </a:lnTo>
                  <a:lnTo>
                    <a:pt x="79" y="0"/>
                  </a:lnTo>
                  <a:lnTo>
                    <a:pt x="88" y="0"/>
                  </a:lnTo>
                  <a:lnTo>
                    <a:pt x="1023" y="0"/>
                  </a:lnTo>
                  <a:lnTo>
                    <a:pt x="1032" y="0"/>
                  </a:lnTo>
                  <a:lnTo>
                    <a:pt x="1041" y="2"/>
                  </a:lnTo>
                  <a:lnTo>
                    <a:pt x="1049" y="5"/>
                  </a:lnTo>
                  <a:lnTo>
                    <a:pt x="1057" y="8"/>
                  </a:lnTo>
                  <a:lnTo>
                    <a:pt x="1065" y="13"/>
                  </a:lnTo>
                  <a:lnTo>
                    <a:pt x="1072" y="19"/>
                  </a:lnTo>
                  <a:lnTo>
                    <a:pt x="1079" y="25"/>
                  </a:lnTo>
                  <a:lnTo>
                    <a:pt x="1085" y="33"/>
                  </a:lnTo>
                  <a:lnTo>
                    <a:pt x="1091" y="41"/>
                  </a:lnTo>
                  <a:lnTo>
                    <a:pt x="1096" y="49"/>
                  </a:lnTo>
                  <a:lnTo>
                    <a:pt x="1100" y="59"/>
                  </a:lnTo>
                  <a:lnTo>
                    <a:pt x="1104" y="68"/>
                  </a:lnTo>
                  <a:lnTo>
                    <a:pt x="1107" y="79"/>
                  </a:lnTo>
                  <a:lnTo>
                    <a:pt x="1110" y="89"/>
                  </a:lnTo>
                  <a:lnTo>
                    <a:pt x="1111" y="101"/>
                  </a:lnTo>
                  <a:lnTo>
                    <a:pt x="1111" y="112"/>
                  </a:lnTo>
                  <a:lnTo>
                    <a:pt x="1111" y="550"/>
                  </a:lnTo>
                  <a:lnTo>
                    <a:pt x="1111" y="562"/>
                  </a:lnTo>
                  <a:lnTo>
                    <a:pt x="1110" y="573"/>
                  </a:lnTo>
                  <a:lnTo>
                    <a:pt x="1107" y="584"/>
                  </a:lnTo>
                  <a:lnTo>
                    <a:pt x="1104" y="594"/>
                  </a:lnTo>
                  <a:lnTo>
                    <a:pt x="1101" y="604"/>
                  </a:lnTo>
                  <a:lnTo>
                    <a:pt x="1096" y="613"/>
                  </a:lnTo>
                  <a:lnTo>
                    <a:pt x="1091" y="622"/>
                  </a:lnTo>
                  <a:lnTo>
                    <a:pt x="1086" y="630"/>
                  </a:lnTo>
                  <a:lnTo>
                    <a:pt x="1079" y="637"/>
                  </a:lnTo>
                  <a:lnTo>
                    <a:pt x="1073" y="643"/>
                  </a:lnTo>
                  <a:lnTo>
                    <a:pt x="1065" y="649"/>
                  </a:lnTo>
                  <a:lnTo>
                    <a:pt x="1058" y="654"/>
                  </a:lnTo>
                  <a:lnTo>
                    <a:pt x="1049" y="658"/>
                  </a:lnTo>
                  <a:lnTo>
                    <a:pt x="1041" y="660"/>
                  </a:lnTo>
                  <a:lnTo>
                    <a:pt x="1032" y="662"/>
                  </a:lnTo>
                  <a:lnTo>
                    <a:pt x="1023" y="663"/>
                  </a:lnTo>
                  <a:lnTo>
                    <a:pt x="88" y="663"/>
                  </a:lnTo>
                  <a:lnTo>
                    <a:pt x="80" y="662"/>
                  </a:lnTo>
                  <a:lnTo>
                    <a:pt x="71" y="660"/>
                  </a:lnTo>
                  <a:lnTo>
                    <a:pt x="62" y="658"/>
                  </a:lnTo>
                  <a:lnTo>
                    <a:pt x="54" y="654"/>
                  </a:lnTo>
                  <a:lnTo>
                    <a:pt x="47" y="649"/>
                  </a:lnTo>
                  <a:lnTo>
                    <a:pt x="39" y="643"/>
                  </a:lnTo>
                  <a:lnTo>
                    <a:pt x="33" y="637"/>
                  </a:lnTo>
                  <a:lnTo>
                    <a:pt x="26" y="630"/>
                  </a:lnTo>
                  <a:lnTo>
                    <a:pt x="21" y="622"/>
                  </a:lnTo>
                  <a:lnTo>
                    <a:pt x="15" y="613"/>
                  </a:lnTo>
                  <a:lnTo>
                    <a:pt x="11" y="604"/>
                  </a:lnTo>
                  <a:lnTo>
                    <a:pt x="7" y="594"/>
                  </a:lnTo>
                  <a:lnTo>
                    <a:pt x="4" y="584"/>
                  </a:lnTo>
                  <a:lnTo>
                    <a:pt x="2" y="573"/>
                  </a:lnTo>
                  <a:lnTo>
                    <a:pt x="1" y="562"/>
                  </a:lnTo>
                  <a:lnTo>
                    <a:pt x="0" y="550"/>
                  </a:lnTo>
                  <a:lnTo>
                    <a:pt x="0" y="112"/>
                  </a:lnTo>
                  <a:close/>
                  <a:moveTo>
                    <a:pt x="5" y="550"/>
                  </a:moveTo>
                  <a:lnTo>
                    <a:pt x="5" y="561"/>
                  </a:lnTo>
                  <a:lnTo>
                    <a:pt x="6" y="572"/>
                  </a:lnTo>
                  <a:lnTo>
                    <a:pt x="8" y="582"/>
                  </a:lnTo>
                  <a:lnTo>
                    <a:pt x="11" y="592"/>
                  </a:lnTo>
                  <a:lnTo>
                    <a:pt x="15" y="601"/>
                  </a:lnTo>
                  <a:lnTo>
                    <a:pt x="19" y="610"/>
                  </a:lnTo>
                  <a:lnTo>
                    <a:pt x="24" y="618"/>
                  </a:lnTo>
                  <a:lnTo>
                    <a:pt x="29" y="626"/>
                  </a:lnTo>
                  <a:lnTo>
                    <a:pt x="35" y="633"/>
                  </a:lnTo>
                  <a:lnTo>
                    <a:pt x="42" y="639"/>
                  </a:lnTo>
                  <a:lnTo>
                    <a:pt x="48" y="644"/>
                  </a:lnTo>
                  <a:lnTo>
                    <a:pt x="56" y="649"/>
                  </a:lnTo>
                  <a:lnTo>
                    <a:pt x="64" y="652"/>
                  </a:lnTo>
                  <a:lnTo>
                    <a:pt x="71" y="655"/>
                  </a:lnTo>
                  <a:lnTo>
                    <a:pt x="80" y="657"/>
                  </a:lnTo>
                  <a:lnTo>
                    <a:pt x="88" y="657"/>
                  </a:lnTo>
                  <a:lnTo>
                    <a:pt x="1023" y="657"/>
                  </a:lnTo>
                  <a:lnTo>
                    <a:pt x="1032" y="657"/>
                  </a:lnTo>
                  <a:lnTo>
                    <a:pt x="1040" y="655"/>
                  </a:lnTo>
                  <a:lnTo>
                    <a:pt x="1048" y="652"/>
                  </a:lnTo>
                  <a:lnTo>
                    <a:pt x="1056" y="649"/>
                  </a:lnTo>
                  <a:lnTo>
                    <a:pt x="1063" y="644"/>
                  </a:lnTo>
                  <a:lnTo>
                    <a:pt x="1070" y="639"/>
                  </a:lnTo>
                  <a:lnTo>
                    <a:pt x="1077" y="633"/>
                  </a:lnTo>
                  <a:lnTo>
                    <a:pt x="1082" y="626"/>
                  </a:lnTo>
                  <a:lnTo>
                    <a:pt x="1088" y="618"/>
                  </a:lnTo>
                  <a:lnTo>
                    <a:pt x="1093" y="610"/>
                  </a:lnTo>
                  <a:lnTo>
                    <a:pt x="1097" y="601"/>
                  </a:lnTo>
                  <a:lnTo>
                    <a:pt x="1100" y="592"/>
                  </a:lnTo>
                  <a:lnTo>
                    <a:pt x="1103" y="582"/>
                  </a:lnTo>
                  <a:lnTo>
                    <a:pt x="1105" y="572"/>
                  </a:lnTo>
                  <a:lnTo>
                    <a:pt x="1107" y="562"/>
                  </a:lnTo>
                  <a:lnTo>
                    <a:pt x="1107" y="550"/>
                  </a:lnTo>
                  <a:lnTo>
                    <a:pt x="1107" y="112"/>
                  </a:lnTo>
                  <a:lnTo>
                    <a:pt x="1107" y="101"/>
                  </a:lnTo>
                  <a:lnTo>
                    <a:pt x="1105" y="91"/>
                  </a:lnTo>
                  <a:lnTo>
                    <a:pt x="1103" y="80"/>
                  </a:lnTo>
                  <a:lnTo>
                    <a:pt x="1100" y="71"/>
                  </a:lnTo>
                  <a:lnTo>
                    <a:pt x="1097" y="61"/>
                  </a:lnTo>
                  <a:lnTo>
                    <a:pt x="1093" y="52"/>
                  </a:lnTo>
                  <a:lnTo>
                    <a:pt x="1088" y="44"/>
                  </a:lnTo>
                  <a:lnTo>
                    <a:pt x="1083" y="37"/>
                  </a:lnTo>
                  <a:lnTo>
                    <a:pt x="1077" y="30"/>
                  </a:lnTo>
                  <a:lnTo>
                    <a:pt x="1070" y="24"/>
                  </a:lnTo>
                  <a:lnTo>
                    <a:pt x="1063" y="18"/>
                  </a:lnTo>
                  <a:lnTo>
                    <a:pt x="1056" y="14"/>
                  </a:lnTo>
                  <a:lnTo>
                    <a:pt x="1048" y="10"/>
                  </a:lnTo>
                  <a:lnTo>
                    <a:pt x="1040" y="8"/>
                  </a:lnTo>
                  <a:lnTo>
                    <a:pt x="1032" y="6"/>
                  </a:lnTo>
                  <a:lnTo>
                    <a:pt x="1023" y="5"/>
                  </a:lnTo>
                  <a:lnTo>
                    <a:pt x="89" y="5"/>
                  </a:lnTo>
                  <a:lnTo>
                    <a:pt x="80" y="6"/>
                  </a:lnTo>
                  <a:lnTo>
                    <a:pt x="72" y="8"/>
                  </a:lnTo>
                  <a:lnTo>
                    <a:pt x="64" y="10"/>
                  </a:lnTo>
                  <a:lnTo>
                    <a:pt x="56" y="14"/>
                  </a:lnTo>
                  <a:lnTo>
                    <a:pt x="49" y="18"/>
                  </a:lnTo>
                  <a:lnTo>
                    <a:pt x="42" y="23"/>
                  </a:lnTo>
                  <a:lnTo>
                    <a:pt x="35" y="30"/>
                  </a:lnTo>
                  <a:lnTo>
                    <a:pt x="29" y="36"/>
                  </a:lnTo>
                  <a:lnTo>
                    <a:pt x="24" y="44"/>
                  </a:lnTo>
                  <a:lnTo>
                    <a:pt x="19" y="52"/>
                  </a:lnTo>
                  <a:lnTo>
                    <a:pt x="15" y="61"/>
                  </a:lnTo>
                  <a:lnTo>
                    <a:pt x="11" y="70"/>
                  </a:lnTo>
                  <a:lnTo>
                    <a:pt x="8" y="80"/>
                  </a:lnTo>
                  <a:lnTo>
                    <a:pt x="6" y="90"/>
                  </a:lnTo>
                  <a:lnTo>
                    <a:pt x="5" y="101"/>
                  </a:lnTo>
                  <a:lnTo>
                    <a:pt x="5" y="112"/>
                  </a:lnTo>
                  <a:lnTo>
                    <a:pt x="5" y="55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5" name="Rectangle 36"/>
            <p:cNvSpPr>
              <a:spLocks noChangeArrowheads="1"/>
            </p:cNvSpPr>
            <p:nvPr/>
          </p:nvSpPr>
          <p:spPr bwMode="auto">
            <a:xfrm>
              <a:off x="4429" y="1697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Rectangle 37"/>
            <p:cNvSpPr>
              <a:spLocks noChangeArrowheads="1"/>
            </p:cNvSpPr>
            <p:nvPr/>
          </p:nvSpPr>
          <p:spPr bwMode="auto">
            <a:xfrm>
              <a:off x="4436" y="186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Rectangle 38"/>
            <p:cNvSpPr>
              <a:spLocks noChangeArrowheads="1"/>
            </p:cNvSpPr>
            <p:nvPr/>
          </p:nvSpPr>
          <p:spPr bwMode="auto">
            <a:xfrm>
              <a:off x="4452" y="2024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Rectangle 39"/>
            <p:cNvSpPr>
              <a:spLocks noChangeArrowheads="1"/>
            </p:cNvSpPr>
            <p:nvPr/>
          </p:nvSpPr>
          <p:spPr bwMode="auto">
            <a:xfrm>
              <a:off x="5373" y="2024"/>
              <a:ext cx="79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sr-Latn-RS" altLang="sr-Latn-R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Rectangle 40"/>
            <p:cNvSpPr>
              <a:spLocks noChangeArrowheads="1"/>
            </p:cNvSpPr>
            <p:nvPr/>
          </p:nvSpPr>
          <p:spPr bwMode="auto">
            <a:xfrm>
              <a:off x="895" y="3011"/>
              <a:ext cx="4037" cy="10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0" name="Rectangle 41"/>
            <p:cNvSpPr>
              <a:spLocks noChangeArrowheads="1"/>
            </p:cNvSpPr>
            <p:nvPr/>
          </p:nvSpPr>
          <p:spPr bwMode="auto">
            <a:xfrm>
              <a:off x="891" y="2294"/>
              <a:ext cx="8" cy="722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pic>
          <p:nvPicPr>
            <p:cNvPr id="2090" name="Picture 42"/>
            <p:cNvPicPr>
              <a:picLocks noChangeAspect="1" noChangeArrowheads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4" y="1622"/>
              <a:ext cx="1181" cy="7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91" name="Picture 43"/>
            <p:cNvPicPr>
              <a:picLocks noChangeAspect="1" noChangeArrowheads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4" y="1622"/>
              <a:ext cx="1181" cy="7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92" name="Picture 44"/>
            <p:cNvPicPr>
              <a:picLocks noChangeAspect="1" noChangeArrowheads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" y="1697"/>
              <a:ext cx="1122" cy="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93" name="Picture 45"/>
            <p:cNvPicPr>
              <a:picLocks noChangeAspect="1" noChangeArrowheads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" y="1697"/>
              <a:ext cx="1122" cy="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" name="Freeform 46"/>
            <p:cNvSpPr>
              <a:spLocks/>
            </p:cNvSpPr>
            <p:nvPr/>
          </p:nvSpPr>
          <p:spPr bwMode="auto">
            <a:xfrm>
              <a:off x="345" y="1635"/>
              <a:ext cx="1107" cy="658"/>
            </a:xfrm>
            <a:custGeom>
              <a:avLst/>
              <a:gdLst>
                <a:gd name="T0" fmla="*/ 0 w 17600"/>
                <a:gd name="T1" fmla="*/ 1367 h 8200"/>
                <a:gd name="T2" fmla="*/ 1367 w 17600"/>
                <a:gd name="T3" fmla="*/ 0 h 8200"/>
                <a:gd name="T4" fmla="*/ 16234 w 17600"/>
                <a:gd name="T5" fmla="*/ 0 h 8200"/>
                <a:gd name="T6" fmla="*/ 17600 w 17600"/>
                <a:gd name="T7" fmla="*/ 1367 h 8200"/>
                <a:gd name="T8" fmla="*/ 17600 w 17600"/>
                <a:gd name="T9" fmla="*/ 6834 h 8200"/>
                <a:gd name="T10" fmla="*/ 16234 w 17600"/>
                <a:gd name="T11" fmla="*/ 8200 h 8200"/>
                <a:gd name="T12" fmla="*/ 1367 w 17600"/>
                <a:gd name="T13" fmla="*/ 8200 h 8200"/>
                <a:gd name="T14" fmla="*/ 0 w 17600"/>
                <a:gd name="T15" fmla="*/ 6834 h 8200"/>
                <a:gd name="T16" fmla="*/ 0 w 17600"/>
                <a:gd name="T17" fmla="*/ 1367 h 8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600" h="8200">
                  <a:moveTo>
                    <a:pt x="0" y="1367"/>
                  </a:moveTo>
                  <a:cubicBezTo>
                    <a:pt x="0" y="612"/>
                    <a:pt x="612" y="0"/>
                    <a:pt x="1367" y="0"/>
                  </a:cubicBezTo>
                  <a:lnTo>
                    <a:pt x="16234" y="0"/>
                  </a:lnTo>
                  <a:cubicBezTo>
                    <a:pt x="16989" y="0"/>
                    <a:pt x="17600" y="612"/>
                    <a:pt x="17600" y="1367"/>
                  </a:cubicBezTo>
                  <a:lnTo>
                    <a:pt x="17600" y="6834"/>
                  </a:lnTo>
                  <a:cubicBezTo>
                    <a:pt x="17600" y="7589"/>
                    <a:pt x="16989" y="8200"/>
                    <a:pt x="16234" y="8200"/>
                  </a:cubicBezTo>
                  <a:lnTo>
                    <a:pt x="1367" y="8200"/>
                  </a:lnTo>
                  <a:cubicBezTo>
                    <a:pt x="612" y="8200"/>
                    <a:pt x="0" y="7589"/>
                    <a:pt x="0" y="6834"/>
                  </a:cubicBezTo>
                  <a:lnTo>
                    <a:pt x="0" y="1367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ru-RU" sz="1600" dirty="0"/>
                <a:t>Ключевые полномочия ведомств</a:t>
              </a:r>
              <a:endParaRPr lang="en-GB" sz="1600" dirty="0"/>
            </a:p>
          </p:txBody>
        </p:sp>
        <p:sp>
          <p:nvSpPr>
            <p:cNvPr id="2048" name="Freeform 47"/>
            <p:cNvSpPr>
              <a:spLocks noEditPoints="1"/>
            </p:cNvSpPr>
            <p:nvPr/>
          </p:nvSpPr>
          <p:spPr bwMode="auto">
            <a:xfrm>
              <a:off x="340" y="1643"/>
              <a:ext cx="1111" cy="663"/>
            </a:xfrm>
            <a:custGeom>
              <a:avLst/>
              <a:gdLst>
                <a:gd name="T0" fmla="*/ 2 w 1111"/>
                <a:gd name="T1" fmla="*/ 89 h 663"/>
                <a:gd name="T2" fmla="*/ 11 w 1111"/>
                <a:gd name="T3" fmla="*/ 59 h 663"/>
                <a:gd name="T4" fmla="*/ 26 w 1111"/>
                <a:gd name="T5" fmla="*/ 33 h 663"/>
                <a:gd name="T6" fmla="*/ 46 w 1111"/>
                <a:gd name="T7" fmla="*/ 13 h 663"/>
                <a:gd name="T8" fmla="*/ 70 w 1111"/>
                <a:gd name="T9" fmla="*/ 2 h 663"/>
                <a:gd name="T10" fmla="*/ 1023 w 1111"/>
                <a:gd name="T11" fmla="*/ 0 h 663"/>
                <a:gd name="T12" fmla="*/ 1049 w 1111"/>
                <a:gd name="T13" fmla="*/ 5 h 663"/>
                <a:gd name="T14" fmla="*/ 1072 w 1111"/>
                <a:gd name="T15" fmla="*/ 19 h 663"/>
                <a:gd name="T16" fmla="*/ 1091 w 1111"/>
                <a:gd name="T17" fmla="*/ 40 h 663"/>
                <a:gd name="T18" fmla="*/ 1104 w 1111"/>
                <a:gd name="T19" fmla="*/ 68 h 663"/>
                <a:gd name="T20" fmla="*/ 1111 w 1111"/>
                <a:gd name="T21" fmla="*/ 100 h 663"/>
                <a:gd name="T22" fmla="*/ 1111 w 1111"/>
                <a:gd name="T23" fmla="*/ 562 h 663"/>
                <a:gd name="T24" fmla="*/ 1104 w 1111"/>
                <a:gd name="T25" fmla="*/ 594 h 663"/>
                <a:gd name="T26" fmla="*/ 1091 w 1111"/>
                <a:gd name="T27" fmla="*/ 622 h 663"/>
                <a:gd name="T28" fmla="*/ 1072 w 1111"/>
                <a:gd name="T29" fmla="*/ 643 h 663"/>
                <a:gd name="T30" fmla="*/ 1049 w 1111"/>
                <a:gd name="T31" fmla="*/ 658 h 663"/>
                <a:gd name="T32" fmla="*/ 1023 w 1111"/>
                <a:gd name="T33" fmla="*/ 663 h 663"/>
                <a:gd name="T34" fmla="*/ 71 w 1111"/>
                <a:gd name="T35" fmla="*/ 660 h 663"/>
                <a:gd name="T36" fmla="*/ 46 w 1111"/>
                <a:gd name="T37" fmla="*/ 649 h 663"/>
                <a:gd name="T38" fmla="*/ 26 w 1111"/>
                <a:gd name="T39" fmla="*/ 630 h 663"/>
                <a:gd name="T40" fmla="*/ 11 w 1111"/>
                <a:gd name="T41" fmla="*/ 604 h 663"/>
                <a:gd name="T42" fmla="*/ 2 w 1111"/>
                <a:gd name="T43" fmla="*/ 573 h 663"/>
                <a:gd name="T44" fmla="*/ 0 w 1111"/>
                <a:gd name="T45" fmla="*/ 112 h 663"/>
                <a:gd name="T46" fmla="*/ 6 w 1111"/>
                <a:gd name="T47" fmla="*/ 572 h 663"/>
                <a:gd name="T48" fmla="*/ 15 w 1111"/>
                <a:gd name="T49" fmla="*/ 601 h 663"/>
                <a:gd name="T50" fmla="*/ 29 w 1111"/>
                <a:gd name="T51" fmla="*/ 626 h 663"/>
                <a:gd name="T52" fmla="*/ 48 w 1111"/>
                <a:gd name="T53" fmla="*/ 644 h 663"/>
                <a:gd name="T54" fmla="*/ 71 w 1111"/>
                <a:gd name="T55" fmla="*/ 655 h 663"/>
                <a:gd name="T56" fmla="*/ 1023 w 1111"/>
                <a:gd name="T57" fmla="*/ 657 h 663"/>
                <a:gd name="T58" fmla="*/ 1048 w 1111"/>
                <a:gd name="T59" fmla="*/ 652 h 663"/>
                <a:gd name="T60" fmla="*/ 1070 w 1111"/>
                <a:gd name="T61" fmla="*/ 639 h 663"/>
                <a:gd name="T62" fmla="*/ 1088 w 1111"/>
                <a:gd name="T63" fmla="*/ 618 h 663"/>
                <a:gd name="T64" fmla="*/ 1100 w 1111"/>
                <a:gd name="T65" fmla="*/ 592 h 663"/>
                <a:gd name="T66" fmla="*/ 1106 w 1111"/>
                <a:gd name="T67" fmla="*/ 561 h 663"/>
                <a:gd name="T68" fmla="*/ 1106 w 1111"/>
                <a:gd name="T69" fmla="*/ 101 h 663"/>
                <a:gd name="T70" fmla="*/ 1100 w 1111"/>
                <a:gd name="T71" fmla="*/ 71 h 663"/>
                <a:gd name="T72" fmla="*/ 1088 w 1111"/>
                <a:gd name="T73" fmla="*/ 44 h 663"/>
                <a:gd name="T74" fmla="*/ 1070 w 1111"/>
                <a:gd name="T75" fmla="*/ 23 h 663"/>
                <a:gd name="T76" fmla="*/ 1048 w 1111"/>
                <a:gd name="T77" fmla="*/ 10 h 663"/>
                <a:gd name="T78" fmla="*/ 1023 w 1111"/>
                <a:gd name="T79" fmla="*/ 5 h 663"/>
                <a:gd name="T80" fmla="*/ 71 w 1111"/>
                <a:gd name="T81" fmla="*/ 7 h 663"/>
                <a:gd name="T82" fmla="*/ 48 w 1111"/>
                <a:gd name="T83" fmla="*/ 18 h 663"/>
                <a:gd name="T84" fmla="*/ 29 w 1111"/>
                <a:gd name="T85" fmla="*/ 36 h 663"/>
                <a:gd name="T86" fmla="*/ 15 w 1111"/>
                <a:gd name="T87" fmla="*/ 61 h 663"/>
                <a:gd name="T88" fmla="*/ 6 w 1111"/>
                <a:gd name="T89" fmla="*/ 90 h 663"/>
                <a:gd name="T90" fmla="*/ 4 w 1111"/>
                <a:gd name="T91" fmla="*/ 550 h 6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111" h="663">
                  <a:moveTo>
                    <a:pt x="0" y="112"/>
                  </a:moveTo>
                  <a:lnTo>
                    <a:pt x="1" y="101"/>
                  </a:lnTo>
                  <a:lnTo>
                    <a:pt x="2" y="89"/>
                  </a:lnTo>
                  <a:lnTo>
                    <a:pt x="4" y="79"/>
                  </a:lnTo>
                  <a:lnTo>
                    <a:pt x="7" y="68"/>
                  </a:lnTo>
                  <a:lnTo>
                    <a:pt x="11" y="59"/>
                  </a:lnTo>
                  <a:lnTo>
                    <a:pt x="15" y="49"/>
                  </a:lnTo>
                  <a:lnTo>
                    <a:pt x="20" y="41"/>
                  </a:lnTo>
                  <a:lnTo>
                    <a:pt x="26" y="33"/>
                  </a:lnTo>
                  <a:lnTo>
                    <a:pt x="32" y="25"/>
                  </a:lnTo>
                  <a:lnTo>
                    <a:pt x="39" y="19"/>
                  </a:lnTo>
                  <a:lnTo>
                    <a:pt x="46" y="13"/>
                  </a:lnTo>
                  <a:lnTo>
                    <a:pt x="54" y="9"/>
                  </a:lnTo>
                  <a:lnTo>
                    <a:pt x="62" y="5"/>
                  </a:lnTo>
                  <a:lnTo>
                    <a:pt x="70" y="2"/>
                  </a:lnTo>
                  <a:lnTo>
                    <a:pt x="79" y="0"/>
                  </a:lnTo>
                  <a:lnTo>
                    <a:pt x="88" y="0"/>
                  </a:lnTo>
                  <a:lnTo>
                    <a:pt x="1023" y="0"/>
                  </a:lnTo>
                  <a:lnTo>
                    <a:pt x="1032" y="0"/>
                  </a:lnTo>
                  <a:lnTo>
                    <a:pt x="1041" y="2"/>
                  </a:lnTo>
                  <a:lnTo>
                    <a:pt x="1049" y="5"/>
                  </a:lnTo>
                  <a:lnTo>
                    <a:pt x="1057" y="8"/>
                  </a:lnTo>
                  <a:lnTo>
                    <a:pt x="1065" y="13"/>
                  </a:lnTo>
                  <a:lnTo>
                    <a:pt x="1072" y="19"/>
                  </a:lnTo>
                  <a:lnTo>
                    <a:pt x="1079" y="25"/>
                  </a:lnTo>
                  <a:lnTo>
                    <a:pt x="1085" y="33"/>
                  </a:lnTo>
                  <a:lnTo>
                    <a:pt x="1091" y="40"/>
                  </a:lnTo>
                  <a:lnTo>
                    <a:pt x="1096" y="49"/>
                  </a:lnTo>
                  <a:lnTo>
                    <a:pt x="1100" y="58"/>
                  </a:lnTo>
                  <a:lnTo>
                    <a:pt x="1104" y="68"/>
                  </a:lnTo>
                  <a:lnTo>
                    <a:pt x="1107" y="78"/>
                  </a:lnTo>
                  <a:lnTo>
                    <a:pt x="1109" y="89"/>
                  </a:lnTo>
                  <a:lnTo>
                    <a:pt x="1111" y="100"/>
                  </a:lnTo>
                  <a:lnTo>
                    <a:pt x="1111" y="112"/>
                  </a:lnTo>
                  <a:lnTo>
                    <a:pt x="1111" y="550"/>
                  </a:lnTo>
                  <a:lnTo>
                    <a:pt x="1111" y="562"/>
                  </a:lnTo>
                  <a:lnTo>
                    <a:pt x="1109" y="573"/>
                  </a:lnTo>
                  <a:lnTo>
                    <a:pt x="1107" y="584"/>
                  </a:lnTo>
                  <a:lnTo>
                    <a:pt x="1104" y="594"/>
                  </a:lnTo>
                  <a:lnTo>
                    <a:pt x="1100" y="604"/>
                  </a:lnTo>
                  <a:lnTo>
                    <a:pt x="1096" y="613"/>
                  </a:lnTo>
                  <a:lnTo>
                    <a:pt x="1091" y="622"/>
                  </a:lnTo>
                  <a:lnTo>
                    <a:pt x="1085" y="630"/>
                  </a:lnTo>
                  <a:lnTo>
                    <a:pt x="1079" y="637"/>
                  </a:lnTo>
                  <a:lnTo>
                    <a:pt x="1072" y="643"/>
                  </a:lnTo>
                  <a:lnTo>
                    <a:pt x="1065" y="649"/>
                  </a:lnTo>
                  <a:lnTo>
                    <a:pt x="1057" y="654"/>
                  </a:lnTo>
                  <a:lnTo>
                    <a:pt x="1049" y="658"/>
                  </a:lnTo>
                  <a:lnTo>
                    <a:pt x="1041" y="660"/>
                  </a:lnTo>
                  <a:lnTo>
                    <a:pt x="1032" y="662"/>
                  </a:lnTo>
                  <a:lnTo>
                    <a:pt x="1023" y="663"/>
                  </a:lnTo>
                  <a:lnTo>
                    <a:pt x="88" y="663"/>
                  </a:lnTo>
                  <a:lnTo>
                    <a:pt x="79" y="662"/>
                  </a:lnTo>
                  <a:lnTo>
                    <a:pt x="71" y="660"/>
                  </a:lnTo>
                  <a:lnTo>
                    <a:pt x="62" y="658"/>
                  </a:lnTo>
                  <a:lnTo>
                    <a:pt x="54" y="654"/>
                  </a:lnTo>
                  <a:lnTo>
                    <a:pt x="46" y="649"/>
                  </a:lnTo>
                  <a:lnTo>
                    <a:pt x="39" y="643"/>
                  </a:lnTo>
                  <a:lnTo>
                    <a:pt x="32" y="637"/>
                  </a:lnTo>
                  <a:lnTo>
                    <a:pt x="26" y="630"/>
                  </a:lnTo>
                  <a:lnTo>
                    <a:pt x="20" y="622"/>
                  </a:lnTo>
                  <a:lnTo>
                    <a:pt x="15" y="613"/>
                  </a:lnTo>
                  <a:lnTo>
                    <a:pt x="11" y="604"/>
                  </a:lnTo>
                  <a:lnTo>
                    <a:pt x="7" y="594"/>
                  </a:lnTo>
                  <a:lnTo>
                    <a:pt x="4" y="584"/>
                  </a:lnTo>
                  <a:lnTo>
                    <a:pt x="2" y="573"/>
                  </a:lnTo>
                  <a:lnTo>
                    <a:pt x="1" y="562"/>
                  </a:lnTo>
                  <a:lnTo>
                    <a:pt x="0" y="550"/>
                  </a:lnTo>
                  <a:lnTo>
                    <a:pt x="0" y="112"/>
                  </a:lnTo>
                  <a:close/>
                  <a:moveTo>
                    <a:pt x="4" y="550"/>
                  </a:moveTo>
                  <a:lnTo>
                    <a:pt x="5" y="561"/>
                  </a:lnTo>
                  <a:lnTo>
                    <a:pt x="6" y="572"/>
                  </a:lnTo>
                  <a:lnTo>
                    <a:pt x="8" y="582"/>
                  </a:lnTo>
                  <a:lnTo>
                    <a:pt x="11" y="592"/>
                  </a:lnTo>
                  <a:lnTo>
                    <a:pt x="15" y="601"/>
                  </a:lnTo>
                  <a:lnTo>
                    <a:pt x="19" y="610"/>
                  </a:lnTo>
                  <a:lnTo>
                    <a:pt x="24" y="618"/>
                  </a:lnTo>
                  <a:lnTo>
                    <a:pt x="29" y="626"/>
                  </a:lnTo>
                  <a:lnTo>
                    <a:pt x="35" y="633"/>
                  </a:lnTo>
                  <a:lnTo>
                    <a:pt x="41" y="639"/>
                  </a:lnTo>
                  <a:lnTo>
                    <a:pt x="48" y="644"/>
                  </a:lnTo>
                  <a:lnTo>
                    <a:pt x="56" y="649"/>
                  </a:lnTo>
                  <a:lnTo>
                    <a:pt x="63" y="652"/>
                  </a:lnTo>
                  <a:lnTo>
                    <a:pt x="71" y="655"/>
                  </a:lnTo>
                  <a:lnTo>
                    <a:pt x="80" y="657"/>
                  </a:lnTo>
                  <a:lnTo>
                    <a:pt x="88" y="657"/>
                  </a:lnTo>
                  <a:lnTo>
                    <a:pt x="1023" y="657"/>
                  </a:lnTo>
                  <a:lnTo>
                    <a:pt x="1032" y="657"/>
                  </a:lnTo>
                  <a:lnTo>
                    <a:pt x="1040" y="655"/>
                  </a:lnTo>
                  <a:lnTo>
                    <a:pt x="1048" y="652"/>
                  </a:lnTo>
                  <a:lnTo>
                    <a:pt x="1056" y="649"/>
                  </a:lnTo>
                  <a:lnTo>
                    <a:pt x="1063" y="644"/>
                  </a:lnTo>
                  <a:lnTo>
                    <a:pt x="1070" y="639"/>
                  </a:lnTo>
                  <a:lnTo>
                    <a:pt x="1076" y="633"/>
                  </a:lnTo>
                  <a:lnTo>
                    <a:pt x="1082" y="626"/>
                  </a:lnTo>
                  <a:lnTo>
                    <a:pt x="1088" y="618"/>
                  </a:lnTo>
                  <a:lnTo>
                    <a:pt x="1093" y="610"/>
                  </a:lnTo>
                  <a:lnTo>
                    <a:pt x="1097" y="601"/>
                  </a:lnTo>
                  <a:lnTo>
                    <a:pt x="1100" y="592"/>
                  </a:lnTo>
                  <a:lnTo>
                    <a:pt x="1103" y="582"/>
                  </a:lnTo>
                  <a:lnTo>
                    <a:pt x="1105" y="572"/>
                  </a:lnTo>
                  <a:lnTo>
                    <a:pt x="1106" y="561"/>
                  </a:lnTo>
                  <a:lnTo>
                    <a:pt x="1107" y="550"/>
                  </a:lnTo>
                  <a:lnTo>
                    <a:pt x="1107" y="112"/>
                  </a:lnTo>
                  <a:lnTo>
                    <a:pt x="1106" y="101"/>
                  </a:lnTo>
                  <a:lnTo>
                    <a:pt x="1105" y="91"/>
                  </a:lnTo>
                  <a:lnTo>
                    <a:pt x="1103" y="80"/>
                  </a:lnTo>
                  <a:lnTo>
                    <a:pt x="1100" y="71"/>
                  </a:lnTo>
                  <a:lnTo>
                    <a:pt x="1097" y="61"/>
                  </a:lnTo>
                  <a:lnTo>
                    <a:pt x="1093" y="52"/>
                  </a:lnTo>
                  <a:lnTo>
                    <a:pt x="1088" y="44"/>
                  </a:lnTo>
                  <a:lnTo>
                    <a:pt x="1082" y="36"/>
                  </a:lnTo>
                  <a:lnTo>
                    <a:pt x="1076" y="30"/>
                  </a:lnTo>
                  <a:lnTo>
                    <a:pt x="1070" y="23"/>
                  </a:lnTo>
                  <a:lnTo>
                    <a:pt x="1063" y="18"/>
                  </a:lnTo>
                  <a:lnTo>
                    <a:pt x="1056" y="14"/>
                  </a:lnTo>
                  <a:lnTo>
                    <a:pt x="1048" y="10"/>
                  </a:lnTo>
                  <a:lnTo>
                    <a:pt x="1040" y="7"/>
                  </a:lnTo>
                  <a:lnTo>
                    <a:pt x="1032" y="6"/>
                  </a:lnTo>
                  <a:lnTo>
                    <a:pt x="1023" y="5"/>
                  </a:lnTo>
                  <a:lnTo>
                    <a:pt x="88" y="5"/>
                  </a:lnTo>
                  <a:lnTo>
                    <a:pt x="80" y="6"/>
                  </a:lnTo>
                  <a:lnTo>
                    <a:pt x="71" y="7"/>
                  </a:lnTo>
                  <a:lnTo>
                    <a:pt x="63" y="10"/>
                  </a:lnTo>
                  <a:lnTo>
                    <a:pt x="56" y="13"/>
                  </a:lnTo>
                  <a:lnTo>
                    <a:pt x="48" y="18"/>
                  </a:lnTo>
                  <a:lnTo>
                    <a:pt x="41" y="23"/>
                  </a:lnTo>
                  <a:lnTo>
                    <a:pt x="35" y="29"/>
                  </a:lnTo>
                  <a:lnTo>
                    <a:pt x="29" y="36"/>
                  </a:lnTo>
                  <a:lnTo>
                    <a:pt x="24" y="44"/>
                  </a:lnTo>
                  <a:lnTo>
                    <a:pt x="19" y="52"/>
                  </a:lnTo>
                  <a:lnTo>
                    <a:pt x="15" y="61"/>
                  </a:lnTo>
                  <a:lnTo>
                    <a:pt x="11" y="70"/>
                  </a:lnTo>
                  <a:lnTo>
                    <a:pt x="8" y="80"/>
                  </a:lnTo>
                  <a:lnTo>
                    <a:pt x="6" y="90"/>
                  </a:lnTo>
                  <a:lnTo>
                    <a:pt x="5" y="101"/>
                  </a:lnTo>
                  <a:lnTo>
                    <a:pt x="4" y="112"/>
                  </a:lnTo>
                  <a:lnTo>
                    <a:pt x="4" y="55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49" name="Rectangle 48"/>
            <p:cNvSpPr>
              <a:spLocks noChangeArrowheads="1"/>
            </p:cNvSpPr>
            <p:nvPr/>
          </p:nvSpPr>
          <p:spPr bwMode="auto">
            <a:xfrm>
              <a:off x="447" y="1794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0" name="Rectangle 49"/>
            <p:cNvSpPr>
              <a:spLocks noChangeArrowheads="1"/>
            </p:cNvSpPr>
            <p:nvPr/>
          </p:nvSpPr>
          <p:spPr bwMode="auto">
            <a:xfrm>
              <a:off x="447" y="1889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1" name="Rectangle 50"/>
            <p:cNvSpPr>
              <a:spLocks noChangeArrowheads="1"/>
            </p:cNvSpPr>
            <p:nvPr/>
          </p:nvSpPr>
          <p:spPr bwMode="auto">
            <a:xfrm>
              <a:off x="547" y="2065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2" name="Rectangle 51"/>
            <p:cNvSpPr>
              <a:spLocks noChangeArrowheads="1"/>
            </p:cNvSpPr>
            <p:nvPr/>
          </p:nvSpPr>
          <p:spPr bwMode="auto">
            <a:xfrm>
              <a:off x="1053" y="2058"/>
              <a:ext cx="84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sr-Latn-RS" altLang="sr-Latn-R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3" name="Rectangle 52"/>
            <p:cNvSpPr>
              <a:spLocks noChangeArrowheads="1"/>
            </p:cNvSpPr>
            <p:nvPr/>
          </p:nvSpPr>
          <p:spPr bwMode="auto">
            <a:xfrm>
              <a:off x="4928" y="2294"/>
              <a:ext cx="8" cy="722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pic>
          <p:nvPicPr>
            <p:cNvPr id="2101" name="Picture 53"/>
            <p:cNvPicPr>
              <a:picLocks noChangeAspect="1" noChangeArrowheads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3" y="3561"/>
              <a:ext cx="2086" cy="5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02" name="Picture 54"/>
            <p:cNvPicPr>
              <a:picLocks noChangeAspect="1" noChangeArrowheads="1"/>
            </p:cNvPicPr>
            <p:nvPr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3" y="3561"/>
              <a:ext cx="2086" cy="5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03" name="Picture 55"/>
            <p:cNvPicPr>
              <a:picLocks noChangeAspect="1" noChangeArrowheads="1"/>
            </p:cNvPicPr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5" y="3629"/>
              <a:ext cx="2041" cy="4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04" name="Picture 56"/>
            <p:cNvPicPr>
              <a:picLocks noChangeAspect="1" noChangeArrowheads="1"/>
            </p:cNvPicPr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5" y="3629"/>
              <a:ext cx="2041" cy="4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4" name="Freeform 57"/>
            <p:cNvSpPr>
              <a:spLocks/>
            </p:cNvSpPr>
            <p:nvPr/>
          </p:nvSpPr>
          <p:spPr bwMode="auto">
            <a:xfrm>
              <a:off x="1887" y="3591"/>
              <a:ext cx="2012" cy="497"/>
            </a:xfrm>
            <a:custGeom>
              <a:avLst/>
              <a:gdLst>
                <a:gd name="T0" fmla="*/ 0 w 16000"/>
                <a:gd name="T1" fmla="*/ 517 h 3100"/>
                <a:gd name="T2" fmla="*/ 517 w 16000"/>
                <a:gd name="T3" fmla="*/ 0 h 3100"/>
                <a:gd name="T4" fmla="*/ 15484 w 16000"/>
                <a:gd name="T5" fmla="*/ 0 h 3100"/>
                <a:gd name="T6" fmla="*/ 16000 w 16000"/>
                <a:gd name="T7" fmla="*/ 517 h 3100"/>
                <a:gd name="T8" fmla="*/ 16000 w 16000"/>
                <a:gd name="T9" fmla="*/ 2584 h 3100"/>
                <a:gd name="T10" fmla="*/ 15484 w 16000"/>
                <a:gd name="T11" fmla="*/ 3100 h 3100"/>
                <a:gd name="T12" fmla="*/ 517 w 16000"/>
                <a:gd name="T13" fmla="*/ 3100 h 3100"/>
                <a:gd name="T14" fmla="*/ 0 w 16000"/>
                <a:gd name="T15" fmla="*/ 2584 h 3100"/>
                <a:gd name="T16" fmla="*/ 0 w 16000"/>
                <a:gd name="T17" fmla="*/ 517 h 3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000" h="3100">
                  <a:moveTo>
                    <a:pt x="0" y="517"/>
                  </a:moveTo>
                  <a:cubicBezTo>
                    <a:pt x="0" y="232"/>
                    <a:pt x="232" y="0"/>
                    <a:pt x="517" y="0"/>
                  </a:cubicBezTo>
                  <a:lnTo>
                    <a:pt x="15484" y="0"/>
                  </a:lnTo>
                  <a:cubicBezTo>
                    <a:pt x="15769" y="0"/>
                    <a:pt x="16000" y="232"/>
                    <a:pt x="16000" y="517"/>
                  </a:cubicBezTo>
                  <a:lnTo>
                    <a:pt x="16000" y="2584"/>
                  </a:lnTo>
                  <a:cubicBezTo>
                    <a:pt x="16000" y="2869"/>
                    <a:pt x="15769" y="3100"/>
                    <a:pt x="15484" y="3100"/>
                  </a:cubicBezTo>
                  <a:lnTo>
                    <a:pt x="517" y="3100"/>
                  </a:lnTo>
                  <a:cubicBezTo>
                    <a:pt x="232" y="3100"/>
                    <a:pt x="0" y="2869"/>
                    <a:pt x="0" y="2584"/>
                  </a:cubicBezTo>
                  <a:lnTo>
                    <a:pt x="0" y="517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r>
                <a:rPr lang="ru-RU" dirty="0"/>
                <a:t>Программа, программные мероприятия и проекты</a:t>
              </a:r>
              <a:endParaRPr lang="en-GB" dirty="0"/>
            </a:p>
          </p:txBody>
        </p:sp>
        <p:sp>
          <p:nvSpPr>
            <p:cNvPr id="2055" name="Freeform 58"/>
            <p:cNvSpPr>
              <a:spLocks noEditPoints="1"/>
            </p:cNvSpPr>
            <p:nvPr/>
          </p:nvSpPr>
          <p:spPr bwMode="auto">
            <a:xfrm>
              <a:off x="1900" y="3582"/>
              <a:ext cx="2016" cy="503"/>
            </a:xfrm>
            <a:custGeom>
              <a:avLst/>
              <a:gdLst>
                <a:gd name="T0" fmla="*/ 1 w 2016"/>
                <a:gd name="T1" fmla="*/ 69 h 503"/>
                <a:gd name="T2" fmla="*/ 8 w 2016"/>
                <a:gd name="T3" fmla="*/ 45 h 503"/>
                <a:gd name="T4" fmla="*/ 19 w 2016"/>
                <a:gd name="T5" fmla="*/ 26 h 503"/>
                <a:gd name="T6" fmla="*/ 35 w 2016"/>
                <a:gd name="T7" fmla="*/ 11 h 503"/>
                <a:gd name="T8" fmla="*/ 53 w 2016"/>
                <a:gd name="T9" fmla="*/ 2 h 503"/>
                <a:gd name="T10" fmla="*/ 1949 w 2016"/>
                <a:gd name="T11" fmla="*/ 0 h 503"/>
                <a:gd name="T12" fmla="*/ 1969 w 2016"/>
                <a:gd name="T13" fmla="*/ 4 h 503"/>
                <a:gd name="T14" fmla="*/ 1986 w 2016"/>
                <a:gd name="T15" fmla="*/ 15 h 503"/>
                <a:gd name="T16" fmla="*/ 2000 w 2016"/>
                <a:gd name="T17" fmla="*/ 31 h 503"/>
                <a:gd name="T18" fmla="*/ 2011 w 2016"/>
                <a:gd name="T19" fmla="*/ 53 h 503"/>
                <a:gd name="T20" fmla="*/ 2015 w 2016"/>
                <a:gd name="T21" fmla="*/ 77 h 503"/>
                <a:gd name="T22" fmla="*/ 2016 w 2016"/>
                <a:gd name="T23" fmla="*/ 426 h 503"/>
                <a:gd name="T24" fmla="*/ 2011 w 2016"/>
                <a:gd name="T25" fmla="*/ 451 h 503"/>
                <a:gd name="T26" fmla="*/ 2001 w 2016"/>
                <a:gd name="T27" fmla="*/ 472 h 503"/>
                <a:gd name="T28" fmla="*/ 1986 w 2016"/>
                <a:gd name="T29" fmla="*/ 488 h 503"/>
                <a:gd name="T30" fmla="*/ 1969 w 2016"/>
                <a:gd name="T31" fmla="*/ 499 h 503"/>
                <a:gd name="T32" fmla="*/ 1949 w 2016"/>
                <a:gd name="T33" fmla="*/ 503 h 503"/>
                <a:gd name="T34" fmla="*/ 53 w 2016"/>
                <a:gd name="T35" fmla="*/ 501 h 503"/>
                <a:gd name="T36" fmla="*/ 35 w 2016"/>
                <a:gd name="T37" fmla="*/ 493 h 503"/>
                <a:gd name="T38" fmla="*/ 19 w 2016"/>
                <a:gd name="T39" fmla="*/ 478 h 503"/>
                <a:gd name="T40" fmla="*/ 8 w 2016"/>
                <a:gd name="T41" fmla="*/ 458 h 503"/>
                <a:gd name="T42" fmla="*/ 1 w 2016"/>
                <a:gd name="T43" fmla="*/ 435 h 503"/>
                <a:gd name="T44" fmla="*/ 0 w 2016"/>
                <a:gd name="T45" fmla="*/ 86 h 503"/>
                <a:gd name="T46" fmla="*/ 5 w 2016"/>
                <a:gd name="T47" fmla="*/ 433 h 503"/>
                <a:gd name="T48" fmla="*/ 11 w 2016"/>
                <a:gd name="T49" fmla="*/ 456 h 503"/>
                <a:gd name="T50" fmla="*/ 22 w 2016"/>
                <a:gd name="T51" fmla="*/ 474 h 503"/>
                <a:gd name="T52" fmla="*/ 37 w 2016"/>
                <a:gd name="T53" fmla="*/ 488 h 503"/>
                <a:gd name="T54" fmla="*/ 54 w 2016"/>
                <a:gd name="T55" fmla="*/ 496 h 503"/>
                <a:gd name="T56" fmla="*/ 1949 w 2016"/>
                <a:gd name="T57" fmla="*/ 498 h 503"/>
                <a:gd name="T58" fmla="*/ 1967 w 2016"/>
                <a:gd name="T59" fmla="*/ 494 h 503"/>
                <a:gd name="T60" fmla="*/ 1984 w 2016"/>
                <a:gd name="T61" fmla="*/ 484 h 503"/>
                <a:gd name="T62" fmla="*/ 1997 w 2016"/>
                <a:gd name="T63" fmla="*/ 468 h 503"/>
                <a:gd name="T64" fmla="*/ 2007 w 2016"/>
                <a:gd name="T65" fmla="*/ 449 h 503"/>
                <a:gd name="T66" fmla="*/ 2011 w 2016"/>
                <a:gd name="T67" fmla="*/ 426 h 503"/>
                <a:gd name="T68" fmla="*/ 2011 w 2016"/>
                <a:gd name="T69" fmla="*/ 78 h 503"/>
                <a:gd name="T70" fmla="*/ 2007 w 2016"/>
                <a:gd name="T71" fmla="*/ 55 h 503"/>
                <a:gd name="T72" fmla="*/ 1997 w 2016"/>
                <a:gd name="T73" fmla="*/ 35 h 503"/>
                <a:gd name="T74" fmla="*/ 1984 w 2016"/>
                <a:gd name="T75" fmla="*/ 20 h 503"/>
                <a:gd name="T76" fmla="*/ 1967 w 2016"/>
                <a:gd name="T77" fmla="*/ 9 h 503"/>
                <a:gd name="T78" fmla="*/ 1949 w 2016"/>
                <a:gd name="T79" fmla="*/ 6 h 503"/>
                <a:gd name="T80" fmla="*/ 54 w 2016"/>
                <a:gd name="T81" fmla="*/ 7 h 503"/>
                <a:gd name="T82" fmla="*/ 37 w 2016"/>
                <a:gd name="T83" fmla="*/ 15 h 503"/>
                <a:gd name="T84" fmla="*/ 22 w 2016"/>
                <a:gd name="T85" fmla="*/ 29 h 503"/>
                <a:gd name="T86" fmla="*/ 11 w 2016"/>
                <a:gd name="T87" fmla="*/ 48 h 503"/>
                <a:gd name="T88" fmla="*/ 5 w 2016"/>
                <a:gd name="T89" fmla="*/ 70 h 503"/>
                <a:gd name="T90" fmla="*/ 4 w 2016"/>
                <a:gd name="T91" fmla="*/ 417 h 5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016" h="503">
                  <a:moveTo>
                    <a:pt x="0" y="86"/>
                  </a:moveTo>
                  <a:lnTo>
                    <a:pt x="0" y="77"/>
                  </a:lnTo>
                  <a:lnTo>
                    <a:pt x="1" y="69"/>
                  </a:lnTo>
                  <a:lnTo>
                    <a:pt x="3" y="61"/>
                  </a:lnTo>
                  <a:lnTo>
                    <a:pt x="5" y="53"/>
                  </a:lnTo>
                  <a:lnTo>
                    <a:pt x="8" y="45"/>
                  </a:lnTo>
                  <a:lnTo>
                    <a:pt x="11" y="38"/>
                  </a:lnTo>
                  <a:lnTo>
                    <a:pt x="15" y="32"/>
                  </a:lnTo>
                  <a:lnTo>
                    <a:pt x="19" y="26"/>
                  </a:lnTo>
                  <a:lnTo>
                    <a:pt x="24" y="20"/>
                  </a:lnTo>
                  <a:lnTo>
                    <a:pt x="29" y="15"/>
                  </a:lnTo>
                  <a:lnTo>
                    <a:pt x="35" y="11"/>
                  </a:lnTo>
                  <a:lnTo>
                    <a:pt x="40" y="7"/>
                  </a:lnTo>
                  <a:lnTo>
                    <a:pt x="47" y="4"/>
                  </a:lnTo>
                  <a:lnTo>
                    <a:pt x="53" y="2"/>
                  </a:lnTo>
                  <a:lnTo>
                    <a:pt x="60" y="1"/>
                  </a:lnTo>
                  <a:lnTo>
                    <a:pt x="67" y="0"/>
                  </a:lnTo>
                  <a:lnTo>
                    <a:pt x="1949" y="0"/>
                  </a:lnTo>
                  <a:lnTo>
                    <a:pt x="1956" y="1"/>
                  </a:lnTo>
                  <a:lnTo>
                    <a:pt x="1962" y="2"/>
                  </a:lnTo>
                  <a:lnTo>
                    <a:pt x="1969" y="4"/>
                  </a:lnTo>
                  <a:lnTo>
                    <a:pt x="1975" y="7"/>
                  </a:lnTo>
                  <a:lnTo>
                    <a:pt x="1981" y="11"/>
                  </a:lnTo>
                  <a:lnTo>
                    <a:pt x="1986" y="15"/>
                  </a:lnTo>
                  <a:lnTo>
                    <a:pt x="1991" y="20"/>
                  </a:lnTo>
                  <a:lnTo>
                    <a:pt x="1996" y="25"/>
                  </a:lnTo>
                  <a:lnTo>
                    <a:pt x="2000" y="31"/>
                  </a:lnTo>
                  <a:lnTo>
                    <a:pt x="2004" y="38"/>
                  </a:lnTo>
                  <a:lnTo>
                    <a:pt x="2008" y="45"/>
                  </a:lnTo>
                  <a:lnTo>
                    <a:pt x="2011" y="53"/>
                  </a:lnTo>
                  <a:lnTo>
                    <a:pt x="2013" y="60"/>
                  </a:lnTo>
                  <a:lnTo>
                    <a:pt x="2014" y="69"/>
                  </a:lnTo>
                  <a:lnTo>
                    <a:pt x="2015" y="77"/>
                  </a:lnTo>
                  <a:lnTo>
                    <a:pt x="2016" y="86"/>
                  </a:lnTo>
                  <a:lnTo>
                    <a:pt x="2016" y="417"/>
                  </a:lnTo>
                  <a:lnTo>
                    <a:pt x="2016" y="426"/>
                  </a:lnTo>
                  <a:lnTo>
                    <a:pt x="2014" y="435"/>
                  </a:lnTo>
                  <a:lnTo>
                    <a:pt x="2013" y="443"/>
                  </a:lnTo>
                  <a:lnTo>
                    <a:pt x="2011" y="451"/>
                  </a:lnTo>
                  <a:lnTo>
                    <a:pt x="2008" y="458"/>
                  </a:lnTo>
                  <a:lnTo>
                    <a:pt x="2004" y="465"/>
                  </a:lnTo>
                  <a:lnTo>
                    <a:pt x="2001" y="472"/>
                  </a:lnTo>
                  <a:lnTo>
                    <a:pt x="1996" y="478"/>
                  </a:lnTo>
                  <a:lnTo>
                    <a:pt x="1992" y="483"/>
                  </a:lnTo>
                  <a:lnTo>
                    <a:pt x="1986" y="488"/>
                  </a:lnTo>
                  <a:lnTo>
                    <a:pt x="1981" y="492"/>
                  </a:lnTo>
                  <a:lnTo>
                    <a:pt x="1975" y="496"/>
                  </a:lnTo>
                  <a:lnTo>
                    <a:pt x="1969" y="499"/>
                  </a:lnTo>
                  <a:lnTo>
                    <a:pt x="1962" y="501"/>
                  </a:lnTo>
                  <a:lnTo>
                    <a:pt x="1956" y="502"/>
                  </a:lnTo>
                  <a:lnTo>
                    <a:pt x="1949" y="503"/>
                  </a:lnTo>
                  <a:lnTo>
                    <a:pt x="67" y="503"/>
                  </a:lnTo>
                  <a:lnTo>
                    <a:pt x="60" y="503"/>
                  </a:lnTo>
                  <a:lnTo>
                    <a:pt x="53" y="501"/>
                  </a:lnTo>
                  <a:lnTo>
                    <a:pt x="47" y="499"/>
                  </a:lnTo>
                  <a:lnTo>
                    <a:pt x="41" y="496"/>
                  </a:lnTo>
                  <a:lnTo>
                    <a:pt x="35" y="493"/>
                  </a:lnTo>
                  <a:lnTo>
                    <a:pt x="29" y="488"/>
                  </a:lnTo>
                  <a:lnTo>
                    <a:pt x="24" y="483"/>
                  </a:lnTo>
                  <a:lnTo>
                    <a:pt x="19" y="478"/>
                  </a:lnTo>
                  <a:lnTo>
                    <a:pt x="15" y="472"/>
                  </a:lnTo>
                  <a:lnTo>
                    <a:pt x="11" y="465"/>
                  </a:lnTo>
                  <a:lnTo>
                    <a:pt x="8" y="458"/>
                  </a:lnTo>
                  <a:lnTo>
                    <a:pt x="5" y="451"/>
                  </a:lnTo>
                  <a:lnTo>
                    <a:pt x="3" y="443"/>
                  </a:lnTo>
                  <a:lnTo>
                    <a:pt x="1" y="435"/>
                  </a:lnTo>
                  <a:lnTo>
                    <a:pt x="0" y="426"/>
                  </a:lnTo>
                  <a:lnTo>
                    <a:pt x="0" y="418"/>
                  </a:lnTo>
                  <a:lnTo>
                    <a:pt x="0" y="86"/>
                  </a:lnTo>
                  <a:close/>
                  <a:moveTo>
                    <a:pt x="4" y="417"/>
                  </a:moveTo>
                  <a:lnTo>
                    <a:pt x="4" y="425"/>
                  </a:lnTo>
                  <a:lnTo>
                    <a:pt x="5" y="433"/>
                  </a:lnTo>
                  <a:lnTo>
                    <a:pt x="7" y="441"/>
                  </a:lnTo>
                  <a:lnTo>
                    <a:pt x="9" y="448"/>
                  </a:lnTo>
                  <a:lnTo>
                    <a:pt x="11" y="456"/>
                  </a:lnTo>
                  <a:lnTo>
                    <a:pt x="14" y="462"/>
                  </a:lnTo>
                  <a:lnTo>
                    <a:pt x="18" y="468"/>
                  </a:lnTo>
                  <a:lnTo>
                    <a:pt x="22" y="474"/>
                  </a:lnTo>
                  <a:lnTo>
                    <a:pt x="27" y="479"/>
                  </a:lnTo>
                  <a:lnTo>
                    <a:pt x="31" y="484"/>
                  </a:lnTo>
                  <a:lnTo>
                    <a:pt x="37" y="488"/>
                  </a:lnTo>
                  <a:lnTo>
                    <a:pt x="42" y="491"/>
                  </a:lnTo>
                  <a:lnTo>
                    <a:pt x="48" y="494"/>
                  </a:lnTo>
                  <a:lnTo>
                    <a:pt x="54" y="496"/>
                  </a:lnTo>
                  <a:lnTo>
                    <a:pt x="60" y="497"/>
                  </a:lnTo>
                  <a:lnTo>
                    <a:pt x="67" y="498"/>
                  </a:lnTo>
                  <a:lnTo>
                    <a:pt x="1949" y="498"/>
                  </a:lnTo>
                  <a:lnTo>
                    <a:pt x="1955" y="497"/>
                  </a:lnTo>
                  <a:lnTo>
                    <a:pt x="1961" y="496"/>
                  </a:lnTo>
                  <a:lnTo>
                    <a:pt x="1967" y="494"/>
                  </a:lnTo>
                  <a:lnTo>
                    <a:pt x="1973" y="491"/>
                  </a:lnTo>
                  <a:lnTo>
                    <a:pt x="1979" y="488"/>
                  </a:lnTo>
                  <a:lnTo>
                    <a:pt x="1984" y="484"/>
                  </a:lnTo>
                  <a:lnTo>
                    <a:pt x="1989" y="479"/>
                  </a:lnTo>
                  <a:lnTo>
                    <a:pt x="1993" y="474"/>
                  </a:lnTo>
                  <a:lnTo>
                    <a:pt x="1997" y="468"/>
                  </a:lnTo>
                  <a:lnTo>
                    <a:pt x="2001" y="462"/>
                  </a:lnTo>
                  <a:lnTo>
                    <a:pt x="2004" y="456"/>
                  </a:lnTo>
                  <a:lnTo>
                    <a:pt x="2007" y="449"/>
                  </a:lnTo>
                  <a:lnTo>
                    <a:pt x="2009" y="441"/>
                  </a:lnTo>
                  <a:lnTo>
                    <a:pt x="2010" y="434"/>
                  </a:lnTo>
                  <a:lnTo>
                    <a:pt x="2011" y="426"/>
                  </a:lnTo>
                  <a:lnTo>
                    <a:pt x="2012" y="417"/>
                  </a:lnTo>
                  <a:lnTo>
                    <a:pt x="2012" y="86"/>
                  </a:lnTo>
                  <a:lnTo>
                    <a:pt x="2011" y="78"/>
                  </a:lnTo>
                  <a:lnTo>
                    <a:pt x="2010" y="70"/>
                  </a:lnTo>
                  <a:lnTo>
                    <a:pt x="2009" y="62"/>
                  </a:lnTo>
                  <a:lnTo>
                    <a:pt x="2007" y="55"/>
                  </a:lnTo>
                  <a:lnTo>
                    <a:pt x="2004" y="48"/>
                  </a:lnTo>
                  <a:lnTo>
                    <a:pt x="2001" y="41"/>
                  </a:lnTo>
                  <a:lnTo>
                    <a:pt x="1997" y="35"/>
                  </a:lnTo>
                  <a:lnTo>
                    <a:pt x="1993" y="29"/>
                  </a:lnTo>
                  <a:lnTo>
                    <a:pt x="1989" y="24"/>
                  </a:lnTo>
                  <a:lnTo>
                    <a:pt x="1984" y="20"/>
                  </a:lnTo>
                  <a:lnTo>
                    <a:pt x="1979" y="16"/>
                  </a:lnTo>
                  <a:lnTo>
                    <a:pt x="1973" y="12"/>
                  </a:lnTo>
                  <a:lnTo>
                    <a:pt x="1967" y="9"/>
                  </a:lnTo>
                  <a:lnTo>
                    <a:pt x="1961" y="7"/>
                  </a:lnTo>
                  <a:lnTo>
                    <a:pt x="1955" y="6"/>
                  </a:lnTo>
                  <a:lnTo>
                    <a:pt x="1949" y="6"/>
                  </a:lnTo>
                  <a:lnTo>
                    <a:pt x="67" y="6"/>
                  </a:lnTo>
                  <a:lnTo>
                    <a:pt x="60" y="6"/>
                  </a:lnTo>
                  <a:lnTo>
                    <a:pt x="54" y="7"/>
                  </a:lnTo>
                  <a:lnTo>
                    <a:pt x="48" y="9"/>
                  </a:lnTo>
                  <a:lnTo>
                    <a:pt x="42" y="12"/>
                  </a:lnTo>
                  <a:lnTo>
                    <a:pt x="37" y="15"/>
                  </a:lnTo>
                  <a:lnTo>
                    <a:pt x="32" y="19"/>
                  </a:lnTo>
                  <a:lnTo>
                    <a:pt x="27" y="24"/>
                  </a:lnTo>
                  <a:lnTo>
                    <a:pt x="22" y="29"/>
                  </a:lnTo>
                  <a:lnTo>
                    <a:pt x="18" y="35"/>
                  </a:lnTo>
                  <a:lnTo>
                    <a:pt x="15" y="41"/>
                  </a:lnTo>
                  <a:lnTo>
                    <a:pt x="11" y="48"/>
                  </a:lnTo>
                  <a:lnTo>
                    <a:pt x="9" y="55"/>
                  </a:lnTo>
                  <a:lnTo>
                    <a:pt x="7" y="62"/>
                  </a:lnTo>
                  <a:lnTo>
                    <a:pt x="5" y="70"/>
                  </a:lnTo>
                  <a:lnTo>
                    <a:pt x="4" y="78"/>
                  </a:lnTo>
                  <a:lnTo>
                    <a:pt x="4" y="86"/>
                  </a:lnTo>
                  <a:lnTo>
                    <a:pt x="4" y="417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056" name="Rectangle 59"/>
            <p:cNvSpPr>
              <a:spLocks noChangeArrowheads="1"/>
            </p:cNvSpPr>
            <p:nvPr/>
          </p:nvSpPr>
          <p:spPr bwMode="auto">
            <a:xfrm>
              <a:off x="2000" y="3652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7" name="Rectangle 60"/>
            <p:cNvSpPr>
              <a:spLocks noChangeArrowheads="1"/>
            </p:cNvSpPr>
            <p:nvPr/>
          </p:nvSpPr>
          <p:spPr bwMode="auto">
            <a:xfrm>
              <a:off x="2509" y="3842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8" name="Rectangle 61"/>
            <p:cNvSpPr>
              <a:spLocks noChangeArrowheads="1"/>
            </p:cNvSpPr>
            <p:nvPr/>
          </p:nvSpPr>
          <p:spPr bwMode="auto">
            <a:xfrm>
              <a:off x="3124" y="3834"/>
              <a:ext cx="89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875181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84C5CF11-748D-48BD-A38E-AF3312AF2805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13</a:t>
            </a:fld>
            <a:endParaRPr lang="en-GB" altLang="en-US" sz="1200" dirty="0">
              <a:solidFill>
                <a:srgbClr val="000000"/>
              </a:solidFill>
            </a:endParaRPr>
          </a:p>
        </p:txBody>
      </p:sp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solidFill>
                <a:prstClr val="black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6149" name="Rectangle 2"/>
          <p:cNvSpPr>
            <a:spLocks noChangeArrowheads="1"/>
          </p:cNvSpPr>
          <p:nvPr/>
        </p:nvSpPr>
        <p:spPr bwMode="auto">
          <a:xfrm>
            <a:off x="609600" y="963613"/>
            <a:ext cx="83597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None/>
            </a:pPr>
            <a:r>
              <a:rPr lang="ru-RU" sz="2400" b="1" dirty="0"/>
              <a:t>Рекомендации для достижения сбалансированной структуры программы</a:t>
            </a:r>
            <a:endParaRPr lang="en-GB" sz="24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6150" name="Rectangle 3"/>
          <p:cNvSpPr>
            <a:spLocks noChangeArrowheads="1"/>
          </p:cNvSpPr>
          <p:nvPr/>
        </p:nvSpPr>
        <p:spPr bwMode="auto">
          <a:xfrm>
            <a:off x="123826" y="1811046"/>
            <a:ext cx="8816974" cy="4536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457200" lvl="0" algn="just"/>
            <a:r>
              <a:rPr lang="ru-RU" altLang="en-US" sz="2000" b="1" dirty="0">
                <a:solidFill>
                  <a:prstClr val="black"/>
                </a:solidFill>
              </a:rPr>
              <a:t>Номер программы</a:t>
            </a:r>
            <a:r>
              <a:rPr lang="en-US" altLang="en-US" sz="2000" b="1" dirty="0">
                <a:solidFill>
                  <a:prstClr val="black"/>
                </a:solidFill>
              </a:rPr>
              <a:t>	</a:t>
            </a:r>
            <a:endParaRPr lang="en-GB" altLang="en-US" sz="2000" b="1" i="1" dirty="0">
              <a:solidFill>
                <a:prstClr val="black"/>
              </a:solidFill>
              <a:ea typeface="ＭＳ Ｐゴシック" pitchFamily="34" charset="-128"/>
            </a:endParaRPr>
          </a:p>
          <a:p>
            <a:pPr marL="776288" lvl="2" indent="0" algn="just">
              <a:buNone/>
              <a:tabLst>
                <a:tab pos="4970463" algn="l"/>
              </a:tabLst>
            </a:pPr>
            <a:r>
              <a:rPr lang="en-GB" altLang="en-US" sz="2000" dirty="0">
                <a:solidFill>
                  <a:prstClr val="black"/>
                </a:solidFill>
              </a:rPr>
              <a:t>– </a:t>
            </a:r>
            <a:r>
              <a:rPr lang="ru-RU" altLang="en-US" sz="2000" dirty="0">
                <a:solidFill>
                  <a:prstClr val="black"/>
                </a:solidFill>
              </a:rPr>
              <a:t>министерства - от </a:t>
            </a:r>
            <a:r>
              <a:rPr lang="en-GB" altLang="en-US" sz="2000" dirty="0">
                <a:solidFill>
                  <a:prstClr val="black"/>
                </a:solidFill>
              </a:rPr>
              <a:t>3 </a:t>
            </a:r>
            <a:r>
              <a:rPr lang="ru-RU" altLang="en-US" sz="2000" dirty="0">
                <a:solidFill>
                  <a:prstClr val="black"/>
                </a:solidFill>
              </a:rPr>
              <a:t>до </a:t>
            </a:r>
            <a:r>
              <a:rPr lang="en-GB" altLang="en-US" sz="2000" dirty="0">
                <a:solidFill>
                  <a:prstClr val="black"/>
                </a:solidFill>
              </a:rPr>
              <a:t>7</a:t>
            </a:r>
            <a:r>
              <a:rPr lang="en-US" dirty="0"/>
              <a:t>	</a:t>
            </a:r>
            <a:endParaRPr lang="en-GB" altLang="en-US" sz="2000" dirty="0">
              <a:solidFill>
                <a:prstClr val="black"/>
              </a:solidFill>
              <a:ea typeface="ＭＳ Ｐゴシック" pitchFamily="34" charset="-128"/>
            </a:endParaRPr>
          </a:p>
          <a:p>
            <a:pPr marL="776288" lvl="2" indent="0" algn="just">
              <a:buNone/>
              <a:tabLst>
                <a:tab pos="4970463" algn="l"/>
              </a:tabLst>
            </a:pPr>
            <a:r>
              <a:rPr lang="en-GB" altLang="en-US" sz="2000" dirty="0">
                <a:solidFill>
                  <a:prstClr val="black"/>
                </a:solidFill>
              </a:rPr>
              <a:t>– </a:t>
            </a:r>
            <a:r>
              <a:rPr lang="ru-RU" altLang="en-US" sz="2000" dirty="0">
                <a:solidFill>
                  <a:prstClr val="black"/>
                </a:solidFill>
              </a:rPr>
              <a:t>другие бюджетополучатели - </a:t>
            </a:r>
            <a:r>
              <a:rPr lang="en-GB" altLang="en-US" sz="2000" dirty="0">
                <a:solidFill>
                  <a:prstClr val="black"/>
                </a:solidFill>
              </a:rPr>
              <a:t> </a:t>
            </a:r>
            <a:r>
              <a:rPr lang="ru-RU" altLang="en-US" sz="2000" dirty="0">
                <a:solidFill>
                  <a:prstClr val="black"/>
                </a:solidFill>
              </a:rPr>
              <a:t>от </a:t>
            </a:r>
            <a:r>
              <a:rPr lang="en-GB" altLang="en-US" sz="2000" dirty="0">
                <a:solidFill>
                  <a:prstClr val="black"/>
                </a:solidFill>
              </a:rPr>
              <a:t>1 </a:t>
            </a:r>
            <a:r>
              <a:rPr lang="ru-RU" altLang="en-US" sz="2000" dirty="0">
                <a:solidFill>
                  <a:prstClr val="black"/>
                </a:solidFill>
              </a:rPr>
              <a:t>до </a:t>
            </a:r>
            <a:r>
              <a:rPr lang="en-GB" altLang="en-US" sz="2000" dirty="0">
                <a:solidFill>
                  <a:prstClr val="black"/>
                </a:solidFill>
              </a:rPr>
              <a:t>3</a:t>
            </a:r>
            <a:endParaRPr lang="en-GB" altLang="en-US" sz="2000" dirty="0">
              <a:solidFill>
                <a:prstClr val="black"/>
              </a:solidFill>
              <a:ea typeface="ＭＳ Ｐゴシック" pitchFamily="34" charset="-128"/>
            </a:endParaRPr>
          </a:p>
          <a:p>
            <a:pPr marL="457200" lvl="0" algn="just"/>
            <a:r>
              <a:rPr lang="ru-RU" altLang="en-US" sz="2000" b="1" dirty="0">
                <a:solidFill>
                  <a:prstClr val="black"/>
                </a:solidFill>
              </a:rPr>
              <a:t>Объем бюджетных средств</a:t>
            </a:r>
            <a:endParaRPr lang="en-GB" altLang="en-US" sz="2000" b="1" dirty="0">
              <a:solidFill>
                <a:prstClr val="black"/>
              </a:solidFill>
              <a:ea typeface="ＭＳ Ｐゴシック" pitchFamily="34" charset="-128"/>
            </a:endParaRPr>
          </a:p>
          <a:p>
            <a:pPr marL="776288" lvl="2" indent="0" algn="just">
              <a:buNone/>
            </a:pPr>
            <a:r>
              <a:rPr lang="en-GB" altLang="en-US" sz="2000" dirty="0">
                <a:solidFill>
                  <a:prstClr val="black"/>
                </a:solidFill>
              </a:rPr>
              <a:t>– </a:t>
            </a:r>
            <a:r>
              <a:rPr lang="ru-RU" altLang="en-US" sz="2000" dirty="0">
                <a:solidFill>
                  <a:prstClr val="black"/>
                </a:solidFill>
              </a:rPr>
              <a:t>сбалансированы в соответствии с </a:t>
            </a:r>
            <a:r>
              <a:rPr lang="ru-RU" altLang="en-US" sz="2000" i="1" dirty="0">
                <a:solidFill>
                  <a:prstClr val="black"/>
                </a:solidFill>
              </a:rPr>
              <a:t>программами</a:t>
            </a:r>
            <a:endParaRPr lang="en-GB" altLang="en-US" sz="2000" i="1" dirty="0">
              <a:solidFill>
                <a:prstClr val="black"/>
              </a:solidFill>
              <a:ea typeface="ＭＳ Ｐゴシック" pitchFamily="34" charset="-128"/>
            </a:endParaRPr>
          </a:p>
          <a:p>
            <a:pPr marL="776288" lvl="2" indent="0" algn="just">
              <a:buNone/>
            </a:pPr>
            <a:r>
              <a:rPr lang="en-GB" altLang="en-US" sz="2000" dirty="0">
                <a:solidFill>
                  <a:prstClr val="black"/>
                </a:solidFill>
              </a:rPr>
              <a:t>–</a:t>
            </a:r>
            <a:r>
              <a:rPr lang="ru-RU" altLang="en-US" sz="2000" dirty="0">
                <a:solidFill>
                  <a:prstClr val="black"/>
                </a:solidFill>
              </a:rPr>
              <a:t> не рекомендуется</a:t>
            </a:r>
            <a:r>
              <a:rPr lang="ru-RU" altLang="en-US" sz="2000" dirty="0">
                <a:solidFill>
                  <a:prstClr val="black"/>
                </a:solidFill>
                <a:ea typeface="ＭＳ Ｐゴシック" pitchFamily="34" charset="-128"/>
              </a:rPr>
              <a:t> включать </a:t>
            </a:r>
            <a:r>
              <a:rPr lang="ru-RU" altLang="en-US" sz="2000" i="1" dirty="0">
                <a:solidFill>
                  <a:prstClr val="black"/>
                </a:solidFill>
              </a:rPr>
              <a:t>программы</a:t>
            </a:r>
            <a:r>
              <a:rPr lang="ru-RU" altLang="en-US" sz="2000" dirty="0">
                <a:solidFill>
                  <a:prstClr val="black"/>
                </a:solidFill>
              </a:rPr>
              <a:t>, объем которых ниже </a:t>
            </a:r>
            <a:r>
              <a:rPr lang="en-GB" altLang="en-US" sz="2000" dirty="0">
                <a:solidFill>
                  <a:prstClr val="black"/>
                </a:solidFill>
              </a:rPr>
              <a:t>5% </a:t>
            </a:r>
            <a:r>
              <a:rPr lang="ru-RU" altLang="en-US" sz="2000" dirty="0">
                <a:solidFill>
                  <a:prstClr val="black"/>
                </a:solidFill>
              </a:rPr>
              <a:t>совокупного объема средств бюджетополучателя</a:t>
            </a:r>
          </a:p>
          <a:p>
            <a:pPr marL="776288" lvl="2" indent="0" algn="just">
              <a:buNone/>
            </a:pPr>
            <a:r>
              <a:rPr lang="ru-RU" sz="2000" b="1" dirty="0">
                <a:solidFill>
                  <a:prstClr val="black"/>
                </a:solidFill>
              </a:rPr>
              <a:t>Количество программных мероприятий и/или проектов – от </a:t>
            </a:r>
            <a:r>
              <a:rPr lang="en-GB" sz="2000" dirty="0">
                <a:solidFill>
                  <a:prstClr val="black"/>
                </a:solidFill>
              </a:rPr>
              <a:t>2 </a:t>
            </a:r>
            <a:r>
              <a:rPr lang="ru-RU" sz="2000" dirty="0">
                <a:solidFill>
                  <a:prstClr val="black"/>
                </a:solidFill>
              </a:rPr>
              <a:t>до </a:t>
            </a:r>
            <a:r>
              <a:rPr lang="en-GB" sz="2000" dirty="0">
                <a:solidFill>
                  <a:prstClr val="black"/>
                </a:solidFill>
              </a:rPr>
              <a:t>10</a:t>
            </a:r>
          </a:p>
          <a:p>
            <a:pPr marL="457200" lvl="0" algn="just">
              <a:spcBef>
                <a:spcPts val="0"/>
              </a:spcBef>
            </a:pPr>
            <a:r>
              <a:rPr lang="ru-RU" sz="2000" b="1" dirty="0">
                <a:solidFill>
                  <a:prstClr val="black"/>
                </a:solidFill>
              </a:rPr>
              <a:t>Количество целей </a:t>
            </a:r>
            <a:r>
              <a:rPr lang="en-GB" sz="2000" dirty="0">
                <a:solidFill>
                  <a:prstClr val="black"/>
                </a:solidFill>
              </a:rPr>
              <a:t>– </a:t>
            </a:r>
            <a:r>
              <a:rPr lang="ru-RU" sz="2000" dirty="0">
                <a:solidFill>
                  <a:prstClr val="black"/>
                </a:solidFill>
              </a:rPr>
              <a:t>рекомендуется максимум </a:t>
            </a:r>
            <a:r>
              <a:rPr lang="en-GB" sz="2000" dirty="0">
                <a:solidFill>
                  <a:prstClr val="black"/>
                </a:solidFill>
              </a:rPr>
              <a:t>2</a:t>
            </a:r>
            <a:r>
              <a:rPr lang="ru-RU" sz="2000" dirty="0">
                <a:solidFill>
                  <a:prstClr val="black"/>
                </a:solidFill>
              </a:rPr>
              <a:t> или </a:t>
            </a:r>
            <a:r>
              <a:rPr lang="en-GB" sz="2000" dirty="0">
                <a:solidFill>
                  <a:prstClr val="black"/>
                </a:solidFill>
              </a:rPr>
              <a:t>3 </a:t>
            </a:r>
            <a:r>
              <a:rPr lang="ru-RU" sz="2000" dirty="0">
                <a:solidFill>
                  <a:prstClr val="black"/>
                </a:solidFill>
              </a:rPr>
              <a:t>на программу, проект или программное мероприятие </a:t>
            </a:r>
            <a:endParaRPr lang="en-GB" sz="2000" dirty="0">
              <a:solidFill>
                <a:prstClr val="black"/>
              </a:solidFill>
            </a:endParaRPr>
          </a:p>
          <a:p>
            <a:pPr marL="457200" lvl="0" algn="just">
              <a:spcBef>
                <a:spcPts val="0"/>
              </a:spcBef>
            </a:pPr>
            <a:r>
              <a:rPr lang="ru-RU" sz="2000" b="1" dirty="0">
                <a:solidFill>
                  <a:prstClr val="black"/>
                </a:solidFill>
              </a:rPr>
              <a:t>Количество показателей </a:t>
            </a:r>
            <a:r>
              <a:rPr lang="en-GB" sz="2000" i="1" dirty="0">
                <a:solidFill>
                  <a:prstClr val="black"/>
                </a:solidFill>
              </a:rPr>
              <a:t>– </a:t>
            </a:r>
            <a:r>
              <a:rPr lang="ru-RU" sz="2000" i="1" dirty="0">
                <a:solidFill>
                  <a:prstClr val="black"/>
                </a:solidFill>
              </a:rPr>
              <a:t>рекомендуется максимум </a:t>
            </a:r>
            <a:r>
              <a:rPr lang="en-GB" sz="2000" i="1" dirty="0">
                <a:solidFill>
                  <a:prstClr val="black"/>
                </a:solidFill>
              </a:rPr>
              <a:t>2 </a:t>
            </a:r>
            <a:r>
              <a:rPr lang="ru-RU" sz="2000" i="1" dirty="0">
                <a:solidFill>
                  <a:prstClr val="black"/>
                </a:solidFill>
              </a:rPr>
              <a:t>показателя на каждую цель программы, проект и программное мероприятие</a:t>
            </a:r>
            <a:endParaRPr lang="en-GB" altLang="en-US" sz="2000" i="1" dirty="0">
              <a:solidFill>
                <a:prstClr val="black"/>
              </a:solidFill>
            </a:endParaRPr>
          </a:p>
          <a:p>
            <a:pPr marL="854075" lvl="0" indent="0" algn="just">
              <a:spcBef>
                <a:spcPts val="0"/>
              </a:spcBef>
              <a:buNone/>
            </a:pPr>
            <a:endParaRPr lang="en-GB" altLang="en-US" sz="2000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757466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84C5CF11-748D-48BD-A38E-AF3312AF2805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14</a:t>
            </a:fld>
            <a:endParaRPr lang="en-GB" altLang="en-US" sz="1200" dirty="0">
              <a:solidFill>
                <a:srgbClr val="000000"/>
              </a:solidFill>
            </a:endParaRPr>
          </a:p>
        </p:txBody>
      </p:sp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solidFill>
                <a:prstClr val="black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6149" name="Rectangle 2"/>
          <p:cNvSpPr>
            <a:spLocks noChangeArrowheads="1"/>
          </p:cNvSpPr>
          <p:nvPr/>
        </p:nvSpPr>
        <p:spPr bwMode="auto">
          <a:xfrm>
            <a:off x="457199" y="1107630"/>
            <a:ext cx="85121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None/>
            </a:pPr>
            <a:r>
              <a:rPr lang="ru-RU" altLang="sr-Latn-RS" sz="2400" b="1" dirty="0"/>
              <a:t>Совместные программы различных бюджетополучателей</a:t>
            </a:r>
            <a:endParaRPr lang="en-GB" sz="24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6150" name="Rectangle 3"/>
          <p:cNvSpPr>
            <a:spLocks noChangeArrowheads="1"/>
          </p:cNvSpPr>
          <p:nvPr/>
        </p:nvSpPr>
        <p:spPr bwMode="auto">
          <a:xfrm>
            <a:off x="133350" y="2209800"/>
            <a:ext cx="8816974" cy="2529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Bef>
                <a:spcPct val="0"/>
              </a:spcBef>
              <a:buClr>
                <a:srgbClr val="1E4ABD"/>
              </a:buClr>
              <a:buSzPct val="80000"/>
            </a:pPr>
            <a:r>
              <a:rPr lang="ru-RU" sz="2000" dirty="0">
                <a:solidFill>
                  <a:srgbClr val="000000"/>
                </a:solidFill>
              </a:rPr>
              <a:t>Дополняющие друг друга полномочия ведомств</a:t>
            </a:r>
            <a:endParaRPr lang="en-GB" sz="2000" dirty="0">
              <a:solidFill>
                <a:srgbClr val="000000"/>
              </a:solidFill>
            </a:endParaRPr>
          </a:p>
          <a:p>
            <a:pPr algn="just">
              <a:spcBef>
                <a:spcPct val="0"/>
              </a:spcBef>
              <a:buClr>
                <a:srgbClr val="1E4ABD"/>
              </a:buClr>
              <a:buSzPct val="80000"/>
            </a:pPr>
            <a:r>
              <a:rPr lang="ru-RU" sz="2000" dirty="0">
                <a:solidFill>
                  <a:srgbClr val="000000"/>
                </a:solidFill>
              </a:rPr>
              <a:t>Межотраслевые инициативы </a:t>
            </a:r>
            <a:r>
              <a:rPr lang="en-GB" sz="2000" dirty="0">
                <a:solidFill>
                  <a:srgbClr val="000000"/>
                </a:solidFill>
              </a:rPr>
              <a:t>(</a:t>
            </a:r>
            <a:r>
              <a:rPr lang="ru-RU" sz="2000" dirty="0">
                <a:solidFill>
                  <a:srgbClr val="000000"/>
                </a:solidFill>
              </a:rPr>
              <a:t>реформа государственного управления, борьба с коррупцией, улучшение прав граждан и меньшинств</a:t>
            </a:r>
            <a:r>
              <a:rPr lang="en-GB" sz="2000" dirty="0">
                <a:solidFill>
                  <a:srgbClr val="000000"/>
                </a:solidFill>
              </a:rPr>
              <a:t>)</a:t>
            </a:r>
            <a:r>
              <a:rPr lang="ru-RU" sz="2000" dirty="0">
                <a:solidFill>
                  <a:srgbClr val="000000"/>
                </a:solidFill>
              </a:rPr>
              <a:t>, включающие различных бюджетополучателей и получивших значительный объем средств </a:t>
            </a:r>
            <a:endParaRPr lang="en-GB" sz="2000" dirty="0">
              <a:solidFill>
                <a:srgbClr val="000000"/>
              </a:solidFill>
            </a:endParaRPr>
          </a:p>
          <a:p>
            <a:pPr algn="just">
              <a:spcBef>
                <a:spcPct val="0"/>
              </a:spcBef>
              <a:buClr>
                <a:srgbClr val="1E4ABD"/>
              </a:buClr>
              <a:buSzPct val="80000"/>
            </a:pPr>
            <a:r>
              <a:rPr lang="ru-RU" sz="2000" dirty="0">
                <a:solidFill>
                  <a:srgbClr val="000000"/>
                </a:solidFill>
              </a:rPr>
              <a:t>Такие программы являются «исключением из правил»</a:t>
            </a:r>
            <a:endParaRPr lang="en-GB" sz="2000" b="1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GB" dirty="0"/>
              <a:t> 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37863623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DAC27582-0843-4559-B671-DB6F7407FEEB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15</a:t>
            </a:fld>
            <a:endParaRPr lang="en-GB" altLang="en-US" sz="1200" dirty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17413" name="Rectangle 2"/>
          <p:cNvSpPr>
            <a:spLocks noChangeArrowheads="1"/>
          </p:cNvSpPr>
          <p:nvPr/>
        </p:nvSpPr>
        <p:spPr bwMode="auto">
          <a:xfrm>
            <a:off x="892175" y="1086783"/>
            <a:ext cx="8077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None/>
            </a:pPr>
            <a:r>
              <a:rPr lang="ru-RU" altLang="sr-Latn-RS" sz="2800" b="1" dirty="0"/>
              <a:t>Программное бюджетирование и иерархия целей</a:t>
            </a:r>
            <a:endParaRPr lang="en-GB" altLang="sr-Latn-RS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247650" y="1835885"/>
            <a:ext cx="828675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sr-Cyrl-RS" dirty="0">
              <a:cs typeface="Arial" charset="0"/>
            </a:endParaRPr>
          </a:p>
          <a:p>
            <a:pPr algn="just">
              <a:defRPr/>
            </a:pPr>
            <a:endParaRPr lang="sr-Cyrl-RS" dirty="0"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4071" y="1799108"/>
            <a:ext cx="86322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000" dirty="0">
              <a:latin typeface="Calibri" pitchFamily="34" charset="0"/>
            </a:endParaRPr>
          </a:p>
        </p:txBody>
      </p:sp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9336228"/>
              </p:ext>
            </p:extLst>
          </p:nvPr>
        </p:nvGraphicFramePr>
        <p:xfrm>
          <a:off x="2590800" y="1835885"/>
          <a:ext cx="4419600" cy="42082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9877" y="3105839"/>
            <a:ext cx="1714940" cy="403358"/>
          </a:xfrm>
          <a:prstGeom prst="roundRect">
            <a:avLst/>
          </a:prstGeom>
          <a:noFill/>
          <a:ln w="28575">
            <a:solidFill>
              <a:srgbClr val="28287D"/>
            </a:solidFill>
          </a:ln>
        </p:spPr>
        <p:txBody>
          <a:bodyPr wrap="square" lIns="117208" tIns="58604" rIns="117208" bIns="58604" rtlCol="0" anchor="ctr">
            <a:spAutoFit/>
          </a:bodyPr>
          <a:lstStyle/>
          <a:p>
            <a:pPr algn="ctr"/>
            <a:r>
              <a:rPr lang="ru-RU" sz="1600" b="1" dirty="0">
                <a:solidFill>
                  <a:srgbClr val="000000"/>
                </a:solidFill>
                <a:latin typeface="Calibri" pitchFamily="34" charset="0"/>
              </a:rPr>
              <a:t>Сектор</a:t>
            </a:r>
            <a:endParaRPr lang="en-GB" sz="16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9877" y="4269964"/>
            <a:ext cx="1714940" cy="437410"/>
          </a:xfrm>
          <a:prstGeom prst="roundRect">
            <a:avLst/>
          </a:prstGeom>
          <a:ln>
            <a:solidFill>
              <a:srgbClr val="5252A8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117208" tIns="58604" rIns="117208" bIns="58604" rtlCol="0" anchor="ctr">
            <a:spAutoFit/>
          </a:bodyPr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Calibri" pitchFamily="34" charset="0"/>
              </a:rPr>
              <a:t>программа</a:t>
            </a:r>
            <a:endParaRPr lang="en-GB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9877" y="5257800"/>
            <a:ext cx="1714940" cy="1288707"/>
          </a:xfrm>
          <a:prstGeom prst="roundRect">
            <a:avLst/>
          </a:prstGeom>
          <a:ln>
            <a:solidFill>
              <a:srgbClr val="9A9AB8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117208" tIns="58604" rIns="117208" bIns="58604" rtlCol="0">
            <a:spAutoFit/>
          </a:bodyPr>
          <a:lstStyle/>
          <a:p>
            <a:pPr algn="ctr"/>
            <a:r>
              <a:rPr lang="ru-RU" sz="1600" b="1" dirty="0">
                <a:solidFill>
                  <a:srgbClr val="000000"/>
                </a:solidFill>
                <a:latin typeface="Calibri" pitchFamily="34" charset="0"/>
              </a:rPr>
              <a:t>Программное мероприятие /проект</a:t>
            </a:r>
            <a:endParaRPr lang="hr-HR" sz="1600" b="1" dirty="0">
              <a:solidFill>
                <a:srgbClr val="000000"/>
              </a:solidFill>
              <a:latin typeface="Calibri" pitchFamily="34" charset="0"/>
            </a:endParaRPr>
          </a:p>
          <a:p>
            <a:pPr algn="ctr"/>
            <a:endParaRPr lang="en-GB" sz="20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17536" y="2823356"/>
            <a:ext cx="2813739" cy="549240"/>
          </a:xfrm>
          <a:prstGeom prst="rect">
            <a:avLst/>
          </a:prstGeom>
          <a:noFill/>
        </p:spPr>
        <p:txBody>
          <a:bodyPr wrap="square" lIns="117208" tIns="58604" rIns="117208" bIns="58604" rtlCol="0">
            <a:spAutoFit/>
          </a:bodyPr>
          <a:lstStyle/>
          <a:p>
            <a:r>
              <a:rPr lang="ru-RU" sz="1400" dirty="0">
                <a:solidFill>
                  <a:srgbClr val="000000"/>
                </a:solidFill>
                <a:latin typeface="Calibri" pitchFamily="34" charset="0"/>
              </a:rPr>
              <a:t>Увеличение продолжительности жизни</a:t>
            </a:r>
            <a:endParaRPr lang="en-GB" sz="14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45837" y="4078582"/>
            <a:ext cx="2610592" cy="549240"/>
          </a:xfrm>
          <a:prstGeom prst="rect">
            <a:avLst/>
          </a:prstGeom>
          <a:noFill/>
        </p:spPr>
        <p:txBody>
          <a:bodyPr wrap="square" lIns="117208" tIns="58604" rIns="117208" bIns="58604" rtlCol="0">
            <a:spAutoFit/>
          </a:bodyPr>
          <a:lstStyle/>
          <a:p>
            <a:r>
              <a:rPr lang="ru-RU" sz="1400" dirty="0">
                <a:solidFill>
                  <a:srgbClr val="000000"/>
                </a:solidFill>
                <a:latin typeface="Calibri" pitchFamily="34" charset="0"/>
              </a:rPr>
              <a:t>Снижение эпидемий заболевания </a:t>
            </a:r>
            <a:r>
              <a:rPr lang="en-GB" sz="1400" dirty="0">
                <a:solidFill>
                  <a:srgbClr val="000000"/>
                </a:solidFill>
                <a:latin typeface="Calibri" pitchFamily="34" charset="0"/>
              </a:rPr>
              <a:t>X</a:t>
            </a:r>
            <a:r>
              <a:rPr lang="ru-RU" sz="1400" dirty="0">
                <a:solidFill>
                  <a:srgbClr val="000000"/>
                </a:solidFill>
                <a:latin typeface="Calibri" pitchFamily="34" charset="0"/>
              </a:rPr>
              <a:t> на</a:t>
            </a:r>
            <a:r>
              <a:rPr lang="ru-RU" sz="1400" dirty="0">
                <a:solidFill>
                  <a:srgbClr val="000000"/>
                </a:solidFill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Calibri" pitchFamily="34" charset="0"/>
              </a:rPr>
              <a:t>1%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921811" y="5141557"/>
            <a:ext cx="2234618" cy="764683"/>
          </a:xfrm>
          <a:prstGeom prst="rect">
            <a:avLst/>
          </a:prstGeom>
          <a:noFill/>
        </p:spPr>
        <p:txBody>
          <a:bodyPr wrap="square" lIns="117208" tIns="58604" rIns="117208" bIns="58604" rtlCol="0">
            <a:spAutoFit/>
          </a:bodyPr>
          <a:lstStyle/>
          <a:p>
            <a:r>
              <a:rPr lang="ru-RU" sz="1400" dirty="0">
                <a:solidFill>
                  <a:srgbClr val="000000"/>
                </a:solidFill>
                <a:latin typeface="Calibri" pitchFamily="34" charset="0"/>
              </a:rPr>
              <a:t>Расширение охвата детей вакцинацией от заболевания </a:t>
            </a:r>
            <a:r>
              <a:rPr lang="en-GB" sz="1400" dirty="0">
                <a:solidFill>
                  <a:srgbClr val="000000"/>
                </a:solidFill>
                <a:latin typeface="Calibri" pitchFamily="34" charset="0"/>
              </a:rPr>
              <a:t>X</a:t>
            </a:r>
          </a:p>
        </p:txBody>
      </p:sp>
      <p:cxnSp>
        <p:nvCxnSpPr>
          <p:cNvPr id="5" name="Straight Arrow Connector 4"/>
          <p:cNvCxnSpPr>
            <a:endCxn id="12" idx="1"/>
          </p:cNvCxnSpPr>
          <p:nvPr/>
        </p:nvCxnSpPr>
        <p:spPr>
          <a:xfrm flipV="1">
            <a:off x="5410200" y="3097976"/>
            <a:ext cx="707336" cy="1786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6324600" y="4419600"/>
            <a:ext cx="3048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6781800" y="5410200"/>
            <a:ext cx="2286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Left Arrow 17"/>
          <p:cNvSpPr/>
          <p:nvPr/>
        </p:nvSpPr>
        <p:spPr>
          <a:xfrm>
            <a:off x="2362200" y="3225760"/>
            <a:ext cx="1524000" cy="20324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Left Arrow 18"/>
          <p:cNvSpPr/>
          <p:nvPr/>
        </p:nvSpPr>
        <p:spPr>
          <a:xfrm>
            <a:off x="2362200" y="4370803"/>
            <a:ext cx="914400" cy="23573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Left Arrow 19"/>
          <p:cNvSpPr/>
          <p:nvPr/>
        </p:nvSpPr>
        <p:spPr>
          <a:xfrm>
            <a:off x="2286000" y="5524757"/>
            <a:ext cx="457200" cy="22911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2583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9E316C86-D212-4874-A160-9E3C3F99E930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16</a:t>
            </a:fld>
            <a:endParaRPr lang="en-GB" altLang="en-US" sz="1200" dirty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11269" name="Rectangle 2"/>
          <p:cNvSpPr>
            <a:spLocks noChangeArrowheads="1"/>
          </p:cNvSpPr>
          <p:nvPr/>
        </p:nvSpPr>
        <p:spPr bwMode="auto">
          <a:xfrm>
            <a:off x="3192463" y="38100"/>
            <a:ext cx="57769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400" dirty="0"/>
              <a:t>Связь стратегического планирования и программного бюджета</a:t>
            </a:r>
            <a:endParaRPr lang="en-GB" altLang="en-US" sz="24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4B5C9C1-C969-4A55-8F95-E05019B811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3859968"/>
              </p:ext>
            </p:extLst>
          </p:nvPr>
        </p:nvGraphicFramePr>
        <p:xfrm>
          <a:off x="838201" y="1900457"/>
          <a:ext cx="7543799" cy="39471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6792">
                  <a:extLst>
                    <a:ext uri="{9D8B030D-6E8A-4147-A177-3AD203B41FA5}">
                      <a16:colId xmlns:a16="http://schemas.microsoft.com/office/drawing/2014/main" val="3958712914"/>
                    </a:ext>
                  </a:extLst>
                </a:gridCol>
                <a:gridCol w="2244668">
                  <a:extLst>
                    <a:ext uri="{9D8B030D-6E8A-4147-A177-3AD203B41FA5}">
                      <a16:colId xmlns:a16="http://schemas.microsoft.com/office/drawing/2014/main" val="3830473301"/>
                    </a:ext>
                  </a:extLst>
                </a:gridCol>
                <a:gridCol w="1734941">
                  <a:extLst>
                    <a:ext uri="{9D8B030D-6E8A-4147-A177-3AD203B41FA5}">
                      <a16:colId xmlns:a16="http://schemas.microsoft.com/office/drawing/2014/main" val="3317460176"/>
                    </a:ext>
                  </a:extLst>
                </a:gridCol>
                <a:gridCol w="1687398">
                  <a:extLst>
                    <a:ext uri="{9D8B030D-6E8A-4147-A177-3AD203B41FA5}">
                      <a16:colId xmlns:a16="http://schemas.microsoft.com/office/drawing/2014/main" val="1115565320"/>
                    </a:ext>
                  </a:extLst>
                </a:gridCol>
              </a:tblGrid>
              <a:tr h="563024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Стратегическое  (долгосрочное) планирование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629412"/>
                  </a:ext>
                </a:extLst>
              </a:tr>
              <a:tr h="736919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Среднесрочное планирование и оптимизация государственной политики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571791"/>
                  </a:ext>
                </a:extLst>
              </a:tr>
              <a:tr h="9716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Среднесрочные задачи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Программы/программные действия/проекты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Ожидаемые результаты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Ресурсы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45112898"/>
                  </a:ext>
                </a:extLst>
              </a:tr>
              <a:tr h="704730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Предлагаемый бюджетополучателем финансовый план и утверждение бюджета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3302323"/>
                  </a:ext>
                </a:extLst>
              </a:tr>
              <a:tr h="481295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Реализация среднесрочного плана и бюджета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135356"/>
                  </a:ext>
                </a:extLst>
              </a:tr>
              <a:tr h="489468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Мониторинг и оценка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100575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63C30CD4-E51C-4607-8DE8-1706D7010C47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17</a:t>
            </a:fld>
            <a:endParaRPr lang="en-GB" altLang="en-US" sz="1200" dirty="0">
              <a:solidFill>
                <a:srgbClr val="000000"/>
              </a:solidFill>
            </a:endParaRPr>
          </a:p>
        </p:txBody>
      </p:sp>
      <p:sp>
        <p:nvSpPr>
          <p:cNvPr id="12291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12293" name="Rectangle 2"/>
          <p:cNvSpPr>
            <a:spLocks noChangeArrowheads="1"/>
          </p:cNvSpPr>
          <p:nvPr/>
        </p:nvSpPr>
        <p:spPr bwMode="auto">
          <a:xfrm>
            <a:off x="892175" y="963613"/>
            <a:ext cx="8077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en-US" b="1" dirty="0"/>
              <a:t>Основные проблемы с внедрением</a:t>
            </a:r>
            <a:endParaRPr lang="en-GB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306388" y="1676400"/>
            <a:ext cx="8286750" cy="498598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GB" dirty="0">
              <a:cs typeface="Arial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ru-RU" sz="2400" dirty="0">
                <a:solidFill>
                  <a:prstClr val="black"/>
                </a:solidFill>
                <a:latin typeface="Calibri"/>
              </a:rPr>
              <a:t>Отсутствие руководства в составе рабочих групп и в самих проектах</a:t>
            </a:r>
            <a:endParaRPr lang="en-GB" sz="2400" dirty="0">
              <a:solidFill>
                <a:prstClr val="black"/>
              </a:solidFill>
              <a:latin typeface="Calibri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endParaRPr lang="en-GB" sz="2400" dirty="0">
              <a:solidFill>
                <a:prstClr val="black"/>
              </a:solidFill>
              <a:latin typeface="Calibri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ru-RU" sz="2400" dirty="0">
                <a:solidFill>
                  <a:prstClr val="black"/>
                </a:solidFill>
                <a:latin typeface="Calibri"/>
              </a:rPr>
              <a:t>Отсутствие стратегических документов</a:t>
            </a:r>
            <a:endParaRPr lang="en-GB" sz="2400" dirty="0">
              <a:solidFill>
                <a:prstClr val="black"/>
              </a:solidFill>
              <a:latin typeface="Calibri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endParaRPr lang="en-GB" sz="2400" dirty="0">
              <a:solidFill>
                <a:prstClr val="black"/>
              </a:solidFill>
              <a:latin typeface="Calibri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ru-RU" sz="2400" dirty="0">
                <a:solidFill>
                  <a:prstClr val="black"/>
                </a:solidFill>
                <a:latin typeface="Calibri"/>
              </a:rPr>
              <a:t>Отсутствие среднесрочного/стратегического планирования</a:t>
            </a:r>
            <a:endParaRPr lang="en-GB" sz="2400" dirty="0">
              <a:solidFill>
                <a:prstClr val="black"/>
              </a:solidFill>
              <a:latin typeface="Calibri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endParaRPr lang="en-GB" sz="2400" dirty="0">
              <a:solidFill>
                <a:prstClr val="black"/>
              </a:solidFill>
              <a:latin typeface="Calibri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ru-RU" sz="2400" dirty="0">
                <a:solidFill>
                  <a:prstClr val="black"/>
                </a:solidFill>
                <a:latin typeface="Calibri"/>
              </a:rPr>
              <a:t>Низкое качество финансового планирования</a:t>
            </a:r>
            <a:endParaRPr lang="en-GB" sz="2400" dirty="0">
              <a:solidFill>
                <a:prstClr val="black"/>
              </a:solidFill>
              <a:latin typeface="Calibri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endParaRPr lang="en-GB" sz="2400" dirty="0">
              <a:solidFill>
                <a:prstClr val="black"/>
              </a:solidFill>
              <a:latin typeface="Calibri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ru-RU" sz="2400" dirty="0">
                <a:solidFill>
                  <a:prstClr val="black"/>
                </a:solidFill>
                <a:latin typeface="Calibri"/>
              </a:rPr>
              <a:t>Отсутствие внутреннего механизма мониторинга эффективности</a:t>
            </a:r>
            <a:endParaRPr lang="en-GB" sz="2400" dirty="0">
              <a:solidFill>
                <a:prstClr val="black"/>
              </a:solidFill>
              <a:latin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GB" dirty="0">
              <a:cs typeface="Arial" charset="0"/>
            </a:endParaRPr>
          </a:p>
          <a:p>
            <a:pPr algn="just">
              <a:defRPr/>
            </a:pPr>
            <a:endParaRPr lang="en-GB" dirty="0"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DAC27582-0843-4559-B671-DB6F7407FEEB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18</a:t>
            </a:fld>
            <a:endParaRPr lang="en-GB" altLang="en-US" sz="1200" dirty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solidFill>
                <a:prstClr val="black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17413" name="Rectangle 2"/>
          <p:cNvSpPr>
            <a:spLocks noChangeArrowheads="1"/>
          </p:cNvSpPr>
          <p:nvPr/>
        </p:nvSpPr>
        <p:spPr bwMode="auto">
          <a:xfrm>
            <a:off x="892175" y="963613"/>
            <a:ext cx="8077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None/>
            </a:pPr>
            <a:r>
              <a:rPr lang="ru-RU" sz="2800" dirty="0"/>
              <a:t>Установление показателей: процедура и роли</a:t>
            </a:r>
            <a:endParaRPr lang="en-GB" sz="28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7650" y="1835885"/>
            <a:ext cx="828675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sr-Cyrl-RS" dirty="0">
              <a:solidFill>
                <a:prstClr val="black"/>
              </a:solidFill>
              <a:cs typeface="Arial" charset="0"/>
            </a:endParaRPr>
          </a:p>
          <a:p>
            <a:pPr algn="just">
              <a:defRPr/>
            </a:pPr>
            <a:endParaRPr lang="sr-Cyrl-R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4546" y="1799109"/>
            <a:ext cx="863226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/>
              <a:t>Министерство финансов подготовило инструкции по разработке программного бюджетирования и провело обучение бюджетополучателей </a:t>
            </a:r>
            <a:endParaRPr lang="en-GB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/>
              <a:t>Проведена сертификация инструкторов по программному бюджетированию </a:t>
            </a:r>
            <a:endParaRPr lang="en-GB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/>
              <a:t>Проведено обучение аналитиков в бюджетном секторе</a:t>
            </a:r>
            <a:endParaRPr lang="en-GB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/>
              <a:t>Работа проводится с учетом собственных возможностей при помощи консультантов </a:t>
            </a:r>
            <a:endParaRPr lang="en-GB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/>
              <a:t>Проведено множество семинаров с участием бюджетополучателей </a:t>
            </a:r>
            <a:endParaRPr lang="en-GB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/>
              <a:t>В стратегических документах определены показатели, а за основу  приняты планы действий</a:t>
            </a:r>
            <a:endParaRPr lang="en-GB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/>
              <a:t>«Двусторонний процесс»: определение показателей при разработке программного бюджетирования привело к улучшению качества показателей в стратегических документах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735690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DAC27582-0843-4559-B671-DB6F7407FEEB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19</a:t>
            </a:fld>
            <a:endParaRPr lang="en-GB" altLang="en-US" sz="1200" dirty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17413" name="Rectangle 2"/>
          <p:cNvSpPr>
            <a:spLocks noChangeArrowheads="1"/>
          </p:cNvSpPr>
          <p:nvPr/>
        </p:nvSpPr>
        <p:spPr bwMode="auto">
          <a:xfrm>
            <a:off x="892175" y="963613"/>
            <a:ext cx="8077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None/>
            </a:pPr>
            <a:r>
              <a:rPr lang="ru-RU" sz="2800" b="1" dirty="0"/>
              <a:t>Показатели эффективности</a:t>
            </a:r>
            <a:endParaRPr lang="en-GB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247650" y="1835885"/>
            <a:ext cx="828675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sr-Cyrl-RS" dirty="0">
              <a:cs typeface="Arial" charset="0"/>
            </a:endParaRPr>
          </a:p>
          <a:p>
            <a:pPr algn="just">
              <a:defRPr/>
            </a:pPr>
            <a:endParaRPr lang="sr-Cyrl-RS" dirty="0"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4546" y="1799109"/>
            <a:ext cx="8632267" cy="283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90000"/>
              </a:lnSpc>
            </a:pPr>
            <a:r>
              <a:rPr lang="ru-RU" altLang="en-US" sz="2200" dirty="0"/>
              <a:t>Мониторинг достижения целей проводится с использованием </a:t>
            </a:r>
            <a:r>
              <a:rPr lang="ru-RU" altLang="en-US" sz="2200" i="1" dirty="0"/>
              <a:t>показателей эффективности </a:t>
            </a:r>
            <a:endParaRPr lang="en-GB" altLang="en-US" sz="2200" i="1" dirty="0"/>
          </a:p>
          <a:p>
            <a:pPr lvl="0" algn="just">
              <a:lnSpc>
                <a:spcPct val="90000"/>
              </a:lnSpc>
            </a:pPr>
            <a:r>
              <a:rPr lang="ru-RU" altLang="en-US" sz="2200" dirty="0"/>
              <a:t>Цель – это </a:t>
            </a:r>
            <a:r>
              <a:rPr lang="ru-RU" altLang="en-US" sz="2200" i="1" dirty="0"/>
              <a:t>определение итоговой задачи</a:t>
            </a:r>
            <a:r>
              <a:rPr lang="ru-RU" altLang="en-US" sz="2200" dirty="0"/>
              <a:t>, а показатель эффективности – это инструмент </a:t>
            </a:r>
            <a:r>
              <a:rPr lang="ru-RU" altLang="en-US" sz="2200" b="1" i="1" dirty="0"/>
              <a:t>оценки успеха</a:t>
            </a:r>
            <a:r>
              <a:rPr lang="ru-RU" altLang="en-US" sz="2200" i="1" dirty="0"/>
              <a:t> достижения этой цели</a:t>
            </a:r>
            <a:r>
              <a:rPr lang="en-GB" altLang="en-US" sz="2200" dirty="0"/>
              <a:t>.</a:t>
            </a:r>
            <a:r>
              <a:rPr lang="en-GB" dirty="0"/>
              <a:t> </a:t>
            </a:r>
            <a:endParaRPr lang="en-GB" altLang="en-US" sz="2200" dirty="0">
              <a:solidFill>
                <a:prstClr val="black"/>
              </a:solidFill>
            </a:endParaRPr>
          </a:p>
          <a:p>
            <a:pPr lvl="0" algn="just">
              <a:lnSpc>
                <a:spcPct val="90000"/>
              </a:lnSpc>
            </a:pPr>
            <a:endParaRPr lang="en-GB" altLang="en-US" sz="2200" dirty="0">
              <a:solidFill>
                <a:prstClr val="black"/>
              </a:solidFill>
            </a:endParaRPr>
          </a:p>
          <a:p>
            <a:pPr algn="just">
              <a:lnSpc>
                <a:spcPct val="90000"/>
              </a:lnSpc>
            </a:pPr>
            <a:r>
              <a:rPr lang="ru-RU" altLang="en-US" sz="2200" b="1" dirty="0"/>
              <a:t>Виды показателей</a:t>
            </a:r>
            <a:r>
              <a:rPr lang="en-GB" altLang="en-US" sz="2200" b="1" dirty="0"/>
              <a:t>:</a:t>
            </a:r>
          </a:p>
          <a:p>
            <a:pPr lvl="2" algn="just">
              <a:lnSpc>
                <a:spcPct val="90000"/>
              </a:lnSpc>
            </a:pPr>
            <a:r>
              <a:rPr lang="ru-RU" altLang="en-US" sz="2200" u="sng" dirty="0"/>
              <a:t>Итоговые </a:t>
            </a:r>
            <a:r>
              <a:rPr lang="ru-RU" altLang="en-US" sz="2200" dirty="0"/>
              <a:t>и </a:t>
            </a:r>
            <a:r>
              <a:rPr lang="ru-RU" altLang="en-US" sz="2200" u="sng" dirty="0"/>
              <a:t>промежуточные </a:t>
            </a:r>
            <a:r>
              <a:rPr lang="ru-RU" altLang="en-US" sz="2200" dirty="0"/>
              <a:t>показатели</a:t>
            </a:r>
            <a:endParaRPr lang="en-GB" altLang="en-US" sz="2200" u="sng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0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858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DAC27582-0843-4559-B671-DB6F7407FEEB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2</a:t>
            </a:fld>
            <a:endParaRPr lang="en-GB" altLang="en-US" sz="1200" dirty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17413" name="Rectangle 2"/>
          <p:cNvSpPr>
            <a:spLocks noChangeArrowheads="1"/>
          </p:cNvSpPr>
          <p:nvPr/>
        </p:nvSpPr>
        <p:spPr bwMode="auto">
          <a:xfrm>
            <a:off x="516731" y="1477169"/>
            <a:ext cx="8077200" cy="3453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>
              <a:buNone/>
            </a:pPr>
            <a:r>
              <a:rPr lang="en-GB" sz="2800" b="1" dirty="0"/>
              <a:t> </a:t>
            </a:r>
            <a:r>
              <a:rPr lang="ru-RU" sz="2800" b="1" dirty="0"/>
              <a:t>Бюджет  </a:t>
            </a:r>
            <a:endParaRPr lang="en-GB" sz="2800" dirty="0"/>
          </a:p>
          <a:p>
            <a:pPr marL="0" indent="0">
              <a:buNone/>
            </a:pPr>
            <a:r>
              <a:rPr lang="ru-RU" sz="2800" dirty="0"/>
              <a:t>инструмент, используемый для управления денежными средствами до того, как их израсходуют, а не после этого</a:t>
            </a:r>
            <a:r>
              <a:rPr lang="en-GB" sz="2800" dirty="0"/>
              <a:t>. 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ru-RU" sz="2800" dirty="0"/>
              <a:t>Вольтер</a:t>
            </a:r>
            <a:endParaRPr lang="en-GB" altLang="en-US" sz="2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863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DAC27582-0843-4559-B671-DB6F7407FEEB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20</a:t>
            </a:fld>
            <a:endParaRPr lang="en-GB" altLang="en-US" sz="1200" dirty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17413" name="Rectangle 2"/>
          <p:cNvSpPr>
            <a:spLocks noChangeArrowheads="1"/>
          </p:cNvSpPr>
          <p:nvPr/>
        </p:nvSpPr>
        <p:spPr bwMode="auto">
          <a:xfrm>
            <a:off x="892175" y="963613"/>
            <a:ext cx="8077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None/>
            </a:pPr>
            <a:r>
              <a:rPr lang="ru-RU" altLang="en-US" sz="2800" b="1" dirty="0"/>
              <a:t>Примеры промежуточных результатов на уровне программных мероприятий/проекта</a:t>
            </a:r>
            <a:endParaRPr lang="en-GB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247650" y="1835885"/>
            <a:ext cx="828675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sr-Cyrl-RS" dirty="0">
              <a:cs typeface="Arial" charset="0"/>
            </a:endParaRPr>
          </a:p>
          <a:p>
            <a:pPr algn="just">
              <a:defRPr/>
            </a:pPr>
            <a:endParaRPr lang="sr-Cyrl-RS" dirty="0"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4546" y="1799109"/>
            <a:ext cx="8632267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altLang="en-US" b="1" u="sng" dirty="0"/>
              <a:t>Количественные</a:t>
            </a:r>
            <a:r>
              <a:rPr lang="en-GB" altLang="en-US" b="1" u="sng" dirty="0"/>
              <a:t>:</a:t>
            </a:r>
          </a:p>
          <a:p>
            <a:pPr marL="958419" algn="just">
              <a:buFontTx/>
              <a:buChar char="-"/>
            </a:pPr>
            <a:r>
              <a:rPr lang="ru-RU" altLang="en-US" dirty="0"/>
              <a:t> Количество отработанных на службе часов</a:t>
            </a:r>
            <a:endParaRPr lang="en-GB" altLang="en-US" dirty="0"/>
          </a:p>
          <a:p>
            <a:pPr marL="958419" algn="just">
              <a:buFontTx/>
              <a:buChar char="-"/>
            </a:pPr>
            <a:r>
              <a:rPr lang="ru-RU" altLang="en-US" dirty="0"/>
              <a:t> Количество проверок качества воды</a:t>
            </a:r>
            <a:endParaRPr lang="en-GB" altLang="en-US" dirty="0"/>
          </a:p>
          <a:p>
            <a:pPr marL="958419" algn="just">
              <a:buFontTx/>
              <a:buChar char="-"/>
            </a:pPr>
            <a:r>
              <a:rPr lang="ru-RU" altLang="en-US" dirty="0"/>
              <a:t> </a:t>
            </a:r>
            <a:r>
              <a:rPr lang="en-GB" altLang="en-US" dirty="0"/>
              <a:t>% </a:t>
            </a:r>
            <a:r>
              <a:rPr lang="ru-RU" altLang="en-US" dirty="0"/>
              <a:t>оцифрованного материала библиотек</a:t>
            </a:r>
            <a:endParaRPr lang="en-GB" altLang="en-US" dirty="0"/>
          </a:p>
          <a:p>
            <a:pPr marL="518889" algn="just"/>
            <a:endParaRPr lang="en-GB" altLang="en-US" dirty="0"/>
          </a:p>
          <a:p>
            <a:pPr algn="just">
              <a:buFont typeface="Wingdings" pitchFamily="2" charset="2"/>
              <a:buChar char="Ø"/>
            </a:pPr>
            <a:r>
              <a:rPr lang="en-GB" altLang="en-US" b="1" u="sng" dirty="0"/>
              <a:t> </a:t>
            </a:r>
            <a:r>
              <a:rPr lang="ru-RU" altLang="en-US" b="1" u="sng" dirty="0"/>
              <a:t>Качественные</a:t>
            </a:r>
            <a:r>
              <a:rPr lang="en-GB" altLang="en-US" b="1" u="sng" dirty="0"/>
              <a:t>:</a:t>
            </a:r>
          </a:p>
          <a:p>
            <a:pPr marL="958419" algn="just">
              <a:buFontTx/>
              <a:buChar char="-"/>
            </a:pPr>
            <a:r>
              <a:rPr lang="ru-RU" altLang="en-US" dirty="0"/>
              <a:t> Средняя продолжительность времени от госпитализации до начала оказания медицинских услуг</a:t>
            </a:r>
            <a:endParaRPr lang="en-GB" altLang="en-US" dirty="0"/>
          </a:p>
          <a:p>
            <a:pPr marL="958419" algn="just">
              <a:buFontTx/>
              <a:buChar char="-"/>
            </a:pPr>
            <a:r>
              <a:rPr lang="ru-RU" altLang="en-US" dirty="0"/>
              <a:t> средний срок обработки заявки на получение разрешения на строительство </a:t>
            </a:r>
            <a:endParaRPr lang="en-GB" altLang="en-US" dirty="0"/>
          </a:p>
          <a:p>
            <a:pPr marL="958419" algn="just">
              <a:buFontTx/>
              <a:buChar char="-"/>
            </a:pPr>
            <a:r>
              <a:rPr lang="en-GB" altLang="en-US" dirty="0"/>
              <a:t>% </a:t>
            </a:r>
            <a:r>
              <a:rPr lang="ru-RU" altLang="en-US" dirty="0"/>
              <a:t>удовлетворенных получателей государственных услуг (на основании анкеты</a:t>
            </a:r>
            <a:r>
              <a:rPr lang="en-GB" altLang="en-US" dirty="0"/>
              <a:t>)</a:t>
            </a:r>
          </a:p>
          <a:p>
            <a:pPr marL="518890" algn="just"/>
            <a:endParaRPr lang="en-GB" altLang="en-US" dirty="0"/>
          </a:p>
          <a:p>
            <a:pPr algn="just">
              <a:buFont typeface="Wingdings" pitchFamily="2" charset="2"/>
              <a:buChar char="Ø"/>
            </a:pPr>
            <a:r>
              <a:rPr lang="en-GB" altLang="en-US" b="1" u="sng" dirty="0"/>
              <a:t> </a:t>
            </a:r>
            <a:r>
              <a:rPr lang="ru-RU" altLang="en-US" b="1" u="sng" dirty="0"/>
              <a:t>Эффективность </a:t>
            </a:r>
            <a:r>
              <a:rPr lang="en-GB" altLang="en-US" b="1" u="sng" dirty="0"/>
              <a:t>:</a:t>
            </a:r>
          </a:p>
          <a:p>
            <a:pPr marL="958419" algn="just">
              <a:buFontTx/>
              <a:buChar char="-"/>
            </a:pPr>
            <a:r>
              <a:rPr lang="ru-RU" altLang="en-US" dirty="0"/>
              <a:t> стоимость вакцины </a:t>
            </a:r>
            <a:r>
              <a:rPr lang="en-GB" altLang="en-US" dirty="0"/>
              <a:t>(</a:t>
            </a:r>
            <a:r>
              <a:rPr lang="ru-RU" altLang="en-US" dirty="0"/>
              <a:t>в </a:t>
            </a:r>
            <a:r>
              <a:rPr lang="ru-RU" altLang="en-US" dirty="0" err="1"/>
              <a:t>т.ч</a:t>
            </a:r>
            <a:r>
              <a:rPr lang="ru-RU" altLang="en-US" dirty="0"/>
              <a:t>. оказание услуги</a:t>
            </a:r>
            <a:r>
              <a:rPr lang="en-GB" altLang="en-US" dirty="0"/>
              <a:t>)</a:t>
            </a:r>
          </a:p>
          <a:p>
            <a:pPr marL="958419" algn="just">
              <a:buFontTx/>
              <a:buChar char="-"/>
            </a:pPr>
            <a:r>
              <a:rPr lang="ru-RU" altLang="en-US" dirty="0"/>
              <a:t> стоимость обработанной заявки на получения разрешения на строительство</a:t>
            </a:r>
            <a:endParaRPr lang="en-GB" dirty="0">
              <a:solidFill>
                <a:prstClr val="black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0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4623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DAC27582-0843-4559-B671-DB6F7407FEEB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21</a:t>
            </a:fld>
            <a:endParaRPr lang="en-GB" altLang="en-US" sz="1200" dirty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solidFill>
                <a:prstClr val="black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17413" name="Rectangle 2"/>
          <p:cNvSpPr>
            <a:spLocks noChangeArrowheads="1"/>
          </p:cNvSpPr>
          <p:nvPr/>
        </p:nvSpPr>
        <p:spPr bwMode="auto">
          <a:xfrm>
            <a:off x="892175" y="963613"/>
            <a:ext cx="8077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Font typeface="Arial" pitchFamily="34" charset="0"/>
              <a:buNone/>
            </a:pPr>
            <a:r>
              <a:rPr lang="ru-RU" altLang="en-US" sz="2800" b="1" dirty="0">
                <a:solidFill>
                  <a:prstClr val="black"/>
                </a:solidFill>
              </a:rPr>
              <a:t>Примеры показателей конечных результатов</a:t>
            </a:r>
            <a:endParaRPr lang="en-GB" sz="28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7650" y="1835885"/>
            <a:ext cx="828675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sr-Cyrl-RS" dirty="0">
              <a:solidFill>
                <a:prstClr val="black"/>
              </a:solidFill>
              <a:cs typeface="Arial" charset="0"/>
            </a:endParaRPr>
          </a:p>
          <a:p>
            <a:pPr algn="just">
              <a:defRPr/>
            </a:pPr>
            <a:endParaRPr lang="sr-Cyrl-R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4546" y="1799109"/>
            <a:ext cx="8632267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altLang="en-US" sz="2400" dirty="0">
                <a:solidFill>
                  <a:prstClr val="black"/>
                </a:solidFill>
              </a:rPr>
              <a:t>Доля транспортных происшествий, повлекших гибель людей, в общем числе дорожных транспортных происшествий </a:t>
            </a:r>
            <a:endParaRPr lang="en-GB" altLang="en-US" sz="2400" dirty="0">
              <a:solidFill>
                <a:prstClr val="black"/>
              </a:solidFill>
            </a:endParaRPr>
          </a:p>
          <a:p>
            <a:pPr algn="just">
              <a:buFont typeface="Wingdings" pitchFamily="2" charset="2"/>
              <a:buChar char="Ø"/>
            </a:pPr>
            <a:endParaRPr lang="en-GB" sz="2000" b="1" u="sng" dirty="0">
              <a:solidFill>
                <a:prstClr val="black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400" dirty="0">
                <a:solidFill>
                  <a:prstClr val="black"/>
                </a:solidFill>
              </a:rPr>
              <a:t>Средний балл учащихся по итогам тестирования </a:t>
            </a:r>
            <a:r>
              <a:rPr lang="en-GB" sz="2400" dirty="0">
                <a:solidFill>
                  <a:prstClr val="black"/>
                </a:solidFill>
              </a:rPr>
              <a:t>PISA</a:t>
            </a:r>
          </a:p>
          <a:p>
            <a:pPr algn="just">
              <a:buFont typeface="Wingdings" pitchFamily="2" charset="2"/>
              <a:buChar char="Ø"/>
            </a:pPr>
            <a:endParaRPr lang="en-GB" sz="2400" dirty="0">
              <a:solidFill>
                <a:prstClr val="black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400" dirty="0">
                <a:solidFill>
                  <a:prstClr val="black"/>
                </a:solidFill>
              </a:rPr>
              <a:t>Средняя продолжительность времени локализации и тушения пожара</a:t>
            </a:r>
            <a:endParaRPr lang="en-GB" sz="2400" dirty="0">
              <a:solidFill>
                <a:prstClr val="black"/>
              </a:solidFill>
            </a:endParaRPr>
          </a:p>
          <a:p>
            <a:pPr algn="just">
              <a:buFont typeface="Wingdings" pitchFamily="2" charset="2"/>
              <a:buChar char="Ø"/>
            </a:pPr>
            <a:endParaRPr lang="en-GB" sz="2400" dirty="0">
              <a:solidFill>
                <a:prstClr val="black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en-GB" sz="2400" dirty="0">
                <a:solidFill>
                  <a:prstClr val="black"/>
                </a:solidFill>
              </a:rPr>
              <a:t>% </a:t>
            </a:r>
            <a:r>
              <a:rPr lang="ru-RU" sz="2400" dirty="0">
                <a:solidFill>
                  <a:prstClr val="black"/>
                </a:solidFill>
              </a:rPr>
              <a:t>смертности среди мужчин и женщин, обусловленной сердечно-сосудистыми заболеваниями</a:t>
            </a:r>
          </a:p>
          <a:p>
            <a:pPr algn="just">
              <a:buFont typeface="Wingdings" pitchFamily="2" charset="2"/>
              <a:buChar char="Ø"/>
            </a:pPr>
            <a:endParaRPr lang="en-GB" sz="2400" dirty="0">
              <a:solidFill>
                <a:prstClr val="black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400" dirty="0">
                <a:solidFill>
                  <a:prstClr val="black"/>
                </a:solidFill>
              </a:rPr>
              <a:t>% назначенных послов-женщин (компонент, отражающий гендерное равенство)</a:t>
            </a:r>
            <a:endParaRPr lang="en-GB" sz="2400" dirty="0">
              <a:solidFill>
                <a:prstClr val="black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5329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DAC27582-0843-4559-B671-DB6F7407FEEB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22</a:t>
            </a:fld>
            <a:endParaRPr lang="en-GB" altLang="en-US" sz="1200" dirty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17413" name="Rectangle 2"/>
          <p:cNvSpPr>
            <a:spLocks noChangeArrowheads="1"/>
          </p:cNvSpPr>
          <p:nvPr/>
        </p:nvSpPr>
        <p:spPr bwMode="auto">
          <a:xfrm>
            <a:off x="892175" y="963613"/>
            <a:ext cx="80772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en-US" b="1" dirty="0">
                <a:solidFill>
                  <a:srgbClr val="000000"/>
                </a:solidFill>
              </a:rPr>
              <a:t>Управление программами</a:t>
            </a:r>
            <a:r>
              <a:rPr lang="en-GB" altLang="en-US" b="1" dirty="0">
                <a:solidFill>
                  <a:srgbClr val="000000"/>
                </a:solidFill>
              </a:rPr>
              <a:t>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en-US" b="1" dirty="0">
                <a:solidFill>
                  <a:srgbClr val="000000"/>
                </a:solidFill>
              </a:rPr>
              <a:t>отчетность и оценка</a:t>
            </a:r>
            <a:endParaRPr lang="en-GB" altLang="en-US" b="1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0988" y="2041525"/>
            <a:ext cx="8286750" cy="5170646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>
                <a:solidFill>
                  <a:prstClr val="black"/>
                </a:solidFill>
                <a:latin typeface="Calibri"/>
              </a:rPr>
              <a:t> </a:t>
            </a:r>
            <a:r>
              <a:rPr lang="ru-RU" dirty="0">
                <a:solidFill>
                  <a:prstClr val="black"/>
                </a:solidFill>
                <a:latin typeface="Calibri"/>
              </a:rPr>
              <a:t>Частота отчетности об отдаче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?</a:t>
            </a:r>
          </a:p>
          <a:p>
            <a:pPr marL="342900" indent="-342900" fontAlgn="auto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>
                <a:solidFill>
                  <a:prstClr val="black"/>
                </a:solidFill>
                <a:latin typeface="Calibri"/>
              </a:rPr>
              <a:t>Бюджетополучатели обязаны отчитываться раз в год и раз в полгода перед государственным органом, Национальной ассамблеей и широкой общественностью о достигнутых результатах программы, о программных мероприятиях и проектах</a:t>
            </a:r>
            <a:endParaRPr lang="en-GB" dirty="0">
              <a:solidFill>
                <a:prstClr val="black"/>
              </a:solidFill>
              <a:latin typeface="Calibri"/>
            </a:endParaRPr>
          </a:p>
          <a:p>
            <a:pPr fontAlgn="auto"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/>
              <a:t>     </a:t>
            </a:r>
            <a:r>
              <a:rPr lang="ru-RU" dirty="0"/>
              <a:t>Была разработана методология для проведения мониторинга и подготовки отчетности о достижении целей и показателей </a:t>
            </a:r>
            <a:endParaRPr lang="en-GB" dirty="0">
              <a:solidFill>
                <a:prstClr val="black"/>
              </a:solidFill>
              <a:latin typeface="Calibri"/>
            </a:endParaRPr>
          </a:p>
          <a:p>
            <a:pPr marL="342900" indent="-342900" fontAlgn="auto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>
                <a:solidFill>
                  <a:prstClr val="black"/>
                </a:solidFill>
                <a:latin typeface="Calibri"/>
              </a:rPr>
              <a:t>Периодическая оценка актуальности определенных программ, программных мероприятий или проектов (внутренняя или внешняя 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(</a:t>
            </a:r>
            <a:r>
              <a:rPr lang="ru-RU" dirty="0">
                <a:solidFill>
                  <a:prstClr val="black"/>
                </a:solidFill>
                <a:latin typeface="Calibri"/>
              </a:rPr>
              <a:t>т.е. высший орган финансового контроля))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 </a:t>
            </a:r>
          </a:p>
          <a:p>
            <a:pPr marL="342900" indent="-342900" fontAlgn="auto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dirty="0">
                <a:solidFill>
                  <a:prstClr val="black"/>
                </a:solidFill>
                <a:latin typeface="Calibri"/>
              </a:rPr>
              <a:t>Необходимо установить адекватные </a:t>
            </a:r>
            <a:r>
              <a:rPr lang="ru-RU" u="sng" dirty="0">
                <a:solidFill>
                  <a:prstClr val="black"/>
                </a:solidFill>
                <a:latin typeface="Calibri"/>
              </a:rPr>
              <a:t>механизмы сбора данных</a:t>
            </a:r>
            <a:r>
              <a:rPr lang="ru-RU" dirty="0">
                <a:solidFill>
                  <a:prstClr val="black"/>
                </a:solidFill>
                <a:latin typeface="Calibri"/>
              </a:rPr>
              <a:t> и отчетности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, </a:t>
            </a:r>
            <a:r>
              <a:rPr lang="ru-RU" dirty="0">
                <a:solidFill>
                  <a:prstClr val="black"/>
                </a:solidFill>
                <a:latin typeface="Calibri"/>
              </a:rPr>
              <a:t>а также назначить </a:t>
            </a:r>
            <a:r>
              <a:rPr lang="ru-RU" u="sng" dirty="0">
                <a:solidFill>
                  <a:prstClr val="black"/>
                </a:solidFill>
                <a:latin typeface="Calibri"/>
              </a:rPr>
              <a:t>ответственные ведомства</a:t>
            </a:r>
            <a:r>
              <a:rPr lang="ru-RU" dirty="0">
                <a:solidFill>
                  <a:prstClr val="black"/>
                </a:solidFill>
                <a:latin typeface="Calibri"/>
              </a:rPr>
              <a:t>, которые будут гарантировать, что итогом планирования, мониторинга и анализа станет качественная основа для принятия решений о бюджете и операционном руководстве ведомства.</a:t>
            </a:r>
            <a:endParaRPr lang="en-GB" dirty="0">
              <a:solidFill>
                <a:prstClr val="black"/>
              </a:solidFill>
              <a:latin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GB" dirty="0">
              <a:cs typeface="Arial" charset="0"/>
            </a:endParaRPr>
          </a:p>
          <a:p>
            <a:pPr algn="just">
              <a:defRPr/>
            </a:pPr>
            <a:endParaRPr lang="en-GB" dirty="0"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DAC27582-0843-4559-B671-DB6F7407FEEB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23</a:t>
            </a:fld>
            <a:endParaRPr lang="en-GB" altLang="en-US" sz="1200" dirty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solidFill>
                <a:prstClr val="black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17413" name="Rectangle 2"/>
          <p:cNvSpPr>
            <a:spLocks noChangeArrowheads="1"/>
          </p:cNvSpPr>
          <p:nvPr/>
        </p:nvSpPr>
        <p:spPr bwMode="auto">
          <a:xfrm>
            <a:off x="892175" y="963613"/>
            <a:ext cx="8077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None/>
            </a:pPr>
            <a:r>
              <a:rPr lang="ru-RU" sz="2800" dirty="0"/>
              <a:t>Содержание доклада об эффективности программы</a:t>
            </a:r>
            <a:endParaRPr lang="en-GB" sz="28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7650" y="1835885"/>
            <a:ext cx="828675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sr-Cyrl-RS" dirty="0">
              <a:solidFill>
                <a:prstClr val="black"/>
              </a:solidFill>
              <a:cs typeface="Arial" charset="0"/>
            </a:endParaRPr>
          </a:p>
          <a:p>
            <a:pPr algn="just">
              <a:defRPr/>
            </a:pPr>
            <a:endParaRPr lang="sr-Cyrl-R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4546" y="1799109"/>
            <a:ext cx="863226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7850" indent="-349250" algn="just">
              <a:buFont typeface="Wingdings" pitchFamily="2" charset="2"/>
              <a:buChar char="Ø"/>
            </a:pPr>
            <a:r>
              <a:rPr lang="en-GB" sz="2000" dirty="0"/>
              <a:t>I </a:t>
            </a:r>
            <a:r>
              <a:rPr lang="ru-RU" sz="2000" b="1" dirty="0"/>
              <a:t>Анализ выделенных и потраченных средств</a:t>
            </a:r>
            <a:r>
              <a:rPr lang="ru-RU" sz="2000" dirty="0"/>
              <a:t> на каждую программу, программное мероприятие и проект, а также процент их выполнения</a:t>
            </a:r>
            <a:endParaRPr lang="en-GB" sz="2000" dirty="0"/>
          </a:p>
          <a:p>
            <a:pPr marL="228600" algn="just"/>
            <a:r>
              <a:rPr lang="en-GB" sz="2000" dirty="0"/>
              <a:t>II </a:t>
            </a:r>
            <a:r>
              <a:rPr lang="ru-RU" sz="2000" b="1" dirty="0"/>
              <a:t>Анализ целевых показателей и достигнутых результатов </a:t>
            </a:r>
            <a:r>
              <a:rPr lang="ru-RU" sz="2000" dirty="0"/>
              <a:t>и обоснование потенциальных отклонений</a:t>
            </a:r>
            <a:r>
              <a:rPr lang="en-GB" sz="2000" b="1" dirty="0"/>
              <a:t> </a:t>
            </a:r>
          </a:p>
          <a:p>
            <a:pPr marL="577850" indent="-349250" algn="just">
              <a:buFont typeface="Wingdings" pitchFamily="2" charset="2"/>
              <a:buChar char="Ø"/>
            </a:pPr>
            <a:r>
              <a:rPr lang="en-GB" sz="2000" dirty="0"/>
              <a:t>III </a:t>
            </a:r>
            <a:r>
              <a:rPr lang="ru-RU" sz="2000" b="1" dirty="0"/>
              <a:t>Обоснование причин для реализации</a:t>
            </a:r>
            <a:r>
              <a:rPr lang="ru-RU" sz="2000" dirty="0"/>
              <a:t> программы, программных мероприятий и проектов в соответствии с установленными целями и выделенными средствами, т.е. расходование средств</a:t>
            </a:r>
            <a:r>
              <a:rPr lang="en-GB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825296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DAC27582-0843-4559-B671-DB6F7407FEEB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24</a:t>
            </a:fld>
            <a:endParaRPr lang="en-GB" altLang="en-US" sz="1200" dirty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solidFill>
                <a:prstClr val="black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17413" name="Rectangle 2"/>
          <p:cNvSpPr>
            <a:spLocks noChangeArrowheads="1"/>
          </p:cNvSpPr>
          <p:nvPr/>
        </p:nvSpPr>
        <p:spPr bwMode="auto">
          <a:xfrm>
            <a:off x="892175" y="963613"/>
            <a:ext cx="8077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None/>
            </a:pPr>
            <a:r>
              <a:rPr lang="ru-RU" sz="2800" dirty="0"/>
              <a:t>Использование информации об эффективности</a:t>
            </a:r>
            <a:endParaRPr lang="en-GB" sz="28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7650" y="1835885"/>
            <a:ext cx="828675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sr-Cyrl-RS" dirty="0">
              <a:solidFill>
                <a:prstClr val="black"/>
              </a:solidFill>
              <a:cs typeface="Arial" charset="0"/>
            </a:endParaRPr>
          </a:p>
          <a:p>
            <a:pPr algn="just">
              <a:defRPr/>
            </a:pPr>
            <a:endParaRPr lang="sr-Cyrl-R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4546" y="1799109"/>
            <a:ext cx="863226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/>
              <a:t>Для внутренних целей: повышение качества управления средствами и достижение более высоких результатов</a:t>
            </a:r>
            <a:endParaRPr lang="en-GB" b="1" dirty="0"/>
          </a:p>
          <a:p>
            <a:pPr marL="0" indent="0" algn="just">
              <a:buNone/>
            </a:pPr>
            <a:endParaRPr lang="en-GB" sz="2000" dirty="0"/>
          </a:p>
          <a:p>
            <a:pPr lvl="1" algn="just"/>
            <a:r>
              <a:rPr lang="ru-RU" sz="2000" dirty="0"/>
              <a:t>Указывает руководству ведомства, какие действия реализуются в соответствии с принятыми целями и финансовым планом, а какие не позволяют определить направления неэффективного расходования и проанализировать эффективность программы, программных мероприятий или проектов</a:t>
            </a:r>
            <a:endParaRPr lang="en-GB" sz="2000" dirty="0"/>
          </a:p>
          <a:p>
            <a:pPr lvl="1" algn="just"/>
            <a:r>
              <a:rPr lang="ru-RU" sz="2000" dirty="0"/>
              <a:t>Каким образом необходимо корректировать выполнение программных мероприятий и/или перераспределять бюджетные средства на предстоящий период для достижения более высоких результатов</a:t>
            </a:r>
            <a:r>
              <a:rPr lang="en-GB" sz="2000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16096563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DAC27582-0843-4559-B671-DB6F7407FEEB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25</a:t>
            </a:fld>
            <a:endParaRPr lang="en-GB" altLang="en-US" sz="1200" dirty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solidFill>
                <a:prstClr val="black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17413" name="Rectangle 2"/>
          <p:cNvSpPr>
            <a:spLocks noChangeArrowheads="1"/>
          </p:cNvSpPr>
          <p:nvPr/>
        </p:nvSpPr>
        <p:spPr bwMode="auto">
          <a:xfrm>
            <a:off x="892175" y="963613"/>
            <a:ext cx="8077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None/>
            </a:pPr>
            <a:r>
              <a:rPr lang="ru-RU" sz="2800" dirty="0"/>
              <a:t>Использование информации о результатах</a:t>
            </a:r>
            <a:endParaRPr lang="en-GB" sz="28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7650" y="1835885"/>
            <a:ext cx="828675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sr-Cyrl-RS" dirty="0">
              <a:solidFill>
                <a:prstClr val="black"/>
              </a:solidFill>
              <a:cs typeface="Arial" charset="0"/>
            </a:endParaRPr>
          </a:p>
          <a:p>
            <a:pPr algn="just">
              <a:defRPr/>
            </a:pPr>
            <a:endParaRPr lang="sr-Cyrl-R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4546" y="1799109"/>
            <a:ext cx="8632267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b="1" dirty="0"/>
              <a:t>Для внешних целей: повышение качества управления средствами и достижение более высоких результатов</a:t>
            </a:r>
            <a:endParaRPr lang="en-GB" sz="2200" dirty="0"/>
          </a:p>
          <a:p>
            <a:pPr lvl="1" algn="just"/>
            <a:r>
              <a:rPr lang="ru-RU" sz="2000" dirty="0"/>
              <a:t>Данные используются Министерством, ответственным за финансовую деятельность, Правительством и Национальной ассамблеей  в рамках бюджетной процедуры</a:t>
            </a:r>
            <a:endParaRPr lang="en-GB" sz="2000" dirty="0"/>
          </a:p>
          <a:p>
            <a:pPr lvl="1" algn="just"/>
            <a:r>
              <a:rPr lang="ru-RU" sz="2000" dirty="0"/>
              <a:t>Они помогают в принятии решений о приоритетных направлениях финансирования и выделении бюджетных средств на предстоящий финансовых год</a:t>
            </a:r>
            <a:endParaRPr lang="en-GB" sz="2000" dirty="0"/>
          </a:p>
          <a:p>
            <a:pPr lvl="1" algn="just"/>
            <a:r>
              <a:rPr lang="ru-RU" sz="2000" dirty="0"/>
              <a:t>Кроме того, они позволяют информировать население о результатах расходования бюджетных средств 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17484493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DAC27582-0843-4559-B671-DB6F7407FEEB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26</a:t>
            </a:fld>
            <a:endParaRPr lang="en-GB" altLang="en-US" sz="1200" dirty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solidFill>
                <a:prstClr val="black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17413" name="Rectangle 2"/>
          <p:cNvSpPr>
            <a:spLocks noChangeArrowheads="1"/>
          </p:cNvSpPr>
          <p:nvPr/>
        </p:nvSpPr>
        <p:spPr bwMode="auto">
          <a:xfrm>
            <a:off x="892175" y="963613"/>
            <a:ext cx="8077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None/>
            </a:pPr>
            <a:r>
              <a:rPr lang="ru-RU" sz="2800" dirty="0"/>
              <a:t>Общие характеристики и оценка показателей</a:t>
            </a:r>
            <a:endParaRPr lang="en-GB" sz="28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7650" y="1835885"/>
            <a:ext cx="828675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sr-Cyrl-RS" dirty="0">
              <a:solidFill>
                <a:prstClr val="black"/>
              </a:solidFill>
              <a:cs typeface="Arial" charset="0"/>
            </a:endParaRPr>
          </a:p>
          <a:p>
            <a:pPr algn="just">
              <a:defRPr/>
            </a:pPr>
            <a:endParaRPr lang="sr-Cyrl-R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4546" y="1865055"/>
            <a:ext cx="863226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/>
              <a:t>Качество показателей зависит от сферы применения</a:t>
            </a:r>
            <a:r>
              <a:rPr lang="en-GB" sz="2000" dirty="0"/>
              <a:t>; </a:t>
            </a:r>
            <a:r>
              <a:rPr lang="ru-RU" sz="2000" dirty="0"/>
              <a:t>в таких сферах, как образование, транспорт и здравоохранение, легче устанавливать надежные показатели</a:t>
            </a:r>
            <a:endParaRPr lang="en-GB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/>
              <a:t>Есть возможности для улучшения качественных показателей в будущем</a:t>
            </a:r>
            <a:endParaRPr lang="en-GB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/>
              <a:t>Наиболее общие вопросы, связанные с определением показателей, - это </a:t>
            </a:r>
            <a:r>
              <a:rPr lang="en-GB" sz="2000" dirty="0"/>
              <a:t> </a:t>
            </a:r>
            <a:r>
              <a:rPr lang="ru-RU" sz="2000" dirty="0"/>
              <a:t>оценка затрат, проверка надежности источников и определение базовых значений</a:t>
            </a:r>
            <a:endParaRPr lang="en-GB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/>
              <a:t>Также вводятся гендерные показатели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5121877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DAC27582-0843-4559-B671-DB6F7407FEEB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27</a:t>
            </a:fld>
            <a:endParaRPr lang="en-GB" altLang="en-US" sz="1200" dirty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solidFill>
                <a:prstClr val="black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17413" name="Rectangle 2"/>
          <p:cNvSpPr>
            <a:spLocks noChangeArrowheads="1"/>
          </p:cNvSpPr>
          <p:nvPr/>
        </p:nvSpPr>
        <p:spPr bwMode="auto">
          <a:xfrm>
            <a:off x="892175" y="963613"/>
            <a:ext cx="8077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None/>
            </a:pPr>
            <a:r>
              <a:rPr lang="ru-RU" sz="2800" dirty="0"/>
              <a:t>Извлеченные уроки</a:t>
            </a:r>
            <a:endParaRPr lang="en-GB" sz="28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7650" y="1835885"/>
            <a:ext cx="828675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sr-Cyrl-RS" dirty="0">
              <a:solidFill>
                <a:prstClr val="black"/>
              </a:solidFill>
              <a:cs typeface="Arial" charset="0"/>
            </a:endParaRPr>
          </a:p>
          <a:p>
            <a:pPr algn="just">
              <a:defRPr/>
            </a:pPr>
            <a:endParaRPr lang="sr-Cyrl-R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4546" y="1799109"/>
            <a:ext cx="863226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/>
              <a:t>Финансовая служба бюджетополучателей не должна заниматься определением показателей; скорее, в этот процесс следует включать все компетентные службы бюджетополучателей </a:t>
            </a:r>
            <a:endParaRPr lang="en-GB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/>
              <a:t>Внедрение мониторинга и отчетности об эффективности программы повысило качество и дисциплину определения показателей </a:t>
            </a:r>
            <a:endParaRPr lang="en-GB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/>
              <a:t>Обучение, взаимодействие и непрерывная связь аналитиков с бюджетополучателями – важный фактор повышения качества показателей</a:t>
            </a:r>
            <a:endParaRPr lang="en-GB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/>
              <a:t>На основе полученного опыта были улучшены инструкции по разработке программного бюджетирования: были определены программные мероприятия, в отношении которых не требуется установление показателей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0550523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DAC27582-0843-4559-B671-DB6F7407FEEB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28</a:t>
            </a:fld>
            <a:endParaRPr lang="en-GB" altLang="en-US" sz="1200" dirty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solidFill>
                <a:prstClr val="black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17413" name="Rectangle 2"/>
          <p:cNvSpPr>
            <a:spLocks noChangeArrowheads="1"/>
          </p:cNvSpPr>
          <p:nvPr/>
        </p:nvSpPr>
        <p:spPr bwMode="auto">
          <a:xfrm>
            <a:off x="892175" y="963613"/>
            <a:ext cx="8077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None/>
            </a:pPr>
            <a:r>
              <a:rPr lang="ru-RU" sz="2800" dirty="0"/>
              <a:t>Трудности и планы</a:t>
            </a:r>
            <a:endParaRPr lang="en-GB" sz="2800" b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7650" y="1835885"/>
            <a:ext cx="828675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sr-Cyrl-RS" dirty="0">
              <a:solidFill>
                <a:prstClr val="black"/>
              </a:solidFill>
              <a:cs typeface="Arial" charset="0"/>
            </a:endParaRPr>
          </a:p>
          <a:p>
            <a:pPr algn="just">
              <a:defRPr/>
            </a:pPr>
            <a:endParaRPr lang="sr-Cyrl-R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4546" y="1799109"/>
            <a:ext cx="863226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/>
              <a:t>Дальнейшее совершенствование процедуры установления показателей </a:t>
            </a:r>
            <a:endParaRPr lang="en-GB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/>
              <a:t>Улучшение использования информации об эффективности программ и повышение отдачи от распределения средств </a:t>
            </a:r>
            <a:endParaRPr lang="en-GB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/>
              <a:t>Повышение ответственности за достигнутые результаты </a:t>
            </a:r>
            <a:endParaRPr lang="en-GB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/>
              <a:t>Более гибкий подход к принятию решений о расходовании средств для достижения поставленных целей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/>
              <a:t>Дополнительное обучение бюджетополучателей и обеспечение единого качества программной информации на всех уровнях государственного управления, в том числе обязательных фондов социального страхования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0550523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10F4F462-A0E7-45A6-9D19-1F05845FEF3A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29</a:t>
            </a:fld>
            <a:endParaRPr lang="en-GB" altLang="en-US" sz="1200" dirty="0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8" t="1" r="655" b="433"/>
          <a:stretch/>
        </p:blipFill>
        <p:spPr>
          <a:xfrm>
            <a:off x="228600" y="1103209"/>
            <a:ext cx="8558213" cy="506899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26A12D47-5A3E-4065-8CC0-AD4D34BD6C3D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3</a:t>
            </a:fld>
            <a:endParaRPr lang="en-GB" altLang="en-US" sz="1200" dirty="0">
              <a:solidFill>
                <a:srgbClr val="000000"/>
              </a:solidFill>
            </a:endParaRPr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219200"/>
            <a:ext cx="8534400" cy="502602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DAC27582-0843-4559-B671-DB6F7407FEEB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30</a:t>
            </a:fld>
            <a:endParaRPr lang="en-GB" altLang="en-US" sz="1200" dirty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17413" name="Rectangle 2"/>
          <p:cNvSpPr>
            <a:spLocks noChangeArrowheads="1"/>
          </p:cNvSpPr>
          <p:nvPr/>
        </p:nvSpPr>
        <p:spPr bwMode="auto">
          <a:xfrm>
            <a:off x="892175" y="2667000"/>
            <a:ext cx="8077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None/>
            </a:pPr>
            <a:r>
              <a:rPr lang="ru-RU" b="1" dirty="0"/>
              <a:t>Спасибо за внимание</a:t>
            </a:r>
            <a:r>
              <a:rPr lang="en-GB" b="1" dirty="0"/>
              <a:t>!</a:t>
            </a:r>
          </a:p>
        </p:txBody>
      </p:sp>
      <p:sp>
        <p:nvSpPr>
          <p:cNvPr id="4" name="Rectangle 3"/>
          <p:cNvSpPr/>
          <p:nvPr/>
        </p:nvSpPr>
        <p:spPr>
          <a:xfrm>
            <a:off x="247650" y="1835885"/>
            <a:ext cx="828675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sr-Cyrl-RS" dirty="0">
              <a:cs typeface="Arial" charset="0"/>
            </a:endParaRPr>
          </a:p>
          <a:p>
            <a:pPr algn="just">
              <a:defRPr/>
            </a:pPr>
            <a:endParaRPr lang="sr-Cyrl-RS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73584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84C5CF11-748D-48BD-A38E-AF3312AF2805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4</a:t>
            </a:fld>
            <a:endParaRPr lang="en-GB" altLang="en-US" sz="1200" dirty="0">
              <a:solidFill>
                <a:srgbClr val="000000"/>
              </a:solidFill>
            </a:endParaRPr>
          </a:p>
        </p:txBody>
      </p:sp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6149" name="Rectangle 2"/>
          <p:cNvSpPr>
            <a:spLocks noChangeArrowheads="1"/>
          </p:cNvSpPr>
          <p:nvPr/>
        </p:nvSpPr>
        <p:spPr bwMode="auto">
          <a:xfrm>
            <a:off x="892175" y="963613"/>
            <a:ext cx="8077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b="1" dirty="0"/>
              <a:t>Внедрение программного бюджетирования</a:t>
            </a:r>
            <a:endParaRPr lang="en-GB" altLang="en-US" dirty="0"/>
          </a:p>
        </p:txBody>
      </p:sp>
      <p:sp>
        <p:nvSpPr>
          <p:cNvPr id="6150" name="Rectangle 3"/>
          <p:cNvSpPr>
            <a:spLocks noChangeArrowheads="1"/>
          </p:cNvSpPr>
          <p:nvPr/>
        </p:nvSpPr>
        <p:spPr bwMode="auto">
          <a:xfrm>
            <a:off x="323850" y="1752600"/>
            <a:ext cx="828675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/>
            <a:r>
              <a:rPr lang="ru-RU" sz="2400" dirty="0"/>
              <a:t>Пилотное тестирование </a:t>
            </a:r>
            <a:r>
              <a:rPr lang="en-GB" sz="2400" dirty="0"/>
              <a:t>– 5 </a:t>
            </a:r>
            <a:r>
              <a:rPr lang="ru-RU" sz="2400" dirty="0"/>
              <a:t>министерств с </a:t>
            </a:r>
            <a:r>
              <a:rPr lang="en-GB" sz="2400" dirty="0"/>
              <a:t>2005</a:t>
            </a:r>
            <a:r>
              <a:rPr lang="ru-RU" sz="2400" dirty="0"/>
              <a:t> г.</a:t>
            </a:r>
            <a:endParaRPr lang="en-GB" sz="2400" dirty="0"/>
          </a:p>
          <a:p>
            <a:pPr algn="just"/>
            <a:r>
              <a:rPr lang="ru-RU" sz="2400" dirty="0"/>
              <a:t>Разработка методологии программного бюджетирования с учетом опыта участвующих в пилотном тестировании пользователей </a:t>
            </a:r>
            <a:endParaRPr lang="en-GB" sz="2400" dirty="0"/>
          </a:p>
          <a:p>
            <a:pPr algn="just"/>
            <a:r>
              <a:rPr lang="ru-RU" sz="2400" dirty="0"/>
              <a:t>Совместная с бюджетополучателями разработка структуры программ и формулирование целей и показателей </a:t>
            </a:r>
            <a:endParaRPr lang="en-GB" sz="2400" dirty="0"/>
          </a:p>
          <a:p>
            <a:pPr algn="just"/>
            <a:r>
              <a:rPr lang="ru-RU" sz="2400" dirty="0"/>
              <a:t>Связь со стратегическими документами</a:t>
            </a:r>
            <a:endParaRPr lang="en-GB" sz="2400" dirty="0"/>
          </a:p>
          <a:p>
            <a:pPr algn="just"/>
            <a:r>
              <a:rPr lang="ru-RU" sz="2400" dirty="0"/>
              <a:t>Планирование, утверждение и исполнение бюджета в рамках программы на </a:t>
            </a:r>
            <a:r>
              <a:rPr lang="en-GB" sz="2400" dirty="0"/>
              <a:t>2015 </a:t>
            </a:r>
            <a:r>
              <a:rPr lang="ru-RU" sz="2400" dirty="0"/>
              <a:t>год на всех уровнях государственной власти</a:t>
            </a:r>
            <a:endParaRPr lang="en-GB" sz="2400" dirty="0"/>
          </a:p>
          <a:p>
            <a:endParaRPr lang="en-GB" alt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84C5CF11-748D-48BD-A38E-AF3312AF2805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5</a:t>
            </a:fld>
            <a:endParaRPr lang="en-GB" altLang="en-US" sz="1200" dirty="0">
              <a:solidFill>
                <a:srgbClr val="000000"/>
              </a:solidFill>
            </a:endParaRPr>
          </a:p>
        </p:txBody>
      </p:sp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solidFill>
                <a:prstClr val="black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6149" name="Rectangle 2"/>
          <p:cNvSpPr>
            <a:spLocks noChangeArrowheads="1"/>
          </p:cNvSpPr>
          <p:nvPr/>
        </p:nvSpPr>
        <p:spPr bwMode="auto">
          <a:xfrm>
            <a:off x="892175" y="963613"/>
            <a:ext cx="8077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800" b="1" dirty="0"/>
              <a:t>Зачем нужно программное бюджетирование (ПБ)</a:t>
            </a:r>
            <a:r>
              <a:rPr lang="en-GB" sz="2800" b="1" dirty="0"/>
              <a:t>?</a:t>
            </a:r>
            <a:endParaRPr lang="en-GB" altLang="en-US" sz="2800" dirty="0">
              <a:solidFill>
                <a:prstClr val="black"/>
              </a:solidFill>
            </a:endParaRPr>
          </a:p>
        </p:txBody>
      </p:sp>
      <p:sp>
        <p:nvSpPr>
          <p:cNvPr id="6150" name="Rectangle 3"/>
          <p:cNvSpPr>
            <a:spLocks noChangeArrowheads="1"/>
          </p:cNvSpPr>
          <p:nvPr/>
        </p:nvSpPr>
        <p:spPr bwMode="auto">
          <a:xfrm>
            <a:off x="330200" y="2238115"/>
            <a:ext cx="8204200" cy="2529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400" dirty="0" err="1"/>
              <a:t>Б</a:t>
            </a:r>
            <a:r>
              <a:rPr lang="ru-RU" sz="2400" i="1" dirty="0" err="1"/>
              <a:t>ó</a:t>
            </a:r>
            <a:r>
              <a:rPr lang="ru-RU" sz="2400" dirty="0" err="1"/>
              <a:t>льшая</a:t>
            </a:r>
            <a:r>
              <a:rPr lang="ru-RU" sz="2400" dirty="0"/>
              <a:t> прозрачность и более ясное понимание расходования средств </a:t>
            </a:r>
          </a:p>
          <a:p>
            <a:r>
              <a:rPr lang="ru-RU" sz="2400" dirty="0"/>
              <a:t>Установление более четких приоритетов расходования средств</a:t>
            </a:r>
            <a:endParaRPr lang="en-GB" sz="2400" dirty="0"/>
          </a:p>
          <a:p>
            <a:r>
              <a:rPr lang="ru-RU" sz="2400" dirty="0"/>
              <a:t>Повышение эффективности расходования средств</a:t>
            </a:r>
            <a:endParaRPr lang="en-GB" sz="2400" dirty="0"/>
          </a:p>
          <a:p>
            <a:endParaRPr lang="en-GB" alt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0900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84C5CF11-748D-48BD-A38E-AF3312AF2805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6</a:t>
            </a:fld>
            <a:endParaRPr lang="en-GB" altLang="en-US" sz="1200" dirty="0">
              <a:solidFill>
                <a:srgbClr val="000000"/>
              </a:solidFill>
            </a:endParaRPr>
          </a:p>
        </p:txBody>
      </p:sp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6149" name="Rectangle 2"/>
          <p:cNvSpPr>
            <a:spLocks noChangeArrowheads="1"/>
          </p:cNvSpPr>
          <p:nvPr/>
        </p:nvSpPr>
        <p:spPr bwMode="auto">
          <a:xfrm>
            <a:off x="0" y="963613"/>
            <a:ext cx="914399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None/>
            </a:pPr>
            <a:r>
              <a:rPr lang="ru-RU" sz="2400" dirty="0"/>
              <a:t>Пример из Закона о бюджете Сербской Республики: постатейное бюджетирование</a:t>
            </a:r>
            <a:endParaRPr lang="en-GB" sz="2400" dirty="0">
              <a:cs typeface="Calibri" pitchFamily="34" charset="0"/>
            </a:endParaRPr>
          </a:p>
        </p:txBody>
      </p:sp>
      <p:sp>
        <p:nvSpPr>
          <p:cNvPr id="6150" name="Rectangle 3"/>
          <p:cNvSpPr>
            <a:spLocks noChangeArrowheads="1"/>
          </p:cNvSpPr>
          <p:nvPr/>
        </p:nvSpPr>
        <p:spPr bwMode="auto">
          <a:xfrm>
            <a:off x="323850" y="1517511"/>
            <a:ext cx="8286750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just" eaLnBrk="1" hangingPunct="1">
              <a:spcBef>
                <a:spcPct val="0"/>
              </a:spcBef>
              <a:buFontTx/>
              <a:buNone/>
            </a:pPr>
            <a:r>
              <a:rPr lang="en-GB" altLang="sr-Latn-RS" sz="1400" b="1" dirty="0">
                <a:solidFill>
                  <a:srgbClr val="000000"/>
                </a:solidFill>
              </a:rPr>
              <a:t>27</a:t>
            </a:r>
            <a:r>
              <a:rPr lang="en-GB" dirty="0"/>
              <a:t> </a:t>
            </a:r>
            <a:r>
              <a:rPr lang="hr-HR" dirty="0"/>
              <a:t>   </a:t>
            </a:r>
            <a:r>
              <a:rPr lang="ru-RU" sz="1800" b="1" dirty="0"/>
              <a:t>Министерство культуры и информации</a:t>
            </a:r>
            <a:endParaRPr lang="en-GB" altLang="sr-Latn-RS" sz="1800" b="1" dirty="0">
              <a:solidFill>
                <a:srgbClr val="000000"/>
              </a:solidFill>
            </a:endParaRPr>
          </a:p>
          <a:p>
            <a:pPr marL="0" indent="0" algn="just" eaLnBrk="1" hangingPunct="1">
              <a:spcBef>
                <a:spcPct val="0"/>
              </a:spcBef>
              <a:buFontTx/>
              <a:buNone/>
            </a:pPr>
            <a:r>
              <a:rPr lang="hr-HR" altLang="sr-Latn-RS" sz="1400" dirty="0"/>
              <a:t>	</a:t>
            </a:r>
            <a:r>
              <a:rPr lang="en-GB" altLang="sr-Latn-RS" sz="1400" b="1" dirty="0">
                <a:solidFill>
                  <a:srgbClr val="000000"/>
                </a:solidFill>
              </a:rPr>
              <a:t>820 </a:t>
            </a:r>
            <a:r>
              <a:rPr lang="ru-RU" altLang="sr-Latn-RS" sz="1400" b="1" dirty="0">
                <a:solidFill>
                  <a:srgbClr val="000000"/>
                </a:solidFill>
              </a:rPr>
              <a:t>Услуги в области культуры</a:t>
            </a:r>
            <a:endParaRPr lang="en-GB" altLang="sr-Latn-RS" sz="1400" b="1" dirty="0">
              <a:solidFill>
                <a:srgbClr val="000000"/>
              </a:solidFill>
            </a:endParaRPr>
          </a:p>
          <a:p>
            <a:pPr marL="0" indent="0" algn="just" eaLnBrk="1" hangingPunct="1">
              <a:spcBef>
                <a:spcPct val="0"/>
              </a:spcBef>
              <a:buFontTx/>
              <a:buNone/>
            </a:pPr>
            <a:r>
              <a:rPr lang="en-GB" sz="1400" dirty="0"/>
              <a:t>                               </a:t>
            </a:r>
            <a:r>
              <a:rPr lang="en-GB" altLang="sr-Latn-RS" sz="1400" dirty="0">
                <a:solidFill>
                  <a:srgbClr val="000000"/>
                </a:solidFill>
              </a:rPr>
              <a:t>411 </a:t>
            </a:r>
            <a:r>
              <a:rPr lang="ru-RU" altLang="sr-Latn-RS" sz="1400" dirty="0">
                <a:solidFill>
                  <a:srgbClr val="000000"/>
                </a:solidFill>
              </a:rPr>
              <a:t>Зарплаты, пособия и возмещение средств сотрудникам </a:t>
            </a:r>
            <a:r>
              <a:rPr lang="en-GB" altLang="sr-Latn-RS" sz="1400" dirty="0">
                <a:solidFill>
                  <a:srgbClr val="000000"/>
                </a:solidFill>
              </a:rPr>
              <a:t>(</a:t>
            </a:r>
            <a:r>
              <a:rPr lang="ru-RU" altLang="sr-Latn-RS" sz="1400" dirty="0">
                <a:solidFill>
                  <a:srgbClr val="000000"/>
                </a:solidFill>
              </a:rPr>
              <a:t>доходы</a:t>
            </a:r>
            <a:r>
              <a:rPr lang="en-GB" altLang="sr-Latn-RS" sz="1400" dirty="0">
                <a:solidFill>
                  <a:srgbClr val="000000"/>
                </a:solidFill>
              </a:rPr>
              <a:t>) 96,000,000</a:t>
            </a:r>
          </a:p>
          <a:p>
            <a:pPr marL="0" indent="0" algn="just" eaLnBrk="1" hangingPunct="1">
              <a:spcBef>
                <a:spcPct val="0"/>
              </a:spcBef>
              <a:buFontTx/>
              <a:buNone/>
            </a:pPr>
            <a:r>
              <a:rPr lang="en-GB" sz="1400" dirty="0"/>
              <a:t>                               </a:t>
            </a:r>
            <a:r>
              <a:rPr lang="en-GB" altLang="sr-Latn-RS" sz="1400" dirty="0">
                <a:solidFill>
                  <a:srgbClr val="000000"/>
                </a:solidFill>
              </a:rPr>
              <a:t>412 </a:t>
            </a:r>
            <a:r>
              <a:rPr lang="ru-RU" altLang="sr-Latn-RS" sz="1400" dirty="0">
                <a:solidFill>
                  <a:srgbClr val="000000"/>
                </a:solidFill>
              </a:rPr>
              <a:t>Социальные взносы, вносимые работодателем </a:t>
            </a:r>
            <a:r>
              <a:rPr lang="en-GB" altLang="sr-Latn-RS" sz="1400" dirty="0">
                <a:solidFill>
                  <a:srgbClr val="000000"/>
                </a:solidFill>
              </a:rPr>
              <a:t>17,500,000</a:t>
            </a:r>
          </a:p>
          <a:p>
            <a:pPr marL="0" indent="0" algn="just" eaLnBrk="1" hangingPunct="1">
              <a:spcBef>
                <a:spcPct val="0"/>
              </a:spcBef>
              <a:buFontTx/>
              <a:buNone/>
            </a:pPr>
            <a:r>
              <a:rPr lang="en-GB" sz="1400" dirty="0"/>
              <a:t>                               </a:t>
            </a:r>
            <a:r>
              <a:rPr lang="en-GB" altLang="sr-Latn-RS" sz="1400" dirty="0">
                <a:solidFill>
                  <a:srgbClr val="000000"/>
                </a:solidFill>
              </a:rPr>
              <a:t>413 </a:t>
            </a:r>
            <a:r>
              <a:rPr lang="ru-RU" altLang="sr-Latn-RS" sz="1400" dirty="0">
                <a:solidFill>
                  <a:srgbClr val="000000"/>
                </a:solidFill>
              </a:rPr>
              <a:t>Возмещение в натуральной форме</a:t>
            </a:r>
            <a:endParaRPr lang="en-GB" altLang="sr-Latn-RS" sz="1400" dirty="0">
              <a:solidFill>
                <a:srgbClr val="000000"/>
              </a:solidFill>
            </a:endParaRPr>
          </a:p>
          <a:p>
            <a:pPr marL="0" indent="0" algn="just" eaLnBrk="1" hangingPunct="1">
              <a:spcBef>
                <a:spcPct val="0"/>
              </a:spcBef>
              <a:buFontTx/>
              <a:buNone/>
            </a:pPr>
            <a:r>
              <a:rPr lang="en-GB" sz="1400" dirty="0"/>
              <a:t>                               </a:t>
            </a:r>
            <a:r>
              <a:rPr lang="en-GB" altLang="sr-Latn-RS" sz="1400" dirty="0">
                <a:solidFill>
                  <a:srgbClr val="000000"/>
                </a:solidFill>
              </a:rPr>
              <a:t>414 </a:t>
            </a:r>
            <a:r>
              <a:rPr lang="ru-RU" altLang="sr-Latn-RS" sz="1400" dirty="0">
                <a:solidFill>
                  <a:srgbClr val="000000"/>
                </a:solidFill>
              </a:rPr>
              <a:t>Социальные пособия работникам</a:t>
            </a:r>
            <a:endParaRPr lang="en-GB" altLang="sr-Latn-RS" sz="1400" dirty="0">
              <a:solidFill>
                <a:srgbClr val="000000"/>
              </a:solidFill>
            </a:endParaRPr>
          </a:p>
          <a:p>
            <a:pPr marL="0" indent="0" algn="just" eaLnBrk="1" hangingPunct="1">
              <a:spcBef>
                <a:spcPct val="0"/>
              </a:spcBef>
              <a:buFontTx/>
              <a:buNone/>
            </a:pPr>
            <a:r>
              <a:rPr lang="en-GB" sz="1400" dirty="0"/>
              <a:t>                               </a:t>
            </a:r>
            <a:r>
              <a:rPr lang="en-GB" altLang="sr-Latn-RS" sz="1400" dirty="0">
                <a:solidFill>
                  <a:srgbClr val="000000"/>
                </a:solidFill>
              </a:rPr>
              <a:t>415 </a:t>
            </a:r>
            <a:r>
              <a:rPr lang="ru-RU" altLang="sr-Latn-RS" sz="1400" dirty="0">
                <a:solidFill>
                  <a:srgbClr val="000000"/>
                </a:solidFill>
              </a:rPr>
              <a:t>Возмещение затрат, понесенных работниками</a:t>
            </a:r>
            <a:endParaRPr lang="en-GB" altLang="sr-Latn-RS" sz="1400" dirty="0">
              <a:solidFill>
                <a:srgbClr val="000000"/>
              </a:solidFill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GB" altLang="sr-Latn-RS" sz="1400" dirty="0">
                <a:solidFill>
                  <a:srgbClr val="000000"/>
                </a:solidFill>
              </a:rPr>
              <a:t>                               </a:t>
            </a:r>
            <a:r>
              <a:rPr lang="en-GB" sz="1400" dirty="0">
                <a:solidFill>
                  <a:srgbClr val="000000"/>
                </a:solidFill>
              </a:rPr>
              <a:t>416 </a:t>
            </a:r>
            <a:r>
              <a:rPr lang="ru-RU" sz="1400" dirty="0">
                <a:solidFill>
                  <a:srgbClr val="000000"/>
                </a:solidFill>
              </a:rPr>
              <a:t>Премии работникам и другие специальные расходы</a:t>
            </a:r>
            <a:endParaRPr lang="en-GB" altLang="sr-Latn-RS" sz="1400" dirty="0">
              <a:solidFill>
                <a:srgbClr val="000000"/>
              </a:solidFill>
            </a:endParaRPr>
          </a:p>
          <a:p>
            <a:pPr marL="0" indent="0" algn="just" eaLnBrk="1" hangingPunct="1">
              <a:spcBef>
                <a:spcPct val="0"/>
              </a:spcBef>
              <a:buFontTx/>
              <a:buNone/>
            </a:pPr>
            <a:r>
              <a:rPr lang="en-GB" sz="1400" dirty="0">
                <a:solidFill>
                  <a:srgbClr val="000000"/>
                </a:solidFill>
              </a:rPr>
              <a:t>                               </a:t>
            </a:r>
            <a:r>
              <a:rPr lang="en-GB" altLang="sr-Latn-RS" sz="1400" dirty="0">
                <a:solidFill>
                  <a:srgbClr val="000000"/>
                </a:solidFill>
              </a:rPr>
              <a:t>421 </a:t>
            </a:r>
            <a:r>
              <a:rPr lang="ru-RU" altLang="sr-Latn-RS" sz="1400" dirty="0">
                <a:solidFill>
                  <a:srgbClr val="000000"/>
                </a:solidFill>
              </a:rPr>
              <a:t>Фиксированные расходы </a:t>
            </a:r>
            <a:r>
              <a:rPr lang="en-GB" altLang="sr-Latn-RS" sz="1400" dirty="0">
                <a:solidFill>
                  <a:srgbClr val="000000"/>
                </a:solidFill>
              </a:rPr>
              <a:t>7,000,000</a:t>
            </a:r>
          </a:p>
          <a:p>
            <a:pPr marL="0" indent="0" algn="just" eaLnBrk="1" hangingPunct="1">
              <a:spcBef>
                <a:spcPct val="0"/>
              </a:spcBef>
              <a:buFontTx/>
              <a:buNone/>
            </a:pPr>
            <a:r>
              <a:rPr lang="en-GB" sz="1400" dirty="0">
                <a:solidFill>
                  <a:srgbClr val="000000"/>
                </a:solidFill>
              </a:rPr>
              <a:t>                               </a:t>
            </a:r>
            <a:r>
              <a:rPr lang="en-GB" altLang="sr-Latn-RS" sz="1400" dirty="0">
                <a:solidFill>
                  <a:srgbClr val="000000"/>
                </a:solidFill>
              </a:rPr>
              <a:t>422 </a:t>
            </a:r>
            <a:r>
              <a:rPr lang="ru-RU" altLang="sr-Latn-RS" sz="1400" dirty="0">
                <a:solidFill>
                  <a:srgbClr val="000000"/>
                </a:solidFill>
              </a:rPr>
              <a:t>Командировочные расходы </a:t>
            </a:r>
            <a:r>
              <a:rPr lang="en-GB" altLang="sr-Latn-RS" sz="1400" dirty="0">
                <a:solidFill>
                  <a:srgbClr val="000000"/>
                </a:solidFill>
              </a:rPr>
              <a:t>6,400,000</a:t>
            </a:r>
          </a:p>
          <a:p>
            <a:pPr marL="0" indent="0" algn="just" eaLnBrk="1" hangingPunct="1">
              <a:spcBef>
                <a:spcPct val="0"/>
              </a:spcBef>
              <a:buFontTx/>
              <a:buNone/>
            </a:pPr>
            <a:r>
              <a:rPr lang="en-GB" sz="1400" dirty="0">
                <a:solidFill>
                  <a:srgbClr val="000000"/>
                </a:solidFill>
              </a:rPr>
              <a:t>                               </a:t>
            </a:r>
            <a:r>
              <a:rPr lang="en-GB" altLang="sr-Latn-RS" sz="1400" dirty="0">
                <a:solidFill>
                  <a:srgbClr val="000000"/>
                </a:solidFill>
              </a:rPr>
              <a:t>423 </a:t>
            </a:r>
            <a:r>
              <a:rPr lang="ru-RU" altLang="sr-Latn-RS" sz="1400" dirty="0">
                <a:solidFill>
                  <a:srgbClr val="000000"/>
                </a:solidFill>
              </a:rPr>
              <a:t>Договорные услуги </a:t>
            </a:r>
            <a:r>
              <a:rPr lang="en-GB" altLang="sr-Latn-RS" sz="1400" dirty="0">
                <a:solidFill>
                  <a:srgbClr val="000000"/>
                </a:solidFill>
              </a:rPr>
              <a:t>28,000,000</a:t>
            </a:r>
          </a:p>
          <a:p>
            <a:pPr marL="0" indent="0" algn="just" eaLnBrk="1" hangingPunct="1">
              <a:spcBef>
                <a:spcPct val="0"/>
              </a:spcBef>
              <a:buFontTx/>
              <a:buNone/>
            </a:pPr>
            <a:r>
              <a:rPr lang="en-GB" sz="1400" dirty="0">
                <a:solidFill>
                  <a:srgbClr val="000000"/>
                </a:solidFill>
              </a:rPr>
              <a:t>                               </a:t>
            </a:r>
            <a:r>
              <a:rPr lang="en-GB" altLang="sr-Latn-RS" sz="1400" dirty="0">
                <a:solidFill>
                  <a:srgbClr val="000000"/>
                </a:solidFill>
              </a:rPr>
              <a:t>424 </a:t>
            </a:r>
            <a:r>
              <a:rPr lang="ru-RU" altLang="sr-Latn-RS" sz="1400" dirty="0">
                <a:solidFill>
                  <a:srgbClr val="000000"/>
                </a:solidFill>
              </a:rPr>
              <a:t>Специализированные услуги </a:t>
            </a:r>
            <a:r>
              <a:rPr lang="en-GB" altLang="sr-Latn-RS" sz="1400" dirty="0">
                <a:solidFill>
                  <a:srgbClr val="000000"/>
                </a:solidFill>
              </a:rPr>
              <a:t>506,871,000</a:t>
            </a:r>
          </a:p>
          <a:p>
            <a:pPr marL="0" indent="0" algn="just" eaLnBrk="1" hangingPunct="1">
              <a:spcBef>
                <a:spcPct val="0"/>
              </a:spcBef>
              <a:buFontTx/>
              <a:buNone/>
            </a:pPr>
            <a:r>
              <a:rPr lang="ru-RU" sz="1400" dirty="0"/>
              <a:t>Эти ассигнования предназначены для достижения общих целей в сфере общественной информации</a:t>
            </a:r>
            <a:endParaRPr lang="en-GB" altLang="sr-Latn-RS" sz="1400" dirty="0">
              <a:solidFill>
                <a:srgbClr val="000000"/>
              </a:solidFill>
            </a:endParaRPr>
          </a:p>
          <a:p>
            <a:pPr marL="0" indent="0" algn="just" eaLnBrk="1" hangingPunct="1">
              <a:spcBef>
                <a:spcPct val="0"/>
              </a:spcBef>
              <a:buFontTx/>
              <a:buNone/>
            </a:pPr>
            <a:r>
              <a:rPr lang="en-GB" sz="1400" dirty="0">
                <a:solidFill>
                  <a:srgbClr val="000000"/>
                </a:solidFill>
              </a:rPr>
              <a:t>                               </a:t>
            </a:r>
            <a:r>
              <a:rPr lang="en-GB" altLang="sr-Latn-RS" sz="1400" dirty="0">
                <a:solidFill>
                  <a:srgbClr val="000000"/>
                </a:solidFill>
              </a:rPr>
              <a:t>425 </a:t>
            </a:r>
            <a:r>
              <a:rPr lang="ru-RU" altLang="sr-Latn-RS" sz="1400" dirty="0">
                <a:solidFill>
                  <a:srgbClr val="000000"/>
                </a:solidFill>
              </a:rPr>
              <a:t>Текущий ремонт и эксплуатация </a:t>
            </a:r>
            <a:r>
              <a:rPr lang="en-GB" altLang="sr-Latn-RS" sz="1400" dirty="0">
                <a:solidFill>
                  <a:srgbClr val="000000"/>
                </a:solidFill>
              </a:rPr>
              <a:t>500,000</a:t>
            </a:r>
          </a:p>
          <a:p>
            <a:pPr marL="0" indent="0" algn="just" eaLnBrk="1" hangingPunct="1">
              <a:spcBef>
                <a:spcPct val="0"/>
              </a:spcBef>
              <a:buFontTx/>
              <a:buNone/>
            </a:pPr>
            <a:r>
              <a:rPr lang="en-GB" sz="1400" dirty="0">
                <a:solidFill>
                  <a:srgbClr val="000000"/>
                </a:solidFill>
              </a:rPr>
              <a:t>                               </a:t>
            </a:r>
            <a:r>
              <a:rPr lang="en-GB" altLang="sr-Latn-RS" sz="1400" dirty="0">
                <a:solidFill>
                  <a:srgbClr val="000000"/>
                </a:solidFill>
              </a:rPr>
              <a:t>426 </a:t>
            </a:r>
            <a:r>
              <a:rPr lang="ru-RU" altLang="sr-Latn-RS" sz="1400" dirty="0">
                <a:solidFill>
                  <a:srgbClr val="000000"/>
                </a:solidFill>
              </a:rPr>
              <a:t>Материалы </a:t>
            </a:r>
            <a:r>
              <a:rPr lang="en-GB" altLang="sr-Latn-RS" sz="1400" dirty="0">
                <a:solidFill>
                  <a:srgbClr val="000000"/>
                </a:solidFill>
              </a:rPr>
              <a:t>5,500,000</a:t>
            </a:r>
          </a:p>
          <a:p>
            <a:pPr marL="0" indent="0" algn="just" eaLnBrk="1" hangingPunct="1">
              <a:spcBef>
                <a:spcPct val="0"/>
              </a:spcBef>
              <a:buFontTx/>
              <a:buNone/>
            </a:pPr>
            <a:r>
              <a:rPr lang="en-GB" sz="1400" dirty="0">
                <a:solidFill>
                  <a:srgbClr val="000000"/>
                </a:solidFill>
              </a:rPr>
              <a:t>                               </a:t>
            </a:r>
            <a:r>
              <a:rPr lang="en-GB" altLang="sr-Latn-RS" sz="1400" dirty="0">
                <a:solidFill>
                  <a:srgbClr val="000000"/>
                </a:solidFill>
              </a:rPr>
              <a:t>451 </a:t>
            </a:r>
            <a:r>
              <a:rPr lang="ru-RU" altLang="sr-Latn-RS" sz="1400" dirty="0">
                <a:solidFill>
                  <a:srgbClr val="000000"/>
                </a:solidFill>
              </a:rPr>
              <a:t>Субсидии государственным нефинансовым компаниям и организациям </a:t>
            </a:r>
            <a:r>
              <a:rPr lang="en-GB" altLang="sr-Latn-RS" sz="1400" dirty="0">
                <a:solidFill>
                  <a:srgbClr val="000000"/>
                </a:solidFill>
              </a:rPr>
              <a:t>1,000,000,000</a:t>
            </a:r>
          </a:p>
          <a:p>
            <a:pPr marL="0" indent="0" algn="just" eaLnBrk="1" hangingPunct="1">
              <a:spcBef>
                <a:spcPct val="0"/>
              </a:spcBef>
              <a:buFontTx/>
              <a:buNone/>
            </a:pPr>
            <a:r>
              <a:rPr lang="en-GB" sz="1400" dirty="0">
                <a:solidFill>
                  <a:srgbClr val="000000"/>
                </a:solidFill>
              </a:rPr>
              <a:t>                               </a:t>
            </a:r>
            <a:r>
              <a:rPr lang="en-GB" altLang="sr-Latn-RS" sz="1400" dirty="0">
                <a:solidFill>
                  <a:srgbClr val="000000"/>
                </a:solidFill>
              </a:rPr>
              <a:t>462 </a:t>
            </a:r>
            <a:r>
              <a:rPr lang="ru-RU" altLang="sr-Latn-RS" sz="1400" dirty="0">
                <a:solidFill>
                  <a:srgbClr val="000000"/>
                </a:solidFill>
              </a:rPr>
              <a:t>Гранты международным организациям</a:t>
            </a:r>
            <a:r>
              <a:rPr lang="en-GB" altLang="sr-Latn-RS" sz="1400" dirty="0">
                <a:solidFill>
                  <a:srgbClr val="000000"/>
                </a:solidFill>
              </a:rPr>
              <a:t> 19,000,000</a:t>
            </a:r>
          </a:p>
          <a:p>
            <a:pPr marL="0" indent="0" algn="just" eaLnBrk="1" hangingPunct="1">
              <a:spcBef>
                <a:spcPct val="0"/>
              </a:spcBef>
              <a:buFontTx/>
              <a:buNone/>
            </a:pPr>
            <a:r>
              <a:rPr lang="en-GB" sz="1400" dirty="0">
                <a:solidFill>
                  <a:srgbClr val="000000"/>
                </a:solidFill>
              </a:rPr>
              <a:t>                               </a:t>
            </a:r>
            <a:r>
              <a:rPr lang="en-GB" altLang="sr-Latn-RS" sz="1400" dirty="0">
                <a:solidFill>
                  <a:srgbClr val="000000"/>
                </a:solidFill>
              </a:rPr>
              <a:t>463 </a:t>
            </a:r>
            <a:r>
              <a:rPr lang="ru-RU" altLang="sr-Latn-RS" sz="1400" dirty="0">
                <a:solidFill>
                  <a:srgbClr val="000000"/>
                </a:solidFill>
              </a:rPr>
              <a:t>Трансферты в бюджеты других уровней государственной власти </a:t>
            </a:r>
            <a:r>
              <a:rPr lang="en-GB" altLang="sr-Latn-RS" sz="1400" dirty="0">
                <a:solidFill>
                  <a:srgbClr val="000000"/>
                </a:solidFill>
              </a:rPr>
              <a:t>296,000,000</a:t>
            </a:r>
          </a:p>
          <a:p>
            <a:pPr marL="0" indent="0" algn="just" eaLnBrk="1" hangingPunct="1">
              <a:spcBef>
                <a:spcPct val="0"/>
              </a:spcBef>
              <a:buFontTx/>
              <a:buNone/>
            </a:pPr>
            <a:r>
              <a:rPr lang="ru-RU" sz="1400" dirty="0"/>
              <a:t>Эти ассигнования предназначены для финансирования или </a:t>
            </a:r>
            <a:r>
              <a:rPr lang="ru-RU" sz="1400" dirty="0" err="1"/>
              <a:t>софинансирования</a:t>
            </a:r>
            <a:r>
              <a:rPr lang="ru-RU" sz="1400" dirty="0"/>
              <a:t> проектов косвенных бюджетополучателей за счет средств местных бюджетов</a:t>
            </a:r>
            <a:endParaRPr lang="en-GB" sz="1400" dirty="0">
              <a:solidFill>
                <a:srgbClr val="000000"/>
              </a:solidFill>
            </a:endParaRPr>
          </a:p>
          <a:p>
            <a:pPr marL="0" indent="0" algn="just" eaLnBrk="1" hangingPunct="1">
              <a:spcBef>
                <a:spcPct val="0"/>
              </a:spcBef>
              <a:buFontTx/>
              <a:buNone/>
            </a:pPr>
            <a:r>
              <a:rPr lang="en-GB" sz="1400" dirty="0"/>
              <a:t>                               </a:t>
            </a:r>
            <a:r>
              <a:rPr lang="en-GB" altLang="sr-Latn-RS" sz="1400" dirty="0">
                <a:solidFill>
                  <a:srgbClr val="000000"/>
                </a:solidFill>
              </a:rPr>
              <a:t>472 </a:t>
            </a:r>
            <a:r>
              <a:rPr lang="ru-RU" altLang="sr-Latn-RS" sz="1400" dirty="0">
                <a:solidFill>
                  <a:srgbClr val="000000"/>
                </a:solidFill>
              </a:rPr>
              <a:t>Возмещение расходов на социальное обеспечение из бюджета </a:t>
            </a:r>
            <a:r>
              <a:rPr lang="en-GB" altLang="sr-Latn-RS" sz="1400" dirty="0">
                <a:solidFill>
                  <a:srgbClr val="000000"/>
                </a:solidFill>
              </a:rPr>
              <a:t>324,000,000</a:t>
            </a:r>
            <a:endParaRPr lang="en-GB" alt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0900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84C5CF11-748D-48BD-A38E-AF3312AF2805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7</a:t>
            </a:fld>
            <a:endParaRPr lang="en-GB" altLang="en-US" sz="1200" dirty="0">
              <a:solidFill>
                <a:srgbClr val="000000"/>
              </a:solidFill>
            </a:endParaRPr>
          </a:p>
        </p:txBody>
      </p:sp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solidFill>
                <a:prstClr val="black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6149" name="Rectangle 2"/>
          <p:cNvSpPr>
            <a:spLocks noChangeArrowheads="1"/>
          </p:cNvSpPr>
          <p:nvPr/>
        </p:nvSpPr>
        <p:spPr bwMode="auto">
          <a:xfrm>
            <a:off x="609600" y="963613"/>
            <a:ext cx="8359775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altLang="en-US" sz="2800" dirty="0">
                <a:solidFill>
                  <a:sysClr val="windowText" lastClr="000000"/>
                </a:solidFill>
              </a:rPr>
              <a:t>Пример из Закона о бюджете Республики Сербия: программное бюджетирование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000" dirty="0"/>
              <a:t>Программы Министерства культуры и информации</a:t>
            </a:r>
            <a:endParaRPr lang="en-US" sz="2000" dirty="0"/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altLang="en-US" sz="2800" dirty="0">
              <a:solidFill>
                <a:sysClr val="windowText" lastClr="000000"/>
              </a:solidFill>
              <a:cs typeface="Calibri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GB" altLang="en-US" sz="2800" dirty="0">
              <a:solidFill>
                <a:sysClr val="windowText" lastClr="000000"/>
              </a:solidFill>
              <a:cs typeface="Calibri" pitchFamily="34" charset="0"/>
            </a:endParaRPr>
          </a:p>
        </p:txBody>
      </p:sp>
      <p:sp>
        <p:nvSpPr>
          <p:cNvPr id="6150" name="Rectangle 3"/>
          <p:cNvSpPr>
            <a:spLocks noChangeArrowheads="1"/>
          </p:cNvSpPr>
          <p:nvPr/>
        </p:nvSpPr>
        <p:spPr bwMode="auto">
          <a:xfrm>
            <a:off x="323850" y="1517511"/>
            <a:ext cx="828675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 algn="just" eaLnBrk="1" hangingPunct="1">
              <a:spcBef>
                <a:spcPct val="0"/>
              </a:spcBef>
              <a:buFontTx/>
              <a:buNone/>
            </a:pPr>
            <a:endParaRPr lang="sr-Cyrl-RS" altLang="en-US" sz="1400" dirty="0">
              <a:solidFill>
                <a:prstClr val="black"/>
              </a:solidFill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7BBBCFF-A7A1-45DD-971B-283883BB88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622917"/>
              </p:ext>
            </p:extLst>
          </p:nvPr>
        </p:nvGraphicFramePr>
        <p:xfrm>
          <a:off x="838200" y="2386012"/>
          <a:ext cx="7696200" cy="30241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23334">
                  <a:extLst>
                    <a:ext uri="{9D8B030D-6E8A-4147-A177-3AD203B41FA5}">
                      <a16:colId xmlns:a16="http://schemas.microsoft.com/office/drawing/2014/main" val="2653178732"/>
                    </a:ext>
                  </a:extLst>
                </a:gridCol>
                <a:gridCol w="2572866">
                  <a:extLst>
                    <a:ext uri="{9D8B030D-6E8A-4147-A177-3AD203B41FA5}">
                      <a16:colId xmlns:a16="http://schemas.microsoft.com/office/drawing/2014/main" val="2264787980"/>
                    </a:ext>
                  </a:extLst>
                </a:gridCol>
              </a:tblGrid>
              <a:tr h="8640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Системное регулирование в области культуры и общественной информации 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189 304 000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28400788"/>
                  </a:ext>
                </a:extLst>
              </a:tr>
              <a:tr h="4320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Защита и сохранение культурного наследия 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678 000 000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0377204"/>
                  </a:ext>
                </a:extLst>
              </a:tr>
              <a:tr h="4320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Современное искусство и индустрия творчества 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791 300 000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89904103"/>
                  </a:ext>
                </a:extLst>
              </a:tr>
              <a:tr h="4320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Система общественной информации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7 780 750 000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36259418"/>
                  </a:ext>
                </a:extLst>
              </a:tr>
              <a:tr h="4320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Международное сотрудничество в области культуры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131 802 000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0131980"/>
                  </a:ext>
                </a:extLst>
              </a:tr>
              <a:tr h="4320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Признание за вклад в культуру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300 000 000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10175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35946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2889F0A6-6C59-4F98-947C-8C5CBA15E993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8</a:t>
            </a:fld>
            <a:endParaRPr lang="en-GB" altLang="en-US" sz="1200" dirty="0">
              <a:solidFill>
                <a:srgbClr val="000000"/>
              </a:solidFill>
            </a:endParaRPr>
          </a:p>
        </p:txBody>
      </p:sp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7173" name="Rectangle 2"/>
          <p:cNvSpPr>
            <a:spLocks noChangeArrowheads="1"/>
          </p:cNvSpPr>
          <p:nvPr/>
        </p:nvSpPr>
        <p:spPr bwMode="auto">
          <a:xfrm>
            <a:off x="892175" y="963613"/>
            <a:ext cx="8077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800" dirty="0"/>
              <a:t>Структура программы бюджетополучателя</a:t>
            </a:r>
            <a:endParaRPr lang="en-GB" altLang="en-US" sz="2800" dirty="0"/>
          </a:p>
        </p:txBody>
      </p:sp>
      <p:sp>
        <p:nvSpPr>
          <p:cNvPr id="7174" name="Rectangle 3"/>
          <p:cNvSpPr>
            <a:spLocks noChangeArrowheads="1"/>
          </p:cNvSpPr>
          <p:nvPr/>
        </p:nvSpPr>
        <p:spPr bwMode="auto">
          <a:xfrm>
            <a:off x="323850" y="2282825"/>
            <a:ext cx="8286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</a:pPr>
            <a:endParaRPr lang="sr-Cyrl-RS" altLang="en-US" sz="1800"/>
          </a:p>
        </p:txBody>
      </p:sp>
      <p:grpSp>
        <p:nvGrpSpPr>
          <p:cNvPr id="7175" name="Group 27"/>
          <p:cNvGrpSpPr>
            <a:grpSpLocks/>
          </p:cNvGrpSpPr>
          <p:nvPr/>
        </p:nvGrpSpPr>
        <p:grpSpPr bwMode="auto">
          <a:xfrm>
            <a:off x="2209802" y="1712913"/>
            <a:ext cx="4751392" cy="4383083"/>
            <a:chOff x="2209800" y="1828800"/>
            <a:chExt cx="4751686" cy="4382756"/>
          </a:xfrm>
        </p:grpSpPr>
        <p:sp>
          <p:nvSpPr>
            <p:cNvPr id="8" name="Straight Connector 4"/>
            <p:cNvSpPr/>
            <p:nvPr/>
          </p:nvSpPr>
          <p:spPr>
            <a:xfrm>
              <a:off x="3208400" y="2554233"/>
              <a:ext cx="549309" cy="115085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150941"/>
                  </a:lnTo>
                  <a:lnTo>
                    <a:pt x="548876" y="1150941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Straight Connector 5"/>
            <p:cNvSpPr/>
            <p:nvPr/>
          </p:nvSpPr>
          <p:spPr>
            <a:xfrm>
              <a:off x="3208400" y="2509786"/>
              <a:ext cx="549309" cy="50320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503174"/>
                  </a:lnTo>
                  <a:lnTo>
                    <a:pt x="548876" y="503174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7178" name="Group 30"/>
            <p:cNvGrpSpPr>
              <a:grpSpLocks/>
            </p:cNvGrpSpPr>
            <p:nvPr/>
          </p:nvGrpSpPr>
          <p:grpSpPr bwMode="auto">
            <a:xfrm>
              <a:off x="2209800" y="1828800"/>
              <a:ext cx="4751685" cy="680986"/>
              <a:chOff x="1998037" y="2143821"/>
              <a:chExt cx="3388660" cy="680986"/>
            </a:xfrm>
          </p:grpSpPr>
          <p:sp>
            <p:nvSpPr>
              <p:cNvPr id="28" name="Rectangle 27"/>
              <p:cNvSpPr/>
              <p:nvPr/>
            </p:nvSpPr>
            <p:spPr>
              <a:xfrm>
                <a:off x="1998037" y="2143821"/>
                <a:ext cx="3388660" cy="680986"/>
              </a:xfrm>
              <a:prstGeom prst="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9" name="Rectangle 28"/>
              <p:cNvSpPr/>
              <p:nvPr/>
            </p:nvSpPr>
            <p:spPr>
              <a:xfrm>
                <a:off x="1998037" y="2143821"/>
                <a:ext cx="3388660" cy="68098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12700" tIns="12700" rIns="12700" bIns="12700" spcCol="1270" anchor="ctr"/>
              <a:lstStyle/>
              <a:p>
                <a:pPr algn="ctr">
                  <a:defRPr/>
                </a:pPr>
                <a:r>
                  <a:rPr lang="ru-RU" sz="2400" b="1" dirty="0">
                    <a:solidFill>
                      <a:prstClr val="black"/>
                    </a:solidFill>
                  </a:rPr>
                  <a:t>Программа </a:t>
                </a:r>
                <a:r>
                  <a:rPr lang="en-GB" sz="2400" b="1" dirty="0">
                    <a:solidFill>
                      <a:prstClr val="black"/>
                    </a:solidFill>
                  </a:rPr>
                  <a:t> 1 </a:t>
                </a:r>
              </a:p>
            </p:txBody>
          </p:sp>
        </p:grpSp>
        <p:grpSp>
          <p:nvGrpSpPr>
            <p:cNvPr id="7179" name="Group 31"/>
            <p:cNvGrpSpPr>
              <a:grpSpLocks/>
            </p:cNvGrpSpPr>
            <p:nvPr/>
          </p:nvGrpSpPr>
          <p:grpSpPr bwMode="auto">
            <a:xfrm>
              <a:off x="3745008" y="2782818"/>
              <a:ext cx="3205362" cy="488914"/>
              <a:chOff x="2885342" y="3153641"/>
              <a:chExt cx="1971769" cy="348647"/>
            </a:xfrm>
          </p:grpSpPr>
          <p:sp>
            <p:nvSpPr>
              <p:cNvPr id="26" name="Rectangle 25"/>
              <p:cNvSpPr/>
              <p:nvPr/>
            </p:nvSpPr>
            <p:spPr>
              <a:xfrm>
                <a:off x="2885342" y="3153641"/>
                <a:ext cx="1971769" cy="348647"/>
              </a:xfrm>
              <a:prstGeom prst="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7" name="Rectangle 26"/>
              <p:cNvSpPr/>
              <p:nvPr/>
            </p:nvSpPr>
            <p:spPr>
              <a:xfrm>
                <a:off x="2885342" y="3153641"/>
                <a:ext cx="1971769" cy="34864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12700" tIns="12700" rIns="12700" bIns="12700" spcCol="1270" anchor="ctr"/>
              <a:lstStyle/>
              <a:p>
                <a:pPr>
                  <a:defRPr/>
                </a:pPr>
                <a:r>
                  <a:rPr lang="ru-RU" b="1" dirty="0">
                    <a:solidFill>
                      <a:prstClr val="black"/>
                    </a:solidFill>
                  </a:rPr>
                  <a:t>Программное мероприятие </a:t>
                </a:r>
                <a:r>
                  <a:rPr lang="en-GB" sz="2400" b="1" dirty="0">
                    <a:solidFill>
                      <a:prstClr val="black"/>
                    </a:solidFill>
                  </a:rPr>
                  <a:t>1 </a:t>
                </a:r>
              </a:p>
            </p:txBody>
          </p:sp>
        </p:grpSp>
        <p:grpSp>
          <p:nvGrpSpPr>
            <p:cNvPr id="7180" name="Group 32"/>
            <p:cNvGrpSpPr>
              <a:grpSpLocks/>
            </p:cNvGrpSpPr>
            <p:nvPr/>
          </p:nvGrpSpPr>
          <p:grpSpPr bwMode="auto">
            <a:xfrm>
              <a:off x="3757711" y="3473327"/>
              <a:ext cx="3203774" cy="525422"/>
              <a:chOff x="2885912" y="3788137"/>
              <a:chExt cx="1652061" cy="374681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2885912" y="3788137"/>
                <a:ext cx="1652061" cy="374681"/>
              </a:xfrm>
              <a:prstGeom prst="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5" name="Rectangle 24"/>
              <p:cNvSpPr/>
              <p:nvPr/>
            </p:nvSpPr>
            <p:spPr>
              <a:xfrm>
                <a:off x="2885912" y="3788137"/>
                <a:ext cx="1652061" cy="37468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12700" tIns="12700" rIns="12700" bIns="12700" spcCol="1270" anchor="ctr"/>
              <a:lstStyle/>
              <a:p>
                <a:pPr eaLnBrk="0" hangingPunct="0">
                  <a:buClr>
                    <a:srgbClr val="1E4ABD"/>
                  </a:buClr>
                  <a:buSzPct val="80000"/>
                  <a:buFont typeface="Wingdings" panose="05000000000000000000" pitchFamily="2" charset="2"/>
                  <a:buNone/>
                  <a:defRPr/>
                </a:pPr>
                <a:r>
                  <a:rPr lang="ru-RU" b="1" dirty="0">
                    <a:solidFill>
                      <a:prstClr val="black"/>
                    </a:solidFill>
                  </a:rPr>
                  <a:t>Программное мероприятие </a:t>
                </a:r>
                <a:r>
                  <a:rPr lang="en-GB" sz="2200" b="1" dirty="0">
                    <a:solidFill>
                      <a:prstClr val="black"/>
                    </a:solidFill>
                  </a:rPr>
                  <a:t>2</a:t>
                </a:r>
              </a:p>
            </p:txBody>
          </p:sp>
        </p:grpSp>
        <p:grpSp>
          <p:nvGrpSpPr>
            <p:cNvPr id="7181" name="Group 33"/>
            <p:cNvGrpSpPr>
              <a:grpSpLocks/>
            </p:cNvGrpSpPr>
            <p:nvPr/>
          </p:nvGrpSpPr>
          <p:grpSpPr bwMode="auto">
            <a:xfrm>
              <a:off x="2354272" y="5554380"/>
              <a:ext cx="4607213" cy="657176"/>
              <a:chOff x="2041113" y="4382348"/>
              <a:chExt cx="3445286" cy="706613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2041113" y="4382348"/>
                <a:ext cx="3445286" cy="706613"/>
              </a:xfrm>
              <a:prstGeom prst="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3" name="Rectangle 22"/>
              <p:cNvSpPr/>
              <p:nvPr/>
            </p:nvSpPr>
            <p:spPr>
              <a:xfrm>
                <a:off x="2041113" y="4382348"/>
                <a:ext cx="3445286" cy="70661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12700" tIns="12700" rIns="12700" bIns="12700" spcCol="1270" anchor="ctr"/>
              <a:lstStyle/>
              <a:p>
                <a:pPr algn="ctr" eaLnBrk="0" hangingPunct="0">
                  <a:buClr>
                    <a:srgbClr val="1E4ABD"/>
                  </a:buClr>
                  <a:buSzPct val="80000"/>
                  <a:buFont typeface="Wingdings" panose="05000000000000000000" pitchFamily="2" charset="2"/>
                  <a:buNone/>
                  <a:defRPr/>
                </a:pPr>
                <a:r>
                  <a:rPr lang="ru-RU" b="1" dirty="0">
                    <a:solidFill>
                      <a:prstClr val="black"/>
                    </a:solidFill>
                  </a:rPr>
                  <a:t>Программа </a:t>
                </a:r>
                <a:r>
                  <a:rPr lang="en-GB" b="1" dirty="0">
                    <a:solidFill>
                      <a:prstClr val="black"/>
                    </a:solidFill>
                  </a:rPr>
                  <a:t>2</a:t>
                </a:r>
              </a:p>
            </p:txBody>
          </p:sp>
        </p:grpSp>
        <p:grpSp>
          <p:nvGrpSpPr>
            <p:cNvPr id="7182" name="Group 34"/>
            <p:cNvGrpSpPr>
              <a:grpSpLocks/>
            </p:cNvGrpSpPr>
            <p:nvPr/>
          </p:nvGrpSpPr>
          <p:grpSpPr bwMode="auto">
            <a:xfrm>
              <a:off x="3757710" y="4127324"/>
              <a:ext cx="3203776" cy="547646"/>
              <a:chOff x="2957444" y="4649840"/>
              <a:chExt cx="1361111" cy="770866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2957444" y="4739216"/>
                <a:ext cx="1361111" cy="681490"/>
              </a:xfrm>
              <a:prstGeom prst="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eaLnBrk="0" hangingPunct="0">
                  <a:buClr>
                    <a:srgbClr val="1E4ABD"/>
                  </a:buClr>
                  <a:buSzPct val="80000"/>
                  <a:buFont typeface="Wingdings" panose="05000000000000000000" pitchFamily="2" charset="2"/>
                  <a:buNone/>
                  <a:defRPr/>
                </a:pPr>
                <a:r>
                  <a:rPr lang="en-GB" sz="2200" b="1" dirty="0">
                    <a:solidFill>
                      <a:prstClr val="black"/>
                    </a:solidFill>
                  </a:rPr>
                  <a:t> </a:t>
                </a:r>
                <a:r>
                  <a:rPr lang="ru-RU" sz="2200" b="1" dirty="0">
                    <a:solidFill>
                      <a:prstClr val="black"/>
                    </a:solidFill>
                  </a:rPr>
                  <a:t>Проект </a:t>
                </a:r>
                <a:r>
                  <a:rPr lang="en-GB" sz="2400" b="1" dirty="0">
                    <a:solidFill>
                      <a:prstClr val="black"/>
                    </a:solidFill>
                  </a:rPr>
                  <a:t>1</a:t>
                </a: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2957444" y="4649840"/>
                <a:ext cx="1361111" cy="681490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13970" tIns="13970" rIns="13970" bIns="13970" spcCol="1270" anchor="ctr"/>
              <a:lstStyle/>
              <a:p>
                <a:pPr algn="ctr" defTabSz="977900" eaLnBrk="0" hangingPunct="0">
                  <a:lnSpc>
                    <a:spcPct val="90000"/>
                  </a:lnSpc>
                  <a:spcAft>
                    <a:spcPct val="35000"/>
                  </a:spcAft>
                  <a:buClr>
                    <a:srgbClr val="1E4ABD"/>
                  </a:buClr>
                  <a:buSzPct val="80000"/>
                  <a:buFont typeface="Wingdings" panose="05000000000000000000" pitchFamily="2" charset="2"/>
                  <a:buChar char="Ø"/>
                  <a:defRPr/>
                </a:pPr>
                <a:endParaRPr lang="en-US" sz="2200" b="1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7183" name="Group 35"/>
            <p:cNvGrpSpPr>
              <a:grpSpLocks/>
            </p:cNvGrpSpPr>
            <p:nvPr/>
          </p:nvGrpSpPr>
          <p:grpSpPr bwMode="auto">
            <a:xfrm>
              <a:off x="3745009" y="4801968"/>
              <a:ext cx="3205361" cy="647652"/>
              <a:chOff x="2952029" y="4650602"/>
              <a:chExt cx="1366790" cy="68062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2952029" y="4650602"/>
                <a:ext cx="1362052" cy="508799"/>
              </a:xfrm>
              <a:prstGeom prst="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eaLnBrk="0" hangingPunct="0">
                  <a:buClr>
                    <a:srgbClr val="1E4ABD"/>
                  </a:buClr>
                  <a:buSzPct val="80000"/>
                  <a:buFont typeface="Wingdings" panose="05000000000000000000" pitchFamily="2" charset="2"/>
                  <a:buNone/>
                  <a:defRPr/>
                </a:pPr>
                <a:r>
                  <a:rPr lang="en-GB" sz="2200" b="1" dirty="0">
                    <a:solidFill>
                      <a:prstClr val="black"/>
                    </a:solidFill>
                  </a:rPr>
                  <a:t> </a:t>
                </a:r>
                <a:r>
                  <a:rPr lang="ru-RU" sz="1600" b="1" dirty="0">
                    <a:solidFill>
                      <a:prstClr val="black"/>
                    </a:solidFill>
                  </a:rPr>
                  <a:t>Проект </a:t>
                </a:r>
                <a:r>
                  <a:rPr lang="en-GB" sz="1600" b="1" dirty="0">
                    <a:solidFill>
                      <a:prstClr val="black"/>
                    </a:solidFill>
                  </a:rPr>
                  <a:t>2 (</a:t>
                </a:r>
                <a:r>
                  <a:rPr lang="ru-RU" sz="1600" b="1" dirty="0">
                    <a:solidFill>
                      <a:prstClr val="black"/>
                    </a:solidFill>
                  </a:rPr>
                  <a:t>капитальный проект</a:t>
                </a:r>
                <a:r>
                  <a:rPr lang="en-GB" sz="1600" b="1" dirty="0">
                    <a:solidFill>
                      <a:prstClr val="black"/>
                    </a:solidFill>
                  </a:rPr>
                  <a:t>)</a:t>
                </a:r>
                <a:r>
                  <a:rPr lang="en-GB" sz="1600" dirty="0"/>
                  <a:t>  </a:t>
                </a:r>
                <a:endParaRPr lang="en-GB" sz="1600" b="1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2956767" y="4650602"/>
                <a:ext cx="1362052" cy="68062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13970" tIns="13970" rIns="13970" bIns="13970" spcCol="1270" anchor="ctr"/>
              <a:lstStyle/>
              <a:p>
                <a:pPr algn="ctr" defTabSz="977900" eaLnBrk="0" hangingPunct="0">
                  <a:lnSpc>
                    <a:spcPct val="90000"/>
                  </a:lnSpc>
                  <a:spcAft>
                    <a:spcPct val="35000"/>
                  </a:spcAft>
                  <a:buClr>
                    <a:srgbClr val="1E4ABD"/>
                  </a:buClr>
                  <a:buSzPct val="80000"/>
                  <a:buFont typeface="Wingdings" panose="05000000000000000000" pitchFamily="2" charset="2"/>
                  <a:buChar char="Ø"/>
                  <a:defRPr/>
                </a:pPr>
                <a:endParaRPr lang="en-US" sz="2200" b="1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6" name="Straight Connector 4"/>
            <p:cNvSpPr/>
            <p:nvPr/>
          </p:nvSpPr>
          <p:spPr>
            <a:xfrm>
              <a:off x="3208400" y="3905094"/>
              <a:ext cx="603288" cy="179374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150941"/>
                  </a:lnTo>
                  <a:lnTo>
                    <a:pt x="548876" y="1150941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Straight Connector 4"/>
            <p:cNvSpPr/>
            <p:nvPr/>
          </p:nvSpPr>
          <p:spPr>
            <a:xfrm>
              <a:off x="3208400" y="3230457"/>
              <a:ext cx="603288" cy="179374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150941"/>
                  </a:lnTo>
                  <a:lnTo>
                    <a:pt x="548876" y="1150941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00000"/>
              </a:buClr>
              <a:buFont typeface="Times New Roman" pitchFamily="18" charset="0"/>
              <a:buNone/>
            </a:pPr>
            <a:fld id="{84C5CF11-748D-48BD-A38E-AF3312AF2805}" type="slidenum">
              <a:rPr lang="tr-TR" altLang="en-US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  <a:buClr>
                  <a:srgbClr val="000000"/>
                </a:buClr>
                <a:buFont typeface="Times New Roman" pitchFamily="18" charset="0"/>
                <a:buNone/>
              </a:pPr>
              <a:t>9</a:t>
            </a:fld>
            <a:endParaRPr lang="en-GB" altLang="en-US" sz="1200" dirty="0">
              <a:solidFill>
                <a:srgbClr val="000000"/>
              </a:solidFill>
            </a:endParaRPr>
          </a:p>
        </p:txBody>
      </p:sp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323850" y="2282825"/>
            <a:ext cx="84629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90000" bIns="46800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3192463" cy="1066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6149" name="Rectangle 2"/>
          <p:cNvSpPr>
            <a:spLocks noChangeArrowheads="1"/>
          </p:cNvSpPr>
          <p:nvPr/>
        </p:nvSpPr>
        <p:spPr bwMode="auto">
          <a:xfrm>
            <a:off x="609600" y="963613"/>
            <a:ext cx="83597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None/>
            </a:pPr>
            <a:r>
              <a:rPr lang="ru-RU" sz="2800" b="1" dirty="0"/>
              <a:t>Что определяется в программе</a:t>
            </a:r>
            <a:r>
              <a:rPr lang="en-GB" sz="2800" b="1" dirty="0"/>
              <a:t>?</a:t>
            </a:r>
            <a:endParaRPr lang="en-GB" sz="2800" dirty="0">
              <a:cs typeface="Calibri" pitchFamily="34" charset="0"/>
            </a:endParaRPr>
          </a:p>
        </p:txBody>
      </p:sp>
      <p:sp>
        <p:nvSpPr>
          <p:cNvPr id="6150" name="Rectangle 3"/>
          <p:cNvSpPr>
            <a:spLocks noChangeArrowheads="1"/>
          </p:cNvSpPr>
          <p:nvPr/>
        </p:nvSpPr>
        <p:spPr bwMode="auto">
          <a:xfrm>
            <a:off x="323850" y="1517511"/>
            <a:ext cx="8286750" cy="3896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1600" b="1" i="1" dirty="0"/>
              <a:t>Определение </a:t>
            </a:r>
            <a:r>
              <a:rPr lang="en-GB" sz="1600" b="1" i="1" dirty="0"/>
              <a:t>1</a:t>
            </a:r>
            <a:r>
              <a:rPr lang="ru-RU" sz="1600" b="1" i="1" dirty="0"/>
              <a:t>.</a:t>
            </a:r>
            <a:r>
              <a:rPr lang="en-GB" sz="1600" b="1" i="1" dirty="0"/>
              <a:t> </a:t>
            </a:r>
            <a:r>
              <a:rPr lang="ru-RU" sz="1600" dirty="0"/>
              <a:t>Программа – это  группа независимых, но тесно связанных между собой действий, направленных на достижение </a:t>
            </a:r>
            <a:r>
              <a:rPr lang="ru-RU" sz="1600" b="1" dirty="0"/>
              <a:t>совместных желаемых</a:t>
            </a:r>
            <a:r>
              <a:rPr lang="ru-RU" sz="1600" dirty="0"/>
              <a:t> </a:t>
            </a:r>
            <a:r>
              <a:rPr lang="ru-RU" sz="1600" b="1" dirty="0"/>
              <a:t>результатов</a:t>
            </a:r>
            <a:r>
              <a:rPr lang="ru-RU" sz="1600" dirty="0"/>
              <a:t> (социально-экономический эффект</a:t>
            </a:r>
            <a:r>
              <a:rPr lang="en-GB" sz="1600" dirty="0"/>
              <a:t>)</a:t>
            </a:r>
            <a:endParaRPr lang="ru-RU" sz="1600" dirty="0"/>
          </a:p>
          <a:p>
            <a:endParaRPr lang="en-GB" sz="1600" dirty="0"/>
          </a:p>
          <a:p>
            <a:r>
              <a:rPr lang="ru-RU" sz="1600" b="1" i="1" dirty="0"/>
              <a:t>Определение</a:t>
            </a:r>
            <a:r>
              <a:rPr lang="en-GB" sz="1600" b="1" i="1" dirty="0"/>
              <a:t> 2</a:t>
            </a:r>
            <a:r>
              <a:rPr lang="ru-RU" sz="1600" b="1" i="1" dirty="0"/>
              <a:t>.</a:t>
            </a:r>
            <a:r>
              <a:rPr lang="en-GB" sz="1600" dirty="0"/>
              <a:t> </a:t>
            </a:r>
            <a:r>
              <a:rPr lang="ru-RU" sz="1600" dirty="0"/>
              <a:t>Программа – это категория потребления, нацеленная на достижение </a:t>
            </a:r>
            <a:r>
              <a:rPr lang="ru-RU" sz="1600" b="1" dirty="0"/>
              <a:t>совместного результата</a:t>
            </a:r>
            <a:endParaRPr lang="hr-HR" sz="1600" b="1" dirty="0"/>
          </a:p>
          <a:p>
            <a:pPr marL="0" indent="0">
              <a:buNone/>
            </a:pPr>
            <a:endParaRPr lang="en-GB" sz="1600" b="1" dirty="0"/>
          </a:p>
          <a:p>
            <a:r>
              <a:rPr lang="ru-RU" sz="1600" b="1" i="1" dirty="0"/>
              <a:t>Определение</a:t>
            </a:r>
            <a:r>
              <a:rPr lang="en-GB" altLang="sr-Latn-RS" sz="1600" b="1" i="1" dirty="0"/>
              <a:t> 3</a:t>
            </a:r>
            <a:r>
              <a:rPr lang="ru-RU" altLang="sr-Latn-RS" sz="1600" b="1" i="1" dirty="0"/>
              <a:t>.</a:t>
            </a:r>
            <a:r>
              <a:rPr lang="en-GB" altLang="sr-Latn-RS" sz="1600" b="1" i="1" dirty="0"/>
              <a:t> </a:t>
            </a:r>
            <a:r>
              <a:rPr lang="ru-RU" sz="1600" dirty="0"/>
              <a:t> Программа – это набор действий, реализуемых бюджетополучателем в соответствии с некоторыми </a:t>
            </a:r>
            <a:r>
              <a:rPr lang="ru-RU" sz="1600" b="1" dirty="0"/>
              <a:t>ключевыми полномочиями</a:t>
            </a:r>
            <a:endParaRPr lang="en-GB" sz="1600" b="1" dirty="0"/>
          </a:p>
          <a:p>
            <a:endParaRPr lang="en-GB" altLang="sr-Latn-RS" sz="1600" b="1" i="1" dirty="0"/>
          </a:p>
          <a:p>
            <a:r>
              <a:rPr lang="ru-RU" altLang="sr-Latn-RS" sz="1600" dirty="0"/>
              <a:t>Большой свод бизнес-процессов и расходов ведомства</a:t>
            </a:r>
            <a:endParaRPr lang="en-GB" altLang="sr-Latn-RS" sz="1600" dirty="0"/>
          </a:p>
          <a:p>
            <a:r>
              <a:rPr lang="ru-RU" altLang="sr-Latn-RS" sz="1600" dirty="0"/>
              <a:t>В программе не установлен срок выполнения </a:t>
            </a:r>
            <a:r>
              <a:rPr lang="en-GB" altLang="sr-Latn-RS" sz="1600" dirty="0"/>
              <a:t>(</a:t>
            </a:r>
            <a:r>
              <a:rPr lang="ru-RU" altLang="sr-Latn-RS" sz="1600" dirty="0"/>
              <a:t>в ней указаны как постоянные, так и ограниченные во времени действия</a:t>
            </a:r>
            <a:r>
              <a:rPr lang="en-GB" altLang="sr-Latn-RS" sz="1600" dirty="0"/>
              <a:t>)</a:t>
            </a:r>
          </a:p>
          <a:p>
            <a:pPr algn="just"/>
            <a:endParaRPr lang="en-GB" sz="1400" b="1" dirty="0"/>
          </a:p>
        </p:txBody>
      </p:sp>
    </p:spTree>
    <p:extLst>
      <p:ext uri="{BB962C8B-B14F-4D97-AF65-F5344CB8AC3E}">
        <p14:creationId xmlns:p14="http://schemas.microsoft.com/office/powerpoint/2010/main" val="669443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3438</TotalTime>
  <Words>1430</Words>
  <Application>Microsoft Office PowerPoint</Application>
  <PresentationFormat>On-screen Show (4:3)</PresentationFormat>
  <Paragraphs>291</Paragraphs>
  <Slides>30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ＭＳ Ｐゴシック</vt:lpstr>
      <vt:lpstr>Arial</vt:lpstr>
      <vt:lpstr>Calibri</vt:lpstr>
      <vt:lpstr>Courier New</vt:lpstr>
      <vt:lpstr>Times New Roman</vt:lpstr>
      <vt:lpstr>Wingdings</vt:lpstr>
      <vt:lpstr>Office Theme</vt:lpstr>
      <vt:lpstr>  Программное бюджетирование и показатели эффективности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Bojana Milicevic</dc:creator>
  <cp:lastModifiedBy>Inna Anatolievna Davidova</cp:lastModifiedBy>
  <cp:revision>269</cp:revision>
  <cp:lastPrinted>2018-02-26T11:18:00Z</cp:lastPrinted>
  <dcterms:created xsi:type="dcterms:W3CDTF">2006-08-16T00:00:00Z</dcterms:created>
  <dcterms:modified xsi:type="dcterms:W3CDTF">2018-02-27T10:27:09Z</dcterms:modified>
</cp:coreProperties>
</file>