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71" r:id="rId2"/>
    <p:sldId id="368" r:id="rId3"/>
    <p:sldId id="385" r:id="rId4"/>
    <p:sldId id="381" r:id="rId5"/>
    <p:sldId id="386" r:id="rId6"/>
    <p:sldId id="380" r:id="rId7"/>
    <p:sldId id="382" r:id="rId8"/>
    <p:sldId id="383" r:id="rId9"/>
    <p:sldId id="384" r:id="rId10"/>
    <p:sldId id="378" r:id="rId11"/>
    <p:sldId id="312" r:id="rId12"/>
  </p:sldIdLst>
  <p:sldSz cx="9906000" cy="6858000" type="A4"/>
  <p:notesSz cx="7086600" cy="90249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 autoAdjust="0"/>
    <p:restoredTop sz="81436" autoAdjust="0"/>
  </p:normalViewPr>
  <p:slideViewPr>
    <p:cSldViewPr>
      <p:cViewPr varScale="1">
        <p:scale>
          <a:sx n="30" d="100"/>
          <a:sy n="30" d="100"/>
        </p:scale>
        <p:origin x="1300" y="24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2556C4-530E-4E88-9603-E9A8C14490A1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1_2" csCatId="accent1" phldr="1"/>
      <dgm:spPr/>
    </dgm:pt>
    <dgm:pt modelId="{0AE841B6-3C42-4DA0-8E87-005175F8A89A}">
      <dgm:prSet phldrT="[Text]"/>
      <dgm:spPr/>
      <dgm:t>
        <a:bodyPr/>
        <a:lstStyle/>
        <a:p>
          <a:r>
            <a:rPr lang="hr-HR" b="1"/>
            <a:t>Pokretanje –</a:t>
          </a:r>
        </a:p>
        <a:p>
          <a:r>
            <a:rPr lang="hr-HR" b="1"/>
            <a:t> Minsk 2016.</a:t>
          </a:r>
        </a:p>
      </dgm:t>
    </dgm:pt>
    <dgm:pt modelId="{E3D3DF57-11A0-4C7B-90A1-D24E85E4E3C7}" type="parTrans" cxnId="{9D645E29-13BF-42FA-9420-51A4A43B94E5}">
      <dgm:prSet/>
      <dgm:spPr/>
      <dgm:t>
        <a:bodyPr/>
        <a:lstStyle/>
        <a:p>
          <a:endParaRPr lang="en-US"/>
        </a:p>
      </dgm:t>
    </dgm:pt>
    <dgm:pt modelId="{615059A6-14AA-4CAF-9D1E-DFA4AC215C99}" type="sibTrans" cxnId="{9D645E29-13BF-42FA-9420-51A4A43B94E5}">
      <dgm:prSet/>
      <dgm:spPr/>
      <dgm:t>
        <a:bodyPr/>
        <a:lstStyle/>
        <a:p>
          <a:endParaRPr lang="en-US"/>
        </a:p>
      </dgm:t>
    </dgm:pt>
    <dgm:pt modelId="{0671E6DF-5522-4357-85B9-508640F52DA3}">
      <dgm:prSet phldrT="[Text]"/>
      <dgm:spPr/>
      <dgm:t>
        <a:bodyPr/>
        <a:lstStyle/>
        <a:p>
          <a:r>
            <a:rPr lang="hr-HR" b="1"/>
            <a:t>Prvi sastanak – Ljubljana, lipanj 2016.</a:t>
          </a:r>
        </a:p>
      </dgm:t>
    </dgm:pt>
    <dgm:pt modelId="{A17A12A5-2A91-4738-967E-8A9E1699423D}" type="parTrans" cxnId="{FCE03A41-1B40-4D39-9B45-F7A2E557A975}">
      <dgm:prSet/>
      <dgm:spPr/>
      <dgm:t>
        <a:bodyPr/>
        <a:lstStyle/>
        <a:p>
          <a:endParaRPr lang="en-US"/>
        </a:p>
      </dgm:t>
    </dgm:pt>
    <dgm:pt modelId="{259A2300-79A0-4D1D-9961-ADB3A0683457}" type="sibTrans" cxnId="{FCE03A41-1B40-4D39-9B45-F7A2E557A975}">
      <dgm:prSet/>
      <dgm:spPr/>
      <dgm:t>
        <a:bodyPr/>
        <a:lstStyle/>
        <a:p>
          <a:endParaRPr lang="en-US"/>
        </a:p>
      </dgm:t>
    </dgm:pt>
    <dgm:pt modelId="{8E33AFD9-DB97-4AAE-8BD9-F32451CC6D94}">
      <dgm:prSet phldrT="[Text]"/>
      <dgm:spPr/>
      <dgm:t>
        <a:bodyPr/>
        <a:lstStyle/>
        <a:p>
          <a:r>
            <a:rPr lang="hr-HR" b="1"/>
            <a:t>Drugi sastanak – Pariz, studeni 2016.</a:t>
          </a:r>
        </a:p>
      </dgm:t>
    </dgm:pt>
    <dgm:pt modelId="{14D2765B-C884-47AA-8D12-4827ADC7DCF3}" type="parTrans" cxnId="{C28AA8EC-9ADC-4A8D-97F8-01899CCDD51C}">
      <dgm:prSet/>
      <dgm:spPr/>
      <dgm:t>
        <a:bodyPr/>
        <a:lstStyle/>
        <a:p>
          <a:endParaRPr lang="en-US"/>
        </a:p>
      </dgm:t>
    </dgm:pt>
    <dgm:pt modelId="{A6E0D11B-020D-44E7-BF51-1137EB5685C2}" type="sibTrans" cxnId="{C28AA8EC-9ADC-4A8D-97F8-01899CCDD51C}">
      <dgm:prSet/>
      <dgm:spPr/>
      <dgm:t>
        <a:bodyPr/>
        <a:lstStyle/>
        <a:p>
          <a:endParaRPr lang="en-US"/>
        </a:p>
      </dgm:t>
    </dgm:pt>
    <dgm:pt modelId="{B0E0A123-80F1-4CE7-9C42-02903566C281}" type="pres">
      <dgm:prSet presAssocID="{CC2556C4-530E-4E88-9603-E9A8C14490A1}" presName="Name0" presStyleCnt="0">
        <dgm:presLayoutVars>
          <dgm:dir/>
          <dgm:resizeHandles val="exact"/>
        </dgm:presLayoutVars>
      </dgm:prSet>
      <dgm:spPr/>
    </dgm:pt>
    <dgm:pt modelId="{09C8DCF4-9E2D-421A-A125-F8D2F8852BFB}" type="pres">
      <dgm:prSet presAssocID="{0AE841B6-3C42-4DA0-8E87-005175F8A89A}" presName="composite" presStyleCnt="0"/>
      <dgm:spPr/>
    </dgm:pt>
    <dgm:pt modelId="{ADA78F2F-B7D5-4A4F-BE21-3D8C8554716F}" type="pres">
      <dgm:prSet presAssocID="{0AE841B6-3C42-4DA0-8E87-005175F8A89A}" presName="bgChev" presStyleLbl="node1" presStyleIdx="0" presStyleCnt="3" custLinFactNeighborX="1267" custLinFactNeighborY="1585"/>
      <dgm:spPr/>
    </dgm:pt>
    <dgm:pt modelId="{D1F81A9F-6333-48B9-87F8-F620D7A5CE73}" type="pres">
      <dgm:prSet presAssocID="{0AE841B6-3C42-4DA0-8E87-005175F8A89A}" presName="txNode" presStyleLbl="fgAcc1" presStyleIdx="0" presStyleCnt="3">
        <dgm:presLayoutVars>
          <dgm:bulletEnabled val="1"/>
        </dgm:presLayoutVars>
      </dgm:prSet>
      <dgm:spPr/>
    </dgm:pt>
    <dgm:pt modelId="{785B17E8-3557-4B8D-B496-165D0CC1A743}" type="pres">
      <dgm:prSet presAssocID="{615059A6-14AA-4CAF-9D1E-DFA4AC215C99}" presName="compositeSpace" presStyleCnt="0"/>
      <dgm:spPr/>
    </dgm:pt>
    <dgm:pt modelId="{B0AE94B2-F5BB-418D-86C6-A79126A759E9}" type="pres">
      <dgm:prSet presAssocID="{0671E6DF-5522-4357-85B9-508640F52DA3}" presName="composite" presStyleCnt="0"/>
      <dgm:spPr/>
    </dgm:pt>
    <dgm:pt modelId="{B3E0133A-55D5-4B73-A533-D95687AAAD89}" type="pres">
      <dgm:prSet presAssocID="{0671E6DF-5522-4357-85B9-508640F52DA3}" presName="bgChev" presStyleLbl="node1" presStyleIdx="1" presStyleCnt="3"/>
      <dgm:spPr/>
    </dgm:pt>
    <dgm:pt modelId="{082F2FBF-C16A-47F2-8DE3-CB586115C676}" type="pres">
      <dgm:prSet presAssocID="{0671E6DF-5522-4357-85B9-508640F52DA3}" presName="txNode" presStyleLbl="fgAcc1" presStyleIdx="1" presStyleCnt="3">
        <dgm:presLayoutVars>
          <dgm:bulletEnabled val="1"/>
        </dgm:presLayoutVars>
      </dgm:prSet>
      <dgm:spPr/>
    </dgm:pt>
    <dgm:pt modelId="{B2BA74C9-CD68-46E2-B4C2-7CDD1CC2444F}" type="pres">
      <dgm:prSet presAssocID="{259A2300-79A0-4D1D-9961-ADB3A0683457}" presName="compositeSpace" presStyleCnt="0"/>
      <dgm:spPr/>
    </dgm:pt>
    <dgm:pt modelId="{4FC9BEC4-5E82-47DC-A81E-5EBD32C1C402}" type="pres">
      <dgm:prSet presAssocID="{8E33AFD9-DB97-4AAE-8BD9-F32451CC6D94}" presName="composite" presStyleCnt="0"/>
      <dgm:spPr/>
    </dgm:pt>
    <dgm:pt modelId="{81192C53-EB38-4897-9B40-97AE340D89E9}" type="pres">
      <dgm:prSet presAssocID="{8E33AFD9-DB97-4AAE-8BD9-F32451CC6D94}" presName="bgChev" presStyleLbl="node1" presStyleIdx="2" presStyleCnt="3"/>
      <dgm:spPr/>
    </dgm:pt>
    <dgm:pt modelId="{95BF7DBA-BD77-4C79-AF1A-EA3434802524}" type="pres">
      <dgm:prSet presAssocID="{8E33AFD9-DB97-4AAE-8BD9-F32451CC6D94}" presName="txNode" presStyleLbl="fgAcc1" presStyleIdx="2" presStyleCnt="3">
        <dgm:presLayoutVars>
          <dgm:bulletEnabled val="1"/>
        </dgm:presLayoutVars>
      </dgm:prSet>
      <dgm:spPr/>
    </dgm:pt>
  </dgm:ptLst>
  <dgm:cxnLst>
    <dgm:cxn modelId="{9D645E29-13BF-42FA-9420-51A4A43B94E5}" srcId="{CC2556C4-530E-4E88-9603-E9A8C14490A1}" destId="{0AE841B6-3C42-4DA0-8E87-005175F8A89A}" srcOrd="0" destOrd="0" parTransId="{E3D3DF57-11A0-4C7B-90A1-D24E85E4E3C7}" sibTransId="{615059A6-14AA-4CAF-9D1E-DFA4AC215C99}"/>
    <dgm:cxn modelId="{FCE03A41-1B40-4D39-9B45-F7A2E557A975}" srcId="{CC2556C4-530E-4E88-9603-E9A8C14490A1}" destId="{0671E6DF-5522-4357-85B9-508640F52DA3}" srcOrd="1" destOrd="0" parTransId="{A17A12A5-2A91-4738-967E-8A9E1699423D}" sibTransId="{259A2300-79A0-4D1D-9961-ADB3A0683457}"/>
    <dgm:cxn modelId="{BB198246-B944-4FFF-A849-D2E92C461046}" type="presOf" srcId="{CC2556C4-530E-4E88-9603-E9A8C14490A1}" destId="{B0E0A123-80F1-4CE7-9C42-02903566C281}" srcOrd="0" destOrd="0" presId="urn:microsoft.com/office/officeart/2005/8/layout/chevronAccent+Icon"/>
    <dgm:cxn modelId="{8C6EEA82-F02F-403B-841F-2537F372F603}" type="presOf" srcId="{8E33AFD9-DB97-4AAE-8BD9-F32451CC6D94}" destId="{95BF7DBA-BD77-4C79-AF1A-EA3434802524}" srcOrd="0" destOrd="0" presId="urn:microsoft.com/office/officeart/2005/8/layout/chevronAccent+Icon"/>
    <dgm:cxn modelId="{417EDDAB-7B18-4884-97AE-6DABC7FF3B29}" type="presOf" srcId="{0AE841B6-3C42-4DA0-8E87-005175F8A89A}" destId="{D1F81A9F-6333-48B9-87F8-F620D7A5CE73}" srcOrd="0" destOrd="0" presId="urn:microsoft.com/office/officeart/2005/8/layout/chevronAccent+Icon"/>
    <dgm:cxn modelId="{C28AA8EC-9ADC-4A8D-97F8-01899CCDD51C}" srcId="{CC2556C4-530E-4E88-9603-E9A8C14490A1}" destId="{8E33AFD9-DB97-4AAE-8BD9-F32451CC6D94}" srcOrd="2" destOrd="0" parTransId="{14D2765B-C884-47AA-8D12-4827ADC7DCF3}" sibTransId="{A6E0D11B-020D-44E7-BF51-1137EB5685C2}"/>
    <dgm:cxn modelId="{307357F5-D1D0-49E5-9511-0835A460F298}" type="presOf" srcId="{0671E6DF-5522-4357-85B9-508640F52DA3}" destId="{082F2FBF-C16A-47F2-8DE3-CB586115C676}" srcOrd="0" destOrd="0" presId="urn:microsoft.com/office/officeart/2005/8/layout/chevronAccent+Icon"/>
    <dgm:cxn modelId="{8CA4D4A7-E5B0-4938-B26F-C680AC50BC60}" type="presParOf" srcId="{B0E0A123-80F1-4CE7-9C42-02903566C281}" destId="{09C8DCF4-9E2D-421A-A125-F8D2F8852BFB}" srcOrd="0" destOrd="0" presId="urn:microsoft.com/office/officeart/2005/8/layout/chevronAccent+Icon"/>
    <dgm:cxn modelId="{4FC59867-89D4-4B84-AFDC-7C03D1044731}" type="presParOf" srcId="{09C8DCF4-9E2D-421A-A125-F8D2F8852BFB}" destId="{ADA78F2F-B7D5-4A4F-BE21-3D8C8554716F}" srcOrd="0" destOrd="0" presId="urn:microsoft.com/office/officeart/2005/8/layout/chevronAccent+Icon"/>
    <dgm:cxn modelId="{1C64E5A5-A094-4709-8944-9ECF530F6936}" type="presParOf" srcId="{09C8DCF4-9E2D-421A-A125-F8D2F8852BFB}" destId="{D1F81A9F-6333-48B9-87F8-F620D7A5CE73}" srcOrd="1" destOrd="0" presId="urn:microsoft.com/office/officeart/2005/8/layout/chevronAccent+Icon"/>
    <dgm:cxn modelId="{41507D6B-E40E-4B49-BAD0-F78DBF6339ED}" type="presParOf" srcId="{B0E0A123-80F1-4CE7-9C42-02903566C281}" destId="{785B17E8-3557-4B8D-B496-165D0CC1A743}" srcOrd="1" destOrd="0" presId="urn:microsoft.com/office/officeart/2005/8/layout/chevronAccent+Icon"/>
    <dgm:cxn modelId="{F021A75E-85B0-4F6B-8AB5-4903D0318FCB}" type="presParOf" srcId="{B0E0A123-80F1-4CE7-9C42-02903566C281}" destId="{B0AE94B2-F5BB-418D-86C6-A79126A759E9}" srcOrd="2" destOrd="0" presId="urn:microsoft.com/office/officeart/2005/8/layout/chevronAccent+Icon"/>
    <dgm:cxn modelId="{345F2932-D56D-4525-89DA-417C6A653E8E}" type="presParOf" srcId="{B0AE94B2-F5BB-418D-86C6-A79126A759E9}" destId="{B3E0133A-55D5-4B73-A533-D95687AAAD89}" srcOrd="0" destOrd="0" presId="urn:microsoft.com/office/officeart/2005/8/layout/chevronAccent+Icon"/>
    <dgm:cxn modelId="{14898A09-4D0B-48DD-849E-446E9B9A80B6}" type="presParOf" srcId="{B0AE94B2-F5BB-418D-86C6-A79126A759E9}" destId="{082F2FBF-C16A-47F2-8DE3-CB586115C676}" srcOrd="1" destOrd="0" presId="urn:microsoft.com/office/officeart/2005/8/layout/chevronAccent+Icon"/>
    <dgm:cxn modelId="{6C5054C8-4382-4A72-9A3B-9A8D0813968F}" type="presParOf" srcId="{B0E0A123-80F1-4CE7-9C42-02903566C281}" destId="{B2BA74C9-CD68-46E2-B4C2-7CDD1CC2444F}" srcOrd="3" destOrd="0" presId="urn:microsoft.com/office/officeart/2005/8/layout/chevronAccent+Icon"/>
    <dgm:cxn modelId="{13475823-E8DB-483B-9031-8BDFB9981D8E}" type="presParOf" srcId="{B0E0A123-80F1-4CE7-9C42-02903566C281}" destId="{4FC9BEC4-5E82-47DC-A81E-5EBD32C1C402}" srcOrd="4" destOrd="0" presId="urn:microsoft.com/office/officeart/2005/8/layout/chevronAccent+Icon"/>
    <dgm:cxn modelId="{E1ADDB3A-82B2-4ED6-ABAA-8E95CA1185BE}" type="presParOf" srcId="{4FC9BEC4-5E82-47DC-A81E-5EBD32C1C402}" destId="{81192C53-EB38-4897-9B40-97AE340D89E9}" srcOrd="0" destOrd="0" presId="urn:microsoft.com/office/officeart/2005/8/layout/chevronAccent+Icon"/>
    <dgm:cxn modelId="{A2CD1470-2A07-4235-B347-FD724BE42DFE}" type="presParOf" srcId="{4FC9BEC4-5E82-47DC-A81E-5EBD32C1C402}" destId="{95BF7DBA-BD77-4C79-AF1A-EA3434802524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A78F2F-B7D5-4A4F-BE21-3D8C8554716F}">
      <dsp:nvSpPr>
        <dsp:cNvPr id="0" name=""/>
        <dsp:cNvSpPr/>
      </dsp:nvSpPr>
      <dsp:spPr>
        <a:xfrm>
          <a:off x="29025" y="235503"/>
          <a:ext cx="2221148" cy="857363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F81A9F-6333-48B9-87F8-F620D7A5CE73}">
      <dsp:nvSpPr>
        <dsp:cNvPr id="0" name=""/>
        <dsp:cNvSpPr/>
      </dsp:nvSpPr>
      <dsp:spPr>
        <a:xfrm>
          <a:off x="593190" y="436255"/>
          <a:ext cx="1875636" cy="8573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b="1" kern="1200"/>
            <a:t>Pokretanje –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b="1" kern="1200"/>
            <a:t> Minsk 2016.</a:t>
          </a:r>
        </a:p>
      </dsp:txBody>
      <dsp:txXfrm>
        <a:off x="618301" y="461366"/>
        <a:ext cx="1825414" cy="807141"/>
      </dsp:txXfrm>
    </dsp:sp>
    <dsp:sp modelId="{B3E0133A-55D5-4B73-A533-D95687AAAD89}">
      <dsp:nvSpPr>
        <dsp:cNvPr id="0" name=""/>
        <dsp:cNvSpPr/>
      </dsp:nvSpPr>
      <dsp:spPr>
        <a:xfrm>
          <a:off x="2537928" y="221914"/>
          <a:ext cx="2221148" cy="857363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2F2FBF-C16A-47F2-8DE3-CB586115C676}">
      <dsp:nvSpPr>
        <dsp:cNvPr id="0" name=""/>
        <dsp:cNvSpPr/>
      </dsp:nvSpPr>
      <dsp:spPr>
        <a:xfrm>
          <a:off x="3130234" y="436255"/>
          <a:ext cx="1875636" cy="8573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b="1" kern="1200"/>
            <a:t>Prvi sastanak – Ljubljana, lipanj 2016.</a:t>
          </a:r>
        </a:p>
      </dsp:txBody>
      <dsp:txXfrm>
        <a:off x="3155345" y="461366"/>
        <a:ext cx="1825414" cy="807141"/>
      </dsp:txXfrm>
    </dsp:sp>
    <dsp:sp modelId="{81192C53-EB38-4897-9B40-97AE340D89E9}">
      <dsp:nvSpPr>
        <dsp:cNvPr id="0" name=""/>
        <dsp:cNvSpPr/>
      </dsp:nvSpPr>
      <dsp:spPr>
        <a:xfrm>
          <a:off x="5074973" y="221914"/>
          <a:ext cx="2221148" cy="857363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BF7DBA-BD77-4C79-AF1A-EA3434802524}">
      <dsp:nvSpPr>
        <dsp:cNvPr id="0" name=""/>
        <dsp:cNvSpPr/>
      </dsp:nvSpPr>
      <dsp:spPr>
        <a:xfrm>
          <a:off x="5667279" y="436255"/>
          <a:ext cx="1875636" cy="8573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b="1" kern="1200"/>
            <a:t>Drugi sastanak – Pariz, studeni 2016.</a:t>
          </a:r>
        </a:p>
      </dsp:txBody>
      <dsp:txXfrm>
        <a:off x="5692390" y="461366"/>
        <a:ext cx="1825414" cy="8071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3/11/2018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11A730C-CD51-46F1-A484-178E442E2468}" type="datetimeFigureOut">
              <a:rPr lang="en-US"/>
              <a:pPr>
                <a:defRPr/>
              </a:pPr>
              <a:t>3/11/2018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0138" y="676275"/>
            <a:ext cx="4886325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286250"/>
            <a:ext cx="5670550" cy="4062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28C16A-6598-4F59-8139-79C5FA12BC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28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6608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/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954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/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8738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740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0194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/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2371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dirty="0"/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6089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/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9814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dirty="0"/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42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88743-DAB4-41FA-9DA6-4EF09FF19F4C}" type="datetimeFigureOut">
              <a:rPr lang="en-US"/>
              <a:pPr>
                <a:defRPr/>
              </a:pPr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9DC09-C7E8-473F-8C00-DA091F95A1EB}" type="datetimeFigureOut">
              <a:rPr lang="en-US"/>
              <a:pPr>
                <a:defRPr/>
              </a:pPr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B34E1-E386-4084-B7B9-51AE47AAE7CA}" type="datetimeFigureOut">
              <a:rPr lang="en-US"/>
              <a:pPr>
                <a:defRPr/>
              </a:pPr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5A17-879E-4160-93EC-7D24F369FC4B}" type="datetimeFigureOut">
              <a:rPr lang="en-US"/>
              <a:pPr>
                <a:defRPr/>
              </a:pPr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72DC1-AFCB-4961-82A6-69AF9CF4182B}" type="datetimeFigureOut">
              <a:rPr lang="en-US"/>
              <a:pPr>
                <a:defRPr/>
              </a:pPr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F14C6-C4F2-4A7C-97F2-93E9D3F52B95}" type="datetimeFigureOut">
              <a:rPr lang="en-US"/>
              <a:pPr>
                <a:defRPr/>
              </a:pPr>
              <a:t>3/11/2018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24715-F681-4152-9549-5A0516B953BF}" type="datetimeFigureOut">
              <a:rPr lang="en-US"/>
              <a:pPr>
                <a:defRPr/>
              </a:pPr>
              <a:t>3/11/2018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0952-97C1-450C-8404-BEE294189A77}" type="datetimeFigureOut">
              <a:rPr lang="en-US"/>
              <a:pPr>
                <a:defRPr/>
              </a:pPr>
              <a:t>3/11/2018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27DC5-EBBB-4732-8B2A-60BEF70459C9}" type="datetimeFigureOut">
              <a:rPr lang="en-US"/>
              <a:pPr>
                <a:defRPr/>
              </a:pPr>
              <a:t>3/11/2018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26220-5127-4CAE-894A-720B47330FD3}" type="datetimeFigureOut">
              <a:rPr lang="en-US"/>
              <a:pPr>
                <a:defRPr/>
              </a:pPr>
              <a:t>3/11/2018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AEDC5-7C04-4750-85C4-DE585CF2F301}" type="datetimeFigureOut">
              <a:rPr lang="en-US"/>
              <a:pPr>
                <a:defRPr/>
              </a:pPr>
              <a:t>3/11/2018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BD40B1-177C-4AE4-83C4-C0163600D023}" type="datetimeFigureOut">
              <a:rPr lang="en-US"/>
              <a:pPr>
                <a:defRPr/>
              </a:pPr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gif"/><Relationship Id="rId5" Type="http://schemas.openxmlformats.org/officeDocument/2006/relationships/image" Target="../media/image1.jpeg"/><Relationship Id="rId4" Type="http://schemas.openxmlformats.org/officeDocument/2006/relationships/hyperlink" Target="http://www.pempal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73150" y="990600"/>
            <a:ext cx="8528050" cy="3200400"/>
          </a:xfrm>
        </p:spPr>
        <p:txBody>
          <a:bodyPr/>
          <a:lstStyle/>
          <a:p>
            <a:r>
              <a:rPr lang="hr-HR" dirty="0">
                <a:solidFill>
                  <a:srgbClr val="002060"/>
                </a:solidFill>
              </a:rPr>
              <a:t>Najnovije informacije o napretku rada Radne skupine za programsko planiranje i planiranje proračuna prema učinku (PPBWG), te planovi za budući rad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4191000"/>
            <a:ext cx="6934200" cy="990600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sz="24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PEMPAL-ova Zajednica prakse za proračun (BCOP)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Radna skupina za programsko planiranje i planiranje proračuna prema učinku</a:t>
            </a: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2057400" y="5181600"/>
            <a:ext cx="62484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bs-Latn-BA" dirty="0">
              <a:latin typeface="Calibri" pitchFamily="34" charset="0"/>
            </a:endParaRPr>
          </a:p>
          <a:p>
            <a:pPr algn="ctr"/>
            <a:r>
              <a:rPr lang="hr-HR" dirty="0" err="1">
                <a:latin typeface="Calibri" pitchFamily="34" charset="0"/>
              </a:rPr>
              <a:t>Nikolay</a:t>
            </a:r>
            <a:r>
              <a:rPr lang="hr-HR" dirty="0">
                <a:latin typeface="Calibri" pitchFamily="34" charset="0"/>
              </a:rPr>
              <a:t> </a:t>
            </a:r>
            <a:r>
              <a:rPr lang="hr-HR" dirty="0" err="1">
                <a:latin typeface="Calibri" pitchFamily="34" charset="0"/>
              </a:rPr>
              <a:t>Begchin</a:t>
            </a:r>
            <a:endParaRPr lang="hr-HR" dirty="0">
              <a:latin typeface="Calibri" pitchFamily="34" charset="0"/>
            </a:endParaRPr>
          </a:p>
          <a:p>
            <a:pPr algn="ctr"/>
            <a:r>
              <a:rPr lang="hr-HR" dirty="0">
                <a:latin typeface="Calibri" pitchFamily="34" charset="0"/>
              </a:rPr>
              <a:t>Ministarstvo financija Ruske Federacije, voditelj Radne skupine za programsko planiranje i planiranje proračuna prema učinku</a:t>
            </a:r>
          </a:p>
          <a:p>
            <a:pPr algn="ctr"/>
            <a:r>
              <a:rPr lang="hr-HR" dirty="0">
                <a:latin typeface="Calibri" pitchFamily="34" charset="0"/>
              </a:rPr>
              <a:t>ožujak 2018.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56289" y="-152400"/>
            <a:ext cx="8686800" cy="876300"/>
          </a:xfrm>
        </p:spPr>
        <p:txBody>
          <a:bodyPr/>
          <a:lstStyle/>
          <a:p>
            <a:r>
              <a:rPr lang="hr-HR" sz="3600">
                <a:solidFill>
                  <a:srgbClr val="002060"/>
                </a:solidFill>
              </a:rPr>
              <a:t>Planovi za buduće aktivnosti Radne skupine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921978" y="390525"/>
            <a:ext cx="8763000" cy="6172200"/>
          </a:xfrm>
        </p:spPr>
        <p:txBody>
          <a:bodyPr rtlCol="0">
            <a:normAutofit fontScale="85000" lnSpcReduction="20000"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hr-H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Podaci prikupljeni od vas prije sastanka pokazali su da teme povezane s programskim planiranjem i planiranjem proračuna prema učinku i dalje treba smatrati prioritetima za naše zemlje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hr-HR" sz="2200" dirty="0">
                <a:solidFill>
                  <a:schemeClr val="tx1"/>
                </a:solidFill>
              </a:rPr>
              <a:t>Kao što je zamjenik predsjednika BCOP-a istaknuo jučer, većina zemalja navodi barem jednu od tema u nastavku kao svoj glavni prioritet reformi u predstojećem razdoblju: </a:t>
            </a:r>
          </a:p>
          <a:p>
            <a:pPr marL="800100" lvl="1" indent="-342900" algn="just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hr-HR" sz="2100" dirty="0">
                <a:solidFill>
                  <a:schemeClr val="tx1"/>
                </a:solidFill>
              </a:rPr>
              <a:t>Monitoring i evaluacija rashoda, uključujući dubinske analize rashoda (najčešće birana tema)</a:t>
            </a:r>
            <a:endParaRPr lang="hr-HR" sz="2100">
              <a:solidFill>
                <a:schemeClr val="tx1"/>
              </a:solidFill>
              <a:cs typeface="Calibri"/>
            </a:endParaRPr>
          </a:p>
          <a:p>
            <a:pPr marL="800100" lvl="1" indent="-342900" algn="just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hr-HR" sz="2100" dirty="0">
                <a:solidFill>
                  <a:schemeClr val="tx1"/>
                </a:solidFill>
              </a:rPr>
              <a:t>Programi </a:t>
            </a:r>
            <a:endParaRPr lang="hr-HR" sz="2100">
              <a:solidFill>
                <a:schemeClr val="tx1"/>
              </a:solidFill>
              <a:cs typeface="Calibri"/>
            </a:endParaRPr>
          </a:p>
          <a:p>
            <a:pPr marL="800100" lvl="1" indent="-342900" algn="just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hr-HR" sz="2100" dirty="0">
                <a:solidFill>
                  <a:schemeClr val="tx1"/>
                </a:solidFill>
              </a:rPr>
              <a:t>Pokazatelji učinka.</a:t>
            </a:r>
            <a:endParaRPr lang="hr-HR" sz="2100" dirty="0">
              <a:solidFill>
                <a:schemeClr val="tx1"/>
              </a:solidFill>
              <a:cs typeface="Calibri"/>
            </a:endParaRPr>
          </a:p>
          <a:p>
            <a:pPr algn="just">
              <a:spcBef>
                <a:spcPts val="800"/>
              </a:spcBef>
            </a:pPr>
            <a:r>
              <a:rPr lang="hr-H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Moguće teme za fokus budućeg rada PPBWG-a:</a:t>
            </a:r>
            <a:endParaRPr lang="hr-HR" sz="2400" b="1" dirty="0">
              <a:solidFill>
                <a:schemeClr val="tx1">
                  <a:lumMod val="95000"/>
                  <a:lumOff val="5000"/>
                </a:schemeClr>
              </a:solidFill>
              <a:cs typeface="Calibri"/>
            </a:endParaRPr>
          </a:p>
          <a:p>
            <a:pPr marL="800100" lvl="1" indent="-342900" algn="just">
              <a:spcBef>
                <a:spcPts val="800"/>
              </a:spcBef>
              <a:buFont typeface="Courier New" panose="02070309020205020404" pitchFamily="49" charset="0"/>
              <a:buChar char="o"/>
            </a:pPr>
            <a:r>
              <a:rPr lang="hr-HR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ključni nacionalni pokazatelji (KNP) </a:t>
            </a:r>
          </a:p>
          <a:p>
            <a:pPr marL="800100" lvl="1" indent="-342900" algn="just">
              <a:spcBef>
                <a:spcPts val="800"/>
              </a:spcBef>
              <a:buFont typeface="Courier New" panose="02070309020205020404" pitchFamily="49" charset="0"/>
              <a:buChar char="o"/>
            </a:pPr>
            <a:r>
              <a:rPr lang="hr-HR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Evaluacije utjecaja i učinka vladinih programa</a:t>
            </a:r>
            <a:endParaRPr lang="hr-HR" sz="2200">
              <a:solidFill>
                <a:schemeClr val="tx1">
                  <a:lumMod val="95000"/>
                  <a:lumOff val="5000"/>
                </a:schemeClr>
              </a:solidFill>
              <a:cs typeface="Calibri"/>
            </a:endParaRPr>
          </a:p>
          <a:p>
            <a:pPr marL="800100" lvl="1" indent="-342900" algn="just">
              <a:spcBef>
                <a:spcPts val="800"/>
              </a:spcBef>
              <a:buFont typeface="Courier New" panose="02070309020205020404" pitchFamily="49" charset="0"/>
              <a:buChar char="o"/>
            </a:pPr>
            <a:r>
              <a:rPr lang="hr-HR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daljnje rasprave o dubinskim analizama rashoda</a:t>
            </a:r>
          </a:p>
          <a:p>
            <a:pPr marL="800100" lvl="1" indent="-342900" algn="just">
              <a:spcBef>
                <a:spcPts val="800"/>
              </a:spcBef>
              <a:buFont typeface="Courier New" panose="02070309020205020404" pitchFamily="49" charset="0"/>
              <a:buChar char="o"/>
            </a:pPr>
            <a:r>
              <a:rPr lang="hr-HR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planiranje proračuna prema učinku na lokalnim razinama vlasti.</a:t>
            </a:r>
          </a:p>
          <a:p>
            <a:pPr algn="just">
              <a:spcBef>
                <a:spcPts val="800"/>
              </a:spcBef>
            </a:pPr>
            <a:r>
              <a:rPr lang="hr-HR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Nastaviti učiti od zemalja OECD-a o metodološkim pristupima i naučenih lekcija u pogledu tematike kojom se bavi PPBWG.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hr-HR" sz="2100" i="1" dirty="0">
                <a:solidFill>
                  <a:srgbClr val="FF0000"/>
                </a:solidFill>
              </a:rPr>
              <a:t>Vodstvo PPBWG-a i Izvršni odbor BCOP-a uzet će ove ulazne informacije u obzir pri razvoju Akcijskog plana za FG 2019. Imaju li naše zemlje članice još ideja o tome kako bismo trebali organizirati buduće aktivnosti naše Radne skupine? Koja bi trebala biti tema našeg idućeg skupa za razmjenu znanja i mogući sljedeći proizvod znanja?</a:t>
            </a:r>
            <a:endParaRPr lang="hr-HR" sz="2100" i="1" dirty="0">
              <a:solidFill>
                <a:srgbClr val="FF0000"/>
              </a:solidFill>
              <a:cs typeface="Calibri"/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204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150" y="4267200"/>
            <a:ext cx="2113280" cy="19812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150" y="1295400"/>
            <a:ext cx="8337550" cy="5410200"/>
          </a:xfrm>
        </p:spPr>
        <p:txBody>
          <a:bodyPr rtlCol="0">
            <a:noAutofit/>
          </a:bodyPr>
          <a:lstStyle/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hr-HR" sz="3600">
                <a:solidFill>
                  <a:srgbClr val="000000"/>
                </a:solidFill>
              </a:rPr>
              <a:t>Hvala na pozornosti!</a:t>
            </a: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hr-HR" sz="2000">
                <a:solidFill>
                  <a:srgbClr val="000000"/>
                </a:solidFill>
              </a:rPr>
              <a:t>Svi materijali Radne skupine dostupni su na engleskom, ruskom i bosansko-hrvatsko-srpskom na adresi</a:t>
            </a:r>
            <a:r>
              <a:rPr lang="hr-HR" sz="2000">
                <a:solidFill>
                  <a:srgbClr val="000000"/>
                </a:solidFill>
                <a:hlinkClick r:id="rId4"/>
              </a:rPr>
              <a:t> www.pempal.org</a:t>
            </a:r>
            <a:r>
              <a:rPr lang="hr-HR" sz="2000">
                <a:solidFill>
                  <a:srgbClr val="000000"/>
                </a:solidFill>
              </a:rPr>
              <a:t>, a ostali materijali dostupni su na wiki stranici BCOP-a.</a:t>
            </a:r>
          </a:p>
          <a:p>
            <a:pPr fontAlgn="auto">
              <a:spcAft>
                <a:spcPts val="0"/>
              </a:spcAft>
              <a:defRPr/>
            </a:pPr>
            <a:endParaRPr lang="bs-Latn-BA" sz="3600" dirty="0">
              <a:solidFill>
                <a:srgbClr val="000000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6" name="Рисунок 15" descr="pempal-logo-top.gif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hr-HR" sz="2000" b="1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524000" y="1524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Podsjetnik: informacije o Radnoj skupini </a:t>
            </a: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850916" y="876300"/>
            <a:ext cx="9066212" cy="6003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800"/>
              </a:spcBef>
            </a:pPr>
            <a:r>
              <a:rPr lang="hr-HR" sz="2200" b="1">
                <a:solidFill>
                  <a:schemeClr val="accent6">
                    <a:lumMod val="50000"/>
                  </a:schemeClr>
                </a:solidFill>
              </a:rPr>
              <a:t>Cilj:</a:t>
            </a:r>
            <a:r>
              <a:rPr lang="hr-HR" sz="2200"/>
              <a:t> </a:t>
            </a:r>
            <a:r>
              <a:rPr lang="hr-HR" sz="2200" b="1">
                <a:solidFill>
                  <a:schemeClr val="accent6">
                    <a:lumMod val="50000"/>
                  </a:schemeClr>
                </a:solidFill>
              </a:rPr>
              <a:t>utvrditi glavne trendove uočene u programskom planiranju proračuna i dubinskoj analizi rashoda u razvijenim zemljama i zemljama PEMPAL-a radi naknadnog razvoja efikasnih pristupa takvim praksama i poboljšanja učinkovitosti rashoda. </a:t>
            </a:r>
          </a:p>
          <a:p>
            <a:pPr algn="just">
              <a:spcBef>
                <a:spcPts val="800"/>
              </a:spcBef>
            </a:pPr>
            <a:endParaRPr lang="en-US" sz="22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spcBef>
                <a:spcPts val="800"/>
              </a:spcBef>
            </a:pPr>
            <a:r>
              <a:rPr lang="hr-HR" sz="2200" b="1">
                <a:solidFill>
                  <a:schemeClr val="tx1"/>
                </a:solidFill>
              </a:rPr>
              <a:t>Članovi Zajednice prakse za proračun (BCOP) bili su dosljedni u izdvajanju programskog planiranja i planiranja proračuna prema učinku kao prioritetnog područja u reformama planiranja proračuna svojih zemalja.</a:t>
            </a:r>
          </a:p>
          <a:p>
            <a:pPr algn="just">
              <a:spcBef>
                <a:spcPts val="800"/>
              </a:spcBef>
            </a:pPr>
            <a:endParaRPr lang="en-US" sz="22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spcBef>
                <a:spcPts val="800"/>
              </a:spcBef>
            </a:pPr>
            <a:r>
              <a:rPr lang="hr-HR" sz="2200" b="1">
                <a:solidFill>
                  <a:schemeClr val="tx1">
                    <a:lumMod val="95000"/>
                    <a:lumOff val="5000"/>
                  </a:schemeClr>
                </a:solidFill>
              </a:rPr>
              <a:t>Ciljevi:</a:t>
            </a:r>
          </a:p>
          <a:p>
            <a:pPr marL="342900" lvl="0" indent="-342900" algn="l">
              <a:buFont typeface="Wingdings" pitchFamily="2" charset="2"/>
              <a:buChar char="Ø"/>
            </a:pPr>
            <a:r>
              <a:rPr lang="hr-HR" sz="2200" b="1">
                <a:solidFill>
                  <a:schemeClr val="tx1"/>
                </a:solidFill>
              </a:rPr>
              <a:t>utvrditi ključne trendove u provedbi programskog planiranja i planiranja proračuna prema učinku te dubinskim analizama rashoda i </a:t>
            </a:r>
          </a:p>
          <a:p>
            <a:pPr marL="342900" lvl="0" indent="-342900" algn="l">
              <a:buFont typeface="Wingdings" pitchFamily="2" charset="2"/>
              <a:buChar char="Ø"/>
            </a:pPr>
            <a:r>
              <a:rPr lang="hr-HR" sz="2200" b="1">
                <a:solidFill>
                  <a:schemeClr val="tx1"/>
                </a:solidFill>
              </a:rPr>
              <a:t>učiti iz pojedinih primjera zemalja PEMPAL-a i drugih zemalja u tim područjima. </a:t>
            </a:r>
          </a:p>
          <a:p>
            <a:pPr marL="0" lvl="1" algn="just">
              <a:spcBef>
                <a:spcPts val="800"/>
              </a:spcBef>
            </a:pPr>
            <a:endParaRPr lang="en-GB" sz="800" b="1" dirty="0">
              <a:solidFill>
                <a:schemeClr val="tx1"/>
              </a:solidFill>
            </a:endParaRPr>
          </a:p>
          <a:p>
            <a:pPr algn="just">
              <a:spcBef>
                <a:spcPts val="800"/>
              </a:spcBef>
            </a:pPr>
            <a:endParaRPr lang="ru-RU" sz="1300" dirty="0">
              <a:solidFill>
                <a:schemeClr val="tx1"/>
              </a:solidFill>
              <a:latin typeface="Lucida Grande CY"/>
              <a:cs typeface="Lucida Grande CY"/>
            </a:endParaRPr>
          </a:p>
        </p:txBody>
      </p:sp>
    </p:spTree>
    <p:extLst>
      <p:ext uri="{BB962C8B-B14F-4D97-AF65-F5344CB8AC3E}">
        <p14:creationId xmlns:p14="http://schemas.microsoft.com/office/powerpoint/2010/main" val="2635626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hr-HR" sz="2000" b="1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524000" y="1524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Podsjetnik: informacije o Radnoj skupini </a:t>
            </a: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839788" y="1447800"/>
            <a:ext cx="9066212" cy="6003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just">
              <a:spcBef>
                <a:spcPts val="800"/>
              </a:spcBef>
            </a:pPr>
            <a:endParaRPr lang="en-GB" sz="800" b="1" dirty="0">
              <a:solidFill>
                <a:schemeClr val="tx1"/>
              </a:solidFill>
            </a:endParaRPr>
          </a:p>
          <a:p>
            <a:pPr marL="0" lvl="1" algn="just">
              <a:spcBef>
                <a:spcPts val="800"/>
              </a:spcBef>
            </a:pPr>
            <a:r>
              <a:rPr lang="hr-HR" sz="2200" b="1">
                <a:solidFill>
                  <a:schemeClr val="tx1"/>
                </a:solidFill>
              </a:rPr>
              <a:t>Opsežno partnerstvo s OECD-om</a:t>
            </a:r>
            <a:r>
              <a:rPr lang="hr-HR" sz="2200">
                <a:solidFill>
                  <a:schemeClr val="tx1"/>
                </a:solidFill>
              </a:rPr>
              <a:t>: sudjelovanje u anketi OECD-a o planiranju proračuna prema učinku, sudjelovanje i doprinos OECD-ovoj mreži posvećenoj učinku i sastancima OECD-a za zemlje srednje, istočne i jugoistočne Europe (CESEE). </a:t>
            </a:r>
            <a:r>
              <a:rPr lang="hr-HR" sz="2200" b="1">
                <a:solidFill>
                  <a:schemeClr val="tx1"/>
                </a:solidFill>
              </a:rPr>
              <a:t> </a:t>
            </a:r>
          </a:p>
          <a:p>
            <a:pPr marL="0" lvl="1" algn="just">
              <a:spcBef>
                <a:spcPts val="800"/>
              </a:spcBef>
            </a:pPr>
            <a:endParaRPr lang="en-GB" sz="2200" b="1" i="1" dirty="0">
              <a:solidFill>
                <a:schemeClr val="tx1"/>
              </a:solidFill>
            </a:endParaRPr>
          </a:p>
          <a:p>
            <a:pPr marL="0" lvl="1" algn="just">
              <a:spcBef>
                <a:spcPts val="800"/>
              </a:spcBef>
            </a:pPr>
            <a:endParaRPr lang="en-US" sz="2200" b="1" i="1" dirty="0">
              <a:solidFill>
                <a:schemeClr val="tx1"/>
              </a:solidFill>
            </a:endParaRPr>
          </a:p>
          <a:p>
            <a:pPr marL="0" lvl="1">
              <a:spcBef>
                <a:spcPts val="800"/>
              </a:spcBef>
            </a:pPr>
            <a:r>
              <a:rPr lang="hr-HR" sz="2200" b="1" i="1">
                <a:solidFill>
                  <a:schemeClr val="tx1"/>
                </a:solidFill>
              </a:rPr>
              <a:t>Članovi Radne skupine (15 zemalja):</a:t>
            </a:r>
            <a:r>
              <a:rPr lang="hr-HR" sz="2200" i="1">
                <a:solidFill>
                  <a:schemeClr val="tx1"/>
                </a:solidFill>
              </a:rPr>
              <a:t>  Albanija, Armenija, Bjelarus, Bosna i Hercegovina, Bugarska, Hrvatska, Gruzija, Kirgiska Republika, Kosovo, Moldova, Ruska Federacija, Srbija, Turska, Ukrajina i Uzbekistan.  </a:t>
            </a:r>
          </a:p>
          <a:p>
            <a:pPr marL="0" lvl="1">
              <a:spcBef>
                <a:spcPts val="800"/>
              </a:spcBef>
            </a:pPr>
            <a:endParaRPr lang="en-US" sz="22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792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917167"/>
            <a:ext cx="8763000" cy="5712234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hr-H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just" fontAlgn="auto">
              <a:spcAft>
                <a:spcPts val="0"/>
              </a:spcAft>
              <a:defRPr/>
            </a:pPr>
            <a:endParaRPr lang="en-GB" sz="1800" b="1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763588" y="193"/>
            <a:ext cx="89900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dirty="0">
                <a:solidFill>
                  <a:srgbClr val="002060"/>
                </a:solidFill>
                <a:latin typeface="Calibri"/>
              </a:rPr>
              <a:t>Aktivnosti PPBWG-a: podsjetnik na aktivnosti održane 2016. 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CE42A2D4-39A2-3F49-B49B-F55C2E87D7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31715143"/>
              </p:ext>
            </p:extLst>
          </p:nvPr>
        </p:nvGraphicFramePr>
        <p:xfrm>
          <a:off x="1676400" y="917167"/>
          <a:ext cx="7543800" cy="1515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Содержимое 2">
            <a:extLst>
              <a:ext uri="{FF2B5EF4-FFF2-40B4-BE49-F238E27FC236}">
                <a16:creationId xmlns:a16="http://schemas.microsoft.com/office/drawing/2014/main" id="{4EC76628-8090-A645-B2E8-5B4BEFD1061D}"/>
              </a:ext>
            </a:extLst>
          </p:cNvPr>
          <p:cNvSpPr txBox="1">
            <a:spLocks/>
          </p:cNvSpPr>
          <p:nvPr/>
        </p:nvSpPr>
        <p:spPr bwMode="auto">
          <a:xfrm>
            <a:off x="1024100" y="2092031"/>
            <a:ext cx="8424700" cy="4537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just">
              <a:spcBef>
                <a:spcPts val="800"/>
              </a:spcBef>
            </a:pPr>
            <a:endParaRPr lang="en-GB" sz="800" b="1" dirty="0">
              <a:solidFill>
                <a:schemeClr val="tx1"/>
              </a:solidFill>
            </a:endParaRPr>
          </a:p>
          <a:p>
            <a:pPr marL="0" lvl="1" algn="just">
              <a:spcBef>
                <a:spcPts val="800"/>
              </a:spcBef>
            </a:pPr>
            <a:r>
              <a:rPr lang="hr-HR" sz="2200" b="1" dirty="0">
                <a:solidFill>
                  <a:schemeClr val="tx1"/>
                </a:solidFill>
              </a:rPr>
              <a:t>Glavni su rezultati uključivali:</a:t>
            </a:r>
          </a:p>
          <a:p>
            <a:pPr marL="342900" lvl="1" indent="-342900" algn="just">
              <a:spcBef>
                <a:spcPts val="800"/>
              </a:spcBef>
              <a:buFontTx/>
              <a:buChar char="-"/>
            </a:pPr>
            <a:r>
              <a:rPr lang="hr-HR" sz="2200" dirty="0">
                <a:solidFill>
                  <a:schemeClr val="tx1"/>
                </a:solidFill>
              </a:rPr>
              <a:t>sudjelovanje u anketi OECD-a o planiranju proračuna prema učinku koje je omogućila Radna skupina</a:t>
            </a:r>
          </a:p>
          <a:p>
            <a:pPr marL="342900" lvl="1" indent="-342900" algn="just">
              <a:spcBef>
                <a:spcPts val="800"/>
              </a:spcBef>
              <a:buFontTx/>
              <a:buChar char="-"/>
            </a:pPr>
            <a:r>
              <a:rPr lang="hr-HR" sz="2200" dirty="0">
                <a:solidFill>
                  <a:schemeClr val="tx1"/>
                </a:solidFill>
              </a:rPr>
              <a:t>U okviru radionice Radne skupine postignuto je sljedeće:</a:t>
            </a:r>
            <a:r>
              <a:rPr lang="hr-HR" sz="1800" dirty="0">
                <a:solidFill>
                  <a:schemeClr val="tx1"/>
                </a:solidFill>
              </a:rPr>
              <a:t> </a:t>
            </a:r>
          </a:p>
          <a:p>
            <a:pPr marL="800100" lvl="2" indent="-342900" algn="just">
              <a:spcBef>
                <a:spcPts val="800"/>
              </a:spcBef>
              <a:buFont typeface="Wingdings" pitchFamily="2" charset="2"/>
              <a:buChar char="Ø"/>
            </a:pPr>
            <a:r>
              <a:rPr lang="hr-HR" sz="1800" dirty="0">
                <a:solidFill>
                  <a:schemeClr val="tx1"/>
                </a:solidFill>
              </a:rPr>
              <a:t>provedena je analiza rezultata izvještaja Svjetske banke pod nazivom „Ususret novoj eri planiranja proračuna prema učinku: Osvrti na iskustvo sedam zemalja koje provode reformu” (</a:t>
            </a:r>
            <a:r>
              <a:rPr lang="hr-HR" sz="1800" i="1" dirty="0">
                <a:solidFill>
                  <a:schemeClr val="tx1"/>
                </a:solidFill>
              </a:rPr>
              <a:t>engl</a:t>
            </a:r>
            <a:r>
              <a:rPr lang="hr-HR" sz="1800" dirty="0">
                <a:solidFill>
                  <a:schemeClr val="tx1"/>
                </a:solidFill>
              </a:rPr>
              <a:t>. </a:t>
            </a:r>
            <a:r>
              <a:rPr lang="hr-HR" sz="1800" i="1" dirty="0" err="1">
                <a:solidFill>
                  <a:schemeClr val="tx1"/>
                </a:solidFill>
              </a:rPr>
              <a:t>Towards</a:t>
            </a:r>
            <a:r>
              <a:rPr lang="hr-HR" sz="1800" i="1" dirty="0">
                <a:solidFill>
                  <a:schemeClr val="tx1"/>
                </a:solidFill>
              </a:rPr>
              <a:t> </a:t>
            </a:r>
            <a:r>
              <a:rPr lang="hr-HR" sz="1800" i="1" dirty="0" err="1">
                <a:solidFill>
                  <a:schemeClr val="tx1"/>
                </a:solidFill>
              </a:rPr>
              <a:t>Next</a:t>
            </a:r>
            <a:r>
              <a:rPr lang="hr-HR" sz="1800" i="1" dirty="0">
                <a:solidFill>
                  <a:schemeClr val="tx1"/>
                </a:solidFill>
              </a:rPr>
              <a:t> </a:t>
            </a:r>
            <a:r>
              <a:rPr lang="hr-HR" sz="1800" i="1" dirty="0" err="1">
                <a:solidFill>
                  <a:schemeClr val="tx1"/>
                </a:solidFill>
              </a:rPr>
              <a:t>Generation</a:t>
            </a:r>
            <a:r>
              <a:rPr lang="hr-HR" sz="1800" i="1" dirty="0">
                <a:solidFill>
                  <a:schemeClr val="tx1"/>
                </a:solidFill>
              </a:rPr>
              <a:t> </a:t>
            </a:r>
            <a:r>
              <a:rPr lang="hr-HR" sz="1800" i="1" dirty="0" err="1">
                <a:solidFill>
                  <a:schemeClr val="tx1"/>
                </a:solidFill>
              </a:rPr>
              <a:t>Performance</a:t>
            </a:r>
            <a:r>
              <a:rPr lang="hr-HR" sz="1800" i="1" dirty="0">
                <a:solidFill>
                  <a:schemeClr val="tx1"/>
                </a:solidFill>
              </a:rPr>
              <a:t> </a:t>
            </a:r>
            <a:r>
              <a:rPr lang="hr-HR" sz="1800" i="1" dirty="0" err="1">
                <a:solidFill>
                  <a:schemeClr val="tx1"/>
                </a:solidFill>
              </a:rPr>
              <a:t>Budgeting</a:t>
            </a:r>
            <a:r>
              <a:rPr lang="hr-HR" sz="1800" i="1" dirty="0">
                <a:solidFill>
                  <a:schemeClr val="tx1"/>
                </a:solidFill>
              </a:rPr>
              <a:t>: </a:t>
            </a:r>
            <a:r>
              <a:rPr lang="hr-HR" sz="1800" i="1" dirty="0" err="1">
                <a:solidFill>
                  <a:schemeClr val="tx1"/>
                </a:solidFill>
              </a:rPr>
              <a:t>Reflections</a:t>
            </a:r>
            <a:r>
              <a:rPr lang="hr-HR" sz="1800" i="1" dirty="0">
                <a:solidFill>
                  <a:schemeClr val="tx1"/>
                </a:solidFill>
              </a:rPr>
              <a:t> on </a:t>
            </a:r>
            <a:r>
              <a:rPr lang="hr-HR" sz="1800" i="1" dirty="0" err="1">
                <a:solidFill>
                  <a:schemeClr val="tx1"/>
                </a:solidFill>
              </a:rPr>
              <a:t>the</a:t>
            </a:r>
            <a:r>
              <a:rPr lang="hr-HR" sz="1800" i="1" dirty="0">
                <a:solidFill>
                  <a:schemeClr val="tx1"/>
                </a:solidFill>
              </a:rPr>
              <a:t> </a:t>
            </a:r>
            <a:r>
              <a:rPr lang="hr-HR" sz="1800" i="1" dirty="0" err="1">
                <a:solidFill>
                  <a:schemeClr val="tx1"/>
                </a:solidFill>
              </a:rPr>
              <a:t>Experience</a:t>
            </a:r>
            <a:r>
              <a:rPr lang="hr-HR" sz="1800" i="1" dirty="0">
                <a:solidFill>
                  <a:schemeClr val="tx1"/>
                </a:solidFill>
              </a:rPr>
              <a:t> </a:t>
            </a:r>
            <a:r>
              <a:rPr lang="hr-HR" sz="1800" i="1" dirty="0" err="1">
                <a:solidFill>
                  <a:schemeClr val="tx1"/>
                </a:solidFill>
              </a:rPr>
              <a:t>of</a:t>
            </a:r>
            <a:r>
              <a:rPr lang="hr-HR" sz="1800" i="1" dirty="0">
                <a:solidFill>
                  <a:schemeClr val="tx1"/>
                </a:solidFill>
              </a:rPr>
              <a:t> Seven </a:t>
            </a:r>
            <a:r>
              <a:rPr lang="hr-HR" sz="1800" i="1" dirty="0" err="1">
                <a:solidFill>
                  <a:schemeClr val="tx1"/>
                </a:solidFill>
              </a:rPr>
              <a:t>Reforming</a:t>
            </a:r>
            <a:r>
              <a:rPr lang="hr-HR" sz="1800" i="1" dirty="0">
                <a:solidFill>
                  <a:schemeClr val="tx1"/>
                </a:solidFill>
              </a:rPr>
              <a:t> </a:t>
            </a:r>
            <a:r>
              <a:rPr lang="hr-HR" sz="1800" i="1" dirty="0" err="1">
                <a:solidFill>
                  <a:schemeClr val="tx1"/>
                </a:solidFill>
              </a:rPr>
              <a:t>Countries</a:t>
            </a:r>
            <a:r>
              <a:rPr lang="hr-HR" sz="1800" dirty="0">
                <a:solidFill>
                  <a:schemeClr val="tx1"/>
                </a:solidFill>
              </a:rPr>
              <a:t>) </a:t>
            </a:r>
          </a:p>
          <a:p>
            <a:pPr marL="800100" lvl="2" indent="-342900" algn="just">
              <a:spcBef>
                <a:spcPts val="800"/>
              </a:spcBef>
              <a:buFont typeface="Wingdings" pitchFamily="2" charset="2"/>
              <a:buChar char="Ø"/>
            </a:pPr>
            <a:r>
              <a:rPr lang="hr-HR" sz="1800" dirty="0">
                <a:solidFill>
                  <a:schemeClr val="tx1"/>
                </a:solidFill>
              </a:rPr>
              <a:t>provedena je detaljna analiza iskustva Francuske u provedbi planiranja proračuna prema učinku</a:t>
            </a:r>
          </a:p>
          <a:p>
            <a:pPr marL="800100" lvl="2" indent="-342900" algn="just">
              <a:spcBef>
                <a:spcPts val="800"/>
              </a:spcBef>
              <a:buFont typeface="Wingdings" pitchFamily="2" charset="2"/>
              <a:buChar char="Ø"/>
            </a:pPr>
            <a:r>
              <a:rPr lang="hr-HR" sz="1800" dirty="0">
                <a:solidFill>
                  <a:schemeClr val="tx1"/>
                </a:solidFill>
              </a:rPr>
              <a:t>provedena je analiza ključnih trendova u pogledu dubinske analize rashoda u Irskoj i Nizozemskoj.</a:t>
            </a:r>
          </a:p>
          <a:p>
            <a:pPr marL="342900" lvl="1" indent="-342900" algn="just">
              <a:spcBef>
                <a:spcPts val="800"/>
              </a:spcBef>
              <a:buFontTx/>
              <a:buChar char="-"/>
            </a:pPr>
            <a:endParaRPr lang="en-GB" sz="2200" b="1" dirty="0">
              <a:solidFill>
                <a:schemeClr val="tx1"/>
              </a:solidFill>
            </a:endParaRPr>
          </a:p>
          <a:p>
            <a:pPr algn="just">
              <a:spcBef>
                <a:spcPts val="800"/>
              </a:spcBef>
            </a:pPr>
            <a:endParaRPr lang="ru-RU" sz="1300" dirty="0">
              <a:solidFill>
                <a:schemeClr val="tx1"/>
              </a:solidFill>
              <a:latin typeface="Lucida Grande CY"/>
              <a:cs typeface="Lucida Grande CY"/>
            </a:endParaRPr>
          </a:p>
        </p:txBody>
      </p:sp>
    </p:spTree>
    <p:extLst>
      <p:ext uri="{BB962C8B-B14F-4D97-AF65-F5344CB8AC3E}">
        <p14:creationId xmlns:p14="http://schemas.microsoft.com/office/powerpoint/2010/main" val="49282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917167"/>
            <a:ext cx="8763000" cy="5712234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hr-HR" sz="180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just" fontAlgn="auto">
              <a:spcAft>
                <a:spcPts val="0"/>
              </a:spcAft>
              <a:defRPr/>
            </a:pPr>
            <a:endParaRPr lang="en-GB" sz="1800" b="1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14400" y="193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dirty="0">
                <a:solidFill>
                  <a:srgbClr val="002060"/>
                </a:solidFill>
                <a:latin typeface="Calibri"/>
              </a:rPr>
              <a:t>Aktivnosti PPBWG-a u prošloj godini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B679ED2-08CB-4D4B-A42D-89039A9C6A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916389"/>
              </p:ext>
            </p:extLst>
          </p:nvPr>
        </p:nvGraphicFramePr>
        <p:xfrm>
          <a:off x="858103" y="563881"/>
          <a:ext cx="8875594" cy="618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3750">
                  <a:extLst>
                    <a:ext uri="{9D8B030D-6E8A-4147-A177-3AD203B41FA5}">
                      <a16:colId xmlns:a16="http://schemas.microsoft.com/office/drawing/2014/main" val="4225753917"/>
                    </a:ext>
                  </a:extLst>
                </a:gridCol>
                <a:gridCol w="7441844">
                  <a:extLst>
                    <a:ext uri="{9D8B030D-6E8A-4147-A177-3AD203B41FA5}">
                      <a16:colId xmlns:a16="http://schemas.microsoft.com/office/drawing/2014/main" val="2934776699"/>
                    </a:ext>
                  </a:extLst>
                </a:gridCol>
              </a:tblGrid>
              <a:tr h="302602">
                <a:tc>
                  <a:txBody>
                    <a:bodyPr/>
                    <a:lstStyle/>
                    <a:p>
                      <a:r>
                        <a:rPr lang="hr-HR" sz="2200"/>
                        <a:t>Vrijeme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200"/>
                        <a:t>Aktivnost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842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2200">
                          <a:solidFill>
                            <a:schemeClr val="tx1"/>
                          </a:solidFill>
                        </a:rPr>
                        <a:t>travanj 2017.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 fontAlgn="auto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</a:rPr>
                        <a:t>Predstavljanje rezultata Ankete OECD-a i PEMPAL-a o planiranju proračuna prema učinku za 2016. i njihova usporedba u Biškeku</a:t>
                      </a:r>
                    </a:p>
                    <a:p>
                      <a:pPr marL="285750" indent="-285750" algn="just" fontAlgn="auto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</a:rPr>
                        <a:t>Predstavljanje pet slučajeva zemalja PEMPAL-a na temu reformi programskog planiranja proračuna </a:t>
                      </a:r>
                    </a:p>
                    <a:p>
                      <a:pPr marL="285750" indent="-285750" algn="just" fontAlgn="auto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</a:rPr>
                        <a:t>Prikupljanje prioriteta zemalja članica – naglasak na pokazateljima učinka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1018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2200">
                          <a:solidFill>
                            <a:schemeClr val="tx1"/>
                          </a:solidFill>
                        </a:rPr>
                        <a:t>srpanj 2017.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</a:rPr>
                        <a:t>Predstavljanje rezultata Ankete OECD-a i PEMPAL-a o planiranju proračuna prema učinku za 2016. na OECD-ovom sastanku visokih dužnosnika odgovornih za proračun iz zemalja srednje, istočne i jugoistočne Europe u Parizu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</a:rPr>
                        <a:t>Sudjelovanje na tematskim blokovima OECD-ovih sastanaka visokih dužnosnika odgovornih za proračun iz zemalja srednje, istočne i jugoistočne Europe na temu dubinske analize rashoda i Nacrta najboljih praksi OECD-a za planiranje proračuna prema učinku 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</a:rPr>
                        <a:t>Odluka o radu na izvorima znanja o pokazateljima učinka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7866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2200">
                          <a:solidFill>
                            <a:schemeClr val="tx1"/>
                          </a:solidFill>
                        </a:rPr>
                        <a:t>ljeto 2017.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hr-HR" sz="2000" dirty="0">
                          <a:solidFill>
                            <a:schemeClr val="tx1"/>
                          </a:solidFill>
                        </a:rPr>
                        <a:t>Prikupljanje i analiza sveobuhvatnih kompleta/primjera pokazatelja učinka iz devet zemalja Radne skupine za programsko planiranje i planiranje proračuna prema učinku</a:t>
                      </a:r>
                      <a:r>
                        <a:rPr lang="hr-HR" sz="20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2649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262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917167"/>
            <a:ext cx="8763000" cy="5712234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hr-HR" sz="180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just" fontAlgn="auto">
              <a:spcAft>
                <a:spcPts val="0"/>
              </a:spcAft>
              <a:defRPr/>
            </a:pPr>
            <a:endParaRPr lang="en-GB" sz="1800" b="1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14400" y="193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dirty="0">
                <a:solidFill>
                  <a:srgbClr val="002060"/>
                </a:solidFill>
                <a:latin typeface="Calibri"/>
              </a:rPr>
              <a:t>Aktivnosti PPBWG-a u prošloj godini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B679ED2-08CB-4D4B-A42D-89039A9C6A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679695"/>
              </p:ext>
            </p:extLst>
          </p:nvPr>
        </p:nvGraphicFramePr>
        <p:xfrm>
          <a:off x="878006" y="980440"/>
          <a:ext cx="8875594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3750">
                  <a:extLst>
                    <a:ext uri="{9D8B030D-6E8A-4147-A177-3AD203B41FA5}">
                      <a16:colId xmlns:a16="http://schemas.microsoft.com/office/drawing/2014/main" val="4225753917"/>
                    </a:ext>
                  </a:extLst>
                </a:gridCol>
                <a:gridCol w="7441844">
                  <a:extLst>
                    <a:ext uri="{9D8B030D-6E8A-4147-A177-3AD203B41FA5}">
                      <a16:colId xmlns:a16="http://schemas.microsoft.com/office/drawing/2014/main" val="293477669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hr-HR" sz="2200"/>
                        <a:t> Vrijeme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200"/>
                        <a:t>Aktivnost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842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2200"/>
                        <a:t>rujan 2017.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200"/>
                        <a:t>Održana videokonferencija: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hr-HR" sz="2200" b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dogovor o 10 kriterija za pregled pokazatelja učinka u zemljama PEMPAL-a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hr-HR" sz="2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svaka se zemlja usporedila s tih 10 kriterija</a:t>
                      </a:r>
                      <a:r>
                        <a:rPr lang="hr-HR" sz="2200"/>
                        <a:t>  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hr-HR" sz="2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rasprava o početnim sažetim rezultatima</a:t>
                      </a:r>
                      <a:r>
                        <a:rPr lang="hr-HR" sz="2200"/>
                        <a:t> 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hr-HR" sz="2200"/>
                        <a:t>odluka o daljnjem stavljanju naglaska na pregled pokazatelja učinka u zdravstvenom i obrazovnom sektoru</a:t>
                      </a:r>
                      <a:r>
                        <a:rPr lang="hr-HR" sz="2200" b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284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2200"/>
                        <a:t>listopad i studeni 2017.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 fontAlgn="auto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hr-HR" sz="2200" b="0"/>
                        <a:t>Prikupljanje i analiza pokazatelja učinka u zdravstvenom i obrazovnom sektoru </a:t>
                      </a:r>
                    </a:p>
                    <a:p>
                      <a:pPr marL="285750" indent="-285750" algn="just" fontAlgn="auto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hr-HR" sz="2200" b="0"/>
                        <a:t>Priprema sveobuhvatne prezentacije o pregledu pokazatelja učinka na temelju 10 kriterija i detaljnijem pregledu pokazatelja učinka u zdravstvenom i obrazovnom sektoru uz prikupljanje komentara Radne skupine za programsko planiranje i planiranje proračuna prema učinku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8962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5752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917167"/>
            <a:ext cx="8763000" cy="5712234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hr-HR" sz="180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just" fontAlgn="auto">
              <a:spcAft>
                <a:spcPts val="0"/>
              </a:spcAft>
              <a:defRPr/>
            </a:pPr>
            <a:endParaRPr lang="en-GB" sz="1800" b="1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14400" y="193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dirty="0">
                <a:solidFill>
                  <a:srgbClr val="002060"/>
                </a:solidFill>
                <a:latin typeface="Calibri"/>
              </a:rPr>
              <a:t>Aktivnosti PPBWG-a u prošloj godini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B679ED2-08CB-4D4B-A42D-89039A9C6A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638102"/>
              </p:ext>
            </p:extLst>
          </p:nvPr>
        </p:nvGraphicFramePr>
        <p:xfrm>
          <a:off x="858102" y="664324"/>
          <a:ext cx="8971697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274">
                  <a:extLst>
                    <a:ext uri="{9D8B030D-6E8A-4147-A177-3AD203B41FA5}">
                      <a16:colId xmlns:a16="http://schemas.microsoft.com/office/drawing/2014/main" val="4225753917"/>
                    </a:ext>
                  </a:extLst>
                </a:gridCol>
                <a:gridCol w="7522423">
                  <a:extLst>
                    <a:ext uri="{9D8B030D-6E8A-4147-A177-3AD203B41FA5}">
                      <a16:colId xmlns:a16="http://schemas.microsoft.com/office/drawing/2014/main" val="2934776699"/>
                    </a:ext>
                  </a:extLst>
                </a:gridCol>
              </a:tblGrid>
              <a:tr h="302602">
                <a:tc>
                  <a:txBody>
                    <a:bodyPr/>
                    <a:lstStyle/>
                    <a:p>
                      <a:r>
                        <a:rPr lang="hr-HR" sz="2200"/>
                        <a:t> Vrijeme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200" dirty="0"/>
                        <a:t>Aktivnost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842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2200"/>
                        <a:t>studeni 2017.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hr-HR" sz="2200" dirty="0"/>
                        <a:t>Sudjelovanje male delegacije BCOP-a na sastanku OECD-ove mreže posvećene učinku i rezultatima u Parizu:</a:t>
                      </a:r>
                      <a:endParaRPr lang="en-US" sz="2200" dirty="0"/>
                    </a:p>
                    <a:p>
                      <a:pPr marL="285750" indent="-285750" algn="just" fontAlgn="auto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hr-HR" sz="2200" dirty="0"/>
                        <a:t>predstavljanje rada PEMPAL-a, BCOP-a i PPBWG-a </a:t>
                      </a:r>
                    </a:p>
                    <a:p>
                      <a:pPr marL="285750" indent="-285750" algn="just" fontAlgn="auto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hr-HR" sz="2200" dirty="0"/>
                        <a:t>predstavljanje sažetka rezultata pregleda pokazatelja učinka na sastanku OECD-ove mreže posvećene učinku i rezultatima</a:t>
                      </a:r>
                    </a:p>
                    <a:p>
                      <a:pPr marL="285750" indent="-285750" algn="just" fontAlgn="auto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hr-HR" sz="2200" b="0" dirty="0"/>
                        <a:t>predstavljanje slučaja Ruske Federacije 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hr-HR" sz="2200" dirty="0"/>
                        <a:t>sudjelovanje na tematskom bloku OECD-ove mreže posvećene učinku i rezultatima o ulozi IKT-a i velikih podataka u planiranju proračuna prema učinku, najnovijim trendovima i inovacijama u dubinskim analizama rashoda i boljoj upotrebi podataka u planiranju proračuna prema učinku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hr-HR" sz="2200" b="0" dirty="0"/>
                        <a:t>sudjelovanje na sastancima mreže i davanje doprinosa u pogledu OECD-ovih najboljih praksi u planiranju proračuna prema učinku </a:t>
                      </a:r>
                      <a:r>
                        <a:rPr lang="hr-HR" sz="2200" b="0" i="1" dirty="0"/>
                        <a:t>(što će kasnije danas predstaviti i OECD, a PPBWG prevesti na jezike zemalja PEMPAL-a kada ih OECD dovrši)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580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6151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917167"/>
            <a:ext cx="8763000" cy="5712234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hr-HR" sz="180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just" fontAlgn="auto">
              <a:spcAft>
                <a:spcPts val="0"/>
              </a:spcAft>
              <a:defRPr/>
            </a:pPr>
            <a:endParaRPr lang="en-GB" sz="1800" b="1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14400" y="193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dirty="0">
                <a:solidFill>
                  <a:srgbClr val="002060"/>
                </a:solidFill>
                <a:latin typeface="Calibri"/>
              </a:rPr>
              <a:t>Aktivnosti PPBWG-a u prošloj godini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B679ED2-08CB-4D4B-A42D-89039A9C6A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209422"/>
              </p:ext>
            </p:extLst>
          </p:nvPr>
        </p:nvGraphicFramePr>
        <p:xfrm>
          <a:off x="801806" y="631511"/>
          <a:ext cx="8951794" cy="617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6059">
                  <a:extLst>
                    <a:ext uri="{9D8B030D-6E8A-4147-A177-3AD203B41FA5}">
                      <a16:colId xmlns:a16="http://schemas.microsoft.com/office/drawing/2014/main" val="4225753917"/>
                    </a:ext>
                  </a:extLst>
                </a:gridCol>
                <a:gridCol w="7505735">
                  <a:extLst>
                    <a:ext uri="{9D8B030D-6E8A-4147-A177-3AD203B41FA5}">
                      <a16:colId xmlns:a16="http://schemas.microsoft.com/office/drawing/2014/main" val="2934776699"/>
                    </a:ext>
                  </a:extLst>
                </a:gridCol>
              </a:tblGrid>
              <a:tr h="30260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dirty="0"/>
                        <a:t> Vrijeme </a:t>
                      </a:r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dirty="0"/>
                        <a:t>Aktivnost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842517"/>
                  </a:ext>
                </a:extLst>
              </a:tr>
              <a:tr h="680342">
                <a:tc>
                  <a:txBody>
                    <a:bodyPr/>
                    <a:lstStyle/>
                    <a:p>
                      <a:r>
                        <a:rPr lang="hr-HR" sz="2000" dirty="0"/>
                        <a:t>zima 2017./2018.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600"/>
                        </a:spcAft>
                      </a:pPr>
                      <a:r>
                        <a:rPr lang="hr-HR" sz="2000" dirty="0">
                          <a:solidFill>
                            <a:prstClr val="black"/>
                          </a:solidFill>
                        </a:rPr>
                        <a:t>Priprema službenog nacrta proizvoda znanja Radne skupine za programsko planiranje i planiranje proračuna prema učinku – izvješće o pokazateljima učinka u zemljama PEMPAL-a: </a:t>
                      </a:r>
                      <a:r>
                        <a:rPr lang="hr-HR" sz="2000" dirty="0"/>
                        <a:t>trendovi i izazovi </a:t>
                      </a:r>
                      <a:r>
                        <a:rPr lang="hr-HR" sz="2000" i="1" dirty="0"/>
                        <a:t>(prevedeni i podijeljeni u sklopu pozadinskih materijala za ovaj sastanak)</a:t>
                      </a:r>
                      <a:r>
                        <a:rPr lang="hr-HR" sz="2000" b="0" i="1" dirty="0"/>
                        <a:t> </a:t>
                      </a:r>
                      <a:endParaRPr lang="en-US" sz="1800" b="0" i="1" dirty="0">
                        <a:effectLst/>
                      </a:endParaRP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hr-HR" sz="1800" b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Pregled glavnih karakteristika pokazatelja prikupljenih u okviru postupaka planiranja proračuna u zemljama PEMPAL-a i utvrđivanje glavnih izazova u zemljama PEMPAL-a u pogledu pokazatelja učinka. </a:t>
                      </a: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hr-HR" sz="1800" b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Sastoji se od dva dijela: opći pregled pokazatelja učinka na temelju 10 kriterija i detaljan pregled pokazatelja učinka u zdravstvenom i obrazovnom sektoru. Oba dijela sadržavaju sažetak zajedničke analize i informacije za svaku zemlju.</a:t>
                      </a: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hr-HR" sz="1800" b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Nacrt nadopunjuju kompleti i primjeri pokazatelja učinka prikupljeni iz deset zemalja PPBWG-a koji su podijeljeni svim zemljama PPBWG-a. </a:t>
                      </a: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hr-HR" sz="1800" b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Ovaj je proizvod znanja namijenjen za upotrebu kao alat za uspoređivanje te kao resurs za pružanje pregleda konkretnih pokazatelja učinka koji se upotrebljavaju u drugim zemljama. Radna skupina za programsko planiranje i planiranje proračuna prema učinku uzet će ga u obzir pri donošenju odluka o područjima na koja se potrebno usmjeriti u budućem radu Radne skupine.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434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4062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917167"/>
            <a:ext cx="8763000" cy="5712234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hr-HR" sz="180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just" fontAlgn="auto">
              <a:spcAft>
                <a:spcPts val="0"/>
              </a:spcAft>
              <a:defRPr/>
            </a:pPr>
            <a:endParaRPr lang="en-GB" sz="1800" b="1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14400" y="193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dirty="0">
                <a:solidFill>
                  <a:srgbClr val="002060"/>
                </a:solidFill>
                <a:latin typeface="Calibri"/>
              </a:rPr>
              <a:t>Aktivnosti PPBWG-a u prošloj godini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B679ED2-08CB-4D4B-A42D-89039A9C6A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247545"/>
              </p:ext>
            </p:extLst>
          </p:nvPr>
        </p:nvGraphicFramePr>
        <p:xfrm>
          <a:off x="867215" y="646524"/>
          <a:ext cx="8839200" cy="60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7871">
                  <a:extLst>
                    <a:ext uri="{9D8B030D-6E8A-4147-A177-3AD203B41FA5}">
                      <a16:colId xmlns:a16="http://schemas.microsoft.com/office/drawing/2014/main" val="4225753917"/>
                    </a:ext>
                  </a:extLst>
                </a:gridCol>
                <a:gridCol w="7411329">
                  <a:extLst>
                    <a:ext uri="{9D8B030D-6E8A-4147-A177-3AD203B41FA5}">
                      <a16:colId xmlns:a16="http://schemas.microsoft.com/office/drawing/2014/main" val="2934776699"/>
                    </a:ext>
                  </a:extLst>
                </a:gridCol>
              </a:tblGrid>
              <a:tr h="30260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2200" dirty="0"/>
                        <a:t> Vrijeme </a:t>
                      </a:r>
                      <a:endParaRPr lang="hr-HR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2200" dirty="0"/>
                        <a:t>Aktivnost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842517"/>
                  </a:ext>
                </a:extLst>
              </a:tr>
              <a:tr h="680342">
                <a:tc>
                  <a:txBody>
                    <a:bodyPr/>
                    <a:lstStyle/>
                    <a:p>
                      <a:r>
                        <a:rPr lang="hr-HR" sz="2000" dirty="0"/>
                        <a:t>13. ožujka 2018.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hr-HR" sz="2000" dirty="0"/>
                        <a:t>Radionici PPBWG-a planina kako bi se razmatralo planiranje proračuna prema učinku u Austriji u suradnji s austrijskim Ministarstvom financija i Uredom saveznog kancelara Austrije.</a:t>
                      </a: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hr-HR" sz="2000" b="0" i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Austrijska proračunska reforma – planiranje proračuna prema učinku</a:t>
                      </a: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hr-HR" sz="2000" b="0" i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Ocjena regulatornog utjecaja (RIA)</a:t>
                      </a: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hr-HR" sz="2000" b="0" i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Uloga Saveznog ureda za upravljanje učinkom: kontrola kvalitete ciljeva i pokazatelja, monitoring i izvještavanje</a:t>
                      </a: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hr-HR" sz="2000" b="0" i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Tehnička diskusija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434589"/>
                  </a:ext>
                </a:extLst>
              </a:tr>
              <a:tr h="680342">
                <a:tc>
                  <a:txBody>
                    <a:bodyPr/>
                    <a:lstStyle/>
                    <a:p>
                      <a:r>
                        <a:rPr lang="hr-HR" sz="2000" dirty="0"/>
                        <a:t>15. ožujka 2018.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hr-HR" sz="2000" b="0" i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 posvećen Radnoj skupini za programsko planiranje i planiranje proračuna prema učinku na plenarnoj sjednici BCOP-a u Beču (danas):</a:t>
                      </a: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hr-HR" sz="2000" dirty="0"/>
                        <a:t>Predstavljanje sažetka rezultata proizvoda znanja o pokazateljima učinka u zemljama PEMPAL-a:</a:t>
                      </a:r>
                      <a:r>
                        <a:rPr lang="hr-HR" sz="2000" dirty="0">
                          <a:solidFill>
                            <a:prstClr val="black"/>
                          </a:solidFill>
                        </a:rPr>
                        <a:t> </a:t>
                      </a:r>
                      <a:r>
                        <a:rPr lang="hr-HR" sz="2000" i="0" dirty="0">
                          <a:solidFill>
                            <a:prstClr val="black"/>
                          </a:solidFill>
                        </a:rPr>
                        <a:t>trendovi i izazovi</a:t>
                      </a:r>
                      <a:r>
                        <a:rPr lang="hr-HR" sz="2000" dirty="0">
                          <a:solidFill>
                            <a:prstClr val="black"/>
                          </a:solidFill>
                        </a:rPr>
                        <a:t> </a:t>
                      </a: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hr-HR" sz="2000" b="0" i="0" dirty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rPr>
                        <a:t>Predstavljanje nacrta OECD-ovih najboljih praksi u planiranju proračuna prema učinku</a:t>
                      </a: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hr-HR" sz="2000" b="0" i="0" dirty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rPr>
                        <a:t>Predstavljanje dva slučaja zemalja PEMPAL-a na temu pokazatelja učinka </a:t>
                      </a: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hr-HR" sz="2000" b="0" i="0" dirty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rPr>
                        <a:t>Rasprave u skupinama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925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123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5535</TotalTime>
  <Words>1091</Words>
  <Application>Microsoft Office PowerPoint</Application>
  <PresentationFormat>A4 Paper (210x297 mm)</PresentationFormat>
  <Paragraphs>155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Courier New</vt:lpstr>
      <vt:lpstr>Lucida Grande CY</vt:lpstr>
      <vt:lpstr>Wingdings</vt:lpstr>
      <vt:lpstr>Office Theme</vt:lpstr>
      <vt:lpstr>Najnovije informacije o napretku rada Radne skupine za programsko planiranje i planiranje proračuna prema učinku (PPBWG), te planovi za budući rad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Planovi za buduće aktivnosti Radne skupine</vt:lpstr>
      <vt:lpstr>PowerPoint Presentation</vt:lpstr>
    </vt:vector>
  </TitlesOfParts>
  <Manager/>
  <Company>The World Bank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2017 BCOP plenary</dc:title>
  <dc:subject/>
  <dc:creator>Deanna Aubrey</dc:creator>
  <cp:keywords>BCOP Budget Literacy and Transparency Working Group</cp:keywords>
  <dc:description/>
  <cp:lastModifiedBy>Ksenia Galantsova</cp:lastModifiedBy>
  <cp:revision>658</cp:revision>
  <cp:lastPrinted>2017-02-09T16:04:30Z</cp:lastPrinted>
  <dcterms:created xsi:type="dcterms:W3CDTF">2010-10-04T16:57:49Z</dcterms:created>
  <dcterms:modified xsi:type="dcterms:W3CDTF">2018-03-11T13:01:30Z</dcterms:modified>
  <cp:category>PEMPAL</cp:category>
</cp:coreProperties>
</file>