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71" r:id="rId2"/>
    <p:sldId id="368" r:id="rId3"/>
    <p:sldId id="385" r:id="rId4"/>
    <p:sldId id="381" r:id="rId5"/>
    <p:sldId id="386" r:id="rId6"/>
    <p:sldId id="380" r:id="rId7"/>
    <p:sldId id="382" r:id="rId8"/>
    <p:sldId id="383" r:id="rId9"/>
    <p:sldId id="384" r:id="rId10"/>
    <p:sldId id="378" r:id="rId11"/>
    <p:sldId id="312" r:id="rId12"/>
  </p:sldIdLst>
  <p:sldSz cx="9906000" cy="6858000" type="A4"/>
  <p:notesSz cx="7086600" cy="90249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ondo" initials="E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autoAdjust="0"/>
    <p:restoredTop sz="81436" autoAdjust="0"/>
  </p:normalViewPr>
  <p:slideViewPr>
    <p:cSldViewPr>
      <p:cViewPr varScale="1">
        <p:scale>
          <a:sx n="55" d="100"/>
          <a:sy n="55" d="100"/>
        </p:scale>
        <p:origin x="1840" y="44"/>
      </p:cViewPr>
      <p:guideLst>
        <p:guide orient="horz" pos="2160"/>
        <p:guide pos="2880"/>
        <p:guide pos="312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2556C4-530E-4E88-9603-E9A8C14490A1}"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0AE841B6-3C42-4DA0-8E87-005175F8A89A}">
      <dgm:prSet phldrT="[Text]"/>
      <dgm:spPr/>
      <dgm:t>
        <a:bodyPr/>
        <a:lstStyle/>
        <a:p>
          <a:r>
            <a:rPr lang="en-US" b="1" dirty="0"/>
            <a:t>Launch-</a:t>
          </a:r>
        </a:p>
        <a:p>
          <a:r>
            <a:rPr lang="en-US" b="1" dirty="0"/>
            <a:t> Minsk 2016</a:t>
          </a:r>
        </a:p>
      </dgm:t>
    </dgm:pt>
    <dgm:pt modelId="{E3D3DF57-11A0-4C7B-90A1-D24E85E4E3C7}" type="parTrans" cxnId="{9D645E29-13BF-42FA-9420-51A4A43B94E5}">
      <dgm:prSet/>
      <dgm:spPr/>
      <dgm:t>
        <a:bodyPr/>
        <a:lstStyle/>
        <a:p>
          <a:endParaRPr lang="en-US"/>
        </a:p>
      </dgm:t>
    </dgm:pt>
    <dgm:pt modelId="{615059A6-14AA-4CAF-9D1E-DFA4AC215C99}" type="sibTrans" cxnId="{9D645E29-13BF-42FA-9420-51A4A43B94E5}">
      <dgm:prSet/>
      <dgm:spPr/>
      <dgm:t>
        <a:bodyPr/>
        <a:lstStyle/>
        <a:p>
          <a:endParaRPr lang="en-US"/>
        </a:p>
      </dgm:t>
    </dgm:pt>
    <dgm:pt modelId="{0671E6DF-5522-4357-85B9-508640F52DA3}">
      <dgm:prSet phldrT="[Text]"/>
      <dgm:spPr/>
      <dgm:t>
        <a:bodyPr/>
        <a:lstStyle/>
        <a:p>
          <a:r>
            <a:rPr lang="en-US" b="1" dirty="0"/>
            <a:t>1</a:t>
          </a:r>
          <a:r>
            <a:rPr lang="en-US" b="1" baseline="30000" dirty="0"/>
            <a:t>st</a:t>
          </a:r>
          <a:r>
            <a:rPr lang="en-US" b="1" dirty="0"/>
            <a:t> meeting - </a:t>
          </a:r>
          <a:r>
            <a:rPr lang="en-US" sz="1800" b="1" dirty="0">
              <a:solidFill>
                <a:prstClr val="black"/>
              </a:solidFill>
            </a:rPr>
            <a:t>Ljubljana, June 2016</a:t>
          </a:r>
          <a:endParaRPr lang="en-US" dirty="0"/>
        </a:p>
      </dgm:t>
    </dgm:pt>
    <dgm:pt modelId="{A17A12A5-2A91-4738-967E-8A9E1699423D}" type="parTrans" cxnId="{FCE03A41-1B40-4D39-9B45-F7A2E557A975}">
      <dgm:prSet/>
      <dgm:spPr/>
      <dgm:t>
        <a:bodyPr/>
        <a:lstStyle/>
        <a:p>
          <a:endParaRPr lang="en-US"/>
        </a:p>
      </dgm:t>
    </dgm:pt>
    <dgm:pt modelId="{259A2300-79A0-4D1D-9961-ADB3A0683457}" type="sibTrans" cxnId="{FCE03A41-1B40-4D39-9B45-F7A2E557A975}">
      <dgm:prSet/>
      <dgm:spPr/>
      <dgm:t>
        <a:bodyPr/>
        <a:lstStyle/>
        <a:p>
          <a:endParaRPr lang="en-US"/>
        </a:p>
      </dgm:t>
    </dgm:pt>
    <dgm:pt modelId="{8E33AFD9-DB97-4AAE-8BD9-F32451CC6D94}">
      <dgm:prSet phldrT="[Text]"/>
      <dgm:spPr/>
      <dgm:t>
        <a:bodyPr/>
        <a:lstStyle/>
        <a:p>
          <a:r>
            <a:rPr lang="en-US" b="1" dirty="0"/>
            <a:t>2</a:t>
          </a:r>
          <a:r>
            <a:rPr lang="en-US" b="1" baseline="30000" dirty="0"/>
            <a:t>nd</a:t>
          </a:r>
          <a:r>
            <a:rPr lang="en-US" b="1" dirty="0"/>
            <a:t> meeting – Paris, November 2016</a:t>
          </a:r>
        </a:p>
      </dgm:t>
    </dgm:pt>
    <dgm:pt modelId="{14D2765B-C884-47AA-8D12-4827ADC7DCF3}" type="parTrans" cxnId="{C28AA8EC-9ADC-4A8D-97F8-01899CCDD51C}">
      <dgm:prSet/>
      <dgm:spPr/>
      <dgm:t>
        <a:bodyPr/>
        <a:lstStyle/>
        <a:p>
          <a:endParaRPr lang="en-US"/>
        </a:p>
      </dgm:t>
    </dgm:pt>
    <dgm:pt modelId="{A6E0D11B-020D-44E7-BF51-1137EB5685C2}" type="sibTrans" cxnId="{C28AA8EC-9ADC-4A8D-97F8-01899CCDD51C}">
      <dgm:prSet/>
      <dgm:spPr/>
      <dgm:t>
        <a:bodyPr/>
        <a:lstStyle/>
        <a:p>
          <a:endParaRPr lang="en-US"/>
        </a:p>
      </dgm:t>
    </dgm:pt>
    <dgm:pt modelId="{B0E0A123-80F1-4CE7-9C42-02903566C281}" type="pres">
      <dgm:prSet presAssocID="{CC2556C4-530E-4E88-9603-E9A8C14490A1}" presName="Name0" presStyleCnt="0">
        <dgm:presLayoutVars>
          <dgm:dir/>
          <dgm:resizeHandles val="exact"/>
        </dgm:presLayoutVars>
      </dgm:prSet>
      <dgm:spPr/>
    </dgm:pt>
    <dgm:pt modelId="{09C8DCF4-9E2D-421A-A125-F8D2F8852BFB}" type="pres">
      <dgm:prSet presAssocID="{0AE841B6-3C42-4DA0-8E87-005175F8A89A}" presName="composite" presStyleCnt="0"/>
      <dgm:spPr/>
    </dgm:pt>
    <dgm:pt modelId="{ADA78F2F-B7D5-4A4F-BE21-3D8C8554716F}" type="pres">
      <dgm:prSet presAssocID="{0AE841B6-3C42-4DA0-8E87-005175F8A89A}" presName="bgChev" presStyleLbl="node1" presStyleIdx="0" presStyleCnt="3" custLinFactNeighborX="1267" custLinFactNeighborY="1585"/>
      <dgm:spPr/>
    </dgm:pt>
    <dgm:pt modelId="{D1F81A9F-6333-48B9-87F8-F620D7A5CE73}" type="pres">
      <dgm:prSet presAssocID="{0AE841B6-3C42-4DA0-8E87-005175F8A89A}" presName="txNode" presStyleLbl="fgAcc1" presStyleIdx="0" presStyleCnt="3">
        <dgm:presLayoutVars>
          <dgm:bulletEnabled val="1"/>
        </dgm:presLayoutVars>
      </dgm:prSet>
      <dgm:spPr/>
    </dgm:pt>
    <dgm:pt modelId="{785B17E8-3557-4B8D-B496-165D0CC1A743}" type="pres">
      <dgm:prSet presAssocID="{615059A6-14AA-4CAF-9D1E-DFA4AC215C99}" presName="compositeSpace" presStyleCnt="0"/>
      <dgm:spPr/>
    </dgm:pt>
    <dgm:pt modelId="{B0AE94B2-F5BB-418D-86C6-A79126A759E9}" type="pres">
      <dgm:prSet presAssocID="{0671E6DF-5522-4357-85B9-508640F52DA3}" presName="composite" presStyleCnt="0"/>
      <dgm:spPr/>
    </dgm:pt>
    <dgm:pt modelId="{B3E0133A-55D5-4B73-A533-D95687AAAD89}" type="pres">
      <dgm:prSet presAssocID="{0671E6DF-5522-4357-85B9-508640F52DA3}" presName="bgChev" presStyleLbl="node1" presStyleIdx="1" presStyleCnt="3"/>
      <dgm:spPr/>
    </dgm:pt>
    <dgm:pt modelId="{082F2FBF-C16A-47F2-8DE3-CB586115C676}" type="pres">
      <dgm:prSet presAssocID="{0671E6DF-5522-4357-85B9-508640F52DA3}" presName="txNode" presStyleLbl="fgAcc1" presStyleIdx="1" presStyleCnt="3">
        <dgm:presLayoutVars>
          <dgm:bulletEnabled val="1"/>
        </dgm:presLayoutVars>
      </dgm:prSet>
      <dgm:spPr/>
    </dgm:pt>
    <dgm:pt modelId="{B2BA74C9-CD68-46E2-B4C2-7CDD1CC2444F}" type="pres">
      <dgm:prSet presAssocID="{259A2300-79A0-4D1D-9961-ADB3A0683457}" presName="compositeSpace" presStyleCnt="0"/>
      <dgm:spPr/>
    </dgm:pt>
    <dgm:pt modelId="{4FC9BEC4-5E82-47DC-A81E-5EBD32C1C402}" type="pres">
      <dgm:prSet presAssocID="{8E33AFD9-DB97-4AAE-8BD9-F32451CC6D94}" presName="composite" presStyleCnt="0"/>
      <dgm:spPr/>
    </dgm:pt>
    <dgm:pt modelId="{81192C53-EB38-4897-9B40-97AE340D89E9}" type="pres">
      <dgm:prSet presAssocID="{8E33AFD9-DB97-4AAE-8BD9-F32451CC6D94}" presName="bgChev" presStyleLbl="node1" presStyleIdx="2" presStyleCnt="3"/>
      <dgm:spPr/>
    </dgm:pt>
    <dgm:pt modelId="{95BF7DBA-BD77-4C79-AF1A-EA3434802524}" type="pres">
      <dgm:prSet presAssocID="{8E33AFD9-DB97-4AAE-8BD9-F32451CC6D94}" presName="txNode" presStyleLbl="fgAcc1" presStyleIdx="2" presStyleCnt="3">
        <dgm:presLayoutVars>
          <dgm:bulletEnabled val="1"/>
        </dgm:presLayoutVars>
      </dgm:prSet>
      <dgm:spPr/>
    </dgm:pt>
  </dgm:ptLst>
  <dgm:cxnLst>
    <dgm:cxn modelId="{9D645E29-13BF-42FA-9420-51A4A43B94E5}" srcId="{CC2556C4-530E-4E88-9603-E9A8C14490A1}" destId="{0AE841B6-3C42-4DA0-8E87-005175F8A89A}" srcOrd="0" destOrd="0" parTransId="{E3D3DF57-11A0-4C7B-90A1-D24E85E4E3C7}" sibTransId="{615059A6-14AA-4CAF-9D1E-DFA4AC215C99}"/>
    <dgm:cxn modelId="{FCE03A41-1B40-4D39-9B45-F7A2E557A975}" srcId="{CC2556C4-530E-4E88-9603-E9A8C14490A1}" destId="{0671E6DF-5522-4357-85B9-508640F52DA3}" srcOrd="1" destOrd="0" parTransId="{A17A12A5-2A91-4738-967E-8A9E1699423D}" sibTransId="{259A2300-79A0-4D1D-9961-ADB3A0683457}"/>
    <dgm:cxn modelId="{BB198246-B944-4FFF-A849-D2E92C461046}" type="presOf" srcId="{CC2556C4-530E-4E88-9603-E9A8C14490A1}" destId="{B0E0A123-80F1-4CE7-9C42-02903566C281}" srcOrd="0" destOrd="0" presId="urn:microsoft.com/office/officeart/2005/8/layout/chevronAccent+Icon"/>
    <dgm:cxn modelId="{8C6EEA82-F02F-403B-841F-2537F372F603}" type="presOf" srcId="{8E33AFD9-DB97-4AAE-8BD9-F32451CC6D94}" destId="{95BF7DBA-BD77-4C79-AF1A-EA3434802524}" srcOrd="0" destOrd="0" presId="urn:microsoft.com/office/officeart/2005/8/layout/chevronAccent+Icon"/>
    <dgm:cxn modelId="{417EDDAB-7B18-4884-97AE-6DABC7FF3B29}" type="presOf" srcId="{0AE841B6-3C42-4DA0-8E87-005175F8A89A}" destId="{D1F81A9F-6333-48B9-87F8-F620D7A5CE73}" srcOrd="0" destOrd="0" presId="urn:microsoft.com/office/officeart/2005/8/layout/chevronAccent+Icon"/>
    <dgm:cxn modelId="{C28AA8EC-9ADC-4A8D-97F8-01899CCDD51C}" srcId="{CC2556C4-530E-4E88-9603-E9A8C14490A1}" destId="{8E33AFD9-DB97-4AAE-8BD9-F32451CC6D94}" srcOrd="2" destOrd="0" parTransId="{14D2765B-C884-47AA-8D12-4827ADC7DCF3}" sibTransId="{A6E0D11B-020D-44E7-BF51-1137EB5685C2}"/>
    <dgm:cxn modelId="{307357F5-D1D0-49E5-9511-0835A460F298}" type="presOf" srcId="{0671E6DF-5522-4357-85B9-508640F52DA3}" destId="{082F2FBF-C16A-47F2-8DE3-CB586115C676}" srcOrd="0" destOrd="0" presId="urn:microsoft.com/office/officeart/2005/8/layout/chevronAccent+Icon"/>
    <dgm:cxn modelId="{8CA4D4A7-E5B0-4938-B26F-C680AC50BC60}" type="presParOf" srcId="{B0E0A123-80F1-4CE7-9C42-02903566C281}" destId="{09C8DCF4-9E2D-421A-A125-F8D2F8852BFB}" srcOrd="0" destOrd="0" presId="urn:microsoft.com/office/officeart/2005/8/layout/chevronAccent+Icon"/>
    <dgm:cxn modelId="{4FC59867-89D4-4B84-AFDC-7C03D1044731}" type="presParOf" srcId="{09C8DCF4-9E2D-421A-A125-F8D2F8852BFB}" destId="{ADA78F2F-B7D5-4A4F-BE21-3D8C8554716F}" srcOrd="0" destOrd="0" presId="urn:microsoft.com/office/officeart/2005/8/layout/chevronAccent+Icon"/>
    <dgm:cxn modelId="{1C64E5A5-A094-4709-8944-9ECF530F6936}" type="presParOf" srcId="{09C8DCF4-9E2D-421A-A125-F8D2F8852BFB}" destId="{D1F81A9F-6333-48B9-87F8-F620D7A5CE73}" srcOrd="1" destOrd="0" presId="urn:microsoft.com/office/officeart/2005/8/layout/chevronAccent+Icon"/>
    <dgm:cxn modelId="{41507D6B-E40E-4B49-BAD0-F78DBF6339ED}" type="presParOf" srcId="{B0E0A123-80F1-4CE7-9C42-02903566C281}" destId="{785B17E8-3557-4B8D-B496-165D0CC1A743}" srcOrd="1" destOrd="0" presId="urn:microsoft.com/office/officeart/2005/8/layout/chevronAccent+Icon"/>
    <dgm:cxn modelId="{F021A75E-85B0-4F6B-8AB5-4903D0318FCB}" type="presParOf" srcId="{B0E0A123-80F1-4CE7-9C42-02903566C281}" destId="{B0AE94B2-F5BB-418D-86C6-A79126A759E9}" srcOrd="2" destOrd="0" presId="urn:microsoft.com/office/officeart/2005/8/layout/chevronAccent+Icon"/>
    <dgm:cxn modelId="{345F2932-D56D-4525-89DA-417C6A653E8E}" type="presParOf" srcId="{B0AE94B2-F5BB-418D-86C6-A79126A759E9}" destId="{B3E0133A-55D5-4B73-A533-D95687AAAD89}" srcOrd="0" destOrd="0" presId="urn:microsoft.com/office/officeart/2005/8/layout/chevronAccent+Icon"/>
    <dgm:cxn modelId="{14898A09-4D0B-48DD-849E-446E9B9A80B6}" type="presParOf" srcId="{B0AE94B2-F5BB-418D-86C6-A79126A759E9}" destId="{082F2FBF-C16A-47F2-8DE3-CB586115C676}" srcOrd="1" destOrd="0" presId="urn:microsoft.com/office/officeart/2005/8/layout/chevronAccent+Icon"/>
    <dgm:cxn modelId="{6C5054C8-4382-4A72-9A3B-9A8D0813968F}" type="presParOf" srcId="{B0E0A123-80F1-4CE7-9C42-02903566C281}" destId="{B2BA74C9-CD68-46E2-B4C2-7CDD1CC2444F}" srcOrd="3" destOrd="0" presId="urn:microsoft.com/office/officeart/2005/8/layout/chevronAccent+Icon"/>
    <dgm:cxn modelId="{13475823-E8DB-483B-9031-8BDFB9981D8E}" type="presParOf" srcId="{B0E0A123-80F1-4CE7-9C42-02903566C281}" destId="{4FC9BEC4-5E82-47DC-A81E-5EBD32C1C402}" srcOrd="4" destOrd="0" presId="urn:microsoft.com/office/officeart/2005/8/layout/chevronAccent+Icon"/>
    <dgm:cxn modelId="{E1ADDB3A-82B2-4ED6-ABAA-8E95CA1185BE}" type="presParOf" srcId="{4FC9BEC4-5E82-47DC-A81E-5EBD32C1C402}" destId="{81192C53-EB38-4897-9B40-97AE340D89E9}" srcOrd="0" destOrd="0" presId="urn:microsoft.com/office/officeart/2005/8/layout/chevronAccent+Icon"/>
    <dgm:cxn modelId="{A2CD1470-2A07-4235-B347-FD724BE42DFE}" type="presParOf" srcId="{4FC9BEC4-5E82-47DC-A81E-5EBD32C1C402}" destId="{95BF7DBA-BD77-4C79-AF1A-EA3434802524}" srcOrd="1" destOrd="0" presId="urn:microsoft.com/office/officeart/2005/8/layout/chevronAccent+Icon"/>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A78F2F-B7D5-4A4F-BE21-3D8C8554716F}">
      <dsp:nvSpPr>
        <dsp:cNvPr id="0" name=""/>
        <dsp:cNvSpPr/>
      </dsp:nvSpPr>
      <dsp:spPr>
        <a:xfrm>
          <a:off x="29025" y="235503"/>
          <a:ext cx="2221148" cy="857363"/>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F81A9F-6333-48B9-87F8-F620D7A5CE73}">
      <dsp:nvSpPr>
        <dsp:cNvPr id="0" name=""/>
        <dsp:cNvSpPr/>
      </dsp:nvSpPr>
      <dsp:spPr>
        <a:xfrm>
          <a:off x="593190" y="436255"/>
          <a:ext cx="1875636" cy="85736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b="1" kern="1200" dirty="0"/>
            <a:t>Launch-</a:t>
          </a:r>
        </a:p>
        <a:p>
          <a:pPr marL="0" lvl="0" indent="0" algn="ctr" defTabSz="666750">
            <a:lnSpc>
              <a:spcPct val="90000"/>
            </a:lnSpc>
            <a:spcBef>
              <a:spcPct val="0"/>
            </a:spcBef>
            <a:spcAft>
              <a:spcPct val="35000"/>
            </a:spcAft>
            <a:buNone/>
          </a:pPr>
          <a:r>
            <a:rPr lang="en-US" sz="1500" b="1" kern="1200" dirty="0"/>
            <a:t> Minsk 2016</a:t>
          </a:r>
        </a:p>
      </dsp:txBody>
      <dsp:txXfrm>
        <a:off x="618301" y="461366"/>
        <a:ext cx="1825414" cy="807141"/>
      </dsp:txXfrm>
    </dsp:sp>
    <dsp:sp modelId="{B3E0133A-55D5-4B73-A533-D95687AAAD89}">
      <dsp:nvSpPr>
        <dsp:cNvPr id="0" name=""/>
        <dsp:cNvSpPr/>
      </dsp:nvSpPr>
      <dsp:spPr>
        <a:xfrm>
          <a:off x="2537928" y="221914"/>
          <a:ext cx="2221148" cy="857363"/>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2F2FBF-C16A-47F2-8DE3-CB586115C676}">
      <dsp:nvSpPr>
        <dsp:cNvPr id="0" name=""/>
        <dsp:cNvSpPr/>
      </dsp:nvSpPr>
      <dsp:spPr>
        <a:xfrm>
          <a:off x="3130234" y="436255"/>
          <a:ext cx="1875636" cy="85736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b="1" kern="1200" dirty="0"/>
            <a:t>1</a:t>
          </a:r>
          <a:r>
            <a:rPr lang="en-US" sz="1500" b="1" kern="1200" baseline="30000" dirty="0"/>
            <a:t>st</a:t>
          </a:r>
          <a:r>
            <a:rPr lang="en-US" sz="1500" b="1" kern="1200" dirty="0"/>
            <a:t> meeting - </a:t>
          </a:r>
          <a:r>
            <a:rPr lang="en-US" sz="1500" b="1" kern="1200" dirty="0">
              <a:solidFill>
                <a:prstClr val="black"/>
              </a:solidFill>
            </a:rPr>
            <a:t>Ljubljana, June 2016</a:t>
          </a:r>
          <a:endParaRPr lang="en-US" sz="1500" kern="1200" dirty="0"/>
        </a:p>
      </dsp:txBody>
      <dsp:txXfrm>
        <a:off x="3155345" y="461366"/>
        <a:ext cx="1825414" cy="807141"/>
      </dsp:txXfrm>
    </dsp:sp>
    <dsp:sp modelId="{81192C53-EB38-4897-9B40-97AE340D89E9}">
      <dsp:nvSpPr>
        <dsp:cNvPr id="0" name=""/>
        <dsp:cNvSpPr/>
      </dsp:nvSpPr>
      <dsp:spPr>
        <a:xfrm>
          <a:off x="5074973" y="221914"/>
          <a:ext cx="2221148" cy="857363"/>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BF7DBA-BD77-4C79-AF1A-EA3434802524}">
      <dsp:nvSpPr>
        <dsp:cNvPr id="0" name=""/>
        <dsp:cNvSpPr/>
      </dsp:nvSpPr>
      <dsp:spPr>
        <a:xfrm>
          <a:off x="5667279" y="436255"/>
          <a:ext cx="1875636" cy="85736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b="1" kern="1200" dirty="0"/>
            <a:t>2</a:t>
          </a:r>
          <a:r>
            <a:rPr lang="en-US" sz="1500" b="1" kern="1200" baseline="30000" dirty="0"/>
            <a:t>nd</a:t>
          </a:r>
          <a:r>
            <a:rPr lang="en-US" sz="1500" b="1" kern="1200" dirty="0"/>
            <a:t> meeting – Paris, November 2016</a:t>
          </a:r>
        </a:p>
      </dsp:txBody>
      <dsp:txXfrm>
        <a:off x="5692390" y="461366"/>
        <a:ext cx="1825414" cy="807141"/>
      </dsp:txXfrm>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3DEF46C-3B29-459B-AD1C-1E45D54687AF}" type="datetimeFigureOut">
              <a:rPr lang="en-US"/>
              <a:pPr>
                <a:defRPr/>
              </a:pPr>
              <a:t>3/13/2018</a:t>
            </a:fld>
            <a:endParaRPr lang="en-US" dirty="0"/>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3FA3048-62B1-4C44-B29A-EA0FED456B63}" type="slidenum">
              <a:rPr lang="en-US"/>
              <a:pPr>
                <a:defRPr/>
              </a:pPr>
              <a:t>‹#›</a:t>
            </a:fld>
            <a:endParaRPr lang="en-US" dirty="0"/>
          </a:p>
        </p:txBody>
      </p:sp>
    </p:spTree>
    <p:extLst>
      <p:ext uri="{BB962C8B-B14F-4D97-AF65-F5344CB8AC3E}">
        <p14:creationId xmlns:p14="http://schemas.microsoft.com/office/powerpoint/2010/main" val="45227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11A730C-CD51-46F1-A484-178E442E2468}" type="datetimeFigureOut">
              <a:rPr lang="en-US"/>
              <a:pPr>
                <a:defRPr/>
              </a:pPr>
              <a:t>3/13/2018</a:t>
            </a:fld>
            <a:endParaRPr lang="en-US" dirty="0"/>
          </a:p>
        </p:txBody>
      </p:sp>
      <p:sp>
        <p:nvSpPr>
          <p:cNvPr id="4" name="Slide Image Placeholder 3"/>
          <p:cNvSpPr>
            <a:spLocks noGrp="1" noRot="1" noChangeAspect="1"/>
          </p:cNvSpPr>
          <p:nvPr>
            <p:ph type="sldImg" idx="2"/>
          </p:nvPr>
        </p:nvSpPr>
        <p:spPr>
          <a:xfrm>
            <a:off x="1100138" y="676275"/>
            <a:ext cx="4886325" cy="33845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228C16A-6598-4F59-8139-79C5FA12BCDD}" type="slidenum">
              <a:rPr lang="en-US"/>
              <a:pPr>
                <a:defRPr/>
              </a:pPr>
              <a:t>‹#›</a:t>
            </a:fld>
            <a:endParaRPr lang="en-US" dirty="0"/>
          </a:p>
        </p:txBody>
      </p:sp>
    </p:spTree>
    <p:extLst>
      <p:ext uri="{BB962C8B-B14F-4D97-AF65-F5344CB8AC3E}">
        <p14:creationId xmlns:p14="http://schemas.microsoft.com/office/powerpoint/2010/main" val="39453305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2405828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165466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54396D-8E82-4941-B4DF-1193D24FEC30}"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2713474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1042954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3327873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4233740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790019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408237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081608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290981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253542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CC88743-DAB4-41FA-9DA6-4EF09FF19F4C}" type="datetimeFigureOut">
              <a:rPr lang="en-US"/>
              <a:pPr>
                <a:defRPr/>
              </a:pPr>
              <a:t>3/13/2018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B3BBAE-7D5F-41AB-BD10-EF89A677EBB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AE9DC09-C7E8-473F-8C00-DA091F95A1EB}" type="datetimeFigureOut">
              <a:rPr lang="en-US"/>
              <a:pPr>
                <a:defRPr/>
              </a:pPr>
              <a:t>3/13/2018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C1B2B7-ED7E-40C8-AB88-99064FB57AA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46B34E1-E386-4084-B7B9-51AE47AAE7CA}" type="datetimeFigureOut">
              <a:rPr lang="en-US"/>
              <a:pPr>
                <a:defRPr/>
              </a:pPr>
              <a:t>3/13/2018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53A031-8C87-495F-8161-33479F35BD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56B5A17-879E-4160-93EC-7D24F369FC4B}" type="datetimeFigureOut">
              <a:rPr lang="en-US"/>
              <a:pPr>
                <a:defRPr/>
              </a:pPr>
              <a:t>3/13/2018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413107-B301-4006-969E-82B6FA1BE5A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C372DC1-AFCB-4961-82A6-69AF9CF4182B}" type="datetimeFigureOut">
              <a:rPr lang="en-US"/>
              <a:pPr>
                <a:defRPr/>
              </a:pPr>
              <a:t>3/13/2018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C421D5-AC61-48EB-AF70-CE986F164A7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D8F14C6-C4F2-4A7C-97F2-93E9D3F52B95}" type="datetimeFigureOut">
              <a:rPr lang="en-US"/>
              <a:pPr>
                <a:defRPr/>
              </a:pPr>
              <a:t>3/13/2018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C11DB5-DA54-486C-AE6D-D01447F372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2424715-F681-4152-9549-5A0516B953BF}" type="datetimeFigureOut">
              <a:rPr lang="en-US"/>
              <a:pPr>
                <a:defRPr/>
              </a:pPr>
              <a:t>3/13/2018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25DFB1F-0932-40E9-9FC8-4685FCBBE7A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CF10952-97C1-450C-8404-BEE294189A77}" type="datetimeFigureOut">
              <a:rPr lang="en-US"/>
              <a:pPr>
                <a:defRPr/>
              </a:pPr>
              <a:t>3/13/2018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5F5FB05-52CC-4A02-A181-5157D23A47E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D27DC5-EBBB-4732-8B2A-60BEF70459C9}" type="datetimeFigureOut">
              <a:rPr lang="en-US"/>
              <a:pPr>
                <a:defRPr/>
              </a:pPr>
              <a:t>3/13/2018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B4F6CF5-24BC-4CD1-8A80-386CB6D2F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3"/>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DC26220-5127-4CAE-894A-720B47330FD3}" type="datetimeFigureOut">
              <a:rPr lang="en-US"/>
              <a:pPr>
                <a:defRPr/>
              </a:pPr>
              <a:t>3/13/2018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D6CB80-B3E8-45F9-8241-913BB41D167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D1AEDC5-7C04-4750-85C4-DE585CF2F301}" type="datetimeFigureOut">
              <a:rPr lang="en-US"/>
              <a:pPr>
                <a:defRPr/>
              </a:pPr>
              <a:t>3/13/2018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F8177A-534F-4E47-9536-CA6A7610BED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95300" y="1600203"/>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6BD40B1-177C-4AE4-83C4-C0163600D023}" type="datetimeFigureOut">
              <a:rPr lang="en-US"/>
              <a:pPr>
                <a:defRPr/>
              </a:pPr>
              <a:t>3/13/2018</a:t>
            </a:fld>
            <a:endParaRPr lang="en-US" dirty="0"/>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3BEA64-BD09-492F-8F95-6EA01CA143B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hyperlink" Target="http://www.pempal.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073150" y="990600"/>
            <a:ext cx="8528050" cy="3200400"/>
          </a:xfrm>
        </p:spPr>
        <p:txBody>
          <a:bodyPr/>
          <a:lstStyle/>
          <a:p>
            <a:r>
              <a:rPr lang="en-US" dirty="0">
                <a:solidFill>
                  <a:srgbClr val="002060"/>
                </a:solidFill>
              </a:rPr>
              <a:t>Update on Progress of the Program and Performance Budgeting Working Group (PPBWG) and Future Plans</a:t>
            </a:r>
          </a:p>
        </p:txBody>
      </p:sp>
      <p:sp>
        <p:nvSpPr>
          <p:cNvPr id="3" name="Subtitle 2"/>
          <p:cNvSpPr>
            <a:spLocks noGrp="1"/>
          </p:cNvSpPr>
          <p:nvPr>
            <p:ph type="subTitle" idx="1"/>
          </p:nvPr>
        </p:nvSpPr>
        <p:spPr>
          <a:xfrm>
            <a:off x="1676400" y="4191000"/>
            <a:ext cx="6934200" cy="762000"/>
          </a:xfrm>
        </p:spPr>
        <p:txBody>
          <a:bodyPr rtlCol="0">
            <a:normAutofit fontScale="92500" lnSpcReduction="10000"/>
          </a:bodyPr>
          <a:lstStyle/>
          <a:p>
            <a:pPr fontAlgn="auto">
              <a:spcAft>
                <a:spcPts val="0"/>
              </a:spcAft>
              <a:buFont typeface="Arial" pitchFamily="34" charset="0"/>
              <a:buNone/>
              <a:defRPr/>
            </a:pPr>
            <a:r>
              <a:rPr lang="en-US" sz="2400" i="1" dirty="0">
                <a:solidFill>
                  <a:schemeClr val="tx1">
                    <a:lumMod val="95000"/>
                    <a:lumOff val="5000"/>
                  </a:schemeClr>
                </a:solidFill>
              </a:rPr>
              <a:t>PEMPAL Budget Community of Practice (BCOP)</a:t>
            </a:r>
          </a:p>
          <a:p>
            <a:pPr fontAlgn="auto">
              <a:spcAft>
                <a:spcPts val="0"/>
              </a:spcAft>
              <a:buFont typeface="Arial" pitchFamily="34" charset="0"/>
              <a:buNone/>
              <a:defRPr/>
            </a:pPr>
            <a:r>
              <a:rPr lang="en-US" sz="2400" i="1" dirty="0">
                <a:solidFill>
                  <a:schemeClr val="tx1">
                    <a:lumMod val="95000"/>
                    <a:lumOff val="5000"/>
                  </a:schemeClr>
                </a:solidFill>
              </a:rPr>
              <a:t>Program and Performance Budgeting Working Group</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84550" y="381000"/>
            <a:ext cx="3879850" cy="342900"/>
          </a:xfrm>
          <a:prstGeom prst="rect">
            <a:avLst/>
          </a:prstGeom>
          <a:noFill/>
          <a:ln w="9525">
            <a:noFill/>
            <a:miter lim="800000"/>
            <a:headEnd/>
            <a:tailEnd/>
          </a:ln>
        </p:spPr>
      </p:pic>
      <p:sp>
        <p:nvSpPr>
          <p:cNvPr id="15365" name="TextBox 5"/>
          <p:cNvSpPr txBox="1">
            <a:spLocks noChangeArrowheads="1"/>
          </p:cNvSpPr>
          <p:nvPr/>
        </p:nvSpPr>
        <p:spPr bwMode="auto">
          <a:xfrm>
            <a:off x="2514600" y="5562600"/>
            <a:ext cx="4953000" cy="1200329"/>
          </a:xfrm>
          <a:prstGeom prst="rect">
            <a:avLst/>
          </a:prstGeom>
          <a:noFill/>
          <a:ln w="9525">
            <a:noFill/>
            <a:miter lim="800000"/>
            <a:headEnd/>
            <a:tailEnd/>
          </a:ln>
        </p:spPr>
        <p:txBody>
          <a:bodyPr>
            <a:spAutoFit/>
          </a:bodyPr>
          <a:lstStyle/>
          <a:p>
            <a:pPr algn="ctr"/>
            <a:endParaRPr lang="bs-Latn-BA" dirty="0">
              <a:latin typeface="Calibri" pitchFamily="34" charset="0"/>
            </a:endParaRPr>
          </a:p>
          <a:p>
            <a:pPr algn="ctr"/>
            <a:r>
              <a:rPr lang="en-US" dirty="0">
                <a:latin typeface="Calibri" pitchFamily="34" charset="0"/>
              </a:rPr>
              <a:t>Nikolay </a:t>
            </a:r>
            <a:r>
              <a:rPr lang="en-US" dirty="0" err="1">
                <a:latin typeface="Calibri" pitchFamily="34" charset="0"/>
              </a:rPr>
              <a:t>Begchin</a:t>
            </a:r>
            <a:endParaRPr lang="bs-Latn-BA" dirty="0">
              <a:latin typeface="Calibri" pitchFamily="34" charset="0"/>
            </a:endParaRPr>
          </a:p>
          <a:p>
            <a:pPr algn="ctr"/>
            <a:r>
              <a:rPr lang="bs-Latn-BA" dirty="0" err="1">
                <a:latin typeface="Calibri" pitchFamily="34" charset="0"/>
              </a:rPr>
              <a:t>MoF</a:t>
            </a:r>
            <a:r>
              <a:rPr lang="bs-Latn-BA" dirty="0">
                <a:latin typeface="Calibri" pitchFamily="34" charset="0"/>
              </a:rPr>
              <a:t> </a:t>
            </a:r>
            <a:r>
              <a:rPr lang="bs-Latn-BA" dirty="0" err="1">
                <a:latin typeface="Calibri" pitchFamily="34" charset="0"/>
              </a:rPr>
              <a:t>Russian</a:t>
            </a:r>
            <a:r>
              <a:rPr lang="bs-Latn-BA" dirty="0">
                <a:latin typeface="Calibri" pitchFamily="34" charset="0"/>
              </a:rPr>
              <a:t> </a:t>
            </a:r>
            <a:r>
              <a:rPr lang="bs-Latn-BA" dirty="0" err="1">
                <a:latin typeface="Calibri" pitchFamily="34" charset="0"/>
              </a:rPr>
              <a:t>Federation</a:t>
            </a:r>
            <a:r>
              <a:rPr lang="bs-Latn-BA" dirty="0">
                <a:latin typeface="Calibri" pitchFamily="34" charset="0"/>
              </a:rPr>
              <a:t>, PPBWG </a:t>
            </a:r>
            <a:r>
              <a:rPr lang="bs-Latn-BA" dirty="0" err="1">
                <a:latin typeface="Calibri" pitchFamily="34" charset="0"/>
              </a:rPr>
              <a:t>Lead</a:t>
            </a:r>
            <a:endParaRPr lang="bs-Latn-BA" dirty="0">
              <a:latin typeface="Calibri" pitchFamily="34" charset="0"/>
            </a:endParaRPr>
          </a:p>
          <a:p>
            <a:pPr algn="ctr"/>
            <a:r>
              <a:rPr lang="en-US" dirty="0">
                <a:latin typeface="Calibri" pitchFamily="34" charset="0"/>
              </a:rPr>
              <a:t>March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990600" y="152400"/>
            <a:ext cx="8686800" cy="876300"/>
          </a:xfrm>
        </p:spPr>
        <p:txBody>
          <a:bodyPr/>
          <a:lstStyle/>
          <a:p>
            <a:r>
              <a:rPr lang="en-US" sz="3600" dirty="0">
                <a:solidFill>
                  <a:srgbClr val="002060"/>
                </a:solidFill>
              </a:rPr>
              <a:t>Future Activities of the Working Group</a:t>
            </a:r>
          </a:p>
        </p:txBody>
      </p:sp>
      <p:sp>
        <p:nvSpPr>
          <p:cNvPr id="7" name="Subtitle 2"/>
          <p:cNvSpPr>
            <a:spLocks noGrp="1"/>
          </p:cNvSpPr>
          <p:nvPr>
            <p:ph type="subTitle" idx="1"/>
          </p:nvPr>
        </p:nvSpPr>
        <p:spPr>
          <a:xfrm>
            <a:off x="868679" y="685800"/>
            <a:ext cx="8763000" cy="6172200"/>
          </a:xfrm>
        </p:spPr>
        <p:txBody>
          <a:bodyPr rtlCol="0">
            <a:normAutofit fontScale="92500" lnSpcReduction="20000"/>
          </a:bodyPr>
          <a:lstStyle/>
          <a:p>
            <a:pPr algn="just" fontAlgn="auto">
              <a:spcAft>
                <a:spcPts val="0"/>
              </a:spcAft>
              <a:defRPr/>
            </a:pPr>
            <a:endParaRPr lang="en-GB" sz="1800" dirty="0">
              <a:solidFill>
                <a:schemeClr val="tx1">
                  <a:lumMod val="95000"/>
                  <a:lumOff val="5000"/>
                </a:schemeClr>
              </a:solidFill>
            </a:endParaRPr>
          </a:p>
          <a:p>
            <a:pPr algn="just" fontAlgn="auto">
              <a:spcAft>
                <a:spcPts val="0"/>
              </a:spcAft>
              <a:defRPr/>
            </a:pPr>
            <a:r>
              <a:rPr lang="en-GB" sz="2400" b="1" dirty="0">
                <a:solidFill>
                  <a:schemeClr val="tx1">
                    <a:lumMod val="95000"/>
                    <a:lumOff val="5000"/>
                  </a:schemeClr>
                </a:solidFill>
              </a:rPr>
              <a:t>Topics related to program and performance budgeting remain priorities of our countries, based on data collected from you prior to this meeting</a:t>
            </a:r>
          </a:p>
          <a:p>
            <a:pPr algn="just" fontAlgn="auto">
              <a:spcAft>
                <a:spcPts val="0"/>
              </a:spcAft>
              <a:defRPr/>
            </a:pPr>
            <a:r>
              <a:rPr lang="en-US" sz="2200" dirty="0">
                <a:solidFill>
                  <a:schemeClr val="tx1"/>
                </a:solidFill>
              </a:rPr>
              <a:t>As presented yesterday by BCOP Deputy Chair, majority of countries list at least one of the following topics as their main reform priority in upcoming period: </a:t>
            </a:r>
          </a:p>
          <a:p>
            <a:pPr marL="800100" lvl="1" indent="-342900" algn="just" fontAlgn="auto">
              <a:spcAft>
                <a:spcPts val="0"/>
              </a:spcAft>
              <a:buFont typeface="Courier New" panose="02070309020205020404" pitchFamily="49" charset="0"/>
              <a:buChar char="o"/>
              <a:defRPr/>
            </a:pPr>
            <a:r>
              <a:rPr lang="en-US" sz="2100" dirty="0">
                <a:solidFill>
                  <a:schemeClr val="tx1"/>
                </a:solidFill>
              </a:rPr>
              <a:t>monitoring and evaluations of expenditure including spending reviews (most frequently selected topic),</a:t>
            </a:r>
          </a:p>
          <a:p>
            <a:pPr marL="800100" lvl="1" indent="-342900" algn="just" fontAlgn="auto">
              <a:spcAft>
                <a:spcPts val="0"/>
              </a:spcAft>
              <a:buFont typeface="Courier New" panose="02070309020205020404" pitchFamily="49" charset="0"/>
              <a:buChar char="o"/>
              <a:defRPr/>
            </a:pPr>
            <a:r>
              <a:rPr lang="en-US" sz="2100" dirty="0">
                <a:solidFill>
                  <a:schemeClr val="tx1"/>
                </a:solidFill>
              </a:rPr>
              <a:t>programs, and </a:t>
            </a:r>
          </a:p>
          <a:p>
            <a:pPr marL="800100" lvl="1" indent="-342900" algn="just" fontAlgn="auto">
              <a:spcAft>
                <a:spcPts val="0"/>
              </a:spcAft>
              <a:buFont typeface="Courier New" panose="02070309020205020404" pitchFamily="49" charset="0"/>
              <a:buChar char="o"/>
              <a:defRPr/>
            </a:pPr>
            <a:r>
              <a:rPr lang="en-US" sz="2100" dirty="0">
                <a:solidFill>
                  <a:schemeClr val="tx1"/>
                </a:solidFill>
              </a:rPr>
              <a:t>performance indicators</a:t>
            </a:r>
          </a:p>
          <a:p>
            <a:pPr algn="just">
              <a:spcBef>
                <a:spcPts val="800"/>
              </a:spcBef>
            </a:pPr>
            <a:r>
              <a:rPr lang="en-US" sz="2400" b="1" dirty="0">
                <a:solidFill>
                  <a:schemeClr val="tx1">
                    <a:lumMod val="95000"/>
                    <a:lumOff val="5000"/>
                  </a:schemeClr>
                </a:solidFill>
              </a:rPr>
              <a:t>Possible focus of future PPBWG work on the following topics:</a:t>
            </a:r>
          </a:p>
          <a:p>
            <a:pPr marL="800100" lvl="1" indent="-342900" algn="just">
              <a:spcBef>
                <a:spcPts val="800"/>
              </a:spcBef>
              <a:buFont typeface="Courier New" panose="02070309020205020404" pitchFamily="49" charset="0"/>
              <a:buChar char="o"/>
            </a:pPr>
            <a:r>
              <a:rPr lang="en-US" sz="2200" dirty="0">
                <a:solidFill>
                  <a:schemeClr val="tx1">
                    <a:lumMod val="95000"/>
                    <a:lumOff val="5000"/>
                  </a:schemeClr>
                </a:solidFill>
              </a:rPr>
              <a:t>Key National Indicators (KNIs) </a:t>
            </a:r>
          </a:p>
          <a:p>
            <a:pPr marL="800100" lvl="1" indent="-342900" algn="just">
              <a:spcBef>
                <a:spcPts val="800"/>
              </a:spcBef>
              <a:buFont typeface="Courier New" panose="02070309020205020404" pitchFamily="49" charset="0"/>
              <a:buChar char="o"/>
            </a:pPr>
            <a:r>
              <a:rPr lang="en-US" sz="2200" dirty="0">
                <a:solidFill>
                  <a:schemeClr val="tx1">
                    <a:lumMod val="95000"/>
                    <a:lumOff val="5000"/>
                  </a:schemeClr>
                </a:solidFill>
              </a:rPr>
              <a:t>impact and performance evaluations of government programs</a:t>
            </a:r>
          </a:p>
          <a:p>
            <a:pPr marL="800100" lvl="1" indent="-342900" algn="just">
              <a:spcBef>
                <a:spcPts val="800"/>
              </a:spcBef>
              <a:buFont typeface="Courier New" panose="02070309020205020404" pitchFamily="49" charset="0"/>
              <a:buChar char="o"/>
            </a:pPr>
            <a:r>
              <a:rPr lang="en-US" sz="2200" dirty="0">
                <a:solidFill>
                  <a:schemeClr val="tx1">
                    <a:lumMod val="95000"/>
                    <a:lumOff val="5000"/>
                  </a:schemeClr>
                </a:solidFill>
              </a:rPr>
              <a:t>further discussions on spending reviews</a:t>
            </a:r>
          </a:p>
          <a:p>
            <a:pPr marL="800100" lvl="1" indent="-342900" algn="just">
              <a:spcBef>
                <a:spcPts val="800"/>
              </a:spcBef>
              <a:buFont typeface="Courier New" panose="02070309020205020404" pitchFamily="49" charset="0"/>
              <a:buChar char="o"/>
            </a:pPr>
            <a:r>
              <a:rPr lang="en-US" sz="2200" dirty="0">
                <a:solidFill>
                  <a:schemeClr val="tx1">
                    <a:lumMod val="95000"/>
                    <a:lumOff val="5000"/>
                  </a:schemeClr>
                </a:solidFill>
              </a:rPr>
              <a:t>performance budgeting at local governance levels</a:t>
            </a:r>
          </a:p>
          <a:p>
            <a:pPr algn="just">
              <a:spcBef>
                <a:spcPts val="800"/>
              </a:spcBef>
            </a:pPr>
            <a:r>
              <a:rPr lang="en-US" sz="2200" b="1" dirty="0">
                <a:solidFill>
                  <a:schemeClr val="tx1">
                    <a:lumMod val="95000"/>
                    <a:lumOff val="5000"/>
                  </a:schemeClr>
                </a:solidFill>
              </a:rPr>
              <a:t>Continue learning from OECD countries on methodological approaches and lessons learnt on the issues of the PPBWG focus.</a:t>
            </a:r>
          </a:p>
          <a:p>
            <a:pPr algn="just" fontAlgn="auto">
              <a:spcAft>
                <a:spcPts val="0"/>
              </a:spcAft>
              <a:defRPr/>
            </a:pPr>
            <a:r>
              <a:rPr lang="en-US" sz="2000" i="1" dirty="0">
                <a:solidFill>
                  <a:srgbClr val="FF0000"/>
                </a:solidFill>
              </a:rPr>
              <a:t>The PPBWG leadership and the BCOP Executive Committee will take these inputs into account when developing the Action Plan for FY2019. Do our member countries have any additional thoughts on how we should we organize future activities of our Working Group? What should be the topic of our next learning event and possible further knowledge products?</a:t>
            </a:r>
          </a:p>
          <a:p>
            <a:pPr algn="just" fontAlgn="auto">
              <a:spcAft>
                <a:spcPts val="0"/>
              </a:spcAft>
              <a:defRPr/>
            </a:pPr>
            <a:endParaRPr lang="en-US" sz="2000" dirty="0">
              <a:solidFill>
                <a:schemeClr val="tx1"/>
              </a:solidFill>
            </a:endParaRPr>
          </a:p>
          <a:p>
            <a:pPr algn="just" fontAlgn="auto">
              <a:spcAft>
                <a:spcPts val="0"/>
              </a:spcAft>
              <a:defRPr/>
            </a:pPr>
            <a:endParaRPr lang="ru-RU" sz="2000" dirty="0">
              <a:solidFill>
                <a:schemeClr val="tx1">
                  <a:lumMod val="95000"/>
                  <a:lumOff val="5000"/>
                </a:schemeClr>
              </a:solidFill>
            </a:endParaRPr>
          </a:p>
        </p:txBody>
      </p:sp>
    </p:spTree>
    <p:extLst>
      <p:ext uri="{BB962C8B-B14F-4D97-AF65-F5344CB8AC3E}">
        <p14:creationId xmlns:p14="http://schemas.microsoft.com/office/powerpoint/2010/main" val="879204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5150" y="4267200"/>
            <a:ext cx="2113280" cy="1981200"/>
          </a:xfrm>
          <a:prstGeom prst="rect">
            <a:avLst/>
          </a:prstGeom>
        </p:spPr>
      </p:pic>
      <p:sp>
        <p:nvSpPr>
          <p:cNvPr id="3" name="Subtitle 2"/>
          <p:cNvSpPr>
            <a:spLocks noGrp="1"/>
          </p:cNvSpPr>
          <p:nvPr>
            <p:ph type="subTitle" idx="1"/>
          </p:nvPr>
        </p:nvSpPr>
        <p:spPr>
          <a:xfrm>
            <a:off x="1073150" y="1295400"/>
            <a:ext cx="8337550" cy="5410200"/>
          </a:xfrm>
        </p:spPr>
        <p:txBody>
          <a:bodyPr rtlCol="0">
            <a:noAutofit/>
          </a:bodyPr>
          <a:lstStyle/>
          <a:p>
            <a:pPr marL="457200" indent="-457200" algn="just" fontAlgn="auto">
              <a:spcAft>
                <a:spcPts val="0"/>
              </a:spcAft>
              <a:buFont typeface="Arial" pitchFamily="34" charset="0"/>
              <a:buChar char="•"/>
              <a:defRPr/>
            </a:pPr>
            <a:endParaRPr lang="en-US" sz="2000" dirty="0">
              <a:solidFill>
                <a:schemeClr val="tx1"/>
              </a:solidFill>
            </a:endParaRPr>
          </a:p>
          <a:p>
            <a:pPr marL="457200" indent="-457200" algn="just" fontAlgn="auto">
              <a:spcAft>
                <a:spcPts val="0"/>
              </a:spcAft>
              <a:buFont typeface="Arial" pitchFamily="34" charset="0"/>
              <a:buChar char="•"/>
              <a:defRPr/>
            </a:pPr>
            <a:endParaRPr lang="en-US" sz="2000" dirty="0">
              <a:solidFill>
                <a:schemeClr val="tx1"/>
              </a:solidFill>
            </a:endParaRPr>
          </a:p>
          <a:p>
            <a:pPr fontAlgn="auto">
              <a:spcAft>
                <a:spcPts val="0"/>
              </a:spcAft>
              <a:defRPr/>
            </a:pPr>
            <a:r>
              <a:rPr lang="en-US" sz="3600" dirty="0">
                <a:solidFill>
                  <a:srgbClr val="000000"/>
                </a:solidFill>
              </a:rPr>
              <a:t>Thank you for your attention!</a:t>
            </a:r>
            <a:endParaRPr lang="bs-Latn-BA" sz="36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r>
              <a:rPr lang="en-US" sz="2000" dirty="0">
                <a:solidFill>
                  <a:srgbClr val="000000"/>
                </a:solidFill>
              </a:rPr>
              <a:t>All Working Group event materials can be found in English, Russian and BCS at </a:t>
            </a:r>
            <a:r>
              <a:rPr lang="en-US" sz="2000" dirty="0">
                <a:solidFill>
                  <a:srgbClr val="000000"/>
                </a:solidFill>
                <a:hlinkClick r:id="rId4"/>
              </a:rPr>
              <a:t>www.pempal.org</a:t>
            </a:r>
            <a:r>
              <a:rPr lang="en-US" sz="2000" dirty="0">
                <a:solidFill>
                  <a:srgbClr val="000000"/>
                </a:solidFill>
              </a:rPr>
              <a:t> and additional materials on BCOP wiki</a:t>
            </a:r>
          </a:p>
          <a:p>
            <a:pPr fontAlgn="auto">
              <a:spcAft>
                <a:spcPts val="0"/>
              </a:spcAft>
              <a:defRPr/>
            </a:pPr>
            <a:endParaRPr lang="bs-Latn-BA" sz="3600" dirty="0">
              <a:solidFill>
                <a:srgbClr val="000000"/>
              </a:solidFill>
            </a:endParaRPr>
          </a:p>
        </p:txBody>
      </p:sp>
      <p:pic>
        <p:nvPicPr>
          <p:cNvPr id="74755" name="Рисунок 11" descr="pempal-logo.jpg"/>
          <p:cNvPicPr>
            <a:picLocks noChangeAspect="1"/>
          </p:cNvPicPr>
          <p:nvPr/>
        </p:nvPicPr>
        <p:blipFill>
          <a:blip r:embed="rId5"/>
          <a:srcRect/>
          <a:stretch>
            <a:fillRect/>
          </a:stretch>
        </p:blipFill>
        <p:spPr bwMode="auto">
          <a:xfrm>
            <a:off x="0" y="0"/>
            <a:ext cx="763588" cy="6858000"/>
          </a:xfrm>
          <a:prstGeom prst="rect">
            <a:avLst/>
          </a:prstGeom>
          <a:noFill/>
          <a:ln w="9525">
            <a:noFill/>
            <a:miter lim="800000"/>
            <a:headEnd/>
            <a:tailEnd/>
          </a:ln>
        </p:spPr>
      </p:pic>
      <p:pic>
        <p:nvPicPr>
          <p:cNvPr id="74756" name="Рисунок 15" descr="pempal-logo-top.gif"/>
          <p:cNvPicPr>
            <a:picLocks noChangeAspect="1"/>
          </p:cNvPicPr>
          <p:nvPr/>
        </p:nvPicPr>
        <p:blipFill>
          <a:blip r:embed="rId6"/>
          <a:srcRect/>
          <a:stretch>
            <a:fillRect/>
          </a:stretch>
        </p:blipFill>
        <p:spPr bwMode="auto">
          <a:xfrm>
            <a:off x="3384550" y="381000"/>
            <a:ext cx="3879850" cy="3429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524000" y="152400"/>
            <a:ext cx="7924800" cy="646331"/>
          </a:xfrm>
          <a:prstGeom prst="rect">
            <a:avLst/>
          </a:prstGeom>
          <a:noFill/>
        </p:spPr>
        <p:txBody>
          <a:bodyPr wrap="square" rtlCol="0">
            <a:spAutoFit/>
          </a:bodyPr>
          <a:lstStyle/>
          <a:p>
            <a:pPr algn="ctr"/>
            <a:r>
              <a:rPr lang="en-US" sz="3600" dirty="0">
                <a:solidFill>
                  <a:srgbClr val="002060"/>
                </a:solidFill>
                <a:latin typeface="+mj-lt"/>
                <a:ea typeface="+mj-ea"/>
                <a:cs typeface="+mj-cs"/>
              </a:rPr>
              <a:t>Reminder: Working Group Factsheet </a:t>
            </a:r>
          </a:p>
        </p:txBody>
      </p:sp>
      <p:sp>
        <p:nvSpPr>
          <p:cNvPr id="9" name="Содержимое 2"/>
          <p:cNvSpPr txBox="1">
            <a:spLocks/>
          </p:cNvSpPr>
          <p:nvPr/>
        </p:nvSpPr>
        <p:spPr bwMode="auto">
          <a:xfrm>
            <a:off x="891988" y="900290"/>
            <a:ext cx="9066212" cy="60034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800"/>
              </a:spcBef>
            </a:pPr>
            <a:r>
              <a:rPr lang="en-US" sz="2200" b="1" dirty="0">
                <a:solidFill>
                  <a:schemeClr val="accent6">
                    <a:lumMod val="50000"/>
                  </a:schemeClr>
                </a:solidFill>
              </a:rPr>
              <a:t>Goal</a:t>
            </a:r>
            <a:r>
              <a:rPr lang="ru-RU" sz="2200" b="1" dirty="0">
                <a:solidFill>
                  <a:schemeClr val="accent6">
                    <a:lumMod val="50000"/>
                  </a:schemeClr>
                </a:solidFill>
              </a:rPr>
              <a:t>:</a:t>
            </a:r>
            <a:r>
              <a:rPr lang="ru-RU" sz="2200" dirty="0"/>
              <a:t> </a:t>
            </a:r>
            <a:r>
              <a:rPr lang="en-US" sz="2200" b="1" dirty="0">
                <a:solidFill>
                  <a:schemeClr val="accent6">
                    <a:lumMod val="50000"/>
                  </a:schemeClr>
                </a:solidFill>
              </a:rPr>
              <a:t>To identify main trends observed in program budgeting and spending reviews in developed and PEMPAL countries so that efficient approaches to such practices can be subsequently developed and spending effectiveness improved. </a:t>
            </a:r>
          </a:p>
          <a:p>
            <a:pPr algn="just">
              <a:spcBef>
                <a:spcPts val="800"/>
              </a:spcBef>
            </a:pPr>
            <a:endParaRPr lang="en-US" sz="2200" b="1" dirty="0">
              <a:solidFill>
                <a:schemeClr val="accent6">
                  <a:lumMod val="50000"/>
                </a:schemeClr>
              </a:solidFill>
            </a:endParaRPr>
          </a:p>
          <a:p>
            <a:pPr algn="just">
              <a:spcBef>
                <a:spcPts val="800"/>
              </a:spcBef>
            </a:pPr>
            <a:r>
              <a:rPr lang="en-US" sz="2200" b="1" dirty="0">
                <a:solidFill>
                  <a:schemeClr val="tx1"/>
                </a:solidFill>
              </a:rPr>
              <a:t>BCOP members have consistently identified program and performance budgeting as a priority area in their countries’ budgeting reforms.</a:t>
            </a:r>
          </a:p>
          <a:p>
            <a:pPr algn="just">
              <a:spcBef>
                <a:spcPts val="800"/>
              </a:spcBef>
            </a:pPr>
            <a:endParaRPr lang="en-US" sz="2200" b="1" dirty="0">
              <a:solidFill>
                <a:schemeClr val="accent6">
                  <a:lumMod val="50000"/>
                </a:schemeClr>
              </a:solidFill>
            </a:endParaRPr>
          </a:p>
          <a:p>
            <a:pPr algn="just">
              <a:spcBef>
                <a:spcPts val="800"/>
              </a:spcBef>
            </a:pPr>
            <a:r>
              <a:rPr lang="en-US" sz="2200" b="1" dirty="0">
                <a:solidFill>
                  <a:schemeClr val="tx1">
                    <a:lumMod val="95000"/>
                    <a:lumOff val="5000"/>
                  </a:schemeClr>
                </a:solidFill>
              </a:rPr>
              <a:t>Objectives</a:t>
            </a:r>
            <a:r>
              <a:rPr lang="ru-RU" sz="2200" b="1" dirty="0">
                <a:solidFill>
                  <a:schemeClr val="tx1">
                    <a:lumMod val="95000"/>
                    <a:lumOff val="5000"/>
                  </a:schemeClr>
                </a:solidFill>
              </a:rPr>
              <a:t>:</a:t>
            </a:r>
          </a:p>
          <a:p>
            <a:pPr marL="342900" lvl="0" indent="-342900" algn="l">
              <a:buFont typeface="Wingdings" pitchFamily="2" charset="2"/>
              <a:buChar char="Ø"/>
            </a:pPr>
            <a:r>
              <a:rPr lang="en-US" sz="2200" b="1" dirty="0">
                <a:solidFill>
                  <a:schemeClr val="tx1"/>
                </a:solidFill>
              </a:rPr>
              <a:t>to identify key trends in program and performance budgeting implementation and spending reviews </a:t>
            </a:r>
          </a:p>
          <a:p>
            <a:pPr marL="342900" lvl="0" indent="-342900" algn="l">
              <a:buFont typeface="Wingdings" pitchFamily="2" charset="2"/>
              <a:buChar char="Ø"/>
            </a:pPr>
            <a:r>
              <a:rPr lang="en-US" sz="2200" b="1" dirty="0">
                <a:solidFill>
                  <a:schemeClr val="tx1"/>
                </a:solidFill>
              </a:rPr>
              <a:t>to learn from specific PEMPAL and international country examples in these areas. </a:t>
            </a:r>
          </a:p>
          <a:p>
            <a:pPr marL="0" lvl="1" algn="just">
              <a:spcBef>
                <a:spcPts val="800"/>
              </a:spcBef>
            </a:pPr>
            <a:endParaRPr lang="en-GB" sz="800" b="1" dirty="0">
              <a:solidFill>
                <a:schemeClr val="tx1"/>
              </a:solidFill>
            </a:endParaRPr>
          </a:p>
          <a:p>
            <a:pPr algn="just">
              <a:spcBef>
                <a:spcPts val="800"/>
              </a:spcBef>
            </a:pPr>
            <a:endParaRPr lang="ru-RU" sz="1300" dirty="0">
              <a:solidFill>
                <a:schemeClr val="tx1"/>
              </a:solidFill>
              <a:latin typeface="Lucida Grande CY"/>
              <a:cs typeface="Lucida Grande CY"/>
            </a:endParaRPr>
          </a:p>
        </p:txBody>
      </p:sp>
    </p:spTree>
    <p:extLst>
      <p:ext uri="{BB962C8B-B14F-4D97-AF65-F5344CB8AC3E}">
        <p14:creationId xmlns:p14="http://schemas.microsoft.com/office/powerpoint/2010/main" val="2635626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524000" y="152400"/>
            <a:ext cx="7924800" cy="646331"/>
          </a:xfrm>
          <a:prstGeom prst="rect">
            <a:avLst/>
          </a:prstGeom>
          <a:noFill/>
        </p:spPr>
        <p:txBody>
          <a:bodyPr wrap="square" rtlCol="0">
            <a:spAutoFit/>
          </a:bodyPr>
          <a:lstStyle/>
          <a:p>
            <a:pPr algn="ctr"/>
            <a:r>
              <a:rPr lang="en-US" sz="3600" dirty="0">
                <a:solidFill>
                  <a:srgbClr val="002060"/>
                </a:solidFill>
                <a:latin typeface="+mj-lt"/>
                <a:ea typeface="+mj-ea"/>
                <a:cs typeface="+mj-cs"/>
              </a:rPr>
              <a:t>Reminder: Working Group Factsheet </a:t>
            </a:r>
          </a:p>
        </p:txBody>
      </p:sp>
      <p:sp>
        <p:nvSpPr>
          <p:cNvPr id="9" name="Содержимое 2"/>
          <p:cNvSpPr txBox="1">
            <a:spLocks/>
          </p:cNvSpPr>
          <p:nvPr/>
        </p:nvSpPr>
        <p:spPr bwMode="auto">
          <a:xfrm>
            <a:off x="839788" y="1447800"/>
            <a:ext cx="9066212" cy="60034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lvl="1" algn="just">
              <a:spcBef>
                <a:spcPts val="800"/>
              </a:spcBef>
            </a:pPr>
            <a:endParaRPr lang="en-GB" sz="800" b="1" dirty="0">
              <a:solidFill>
                <a:schemeClr val="tx1"/>
              </a:solidFill>
            </a:endParaRPr>
          </a:p>
          <a:p>
            <a:pPr marL="0" lvl="1" algn="just">
              <a:spcBef>
                <a:spcPts val="800"/>
              </a:spcBef>
            </a:pPr>
            <a:r>
              <a:rPr lang="en-GB" sz="2200" b="1" dirty="0">
                <a:solidFill>
                  <a:schemeClr val="tx1"/>
                </a:solidFill>
              </a:rPr>
              <a:t>Extensive partnership with the OECD</a:t>
            </a:r>
            <a:r>
              <a:rPr lang="en-GB" sz="2200" dirty="0">
                <a:solidFill>
                  <a:schemeClr val="tx1"/>
                </a:solidFill>
              </a:rPr>
              <a:t>: participation in the OECD’s Performance Budgeting Survey, participation and contribution to the OECD Performance Network and the OECD CESEE meetings. </a:t>
            </a:r>
            <a:r>
              <a:rPr lang="en-GB" sz="2200" b="1" dirty="0">
                <a:solidFill>
                  <a:schemeClr val="tx1"/>
                </a:solidFill>
              </a:rPr>
              <a:t> </a:t>
            </a:r>
          </a:p>
          <a:p>
            <a:pPr marL="0" lvl="1" algn="just">
              <a:spcBef>
                <a:spcPts val="800"/>
              </a:spcBef>
            </a:pPr>
            <a:endParaRPr lang="en-GB" sz="2200" b="1" i="1" dirty="0">
              <a:solidFill>
                <a:schemeClr val="tx1"/>
              </a:solidFill>
            </a:endParaRPr>
          </a:p>
          <a:p>
            <a:pPr marL="0" lvl="1" algn="just">
              <a:spcBef>
                <a:spcPts val="800"/>
              </a:spcBef>
            </a:pPr>
            <a:endParaRPr lang="en-US" sz="2200" b="1" i="1" dirty="0">
              <a:solidFill>
                <a:schemeClr val="tx1"/>
              </a:solidFill>
            </a:endParaRPr>
          </a:p>
          <a:p>
            <a:pPr marL="0" lvl="1">
              <a:spcBef>
                <a:spcPts val="800"/>
              </a:spcBef>
            </a:pPr>
            <a:r>
              <a:rPr lang="en-US" sz="2200" b="1" i="1" dirty="0">
                <a:solidFill>
                  <a:schemeClr val="tx1"/>
                </a:solidFill>
              </a:rPr>
              <a:t>Working Group members </a:t>
            </a:r>
            <a:r>
              <a:rPr lang="ru-RU" sz="2200" b="1" i="1" dirty="0">
                <a:solidFill>
                  <a:schemeClr val="tx1"/>
                </a:solidFill>
              </a:rPr>
              <a:t>(1</a:t>
            </a:r>
            <a:r>
              <a:rPr lang="en-US" sz="2200" b="1" i="1" dirty="0">
                <a:solidFill>
                  <a:schemeClr val="tx1"/>
                </a:solidFill>
              </a:rPr>
              <a:t>5 countries</a:t>
            </a:r>
            <a:r>
              <a:rPr lang="ru-RU" sz="2200" b="1" i="1" dirty="0">
                <a:solidFill>
                  <a:schemeClr val="tx1"/>
                </a:solidFill>
              </a:rPr>
              <a:t>)</a:t>
            </a:r>
            <a:r>
              <a:rPr lang="ru-RU" sz="2200" i="1" dirty="0">
                <a:solidFill>
                  <a:schemeClr val="tx1"/>
                </a:solidFill>
              </a:rPr>
              <a:t>: </a:t>
            </a:r>
            <a:r>
              <a:rPr lang="en-US" sz="2200" i="1" dirty="0">
                <a:solidFill>
                  <a:schemeClr val="tx1"/>
                </a:solidFill>
              </a:rPr>
              <a:t> Albania, Armenia, Belarus, Bosnia and Herzegovina, Bulgaria, Croatia, Georgia, Kosovo, Kyrgyz Republic, Moldova, Russian Federation, Serbia, Turkey, Ukraine, and Uzbekistan</a:t>
            </a:r>
            <a:r>
              <a:rPr lang="ru-RU" sz="2200" i="1" dirty="0">
                <a:solidFill>
                  <a:schemeClr val="tx1"/>
                </a:solidFill>
              </a:rPr>
              <a:t>.  </a:t>
            </a:r>
            <a:endParaRPr lang="en-US" sz="2200" i="1" dirty="0">
              <a:solidFill>
                <a:schemeClr val="tx1"/>
              </a:solidFill>
            </a:endParaRPr>
          </a:p>
          <a:p>
            <a:pPr marL="0" lvl="1">
              <a:spcBef>
                <a:spcPts val="800"/>
              </a:spcBef>
            </a:pPr>
            <a:endParaRPr lang="en-US" sz="2200" i="1" dirty="0">
              <a:solidFill>
                <a:schemeClr val="tx1"/>
              </a:solidFill>
            </a:endParaRPr>
          </a:p>
        </p:txBody>
      </p:sp>
    </p:spTree>
    <p:extLst>
      <p:ext uri="{BB962C8B-B14F-4D97-AF65-F5344CB8AC3E}">
        <p14:creationId xmlns:p14="http://schemas.microsoft.com/office/powerpoint/2010/main" val="1712792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7167"/>
            <a:ext cx="8763000" cy="5712234"/>
          </a:xfrm>
        </p:spPr>
        <p:txBody>
          <a:bodyPr rtlCol="0">
            <a:normAutofit/>
          </a:bodyPr>
          <a:lstStyle/>
          <a:p>
            <a:pPr algn="just" fontAlgn="auto">
              <a:spcAft>
                <a:spcPts val="0"/>
              </a:spcAft>
              <a:defRPr/>
            </a:pPr>
            <a:r>
              <a:rPr lang="en-US" sz="1800" dirty="0">
                <a:solidFill>
                  <a:schemeClr val="tx1">
                    <a:lumMod val="95000"/>
                    <a:lumOff val="5000"/>
                  </a:schemeClr>
                </a:solidFill>
              </a:rPr>
              <a:t> </a:t>
            </a:r>
            <a:endParaRPr lang="en-GB" sz="1800" b="1" dirty="0">
              <a:solidFill>
                <a:prstClr val="black"/>
              </a:solidFill>
            </a:endParaRPr>
          </a:p>
          <a:p>
            <a:pPr algn="just" fontAlgn="auto">
              <a:spcAft>
                <a:spcPts val="0"/>
              </a:spcAft>
              <a:defRPr/>
            </a:pPr>
            <a:endParaRPr lang="en-GB" sz="1800" b="1" dirty="0">
              <a:solidFill>
                <a:prstClr val="black"/>
              </a:solidFill>
            </a:endParaRPr>
          </a:p>
          <a:p>
            <a:pPr algn="just" fontAlgn="auto">
              <a:spcAft>
                <a:spcPts val="0"/>
              </a:spcAft>
              <a:defRPr/>
            </a:pPr>
            <a:endParaRPr lang="ru-RU" sz="1800" dirty="0">
              <a:solidFill>
                <a:schemeClr val="tx1">
                  <a:lumMod val="95000"/>
                  <a:lumOff val="5000"/>
                </a:schemeClr>
              </a:solidFill>
            </a:endParaRPr>
          </a:p>
          <a:p>
            <a:pPr marL="285750" indent="-285750" algn="just" fontAlgn="auto">
              <a:spcAft>
                <a:spcPts val="0"/>
              </a:spcAft>
              <a:buFont typeface="Arial" charset="0"/>
              <a:buChar char="•"/>
              <a:defRPr/>
            </a:pPr>
            <a:endParaRPr lang="en-GB" sz="1800" dirty="0">
              <a:solidFill>
                <a:prstClr val="black"/>
              </a:solidFill>
            </a:endParaRPr>
          </a:p>
          <a:p>
            <a:pPr marL="285750" indent="-285750" algn="just" fontAlgn="auto">
              <a:spcAft>
                <a:spcPts val="0"/>
              </a:spcAft>
              <a:buFont typeface="Arial" charset="0"/>
              <a:buChar char="•"/>
              <a:defRPr/>
            </a:pPr>
            <a:endParaRPr lang="en-GB" sz="1800" dirty="0">
              <a:solidFill>
                <a:prstClr val="black"/>
              </a:solidFill>
            </a:endParaRPr>
          </a:p>
          <a:p>
            <a:pPr algn="just" fontAlgn="auto">
              <a:spcAft>
                <a:spcPts val="0"/>
              </a:spcAft>
              <a:defRPr/>
            </a:pPr>
            <a:endParaRPr lang="ru-RU" sz="18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14400" y="193"/>
            <a:ext cx="8839200" cy="646331"/>
          </a:xfrm>
          <a:prstGeom prst="rect">
            <a:avLst/>
          </a:prstGeom>
          <a:noFill/>
        </p:spPr>
        <p:txBody>
          <a:bodyPr wrap="square" rtlCol="0">
            <a:spAutoFit/>
          </a:bodyPr>
          <a:lstStyle/>
          <a:p>
            <a:pPr algn="ctr"/>
            <a:r>
              <a:rPr lang="en-US" sz="3600" dirty="0">
                <a:solidFill>
                  <a:srgbClr val="002060"/>
                </a:solidFill>
                <a:latin typeface="Calibri"/>
              </a:rPr>
              <a:t>PPBWG Activities: Reminder of 2016 activities </a:t>
            </a:r>
          </a:p>
        </p:txBody>
      </p:sp>
      <p:graphicFrame>
        <p:nvGraphicFramePr>
          <p:cNvPr id="7" name="Diagram 6">
            <a:extLst>
              <a:ext uri="{FF2B5EF4-FFF2-40B4-BE49-F238E27FC236}">
                <a16:creationId xmlns:a16="http://schemas.microsoft.com/office/drawing/2014/main" id="{CE42A2D4-39A2-3F49-B49B-F55C2E87D713}"/>
              </a:ext>
            </a:extLst>
          </p:cNvPr>
          <p:cNvGraphicFramePr/>
          <p:nvPr>
            <p:extLst>
              <p:ext uri="{D42A27DB-BD31-4B8C-83A1-F6EECF244321}">
                <p14:modId xmlns:p14="http://schemas.microsoft.com/office/powerpoint/2010/main" val="1831715143"/>
              </p:ext>
            </p:extLst>
          </p:nvPr>
        </p:nvGraphicFramePr>
        <p:xfrm>
          <a:off x="1676400" y="917167"/>
          <a:ext cx="7543800" cy="15155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Содержимое 2">
            <a:extLst>
              <a:ext uri="{FF2B5EF4-FFF2-40B4-BE49-F238E27FC236}">
                <a16:creationId xmlns:a16="http://schemas.microsoft.com/office/drawing/2014/main" id="{4EC76628-8090-A645-B2E8-5B4BEFD1061D}"/>
              </a:ext>
            </a:extLst>
          </p:cNvPr>
          <p:cNvSpPr txBox="1">
            <a:spLocks/>
          </p:cNvSpPr>
          <p:nvPr/>
        </p:nvSpPr>
        <p:spPr bwMode="auto">
          <a:xfrm>
            <a:off x="1024100" y="2092031"/>
            <a:ext cx="8424700" cy="45373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lvl="1" algn="just">
              <a:spcBef>
                <a:spcPts val="800"/>
              </a:spcBef>
            </a:pPr>
            <a:endParaRPr lang="en-GB" sz="800" b="1" dirty="0">
              <a:solidFill>
                <a:schemeClr val="tx1"/>
              </a:solidFill>
            </a:endParaRPr>
          </a:p>
          <a:p>
            <a:pPr marL="0" lvl="1" algn="just">
              <a:spcBef>
                <a:spcPts val="800"/>
              </a:spcBef>
            </a:pPr>
            <a:r>
              <a:rPr lang="en-GB" sz="2200" b="1" dirty="0">
                <a:solidFill>
                  <a:schemeClr val="tx1"/>
                </a:solidFill>
              </a:rPr>
              <a:t>Main results included:</a:t>
            </a:r>
          </a:p>
          <a:p>
            <a:pPr marL="342900" lvl="1" indent="-342900" algn="just">
              <a:spcBef>
                <a:spcPts val="800"/>
              </a:spcBef>
              <a:buFontTx/>
              <a:buChar char="-"/>
            </a:pPr>
            <a:r>
              <a:rPr lang="en-GB" sz="2200" dirty="0">
                <a:solidFill>
                  <a:schemeClr val="tx1"/>
                </a:solidFill>
              </a:rPr>
              <a:t>Participation in the OECD’s Performance Budgeting Survey facilitated through PPBWG.</a:t>
            </a:r>
          </a:p>
          <a:p>
            <a:pPr marL="342900" lvl="1" indent="-342900" algn="just">
              <a:spcBef>
                <a:spcPts val="800"/>
              </a:spcBef>
              <a:buFontTx/>
              <a:buChar char="-"/>
            </a:pPr>
            <a:r>
              <a:rPr lang="en-US" sz="2200" dirty="0">
                <a:solidFill>
                  <a:schemeClr val="tx1"/>
                </a:solidFill>
              </a:rPr>
              <a:t>PPBWG workshop to:</a:t>
            </a:r>
            <a:r>
              <a:rPr lang="en-US" sz="1800" dirty="0">
                <a:solidFill>
                  <a:schemeClr val="tx1"/>
                </a:solidFill>
              </a:rPr>
              <a:t> </a:t>
            </a:r>
          </a:p>
          <a:p>
            <a:pPr marL="800100" lvl="2" indent="-342900" algn="just">
              <a:spcBef>
                <a:spcPts val="800"/>
              </a:spcBef>
              <a:buFont typeface="Wingdings" pitchFamily="2" charset="2"/>
              <a:buChar char="Ø"/>
            </a:pPr>
            <a:r>
              <a:rPr lang="en-US" sz="1800" dirty="0">
                <a:solidFill>
                  <a:schemeClr val="tx1"/>
                </a:solidFill>
              </a:rPr>
              <a:t>review the findings of the World Bank’s report Towards Next Generation Performance Budgeting: Reflections on the Experience of Seven Reforming Countries, </a:t>
            </a:r>
          </a:p>
          <a:p>
            <a:pPr marL="800100" lvl="2" indent="-342900" algn="just">
              <a:spcBef>
                <a:spcPts val="800"/>
              </a:spcBef>
              <a:buFont typeface="Wingdings" pitchFamily="2" charset="2"/>
              <a:buChar char="Ø"/>
            </a:pPr>
            <a:r>
              <a:rPr lang="en-US" sz="1800" dirty="0">
                <a:solidFill>
                  <a:schemeClr val="tx1"/>
                </a:solidFill>
              </a:rPr>
              <a:t>review in detail the French experience in performance budgeting implementation</a:t>
            </a:r>
          </a:p>
          <a:p>
            <a:pPr marL="800100" lvl="2" indent="-342900" algn="just">
              <a:spcBef>
                <a:spcPts val="800"/>
              </a:spcBef>
              <a:buFont typeface="Wingdings" pitchFamily="2" charset="2"/>
              <a:buChar char="Ø"/>
            </a:pPr>
            <a:r>
              <a:rPr lang="en-US" sz="1800" dirty="0">
                <a:solidFill>
                  <a:schemeClr val="tx1"/>
                </a:solidFill>
              </a:rPr>
              <a:t>reviewed the key trends in spending reviews in Ireland and the Netherlands</a:t>
            </a:r>
          </a:p>
          <a:p>
            <a:pPr marL="342900" lvl="1" indent="-342900" algn="just">
              <a:spcBef>
                <a:spcPts val="800"/>
              </a:spcBef>
              <a:buFontTx/>
              <a:buChar char="-"/>
            </a:pPr>
            <a:endParaRPr lang="en-GB" sz="2200" b="1" dirty="0">
              <a:solidFill>
                <a:schemeClr val="tx1"/>
              </a:solidFill>
            </a:endParaRPr>
          </a:p>
          <a:p>
            <a:pPr algn="just">
              <a:spcBef>
                <a:spcPts val="800"/>
              </a:spcBef>
            </a:pPr>
            <a:endParaRPr lang="ru-RU" sz="1300" dirty="0">
              <a:solidFill>
                <a:schemeClr val="tx1"/>
              </a:solidFill>
              <a:latin typeface="Lucida Grande CY"/>
              <a:cs typeface="Lucida Grande CY"/>
            </a:endParaRPr>
          </a:p>
        </p:txBody>
      </p:sp>
    </p:spTree>
    <p:extLst>
      <p:ext uri="{BB962C8B-B14F-4D97-AF65-F5344CB8AC3E}">
        <p14:creationId xmlns:p14="http://schemas.microsoft.com/office/powerpoint/2010/main" val="49282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7167"/>
            <a:ext cx="8763000" cy="5712234"/>
          </a:xfrm>
        </p:spPr>
        <p:txBody>
          <a:bodyPr rtlCol="0">
            <a:normAutofit/>
          </a:bodyPr>
          <a:lstStyle/>
          <a:p>
            <a:pPr algn="just" fontAlgn="auto">
              <a:spcAft>
                <a:spcPts val="0"/>
              </a:spcAft>
              <a:defRPr/>
            </a:pPr>
            <a:r>
              <a:rPr lang="en-US" sz="1800" dirty="0">
                <a:solidFill>
                  <a:schemeClr val="tx1">
                    <a:lumMod val="95000"/>
                    <a:lumOff val="5000"/>
                  </a:schemeClr>
                </a:solidFill>
              </a:rPr>
              <a:t> </a:t>
            </a:r>
            <a:endParaRPr lang="en-GB" sz="1800" b="1" dirty="0">
              <a:solidFill>
                <a:prstClr val="black"/>
              </a:solidFill>
            </a:endParaRPr>
          </a:p>
          <a:p>
            <a:pPr algn="just" fontAlgn="auto">
              <a:spcAft>
                <a:spcPts val="0"/>
              </a:spcAft>
              <a:defRPr/>
            </a:pPr>
            <a:endParaRPr lang="en-GB" sz="1800" b="1" dirty="0">
              <a:solidFill>
                <a:prstClr val="black"/>
              </a:solidFill>
            </a:endParaRPr>
          </a:p>
          <a:p>
            <a:pPr algn="just" fontAlgn="auto">
              <a:spcAft>
                <a:spcPts val="0"/>
              </a:spcAft>
              <a:defRPr/>
            </a:pPr>
            <a:endParaRPr lang="ru-RU" sz="1800" dirty="0">
              <a:solidFill>
                <a:schemeClr val="tx1">
                  <a:lumMod val="95000"/>
                  <a:lumOff val="5000"/>
                </a:schemeClr>
              </a:solidFill>
            </a:endParaRPr>
          </a:p>
          <a:p>
            <a:pPr marL="285750" indent="-285750" algn="just" fontAlgn="auto">
              <a:spcAft>
                <a:spcPts val="0"/>
              </a:spcAft>
              <a:buFont typeface="Arial" charset="0"/>
              <a:buChar char="•"/>
              <a:defRPr/>
            </a:pPr>
            <a:endParaRPr lang="en-GB" sz="1800" dirty="0">
              <a:solidFill>
                <a:prstClr val="black"/>
              </a:solidFill>
            </a:endParaRPr>
          </a:p>
          <a:p>
            <a:pPr marL="285750" indent="-285750" algn="just" fontAlgn="auto">
              <a:spcAft>
                <a:spcPts val="0"/>
              </a:spcAft>
              <a:buFont typeface="Arial" charset="0"/>
              <a:buChar char="•"/>
              <a:defRPr/>
            </a:pPr>
            <a:endParaRPr lang="en-GB" sz="1800" dirty="0">
              <a:solidFill>
                <a:prstClr val="black"/>
              </a:solidFill>
            </a:endParaRPr>
          </a:p>
          <a:p>
            <a:pPr algn="just" fontAlgn="auto">
              <a:spcAft>
                <a:spcPts val="0"/>
              </a:spcAft>
              <a:defRPr/>
            </a:pPr>
            <a:endParaRPr lang="ru-RU" sz="18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14400" y="193"/>
            <a:ext cx="8839200" cy="646331"/>
          </a:xfrm>
          <a:prstGeom prst="rect">
            <a:avLst/>
          </a:prstGeom>
          <a:noFill/>
        </p:spPr>
        <p:txBody>
          <a:bodyPr wrap="square" rtlCol="0">
            <a:spAutoFit/>
          </a:bodyPr>
          <a:lstStyle/>
          <a:p>
            <a:pPr algn="ctr"/>
            <a:r>
              <a:rPr lang="en-US" sz="3600" dirty="0">
                <a:solidFill>
                  <a:srgbClr val="002060"/>
                </a:solidFill>
                <a:latin typeface="Calibri"/>
              </a:rPr>
              <a:t>PPBWG Activities in the Last Year</a:t>
            </a:r>
          </a:p>
        </p:txBody>
      </p:sp>
      <p:graphicFrame>
        <p:nvGraphicFramePr>
          <p:cNvPr id="4" name="Table 3">
            <a:extLst>
              <a:ext uri="{FF2B5EF4-FFF2-40B4-BE49-F238E27FC236}">
                <a16:creationId xmlns:a16="http://schemas.microsoft.com/office/drawing/2014/main" id="{DB679ED2-08CB-4D4B-A42D-89039A9C6A5E}"/>
              </a:ext>
            </a:extLst>
          </p:cNvPr>
          <p:cNvGraphicFramePr>
            <a:graphicFrameLocks noGrp="1"/>
          </p:cNvGraphicFramePr>
          <p:nvPr>
            <p:extLst>
              <p:ext uri="{D42A27DB-BD31-4B8C-83A1-F6EECF244321}">
                <p14:modId xmlns:p14="http://schemas.microsoft.com/office/powerpoint/2010/main" val="3959959511"/>
              </p:ext>
            </p:extLst>
          </p:nvPr>
        </p:nvGraphicFramePr>
        <p:xfrm>
          <a:off x="858103" y="563881"/>
          <a:ext cx="8875594" cy="6065520"/>
        </p:xfrm>
        <a:graphic>
          <a:graphicData uri="http://schemas.openxmlformats.org/drawingml/2006/table">
            <a:tbl>
              <a:tblPr firstRow="1" bandRow="1">
                <a:tableStyleId>{5C22544A-7EE6-4342-B048-85BDC9FD1C3A}</a:tableStyleId>
              </a:tblPr>
              <a:tblGrid>
                <a:gridCol w="1433750">
                  <a:extLst>
                    <a:ext uri="{9D8B030D-6E8A-4147-A177-3AD203B41FA5}">
                      <a16:colId xmlns:a16="http://schemas.microsoft.com/office/drawing/2014/main" val="4225753917"/>
                    </a:ext>
                  </a:extLst>
                </a:gridCol>
                <a:gridCol w="7441844">
                  <a:extLst>
                    <a:ext uri="{9D8B030D-6E8A-4147-A177-3AD203B41FA5}">
                      <a16:colId xmlns:a16="http://schemas.microsoft.com/office/drawing/2014/main" val="2934776699"/>
                    </a:ext>
                  </a:extLst>
                </a:gridCol>
              </a:tblGrid>
              <a:tr h="302602">
                <a:tc>
                  <a:txBody>
                    <a:bodyPr/>
                    <a:lstStyle/>
                    <a:p>
                      <a:r>
                        <a:rPr lang="en-US" sz="2200" dirty="0"/>
                        <a:t>Timeline</a:t>
                      </a:r>
                    </a:p>
                  </a:txBody>
                  <a:tcPr/>
                </a:tc>
                <a:tc>
                  <a:txBody>
                    <a:bodyPr/>
                    <a:lstStyle/>
                    <a:p>
                      <a:r>
                        <a:rPr lang="en-US" sz="2200" dirty="0"/>
                        <a:t>Activity</a:t>
                      </a:r>
                    </a:p>
                  </a:txBody>
                  <a:tcPr/>
                </a:tc>
                <a:extLst>
                  <a:ext uri="{0D108BD9-81ED-4DB2-BD59-A6C34878D82A}">
                    <a16:rowId xmlns:a16="http://schemas.microsoft.com/office/drawing/2014/main" val="1519842517"/>
                  </a:ext>
                </a:extLst>
              </a:tr>
              <a:tr h="370840">
                <a:tc>
                  <a:txBody>
                    <a:bodyPr/>
                    <a:lstStyle/>
                    <a:p>
                      <a:r>
                        <a:rPr lang="en-US" sz="2200" dirty="0">
                          <a:solidFill>
                            <a:schemeClr val="tx1"/>
                          </a:solidFill>
                        </a:rPr>
                        <a:t>Apr 2017</a:t>
                      </a:r>
                    </a:p>
                  </a:txBody>
                  <a:tcPr/>
                </a:tc>
                <a:tc>
                  <a:txBody>
                    <a:bodyPr/>
                    <a:lstStyle/>
                    <a:p>
                      <a:pPr marL="285750" indent="-285750" algn="just" fontAlgn="auto">
                        <a:spcAft>
                          <a:spcPts val="0"/>
                        </a:spcAft>
                        <a:buFont typeface="Wingdings" panose="05000000000000000000" pitchFamily="2" charset="2"/>
                        <a:buChar char="ü"/>
                        <a:defRPr/>
                      </a:pPr>
                      <a:r>
                        <a:rPr lang="en-US" sz="2200" dirty="0">
                          <a:solidFill>
                            <a:schemeClr val="tx1"/>
                          </a:solidFill>
                        </a:rPr>
                        <a:t>Presented the findings of the 2016 OECD-PEMPAL Performance Budgeting Survey and comparison in Bishkek</a:t>
                      </a:r>
                    </a:p>
                    <a:p>
                      <a:pPr marL="285750" indent="-285750" algn="just" fontAlgn="auto">
                        <a:spcAft>
                          <a:spcPts val="0"/>
                        </a:spcAft>
                        <a:buFont typeface="Wingdings" panose="05000000000000000000" pitchFamily="2" charset="2"/>
                        <a:buChar char="ü"/>
                        <a:defRPr/>
                      </a:pPr>
                      <a:r>
                        <a:rPr lang="en-US" sz="2200" dirty="0">
                          <a:solidFill>
                            <a:schemeClr val="tx1"/>
                          </a:solidFill>
                        </a:rPr>
                        <a:t>Presentation of five PEMPAL country cases on program budgeting reform </a:t>
                      </a:r>
                    </a:p>
                    <a:p>
                      <a:pPr marL="285750" indent="-285750" algn="just" fontAlgn="auto">
                        <a:spcAft>
                          <a:spcPts val="0"/>
                        </a:spcAft>
                        <a:buFont typeface="Wingdings" panose="05000000000000000000" pitchFamily="2" charset="2"/>
                        <a:buChar char="ü"/>
                        <a:defRPr/>
                      </a:pPr>
                      <a:r>
                        <a:rPr lang="en-US" sz="2200" dirty="0">
                          <a:solidFill>
                            <a:schemeClr val="tx1"/>
                          </a:solidFill>
                        </a:rPr>
                        <a:t>Collection of member country priorities – main focus to be on performance indicators</a:t>
                      </a:r>
                    </a:p>
                  </a:txBody>
                  <a:tcPr/>
                </a:tc>
                <a:extLst>
                  <a:ext uri="{0D108BD9-81ED-4DB2-BD59-A6C34878D82A}">
                    <a16:rowId xmlns:a16="http://schemas.microsoft.com/office/drawing/2014/main" val="921018517"/>
                  </a:ext>
                </a:extLst>
              </a:tr>
              <a:tr h="370840">
                <a:tc>
                  <a:txBody>
                    <a:bodyPr/>
                    <a:lstStyle/>
                    <a:p>
                      <a:r>
                        <a:rPr lang="en-US" sz="2200" dirty="0">
                          <a:solidFill>
                            <a:schemeClr val="tx1"/>
                          </a:solidFill>
                        </a:rPr>
                        <a:t>Jul 2017</a:t>
                      </a:r>
                    </a:p>
                  </a:txBody>
                  <a:tcPr/>
                </a:tc>
                <a:tc>
                  <a:txBody>
                    <a:bodyPr/>
                    <a:lstStyle/>
                    <a:p>
                      <a:pPr marL="285750" indent="-285750">
                        <a:buFont typeface="Wingdings" pitchFamily="2" charset="2"/>
                        <a:buChar char="ü"/>
                      </a:pPr>
                      <a:r>
                        <a:rPr lang="en-GB" sz="2200" dirty="0">
                          <a:solidFill>
                            <a:schemeClr val="tx1"/>
                          </a:solidFill>
                        </a:rPr>
                        <a:t>Presented the findings of the </a:t>
                      </a:r>
                      <a:r>
                        <a:rPr lang="en-US" sz="2200" dirty="0">
                          <a:solidFill>
                            <a:schemeClr val="tx1"/>
                          </a:solidFill>
                        </a:rPr>
                        <a:t>the 2016 OECD-PEMPAL Performance Budgeting Survey at the OECD CESEE SBO meeting in Paris</a:t>
                      </a:r>
                    </a:p>
                    <a:p>
                      <a:pPr marL="285750" indent="-285750">
                        <a:buFont typeface="Wingdings" pitchFamily="2" charset="2"/>
                        <a:buChar char="ü"/>
                      </a:pPr>
                      <a:r>
                        <a:rPr lang="en-US" sz="2200" dirty="0">
                          <a:solidFill>
                            <a:schemeClr val="tx1"/>
                          </a:solidFill>
                        </a:rPr>
                        <a:t>Participated at the OECD CESEE SBO sessions on spending reviews and on draft OECD Best Practices for Performance Budgeting </a:t>
                      </a:r>
                    </a:p>
                    <a:p>
                      <a:pPr marL="285750" indent="-285750">
                        <a:buFont typeface="Wingdings" pitchFamily="2" charset="2"/>
                        <a:buChar char="ü"/>
                      </a:pPr>
                      <a:r>
                        <a:rPr lang="en-US" sz="2200" dirty="0">
                          <a:solidFill>
                            <a:schemeClr val="tx1"/>
                          </a:solidFill>
                        </a:rPr>
                        <a:t>Decided to work on knowledge resource on performance indicators </a:t>
                      </a:r>
                    </a:p>
                  </a:txBody>
                  <a:tcPr/>
                </a:tc>
                <a:extLst>
                  <a:ext uri="{0D108BD9-81ED-4DB2-BD59-A6C34878D82A}">
                    <a16:rowId xmlns:a16="http://schemas.microsoft.com/office/drawing/2014/main" val="3457866372"/>
                  </a:ext>
                </a:extLst>
              </a:tr>
              <a:tr h="370840">
                <a:tc>
                  <a:txBody>
                    <a:bodyPr/>
                    <a:lstStyle/>
                    <a:p>
                      <a:r>
                        <a:rPr lang="en-US" sz="2200" dirty="0">
                          <a:solidFill>
                            <a:schemeClr val="tx1"/>
                          </a:solidFill>
                        </a:rPr>
                        <a:t>Summer 2017</a:t>
                      </a:r>
                    </a:p>
                  </a:txBody>
                  <a:tcPr/>
                </a:tc>
                <a:tc>
                  <a:txBody>
                    <a:bodyPr/>
                    <a:lstStyle/>
                    <a:p>
                      <a:pPr lvl="0"/>
                      <a:r>
                        <a:rPr lang="en-GB" sz="2200" dirty="0">
                          <a:solidFill>
                            <a:schemeClr val="tx1"/>
                          </a:solidFill>
                        </a:rPr>
                        <a:t>Collected and analysed </a:t>
                      </a:r>
                      <a:r>
                        <a:rPr lang="en-GB" sz="2200" b="0" dirty="0">
                          <a:solidFill>
                            <a:schemeClr val="tx1"/>
                          </a:solidFill>
                        </a:rPr>
                        <a:t>comprehensive </a:t>
                      </a:r>
                      <a:r>
                        <a:rPr lang="en-US" sz="2200" b="0" kern="1200" dirty="0">
                          <a:solidFill>
                            <a:schemeClr val="tx1"/>
                          </a:solidFill>
                          <a:effectLst/>
                          <a:latin typeface="+mn-lt"/>
                          <a:ea typeface="+mn-ea"/>
                          <a:cs typeface="+mn-cs"/>
                        </a:rPr>
                        <a:t>full sets/examples of performance indicators from nine PPBWG countries </a:t>
                      </a:r>
                      <a:endParaRPr lang="en-US" sz="2200" dirty="0">
                        <a:solidFill>
                          <a:schemeClr val="tx1"/>
                        </a:solidFill>
                      </a:endParaRPr>
                    </a:p>
                  </a:txBody>
                  <a:tcPr/>
                </a:tc>
                <a:extLst>
                  <a:ext uri="{0D108BD9-81ED-4DB2-BD59-A6C34878D82A}">
                    <a16:rowId xmlns:a16="http://schemas.microsoft.com/office/drawing/2014/main" val="3922649988"/>
                  </a:ext>
                </a:extLst>
              </a:tr>
            </a:tbl>
          </a:graphicData>
        </a:graphic>
      </p:graphicFrame>
    </p:spTree>
    <p:extLst>
      <p:ext uri="{BB962C8B-B14F-4D97-AF65-F5344CB8AC3E}">
        <p14:creationId xmlns:p14="http://schemas.microsoft.com/office/powerpoint/2010/main" val="3885262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7167"/>
            <a:ext cx="8763000" cy="5712234"/>
          </a:xfrm>
        </p:spPr>
        <p:txBody>
          <a:bodyPr rtlCol="0">
            <a:normAutofit/>
          </a:bodyPr>
          <a:lstStyle/>
          <a:p>
            <a:pPr algn="just" fontAlgn="auto">
              <a:spcAft>
                <a:spcPts val="0"/>
              </a:spcAft>
              <a:defRPr/>
            </a:pPr>
            <a:r>
              <a:rPr lang="en-US" sz="1800" dirty="0">
                <a:solidFill>
                  <a:schemeClr val="tx1">
                    <a:lumMod val="95000"/>
                    <a:lumOff val="5000"/>
                  </a:schemeClr>
                </a:solidFill>
              </a:rPr>
              <a:t> </a:t>
            </a:r>
            <a:endParaRPr lang="en-GB" sz="1800" b="1" dirty="0">
              <a:solidFill>
                <a:prstClr val="black"/>
              </a:solidFill>
            </a:endParaRPr>
          </a:p>
          <a:p>
            <a:pPr algn="just" fontAlgn="auto">
              <a:spcAft>
                <a:spcPts val="0"/>
              </a:spcAft>
              <a:defRPr/>
            </a:pPr>
            <a:endParaRPr lang="en-GB" sz="1800" b="1" dirty="0">
              <a:solidFill>
                <a:prstClr val="black"/>
              </a:solidFill>
            </a:endParaRPr>
          </a:p>
          <a:p>
            <a:pPr algn="just" fontAlgn="auto">
              <a:spcAft>
                <a:spcPts val="0"/>
              </a:spcAft>
              <a:defRPr/>
            </a:pPr>
            <a:endParaRPr lang="ru-RU" sz="1800" dirty="0">
              <a:solidFill>
                <a:schemeClr val="tx1">
                  <a:lumMod val="95000"/>
                  <a:lumOff val="5000"/>
                </a:schemeClr>
              </a:solidFill>
            </a:endParaRPr>
          </a:p>
          <a:p>
            <a:pPr marL="285750" indent="-285750" algn="just" fontAlgn="auto">
              <a:spcAft>
                <a:spcPts val="0"/>
              </a:spcAft>
              <a:buFont typeface="Arial" charset="0"/>
              <a:buChar char="•"/>
              <a:defRPr/>
            </a:pPr>
            <a:endParaRPr lang="en-GB" sz="1800" dirty="0">
              <a:solidFill>
                <a:prstClr val="black"/>
              </a:solidFill>
            </a:endParaRPr>
          </a:p>
          <a:p>
            <a:pPr marL="285750" indent="-285750" algn="just" fontAlgn="auto">
              <a:spcAft>
                <a:spcPts val="0"/>
              </a:spcAft>
              <a:buFont typeface="Arial" charset="0"/>
              <a:buChar char="•"/>
              <a:defRPr/>
            </a:pPr>
            <a:endParaRPr lang="en-GB" sz="1800" dirty="0">
              <a:solidFill>
                <a:prstClr val="black"/>
              </a:solidFill>
            </a:endParaRPr>
          </a:p>
          <a:p>
            <a:pPr algn="just" fontAlgn="auto">
              <a:spcAft>
                <a:spcPts val="0"/>
              </a:spcAft>
              <a:defRPr/>
            </a:pPr>
            <a:endParaRPr lang="ru-RU" sz="18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14400" y="193"/>
            <a:ext cx="8839200" cy="646331"/>
          </a:xfrm>
          <a:prstGeom prst="rect">
            <a:avLst/>
          </a:prstGeom>
          <a:noFill/>
        </p:spPr>
        <p:txBody>
          <a:bodyPr wrap="square" rtlCol="0">
            <a:spAutoFit/>
          </a:bodyPr>
          <a:lstStyle/>
          <a:p>
            <a:pPr algn="ctr"/>
            <a:r>
              <a:rPr lang="en-US" sz="3600" dirty="0">
                <a:solidFill>
                  <a:srgbClr val="002060"/>
                </a:solidFill>
                <a:latin typeface="Calibri"/>
              </a:rPr>
              <a:t>PPBWG Activities in the Last Year</a:t>
            </a:r>
          </a:p>
        </p:txBody>
      </p:sp>
      <p:graphicFrame>
        <p:nvGraphicFramePr>
          <p:cNvPr id="4" name="Table 3">
            <a:extLst>
              <a:ext uri="{FF2B5EF4-FFF2-40B4-BE49-F238E27FC236}">
                <a16:creationId xmlns:a16="http://schemas.microsoft.com/office/drawing/2014/main" id="{DB679ED2-08CB-4D4B-A42D-89039A9C6A5E}"/>
              </a:ext>
            </a:extLst>
          </p:cNvPr>
          <p:cNvGraphicFramePr>
            <a:graphicFrameLocks noGrp="1"/>
          </p:cNvGraphicFramePr>
          <p:nvPr>
            <p:extLst>
              <p:ext uri="{D42A27DB-BD31-4B8C-83A1-F6EECF244321}">
                <p14:modId xmlns:p14="http://schemas.microsoft.com/office/powerpoint/2010/main" val="3402679695"/>
              </p:ext>
            </p:extLst>
          </p:nvPr>
        </p:nvGraphicFramePr>
        <p:xfrm>
          <a:off x="878006" y="980440"/>
          <a:ext cx="8875594" cy="4632960"/>
        </p:xfrm>
        <a:graphic>
          <a:graphicData uri="http://schemas.openxmlformats.org/drawingml/2006/table">
            <a:tbl>
              <a:tblPr firstRow="1" bandRow="1">
                <a:tableStyleId>{5C22544A-7EE6-4342-B048-85BDC9FD1C3A}</a:tableStyleId>
              </a:tblPr>
              <a:tblGrid>
                <a:gridCol w="1433750">
                  <a:extLst>
                    <a:ext uri="{9D8B030D-6E8A-4147-A177-3AD203B41FA5}">
                      <a16:colId xmlns:a16="http://schemas.microsoft.com/office/drawing/2014/main" val="4225753917"/>
                    </a:ext>
                  </a:extLst>
                </a:gridCol>
                <a:gridCol w="7441844">
                  <a:extLst>
                    <a:ext uri="{9D8B030D-6E8A-4147-A177-3AD203B41FA5}">
                      <a16:colId xmlns:a16="http://schemas.microsoft.com/office/drawing/2014/main" val="2934776699"/>
                    </a:ext>
                  </a:extLst>
                </a:gridCol>
              </a:tblGrid>
              <a:tr h="0">
                <a:tc>
                  <a:txBody>
                    <a:bodyPr/>
                    <a:lstStyle/>
                    <a:p>
                      <a:r>
                        <a:rPr lang="en-US" sz="2200" dirty="0"/>
                        <a:t> Timeline </a:t>
                      </a:r>
                    </a:p>
                  </a:txBody>
                  <a:tcPr/>
                </a:tc>
                <a:tc>
                  <a:txBody>
                    <a:bodyPr/>
                    <a:lstStyle/>
                    <a:p>
                      <a:r>
                        <a:rPr lang="en-US" sz="2200" dirty="0"/>
                        <a:t>Activity</a:t>
                      </a:r>
                    </a:p>
                  </a:txBody>
                  <a:tcPr/>
                </a:tc>
                <a:extLst>
                  <a:ext uri="{0D108BD9-81ED-4DB2-BD59-A6C34878D82A}">
                    <a16:rowId xmlns:a16="http://schemas.microsoft.com/office/drawing/2014/main" val="1519842517"/>
                  </a:ext>
                </a:extLst>
              </a:tr>
              <a:tr h="370840">
                <a:tc>
                  <a:txBody>
                    <a:bodyPr/>
                    <a:lstStyle/>
                    <a:p>
                      <a:r>
                        <a:rPr lang="en-US" sz="2200" dirty="0"/>
                        <a:t>Sep 2017</a:t>
                      </a:r>
                    </a:p>
                  </a:txBody>
                  <a:tcPr/>
                </a:tc>
                <a:tc>
                  <a:txBody>
                    <a:bodyPr/>
                    <a:lstStyle/>
                    <a:p>
                      <a:r>
                        <a:rPr lang="en-US" sz="2200" dirty="0"/>
                        <a:t>Held a VC working session:</a:t>
                      </a:r>
                    </a:p>
                    <a:p>
                      <a:pPr marL="285750" indent="-285750">
                        <a:buFont typeface="Wingdings" pitchFamily="2" charset="2"/>
                        <a:buChar char="ü"/>
                      </a:pPr>
                      <a:r>
                        <a:rPr lang="en-US" sz="2200" b="0" kern="1200" dirty="0">
                          <a:solidFill>
                            <a:schemeClr val="dk1"/>
                          </a:solidFill>
                          <a:effectLst/>
                          <a:latin typeface="+mn-lt"/>
                          <a:ea typeface="+mn-ea"/>
                          <a:cs typeface="+mn-cs"/>
                        </a:rPr>
                        <a:t>Agreed on the 10 criteria for review of PIs in PEMPAL countries</a:t>
                      </a:r>
                    </a:p>
                    <a:p>
                      <a:pPr marL="285750" indent="-285750">
                        <a:buFont typeface="Wingdings" pitchFamily="2" charset="2"/>
                        <a:buChar char="ü"/>
                      </a:pPr>
                      <a:r>
                        <a:rPr lang="en-US" sz="2200" kern="1200" dirty="0">
                          <a:solidFill>
                            <a:schemeClr val="dk1"/>
                          </a:solidFill>
                          <a:effectLst/>
                          <a:latin typeface="+mn-lt"/>
                          <a:ea typeface="+mn-ea"/>
                          <a:cs typeface="+mn-cs"/>
                        </a:rPr>
                        <a:t>Each country presented against these 10 criteria</a:t>
                      </a:r>
                      <a:r>
                        <a:rPr lang="en-US" sz="2200" dirty="0">
                          <a:effectLst/>
                        </a:rPr>
                        <a:t>  </a:t>
                      </a:r>
                    </a:p>
                    <a:p>
                      <a:pPr marL="285750" indent="-285750">
                        <a:buFont typeface="Wingdings" pitchFamily="2" charset="2"/>
                        <a:buChar char="ü"/>
                      </a:pPr>
                      <a:r>
                        <a:rPr lang="en-US" sz="2200" kern="1200" dirty="0">
                          <a:solidFill>
                            <a:schemeClr val="dk1"/>
                          </a:solidFill>
                          <a:effectLst/>
                          <a:latin typeface="+mn-lt"/>
                          <a:ea typeface="+mn-ea"/>
                          <a:cs typeface="+mn-cs"/>
                        </a:rPr>
                        <a:t>Discussed initial summary findings</a:t>
                      </a:r>
                      <a:r>
                        <a:rPr lang="en-US" sz="2200" dirty="0">
                          <a:effectLst/>
                        </a:rPr>
                        <a:t> </a:t>
                      </a:r>
                    </a:p>
                    <a:p>
                      <a:pPr marL="285750" indent="-285750">
                        <a:buFont typeface="Wingdings" pitchFamily="2" charset="2"/>
                        <a:buChar char="ü"/>
                      </a:pPr>
                      <a:r>
                        <a:rPr lang="en-US" sz="2200" dirty="0">
                          <a:effectLst/>
                        </a:rPr>
                        <a:t>Decided to </a:t>
                      </a:r>
                      <a:r>
                        <a:rPr lang="en-US" sz="2200" b="0" kern="1200" dirty="0">
                          <a:solidFill>
                            <a:schemeClr val="dk1"/>
                          </a:solidFill>
                          <a:effectLst/>
                          <a:latin typeface="+mn-lt"/>
                          <a:ea typeface="+mn-ea"/>
                          <a:cs typeface="+mn-cs"/>
                        </a:rPr>
                        <a:t>also further focus the review on PIs in the sectors of health and education</a:t>
                      </a:r>
                      <a:r>
                        <a:rPr lang="en-US" sz="2200" b="0" dirty="0">
                          <a:effectLst/>
                        </a:rPr>
                        <a:t> </a:t>
                      </a:r>
                      <a:endParaRPr lang="en-US" sz="2200" b="0" dirty="0"/>
                    </a:p>
                  </a:txBody>
                  <a:tcPr/>
                </a:tc>
                <a:extLst>
                  <a:ext uri="{0D108BD9-81ED-4DB2-BD59-A6C34878D82A}">
                    <a16:rowId xmlns:a16="http://schemas.microsoft.com/office/drawing/2014/main" val="1868284735"/>
                  </a:ext>
                </a:extLst>
              </a:tr>
              <a:tr h="370840">
                <a:tc>
                  <a:txBody>
                    <a:bodyPr/>
                    <a:lstStyle/>
                    <a:p>
                      <a:r>
                        <a:rPr lang="en-US" sz="2200" dirty="0"/>
                        <a:t>Oct-Nov 2017</a:t>
                      </a:r>
                    </a:p>
                  </a:txBody>
                  <a:tcPr/>
                </a:tc>
                <a:tc>
                  <a:txBody>
                    <a:bodyPr/>
                    <a:lstStyle/>
                    <a:p>
                      <a:pPr marL="285750" indent="-285750" algn="just" fontAlgn="auto">
                        <a:spcAft>
                          <a:spcPts val="0"/>
                        </a:spcAft>
                        <a:buFont typeface="Wingdings" panose="05000000000000000000" pitchFamily="2" charset="2"/>
                        <a:buChar char="ü"/>
                        <a:defRPr/>
                      </a:pPr>
                      <a:r>
                        <a:rPr lang="en-US" sz="2200" b="0" dirty="0">
                          <a:solidFill>
                            <a:prstClr val="black"/>
                          </a:solidFill>
                        </a:rPr>
                        <a:t>Collected and analyzed </a:t>
                      </a:r>
                      <a:r>
                        <a:rPr lang="en-US" sz="2200" b="0" kern="1200" dirty="0">
                          <a:solidFill>
                            <a:schemeClr val="dk1"/>
                          </a:solidFill>
                          <a:effectLst/>
                          <a:latin typeface="+mn-lt"/>
                          <a:ea typeface="+mn-ea"/>
                          <a:cs typeface="+mn-cs"/>
                        </a:rPr>
                        <a:t>PIs in the sectors of health and education</a:t>
                      </a:r>
                      <a:r>
                        <a:rPr lang="en-US" sz="2200" b="0" dirty="0">
                          <a:effectLst/>
                        </a:rPr>
                        <a:t> </a:t>
                      </a:r>
                    </a:p>
                    <a:p>
                      <a:pPr marL="285750" indent="-285750" algn="just" fontAlgn="auto">
                        <a:spcAft>
                          <a:spcPts val="0"/>
                        </a:spcAft>
                        <a:buFont typeface="Wingdings" panose="05000000000000000000" pitchFamily="2" charset="2"/>
                        <a:buChar char="ü"/>
                        <a:defRPr/>
                      </a:pPr>
                      <a:r>
                        <a:rPr lang="en-US" sz="2200" b="0" dirty="0">
                          <a:effectLst/>
                        </a:rPr>
                        <a:t>Prepared comprehensive presentation on PI review based on 10 criteria and more detailed review of health and education PIs and solicited comments from PPBWG</a:t>
                      </a:r>
                      <a:endParaRPr lang="en-US" sz="2200" b="0" dirty="0"/>
                    </a:p>
                  </a:txBody>
                  <a:tcPr/>
                </a:tc>
                <a:extLst>
                  <a:ext uri="{0D108BD9-81ED-4DB2-BD59-A6C34878D82A}">
                    <a16:rowId xmlns:a16="http://schemas.microsoft.com/office/drawing/2014/main" val="548962139"/>
                  </a:ext>
                </a:extLst>
              </a:tr>
            </a:tbl>
          </a:graphicData>
        </a:graphic>
      </p:graphicFrame>
    </p:spTree>
    <p:extLst>
      <p:ext uri="{BB962C8B-B14F-4D97-AF65-F5344CB8AC3E}">
        <p14:creationId xmlns:p14="http://schemas.microsoft.com/office/powerpoint/2010/main" val="362575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7167"/>
            <a:ext cx="8763000" cy="5712234"/>
          </a:xfrm>
        </p:spPr>
        <p:txBody>
          <a:bodyPr rtlCol="0">
            <a:normAutofit/>
          </a:bodyPr>
          <a:lstStyle/>
          <a:p>
            <a:pPr algn="just" fontAlgn="auto">
              <a:spcAft>
                <a:spcPts val="0"/>
              </a:spcAft>
              <a:defRPr/>
            </a:pPr>
            <a:r>
              <a:rPr lang="en-US" sz="1800" dirty="0">
                <a:solidFill>
                  <a:schemeClr val="tx1">
                    <a:lumMod val="95000"/>
                    <a:lumOff val="5000"/>
                  </a:schemeClr>
                </a:solidFill>
              </a:rPr>
              <a:t> </a:t>
            </a:r>
            <a:endParaRPr lang="en-GB" sz="1800" b="1" dirty="0">
              <a:solidFill>
                <a:prstClr val="black"/>
              </a:solidFill>
            </a:endParaRPr>
          </a:p>
          <a:p>
            <a:pPr algn="just" fontAlgn="auto">
              <a:spcAft>
                <a:spcPts val="0"/>
              </a:spcAft>
              <a:defRPr/>
            </a:pPr>
            <a:endParaRPr lang="en-GB" sz="1800" b="1" dirty="0">
              <a:solidFill>
                <a:prstClr val="black"/>
              </a:solidFill>
            </a:endParaRPr>
          </a:p>
          <a:p>
            <a:pPr algn="just" fontAlgn="auto">
              <a:spcAft>
                <a:spcPts val="0"/>
              </a:spcAft>
              <a:defRPr/>
            </a:pPr>
            <a:endParaRPr lang="ru-RU" sz="1800" dirty="0">
              <a:solidFill>
                <a:schemeClr val="tx1">
                  <a:lumMod val="95000"/>
                  <a:lumOff val="5000"/>
                </a:schemeClr>
              </a:solidFill>
            </a:endParaRPr>
          </a:p>
          <a:p>
            <a:pPr marL="285750" indent="-285750" algn="just" fontAlgn="auto">
              <a:spcAft>
                <a:spcPts val="0"/>
              </a:spcAft>
              <a:buFont typeface="Arial" charset="0"/>
              <a:buChar char="•"/>
              <a:defRPr/>
            </a:pPr>
            <a:endParaRPr lang="en-GB" sz="1800" dirty="0">
              <a:solidFill>
                <a:prstClr val="black"/>
              </a:solidFill>
            </a:endParaRPr>
          </a:p>
          <a:p>
            <a:pPr marL="285750" indent="-285750" algn="just" fontAlgn="auto">
              <a:spcAft>
                <a:spcPts val="0"/>
              </a:spcAft>
              <a:buFont typeface="Arial" charset="0"/>
              <a:buChar char="•"/>
              <a:defRPr/>
            </a:pPr>
            <a:endParaRPr lang="en-GB" sz="1800" dirty="0">
              <a:solidFill>
                <a:prstClr val="black"/>
              </a:solidFill>
            </a:endParaRPr>
          </a:p>
          <a:p>
            <a:pPr algn="just" fontAlgn="auto">
              <a:spcAft>
                <a:spcPts val="0"/>
              </a:spcAft>
              <a:defRPr/>
            </a:pPr>
            <a:endParaRPr lang="ru-RU" sz="18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14400" y="193"/>
            <a:ext cx="8839200" cy="646331"/>
          </a:xfrm>
          <a:prstGeom prst="rect">
            <a:avLst/>
          </a:prstGeom>
          <a:noFill/>
        </p:spPr>
        <p:txBody>
          <a:bodyPr wrap="square" rtlCol="0">
            <a:spAutoFit/>
          </a:bodyPr>
          <a:lstStyle/>
          <a:p>
            <a:pPr algn="ctr"/>
            <a:r>
              <a:rPr lang="en-US" sz="3600" dirty="0">
                <a:solidFill>
                  <a:srgbClr val="002060"/>
                </a:solidFill>
                <a:latin typeface="Calibri"/>
              </a:rPr>
              <a:t>PPBWG Activities in the Last Year</a:t>
            </a:r>
          </a:p>
        </p:txBody>
      </p:sp>
      <p:graphicFrame>
        <p:nvGraphicFramePr>
          <p:cNvPr id="4" name="Table 3">
            <a:extLst>
              <a:ext uri="{FF2B5EF4-FFF2-40B4-BE49-F238E27FC236}">
                <a16:creationId xmlns:a16="http://schemas.microsoft.com/office/drawing/2014/main" id="{DB679ED2-08CB-4D4B-A42D-89039A9C6A5E}"/>
              </a:ext>
            </a:extLst>
          </p:cNvPr>
          <p:cNvGraphicFramePr>
            <a:graphicFrameLocks noGrp="1"/>
          </p:cNvGraphicFramePr>
          <p:nvPr>
            <p:extLst>
              <p:ext uri="{D42A27DB-BD31-4B8C-83A1-F6EECF244321}">
                <p14:modId xmlns:p14="http://schemas.microsoft.com/office/powerpoint/2010/main" val="3274591488"/>
              </p:ext>
            </p:extLst>
          </p:nvPr>
        </p:nvGraphicFramePr>
        <p:xfrm>
          <a:off x="858103" y="749528"/>
          <a:ext cx="8875594" cy="5882640"/>
        </p:xfrm>
        <a:graphic>
          <a:graphicData uri="http://schemas.openxmlformats.org/drawingml/2006/table">
            <a:tbl>
              <a:tblPr firstRow="1" bandRow="1">
                <a:tableStyleId>{5C22544A-7EE6-4342-B048-85BDC9FD1C3A}</a:tableStyleId>
              </a:tblPr>
              <a:tblGrid>
                <a:gridCol w="1433750">
                  <a:extLst>
                    <a:ext uri="{9D8B030D-6E8A-4147-A177-3AD203B41FA5}">
                      <a16:colId xmlns:a16="http://schemas.microsoft.com/office/drawing/2014/main" val="4225753917"/>
                    </a:ext>
                  </a:extLst>
                </a:gridCol>
                <a:gridCol w="7441844">
                  <a:extLst>
                    <a:ext uri="{9D8B030D-6E8A-4147-A177-3AD203B41FA5}">
                      <a16:colId xmlns:a16="http://schemas.microsoft.com/office/drawing/2014/main" val="2934776699"/>
                    </a:ext>
                  </a:extLst>
                </a:gridCol>
              </a:tblGrid>
              <a:tr h="302602">
                <a:tc>
                  <a:txBody>
                    <a:bodyPr/>
                    <a:lstStyle/>
                    <a:p>
                      <a:r>
                        <a:rPr lang="en-US" sz="2200" dirty="0"/>
                        <a:t> Timeline </a:t>
                      </a:r>
                    </a:p>
                  </a:txBody>
                  <a:tcPr/>
                </a:tc>
                <a:tc>
                  <a:txBody>
                    <a:bodyPr/>
                    <a:lstStyle/>
                    <a:p>
                      <a:r>
                        <a:rPr lang="en-US" sz="2200" dirty="0"/>
                        <a:t>Activity</a:t>
                      </a:r>
                    </a:p>
                  </a:txBody>
                  <a:tcPr/>
                </a:tc>
                <a:extLst>
                  <a:ext uri="{0D108BD9-81ED-4DB2-BD59-A6C34878D82A}">
                    <a16:rowId xmlns:a16="http://schemas.microsoft.com/office/drawing/2014/main" val="1519842517"/>
                  </a:ext>
                </a:extLst>
              </a:tr>
              <a:tr h="370840">
                <a:tc>
                  <a:txBody>
                    <a:bodyPr/>
                    <a:lstStyle/>
                    <a:p>
                      <a:r>
                        <a:rPr lang="en-US" sz="2200" dirty="0"/>
                        <a:t>Nov 2017</a:t>
                      </a:r>
                    </a:p>
                  </a:txBody>
                  <a:tcPr/>
                </a:tc>
                <a:tc>
                  <a:txBody>
                    <a:bodyPr/>
                    <a:lstStyle/>
                    <a:p>
                      <a:r>
                        <a:rPr lang="en-US" sz="2200" dirty="0"/>
                        <a:t>Participation of a small BCOP delegation at the </a:t>
                      </a:r>
                      <a:r>
                        <a:rPr lang="en-US" sz="2200" b="0" dirty="0">
                          <a:effectLst/>
                        </a:rPr>
                        <a:t>meeting of the OECD’s Network for Performance and Results in Paris</a:t>
                      </a:r>
                      <a:r>
                        <a:rPr lang="en-US" sz="2200" dirty="0"/>
                        <a:t>:</a:t>
                      </a:r>
                    </a:p>
                    <a:p>
                      <a:endParaRPr lang="en-US" sz="2200" dirty="0"/>
                    </a:p>
                    <a:p>
                      <a:pPr marL="285750" indent="-285750" algn="just" fontAlgn="auto">
                        <a:spcAft>
                          <a:spcPts val="0"/>
                        </a:spcAft>
                        <a:buFont typeface="Wingdings" panose="05000000000000000000" pitchFamily="2" charset="2"/>
                        <a:buChar char="ü"/>
                        <a:defRPr/>
                      </a:pPr>
                      <a:r>
                        <a:rPr lang="en-US" sz="2200" dirty="0"/>
                        <a:t>Presented PEMPAL, BCOP, and PPBWG’s work </a:t>
                      </a:r>
                    </a:p>
                    <a:p>
                      <a:pPr marL="285750" indent="-285750" algn="just" fontAlgn="auto">
                        <a:spcAft>
                          <a:spcPts val="0"/>
                        </a:spcAft>
                        <a:buFont typeface="Wingdings" panose="05000000000000000000" pitchFamily="2" charset="2"/>
                        <a:buChar char="ü"/>
                        <a:defRPr/>
                      </a:pPr>
                      <a:r>
                        <a:rPr lang="en-US" sz="2200" dirty="0"/>
                        <a:t>Presented summary findings of the </a:t>
                      </a:r>
                      <a:r>
                        <a:rPr lang="en-US" sz="2200" b="0" dirty="0">
                          <a:effectLst/>
                        </a:rPr>
                        <a:t>PI review at the meeting of the OECD’s Network for Performance and Results</a:t>
                      </a:r>
                    </a:p>
                    <a:p>
                      <a:pPr marL="285750" indent="-285750" algn="just" fontAlgn="auto">
                        <a:spcAft>
                          <a:spcPts val="0"/>
                        </a:spcAft>
                        <a:buFont typeface="Wingdings" panose="05000000000000000000" pitchFamily="2" charset="2"/>
                        <a:buChar char="ü"/>
                        <a:defRPr/>
                      </a:pPr>
                      <a:r>
                        <a:rPr lang="en-US" sz="2200" b="0" dirty="0">
                          <a:effectLst/>
                        </a:rPr>
                        <a:t>Presented the country case of Russian Federation </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2200" dirty="0"/>
                        <a:t>Participated at the </a:t>
                      </a:r>
                      <a:r>
                        <a:rPr lang="en-US" sz="2200" b="0" dirty="0">
                          <a:effectLst/>
                        </a:rPr>
                        <a:t>OECD Performance and Results Network’s </a:t>
                      </a:r>
                      <a:r>
                        <a:rPr lang="en-US" sz="2200" dirty="0"/>
                        <a:t>sessions, including role of ICT and big data in performance budgeting, emerging trends in spending reviews, and improving the use of evidence in performance budgeting</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2200" b="0" dirty="0">
                          <a:effectLst/>
                        </a:rPr>
                        <a:t>Participated and contributed to Network’s working sessions to provide inputs on OECD’s Best Practices in Performance Budgeting </a:t>
                      </a:r>
                      <a:r>
                        <a:rPr lang="en-US" sz="2200" b="0" i="1" dirty="0">
                          <a:effectLst/>
                        </a:rPr>
                        <a:t>(to be presented later today by OECD and to be translated by the PPBWG into PEMPAL languages once finalized by the OECD)</a:t>
                      </a:r>
                      <a:endParaRPr lang="en-US" sz="2200" i="1" dirty="0"/>
                    </a:p>
                  </a:txBody>
                  <a:tcPr/>
                </a:tc>
                <a:extLst>
                  <a:ext uri="{0D108BD9-81ED-4DB2-BD59-A6C34878D82A}">
                    <a16:rowId xmlns:a16="http://schemas.microsoft.com/office/drawing/2014/main" val="4146580386"/>
                  </a:ext>
                </a:extLst>
              </a:tr>
            </a:tbl>
          </a:graphicData>
        </a:graphic>
      </p:graphicFrame>
    </p:spTree>
    <p:extLst>
      <p:ext uri="{BB962C8B-B14F-4D97-AF65-F5344CB8AC3E}">
        <p14:creationId xmlns:p14="http://schemas.microsoft.com/office/powerpoint/2010/main" val="3526151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7167"/>
            <a:ext cx="8763000" cy="5712234"/>
          </a:xfrm>
        </p:spPr>
        <p:txBody>
          <a:bodyPr rtlCol="0">
            <a:normAutofit/>
          </a:bodyPr>
          <a:lstStyle/>
          <a:p>
            <a:pPr algn="just" fontAlgn="auto">
              <a:spcAft>
                <a:spcPts val="0"/>
              </a:spcAft>
              <a:defRPr/>
            </a:pPr>
            <a:r>
              <a:rPr lang="en-US" sz="1800" dirty="0">
                <a:solidFill>
                  <a:schemeClr val="tx1">
                    <a:lumMod val="95000"/>
                    <a:lumOff val="5000"/>
                  </a:schemeClr>
                </a:solidFill>
              </a:rPr>
              <a:t> </a:t>
            </a:r>
            <a:endParaRPr lang="en-GB" sz="1800" b="1" dirty="0">
              <a:solidFill>
                <a:prstClr val="black"/>
              </a:solidFill>
            </a:endParaRPr>
          </a:p>
          <a:p>
            <a:pPr algn="just" fontAlgn="auto">
              <a:spcAft>
                <a:spcPts val="0"/>
              </a:spcAft>
              <a:defRPr/>
            </a:pPr>
            <a:endParaRPr lang="en-GB" sz="1800" b="1" dirty="0">
              <a:solidFill>
                <a:prstClr val="black"/>
              </a:solidFill>
            </a:endParaRPr>
          </a:p>
          <a:p>
            <a:pPr algn="just" fontAlgn="auto">
              <a:spcAft>
                <a:spcPts val="0"/>
              </a:spcAft>
              <a:defRPr/>
            </a:pPr>
            <a:endParaRPr lang="ru-RU" sz="1800" dirty="0">
              <a:solidFill>
                <a:schemeClr val="tx1">
                  <a:lumMod val="95000"/>
                  <a:lumOff val="5000"/>
                </a:schemeClr>
              </a:solidFill>
            </a:endParaRPr>
          </a:p>
          <a:p>
            <a:pPr marL="285750" indent="-285750" algn="just" fontAlgn="auto">
              <a:spcAft>
                <a:spcPts val="0"/>
              </a:spcAft>
              <a:buFont typeface="Arial" charset="0"/>
              <a:buChar char="•"/>
              <a:defRPr/>
            </a:pPr>
            <a:endParaRPr lang="en-GB" sz="1800" dirty="0">
              <a:solidFill>
                <a:prstClr val="black"/>
              </a:solidFill>
            </a:endParaRPr>
          </a:p>
          <a:p>
            <a:pPr marL="285750" indent="-285750" algn="just" fontAlgn="auto">
              <a:spcAft>
                <a:spcPts val="0"/>
              </a:spcAft>
              <a:buFont typeface="Arial" charset="0"/>
              <a:buChar char="•"/>
              <a:defRPr/>
            </a:pPr>
            <a:endParaRPr lang="en-GB" sz="1800" dirty="0">
              <a:solidFill>
                <a:prstClr val="black"/>
              </a:solidFill>
            </a:endParaRPr>
          </a:p>
          <a:p>
            <a:pPr algn="just" fontAlgn="auto">
              <a:spcAft>
                <a:spcPts val="0"/>
              </a:spcAft>
              <a:defRPr/>
            </a:pPr>
            <a:endParaRPr lang="ru-RU" sz="18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14400" y="193"/>
            <a:ext cx="8839200" cy="646331"/>
          </a:xfrm>
          <a:prstGeom prst="rect">
            <a:avLst/>
          </a:prstGeom>
          <a:noFill/>
        </p:spPr>
        <p:txBody>
          <a:bodyPr wrap="square" rtlCol="0">
            <a:spAutoFit/>
          </a:bodyPr>
          <a:lstStyle/>
          <a:p>
            <a:pPr algn="ctr"/>
            <a:r>
              <a:rPr lang="en-US" sz="3600" dirty="0">
                <a:solidFill>
                  <a:srgbClr val="002060"/>
                </a:solidFill>
                <a:latin typeface="Calibri"/>
              </a:rPr>
              <a:t>PPBWG Activities in the Last Year </a:t>
            </a:r>
          </a:p>
        </p:txBody>
      </p:sp>
      <p:graphicFrame>
        <p:nvGraphicFramePr>
          <p:cNvPr id="4" name="Table 3">
            <a:extLst>
              <a:ext uri="{FF2B5EF4-FFF2-40B4-BE49-F238E27FC236}">
                <a16:creationId xmlns:a16="http://schemas.microsoft.com/office/drawing/2014/main" id="{DB679ED2-08CB-4D4B-A42D-89039A9C6A5E}"/>
              </a:ext>
            </a:extLst>
          </p:cNvPr>
          <p:cNvGraphicFramePr>
            <a:graphicFrameLocks noGrp="1"/>
          </p:cNvGraphicFramePr>
          <p:nvPr>
            <p:extLst>
              <p:ext uri="{D42A27DB-BD31-4B8C-83A1-F6EECF244321}">
                <p14:modId xmlns:p14="http://schemas.microsoft.com/office/powerpoint/2010/main" val="185154739"/>
              </p:ext>
            </p:extLst>
          </p:nvPr>
        </p:nvGraphicFramePr>
        <p:xfrm>
          <a:off x="801806" y="631511"/>
          <a:ext cx="8875594" cy="6065520"/>
        </p:xfrm>
        <a:graphic>
          <a:graphicData uri="http://schemas.openxmlformats.org/drawingml/2006/table">
            <a:tbl>
              <a:tblPr firstRow="1" bandRow="1">
                <a:tableStyleId>{5C22544A-7EE6-4342-B048-85BDC9FD1C3A}</a:tableStyleId>
              </a:tblPr>
              <a:tblGrid>
                <a:gridCol w="1433750">
                  <a:extLst>
                    <a:ext uri="{9D8B030D-6E8A-4147-A177-3AD203B41FA5}">
                      <a16:colId xmlns:a16="http://schemas.microsoft.com/office/drawing/2014/main" val="4225753917"/>
                    </a:ext>
                  </a:extLst>
                </a:gridCol>
                <a:gridCol w="7441844">
                  <a:extLst>
                    <a:ext uri="{9D8B030D-6E8A-4147-A177-3AD203B41FA5}">
                      <a16:colId xmlns:a16="http://schemas.microsoft.com/office/drawing/2014/main" val="2934776699"/>
                    </a:ext>
                  </a:extLst>
                </a:gridCol>
              </a:tblGrid>
              <a:tr h="302602">
                <a:tc>
                  <a:txBody>
                    <a:bodyPr/>
                    <a:lstStyle/>
                    <a:p>
                      <a:r>
                        <a:rPr lang="en-US" dirty="0"/>
                        <a:t> Timeline </a:t>
                      </a:r>
                    </a:p>
                  </a:txBody>
                  <a:tcPr/>
                </a:tc>
                <a:tc>
                  <a:txBody>
                    <a:bodyPr/>
                    <a:lstStyle/>
                    <a:p>
                      <a:r>
                        <a:rPr lang="en-US" dirty="0"/>
                        <a:t>Activity</a:t>
                      </a:r>
                    </a:p>
                  </a:txBody>
                  <a:tcPr/>
                </a:tc>
                <a:extLst>
                  <a:ext uri="{0D108BD9-81ED-4DB2-BD59-A6C34878D82A}">
                    <a16:rowId xmlns:a16="http://schemas.microsoft.com/office/drawing/2014/main" val="1519842517"/>
                  </a:ext>
                </a:extLst>
              </a:tr>
              <a:tr h="680342">
                <a:tc>
                  <a:txBody>
                    <a:bodyPr/>
                    <a:lstStyle/>
                    <a:p>
                      <a:r>
                        <a:rPr lang="en-US" sz="2200" dirty="0"/>
                        <a:t>Winter 2017/2018 </a:t>
                      </a:r>
                    </a:p>
                  </a:txBody>
                  <a:tcPr/>
                </a:tc>
                <a:tc>
                  <a:txBody>
                    <a:bodyPr/>
                    <a:lstStyle/>
                    <a:p>
                      <a:pPr lvl="0"/>
                      <a:r>
                        <a:rPr lang="en-US" sz="2200" dirty="0">
                          <a:solidFill>
                            <a:prstClr val="black"/>
                          </a:solidFill>
                        </a:rPr>
                        <a:t>Prepared the draft formal version of the PPBWG’s knowledge product – report on  Performance Indicators in PEMPAL Countries: Trends and Challenges </a:t>
                      </a:r>
                      <a:r>
                        <a:rPr lang="en-US" sz="2200" b="0" i="1" dirty="0">
                          <a:effectLst/>
                        </a:rPr>
                        <a:t>(translated and circulated as background material for this meeting). </a:t>
                      </a:r>
                    </a:p>
                    <a:p>
                      <a:pPr lvl="0"/>
                      <a:endParaRPr lang="en-US" sz="2000" b="0" i="1" dirty="0">
                        <a:effectLst/>
                      </a:endParaRPr>
                    </a:p>
                    <a:p>
                      <a:pPr marL="285750" lvl="0" indent="-285750">
                        <a:buFont typeface="Wingdings" pitchFamily="2" charset="2"/>
                        <a:buChar char="ü"/>
                      </a:pPr>
                      <a:r>
                        <a:rPr lang="en-US" sz="2000" b="0" kern="1200" dirty="0">
                          <a:solidFill>
                            <a:schemeClr val="dk1"/>
                          </a:solidFill>
                          <a:effectLst/>
                          <a:latin typeface="+mn-lt"/>
                          <a:ea typeface="+mn-ea"/>
                          <a:cs typeface="+mn-cs"/>
                        </a:rPr>
                        <a:t>Takes stock of main characteristics of the indicators collected in budget planning processes in PEMPAL countries and identifies main challenges of PEMPAL countries related to performance indicators. </a:t>
                      </a:r>
                    </a:p>
                    <a:p>
                      <a:pPr marL="285750" lvl="0" indent="-285750">
                        <a:buFont typeface="Wingdings" pitchFamily="2" charset="2"/>
                        <a:buChar char="ü"/>
                      </a:pPr>
                      <a:r>
                        <a:rPr lang="en-US" sz="2000" b="0" kern="1200" dirty="0">
                          <a:solidFill>
                            <a:schemeClr val="dk1"/>
                          </a:solidFill>
                          <a:effectLst/>
                          <a:latin typeface="+mn-lt"/>
                          <a:ea typeface="+mn-ea"/>
                          <a:cs typeface="+mn-cs"/>
                        </a:rPr>
                        <a:t>It comprises of two parts: general PI review based on 10 criteria &amp; detailed review of PIs in health and education. Both parts provide the summary joint analysis and information per each country.</a:t>
                      </a:r>
                    </a:p>
                    <a:p>
                      <a:pPr marL="285750" lvl="0" indent="-285750">
                        <a:buFont typeface="Wingdings" pitchFamily="2" charset="2"/>
                        <a:buChar char="ü"/>
                      </a:pPr>
                      <a:r>
                        <a:rPr lang="en-US" sz="2000" b="0" kern="1200" dirty="0">
                          <a:solidFill>
                            <a:schemeClr val="dk1"/>
                          </a:solidFill>
                          <a:effectLst/>
                          <a:latin typeface="+mn-lt"/>
                          <a:ea typeface="+mn-ea"/>
                          <a:cs typeface="+mn-cs"/>
                        </a:rPr>
                        <a:t>It is supplemented by the sets of PIs or examples of PIs collected from ten PPBWG countries, which have been circulated to PPBWG member countries. </a:t>
                      </a:r>
                    </a:p>
                    <a:p>
                      <a:pPr marL="285750" lvl="0" indent="-285750">
                        <a:buFont typeface="Wingdings" pitchFamily="2" charset="2"/>
                        <a:buChar char="ü"/>
                      </a:pPr>
                      <a:r>
                        <a:rPr lang="en-US" sz="2000" b="0" kern="1200" dirty="0">
                          <a:solidFill>
                            <a:schemeClr val="dk1"/>
                          </a:solidFill>
                          <a:effectLst/>
                          <a:latin typeface="+mn-lt"/>
                          <a:ea typeface="+mn-ea"/>
                          <a:cs typeface="+mn-cs"/>
                        </a:rPr>
                        <a:t>This knowledge product is meant to be used as a benchmarking tool, as well as a resource od specific PIs used in other countries. It will be considered by the PPBWG in its decisions on the focus of future work of the PPBWG.</a:t>
                      </a:r>
                      <a:endParaRPr lang="en-US" sz="2000" b="0" dirty="0"/>
                    </a:p>
                  </a:txBody>
                  <a:tcPr/>
                </a:tc>
                <a:extLst>
                  <a:ext uri="{0D108BD9-81ED-4DB2-BD59-A6C34878D82A}">
                    <a16:rowId xmlns:a16="http://schemas.microsoft.com/office/drawing/2014/main" val="2750434589"/>
                  </a:ext>
                </a:extLst>
              </a:tr>
            </a:tbl>
          </a:graphicData>
        </a:graphic>
      </p:graphicFrame>
    </p:spTree>
    <p:extLst>
      <p:ext uri="{BB962C8B-B14F-4D97-AF65-F5344CB8AC3E}">
        <p14:creationId xmlns:p14="http://schemas.microsoft.com/office/powerpoint/2010/main" val="504062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7167"/>
            <a:ext cx="8763000" cy="5712234"/>
          </a:xfrm>
        </p:spPr>
        <p:txBody>
          <a:bodyPr rtlCol="0">
            <a:normAutofit/>
          </a:bodyPr>
          <a:lstStyle/>
          <a:p>
            <a:pPr algn="just" fontAlgn="auto">
              <a:spcAft>
                <a:spcPts val="0"/>
              </a:spcAft>
              <a:defRPr/>
            </a:pPr>
            <a:r>
              <a:rPr lang="en-US" sz="1800" dirty="0">
                <a:solidFill>
                  <a:schemeClr val="tx1">
                    <a:lumMod val="95000"/>
                    <a:lumOff val="5000"/>
                  </a:schemeClr>
                </a:solidFill>
              </a:rPr>
              <a:t> </a:t>
            </a:r>
            <a:endParaRPr lang="en-GB" sz="1800" b="1" dirty="0">
              <a:solidFill>
                <a:prstClr val="black"/>
              </a:solidFill>
            </a:endParaRPr>
          </a:p>
          <a:p>
            <a:pPr algn="just" fontAlgn="auto">
              <a:spcAft>
                <a:spcPts val="0"/>
              </a:spcAft>
              <a:defRPr/>
            </a:pPr>
            <a:endParaRPr lang="en-GB" sz="1800" b="1" dirty="0">
              <a:solidFill>
                <a:prstClr val="black"/>
              </a:solidFill>
            </a:endParaRPr>
          </a:p>
          <a:p>
            <a:pPr algn="just" fontAlgn="auto">
              <a:spcAft>
                <a:spcPts val="0"/>
              </a:spcAft>
              <a:defRPr/>
            </a:pPr>
            <a:endParaRPr lang="ru-RU" sz="1800" dirty="0">
              <a:solidFill>
                <a:schemeClr val="tx1">
                  <a:lumMod val="95000"/>
                  <a:lumOff val="5000"/>
                </a:schemeClr>
              </a:solidFill>
            </a:endParaRPr>
          </a:p>
          <a:p>
            <a:pPr marL="285750" indent="-285750" algn="just" fontAlgn="auto">
              <a:spcAft>
                <a:spcPts val="0"/>
              </a:spcAft>
              <a:buFont typeface="Arial" charset="0"/>
              <a:buChar char="•"/>
              <a:defRPr/>
            </a:pPr>
            <a:endParaRPr lang="en-GB" sz="1800" dirty="0">
              <a:solidFill>
                <a:prstClr val="black"/>
              </a:solidFill>
            </a:endParaRPr>
          </a:p>
          <a:p>
            <a:pPr marL="285750" indent="-285750" algn="just" fontAlgn="auto">
              <a:spcAft>
                <a:spcPts val="0"/>
              </a:spcAft>
              <a:buFont typeface="Arial" charset="0"/>
              <a:buChar char="•"/>
              <a:defRPr/>
            </a:pPr>
            <a:endParaRPr lang="en-GB" sz="1800" dirty="0">
              <a:solidFill>
                <a:prstClr val="black"/>
              </a:solidFill>
            </a:endParaRPr>
          </a:p>
          <a:p>
            <a:pPr algn="just" fontAlgn="auto">
              <a:spcAft>
                <a:spcPts val="0"/>
              </a:spcAft>
              <a:defRPr/>
            </a:pPr>
            <a:endParaRPr lang="ru-RU" sz="18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14400" y="193"/>
            <a:ext cx="8839200" cy="646331"/>
          </a:xfrm>
          <a:prstGeom prst="rect">
            <a:avLst/>
          </a:prstGeom>
          <a:noFill/>
        </p:spPr>
        <p:txBody>
          <a:bodyPr wrap="square" rtlCol="0">
            <a:spAutoFit/>
          </a:bodyPr>
          <a:lstStyle/>
          <a:p>
            <a:pPr algn="ctr"/>
            <a:r>
              <a:rPr lang="en-US" sz="3600" dirty="0">
                <a:solidFill>
                  <a:srgbClr val="002060"/>
                </a:solidFill>
                <a:latin typeface="Calibri"/>
              </a:rPr>
              <a:t>PPBWG Activities in the Last Year</a:t>
            </a:r>
          </a:p>
        </p:txBody>
      </p:sp>
      <p:graphicFrame>
        <p:nvGraphicFramePr>
          <p:cNvPr id="4" name="Table 3">
            <a:extLst>
              <a:ext uri="{FF2B5EF4-FFF2-40B4-BE49-F238E27FC236}">
                <a16:creationId xmlns:a16="http://schemas.microsoft.com/office/drawing/2014/main" id="{DB679ED2-08CB-4D4B-A42D-89039A9C6A5E}"/>
              </a:ext>
            </a:extLst>
          </p:cNvPr>
          <p:cNvGraphicFramePr>
            <a:graphicFrameLocks noGrp="1"/>
          </p:cNvGraphicFramePr>
          <p:nvPr>
            <p:extLst>
              <p:ext uri="{D42A27DB-BD31-4B8C-83A1-F6EECF244321}">
                <p14:modId xmlns:p14="http://schemas.microsoft.com/office/powerpoint/2010/main" val="2273842457"/>
              </p:ext>
            </p:extLst>
          </p:nvPr>
        </p:nvGraphicFramePr>
        <p:xfrm>
          <a:off x="754623" y="646524"/>
          <a:ext cx="8875594" cy="5913120"/>
        </p:xfrm>
        <a:graphic>
          <a:graphicData uri="http://schemas.openxmlformats.org/drawingml/2006/table">
            <a:tbl>
              <a:tblPr firstRow="1" bandRow="1">
                <a:tableStyleId>{5C22544A-7EE6-4342-B048-85BDC9FD1C3A}</a:tableStyleId>
              </a:tblPr>
              <a:tblGrid>
                <a:gridCol w="1433750">
                  <a:extLst>
                    <a:ext uri="{9D8B030D-6E8A-4147-A177-3AD203B41FA5}">
                      <a16:colId xmlns:a16="http://schemas.microsoft.com/office/drawing/2014/main" val="4225753917"/>
                    </a:ext>
                  </a:extLst>
                </a:gridCol>
                <a:gridCol w="7441844">
                  <a:extLst>
                    <a:ext uri="{9D8B030D-6E8A-4147-A177-3AD203B41FA5}">
                      <a16:colId xmlns:a16="http://schemas.microsoft.com/office/drawing/2014/main" val="2934776699"/>
                    </a:ext>
                  </a:extLst>
                </a:gridCol>
              </a:tblGrid>
              <a:tr h="302602">
                <a:tc>
                  <a:txBody>
                    <a:bodyPr/>
                    <a:lstStyle/>
                    <a:p>
                      <a:r>
                        <a:rPr lang="en-US" sz="2200" dirty="0"/>
                        <a:t> Timeline </a:t>
                      </a:r>
                    </a:p>
                  </a:txBody>
                  <a:tcPr/>
                </a:tc>
                <a:tc>
                  <a:txBody>
                    <a:bodyPr/>
                    <a:lstStyle/>
                    <a:p>
                      <a:r>
                        <a:rPr lang="en-US" sz="2200" dirty="0"/>
                        <a:t>Activity</a:t>
                      </a:r>
                    </a:p>
                  </a:txBody>
                  <a:tcPr/>
                </a:tc>
                <a:extLst>
                  <a:ext uri="{0D108BD9-81ED-4DB2-BD59-A6C34878D82A}">
                    <a16:rowId xmlns:a16="http://schemas.microsoft.com/office/drawing/2014/main" val="1519842517"/>
                  </a:ext>
                </a:extLst>
              </a:tr>
              <a:tr h="680342">
                <a:tc>
                  <a:txBody>
                    <a:bodyPr/>
                    <a:lstStyle/>
                    <a:p>
                      <a:r>
                        <a:rPr lang="en-US" sz="2200" dirty="0"/>
                        <a:t>Mar 13</a:t>
                      </a:r>
                      <a:r>
                        <a:rPr lang="en-US" sz="2200" baseline="30000" dirty="0"/>
                        <a:t>th</a:t>
                      </a:r>
                      <a:r>
                        <a:rPr lang="en-US" sz="2200" dirty="0"/>
                        <a:t> 2018</a:t>
                      </a:r>
                    </a:p>
                  </a:txBody>
                  <a:tcPr/>
                </a:tc>
                <a:tc>
                  <a:txBody>
                    <a:bodyPr/>
                    <a:lstStyle/>
                    <a:p>
                      <a:pPr lvl="0"/>
                      <a:r>
                        <a:rPr lang="en-US" sz="2200" dirty="0">
                          <a:solidFill>
                            <a:prstClr val="black"/>
                          </a:solidFill>
                        </a:rPr>
                        <a:t>Workshop of the PPBWG to examine p</a:t>
                      </a:r>
                      <a:r>
                        <a:rPr lang="en-US" sz="2200" b="0" i="0" kern="1200" dirty="0">
                          <a:solidFill>
                            <a:schemeClr val="dk1"/>
                          </a:solidFill>
                          <a:effectLst/>
                          <a:latin typeface="+mn-lt"/>
                          <a:ea typeface="+mn-ea"/>
                          <a:cs typeface="+mn-cs"/>
                        </a:rPr>
                        <a:t>erformance budgeting in Austria with the Austrian Ministry of Finance and the Federal Chancellery of Austria</a:t>
                      </a:r>
                    </a:p>
                    <a:p>
                      <a:pPr marL="285750" lvl="0" indent="-285750">
                        <a:buFont typeface="Wingdings" pitchFamily="2" charset="2"/>
                        <a:buChar char="ü"/>
                      </a:pPr>
                      <a:r>
                        <a:rPr lang="en-US" sz="2000" b="0" i="0" kern="1200" dirty="0">
                          <a:solidFill>
                            <a:schemeClr val="dk1"/>
                          </a:solidFill>
                          <a:effectLst/>
                          <a:latin typeface="+mn-lt"/>
                          <a:ea typeface="+mn-ea"/>
                          <a:cs typeface="+mn-cs"/>
                        </a:rPr>
                        <a:t>Austrian Budget Reform – Performance Budgeting</a:t>
                      </a:r>
                    </a:p>
                    <a:p>
                      <a:pPr marL="285750" lvl="0" indent="-285750">
                        <a:buFont typeface="Wingdings" pitchFamily="2" charset="2"/>
                        <a:buChar char="ü"/>
                      </a:pPr>
                      <a:r>
                        <a:rPr lang="en-US" sz="2000" b="0" i="0" kern="1200" dirty="0">
                          <a:solidFill>
                            <a:schemeClr val="dk1"/>
                          </a:solidFill>
                          <a:effectLst/>
                          <a:latin typeface="+mn-lt"/>
                          <a:ea typeface="+mn-ea"/>
                          <a:cs typeface="+mn-cs"/>
                        </a:rPr>
                        <a:t>Regulatory Impact Assessment</a:t>
                      </a:r>
                    </a:p>
                    <a:p>
                      <a:pPr marL="285750" lvl="0" indent="-285750">
                        <a:buFont typeface="Wingdings" pitchFamily="2" charset="2"/>
                        <a:buChar char="ü"/>
                      </a:pPr>
                      <a:r>
                        <a:rPr lang="en-US" sz="2000" b="0" i="0" kern="1200" dirty="0">
                          <a:solidFill>
                            <a:schemeClr val="dk1"/>
                          </a:solidFill>
                          <a:effectLst/>
                          <a:latin typeface="+mn-lt"/>
                          <a:ea typeface="+mn-ea"/>
                          <a:cs typeface="+mn-cs"/>
                        </a:rPr>
                        <a:t>Role of the Federal Performance Management Office: Quality Control of Objectives and Indicators, Monitoring and Reporting</a:t>
                      </a:r>
                    </a:p>
                    <a:p>
                      <a:pPr marL="285750" lvl="0" indent="-285750">
                        <a:buFont typeface="Wingdings" pitchFamily="2" charset="2"/>
                        <a:buChar char="ü"/>
                      </a:pPr>
                      <a:r>
                        <a:rPr lang="en-US" sz="2000" b="0" i="0" kern="1200" dirty="0">
                          <a:solidFill>
                            <a:schemeClr val="dk1"/>
                          </a:solidFill>
                          <a:effectLst/>
                          <a:latin typeface="+mn-lt"/>
                          <a:ea typeface="+mn-ea"/>
                          <a:cs typeface="+mn-cs"/>
                        </a:rPr>
                        <a:t>Technical discussion</a:t>
                      </a:r>
                    </a:p>
                  </a:txBody>
                  <a:tcPr/>
                </a:tc>
                <a:extLst>
                  <a:ext uri="{0D108BD9-81ED-4DB2-BD59-A6C34878D82A}">
                    <a16:rowId xmlns:a16="http://schemas.microsoft.com/office/drawing/2014/main" val="2750434589"/>
                  </a:ext>
                </a:extLst>
              </a:tr>
              <a:tr h="680342">
                <a:tc>
                  <a:txBody>
                    <a:bodyPr/>
                    <a:lstStyle/>
                    <a:p>
                      <a:r>
                        <a:rPr lang="en-US" sz="2200" dirty="0"/>
                        <a:t>Mar 15</a:t>
                      </a:r>
                      <a:r>
                        <a:rPr lang="en-US" sz="2200" baseline="30000" dirty="0"/>
                        <a:t>th</a:t>
                      </a:r>
                      <a:r>
                        <a:rPr lang="en-US" sz="2200" dirty="0"/>
                        <a:t> 2018</a:t>
                      </a:r>
                    </a:p>
                  </a:txBody>
                  <a:tcPr/>
                </a:tc>
                <a:tc>
                  <a:txBody>
                    <a:bodyPr/>
                    <a:lstStyle/>
                    <a:p>
                      <a:pPr lvl="0"/>
                      <a:r>
                        <a:rPr lang="en-US" sz="2200" b="0" i="0" kern="1200" dirty="0">
                          <a:solidFill>
                            <a:schemeClr val="dk1"/>
                          </a:solidFill>
                          <a:effectLst/>
                          <a:latin typeface="+mn-lt"/>
                          <a:ea typeface="+mn-ea"/>
                          <a:cs typeface="+mn-cs"/>
                        </a:rPr>
                        <a:t>PPBWG Day in BCOP Plenary meeting in Vienna (today):</a:t>
                      </a:r>
                    </a:p>
                    <a:p>
                      <a:pPr marL="285750" lvl="0" indent="-285750">
                        <a:buFont typeface="Wingdings" pitchFamily="2" charset="2"/>
                        <a:buChar char="ü"/>
                      </a:pPr>
                      <a:r>
                        <a:rPr lang="en-US" sz="2000" b="0" i="0" kern="1200" dirty="0">
                          <a:solidFill>
                            <a:schemeClr val="dk1"/>
                          </a:solidFill>
                          <a:effectLst/>
                          <a:latin typeface="+mn-lt"/>
                          <a:ea typeface="+mn-ea"/>
                          <a:cs typeface="+mn-cs"/>
                        </a:rPr>
                        <a:t>Presentation of the summary findings of the knowledge product on </a:t>
                      </a:r>
                      <a:r>
                        <a:rPr lang="en-US" sz="2000" dirty="0">
                          <a:solidFill>
                            <a:prstClr val="black"/>
                          </a:solidFill>
                        </a:rPr>
                        <a:t>Performance Indicators in PEMPAL Countries: Trends and Challenges </a:t>
                      </a:r>
                    </a:p>
                    <a:p>
                      <a:pPr marL="285750" lvl="0" indent="-285750">
                        <a:buFont typeface="Wingdings" pitchFamily="2" charset="2"/>
                        <a:buChar char="ü"/>
                      </a:pPr>
                      <a:r>
                        <a:rPr lang="en-US" sz="2000" b="0" i="0" kern="1200" dirty="0">
                          <a:solidFill>
                            <a:prstClr val="black"/>
                          </a:solidFill>
                          <a:effectLst/>
                          <a:latin typeface="+mn-lt"/>
                          <a:ea typeface="+mn-ea"/>
                          <a:cs typeface="+mn-cs"/>
                        </a:rPr>
                        <a:t>Presentation of the OECD’s Draft Best Practices in Performance Budgeting</a:t>
                      </a:r>
                    </a:p>
                    <a:p>
                      <a:pPr marL="285750" lvl="0" indent="-285750">
                        <a:buFont typeface="Wingdings" pitchFamily="2" charset="2"/>
                        <a:buChar char="ü"/>
                      </a:pPr>
                      <a:r>
                        <a:rPr lang="en-US" sz="2000" b="0" i="0" kern="1200" dirty="0">
                          <a:solidFill>
                            <a:prstClr val="black"/>
                          </a:solidFill>
                          <a:effectLst/>
                          <a:latin typeface="+mn-lt"/>
                          <a:ea typeface="+mn-ea"/>
                          <a:cs typeface="+mn-cs"/>
                        </a:rPr>
                        <a:t>Presentation on two PEMPAL country case on performance indicators </a:t>
                      </a:r>
                    </a:p>
                    <a:p>
                      <a:pPr marL="285750" lvl="0" indent="-285750">
                        <a:buFont typeface="Wingdings" pitchFamily="2" charset="2"/>
                        <a:buChar char="ü"/>
                      </a:pPr>
                      <a:r>
                        <a:rPr lang="en-US" sz="2000" b="0" i="0" kern="1200" dirty="0">
                          <a:solidFill>
                            <a:prstClr val="black"/>
                          </a:solidFill>
                          <a:effectLst/>
                          <a:latin typeface="+mn-lt"/>
                          <a:ea typeface="+mn-ea"/>
                          <a:cs typeface="+mn-cs"/>
                        </a:rPr>
                        <a:t>Discussion groups</a:t>
                      </a:r>
                      <a:endParaRPr lang="en-US" sz="2000" b="0" i="0" kern="1200" dirty="0">
                        <a:solidFill>
                          <a:schemeClr val="dk1"/>
                        </a:solidFill>
                        <a:effectLst/>
                        <a:latin typeface="+mn-lt"/>
                        <a:ea typeface="+mn-ea"/>
                        <a:cs typeface="+mn-cs"/>
                      </a:endParaRPr>
                    </a:p>
                  </a:txBody>
                  <a:tcPr/>
                </a:tc>
                <a:extLst>
                  <a:ext uri="{0D108BD9-81ED-4DB2-BD59-A6C34878D82A}">
                    <a16:rowId xmlns:a16="http://schemas.microsoft.com/office/drawing/2014/main" val="4231925028"/>
                  </a:ext>
                </a:extLst>
              </a:tr>
            </a:tbl>
          </a:graphicData>
        </a:graphic>
      </p:graphicFrame>
    </p:spTree>
    <p:extLst>
      <p:ext uri="{BB962C8B-B14F-4D97-AF65-F5344CB8AC3E}">
        <p14:creationId xmlns:p14="http://schemas.microsoft.com/office/powerpoint/2010/main" val="10981238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5524</TotalTime>
  <Words>1178</Words>
  <Application>Microsoft Office PowerPoint</Application>
  <PresentationFormat>A4 Paper (210x297 mm)</PresentationFormat>
  <Paragraphs>156</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Courier New</vt:lpstr>
      <vt:lpstr>Lucida Grande CY</vt:lpstr>
      <vt:lpstr>Wingdings</vt:lpstr>
      <vt:lpstr>Office Theme</vt:lpstr>
      <vt:lpstr>Update on Progress of the Program and Performance Budgeting Working Group (PPBWG) and Future Plans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Future Activities of the Working Group</vt:lpstr>
      <vt:lpstr>PowerPoint Presentation</vt:lpstr>
    </vt:vector>
  </TitlesOfParts>
  <Manager/>
  <Company>The World Bank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2017 BCOP plenary</dc:title>
  <dc:subject/>
  <dc:creator>Deanna Aubrey</dc:creator>
  <cp:keywords>BCOP Budget Literacy and Transparency Working Group</cp:keywords>
  <dc:description/>
  <cp:lastModifiedBy>Ksenia Galantsova</cp:lastModifiedBy>
  <cp:revision>641</cp:revision>
  <cp:lastPrinted>2017-02-09T16:04:30Z</cp:lastPrinted>
  <dcterms:created xsi:type="dcterms:W3CDTF">2010-10-04T16:57:49Z</dcterms:created>
  <dcterms:modified xsi:type="dcterms:W3CDTF">2018-03-13T17:41:07Z</dcterms:modified>
  <cp:category>PEMPAL</cp:category>
</cp:coreProperties>
</file>