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1" r:id="rId2"/>
    <p:sldId id="368" r:id="rId3"/>
    <p:sldId id="385" r:id="rId4"/>
    <p:sldId id="381" r:id="rId5"/>
    <p:sldId id="386" r:id="rId6"/>
    <p:sldId id="380" r:id="rId7"/>
    <p:sldId id="382" r:id="rId8"/>
    <p:sldId id="383" r:id="rId9"/>
    <p:sldId id="384" r:id="rId10"/>
    <p:sldId id="378" r:id="rId11"/>
    <p:sldId id="312" r:id="rId12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81436" autoAdjust="0"/>
  </p:normalViewPr>
  <p:slideViewPr>
    <p:cSldViewPr>
      <p:cViewPr varScale="1">
        <p:scale>
          <a:sx n="55" d="100"/>
          <a:sy n="55" d="100"/>
        </p:scale>
        <p:origin x="1840" y="4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556C4-530E-4E88-9603-E9A8C14490A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0AE841B6-3C42-4DA0-8E87-005175F8A89A}">
      <dgm:prSet phldrT="[Text]"/>
      <dgm:spPr/>
      <dgm:t>
        <a:bodyPr/>
        <a:lstStyle/>
        <a:p>
          <a:r>
            <a:rPr lang="ru-RU" b="1" dirty="0"/>
            <a:t>Начало работы</a:t>
          </a:r>
          <a:r>
            <a:rPr lang="en-US" b="1" dirty="0"/>
            <a:t>-</a:t>
          </a:r>
        </a:p>
        <a:p>
          <a:r>
            <a:rPr lang="ru-RU" b="1" dirty="0"/>
            <a:t>Минск,</a:t>
          </a:r>
          <a:r>
            <a:rPr lang="en-US" b="1" dirty="0"/>
            <a:t> 2016</a:t>
          </a:r>
          <a:r>
            <a:rPr lang="ru-RU" b="1" dirty="0"/>
            <a:t> г.</a:t>
          </a:r>
          <a:endParaRPr lang="en-US" b="1" dirty="0"/>
        </a:p>
      </dgm:t>
    </dgm:pt>
    <dgm:pt modelId="{E3D3DF57-11A0-4C7B-90A1-D24E85E4E3C7}" type="parTrans" cxnId="{9D645E29-13BF-42FA-9420-51A4A43B94E5}">
      <dgm:prSet/>
      <dgm:spPr/>
      <dgm:t>
        <a:bodyPr/>
        <a:lstStyle/>
        <a:p>
          <a:endParaRPr lang="en-US"/>
        </a:p>
      </dgm:t>
    </dgm:pt>
    <dgm:pt modelId="{615059A6-14AA-4CAF-9D1E-DFA4AC215C99}" type="sibTrans" cxnId="{9D645E29-13BF-42FA-9420-51A4A43B94E5}">
      <dgm:prSet/>
      <dgm:spPr/>
      <dgm:t>
        <a:bodyPr/>
        <a:lstStyle/>
        <a:p>
          <a:endParaRPr lang="en-US"/>
        </a:p>
      </dgm:t>
    </dgm:pt>
    <dgm:pt modelId="{0671E6DF-5522-4357-85B9-508640F52DA3}">
      <dgm:prSet phldrT="[Text]"/>
      <dgm:spPr/>
      <dgm:t>
        <a:bodyPr/>
        <a:lstStyle/>
        <a:p>
          <a:r>
            <a:rPr lang="en-US" b="1" dirty="0"/>
            <a:t>1</a:t>
          </a:r>
          <a:r>
            <a:rPr lang="ru-RU" b="1" dirty="0"/>
            <a:t>е</a:t>
          </a:r>
          <a:r>
            <a:rPr lang="en-US" b="1" dirty="0"/>
            <a:t> </a:t>
          </a:r>
          <a:r>
            <a:rPr lang="ru-RU" b="1" dirty="0"/>
            <a:t>заседание</a:t>
          </a:r>
          <a:r>
            <a:rPr lang="en-US" b="1" dirty="0"/>
            <a:t> – </a:t>
          </a:r>
          <a:r>
            <a:rPr lang="ru-RU" b="1" dirty="0"/>
            <a:t>Любляна, июнь</a:t>
          </a:r>
          <a:r>
            <a:rPr lang="en-US" sz="1800" b="1" dirty="0">
              <a:solidFill>
                <a:prstClr val="black"/>
              </a:solidFill>
            </a:rPr>
            <a:t> 2016</a:t>
          </a:r>
          <a:r>
            <a:rPr lang="ru-RU" sz="1800" b="1" dirty="0">
              <a:solidFill>
                <a:prstClr val="black"/>
              </a:solidFill>
            </a:rPr>
            <a:t> г.</a:t>
          </a:r>
          <a:endParaRPr lang="en-US" dirty="0"/>
        </a:p>
      </dgm:t>
    </dgm:pt>
    <dgm:pt modelId="{A17A12A5-2A91-4738-967E-8A9E1699423D}" type="parTrans" cxnId="{FCE03A41-1B40-4D39-9B45-F7A2E557A975}">
      <dgm:prSet/>
      <dgm:spPr/>
      <dgm:t>
        <a:bodyPr/>
        <a:lstStyle/>
        <a:p>
          <a:endParaRPr lang="en-US"/>
        </a:p>
      </dgm:t>
    </dgm:pt>
    <dgm:pt modelId="{259A2300-79A0-4D1D-9961-ADB3A0683457}" type="sibTrans" cxnId="{FCE03A41-1B40-4D39-9B45-F7A2E557A975}">
      <dgm:prSet/>
      <dgm:spPr/>
      <dgm:t>
        <a:bodyPr/>
        <a:lstStyle/>
        <a:p>
          <a:endParaRPr lang="en-US"/>
        </a:p>
      </dgm:t>
    </dgm:pt>
    <dgm:pt modelId="{8E33AFD9-DB97-4AAE-8BD9-F32451CC6D94}">
      <dgm:prSet phldrT="[Text]"/>
      <dgm:spPr/>
      <dgm:t>
        <a:bodyPr/>
        <a:lstStyle/>
        <a:p>
          <a:r>
            <a:rPr lang="en-US" b="1" dirty="0"/>
            <a:t>2</a:t>
          </a:r>
          <a:r>
            <a:rPr lang="ru-RU" b="1" dirty="0"/>
            <a:t>е</a:t>
          </a:r>
          <a:r>
            <a:rPr lang="en-US" b="1" dirty="0"/>
            <a:t> </a:t>
          </a:r>
          <a:r>
            <a:rPr lang="ru-RU" b="1" dirty="0"/>
            <a:t>заседание</a:t>
          </a:r>
          <a:r>
            <a:rPr lang="en-US" b="1" dirty="0"/>
            <a:t> – </a:t>
          </a:r>
          <a:r>
            <a:rPr lang="ru-RU" b="1" dirty="0"/>
            <a:t>Париж, ноябрь 2016 г.</a:t>
          </a:r>
          <a:endParaRPr lang="en-US" b="1" dirty="0"/>
        </a:p>
      </dgm:t>
    </dgm:pt>
    <dgm:pt modelId="{14D2765B-C884-47AA-8D12-4827ADC7DCF3}" type="parTrans" cxnId="{C28AA8EC-9ADC-4A8D-97F8-01899CCDD51C}">
      <dgm:prSet/>
      <dgm:spPr/>
      <dgm:t>
        <a:bodyPr/>
        <a:lstStyle/>
        <a:p>
          <a:endParaRPr lang="en-US"/>
        </a:p>
      </dgm:t>
    </dgm:pt>
    <dgm:pt modelId="{A6E0D11B-020D-44E7-BF51-1137EB5685C2}" type="sibTrans" cxnId="{C28AA8EC-9ADC-4A8D-97F8-01899CCDD51C}">
      <dgm:prSet/>
      <dgm:spPr/>
      <dgm:t>
        <a:bodyPr/>
        <a:lstStyle/>
        <a:p>
          <a:endParaRPr lang="en-US"/>
        </a:p>
      </dgm:t>
    </dgm:pt>
    <dgm:pt modelId="{B0E0A123-80F1-4CE7-9C42-02903566C281}" type="pres">
      <dgm:prSet presAssocID="{CC2556C4-530E-4E88-9603-E9A8C14490A1}" presName="Name0" presStyleCnt="0">
        <dgm:presLayoutVars>
          <dgm:dir/>
          <dgm:resizeHandles val="exact"/>
        </dgm:presLayoutVars>
      </dgm:prSet>
      <dgm:spPr/>
    </dgm:pt>
    <dgm:pt modelId="{09C8DCF4-9E2D-421A-A125-F8D2F8852BFB}" type="pres">
      <dgm:prSet presAssocID="{0AE841B6-3C42-4DA0-8E87-005175F8A89A}" presName="composite" presStyleCnt="0"/>
      <dgm:spPr/>
    </dgm:pt>
    <dgm:pt modelId="{ADA78F2F-B7D5-4A4F-BE21-3D8C8554716F}" type="pres">
      <dgm:prSet presAssocID="{0AE841B6-3C42-4DA0-8E87-005175F8A89A}" presName="bgChev" presStyleLbl="node1" presStyleIdx="0" presStyleCnt="3" custLinFactNeighborX="1267" custLinFactNeighborY="1585"/>
      <dgm:spPr/>
    </dgm:pt>
    <dgm:pt modelId="{D1F81A9F-6333-48B9-87F8-F620D7A5CE73}" type="pres">
      <dgm:prSet presAssocID="{0AE841B6-3C42-4DA0-8E87-005175F8A89A}" presName="txNode" presStyleLbl="fgAcc1" presStyleIdx="0" presStyleCnt="3">
        <dgm:presLayoutVars>
          <dgm:bulletEnabled val="1"/>
        </dgm:presLayoutVars>
      </dgm:prSet>
      <dgm:spPr/>
    </dgm:pt>
    <dgm:pt modelId="{785B17E8-3557-4B8D-B496-165D0CC1A743}" type="pres">
      <dgm:prSet presAssocID="{615059A6-14AA-4CAF-9D1E-DFA4AC215C99}" presName="compositeSpace" presStyleCnt="0"/>
      <dgm:spPr/>
    </dgm:pt>
    <dgm:pt modelId="{B0AE94B2-F5BB-418D-86C6-A79126A759E9}" type="pres">
      <dgm:prSet presAssocID="{0671E6DF-5522-4357-85B9-508640F52DA3}" presName="composite" presStyleCnt="0"/>
      <dgm:spPr/>
    </dgm:pt>
    <dgm:pt modelId="{B3E0133A-55D5-4B73-A533-D95687AAAD89}" type="pres">
      <dgm:prSet presAssocID="{0671E6DF-5522-4357-85B9-508640F52DA3}" presName="bgChev" presStyleLbl="node1" presStyleIdx="1" presStyleCnt="3"/>
      <dgm:spPr/>
    </dgm:pt>
    <dgm:pt modelId="{082F2FBF-C16A-47F2-8DE3-CB586115C676}" type="pres">
      <dgm:prSet presAssocID="{0671E6DF-5522-4357-85B9-508640F52DA3}" presName="txNode" presStyleLbl="fgAcc1" presStyleIdx="1" presStyleCnt="3" custScaleX="129087">
        <dgm:presLayoutVars>
          <dgm:bulletEnabled val="1"/>
        </dgm:presLayoutVars>
      </dgm:prSet>
      <dgm:spPr/>
    </dgm:pt>
    <dgm:pt modelId="{B2BA74C9-CD68-46E2-B4C2-7CDD1CC2444F}" type="pres">
      <dgm:prSet presAssocID="{259A2300-79A0-4D1D-9961-ADB3A0683457}" presName="compositeSpace" presStyleCnt="0"/>
      <dgm:spPr/>
    </dgm:pt>
    <dgm:pt modelId="{4FC9BEC4-5E82-47DC-A81E-5EBD32C1C402}" type="pres">
      <dgm:prSet presAssocID="{8E33AFD9-DB97-4AAE-8BD9-F32451CC6D94}" presName="composite" presStyleCnt="0"/>
      <dgm:spPr/>
    </dgm:pt>
    <dgm:pt modelId="{81192C53-EB38-4897-9B40-97AE340D89E9}" type="pres">
      <dgm:prSet presAssocID="{8E33AFD9-DB97-4AAE-8BD9-F32451CC6D94}" presName="bgChev" presStyleLbl="node1" presStyleIdx="2" presStyleCnt="3"/>
      <dgm:spPr/>
    </dgm:pt>
    <dgm:pt modelId="{95BF7DBA-BD77-4C79-AF1A-EA3434802524}" type="pres">
      <dgm:prSet presAssocID="{8E33AFD9-DB97-4AAE-8BD9-F32451CC6D94}" presName="txNode" presStyleLbl="fgAcc1" presStyleIdx="2" presStyleCnt="3" custScaleX="122769">
        <dgm:presLayoutVars>
          <dgm:bulletEnabled val="1"/>
        </dgm:presLayoutVars>
      </dgm:prSet>
      <dgm:spPr/>
    </dgm:pt>
  </dgm:ptLst>
  <dgm:cxnLst>
    <dgm:cxn modelId="{9D645E29-13BF-42FA-9420-51A4A43B94E5}" srcId="{CC2556C4-530E-4E88-9603-E9A8C14490A1}" destId="{0AE841B6-3C42-4DA0-8E87-005175F8A89A}" srcOrd="0" destOrd="0" parTransId="{E3D3DF57-11A0-4C7B-90A1-D24E85E4E3C7}" sibTransId="{615059A6-14AA-4CAF-9D1E-DFA4AC215C99}"/>
    <dgm:cxn modelId="{FCE03A41-1B40-4D39-9B45-F7A2E557A975}" srcId="{CC2556C4-530E-4E88-9603-E9A8C14490A1}" destId="{0671E6DF-5522-4357-85B9-508640F52DA3}" srcOrd="1" destOrd="0" parTransId="{A17A12A5-2A91-4738-967E-8A9E1699423D}" sibTransId="{259A2300-79A0-4D1D-9961-ADB3A0683457}"/>
    <dgm:cxn modelId="{BB198246-B944-4FFF-A849-D2E92C461046}" type="presOf" srcId="{CC2556C4-530E-4E88-9603-E9A8C14490A1}" destId="{B0E0A123-80F1-4CE7-9C42-02903566C281}" srcOrd="0" destOrd="0" presId="urn:microsoft.com/office/officeart/2005/8/layout/chevronAccent+Icon"/>
    <dgm:cxn modelId="{8C6EEA82-F02F-403B-841F-2537F372F603}" type="presOf" srcId="{8E33AFD9-DB97-4AAE-8BD9-F32451CC6D94}" destId="{95BF7DBA-BD77-4C79-AF1A-EA3434802524}" srcOrd="0" destOrd="0" presId="urn:microsoft.com/office/officeart/2005/8/layout/chevronAccent+Icon"/>
    <dgm:cxn modelId="{417EDDAB-7B18-4884-97AE-6DABC7FF3B29}" type="presOf" srcId="{0AE841B6-3C42-4DA0-8E87-005175F8A89A}" destId="{D1F81A9F-6333-48B9-87F8-F620D7A5CE73}" srcOrd="0" destOrd="0" presId="urn:microsoft.com/office/officeart/2005/8/layout/chevronAccent+Icon"/>
    <dgm:cxn modelId="{C28AA8EC-9ADC-4A8D-97F8-01899CCDD51C}" srcId="{CC2556C4-530E-4E88-9603-E9A8C14490A1}" destId="{8E33AFD9-DB97-4AAE-8BD9-F32451CC6D94}" srcOrd="2" destOrd="0" parTransId="{14D2765B-C884-47AA-8D12-4827ADC7DCF3}" sibTransId="{A6E0D11B-020D-44E7-BF51-1137EB5685C2}"/>
    <dgm:cxn modelId="{307357F5-D1D0-49E5-9511-0835A460F298}" type="presOf" srcId="{0671E6DF-5522-4357-85B9-508640F52DA3}" destId="{082F2FBF-C16A-47F2-8DE3-CB586115C676}" srcOrd="0" destOrd="0" presId="urn:microsoft.com/office/officeart/2005/8/layout/chevronAccent+Icon"/>
    <dgm:cxn modelId="{8CA4D4A7-E5B0-4938-B26F-C680AC50BC60}" type="presParOf" srcId="{B0E0A123-80F1-4CE7-9C42-02903566C281}" destId="{09C8DCF4-9E2D-421A-A125-F8D2F8852BFB}" srcOrd="0" destOrd="0" presId="urn:microsoft.com/office/officeart/2005/8/layout/chevronAccent+Icon"/>
    <dgm:cxn modelId="{4FC59867-89D4-4B84-AFDC-7C03D1044731}" type="presParOf" srcId="{09C8DCF4-9E2D-421A-A125-F8D2F8852BFB}" destId="{ADA78F2F-B7D5-4A4F-BE21-3D8C8554716F}" srcOrd="0" destOrd="0" presId="urn:microsoft.com/office/officeart/2005/8/layout/chevronAccent+Icon"/>
    <dgm:cxn modelId="{1C64E5A5-A094-4709-8944-9ECF530F6936}" type="presParOf" srcId="{09C8DCF4-9E2D-421A-A125-F8D2F8852BFB}" destId="{D1F81A9F-6333-48B9-87F8-F620D7A5CE73}" srcOrd="1" destOrd="0" presId="urn:microsoft.com/office/officeart/2005/8/layout/chevronAccent+Icon"/>
    <dgm:cxn modelId="{41507D6B-E40E-4B49-BAD0-F78DBF6339ED}" type="presParOf" srcId="{B0E0A123-80F1-4CE7-9C42-02903566C281}" destId="{785B17E8-3557-4B8D-B496-165D0CC1A743}" srcOrd="1" destOrd="0" presId="urn:microsoft.com/office/officeart/2005/8/layout/chevronAccent+Icon"/>
    <dgm:cxn modelId="{F021A75E-85B0-4F6B-8AB5-4903D0318FCB}" type="presParOf" srcId="{B0E0A123-80F1-4CE7-9C42-02903566C281}" destId="{B0AE94B2-F5BB-418D-86C6-A79126A759E9}" srcOrd="2" destOrd="0" presId="urn:microsoft.com/office/officeart/2005/8/layout/chevronAccent+Icon"/>
    <dgm:cxn modelId="{345F2932-D56D-4525-89DA-417C6A653E8E}" type="presParOf" srcId="{B0AE94B2-F5BB-418D-86C6-A79126A759E9}" destId="{B3E0133A-55D5-4B73-A533-D95687AAAD89}" srcOrd="0" destOrd="0" presId="urn:microsoft.com/office/officeart/2005/8/layout/chevronAccent+Icon"/>
    <dgm:cxn modelId="{14898A09-4D0B-48DD-849E-446E9B9A80B6}" type="presParOf" srcId="{B0AE94B2-F5BB-418D-86C6-A79126A759E9}" destId="{082F2FBF-C16A-47F2-8DE3-CB586115C676}" srcOrd="1" destOrd="0" presId="urn:microsoft.com/office/officeart/2005/8/layout/chevronAccent+Icon"/>
    <dgm:cxn modelId="{6C5054C8-4382-4A72-9A3B-9A8D0813968F}" type="presParOf" srcId="{B0E0A123-80F1-4CE7-9C42-02903566C281}" destId="{B2BA74C9-CD68-46E2-B4C2-7CDD1CC2444F}" srcOrd="3" destOrd="0" presId="urn:microsoft.com/office/officeart/2005/8/layout/chevronAccent+Icon"/>
    <dgm:cxn modelId="{13475823-E8DB-483B-9031-8BDFB9981D8E}" type="presParOf" srcId="{B0E0A123-80F1-4CE7-9C42-02903566C281}" destId="{4FC9BEC4-5E82-47DC-A81E-5EBD32C1C402}" srcOrd="4" destOrd="0" presId="urn:microsoft.com/office/officeart/2005/8/layout/chevronAccent+Icon"/>
    <dgm:cxn modelId="{E1ADDB3A-82B2-4ED6-ABAA-8E95CA1185BE}" type="presParOf" srcId="{4FC9BEC4-5E82-47DC-A81E-5EBD32C1C402}" destId="{81192C53-EB38-4897-9B40-97AE340D89E9}" srcOrd="0" destOrd="0" presId="urn:microsoft.com/office/officeart/2005/8/layout/chevronAccent+Icon"/>
    <dgm:cxn modelId="{A2CD1470-2A07-4235-B347-FD724BE42DFE}" type="presParOf" srcId="{4FC9BEC4-5E82-47DC-A81E-5EBD32C1C402}" destId="{95BF7DBA-BD77-4C79-AF1A-EA3434802524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78F2F-B7D5-4A4F-BE21-3D8C8554716F}">
      <dsp:nvSpPr>
        <dsp:cNvPr id="0" name=""/>
        <dsp:cNvSpPr/>
      </dsp:nvSpPr>
      <dsp:spPr>
        <a:xfrm>
          <a:off x="29789" y="267463"/>
          <a:ext cx="2085227" cy="80489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81A9F-6333-48B9-87F8-F620D7A5CE73}">
      <dsp:nvSpPr>
        <dsp:cNvPr id="0" name=""/>
        <dsp:cNvSpPr/>
      </dsp:nvSpPr>
      <dsp:spPr>
        <a:xfrm>
          <a:off x="559430" y="455929"/>
          <a:ext cx="1760858" cy="804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Начало работы</a:t>
          </a:r>
          <a:r>
            <a:rPr lang="en-US" sz="1400" b="1" kern="1200" dirty="0"/>
            <a:t>-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Минск,</a:t>
          </a:r>
          <a:r>
            <a:rPr lang="en-US" sz="1400" b="1" kern="1200" dirty="0"/>
            <a:t> 2016</a:t>
          </a:r>
          <a:r>
            <a:rPr lang="ru-RU" sz="1400" b="1" kern="1200" dirty="0"/>
            <a:t> г.</a:t>
          </a:r>
          <a:endParaRPr lang="en-US" sz="1400" b="1" kern="1200" dirty="0"/>
        </a:p>
      </dsp:txBody>
      <dsp:txXfrm>
        <a:off x="583005" y="479504"/>
        <a:ext cx="1713708" cy="757747"/>
      </dsp:txXfrm>
    </dsp:sp>
    <dsp:sp modelId="{B3E0133A-55D5-4B73-A533-D95687AAAD89}">
      <dsp:nvSpPr>
        <dsp:cNvPr id="0" name=""/>
        <dsp:cNvSpPr/>
      </dsp:nvSpPr>
      <dsp:spPr>
        <a:xfrm>
          <a:off x="2385162" y="254705"/>
          <a:ext cx="2085227" cy="80489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F2FBF-C16A-47F2-8DE3-CB586115C676}">
      <dsp:nvSpPr>
        <dsp:cNvPr id="0" name=""/>
        <dsp:cNvSpPr/>
      </dsp:nvSpPr>
      <dsp:spPr>
        <a:xfrm>
          <a:off x="2685132" y="455929"/>
          <a:ext cx="2273039" cy="804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1</a:t>
          </a:r>
          <a:r>
            <a:rPr lang="ru-RU" sz="1300" b="1" kern="1200" dirty="0"/>
            <a:t>е</a:t>
          </a:r>
          <a:r>
            <a:rPr lang="en-US" sz="1300" b="1" kern="1200" dirty="0"/>
            <a:t> </a:t>
          </a:r>
          <a:r>
            <a:rPr lang="ru-RU" sz="1300" b="1" kern="1200" dirty="0"/>
            <a:t>заседание</a:t>
          </a:r>
          <a:r>
            <a:rPr lang="en-US" sz="1300" b="1" kern="1200" dirty="0"/>
            <a:t> – </a:t>
          </a:r>
          <a:r>
            <a:rPr lang="ru-RU" sz="1300" b="1" kern="1200" dirty="0"/>
            <a:t>Любляна, июнь</a:t>
          </a:r>
          <a:r>
            <a:rPr lang="en-US" sz="1300" b="1" kern="1200" dirty="0">
              <a:solidFill>
                <a:prstClr val="black"/>
              </a:solidFill>
            </a:rPr>
            <a:t> 2016</a:t>
          </a:r>
          <a:r>
            <a:rPr lang="ru-RU" sz="1300" b="1" kern="1200" dirty="0">
              <a:solidFill>
                <a:prstClr val="black"/>
              </a:solidFill>
            </a:rPr>
            <a:t> г.</a:t>
          </a:r>
          <a:endParaRPr lang="en-US" sz="1300" kern="1200" dirty="0"/>
        </a:p>
      </dsp:txBody>
      <dsp:txXfrm>
        <a:off x="2708707" y="479504"/>
        <a:ext cx="2225889" cy="757747"/>
      </dsp:txXfrm>
    </dsp:sp>
    <dsp:sp modelId="{81192C53-EB38-4897-9B40-97AE340D89E9}">
      <dsp:nvSpPr>
        <dsp:cNvPr id="0" name=""/>
        <dsp:cNvSpPr/>
      </dsp:nvSpPr>
      <dsp:spPr>
        <a:xfrm>
          <a:off x="5023046" y="254705"/>
          <a:ext cx="2085227" cy="80489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F7DBA-BD77-4C79-AF1A-EA3434802524}">
      <dsp:nvSpPr>
        <dsp:cNvPr id="0" name=""/>
        <dsp:cNvSpPr/>
      </dsp:nvSpPr>
      <dsp:spPr>
        <a:xfrm>
          <a:off x="5378641" y="455929"/>
          <a:ext cx="2161788" cy="804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2</a:t>
          </a:r>
          <a:r>
            <a:rPr lang="ru-RU" sz="1300" b="1" kern="1200" dirty="0"/>
            <a:t>е</a:t>
          </a:r>
          <a:r>
            <a:rPr lang="en-US" sz="1300" b="1" kern="1200" dirty="0"/>
            <a:t> </a:t>
          </a:r>
          <a:r>
            <a:rPr lang="ru-RU" sz="1300" b="1" kern="1200" dirty="0"/>
            <a:t>заседание</a:t>
          </a:r>
          <a:r>
            <a:rPr lang="en-US" sz="1300" b="1" kern="1200" dirty="0"/>
            <a:t> – </a:t>
          </a:r>
          <a:r>
            <a:rPr lang="ru-RU" sz="1300" b="1" kern="1200" dirty="0"/>
            <a:t>Париж, ноябрь 2016 г.</a:t>
          </a:r>
          <a:endParaRPr lang="en-US" sz="1300" b="1" kern="1200" dirty="0"/>
        </a:p>
      </dsp:txBody>
      <dsp:txXfrm>
        <a:off x="5402216" y="479504"/>
        <a:ext cx="2114638" cy="757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0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73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40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19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37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0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81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Информация о деятельности и перспективных планах Рабочей группы по программно-целевому бюджетированию и БОР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(РГПБ/БОР)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457700"/>
            <a:ext cx="6934200" cy="8001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программно-целевому бюджетированию и БОР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bs-Latn-BA" dirty="0">
              <a:latin typeface="Calibri" pitchFamily="34" charset="0"/>
            </a:endParaRPr>
          </a:p>
          <a:p>
            <a:pPr algn="ctr"/>
            <a:r>
              <a:rPr lang="ru-RU" dirty="0">
                <a:latin typeface="Calibri" pitchFamily="34" charset="0"/>
              </a:rPr>
              <a:t>Николай </a:t>
            </a:r>
            <a:r>
              <a:rPr lang="ru-RU" dirty="0" err="1">
                <a:latin typeface="Calibri" pitchFamily="34" charset="0"/>
              </a:rPr>
              <a:t>Бегчин</a:t>
            </a:r>
            <a:endParaRPr lang="bs-Latn-BA" dirty="0">
              <a:latin typeface="Calibri" pitchFamily="34" charset="0"/>
            </a:endParaRPr>
          </a:p>
          <a:p>
            <a:pPr algn="ctr"/>
            <a:r>
              <a:rPr lang="ru-RU" dirty="0">
                <a:latin typeface="Calibri" pitchFamily="34" charset="0"/>
              </a:rPr>
              <a:t>Минфин РФ</a:t>
            </a:r>
            <a:r>
              <a:rPr lang="bs-Latn-BA" dirty="0">
                <a:latin typeface="Calibri" pitchFamily="34" charset="0"/>
              </a:rPr>
              <a:t>,</a:t>
            </a:r>
            <a:r>
              <a:rPr lang="ru-RU" dirty="0">
                <a:latin typeface="Calibri" pitchFamily="34" charset="0"/>
              </a:rPr>
              <a:t> руководитель РГПБ/БОР</a:t>
            </a:r>
            <a:endParaRPr lang="bs-Latn-BA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Ma</a:t>
            </a:r>
            <a:r>
              <a:rPr lang="ru-RU" dirty="0" err="1">
                <a:latin typeface="Calibri" pitchFamily="34" charset="0"/>
              </a:rPr>
              <a:t>рт</a:t>
            </a:r>
            <a:r>
              <a:rPr lang="en-US" dirty="0">
                <a:latin typeface="Calibri" pitchFamily="34" charset="0"/>
              </a:rPr>
              <a:t> 2018</a:t>
            </a:r>
            <a:r>
              <a:rPr lang="ru-RU" dirty="0">
                <a:latin typeface="Calibri" pitchFamily="34" charset="0"/>
              </a:rPr>
              <a:t> г.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686800" cy="876300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РГ: перспективные мероприятия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68679" y="685800"/>
            <a:ext cx="8763000" cy="6172200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Судя по информации, полученной от вас в преддверии этого заседания, темы, связанные с программно-целевым бюджетированием и БОР, по-прежнему приоритетны в наших странах </a:t>
            </a:r>
            <a:endParaRPr lang="en-GB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200" dirty="0">
                <a:solidFill>
                  <a:schemeClr val="tx1"/>
                </a:solidFill>
              </a:rPr>
              <a:t>Как отметил вчера заместитель председателя БС, большинство стран в качестве главного направления реформ в предстоящий период указывают по крайней мере одну из приведённых ниже тем:  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2100" dirty="0">
                <a:solidFill>
                  <a:schemeClr val="tx1"/>
                </a:solidFill>
              </a:rPr>
              <a:t>мониторинг и оценка расходов, включая анализ расходов (эту тему указывают чаще всего)</a:t>
            </a:r>
            <a:r>
              <a:rPr lang="en-US" sz="2100" dirty="0">
                <a:solidFill>
                  <a:schemeClr val="tx1"/>
                </a:solidFill>
              </a:rPr>
              <a:t>,</a:t>
            </a:r>
          </a:p>
          <a:p>
            <a:pPr marL="800100" lvl="1" indent="-342900" algn="just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2100" dirty="0">
                <a:solidFill>
                  <a:schemeClr val="tx1"/>
                </a:solidFill>
              </a:rPr>
              <a:t>программы и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2100" dirty="0">
                <a:solidFill>
                  <a:schemeClr val="tx1"/>
                </a:solidFill>
              </a:rPr>
              <a:t>показатели эффективности</a:t>
            </a:r>
            <a:endParaRPr lang="en-US" sz="21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перспективе РГПБ/БОР может сосредоточиться в своей работе на следующих темах: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ключевые национальные показатели (КНП)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оценка воздействия и эффективности  государственных программ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дальнейшее рассмотрение анализа расходов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БОР на уровне органов МСУ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Продолжить ознакомление с опытом стран ОЭСР в части методических подходов и выводов применительно к вопросам, актуальным для работы РГПБ/БОР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2000" i="1" dirty="0">
              <a:solidFill>
                <a:srgbClr val="FF0000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000" i="1" dirty="0">
                <a:solidFill>
                  <a:srgbClr val="FF0000"/>
                </a:solidFill>
              </a:rPr>
              <a:t>Руководство РГПБ/БОР и Исполнительный комитет БС примут эту информацию к сведению при составлении Плана мероприятий на 2019 </a:t>
            </a:r>
            <a:r>
              <a:rPr lang="ru-RU" sz="2000" i="1" dirty="0" err="1">
                <a:solidFill>
                  <a:srgbClr val="FF0000"/>
                </a:solidFill>
              </a:rPr>
              <a:t>ф.г</a:t>
            </a:r>
            <a:r>
              <a:rPr lang="ru-RU" sz="2000" i="1" dirty="0">
                <a:solidFill>
                  <a:srgbClr val="FF0000"/>
                </a:solidFill>
              </a:rPr>
              <a:t>.. Есть ли у стран-участниц дополнительные соображения относительно организации перспективной работы нашей РГ? Какую тему избрать для следующего обучающего мероприятия и, возможных дальнейших «продуктов знаний»</a:t>
            </a:r>
            <a:r>
              <a:rPr lang="en-US" sz="2000" i="1" dirty="0">
                <a:solidFill>
                  <a:srgbClr val="FF0000"/>
                </a:solidFill>
              </a:rPr>
              <a:t>? </a:t>
            </a:r>
            <a:endParaRPr lang="en-US" sz="2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04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990600"/>
            <a:ext cx="8420100" cy="57150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Все материалы с мероприятий Рабочей группы на английском, русском и боснийско-сербско-хорватском языках доступны по ссылке 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;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кроме того, на </a:t>
            </a:r>
            <a:r>
              <a:rPr lang="en-US" sz="2000" dirty="0">
                <a:solidFill>
                  <a:srgbClr val="000000"/>
                </a:solidFill>
              </a:rPr>
              <a:t>wiki</a:t>
            </a:r>
            <a:r>
              <a:rPr lang="ru-RU" sz="2000" dirty="0">
                <a:solidFill>
                  <a:srgbClr val="000000"/>
                </a:solidFill>
              </a:rPr>
              <a:t> БС размещены дополнительные материалы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Напоминание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информация о РГ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91988" y="900290"/>
            <a:ext cx="87854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ru-RU" sz="2100" b="1" dirty="0">
                <a:solidFill>
                  <a:schemeClr val="accent6">
                    <a:lumMod val="50000"/>
                  </a:schemeClr>
                </a:solidFill>
              </a:rPr>
              <a:t>Цель: выявить основные тенденции в сфере программно-целевого бюджетирования, БОР и анализа расходов в развитых странах и странах-членах </a:t>
            </a:r>
            <a:r>
              <a:rPr lang="en-US" sz="2100" b="1" dirty="0">
                <a:solidFill>
                  <a:schemeClr val="accent6">
                    <a:lumMod val="50000"/>
                  </a:schemeClr>
                </a:solidFill>
              </a:rPr>
              <a:t>PEMPAL</a:t>
            </a:r>
            <a:r>
              <a:rPr lang="ru-RU" sz="2100" b="1" dirty="0">
                <a:solidFill>
                  <a:schemeClr val="accent6">
                    <a:lumMod val="50000"/>
                  </a:schemeClr>
                </a:solidFill>
              </a:rPr>
              <a:t>, так чтобы в перспективе разработать действенные механизмы реализации таких подходов и повысить результативность расходования средств.</a:t>
            </a:r>
            <a:r>
              <a:rPr lang="en-US" sz="21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just">
              <a:spcBef>
                <a:spcPts val="800"/>
              </a:spcBef>
            </a:pPr>
            <a:endParaRPr lang="en-US" sz="21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2100" b="1" dirty="0">
                <a:solidFill>
                  <a:schemeClr val="tx1"/>
                </a:solidFill>
              </a:rPr>
              <a:t>Члены БС систематически обозначают программно-целевое бюджетирование и БОР в качестве одного из приоритетных направлений реформирования системы бюджетного планирования в своих странах</a:t>
            </a:r>
            <a:r>
              <a:rPr lang="en-US" sz="2100" b="1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800"/>
              </a:spcBef>
            </a:pPr>
            <a:endParaRPr lang="en-US" sz="21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Задачи:</a:t>
            </a:r>
          </a:p>
          <a:p>
            <a:pPr marL="342900" lvl="0" indent="-342900" algn="l">
              <a:buFont typeface="Wingdings" pitchFamily="2" charset="2"/>
              <a:buChar char="Ø"/>
            </a:pPr>
            <a:r>
              <a:rPr lang="ru-RU" sz="2100" b="1" dirty="0">
                <a:solidFill>
                  <a:schemeClr val="tx1"/>
                </a:solidFill>
              </a:rPr>
              <a:t>определить основные тенденции в части внедрения практики программно-целевого бюджетирования и анализа расходов</a:t>
            </a:r>
            <a:endParaRPr lang="en-US" sz="2100" b="1" dirty="0">
              <a:solidFill>
                <a:schemeClr val="tx1"/>
              </a:solidFill>
            </a:endParaRPr>
          </a:p>
          <a:p>
            <a:pPr marL="342900" lvl="0" indent="-342900" algn="l">
              <a:buFont typeface="Wingdings" pitchFamily="2" charset="2"/>
              <a:buChar char="Ø"/>
            </a:pPr>
            <a:r>
              <a:rPr lang="ru-RU" sz="2100" b="1" dirty="0">
                <a:solidFill>
                  <a:schemeClr val="tx1"/>
                </a:solidFill>
              </a:rPr>
              <a:t>ознакомиться с конкретными примерами из международного опыта и практики стран-членов </a:t>
            </a:r>
            <a:r>
              <a:rPr lang="en-US" sz="2100" b="1" dirty="0">
                <a:solidFill>
                  <a:schemeClr val="tx1"/>
                </a:solidFill>
              </a:rPr>
              <a:t>PEMPAL </a:t>
            </a:r>
            <a:r>
              <a:rPr lang="ru-RU" sz="2100" b="1" dirty="0">
                <a:solidFill>
                  <a:schemeClr val="tx1"/>
                </a:solidFill>
              </a:rPr>
              <a:t>в этой области</a:t>
            </a:r>
            <a:r>
              <a:rPr lang="en-US" sz="2100" b="1" dirty="0">
                <a:solidFill>
                  <a:schemeClr val="tx1"/>
                </a:solidFill>
              </a:rPr>
              <a:t>. </a:t>
            </a:r>
          </a:p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263562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Напоминание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информация о РГ</a:t>
            </a:r>
            <a:r>
              <a:rPr lang="en-US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39788" y="1447800"/>
            <a:ext cx="88376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800"/>
              </a:spcBef>
            </a:pPr>
            <a:endParaRPr lang="ru-RU" sz="8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ru-RU" sz="2200" b="1" dirty="0">
                <a:solidFill>
                  <a:schemeClr val="tx1"/>
                </a:solidFill>
              </a:rPr>
              <a:t>Партнёрские отношения с ОЭСР по широкому спектру вопросов</a:t>
            </a:r>
            <a:r>
              <a:rPr lang="en-GB" sz="2200" dirty="0">
                <a:solidFill>
                  <a:schemeClr val="tx1"/>
                </a:solidFill>
              </a:rPr>
              <a:t>: </a:t>
            </a:r>
            <a:r>
              <a:rPr lang="ru-RU" sz="2200" dirty="0">
                <a:solidFill>
                  <a:schemeClr val="tx1"/>
                </a:solidFill>
              </a:rPr>
              <a:t>участие в Обследовании БОР ОЭСР, участие в работе Сети ОЭСР по эффективности и результатам деятельности для старших должностных лиц, ответственных за бюджет, и в заседаниях старших должностных лиц ОЭСР</a:t>
            </a:r>
            <a:r>
              <a:rPr lang="en-GB" sz="2200" dirty="0">
                <a:solidFill>
                  <a:schemeClr val="tx1"/>
                </a:solidFill>
              </a:rPr>
              <a:t>,</a:t>
            </a:r>
            <a:r>
              <a:rPr lang="ru-RU" sz="2200" dirty="0">
                <a:solidFill>
                  <a:schemeClr val="tx1"/>
                </a:solidFill>
              </a:rPr>
              <a:t> ответственных за бюджет в странах Центральной, Восточной и Юго-Восточной Европы</a:t>
            </a:r>
            <a:r>
              <a:rPr lang="en-GB" sz="2200" dirty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(</a:t>
            </a:r>
            <a:r>
              <a:rPr lang="en-GB" sz="2200" dirty="0">
                <a:solidFill>
                  <a:schemeClr val="tx1"/>
                </a:solidFill>
              </a:rPr>
              <a:t>CESEE</a:t>
            </a:r>
            <a:r>
              <a:rPr lang="ru-RU" sz="2200" dirty="0">
                <a:solidFill>
                  <a:schemeClr val="tx1"/>
                </a:solidFill>
              </a:rPr>
              <a:t>)</a:t>
            </a:r>
            <a:r>
              <a:rPr lang="en-GB" sz="2200" dirty="0">
                <a:solidFill>
                  <a:schemeClr val="tx1"/>
                </a:solidFill>
              </a:rPr>
              <a:t>. </a:t>
            </a:r>
            <a:r>
              <a:rPr lang="en-GB" sz="2200" b="1" dirty="0">
                <a:solidFill>
                  <a:schemeClr val="tx1"/>
                </a:solidFill>
              </a:rPr>
              <a:t> </a:t>
            </a:r>
          </a:p>
          <a:p>
            <a:pPr marL="0" lvl="1" algn="just">
              <a:spcBef>
                <a:spcPts val="800"/>
              </a:spcBef>
            </a:pPr>
            <a:endParaRPr lang="en-GB" sz="2200" b="1" i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en-US" sz="2200" b="1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r>
              <a:rPr lang="ru-RU" sz="2200" b="1" i="1" dirty="0">
                <a:solidFill>
                  <a:schemeClr val="tx1"/>
                </a:solidFill>
              </a:rPr>
              <a:t>Страны, представленные в Рабочей группе (15 стран)</a:t>
            </a:r>
            <a:r>
              <a:rPr lang="ru-RU" sz="2200" i="1" dirty="0">
                <a:solidFill>
                  <a:schemeClr val="tx1"/>
                </a:solidFill>
              </a:rPr>
              <a:t>: </a:t>
            </a:r>
            <a:r>
              <a:rPr lang="en-US" sz="2200" i="1" dirty="0">
                <a:solidFill>
                  <a:schemeClr val="tx1"/>
                </a:solidFill>
              </a:rPr>
              <a:t> A</a:t>
            </a:r>
            <a:r>
              <a:rPr lang="ru-RU" sz="2200" i="1" dirty="0" err="1">
                <a:solidFill>
                  <a:schemeClr val="tx1"/>
                </a:solidFill>
              </a:rPr>
              <a:t>лбания</a:t>
            </a:r>
            <a:r>
              <a:rPr lang="ru-RU" sz="2200" i="1" dirty="0">
                <a:solidFill>
                  <a:schemeClr val="tx1"/>
                </a:solidFill>
              </a:rPr>
              <a:t>, Беларусь, Босния и Герцеговина, Болгария, Хорватия, Грузия, Косово, Кыргызская Республика, Молдова, Российская Федерация, Сербия, Турция, Украина, Узбекистан.  </a:t>
            </a:r>
            <a:endParaRPr lang="en-US" sz="2200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endParaRPr lang="en-US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9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Мероприятия РГПБ/БОР в 2016 году</a:t>
            </a:r>
            <a:r>
              <a:rPr lang="en-US" sz="3600" dirty="0">
                <a:solidFill>
                  <a:srgbClr val="002060"/>
                </a:solidFill>
                <a:latin typeface="Calibri"/>
              </a:rPr>
              <a:t> 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E42A2D4-39A2-3F49-B49B-F55C2E87D7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8475080"/>
              </p:ext>
            </p:extLst>
          </p:nvPr>
        </p:nvGraphicFramePr>
        <p:xfrm>
          <a:off x="1676400" y="917167"/>
          <a:ext cx="7543800" cy="151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Содержимое 2">
            <a:extLst>
              <a:ext uri="{FF2B5EF4-FFF2-40B4-BE49-F238E27FC236}">
                <a16:creationId xmlns:a16="http://schemas.microsoft.com/office/drawing/2014/main" id="{4EC76628-8090-A645-B2E8-5B4BEFD1061D}"/>
              </a:ext>
            </a:extLst>
          </p:cNvPr>
          <p:cNvSpPr txBox="1">
            <a:spLocks/>
          </p:cNvSpPr>
          <p:nvPr/>
        </p:nvSpPr>
        <p:spPr bwMode="auto">
          <a:xfrm>
            <a:off x="1024100" y="2092031"/>
            <a:ext cx="8424700" cy="453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ru-RU" sz="2200" b="1" dirty="0">
                <a:solidFill>
                  <a:schemeClr val="tx1"/>
                </a:solidFill>
              </a:rPr>
              <a:t>Основные результаты</a:t>
            </a:r>
            <a:r>
              <a:rPr lang="en-GB" sz="2200" b="1" dirty="0">
                <a:solidFill>
                  <a:schemeClr val="tx1"/>
                </a:solidFill>
              </a:rPr>
              <a:t>:</a:t>
            </a:r>
          </a:p>
          <a:p>
            <a:pPr marL="342900" lvl="1" indent="-342900" algn="just">
              <a:spcBef>
                <a:spcPts val="800"/>
              </a:spcBef>
              <a:buFontTx/>
              <a:buChar char="-"/>
            </a:pPr>
            <a:r>
              <a:rPr lang="ru-RU" sz="2200" dirty="0">
                <a:solidFill>
                  <a:schemeClr val="tx1"/>
                </a:solidFill>
              </a:rPr>
              <a:t>Участие в Обследовании БОР ОЭСР при посредничестве РГПБ/БОР</a:t>
            </a:r>
            <a:r>
              <a:rPr lang="en-GB" sz="2200" dirty="0">
                <a:solidFill>
                  <a:schemeClr val="tx1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FontTx/>
              <a:buChar char="-"/>
            </a:pPr>
            <a:r>
              <a:rPr lang="ru-RU" sz="2200" dirty="0">
                <a:solidFill>
                  <a:schemeClr val="tx1"/>
                </a:solidFill>
              </a:rPr>
              <a:t>Семинар РГБП/БОР, имевший следующие цели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800100" lvl="2" indent="-34290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ознакомиться с положениями доклада Всемирного банка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«В направлении следующего поколения БОР: размышления об опыте семи стран, проводящих реформы»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800100" lvl="2" indent="-34290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детально ознакомиться с опытом Франции в части внедрения БОР </a:t>
            </a:r>
            <a:endParaRPr lang="en-US" sz="1800" dirty="0">
              <a:solidFill>
                <a:schemeClr val="tx1"/>
              </a:solidFill>
            </a:endParaRPr>
          </a:p>
          <a:p>
            <a:pPr marL="800100" lvl="2" indent="-34290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рассмотреть основные тенденции при осуществлении анализа расходов в Ирландии и Нидерландах</a:t>
            </a:r>
            <a:endParaRPr lang="en-US" sz="1800" dirty="0">
              <a:solidFill>
                <a:schemeClr val="tx1"/>
              </a:solidFill>
            </a:endParaRPr>
          </a:p>
          <a:p>
            <a:pPr marL="342900" lvl="1" indent="-342900" algn="just">
              <a:spcBef>
                <a:spcPts val="800"/>
              </a:spcBef>
              <a:buFontTx/>
              <a:buChar char="-"/>
            </a:pPr>
            <a:endParaRPr lang="en-GB" sz="22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4928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Мероприятия РГПБ/БОР в прошлом году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042356"/>
              </p:ext>
            </p:extLst>
          </p:nvPr>
        </p:nvGraphicFramePr>
        <p:xfrm>
          <a:off x="858102" y="563880"/>
          <a:ext cx="8895497" cy="576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098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391399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458239">
                <a:tc>
                  <a:txBody>
                    <a:bodyPr/>
                    <a:lstStyle/>
                    <a:p>
                      <a:r>
                        <a:rPr lang="ru-RU" sz="2200" dirty="0"/>
                        <a:t>Дата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Мероприятие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1865687">
                <a:tc>
                  <a:txBody>
                    <a:bodyPr/>
                    <a:lstStyle/>
                    <a:p>
                      <a:r>
                        <a:rPr lang="ru-RU" sz="2100" dirty="0">
                          <a:solidFill>
                            <a:schemeClr val="tx1"/>
                          </a:solidFill>
                        </a:rPr>
                        <a:t>04.2017</a:t>
                      </a:r>
                      <a:endParaRPr lang="en-US" sz="2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Представление результатов Обследования БОР ОЭСР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-PEMPAL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 за 2016 год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и их сопоставление (Бишкек)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Представление примеров из опыта 5 стран-членов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PEMPAL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 в части внедрения механизмов программно-целевого бюджетирования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Выявление приоритетов стран-членов: основной акцент сделать на показателях эффективности 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018517"/>
                  </a:ext>
                </a:extLst>
              </a:tr>
              <a:tr h="2454852">
                <a:tc>
                  <a:txBody>
                    <a:bodyPr/>
                    <a:lstStyle/>
                    <a:p>
                      <a:r>
                        <a:rPr lang="ru-RU" sz="2100" dirty="0">
                          <a:solidFill>
                            <a:schemeClr val="tx1"/>
                          </a:solidFill>
                        </a:rPr>
                        <a:t>07.2017</a:t>
                      </a:r>
                      <a:endParaRPr lang="en-US" sz="2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Представление результатов Обследования БОР ОЭСР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-PEMPAL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 за 2016 год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на заседании старших должностных лиц ОЭСР, ответственных за бюджет в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CESEE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 (Париж)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Участие в заседаниях старших должностных лиц ОЭСР, ответственных за бюджет в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CESEE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, посвящённых 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</a:rPr>
                        <a:t>нализу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 расходов и проекту Сборника передового опыта ОЭСР в области БОР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Решение о разработке «продукта знаний», посвящённого показателям эффективности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66372"/>
                  </a:ext>
                </a:extLst>
              </a:tr>
              <a:tr h="981941">
                <a:tc>
                  <a:txBody>
                    <a:bodyPr/>
                    <a:lstStyle/>
                    <a:p>
                      <a:r>
                        <a:rPr lang="ru-RU" sz="2100" dirty="0">
                          <a:solidFill>
                            <a:schemeClr val="tx1"/>
                          </a:solidFill>
                        </a:rPr>
                        <a:t>лето</a:t>
                      </a:r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 2017</a:t>
                      </a:r>
                      <a:r>
                        <a:rPr lang="ru-RU" sz="2100" dirty="0">
                          <a:solidFill>
                            <a:schemeClr val="tx1"/>
                          </a:solidFill>
                        </a:rPr>
                        <a:t> г.</a:t>
                      </a:r>
                      <a:endParaRPr lang="en-US" sz="2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Сбор и анализ полных наборов/примеров показателей эффективности девяти стран-участниц РГПБ/БОР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649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6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Мероприятия РГПБ/БОР в прошлом году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5846"/>
              </p:ext>
            </p:extLst>
          </p:nvPr>
        </p:nvGraphicFramePr>
        <p:xfrm>
          <a:off x="878006" y="980440"/>
          <a:ext cx="8875594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200" dirty="0"/>
                        <a:t> </a:t>
                      </a:r>
                      <a:r>
                        <a:rPr lang="ru-RU" sz="2200" dirty="0"/>
                        <a:t>Дата</a:t>
                      </a:r>
                      <a:r>
                        <a:rPr lang="en-US" sz="2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Мероприятие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/>
                        <a:t>09.2</a:t>
                      </a:r>
                      <a:r>
                        <a:rPr lang="en-US" sz="2200" dirty="0"/>
                        <a:t>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Поведено рабочее заседание в режиме видеоконференции</a:t>
                      </a:r>
                      <a:r>
                        <a:rPr lang="en-US" sz="2200" dirty="0"/>
                        <a:t>: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Согласованы 10 критериев анализа ПЭ в странах-членах </a:t>
                      </a:r>
                      <a:r>
                        <a:rPr lang="en-US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Каждая страна представила информацию согласно этим 10 критериям </a:t>
                      </a:r>
                      <a:r>
                        <a:rPr lang="en-US" sz="2200" dirty="0">
                          <a:effectLst/>
                        </a:rPr>
                        <a:t> 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предварительных обобщённых результатов</a:t>
                      </a:r>
                      <a:r>
                        <a:rPr lang="en-US" sz="2200" dirty="0">
                          <a:effectLst/>
                        </a:rPr>
                        <a:t>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2200" dirty="0">
                          <a:effectLst/>
                        </a:rPr>
                        <a:t>Решение более подробно сосредоточиться на анализе ПЭ в здравоохранении и образовании</a:t>
                      </a:r>
                      <a:endParaRPr lang="en-US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28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/>
                        <a:t>10-11.</a:t>
                      </a:r>
                      <a:r>
                        <a:rPr lang="en-US" sz="2200" dirty="0"/>
                        <a:t>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2200" b="0" dirty="0">
                          <a:solidFill>
                            <a:prstClr val="black"/>
                          </a:solidFill>
                        </a:rPr>
                        <a:t>Сбор и анализ ПЭ в здравоохранении и образовании</a:t>
                      </a:r>
                      <a:endParaRPr lang="en-US" sz="2200" b="0" dirty="0">
                        <a:effectLst/>
                      </a:endParaRP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2200" b="0" dirty="0">
                          <a:effectLst/>
                        </a:rPr>
                        <a:t>Разработана комплексная презентация по итогам анализа ПЭ с учётом 10 критериев и более детального анализа ПЭ в образовании и здравоохранении; участникам РГПБ/БОР предложено направлять свои замечания</a:t>
                      </a:r>
                      <a:endParaRPr lang="en-US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962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75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Мероприятия РГПБ/БОР в прошлом году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804105"/>
              </p:ext>
            </p:extLst>
          </p:nvPr>
        </p:nvGraphicFramePr>
        <p:xfrm>
          <a:off x="858103" y="749528"/>
          <a:ext cx="887559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en-US" sz="2200" dirty="0"/>
                        <a:t> </a:t>
                      </a:r>
                      <a:r>
                        <a:rPr lang="ru-RU" sz="2200" dirty="0"/>
                        <a:t>Дата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Мероприятие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/>
                        <a:t>11.</a:t>
                      </a:r>
                      <a:r>
                        <a:rPr lang="en-US" sz="22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Участие небольшой группы представителей БС в заседании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Сети ОЭСР по эффективности и результатам деятельности для старших должностных лиц, ответственных за бюджет (Париж)</a:t>
                      </a:r>
                      <a:r>
                        <a:rPr lang="en-US" sz="2000" dirty="0"/>
                        <a:t>:</a:t>
                      </a:r>
                    </a:p>
                    <a:p>
                      <a:endParaRPr lang="en-US" sz="2000" dirty="0"/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2000" dirty="0"/>
                        <a:t>Представлена работа в рамках </a:t>
                      </a:r>
                      <a:r>
                        <a:rPr lang="en-US" sz="2000" dirty="0"/>
                        <a:t>PEMPAL,</a:t>
                      </a:r>
                      <a:r>
                        <a:rPr lang="ru-RU" sz="2000" dirty="0"/>
                        <a:t> БС и РГПБ/БОР</a:t>
                      </a:r>
                      <a:r>
                        <a:rPr lang="en-US" sz="2000" dirty="0"/>
                        <a:t> 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2000" dirty="0"/>
                        <a:t>На заседании Сети ОЭСР представлены обобщённые результаты анализа ПЭ </a:t>
                      </a:r>
                      <a:endParaRPr lang="en-US" sz="2000" b="0" dirty="0">
                        <a:effectLst/>
                      </a:endParaRP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ru-RU" sz="2000" b="0" dirty="0">
                          <a:effectLst/>
                        </a:rPr>
                        <a:t>Представлен пример Российской Федерации 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/>
                        <a:t>Участие в заседаниях Сети ОЭСР, в том числе – посвящённых роли ИКТ и больших данных в БОР, новым тенденциям в проведении анализа расходов и более эффективному использованию информации в интересах БОР</a:t>
                      </a:r>
                      <a:endParaRPr lang="en-US" sz="200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b="0" dirty="0">
                          <a:effectLst/>
                        </a:rPr>
                        <a:t>Участие в рабочих заседаниях Сети ОЭСР, комментарии к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проекту Сборника передового опыта ОЭСР в области БОР (</a:t>
                      </a:r>
                      <a:r>
                        <a:rPr lang="ru-RU" sz="2000" i="1" dirty="0">
                          <a:solidFill>
                            <a:schemeClr val="tx1"/>
                          </a:solidFill>
                        </a:rPr>
                        <a:t>сегодня Сборник будет представлен ОЭСР; по завершении работы ОЭСР над Сборником РГПБ/БОР будет обеспечен его перевод на языки </a:t>
                      </a:r>
                      <a:r>
                        <a:rPr lang="en-US" sz="2000" b="0" i="1" dirty="0">
                          <a:effectLst/>
                        </a:rPr>
                        <a:t>PEMPAL</a:t>
                      </a:r>
                      <a:r>
                        <a:rPr lang="ru-RU" sz="2000" b="0" i="1" dirty="0">
                          <a:effectLst/>
                        </a:rPr>
                        <a:t>)</a:t>
                      </a:r>
                      <a:endParaRPr lang="en-US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580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15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Мероприятия РГПБ/БОР в прошлом году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0964"/>
              </p:ext>
            </p:extLst>
          </p:nvPr>
        </p:nvGraphicFramePr>
        <p:xfrm>
          <a:off x="801806" y="631511"/>
          <a:ext cx="8951794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059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505735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ru-RU" dirty="0"/>
                        <a:t>Даты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ru-RU" sz="2200" dirty="0"/>
                        <a:t>Зима</a:t>
                      </a:r>
                      <a:r>
                        <a:rPr lang="en-US" sz="2200" dirty="0"/>
                        <a:t> 2017/2018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dirty="0">
                          <a:solidFill>
                            <a:prstClr val="black"/>
                          </a:solidFill>
                        </a:rPr>
                        <a:t>Подготовлен в предварительной редакции официальный вариант «продукта знаний» РГПБ/БОР – обзора «Показатели эффективности в странах-участницах </a:t>
                      </a:r>
                      <a:r>
                        <a:rPr lang="en-US" sz="1800" dirty="0">
                          <a:solidFill>
                            <a:prstClr val="black"/>
                          </a:solidFill>
                        </a:rPr>
                        <a:t>PEMPAL: </a:t>
                      </a:r>
                      <a:r>
                        <a:rPr lang="ru-RU" sz="1800" dirty="0">
                          <a:solidFill>
                            <a:prstClr val="black"/>
                          </a:solidFill>
                        </a:rPr>
                        <a:t>тенденции и вызовы» </a:t>
                      </a:r>
                      <a:r>
                        <a:rPr lang="ru-RU" sz="1800" i="1" dirty="0">
                          <a:solidFill>
                            <a:prstClr val="black"/>
                          </a:solidFill>
                        </a:rPr>
                        <a:t>(переведён и распространён в качестве справочного материала к текущему заседанию</a:t>
                      </a:r>
                      <a:r>
                        <a:rPr lang="en-US" sz="1800" b="0" i="1" dirty="0">
                          <a:effectLst/>
                        </a:rPr>
                        <a:t>). </a:t>
                      </a:r>
                    </a:p>
                    <a:p>
                      <a:pPr lvl="0"/>
                      <a:endParaRPr lang="en-US" sz="1800" b="0" i="1" dirty="0">
                        <a:effectLst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Отражает основные характеристики показателей, собираемых в процессе бюджетного планирования в странах-членах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обозначает основные вызовы в странах-участницах, касающиеся показателей эффективности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Включает в себя 2 раздела: обзор ПЭ на основании 10 критериев и детальный обзор ПЭ в здравоохранении и образовании. В обоих разделах по предусмотрен краткий обобщённый анализ и информация по каждой стране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Дополняются наборами ПЭ или примерами ПЭ из 10 стран-участниц РГПБ/БОР, которые были доведены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стран-участниц РГРБ/БОР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«Продукт знаний» задуман как инструмент сравнительного анализа и справочник конкретных ПЭ, применяемых в других странах. Он будет рассматриваться РГПБ/БОР при утверждении перспективных направлений работы РГ.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06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Мероприятия РГПБ/БОР в прошлом году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39918"/>
              </p:ext>
            </p:extLst>
          </p:nvPr>
        </p:nvGraphicFramePr>
        <p:xfrm>
          <a:off x="754623" y="646524"/>
          <a:ext cx="8875594" cy="590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455611">
                <a:tc>
                  <a:txBody>
                    <a:bodyPr/>
                    <a:lstStyle/>
                    <a:p>
                      <a:r>
                        <a:rPr lang="en-US" sz="2200" dirty="0"/>
                        <a:t> </a:t>
                      </a:r>
                      <a:r>
                        <a:rPr lang="ru-RU" sz="2200" dirty="0"/>
                        <a:t>Даты</a:t>
                      </a:r>
                      <a:r>
                        <a:rPr lang="en-US" sz="2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Мероприятие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2570950">
                <a:tc>
                  <a:txBody>
                    <a:bodyPr/>
                    <a:lstStyle/>
                    <a:p>
                      <a:r>
                        <a:rPr lang="en-US" sz="2200" dirty="0"/>
                        <a:t>13</a:t>
                      </a:r>
                      <a:r>
                        <a:rPr lang="ru-RU" sz="2200" dirty="0"/>
                        <a:t>.03.</a:t>
                      </a:r>
                    </a:p>
                    <a:p>
                      <a:r>
                        <a:rPr lang="en-US" sz="2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900" dirty="0">
                          <a:solidFill>
                            <a:prstClr val="black"/>
                          </a:solidFill>
                        </a:rPr>
                        <a:t>Семинар РГПБ/БОР, посвящённый практике БОР в Австрии, с участием представителей Минфина и Федеральной Канцелярии Австрии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Бюджетная реформа в Австрии - БОР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регулятивного воздействия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Роль Федерального органа по вопросам управления эффективностью</a:t>
                      </a:r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качества целей и показателей, мониторинг и отчётность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технических вопросов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  <a:tr h="2880115">
                <a:tc>
                  <a:txBody>
                    <a:bodyPr/>
                    <a:lstStyle/>
                    <a:p>
                      <a:r>
                        <a:rPr lang="en-US" sz="2200" dirty="0"/>
                        <a:t>15</a:t>
                      </a:r>
                      <a:r>
                        <a:rPr lang="ru-RU" sz="2200" dirty="0"/>
                        <a:t>.03. </a:t>
                      </a:r>
                      <a:r>
                        <a:rPr lang="en-US" sz="2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«День РГПБ/БОР» в программе пленарного заседания БС в Вене (сегодня)</a:t>
                      </a:r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«продукта знаний»: «Показатели эффективности в странах-участницах  </a:t>
                      </a:r>
                      <a:r>
                        <a:rPr lang="en-US" sz="1900" dirty="0">
                          <a:solidFill>
                            <a:prstClr val="black"/>
                          </a:solidFill>
                        </a:rPr>
                        <a:t>PEMPAL: </a:t>
                      </a:r>
                      <a:r>
                        <a:rPr lang="ru-RU" sz="1900" dirty="0">
                          <a:solidFill>
                            <a:prstClr val="black"/>
                          </a:solidFill>
                        </a:rPr>
                        <a:t>тенденции и вызовы»</a:t>
                      </a:r>
                      <a:r>
                        <a:rPr lang="en-US" sz="1900" dirty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проекта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Сборника передового опыта ОЭСР в области БОР</a:t>
                      </a:r>
                      <a:endParaRPr lang="en-US" sz="1900" b="0" i="0" kern="1200" dirty="0">
                        <a:solidFill>
                          <a:prstClr val="black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примеров ПЭ  из опыта двух стран-участниц</a:t>
                      </a:r>
                      <a:r>
                        <a:rPr lang="en-US" sz="19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PEMPAL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9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в группах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2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12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5716</TotalTime>
  <Words>1215</Words>
  <Application>Microsoft Office PowerPoint</Application>
  <PresentationFormat>A4 Paper (210x297 mm)</PresentationFormat>
  <Paragraphs>159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Lucida Grande CY</vt:lpstr>
      <vt:lpstr>Wingdings</vt:lpstr>
      <vt:lpstr>Office Theme</vt:lpstr>
      <vt:lpstr>Информация о деятельности и перспективных планах Рабочей группы по программно-целевому бюджетированию и БОР  (РГПБ/БОР)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РГ: перспективные мероприятия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Ksenia Galantsova</cp:lastModifiedBy>
  <cp:revision>657</cp:revision>
  <cp:lastPrinted>2017-02-09T16:04:30Z</cp:lastPrinted>
  <dcterms:created xsi:type="dcterms:W3CDTF">2010-10-04T16:57:49Z</dcterms:created>
  <dcterms:modified xsi:type="dcterms:W3CDTF">2018-03-14T13:17:09Z</dcterms:modified>
  <cp:category>PEMPAL</cp:category>
</cp:coreProperties>
</file>