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378" r:id="rId1"/>
  </p:sldMasterIdLst>
  <p:notesMasterIdLst>
    <p:notesMasterId r:id="rId27"/>
  </p:notesMasterIdLst>
  <p:handoutMasterIdLst>
    <p:handoutMasterId r:id="rId28"/>
  </p:handoutMasterIdLst>
  <p:sldIdLst>
    <p:sldId id="3354" r:id="rId2"/>
    <p:sldId id="3428" r:id="rId3"/>
    <p:sldId id="3418" r:id="rId4"/>
    <p:sldId id="3410" r:id="rId5"/>
    <p:sldId id="3409" r:id="rId6"/>
    <p:sldId id="3381" r:id="rId7"/>
    <p:sldId id="3419" r:id="rId8"/>
    <p:sldId id="3413" r:id="rId9"/>
    <p:sldId id="3425" r:id="rId10"/>
    <p:sldId id="3411" r:id="rId11"/>
    <p:sldId id="3412" r:id="rId12"/>
    <p:sldId id="3420" r:id="rId13"/>
    <p:sldId id="3422" r:id="rId14"/>
    <p:sldId id="3427" r:id="rId15"/>
    <p:sldId id="3416" r:id="rId16"/>
    <p:sldId id="3382" r:id="rId17"/>
    <p:sldId id="3421" r:id="rId18"/>
    <p:sldId id="3417" r:id="rId19"/>
    <p:sldId id="3423" r:id="rId20"/>
    <p:sldId id="3391" r:id="rId21"/>
    <p:sldId id="3392" r:id="rId22"/>
    <p:sldId id="3415" r:id="rId23"/>
    <p:sldId id="3424" r:id="rId24"/>
    <p:sldId id="3395" r:id="rId25"/>
    <p:sldId id="3426" r:id="rId26"/>
  </p:sldIdLst>
  <p:sldSz cx="9906000" cy="6858000" type="A4"/>
  <p:notesSz cx="6808788" cy="99409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602B"/>
    <a:srgbClr val="C9F7D2"/>
    <a:srgbClr val="CDC0F2"/>
    <a:srgbClr val="FEEEC2"/>
    <a:srgbClr val="FF6D6D"/>
    <a:srgbClr val="DBDBC7"/>
    <a:srgbClr val="00E266"/>
    <a:srgbClr val="FFFF99"/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35" autoAdjust="0"/>
    <p:restoredTop sz="95314" autoAdjust="0"/>
  </p:normalViewPr>
  <p:slideViewPr>
    <p:cSldViewPr snapToGrid="0">
      <p:cViewPr varScale="1">
        <p:scale>
          <a:sx n="111" d="100"/>
          <a:sy n="111" d="100"/>
        </p:scale>
        <p:origin x="-1506" y="-9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aida Carsimamovic" userId="10033FFFA44FE028@LIVE.COM" providerId="AD" clId="Web-{57F3A7B3-2095-4C2D-ADF2-C85B28F41FA1}"/>
    <pc:docChg chg="modSld">
      <pc:chgData name="Naida Carsimamovic" userId="10033FFFA44FE028@LIVE.COM" providerId="AD" clId="Web-{57F3A7B3-2095-4C2D-ADF2-C85B28F41FA1}" dt="2018-03-07T14:37:39.380" v="116"/>
      <pc:docMkLst>
        <pc:docMk/>
      </pc:docMkLst>
      <pc:sldChg chg="modSp">
        <pc:chgData name="Naida Carsimamovic" userId="10033FFFA44FE028@LIVE.COM" providerId="AD" clId="Web-{57F3A7B3-2095-4C2D-ADF2-C85B28F41FA1}" dt="2018-03-07T14:33:36.445" v="40"/>
        <pc:sldMkLst>
          <pc:docMk/>
          <pc:sldMk cId="3354209664" sldId="3381"/>
        </pc:sldMkLst>
        <pc:spChg chg="mod">
          <ac:chgData name="Naida Carsimamovic" userId="10033FFFA44FE028@LIVE.COM" providerId="AD" clId="Web-{57F3A7B3-2095-4C2D-ADF2-C85B28F41FA1}" dt="2018-03-07T14:33:36.445" v="40"/>
          <ac:spMkLst>
            <pc:docMk/>
            <pc:sldMk cId="3354209664" sldId="3381"/>
            <ac:spMk id="44" creationId="{00000000-0000-0000-0000-000000000000}"/>
          </ac:spMkLst>
        </pc:spChg>
        <pc:spChg chg="mod">
          <ac:chgData name="Naida Carsimamovic" userId="10033FFFA44FE028@LIVE.COM" providerId="AD" clId="Web-{57F3A7B3-2095-4C2D-ADF2-C85B28F41FA1}" dt="2018-03-07T14:33:29.976" v="39"/>
          <ac:spMkLst>
            <pc:docMk/>
            <pc:sldMk cId="3354209664" sldId="3381"/>
            <ac:spMk id="59" creationId="{00000000-0000-0000-0000-000000000000}"/>
          </ac:spMkLst>
        </pc:spChg>
        <pc:spChg chg="mod">
          <ac:chgData name="Naida Carsimamovic" userId="10033FFFA44FE028@LIVE.COM" providerId="AD" clId="Web-{57F3A7B3-2095-4C2D-ADF2-C85B28F41FA1}" dt="2018-03-07T14:32:37.160" v="10"/>
          <ac:spMkLst>
            <pc:docMk/>
            <pc:sldMk cId="3354209664" sldId="3381"/>
            <ac:spMk id="74" creationId="{00000000-0000-0000-0000-000000000000}"/>
          </ac:spMkLst>
        </pc:spChg>
        <pc:cxnChg chg="mod">
          <ac:chgData name="Naida Carsimamovic" userId="10033FFFA44FE028@LIVE.COM" providerId="AD" clId="Web-{57F3A7B3-2095-4C2D-ADF2-C85B28F41FA1}" dt="2018-03-07T14:32:33.410" v="9"/>
          <ac:cxnSpMkLst>
            <pc:docMk/>
            <pc:sldMk cId="3354209664" sldId="3381"/>
            <ac:cxnSpMk id="85" creationId="{00000000-0000-0000-0000-000000000000}"/>
          </ac:cxnSpMkLst>
        </pc:cxnChg>
      </pc:sldChg>
      <pc:sldChg chg="modSp">
        <pc:chgData name="Naida Carsimamovic" userId="10033FFFA44FE028@LIVE.COM" providerId="AD" clId="Web-{57F3A7B3-2095-4C2D-ADF2-C85B28F41FA1}" dt="2018-03-07T14:37:39.302" v="115"/>
        <pc:sldMkLst>
          <pc:docMk/>
          <pc:sldMk cId="2824432144" sldId="3391"/>
        </pc:sldMkLst>
        <pc:spChg chg="mod">
          <ac:chgData name="Naida Carsimamovic" userId="10033FFFA44FE028@LIVE.COM" providerId="AD" clId="Web-{57F3A7B3-2095-4C2D-ADF2-C85B28F41FA1}" dt="2018-03-07T14:37:39.302" v="115"/>
          <ac:spMkLst>
            <pc:docMk/>
            <pc:sldMk cId="2824432144" sldId="3391"/>
            <ac:spMk id="2" creationId="{00000000-0000-0000-0000-000000000000}"/>
          </ac:spMkLst>
        </pc:spChg>
      </pc:sldChg>
      <pc:sldChg chg="modSp">
        <pc:chgData name="Naida Carsimamovic" userId="10033FFFA44FE028@LIVE.COM" providerId="AD" clId="Web-{57F3A7B3-2095-4C2D-ADF2-C85B28F41FA1}" dt="2018-03-07T14:32:14.456" v="7"/>
        <pc:sldMkLst>
          <pc:docMk/>
          <pc:sldMk cId="1220770708" sldId="3409"/>
        </pc:sldMkLst>
        <pc:spChg chg="mod">
          <ac:chgData name="Naida Carsimamovic" userId="10033FFFA44FE028@LIVE.COM" providerId="AD" clId="Web-{57F3A7B3-2095-4C2D-ADF2-C85B28F41FA1}" dt="2018-03-07T14:32:14.456" v="7"/>
          <ac:spMkLst>
            <pc:docMk/>
            <pc:sldMk cId="1220770708" sldId="3409"/>
            <ac:spMk id="9219" creationId="{00000000-0000-0000-0000-000000000000}"/>
          </ac:spMkLst>
        </pc:spChg>
      </pc:sldChg>
      <pc:sldChg chg="modSp">
        <pc:chgData name="Naida Carsimamovic" userId="10033FFFA44FE028@LIVE.COM" providerId="AD" clId="Web-{57F3A7B3-2095-4C2D-ADF2-C85B28F41FA1}" dt="2018-03-07T14:33:48.351" v="41"/>
        <pc:sldMkLst>
          <pc:docMk/>
          <pc:sldMk cId="3872598623" sldId="3419"/>
        </pc:sldMkLst>
        <pc:spChg chg="mod">
          <ac:chgData name="Naida Carsimamovic" userId="10033FFFA44FE028@LIVE.COM" providerId="AD" clId="Web-{57F3A7B3-2095-4C2D-ADF2-C85B28F41FA1}" dt="2018-03-07T14:33:48.351" v="41"/>
          <ac:spMkLst>
            <pc:docMk/>
            <pc:sldMk cId="3872598623" sldId="3419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Верхний колонтитул 1"/>
          <p:cNvSpPr>
            <a:spLocks noGrp="1"/>
          </p:cNvSpPr>
          <p:nvPr/>
        </p:nvSpPr>
        <p:spPr bwMode="auto">
          <a:xfrm>
            <a:off x="24" y="23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4" tIns="43878" rIns="87764" bIns="43878"/>
          <a:lstStyle/>
          <a:p>
            <a:endParaRPr lang="ru-RU" sz="1200">
              <a:latin typeface="Arial" charset="0"/>
            </a:endParaRPr>
          </a:p>
        </p:txBody>
      </p:sp>
      <p:sp>
        <p:nvSpPr>
          <p:cNvPr id="138243" name="Дата 2"/>
          <p:cNvSpPr>
            <a:spLocks noGrp="1"/>
          </p:cNvSpPr>
          <p:nvPr/>
        </p:nvSpPr>
        <p:spPr bwMode="auto">
          <a:xfrm>
            <a:off x="3855991" y="23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4" tIns="43878" rIns="87764" bIns="43878"/>
          <a:lstStyle/>
          <a:p>
            <a:pPr eaLnBrk="0" hangingPunct="0"/>
            <a:fld id="{62E253D1-6A1E-4660-9DED-105B9665E096}" type="datetime1">
              <a:rPr lang="ru-RU"/>
              <a:pPr eaLnBrk="0" hangingPunct="0"/>
              <a:t>07.03.2018</a:t>
            </a:fld>
            <a:endParaRPr lang="hr-HR"/>
          </a:p>
        </p:txBody>
      </p:sp>
      <p:sp>
        <p:nvSpPr>
          <p:cNvPr id="138244" name="Нижний колонтитул 3"/>
          <p:cNvSpPr>
            <a:spLocks noGrp="1"/>
          </p:cNvSpPr>
          <p:nvPr/>
        </p:nvSpPr>
        <p:spPr bwMode="auto">
          <a:xfrm>
            <a:off x="24" y="9441835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764" tIns="43878" rIns="87764" bIns="43878" anchor="b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723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Верхний колонтитул 1"/>
          <p:cNvSpPr>
            <a:spLocks noGrp="1"/>
          </p:cNvSpPr>
          <p:nvPr>
            <p:ph type="hdr" sz="quarter"/>
          </p:nvPr>
        </p:nvSpPr>
        <p:spPr bwMode="auto">
          <a:xfrm>
            <a:off x="24" y="23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t" anchorCtr="0" compatLnSpc="1">
            <a:prstTxWarp prst="textNoShape">
              <a:avLst/>
            </a:prstTxWarp>
          </a:bodyPr>
          <a:lstStyle>
            <a:lvl1pPr defTabSz="87516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47" name="Дата 2"/>
          <p:cNvSpPr>
            <a:spLocks noGrp="1"/>
          </p:cNvSpPr>
          <p:nvPr>
            <p:ph type="dt" idx="1"/>
          </p:nvPr>
        </p:nvSpPr>
        <p:spPr bwMode="auto">
          <a:xfrm>
            <a:off x="3855991" y="23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t" anchorCtr="0" compatLnSpc="1">
            <a:prstTxWarp prst="textNoShape">
              <a:avLst/>
            </a:prstTxWarp>
          </a:bodyPr>
          <a:lstStyle>
            <a:lvl1pPr algn="r" defTabSz="87516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DC0DB30-1666-49FE-B39A-362353CF4583}" type="datetimeFigureOut">
              <a:rPr lang="ru-RU"/>
              <a:pPr>
                <a:defRPr/>
              </a:pPr>
              <a:t>07.03.2018</a:t>
            </a:fld>
            <a:endParaRPr lang="hr-HR"/>
          </a:p>
        </p:txBody>
      </p:sp>
      <p:sp>
        <p:nvSpPr>
          <p:cNvPr id="89092" name="Образ слайда 3"/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742950" y="742950"/>
            <a:ext cx="5389563" cy="37306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9" name="Заметки 4"/>
          <p:cNvSpPr>
            <a:spLocks noGrp="1"/>
          </p:cNvSpPr>
          <p:nvPr>
            <p:ph type="body" sz="quarter" idx="3"/>
          </p:nvPr>
        </p:nvSpPr>
        <p:spPr bwMode="auto">
          <a:xfrm>
            <a:off x="680595" y="4720916"/>
            <a:ext cx="5447666" cy="44777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82950" name="Нижний колонтитул 5"/>
          <p:cNvSpPr>
            <a:spLocks noGrp="1"/>
          </p:cNvSpPr>
          <p:nvPr>
            <p:ph type="ftr" sz="quarter" idx="4"/>
          </p:nvPr>
        </p:nvSpPr>
        <p:spPr bwMode="auto">
          <a:xfrm>
            <a:off x="24" y="9441835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b" anchorCtr="0" compatLnSpc="1">
            <a:prstTxWarp prst="textNoShape">
              <a:avLst/>
            </a:prstTxWarp>
          </a:bodyPr>
          <a:lstStyle>
            <a:lvl1pPr defTabSz="87516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2951" name="Номер слайда 6"/>
          <p:cNvSpPr>
            <a:spLocks noGrp="1"/>
          </p:cNvSpPr>
          <p:nvPr>
            <p:ph type="sldNum" sz="quarter" idx="5"/>
          </p:nvPr>
        </p:nvSpPr>
        <p:spPr bwMode="auto">
          <a:xfrm>
            <a:off x="3855991" y="9441835"/>
            <a:ext cx="2951217" cy="497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7899" tIns="43956" rIns="87899" bIns="43956" numCol="1" anchor="b" anchorCtr="0" compatLnSpc="1">
            <a:prstTxWarp prst="textNoShape">
              <a:avLst/>
            </a:prstTxWarp>
          </a:bodyPr>
          <a:lstStyle>
            <a:lvl1pPr algn="r" defTabSz="87516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54DF7488-F959-4354-8519-2DD858B41BD7}" type="slidenum">
              <a:rPr lang="ru-RU"/>
              <a:pPr>
                <a:defRPr/>
              </a:pPr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8185651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5875" y="71438"/>
            <a:ext cx="6777038" cy="4691062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>
          <a:xfrm>
            <a:off x="103556" y="4822008"/>
            <a:ext cx="6623960" cy="511891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287940" algn="just">
              <a:spcAft>
                <a:spcPts val="299"/>
              </a:spcAft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4DF7488-F959-4354-8519-2DD858B41BD7}" type="slidenum">
              <a:rPr lang="ru-RU" smtClean="0"/>
              <a:pPr>
                <a:defRPr/>
              </a:pPr>
              <a:t>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7609201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7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193675" y="60325"/>
            <a:ext cx="7215188" cy="4995863"/>
          </a:xfrm>
          <a:ln/>
        </p:spPr>
      </p:sp>
      <p:sp>
        <p:nvSpPr>
          <p:cNvPr id="157698" name="Rectangle 3"/>
          <p:cNvSpPr>
            <a:spLocks noGrp="1"/>
          </p:cNvSpPr>
          <p:nvPr>
            <p:ph type="body" idx="1"/>
          </p:nvPr>
        </p:nvSpPr>
        <p:spPr>
          <a:xfrm>
            <a:off x="325969" y="4716701"/>
            <a:ext cx="6304710" cy="487212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5493" tIns="42751" rIns="85493" bIns="42751"/>
          <a:lstStyle/>
          <a:p>
            <a:pPr indent="352425" algn="just">
              <a:spcBef>
                <a:spcPts val="300"/>
              </a:spcBef>
            </a:pPr>
            <a:endParaRPr lang="ru-RU" altLang="ru-RU" sz="110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181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7FB2F21-D3D3-480C-9C33-E622EB6AF226}" type="slidenum">
              <a:rPr lang="ru-RU" smtClean="0"/>
              <a:pPr>
                <a:defRPr/>
              </a:pPr>
              <a:t>10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21128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03200" y="60325"/>
            <a:ext cx="7223125" cy="5000625"/>
          </a:xfrm>
          <a:ln/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325993" y="4720920"/>
            <a:ext cx="6293597" cy="4876681"/>
          </a:xfrm>
          <a:noFill/>
        </p:spPr>
        <p:txBody>
          <a:bodyPr lIns="85492" tIns="42750" rIns="85492" bIns="42750"/>
          <a:lstStyle/>
          <a:p>
            <a:pPr indent="353268" algn="just">
              <a:spcBef>
                <a:spcPts val="294"/>
              </a:spcBef>
            </a:pPr>
            <a:endParaRPr lang="ru-RU" sz="1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8071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Rot="1" noChangeAspect="1" noTextEdit="1"/>
          </p:cNvSpPr>
          <p:nvPr>
            <p:ph type="sldImg"/>
          </p:nvPr>
        </p:nvSpPr>
        <p:spPr>
          <a:xfrm>
            <a:off x="-203200" y="60325"/>
            <a:ext cx="7223125" cy="5000625"/>
          </a:xfrm>
          <a:ln/>
        </p:spPr>
      </p:sp>
      <p:sp>
        <p:nvSpPr>
          <p:cNvPr id="108547" name="Rectangle 3"/>
          <p:cNvSpPr>
            <a:spLocks noGrp="1"/>
          </p:cNvSpPr>
          <p:nvPr>
            <p:ph type="body" idx="1"/>
          </p:nvPr>
        </p:nvSpPr>
        <p:spPr>
          <a:xfrm>
            <a:off x="325993" y="4720920"/>
            <a:ext cx="6293597" cy="4876681"/>
          </a:xfrm>
          <a:noFill/>
        </p:spPr>
        <p:txBody>
          <a:bodyPr lIns="85492" tIns="42750" rIns="85492" bIns="42750"/>
          <a:lstStyle/>
          <a:p>
            <a:pPr indent="353268" algn="just">
              <a:spcBef>
                <a:spcPts val="294"/>
              </a:spcBef>
            </a:pPr>
            <a:endParaRPr lang="ru-RU" sz="11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311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Сравнение">
    <p:bg>
      <p:bgPr>
        <a:solidFill>
          <a:srgbClr val="ED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86453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hr-HR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1043914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hr-HR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hr-HR" sz="2200" i="1" dirty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i="1" dirty="0">
              <a:solidFill>
                <a:prstClr val="white"/>
              </a:solidFill>
              <a:latin typeface="Century" panose="020406040505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842368" y="-1587"/>
            <a:ext cx="61913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797654" y="-1587"/>
            <a:ext cx="30956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777020" y="-1587"/>
            <a:ext cx="10319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9725422" y="-1587"/>
            <a:ext cx="2751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9615358" y="-787"/>
            <a:ext cx="103189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86453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hr-HR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1043914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hr-HR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hr-HR" sz="2200" i="1" dirty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15290"/>
            <a:ext cx="33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8855075" y="1588"/>
            <a:ext cx="825500" cy="351706"/>
          </a:xfrm>
        </p:spPr>
        <p:txBody>
          <a:bodyPr/>
          <a:lstStyle>
            <a:lvl1pPr>
              <a:defRPr b="1" i="0">
                <a:latin typeface="Century" panose="02040604050505020304" pitchFamily="18" charset="0"/>
              </a:defRPr>
            </a:lvl1pPr>
          </a:lstStyle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8687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Обложка">
    <p:bg>
      <p:bgPr>
        <a:solidFill>
          <a:srgbClr val="ED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842368" y="-1587"/>
            <a:ext cx="61913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797654" y="-1587"/>
            <a:ext cx="30956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777020" y="-1587"/>
            <a:ext cx="10319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9725422" y="-1587"/>
            <a:ext cx="2751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9615358" y="-787"/>
            <a:ext cx="103189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prstClr val="white"/>
                </a:solidFill>
              </a:endParaRPr>
            </a:p>
          </p:txBody>
        </p:sp>
      </p:grpSp>
      <p:sp>
        <p:nvSpPr>
          <p:cNvPr id="21" name="Номер слайда 26"/>
          <p:cNvSpPr>
            <a:spLocks noGrp="1"/>
          </p:cNvSpPr>
          <p:nvPr userDrawn="1">
            <p:ph type="sldNum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7C948A7D-6C52-4157-BEA1-1B3B6891A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78708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Титульный слайд">
    <p:bg>
      <p:bgPr>
        <a:solidFill>
          <a:srgbClr val="EDEDE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586454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hr-HR" sz="2000" dirty="0">
                <a:solidFill>
                  <a:srgbClr val="53548A">
                    <a:lumMod val="20000"/>
                    <a:lumOff val="80000"/>
                  </a:srgbClr>
                </a:solidFill>
              </a:rPr>
              <a:t>М</a:t>
            </a:r>
            <a:endParaRPr lang="hr-HR" sz="180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8" name="Прямоугольник 11"/>
          <p:cNvSpPr>
            <a:spLocks noChangeArrowheads="1"/>
          </p:cNvSpPr>
          <p:nvPr userDrawn="1"/>
        </p:nvSpPr>
        <p:spPr bwMode="auto">
          <a:xfrm>
            <a:off x="1043914" y="-20638"/>
            <a:ext cx="26778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hr-HR" sz="1600">
                <a:solidFill>
                  <a:srgbClr val="DBDBE9"/>
                </a:solidFill>
              </a:rPr>
              <a:t>]</a:t>
            </a:r>
            <a:endParaRPr lang="hr-HR" sz="1800">
              <a:solidFill>
                <a:srgbClr val="DBDBE9"/>
              </a:solidFill>
            </a:endParaRPr>
          </a:p>
        </p:txBody>
      </p:sp>
      <p:sp>
        <p:nvSpPr>
          <p:cNvPr id="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hr-HR" sz="2200" i="1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>
              <a:solidFill>
                <a:srgbClr val="DBDBE9"/>
              </a:solidFill>
              <a:latin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rgbClr val="004821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842368" y="-1585"/>
            <a:ext cx="61913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 bwMode="invGray">
          <a:xfrm>
            <a:off x="9797654" y="-1585"/>
            <a:ext cx="30956" cy="312737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 bwMode="invGray">
          <a:xfrm>
            <a:off x="9777021" y="-1585"/>
            <a:ext cx="10319" cy="312737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 bwMode="invGray">
          <a:xfrm>
            <a:off x="9725422" y="-1585"/>
            <a:ext cx="27517" cy="312737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00">
              <a:solidFill>
                <a:prstClr val="white"/>
              </a:solidFill>
            </a:endParaRPr>
          </a:p>
        </p:txBody>
      </p:sp>
      <p:grpSp>
        <p:nvGrpSpPr>
          <p:cNvPr id="24" name="Group 23"/>
          <p:cNvGrpSpPr/>
          <p:nvPr userDrawn="1"/>
        </p:nvGrpSpPr>
        <p:grpSpPr>
          <a:xfrm>
            <a:off x="9615359" y="-785"/>
            <a:ext cx="103189" cy="333443"/>
            <a:chOff x="8875715" y="-787"/>
            <a:chExt cx="95251" cy="295141"/>
          </a:xfrm>
        </p:grpSpPr>
        <p:sp>
          <p:nvSpPr>
            <p:cNvPr id="15" name="Прямоугольник 14"/>
            <p:cNvSpPr/>
            <p:nvPr/>
          </p:nvSpPr>
          <p:spPr bwMode="invGray">
            <a:xfrm>
              <a:off x="8915403" y="-787"/>
              <a:ext cx="55563" cy="295141"/>
            </a:xfrm>
            <a:prstGeom prst="rect">
              <a:avLst/>
            </a:prstGeom>
            <a:solidFill>
              <a:srgbClr val="FFFFFF">
                <a:alpha val="20000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prstClr val="white"/>
                </a:solidFill>
              </a:endParaRPr>
            </a:p>
          </p:txBody>
        </p:sp>
        <p:sp>
          <p:nvSpPr>
            <p:cNvPr id="16" name="Прямоугольник 15"/>
            <p:cNvSpPr/>
            <p:nvPr/>
          </p:nvSpPr>
          <p:spPr bwMode="invGray">
            <a:xfrm>
              <a:off x="8875715" y="-787"/>
              <a:ext cx="6350" cy="295141"/>
            </a:xfrm>
            <a:prstGeom prst="rect">
              <a:avLst/>
            </a:prstGeom>
            <a:solidFill>
              <a:srgbClr val="FFFFFF">
                <a:alpha val="30196"/>
              </a:srgbClr>
            </a:solidFill>
            <a:ln w="50800" cap="rnd" cmpd="thickThin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 dirty="0">
                <a:solidFill>
                  <a:prstClr val="white"/>
                </a:solidFill>
              </a:endParaRPr>
            </a:p>
          </p:txBody>
        </p:sp>
      </p:grpSp>
      <p:sp>
        <p:nvSpPr>
          <p:cNvPr id="17" name="Прямоугольник 16"/>
          <p:cNvSpPr/>
          <p:nvPr userDrawn="1"/>
        </p:nvSpPr>
        <p:spPr>
          <a:xfrm>
            <a:off x="586454" y="1"/>
            <a:ext cx="502179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hr-HR" sz="2000" dirty="0">
                <a:solidFill>
                  <a:srgbClr val="53548A">
                    <a:lumMod val="20000"/>
                    <a:lumOff val="80000"/>
                  </a:srgbClr>
                </a:solidFill>
              </a:rPr>
              <a:t>М</a:t>
            </a:r>
            <a:endParaRPr lang="hr-HR" sz="1800" dirty="0">
              <a:solidFill>
                <a:prstClr val="black"/>
              </a:solidFill>
              <a:latin typeface="Arial" charset="0"/>
              <a:cs typeface="+mn-cs"/>
            </a:endParaRPr>
          </a:p>
        </p:txBody>
      </p:sp>
      <p:sp>
        <p:nvSpPr>
          <p:cNvPr id="18" name="Прямоугольник 27"/>
          <p:cNvSpPr>
            <a:spLocks noChangeArrowheads="1"/>
          </p:cNvSpPr>
          <p:nvPr userDrawn="1"/>
        </p:nvSpPr>
        <p:spPr bwMode="auto">
          <a:xfrm>
            <a:off x="1043914" y="-20638"/>
            <a:ext cx="26778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hr-HR" sz="1600">
                <a:solidFill>
                  <a:srgbClr val="DBDBE9"/>
                </a:solidFill>
              </a:rPr>
              <a:t>]</a:t>
            </a:r>
            <a:endParaRPr lang="hr-HR" sz="1800">
              <a:solidFill>
                <a:srgbClr val="DBDBE9"/>
              </a:solidFill>
            </a:endParaRPr>
          </a:p>
        </p:txBody>
      </p:sp>
      <p:sp>
        <p:nvSpPr>
          <p:cNvPr id="19" name="TextBox 13"/>
          <p:cNvSpPr txBox="1">
            <a:spLocks noChangeArrowheads="1"/>
          </p:cNvSpPr>
          <p:nvPr userDrawn="1"/>
        </p:nvSpPr>
        <p:spPr bwMode="auto">
          <a:xfrm>
            <a:off x="839259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hr-HR" sz="2200" i="1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>
              <a:solidFill>
                <a:srgbClr val="DBDBE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204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 userDrawn="1"/>
        </p:nvSpPr>
        <p:spPr>
          <a:xfrm>
            <a:off x="585788" y="2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hr-HR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latin typeface="Arial" charset="0"/>
              <a:cs typeface="+mn-cs"/>
            </a:endParaRPr>
          </a:p>
        </p:txBody>
      </p:sp>
      <p:sp>
        <p:nvSpPr>
          <p:cNvPr id="3" name="Прямоугольник 11"/>
          <p:cNvSpPr>
            <a:spLocks noChangeArrowheads="1"/>
          </p:cNvSpPr>
          <p:nvPr userDrawn="1"/>
        </p:nvSpPr>
        <p:spPr bwMode="auto">
          <a:xfrm>
            <a:off x="1044575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hr-HR" sz="160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hr-HR" sz="2200" i="1" dirty="0">
                <a:solidFill>
                  <a:schemeClr val="bg1"/>
                </a:solidFill>
                <a:latin typeface="Times New Roman" pitchFamily="18" charset="0"/>
              </a:rPr>
              <a:t>ф</a:t>
            </a:r>
            <a:endParaRPr lang="hr-HR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842500" y="-1587"/>
            <a:ext cx="6191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9798052" y="-1587"/>
            <a:ext cx="3016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9777415" y="-1587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Прямоугольник 8"/>
          <p:cNvSpPr/>
          <p:nvPr/>
        </p:nvSpPr>
        <p:spPr bwMode="invGray">
          <a:xfrm>
            <a:off x="9725028" y="-1587"/>
            <a:ext cx="28575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9658352" y="0"/>
            <a:ext cx="6032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Прямоугольник 10"/>
          <p:cNvSpPr/>
          <p:nvPr/>
        </p:nvSpPr>
        <p:spPr bwMode="invGray">
          <a:xfrm>
            <a:off x="9615489" y="0"/>
            <a:ext cx="6351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2" name="Прямоугольник 11"/>
          <p:cNvSpPr/>
          <p:nvPr userDrawn="1"/>
        </p:nvSpPr>
        <p:spPr>
          <a:xfrm>
            <a:off x="585788" y="2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hr-HR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latin typeface="Arial" charset="0"/>
              <a:cs typeface="+mn-cs"/>
            </a:endParaRPr>
          </a:p>
        </p:txBody>
      </p:sp>
      <p:sp>
        <p:nvSpPr>
          <p:cNvPr id="13" name="Прямоугольник 27"/>
          <p:cNvSpPr>
            <a:spLocks noChangeArrowheads="1"/>
          </p:cNvSpPr>
          <p:nvPr userDrawn="1"/>
        </p:nvSpPr>
        <p:spPr bwMode="auto">
          <a:xfrm>
            <a:off x="1044575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hr-HR" sz="160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hr-HR" sz="2200" i="1" dirty="0">
                <a:solidFill>
                  <a:schemeClr val="bg1"/>
                </a:solidFill>
                <a:latin typeface="Times New Roman" pitchFamily="18" charset="0"/>
              </a:rPr>
              <a:t>ф</a:t>
            </a:r>
            <a:endParaRPr lang="hr-HR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5" name="Рисунок 2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" y="-1588"/>
            <a:ext cx="3381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Номер слайда 26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>
              <a:defRPr/>
            </a:pPr>
            <a:fld id="{3DB4DD37-3EED-4F6E-8ACE-01C795C86E5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543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9BB2C9-FB1B-4883-A437-BAC310D93AB1}" type="datetimeFigureOut">
              <a:rPr lang="ru-RU" smtClean="0"/>
              <a:t>07.03.2018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7150" y="23813"/>
            <a:ext cx="2228850" cy="365125"/>
          </a:xfrm>
        </p:spPr>
        <p:txBody>
          <a:bodyPr/>
          <a:lstStyle/>
          <a:p>
            <a:fld id="{4252BC29-28F4-4822-ADCE-4BE18FCA5E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3135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Слайд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906000" cy="31115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9842500" y="-1588"/>
            <a:ext cx="6191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 bwMode="invGray">
          <a:xfrm>
            <a:off x="9798051" y="-1588"/>
            <a:ext cx="30163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9777414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9725027" y="-1588"/>
            <a:ext cx="28575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invGray">
          <a:xfrm>
            <a:off x="9658351" y="0"/>
            <a:ext cx="60325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 bwMode="invGray">
          <a:xfrm>
            <a:off x="9615488" y="0"/>
            <a:ext cx="6351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9"/>
          <p:cNvSpPr/>
          <p:nvPr userDrawn="1"/>
        </p:nvSpPr>
        <p:spPr>
          <a:xfrm>
            <a:off x="585788" y="2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hr-HR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1" name="Прямоугольник 25"/>
          <p:cNvSpPr>
            <a:spLocks noChangeArrowheads="1"/>
          </p:cNvSpPr>
          <p:nvPr userDrawn="1"/>
        </p:nvSpPr>
        <p:spPr bwMode="auto">
          <a:xfrm>
            <a:off x="1044575" y="-20638"/>
            <a:ext cx="25359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hr-HR" sz="160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5042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hr-HR" sz="2200" i="1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697" y="-1588"/>
            <a:ext cx="337615" cy="369888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9252012" y="14695"/>
            <a:ext cx="473015" cy="276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652B57F-E6B2-477A-A458-E62C3B0A6261}" type="slidenum">
              <a:rPr lang="ru-RU" b="1" smtClean="0">
                <a:solidFill>
                  <a:schemeClr val="bg1"/>
                </a:solidFill>
              </a:rPr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hr-H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0946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95300" y="1143000"/>
            <a:ext cx="8915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95300" y="2249488"/>
            <a:ext cx="89154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Дата 2"/>
          <p:cNvSpPr>
            <a:spLocks noGrp="1"/>
          </p:cNvSpPr>
          <p:nvPr>
            <p:ph type="dt" sz="half" idx="2"/>
          </p:nvPr>
        </p:nvSpPr>
        <p:spPr>
          <a:xfrm>
            <a:off x="7132638" y="612775"/>
            <a:ext cx="1038225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>
                <a:solidFill>
                  <a:schemeClr val="accent2"/>
                </a:solidFill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67C1252B-35CD-441E-8ED7-B2D880D0817B}" type="datetime1">
              <a:rPr lang="ru-RU" smtClean="0">
                <a:solidFill>
                  <a:srgbClr val="438086"/>
                </a:solidFill>
              </a:rPr>
              <a:pPr>
                <a:defRPr/>
              </a:pPr>
              <a:t>07.03.2018</a:t>
            </a:fld>
            <a:r>
              <a:rPr lang="ru-RU">
                <a:solidFill>
                  <a:srgbClr val="438086"/>
                </a:solidFill>
              </a:rPr>
              <a:t>06.10.2009</a:t>
            </a:r>
            <a:endParaRPr lang="ru-RU" dirty="0">
              <a:solidFill>
                <a:srgbClr val="438086"/>
              </a:solidFill>
            </a:endParaRPr>
          </a:p>
        </p:txBody>
      </p:sp>
      <p:sp>
        <p:nvSpPr>
          <p:cNvPr id="1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5695950" y="612775"/>
            <a:ext cx="1436688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 dirty="0">
                <a:solidFill>
                  <a:schemeClr val="accent2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srgbClr val="438086"/>
              </a:solidFill>
            </a:endParaRPr>
          </a:p>
        </p:txBody>
      </p:sp>
      <p:sp>
        <p:nvSpPr>
          <p:cNvPr id="1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855075" y="1588"/>
            <a:ext cx="825500" cy="366712"/>
          </a:xfrm>
          <a:prstGeom prst="rect">
            <a:avLst/>
          </a:prstGeom>
        </p:spPr>
        <p:txBody>
          <a:bodyPr vert="horz" anchor="b"/>
          <a:lstStyle>
            <a:lvl1pPr algn="r">
              <a:defRPr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DCA8C7D-5002-44B9-BE1C-CBCC48AE0C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7" name="Прямоугольник 16"/>
          <p:cNvSpPr/>
          <p:nvPr userDrawn="1"/>
        </p:nvSpPr>
        <p:spPr>
          <a:xfrm>
            <a:off x="585788" y="0"/>
            <a:ext cx="503237" cy="379413"/>
          </a:xfrm>
          <a:prstGeom prst="rect">
            <a:avLst/>
          </a:prstGeom>
        </p:spPr>
        <p:txBody>
          <a:bodyPr wrap="none">
            <a:normAutofit lnSpcReduction="10000"/>
          </a:bodyPr>
          <a:lstStyle/>
          <a:p>
            <a:pPr>
              <a:defRPr/>
            </a:pPr>
            <a:r>
              <a:rPr lang="hr-HR" sz="2000" dirty="0">
                <a:solidFill>
                  <a:srgbClr val="53548A">
                    <a:lumMod val="20000"/>
                    <a:lumOff val="80000"/>
                  </a:srgbClr>
                </a:solidFill>
                <a:latin typeface="Times New Roman" pitchFamily="18" charset="0"/>
              </a:rPr>
              <a:t>М</a:t>
            </a:r>
            <a:endParaRPr lang="hr-HR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1032" name="Прямоугольник 17"/>
          <p:cNvSpPr>
            <a:spLocks noChangeArrowheads="1"/>
          </p:cNvSpPr>
          <p:nvPr userDrawn="1"/>
        </p:nvSpPr>
        <p:spPr bwMode="auto">
          <a:xfrm>
            <a:off x="1044575" y="-20638"/>
            <a:ext cx="25241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hr-HR" sz="1600" dirty="0">
                <a:solidFill>
                  <a:srgbClr val="DBDBE9"/>
                </a:solidFill>
                <a:latin typeface="Times New Roman" pitchFamily="18" charset="0"/>
              </a:rPr>
              <a:t>]</a:t>
            </a:r>
            <a:endParaRPr lang="hr-HR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4" name="TextBox 13"/>
          <p:cNvSpPr txBox="1">
            <a:spLocks noChangeArrowheads="1"/>
          </p:cNvSpPr>
          <p:nvPr userDrawn="1"/>
        </p:nvSpPr>
        <p:spPr bwMode="auto">
          <a:xfrm>
            <a:off x="839788" y="-61913"/>
            <a:ext cx="38417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>
              <a:defRPr/>
            </a:pPr>
            <a:r>
              <a:rPr lang="hr-HR" sz="2200" i="1" dirty="0">
                <a:solidFill>
                  <a:prstClr val="white"/>
                </a:solidFill>
                <a:latin typeface="Times New Roman" pitchFamily="18" charset="0"/>
              </a:rPr>
              <a:t>ф</a:t>
            </a:r>
            <a:endParaRPr lang="hr-HR" sz="2200" dirty="0">
              <a:solidFill>
                <a:srgbClr val="DBDBE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505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379" r:id="rId1"/>
    <p:sldLayoutId id="2147485380" r:id="rId2"/>
    <p:sldLayoutId id="2147485381" r:id="rId3"/>
    <p:sldLayoutId id="2147485382" r:id="rId4"/>
    <p:sldLayoutId id="2147485384" r:id="rId5"/>
    <p:sldLayoutId id="2147485385" r:id="rId6"/>
  </p:sldLayoutIdLst>
  <p:hf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18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4830763" y="602646"/>
            <a:ext cx="495300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endParaRPr lang="ru-RU" sz="16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721" y="401277"/>
            <a:ext cx="2287323" cy="2312988"/>
          </a:xfrm>
          <a:prstGeom prst="rect">
            <a:avLst/>
          </a:prstGeom>
          <a:effectLst>
            <a:outerShdw blurRad="114300" dist="114300" dir="18900000" algn="ctr" rotWithShape="0">
              <a:srgbClr val="808080">
                <a:alpha val="50000"/>
              </a:srgb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207721" y="3013153"/>
            <a:ext cx="95760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3600" b="1" dirty="0">
                <a:solidFill>
                  <a:srgbClr val="004821"/>
                </a:solidFill>
                <a:latin typeface="Trebuchet MS" panose="020B0603020202020204" pitchFamily="34" charset="0"/>
              </a:rPr>
              <a:t>Programsko planiranje proračuna </a:t>
            </a:r>
            <a:endParaRPr lang="hr-HR" sz="3600" b="1" dirty="0">
              <a:solidFill>
                <a:srgbClr val="004821"/>
              </a:solidFill>
              <a:latin typeface="Trebuchet MS" panose="020B0603020202020204" pitchFamily="34" charset="0"/>
              <a:cs typeface="Times New Roman" pitchFamily="18" charset="0"/>
            </a:endParaRPr>
          </a:p>
          <a:p>
            <a:pPr algn="ctr"/>
            <a:r>
              <a:rPr lang="hr-HR" sz="3600" b="1" dirty="0">
                <a:solidFill>
                  <a:srgbClr val="004821"/>
                </a:solidFill>
                <a:latin typeface="Trebuchet MS" panose="020B0603020202020204" pitchFamily="34" charset="0"/>
              </a:rPr>
              <a:t>u Ruskoj Federaciji</a:t>
            </a:r>
            <a:endParaRPr lang="hr-HR" sz="3600" b="1" dirty="0">
              <a:solidFill>
                <a:srgbClr val="004821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7720" y="5090746"/>
            <a:ext cx="9699867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r-HR"/>
              <a:t>Nikolay Begchin</a:t>
            </a:r>
            <a:endParaRPr lang="hr-HR" dirty="0"/>
          </a:p>
          <a:p>
            <a:pPr algn="ctr">
              <a:lnSpc>
                <a:spcPct val="150000"/>
              </a:lnSpc>
            </a:pPr>
            <a:r>
              <a:rPr lang="hr-HR"/>
              <a:t>Ministarstvo financija Ruske Federacije</a:t>
            </a:r>
            <a:endParaRPr lang="hr-HR" dirty="0"/>
          </a:p>
          <a:p>
            <a:pPr algn="ctr">
              <a:lnSpc>
                <a:spcPct val="150000"/>
              </a:lnSpc>
            </a:pPr>
            <a:r>
              <a:rPr lang="hr-HR" i="1" dirty="0"/>
              <a:t>studeni 2017.</a:t>
            </a:r>
          </a:p>
        </p:txBody>
      </p:sp>
    </p:spTree>
    <p:extLst>
      <p:ext uri="{BB962C8B-B14F-4D97-AF65-F5344CB8AC3E}">
        <p14:creationId xmlns:p14="http://schemas.microsoft.com/office/powerpoint/2010/main" val="33930351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2"/>
          <p:cNvSpPr>
            <a:spLocks noGrp="1"/>
          </p:cNvSpPr>
          <p:nvPr>
            <p:ph type="title" idx="4294967295"/>
          </p:nvPr>
        </p:nvSpPr>
        <p:spPr>
          <a:xfrm>
            <a:off x="0" y="238125"/>
            <a:ext cx="9906000" cy="8255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hr-HR" altLang="ru-RU" sz="2400" b="1" dirty="0">
                <a:solidFill>
                  <a:srgbClr val="00602B"/>
                </a:solidFill>
                <a:latin typeface="Trebuchet MS" panose="020B0603020202020204" pitchFamily="34" charset="0"/>
              </a:rPr>
              <a:t>Programske proračunske klasifikacije</a:t>
            </a:r>
            <a:endParaRPr lang="hr-HR" altLang="ru-RU" sz="2400" b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+mn-cs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6046256"/>
              </p:ext>
            </p:extLst>
          </p:nvPr>
        </p:nvGraphicFramePr>
        <p:xfrm>
          <a:off x="585727" y="1586793"/>
          <a:ext cx="8529840" cy="1752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87720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</a:tblGrid>
              <a:tr h="370840">
                <a:tc rowSpan="2" gridSpan="3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Poglavlje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Odjeljak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Pododjeljak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7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Stavka za posebne potrebe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Vrsta rashoda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PASOC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OA</a:t>
                      </a:r>
                      <a:r>
                        <a:t> </a:t>
                      </a:r>
                      <a:r>
                        <a:rPr lang="hr-HR" sz="1400" baseline="0" dirty="0">
                          <a:latin typeface="Times New Roman" panose="02020603050405020304" pitchFamily="18" charset="0"/>
                        </a:rPr>
                        <a:t>(analiza)</a:t>
                      </a:r>
                      <a:endParaRPr lang="hr-H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VP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PP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Stavka rashoda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2.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3.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4.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5.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6.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7.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8.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9.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10.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11.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12.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13.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14.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15.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16.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17.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18.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19.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20.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314576" y="1047335"/>
            <a:ext cx="59494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Federalni proračun za 2014.-2016., 2015.-2017.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6066363"/>
              </p:ext>
            </p:extLst>
          </p:nvPr>
        </p:nvGraphicFramePr>
        <p:xfrm>
          <a:off x="566684" y="3914309"/>
          <a:ext cx="8548893" cy="1808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0909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34291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21"/>
                    </a:ext>
                  </a:extLst>
                </a:gridCol>
                <a:gridCol w="371691">
                  <a:extLst>
                    <a:ext uri="{9D8B030D-6E8A-4147-A177-3AD203B41FA5}">
                      <a16:colId xmlns:a16="http://schemas.microsoft.com/office/drawing/2014/main" val="20022"/>
                    </a:ext>
                  </a:extLst>
                </a:gridCol>
              </a:tblGrid>
              <a:tr h="370840">
                <a:tc rowSpan="2" gridSpan="3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Poglavlje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Odjeljak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Pododjeljak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0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Stavka za posebne potrebe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Vrsta rashoda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PASOC (</a:t>
                      </a:r>
                      <a:r>
                        <a:rPr lang="hr-HR" sz="1400" baseline="0" dirty="0">
                          <a:latin typeface="Times New Roman" panose="02020603050405020304" pitchFamily="18" charset="0"/>
                        </a:rPr>
                        <a:t>računovodstvo i izvještavanje)</a:t>
                      </a:r>
                      <a:endParaRPr lang="hr-HR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0080"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VP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PP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OA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Stavka rashoda</a:t>
                      </a:r>
                      <a:endParaRPr lang="hr-HR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gridSpan="3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2.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3.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4.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5.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6.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7.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8.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9.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10.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11.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12.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13.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14.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15.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16.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17.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18.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19.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20.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-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>
                          <a:latin typeface="Times New Roman" panose="02020603050405020304" pitchFamily="18" charset="0"/>
                        </a:rPr>
                        <a:t>X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2314575" y="3429443"/>
            <a:ext cx="6079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Započevši s federalnim proračunom za 2016.-2018.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85726" y="5943600"/>
            <a:ext cx="745337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/>
              <a:t>VP - vladin program</a:t>
            </a:r>
            <a:endParaRPr lang="hr-HR" dirty="0"/>
          </a:p>
          <a:p>
            <a:r>
              <a:rPr lang="hr-HR"/>
              <a:t>PP - potprogram</a:t>
            </a:r>
            <a:endParaRPr lang="hr-HR" dirty="0"/>
          </a:p>
          <a:p>
            <a:r>
              <a:rPr lang="hr-HR"/>
              <a:t>OA - osnovna aktivnost</a:t>
            </a:r>
            <a:endParaRPr lang="hr-HR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10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3732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52550" y="266700"/>
            <a:ext cx="763905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ru-RU"/>
            </a:defPPr>
            <a:lvl1pPr algn="ctr" eaLnBrk="0" hangingPunct="0">
              <a:defRPr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/>
              <a:t>Struktura programskih rashoda: primjer</a:t>
            </a:r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8562976" y="537092"/>
            <a:ext cx="134302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100" dirty="0"/>
              <a:t>Mlrd rubalja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060051"/>
              </p:ext>
            </p:extLst>
          </p:nvPr>
        </p:nvGraphicFramePr>
        <p:xfrm>
          <a:off x="297950" y="754769"/>
          <a:ext cx="9503275" cy="59294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541124">
                  <a:extLst>
                    <a:ext uri="{9D8B030D-6E8A-4147-A177-3AD203B41FA5}">
                      <a16:colId xmlns:a16="http://schemas.microsoft.com/office/drawing/2014/main" val="3557704688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1190566491"/>
                    </a:ext>
                  </a:extLst>
                </a:gridCol>
                <a:gridCol w="419100">
                  <a:extLst>
                    <a:ext uri="{9D8B030D-6E8A-4147-A177-3AD203B41FA5}">
                      <a16:colId xmlns:a16="http://schemas.microsoft.com/office/drawing/2014/main" val="189184941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083961012"/>
                    </a:ext>
                  </a:extLst>
                </a:gridCol>
                <a:gridCol w="657226">
                  <a:extLst>
                    <a:ext uri="{9D8B030D-6E8A-4147-A177-3AD203B41FA5}">
                      <a16:colId xmlns:a16="http://schemas.microsoft.com/office/drawing/2014/main" val="2002321073"/>
                    </a:ext>
                  </a:extLst>
                </a:gridCol>
              </a:tblGrid>
              <a:tr h="273852"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Naziv</a:t>
                      </a:r>
                      <a:endParaRPr lang="hr-HR" sz="1400" b="0" i="0" u="none" strike="noStrike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VP</a:t>
                      </a:r>
                      <a:endParaRPr lang="hr-HR" sz="1400" b="0" i="0" u="none" strike="noStrike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PP</a:t>
                      </a:r>
                      <a:endParaRPr lang="hr-HR" sz="1400" b="0" i="0" u="none" strike="noStrike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OA</a:t>
                      </a:r>
                      <a:endParaRPr lang="hr-HR" sz="1400" b="0" i="0" u="none" strike="noStrike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0" i="0" u="none" strike="noStrike" dirty="0"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2017.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0480047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b="1" u="none" strike="noStrike" dirty="0">
                          <a:effectLst/>
                          <a:latin typeface="Century" panose="02040604050505020304" pitchFamily="18" charset="0"/>
                        </a:rPr>
                        <a:t>Vladin program RF-a za zdravstvo</a:t>
                      </a:r>
                      <a:endParaRPr lang="hr-HR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u="none" strike="noStrike" dirty="0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  <a:endParaRPr lang="hr-HR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u="none" strike="noStrike" dirty="0"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hr-HR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u="none" strike="noStrike" dirty="0">
                          <a:effectLst/>
                          <a:latin typeface="Century" panose="02040604050505020304" pitchFamily="18" charset="0"/>
                        </a:rPr>
                        <a:t> </a:t>
                      </a:r>
                      <a:endParaRPr lang="hr-HR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u="none" strike="noStrike" dirty="0">
                          <a:effectLst/>
                          <a:latin typeface="Century" panose="02040604050505020304" pitchFamily="18" charset="0"/>
                        </a:rPr>
                        <a:t>311,3.</a:t>
                      </a:r>
                      <a:endParaRPr lang="hr-HR" sz="1400" b="1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06049674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„Prevencija bolesti i zdrav stil života. Razvoj primarnog zdravstva.”</a:t>
                      </a: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1.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125,0.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3175243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„Prevencija zaraznih bolesti, uključujući imunoprofilaksu</a:t>
                      </a:r>
                      <a:r>
                        <a:t> </a:t>
                      </a: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"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02.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17,1.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993961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„Prevencija HIV-a, viralnog hepatitisa B i C”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03.</a:t>
                      </a:r>
                      <a:endParaRPr lang="hr-HR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17,8.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632910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„Unaprjeđenje mehanizama nabave medicinskih proizvoda” 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05.</a:t>
                      </a:r>
                      <a:endParaRPr lang="hr-HR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89,2.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9924527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„Poboljšane usluge pružanja specijalizirane medicinske pomoći i hitne pomoći”</a:t>
                      </a: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2.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46,5.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27406027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„Unaprjeđenje sustava pružanja medicinske skrbi pacijentima koji boluju od TBC-a” 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2.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5,2.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949695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„Unapređenje sustava pružanja medicinske skrbi pacijentima s mentalnim bolestima i poremećajima u ponašanju” 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2.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04.</a:t>
                      </a:r>
                      <a:endParaRPr lang="hr-HR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4,8.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220521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„Unaprjeđenje sustava pružanja medicinske skrbi pacijentima s vaskularnim bolestima”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2.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05.</a:t>
                      </a:r>
                      <a:endParaRPr lang="hr-HR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1,1.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57414078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„Unaprjeđenje visoke tehnologije u medicinskoj skrbi”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2.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10.</a:t>
                      </a:r>
                      <a:endParaRPr lang="hr-HR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6,7.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1247347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„Razvoj zaliha krvi”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2.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11.</a:t>
                      </a:r>
                      <a:endParaRPr lang="hr-HR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4,1.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8004428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„Razvoj i uvođenje inovativnih metoda dijagnostike, prevencije i liječenja te osnove personalizirane medicine” </a:t>
                      </a:r>
                      <a:endParaRPr lang="hr-HR" sz="1400" b="1" i="1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3.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 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b="1" i="1" u="none" strike="noStrike" dirty="0">
                          <a:effectLst/>
                          <a:latin typeface="Century" panose="02040604050505020304" pitchFamily="18" charset="0"/>
                        </a:rPr>
                        <a:t>26,8.</a:t>
                      </a: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18158631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„Razvoj nuklearne medicine”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3.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2,3.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1754098"/>
                  </a:ext>
                </a:extLst>
              </a:tr>
              <a:tr h="273852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„Razvoj temeljne, translacijske i personalizirane medicine”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3.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>
                          <a:effectLst/>
                          <a:latin typeface="Century" panose="02040604050505020304" pitchFamily="18" charset="0"/>
                        </a:rPr>
                        <a:t>02.</a:t>
                      </a:r>
                      <a:endParaRPr lang="hr-HR" sz="1400" b="0" i="0" u="none" strike="noStrike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19,3.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8163079"/>
                  </a:ext>
                </a:extLst>
              </a:tr>
              <a:tr h="531815">
                <a:tc>
                  <a:txBody>
                    <a:bodyPr/>
                    <a:lstStyle/>
                    <a:p>
                      <a:pPr algn="l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„Medicinska pomoć koja se pruža tijekom kliničkog testiranja metoda za dijagnozu, prevenciju, liječenje i rehabilitaciju” 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3600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01.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3.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04.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>
                        <a:lnSpc>
                          <a:spcPct val="85000"/>
                        </a:lnSpc>
                      </a:pPr>
                      <a:r>
                        <a:rPr lang="hr-HR" sz="1400" u="none" strike="noStrike" dirty="0">
                          <a:effectLst/>
                          <a:latin typeface="Century" panose="02040604050505020304" pitchFamily="18" charset="0"/>
                        </a:rPr>
                        <a:t>5,2.</a:t>
                      </a:r>
                      <a:endParaRPr lang="hr-HR" sz="1400" b="0" i="0" u="none" strike="noStrike" dirty="0"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70" marR="3170" marT="317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1032540"/>
                  </a:ext>
                </a:extLst>
              </a:tr>
            </a:tbl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304725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51" y="1000126"/>
            <a:ext cx="3590925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AIS</a:t>
            </a:r>
            <a:r>
              <a:rPr lang="hr-HR"/>
              <a:t> </a:t>
            </a:r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anose="02040604050505020304" pitchFamily="18" charset="0"/>
              </a:rPr>
              <a:t>„Vladini programi”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410201" y="1009650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 anchor="ctr">
            <a:noAutofit/>
          </a:bodyPr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anose="020406040505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57250" y="1778864"/>
            <a:ext cx="3590925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1600" dirty="0">
                <a:latin typeface="Century" panose="02040604050505020304" pitchFamily="18" charset="0"/>
              </a:rPr>
              <a:t>Struktura vladinog programa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410201" y="1788388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hr-HR" sz="1600" dirty="0">
                <a:latin typeface="Century" panose="02040604050505020304" pitchFamily="18" charset="0"/>
              </a:rPr>
              <a:t>Sastavnice klasifikacije rashoda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10200" y="2664688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hr-HR" sz="1600" dirty="0">
                <a:latin typeface="Century" panose="02040604050505020304" pitchFamily="18" charset="0"/>
              </a:rPr>
              <a:t>Alokacija rashodnih sredstava sukladno BCC-u tijekom planiranja proračuna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10199" y="3487300"/>
            <a:ext cx="3791529" cy="7000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hr-HR" sz="1600" dirty="0">
                <a:latin typeface="Century" panose="02040604050505020304" pitchFamily="18" charset="0"/>
              </a:rPr>
              <a:t>Proračun, </a:t>
            </a:r>
          </a:p>
          <a:p>
            <a:pPr algn="ctr"/>
            <a:r>
              <a:rPr lang="hr-HR" sz="1600" dirty="0">
                <a:latin typeface="Century" panose="02040604050505020304" pitchFamily="18" charset="0"/>
              </a:rPr>
              <a:t>raščlamba konsolidiranog tromjesečnog proračuna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410201" y="4483963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hr-HR" sz="1600" dirty="0">
                <a:latin typeface="Century" panose="02040604050505020304" pitchFamily="18" charset="0"/>
              </a:rPr>
              <a:t>Izvršenje proračunskih sredstava za rashode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57249" y="2664689"/>
            <a:ext cx="3590925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1600" dirty="0">
                <a:latin typeface="Century" panose="02040604050505020304" pitchFamily="18" charset="0"/>
              </a:rPr>
              <a:t>Ulazne informacije za vladin program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57251" y="3550514"/>
            <a:ext cx="3590925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1600" dirty="0">
                <a:latin typeface="Century" panose="02040604050505020304" pitchFamily="18" charset="0"/>
              </a:rPr>
              <a:t>Prijedlozi izmjene i dopune vladinog programa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57248" y="4473070"/>
            <a:ext cx="3590925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1600" dirty="0">
                <a:latin typeface="Century" panose="02040604050505020304" pitchFamily="18" charset="0"/>
              </a:rPr>
              <a:t>Odobren/preciziran vladin program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857248" y="5475482"/>
            <a:ext cx="3590925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1600" dirty="0">
                <a:latin typeface="Century" panose="02040604050505020304" pitchFamily="18" charset="0"/>
              </a:rPr>
              <a:t>Godišnji izvještaj</a:t>
            </a:r>
            <a:r>
              <a:rPr lang="hr-HR"/>
              <a:t> </a:t>
            </a:r>
            <a:r>
              <a:rPr lang="ru-RU" sz="1600" dirty="0">
                <a:latin typeface="Century" panose="02040604050505020304" pitchFamily="18" charset="0"/>
                <a:sym typeface="Symbol"/>
              </a:rPr>
              <a:t></a:t>
            </a:r>
            <a:r>
              <a:rPr lang="hr-HR" sz="1600" dirty="0">
                <a:latin typeface="Century" panose="02040604050505020304" pitchFamily="18" charset="0"/>
              </a:rPr>
              <a:t> konsolidirani godišnji izvještaj o vladinim programima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410198" y="5454144"/>
            <a:ext cx="3590925" cy="63680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hr-HR" sz="1600" dirty="0">
                <a:latin typeface="Century" panose="02040604050505020304" pitchFamily="18" charset="0"/>
              </a:rPr>
              <a:t>Godišnji izvještaj o izvršenju proračuna</a:t>
            </a:r>
          </a:p>
        </p:txBody>
      </p:sp>
      <p:grpSp>
        <p:nvGrpSpPr>
          <p:cNvPr id="16" name="Группа 15"/>
          <p:cNvGrpSpPr/>
          <p:nvPr/>
        </p:nvGrpSpPr>
        <p:grpSpPr>
          <a:xfrm>
            <a:off x="5587707" y="844897"/>
            <a:ext cx="2936874" cy="997505"/>
            <a:chOff x="5095875" y="886652"/>
            <a:chExt cx="2936874" cy="955750"/>
          </a:xfrm>
        </p:grpSpPr>
        <p:pic>
          <p:nvPicPr>
            <p:cNvPr id="29698" name="Picture 2" descr="http://budget.gov.ru/img/logo.pn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5875" y="886652"/>
              <a:ext cx="2936874" cy="9557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" name="Прямоугольник 14"/>
            <p:cNvSpPr/>
            <p:nvPr/>
          </p:nvSpPr>
          <p:spPr>
            <a:xfrm>
              <a:off x="6010275" y="1009650"/>
              <a:ext cx="1701800" cy="219075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Century" panose="02040604050505020304" pitchFamily="18" charset="0"/>
              </a:endParaRPr>
            </a:p>
          </p:txBody>
        </p:sp>
      </p:grpSp>
      <p:sp>
        <p:nvSpPr>
          <p:cNvPr id="18" name="Стрелка вправо 17"/>
          <p:cNvSpPr/>
          <p:nvPr/>
        </p:nvSpPr>
        <p:spPr>
          <a:xfrm>
            <a:off x="4546600" y="2032001"/>
            <a:ext cx="775855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 rot="5400000">
            <a:off x="7114840" y="2489569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2" name="Стрелка вправо 21"/>
          <p:cNvSpPr/>
          <p:nvPr/>
        </p:nvSpPr>
        <p:spPr>
          <a:xfrm rot="10800000">
            <a:off x="4546599" y="2925218"/>
            <a:ext cx="775855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3" name="Стрелка вправо 22"/>
          <p:cNvSpPr/>
          <p:nvPr/>
        </p:nvSpPr>
        <p:spPr>
          <a:xfrm rot="5400000">
            <a:off x="2561889" y="3372319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7114844" y="3366584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2561893" y="4272462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6" name="Стрелка вправо 25"/>
          <p:cNvSpPr/>
          <p:nvPr/>
        </p:nvSpPr>
        <p:spPr>
          <a:xfrm rot="8055481">
            <a:off x="4383329" y="4315568"/>
            <a:ext cx="1093602" cy="12483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7114844" y="4272463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8" name="Стрелка вправо 27"/>
          <p:cNvSpPr/>
          <p:nvPr/>
        </p:nvSpPr>
        <p:spPr>
          <a:xfrm rot="8055481">
            <a:off x="4383330" y="5193628"/>
            <a:ext cx="1093602" cy="124834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9" name="Стрелка вправо 28"/>
          <p:cNvSpPr/>
          <p:nvPr/>
        </p:nvSpPr>
        <p:spPr>
          <a:xfrm rot="5400000">
            <a:off x="7114844" y="5225881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30" name="Стрелка вправо 29"/>
          <p:cNvSpPr/>
          <p:nvPr/>
        </p:nvSpPr>
        <p:spPr>
          <a:xfrm rot="5400000">
            <a:off x="2561888" y="5225881"/>
            <a:ext cx="181636" cy="115747"/>
          </a:xfrm>
          <a:prstGeom prst="right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754004" y="5309865"/>
            <a:ext cx="8525163" cy="1027464"/>
          </a:xfrm>
          <a:prstGeom prst="roundRect">
            <a:avLst/>
          </a:prstGeom>
          <a:solidFill>
            <a:srgbClr val="FFC000">
              <a:alpha val="23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Century" panose="02040604050505020304" pitchFamily="18" charset="0"/>
            </a:endParaRPr>
          </a:p>
        </p:txBody>
      </p:sp>
      <p:sp>
        <p:nvSpPr>
          <p:cNvPr id="29696" name="TextBox 29695"/>
          <p:cNvSpPr txBox="1"/>
          <p:nvPr/>
        </p:nvSpPr>
        <p:spPr>
          <a:xfrm>
            <a:off x="2095500" y="6456218"/>
            <a:ext cx="58987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600" dirty="0">
                <a:latin typeface="Century" panose="02040604050505020304" pitchFamily="18" charset="0"/>
              </a:rPr>
              <a:t>Paket podnesen Donjem domu</a:t>
            </a:r>
          </a:p>
        </p:txBody>
      </p:sp>
      <p:cxnSp>
        <p:nvCxnSpPr>
          <p:cNvPr id="29699" name="Прямая соединительная линия 29698"/>
          <p:cNvCxnSpPr>
            <a:stCxn id="29696" idx="0"/>
          </p:cNvCxnSpPr>
          <p:nvPr/>
        </p:nvCxnSpPr>
        <p:spPr>
          <a:xfrm flipH="1" flipV="1">
            <a:off x="4804209" y="6188364"/>
            <a:ext cx="240646" cy="2678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01" name="Прямая со стрелкой 29700"/>
          <p:cNvCxnSpPr/>
          <p:nvPr/>
        </p:nvCxnSpPr>
        <p:spPr>
          <a:xfrm>
            <a:off x="4531529" y="3859679"/>
            <a:ext cx="818633" cy="0"/>
          </a:xfrm>
          <a:prstGeom prst="straightConnector1">
            <a:avLst/>
          </a:prstGeom>
          <a:ln w="15875">
            <a:solidFill>
              <a:schemeClr val="tx1"/>
            </a:solidFill>
            <a:prstDash val="dash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Заголовок 2"/>
          <p:cNvSpPr txBox="1">
            <a:spLocks/>
          </p:cNvSpPr>
          <p:nvPr/>
        </p:nvSpPr>
        <p:spPr bwMode="auto">
          <a:xfrm>
            <a:off x="381000" y="200025"/>
            <a:ext cx="9144000" cy="6238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ru-RU"/>
            </a:defPPr>
            <a:lvl1pPr algn="ctr" eaLnBrk="0" hangingPunct="0">
              <a:defRPr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  <a:lvl2pPr marL="742950" indent="-285750"/>
            <a:lvl3pPr marL="1143000" indent="-228600"/>
            <a:lvl4pPr marL="1600200" indent="-228600"/>
            <a:lvl5pPr marL="2057400" indent="-228600"/>
            <a:lvl6pPr marL="2514600" indent="-228600" fontAlgn="base">
              <a:spcBef>
                <a:spcPct val="0"/>
              </a:spcBef>
              <a:spcAft>
                <a:spcPct val="0"/>
              </a:spcAft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</a:lvl9pPr>
          </a:lstStyle>
          <a:p>
            <a:r>
              <a:rPr lang="hr-HR" altLang="ru-RU" sz="2800" dirty="0"/>
              <a:t>Razmjena informacija</a:t>
            </a:r>
          </a:p>
        </p:txBody>
      </p:sp>
      <p:sp>
        <p:nvSpPr>
          <p:cNvPr id="5" name="TextBox 4"/>
          <p:cNvSpPr txBox="1"/>
          <p:nvPr/>
        </p:nvSpPr>
        <p:spPr>
          <a:xfrm rot="16200000">
            <a:off x="-2307164" y="2939184"/>
            <a:ext cx="53757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C00000"/>
                </a:solidFill>
              </a:rPr>
              <a:t>Pokazatelji učinka, priroda aktivnosti</a:t>
            </a:r>
          </a:p>
        </p:txBody>
      </p:sp>
      <p:sp>
        <p:nvSpPr>
          <p:cNvPr id="34" name="TextBox 33"/>
          <p:cNvSpPr txBox="1"/>
          <p:nvPr/>
        </p:nvSpPr>
        <p:spPr>
          <a:xfrm rot="5400000">
            <a:off x="7454307" y="3985338"/>
            <a:ext cx="4044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solidFill>
                  <a:srgbClr val="C00000"/>
                </a:solidFill>
                <a:latin typeface="Century" panose="02040604050505020304" pitchFamily="18" charset="0"/>
              </a:rPr>
              <a:t>Parametri financiranja</a:t>
            </a:r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12</a:t>
            </a:fld>
            <a:endParaRPr lang="hr-HR" dirty="0"/>
          </a:p>
        </p:txBody>
      </p:sp>
      <p:sp>
        <p:nvSpPr>
          <p:cNvPr id="17" name="TextBox 16"/>
          <p:cNvSpPr txBox="1"/>
          <p:nvPr/>
        </p:nvSpPr>
        <p:spPr>
          <a:xfrm>
            <a:off x="6594231" y="855274"/>
            <a:ext cx="2607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E-proračun</a:t>
            </a:r>
          </a:p>
        </p:txBody>
      </p:sp>
    </p:spTree>
    <p:extLst>
      <p:ext uri="{BB962C8B-B14F-4D97-AF65-F5344CB8AC3E}">
        <p14:creationId xmlns:p14="http://schemas.microsoft.com/office/powerpoint/2010/main" val="690564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76475" y="2609850"/>
            <a:ext cx="57721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hr-HR" sz="3200" dirty="0"/>
              <a:t>Provedba vladinih programa: </a:t>
            </a:r>
          </a:p>
          <a:p>
            <a:r>
              <a:rPr lang="hr-HR" sz="3200" dirty="0"/>
              <a:t>prve lekcije i rezultati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127238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657350"/>
            <a:ext cx="9058275" cy="378565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hr-HR" altLang="ru-RU" sz="2000" dirty="0">
                <a:latin typeface="Trebuchet MS" panose="020B0603020202020204" pitchFamily="34" charset="0"/>
              </a:rPr>
              <a:t>Transparentniji i razumljivije sastavljeni rashodi federalnog proračuna.</a:t>
            </a:r>
          </a:p>
          <a:p>
            <a:pPr marL="342900" indent="-342900" algn="just">
              <a:buFont typeface="+mj-lt"/>
              <a:buAutoNum type="arabicPeriod"/>
            </a:pPr>
            <a:endParaRPr lang="hr-HR" sz="200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hr-HR" sz="2000" dirty="0">
                <a:latin typeface="Trebuchet MS" panose="020B0603020202020204" pitchFamily="34" charset="0"/>
              </a:rPr>
              <a:t>Poboljšana disciplina i razumijevanje potrebe da se ostvare konkretni rezultati.</a:t>
            </a:r>
            <a:endParaRPr lang="hr-HR" sz="2000" i="1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hr-HR" sz="2000" spc="-1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hr-HR" sz="2000" spc="-10" dirty="0">
                <a:latin typeface="Trebuchet MS" panose="020B0603020202020204" pitchFamily="34" charset="0"/>
              </a:rPr>
              <a:t>Veće mogućnosti za analizu: prethodno neprimjećeni problemi privlače pažnju.  </a:t>
            </a:r>
          </a:p>
          <a:p>
            <a:pPr marL="342900" indent="-342900" algn="just">
              <a:buFont typeface="+mj-lt"/>
              <a:buAutoNum type="arabicPeriod"/>
            </a:pPr>
            <a:endParaRPr lang="hr-HR" sz="2000" i="1" spc="-1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hr-HR" sz="2000" dirty="0">
                <a:latin typeface="Trebuchet MS" panose="020B0603020202020204" pitchFamily="34" charset="0"/>
              </a:rPr>
              <a:t>Mogućnost formaliziranja odnosa između aktivnosti koje provode federalne vlasti i aktivnosti regionalnih/lokalnih vlasti.</a:t>
            </a:r>
          </a:p>
          <a:p>
            <a:pPr algn="just"/>
            <a:endParaRPr lang="hr-HR" sz="2000" i="1" dirty="0">
              <a:latin typeface="Trebuchet MS" panose="020B0603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323850"/>
            <a:ext cx="9905999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pPr marL="0" lvl="1" algn="ctr">
              <a:spcAft>
                <a:spcPts val="0"/>
              </a:spcAft>
            </a:pPr>
            <a:r>
              <a:rPr lang="hr-HR" sz="2200" b="1" dirty="0">
                <a:solidFill>
                  <a:srgbClr val="00602B"/>
                </a:solidFill>
                <a:latin typeface="Trebuchet MS" panose="020B0603020202020204" pitchFamily="34" charset="0"/>
              </a:rPr>
              <a:t>Provedba vladinih programa: pozitivni rezultati</a:t>
            </a:r>
            <a:endParaRPr lang="hr-HR" sz="2200" b="1" dirty="0">
              <a:solidFill>
                <a:srgbClr val="00602B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456262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33400" y="1162050"/>
            <a:ext cx="9058275" cy="532453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hr-HR" altLang="ru-RU" sz="2000" dirty="0">
                <a:latin typeface="Trebuchet MS" panose="020B0603020202020204" pitchFamily="34" charset="0"/>
              </a:rPr>
              <a:t>Nema određivanja prioriteta za aktivnosti i proračunske alokacije: programi se rade tako da se preraspoređuju postojeće aktivnosti.</a:t>
            </a:r>
          </a:p>
          <a:p>
            <a:pPr marL="342900" indent="-342900" algn="just">
              <a:buFont typeface="+mj-lt"/>
              <a:buAutoNum type="arabicPeriod"/>
            </a:pPr>
            <a:endParaRPr lang="hr-HR" sz="200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hr-HR" sz="2000" dirty="0">
                <a:latin typeface="Trebuchet MS" panose="020B0603020202020204" pitchFamily="34" charset="0"/>
              </a:rPr>
              <a:t>Nisu usklađena odobrena proračunska sredstva s krajnjim rezultatima - unatoč činjenici da je proračun temeljen na vladinim programima, potprogramima i osnovnim aktivnostima.</a:t>
            </a:r>
            <a:endParaRPr lang="hr-HR" sz="2000" i="1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hr-HR" sz="2000" spc="-1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hr-HR" sz="2000" spc="-10" dirty="0">
                <a:latin typeface="Trebuchet MS" panose="020B0603020202020204" pitchFamily="34" charset="0"/>
              </a:rPr>
              <a:t>Rezultati provedbe i evaluacije učinka nisu uzeti u obzir u planiranju proračuna za buduća razdoblja.</a:t>
            </a:r>
            <a:endParaRPr lang="hr-HR" sz="2000" i="1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hr-HR" sz="2000" i="1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hr-HR" sz="2000" dirty="0">
                <a:latin typeface="Trebuchet MS" panose="020B0603020202020204" pitchFamily="34" charset="0"/>
              </a:rPr>
              <a:t>Nema promjene u trenutačnim postupcima upravljanja: na vladine programe se gleda kao na dodatan teret uz standardno radno opterećenje.</a:t>
            </a:r>
          </a:p>
          <a:p>
            <a:pPr marL="342900" indent="-342900" algn="just">
              <a:buFont typeface="+mj-lt"/>
              <a:buAutoNum type="arabicPeriod"/>
            </a:pPr>
            <a:endParaRPr lang="hr-HR" sz="2000" dirty="0">
              <a:latin typeface="Trebuchet MS" panose="020B0603020202020204" pitchFamily="34" charset="0"/>
            </a:endParaRPr>
          </a:p>
          <a:p>
            <a:pPr marL="342900" indent="-342900" algn="just">
              <a:buFont typeface="+mj-lt"/>
              <a:buAutoNum type="arabicPeriod"/>
            </a:pPr>
            <a:endParaRPr lang="hr-HR" sz="2000" dirty="0">
              <a:latin typeface="Trebuchet MS" panose="020B0603020202020204" pitchFamily="34" charset="0"/>
            </a:endParaRPr>
          </a:p>
          <a:p>
            <a:pPr algn="ctr"/>
            <a:endParaRPr lang="hr-HR" sz="2000" dirty="0">
              <a:latin typeface="Trebuchet MS" panose="020B0603020202020204" pitchFamily="34" charset="0"/>
            </a:endParaRPr>
          </a:p>
          <a:p>
            <a:pPr algn="ctr"/>
            <a:r>
              <a:rPr lang="hr-HR" sz="2000" dirty="0">
                <a:latin typeface="Trebuchet MS" panose="020B0603020202020204" pitchFamily="34" charset="0"/>
              </a:rPr>
              <a:t>Vladini programi nisu postali alat za sektorsko upravljanje niti potpuno razvijen dio proračunskog procesa.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323850"/>
            <a:ext cx="9905999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pPr marL="0" lvl="1" algn="ctr">
              <a:spcAft>
                <a:spcPts val="0"/>
              </a:spcAft>
            </a:pPr>
            <a:r>
              <a:rPr lang="hr-HR" sz="2200" b="1" dirty="0">
                <a:solidFill>
                  <a:srgbClr val="00602B"/>
                </a:solidFill>
                <a:latin typeface="Trebuchet MS" panose="020B0603020202020204" pitchFamily="34" charset="0"/>
              </a:rPr>
              <a:t>Vladini programi: ispod očekivanja</a:t>
            </a:r>
            <a:endParaRPr lang="hr-HR" sz="2200" b="1" dirty="0">
              <a:solidFill>
                <a:srgbClr val="00602B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327025" y="5429250"/>
            <a:ext cx="9353550" cy="0"/>
          </a:xfrm>
          <a:prstGeom prst="line">
            <a:avLst/>
          </a:prstGeom>
          <a:ln w="12700">
            <a:solidFill>
              <a:srgbClr val="00602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7428317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370720"/>
            <a:ext cx="9582149" cy="3246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hr-HR" sz="2000" dirty="0"/>
              <a:t>Razlozi neuspjeha (1)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6250" y="818287"/>
            <a:ext cx="9010650" cy="4678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500"/>
              </a:spcAft>
            </a:pPr>
            <a:r>
              <a:rPr lang="hr-HR" b="1" i="1" dirty="0">
                <a:latin typeface="Trebuchet MS" panose="020B0603020202020204" pitchFamily="34" charset="0"/>
              </a:rPr>
              <a:t>I. Loša kvaliteta postavljanja ciljeva i pokazatelja: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dirty="0">
                <a:latin typeface="Trebuchet MS" panose="020B0603020202020204" pitchFamily="34" charset="0"/>
              </a:rPr>
              <a:t>nedostatak pokazatelja „visoke razine” (nema socioekonomske razvojne strategije);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dirty="0">
                <a:latin typeface="Trebuchet MS" panose="020B0603020202020204" pitchFamily="34" charset="0"/>
              </a:rPr>
              <a:t>pokazatelje i njihove vrijednosti izrađuju izvršitelji vladinih programa (nema vanjske provjere);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dirty="0">
                <a:latin typeface="Trebuchet MS" panose="020B0603020202020204" pitchFamily="34" charset="0"/>
              </a:rPr>
              <a:t>previše pokazatelja bez hijerarhije (pokazatelji izlaznih rezultata zajedno s tehničkim pokazateljima);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dirty="0">
                <a:latin typeface="Trebuchet MS" panose="020B0603020202020204" pitchFamily="34" charset="0"/>
                <a:sym typeface="Symbol"/>
              </a:rPr>
              <a:t>stvarne vrijednosti za prevelik broj pokazatelja izrađuju se prekasno;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dirty="0">
                <a:latin typeface="Trebuchet MS" panose="020B0603020202020204" pitchFamily="34" charset="0"/>
                <a:sym typeface="Symbol"/>
              </a:rPr>
              <a:t>sektorski pristup za izradu vladinih programa bitniji je od logike kod određivanja ciljeva;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dirty="0">
                <a:latin typeface="Trebuchet MS" panose="020B0603020202020204" pitchFamily="34" charset="0"/>
                <a:sym typeface="Symbol"/>
              </a:rPr>
              <a:t>nema poveznice (ili je slaba) s pokazateljima za podnacionalne i lokalne programe;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dirty="0">
                <a:latin typeface="Trebuchet MS" panose="020B0603020202020204" pitchFamily="34" charset="0"/>
                <a:sym typeface="Symbol"/>
              </a:rPr>
              <a:t>nema jedinstvenog pristupa za rješavanje međufunkcijskih pokazatelja.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endParaRPr lang="hr-HR" dirty="0">
              <a:latin typeface="Trebuchet MS" panose="020B0603020202020204" pitchFamily="34" charset="0"/>
              <a:sym typeface="Symbol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95642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300" y="370720"/>
            <a:ext cx="9582149" cy="32460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anchor="ctr">
            <a:noAutofit/>
          </a:bodyPr>
          <a:lstStyle>
            <a:defPPr>
              <a:defRPr lang="ru-RU"/>
            </a:defPPr>
            <a:lvl1pPr indent="450850" algn="ctr">
              <a:defRPr sz="17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hr-HR" sz="2000" dirty="0"/>
              <a:t>Razlozi neuspjeha (2)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76250" y="1008787"/>
            <a:ext cx="878205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1500"/>
              </a:spcAft>
            </a:pPr>
            <a:r>
              <a:rPr lang="hr-HR" b="1" i="1" dirty="0">
                <a:latin typeface="Trebuchet MS" panose="020B0603020202020204" pitchFamily="34" charset="0"/>
                <a:sym typeface="Symbol"/>
              </a:rPr>
              <a:t>II. Neadekvatna integracija vladinih programa u proračunski proces: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dirty="0">
                <a:latin typeface="Trebuchet MS" panose="020B0603020202020204" pitchFamily="34" charset="0"/>
              </a:rPr>
              <a:t>rezultati evaluacije učinka vladinih programa nisu uzeti u obzir tijekom planiranja proračuna;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dirty="0">
                <a:latin typeface="Trebuchet MS" panose="020B0603020202020204" pitchFamily="34" charset="0"/>
              </a:rPr>
              <a:t>nejasne ovlasti agencije zadužene za vladine programe u proračunskom procesu;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dirty="0">
                <a:latin typeface="Trebuchet MS" panose="020B0603020202020204" pitchFamily="34" charset="0"/>
              </a:rPr>
              <a:t>nema fleksibilnosti tijekom izvršenja proračuna;</a:t>
            </a:r>
          </a:p>
          <a:p>
            <a:pPr marL="285750" indent="-285750" algn="just">
              <a:spcAft>
                <a:spcPts val="1500"/>
              </a:spcAft>
              <a:buFont typeface="Arial" panose="020B0604020202020204" pitchFamily="34" charset="0"/>
              <a:buChar char="•"/>
            </a:pPr>
            <a:r>
              <a:rPr lang="hr-HR" dirty="0">
                <a:latin typeface="Trebuchet MS" panose="020B0603020202020204" pitchFamily="34" charset="0"/>
              </a:rPr>
              <a:t>tijekom pregleda nacrta proračuna na Federalnoj skupštini nije iskazano dovoljno interesa za sadržaj programa.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949726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33034"/>
              </p:ext>
            </p:extLst>
          </p:nvPr>
        </p:nvGraphicFramePr>
        <p:xfrm>
          <a:off x="386861" y="990601"/>
          <a:ext cx="9414362" cy="5763026"/>
        </p:xfrm>
        <a:graphic>
          <a:graphicData uri="http://schemas.openxmlformats.org/drawingml/2006/table">
            <a:tbl>
              <a:tblPr firstRow="1" firstCol="1" bandRow="1" bandCol="1"/>
              <a:tblGrid>
                <a:gridCol w="4232762">
                  <a:extLst>
                    <a:ext uri="{9D8B030D-6E8A-4147-A177-3AD203B41FA5}">
                      <a16:colId xmlns:a16="http://schemas.microsoft.com/office/drawing/2014/main" val="4250269669"/>
                    </a:ext>
                  </a:extLst>
                </a:gridCol>
                <a:gridCol w="5181600">
                  <a:extLst>
                    <a:ext uri="{9D8B030D-6E8A-4147-A177-3AD203B41FA5}">
                      <a16:colId xmlns:a16="http://schemas.microsoft.com/office/drawing/2014/main" val="2766962198"/>
                    </a:ext>
                  </a:extLst>
                </a:gridCol>
              </a:tblGrid>
              <a:tr h="38552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Sastavnica</a:t>
                      </a:r>
                      <a:endParaRPr lang="hr-HR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r-HR" sz="14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</a:rPr>
                        <a:t>Pokazatelji</a:t>
                      </a:r>
                      <a:endParaRPr lang="hr-HR" sz="11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 anchor="ctr">
                    <a:lnL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5034862"/>
                  </a:ext>
                </a:extLst>
              </a:tr>
              <a:tr h="6336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Times New Roman" panose="02020603050405020304" pitchFamily="18" charset="0"/>
                        </a:rPr>
                        <a:t>Vladin program </a:t>
                      </a:r>
                      <a:r>
                        <a:rPr lang="hr-HR" sz="1400" dirty="0">
                          <a:effectLst/>
                          <a:latin typeface="Times New Roman" panose="02020603050405020304" pitchFamily="18" charset="0"/>
                        </a:rPr>
                        <a:t>„Zdravstvo”</a:t>
                      </a:r>
                      <a:endParaRPr lang="hr-HR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hr-HR" sz="1400" dirty="0">
                          <a:effectLst/>
                          <a:latin typeface="Times New Roman" panose="02020603050405020304" pitchFamily="18" charset="0"/>
                        </a:rPr>
                        <a:t>1. Stopa smrtnosti od svih uzroka.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hr-HR" sz="1400" dirty="0">
                          <a:effectLst/>
                          <a:latin typeface="Times New Roman" panose="02020603050405020304" pitchFamily="18" charset="0"/>
                        </a:rPr>
                        <a:t>2. Očekivani životni vijek prilikom rođenja, vladin program „Razvoj zdravstvene skrbi”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42378940"/>
                  </a:ext>
                </a:extLst>
              </a:tr>
              <a:tr h="104970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Times New Roman" panose="02020603050405020304" pitchFamily="18" charset="0"/>
                        </a:rPr>
                        <a:t>Potprogram</a:t>
                      </a:r>
                      <a:r>
                        <a:t> </a:t>
                      </a:r>
                      <a:r>
                        <a:rPr lang="hr-HR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„Prevencija bolesti i uspostava zdravog načina života te razvoj primarne zdravstvene zaštite”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hr-HR" sz="1400" dirty="0">
                          <a:effectLst/>
                          <a:latin typeface="Times New Roman" panose="02020603050405020304" pitchFamily="18" charset="0"/>
                        </a:rPr>
                        <a:t>1. Pokrivenost odraslih zdravstvenim probirima.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  <a:tabLst>
                          <a:tab pos="1409700" algn="l"/>
                        </a:tabLst>
                      </a:pPr>
                      <a:r>
                        <a:rPr lang="hr-HR" sz="1400" dirty="0">
                          <a:effectLst/>
                          <a:latin typeface="Times New Roman" panose="02020603050405020304" pitchFamily="18" charset="0"/>
                        </a:rPr>
                        <a:t>2. Pokrivenost djece preventivnim zdravstvenim pregledima.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Times New Roman" panose="02020603050405020304" pitchFamily="18" charset="0"/>
                        </a:rPr>
                        <a:t>3. Postotak pacijenata koji boluju od zloćudnih tumora u stadijima I-II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1470354"/>
                  </a:ext>
                </a:extLst>
              </a:tr>
              <a:tr h="107019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Times New Roman" panose="02020603050405020304" pitchFamily="18" charset="0"/>
                        </a:rPr>
                        <a:t>Osnovna aktivnost</a:t>
                      </a:r>
                      <a:r>
                        <a:t> </a:t>
                      </a:r>
                      <a:r>
                        <a:rPr lang="hr-HR" sz="1400" b="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</a:rPr>
                        <a:t>„Razvoj primarne skrbi, sustav ranog otkrivanja bolesti, uključujući provedbu zdravstvenih pregleda i probira”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Times New Roman" panose="02020603050405020304" pitchFamily="18" charset="0"/>
                        </a:rPr>
                        <a:t>1.Broj odabranog stanovništva.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Times New Roman" panose="02020603050405020304" pitchFamily="18" charset="0"/>
                        </a:rPr>
                        <a:t>2. Broj posjeta 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6300811"/>
                  </a:ext>
                </a:extLst>
              </a:tr>
              <a:tr h="104044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Times New Roman" panose="02020603050405020304" pitchFamily="18" charset="0"/>
                        </a:rPr>
                        <a:t>Vladin program </a:t>
                      </a:r>
                      <a:r>
                        <a:rPr lang="hr-HR" sz="1400" dirty="0">
                          <a:effectLst/>
                          <a:latin typeface="Times New Roman" panose="02020603050405020304" pitchFamily="18" charset="0"/>
                        </a:rPr>
                        <a:t>„Obrazovanje”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Times New Roman" panose="02020603050405020304" pitchFamily="18" charset="0"/>
                        </a:rPr>
                        <a:t>Relativan udio strukovno obrazovanih osoba diplomiranih prošle godine koje su našle posao u struci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8135990"/>
                  </a:ext>
                </a:extLst>
              </a:tr>
              <a:tr h="107764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Times New Roman" panose="02020603050405020304" pitchFamily="18" charset="0"/>
                        </a:rPr>
                        <a:t>Potprogram</a:t>
                      </a:r>
                      <a:r>
                        <a:t> </a:t>
                      </a:r>
                      <a:r>
                        <a:rPr lang="hr-HR" sz="1400" dirty="0">
                          <a:effectLst/>
                          <a:latin typeface="Times New Roman" panose="02020603050405020304" pitchFamily="18" charset="0"/>
                        </a:rPr>
                        <a:t>„Provedba programa za strukovno obrazovanje”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Times New Roman" panose="02020603050405020304" pitchFamily="18" charset="0"/>
                        </a:rPr>
                        <a:t>Udio pojedinaca primljenih na praksu u ukupnom broju studenata na preddiplomskom studiju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68096831"/>
                  </a:ext>
                </a:extLst>
              </a:tr>
              <a:tr h="49942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b="1" dirty="0">
                          <a:effectLst/>
                          <a:latin typeface="Times New Roman" panose="02020603050405020304" pitchFamily="18" charset="0"/>
                        </a:rPr>
                        <a:t>Osnovna aktivnost</a:t>
                      </a:r>
                      <a:r>
                        <a:t> </a:t>
                      </a:r>
                      <a:r>
                        <a:rPr lang="hr-HR" sz="1400" b="0" dirty="0">
                          <a:effectLst/>
                          <a:latin typeface="Times New Roman" panose="02020603050405020304" pitchFamily="18" charset="0"/>
                        </a:rPr>
                        <a:t>„Provedba obrazovnih programa na sveučilištima” 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hr-HR" sz="1400" dirty="0">
                          <a:effectLst/>
                          <a:latin typeface="Times New Roman" panose="02020603050405020304" pitchFamily="18" charset="0"/>
                        </a:rPr>
                        <a:t>Broj studenata</a:t>
                      </a:r>
                      <a:endParaRPr lang="hr-HR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0676" marR="50676" marT="0" marB="0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173521"/>
                  </a:ext>
                </a:extLst>
              </a:tr>
            </a:tbl>
          </a:graphicData>
        </a:graphic>
      </p:graphicFrame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270145"/>
            <a:ext cx="9906000" cy="720455"/>
          </a:xfrm>
          <a:prstGeom prst="rect">
            <a:avLst/>
          </a:prstGeom>
          <a:noFill/>
          <a:ln>
            <a:noFill/>
          </a:ln>
          <a:effectLst/>
        </p:spPr>
        <p:txBody>
          <a:bodyPr anchor="ctr">
            <a:noAutofit/>
          </a:bodyPr>
          <a:lstStyle/>
          <a:p>
            <a:pPr indent="450850" algn="ctr"/>
            <a:r>
              <a:rPr lang="hr-HR" altLang="ru-RU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Sastavnice nekih vladinih programa vs. učinak njihove provedbe</a:t>
            </a:r>
            <a:endParaRPr lang="hr-HR" altLang="ru-RU" sz="2000" b="1" dirty="0">
              <a:solidFill>
                <a:srgbClr val="00602B"/>
              </a:solidFill>
              <a:latin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18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431632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71625" y="2733675"/>
            <a:ext cx="64484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hr-HR"/>
              <a:t>Ideje za budući rad</a:t>
            </a:r>
            <a:endParaRPr lang="hr-HR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19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504322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5026" y="451198"/>
            <a:ext cx="990097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ctr" eaLnBrk="0" hangingPunct="0"/>
            <a:r>
              <a:rPr lang="hr-HR" altLang="ru-RU" sz="2800" b="1" dirty="0">
                <a:solidFill>
                  <a:srgbClr val="00602B"/>
                </a:solidFill>
                <a:latin typeface="Trebuchet MS" panose="020B0603020202020204" pitchFamily="34" charset="0"/>
              </a:rPr>
              <a:t>Pregled prezentacije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1975" y="1800225"/>
            <a:ext cx="8886825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3000"/>
              </a:spcAft>
              <a:buAutoNum type="arabicPeriod"/>
            </a:pPr>
            <a:r>
              <a:rPr lang="hr-HR" sz="2400" dirty="0">
                <a:latin typeface="Trebuchet MS" panose="020B0603020202020204" pitchFamily="34" charset="0"/>
              </a:rPr>
              <a:t>Provedba programskog planiranja u Rusiji: povijest i opći kontekst </a:t>
            </a:r>
            <a:r>
              <a:rPr lang="hr-HR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(slajdovi 3-6)</a:t>
            </a:r>
          </a:p>
          <a:p>
            <a:pPr marL="342900" indent="-342900">
              <a:spcAft>
                <a:spcPts val="1800"/>
              </a:spcAft>
              <a:buFontTx/>
              <a:buAutoNum type="arabicPeriod"/>
            </a:pPr>
            <a:r>
              <a:rPr lang="hr-HR" sz="2400" dirty="0">
                <a:latin typeface="Trebuchet MS" panose="020B0603020202020204" pitchFamily="34" charset="0"/>
              </a:rPr>
              <a:t>Trenutačni okvir programskog planiranja proračuna</a:t>
            </a:r>
            <a:r>
              <a:rPr lang="hr-HR"/>
              <a:t>  </a:t>
            </a:r>
            <a:r>
              <a:rPr lang="hr-HR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(slajdovi 7-12)</a:t>
            </a:r>
            <a:endParaRPr lang="hr-HR" sz="2000" dirty="0">
              <a:latin typeface="Trebuchet MS" panose="020B0603020202020204" pitchFamily="34" charset="0"/>
            </a:endParaRPr>
          </a:p>
          <a:p>
            <a:pPr marL="342900" indent="-342900">
              <a:spcAft>
                <a:spcPts val="1800"/>
              </a:spcAft>
              <a:buFontTx/>
              <a:buAutoNum type="arabicPeriod"/>
            </a:pPr>
            <a:r>
              <a:rPr lang="hr-HR" sz="2400" dirty="0">
                <a:latin typeface="Trebuchet MS" panose="020B0603020202020204" pitchFamily="34" charset="0"/>
              </a:rPr>
              <a:t>Provedba vladinih programa: prve lekcije i ishodi</a:t>
            </a:r>
            <a:r>
              <a:rPr lang="hr-HR"/>
              <a:t> </a:t>
            </a:r>
            <a:r>
              <a:rPr lang="hr-HR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(slajdovi 13-18)</a:t>
            </a:r>
            <a:endParaRPr lang="hr-HR" sz="2400" dirty="0">
              <a:latin typeface="Trebuchet MS" panose="020B0603020202020204" pitchFamily="34" charset="0"/>
            </a:endParaRPr>
          </a:p>
          <a:p>
            <a:pPr marL="342900" indent="-342900">
              <a:spcAft>
                <a:spcPts val="1800"/>
              </a:spcAft>
              <a:buFontTx/>
              <a:buAutoNum type="arabicPeriod"/>
            </a:pPr>
            <a:r>
              <a:rPr lang="hr-HR" sz="2400" dirty="0">
                <a:latin typeface="Trebuchet MS" panose="020B0603020202020204" pitchFamily="34" charset="0"/>
              </a:rPr>
              <a:t>Ideje za budući rad</a:t>
            </a:r>
            <a:r>
              <a:rPr lang="hr-HR"/>
              <a:t> </a:t>
            </a:r>
            <a:r>
              <a:rPr lang="hr-HR" sz="2000" i="1" dirty="0">
                <a:solidFill>
                  <a:srgbClr val="0000FF"/>
                </a:solidFill>
                <a:latin typeface="Trebuchet MS" panose="020B0603020202020204" pitchFamily="34" charset="0"/>
              </a:rPr>
              <a:t>(slajdovi 19-24)</a:t>
            </a:r>
            <a:endParaRPr lang="hr-HR" sz="2400" dirty="0">
              <a:latin typeface="Trebuchet MS" panose="020B0603020202020204" pitchFamily="34" charset="0"/>
            </a:endParaRP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27846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450054"/>
            <a:ext cx="9906000" cy="3735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/>
            <a:r>
              <a:rPr lang="hr-HR" sz="2400" b="1" dirty="0">
                <a:solidFill>
                  <a:srgbClr val="00602B"/>
                </a:solidFill>
                <a:latin typeface="Trebuchet MS" panose="020B0603020202020204" pitchFamily="34" charset="0"/>
              </a:rPr>
              <a:t>Predložene ideje (1)</a:t>
            </a:r>
            <a:endParaRPr lang="hr-HR" sz="2400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  <a:p>
            <a:pPr algn="ctr" eaLnBrk="1" hangingPunct="1"/>
            <a:endParaRPr lang="hr-HR" sz="2000" b="1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14324" y="1128415"/>
            <a:ext cx="9105901" cy="477053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hr-HR" sz="2000" i="1" dirty="0">
                <a:latin typeface="trebuchet"/>
              </a:rPr>
              <a:t>I</a:t>
            </a:r>
            <a:r>
              <a:rPr lang="hr-HR" sz="2000" dirty="0">
                <a:latin typeface="trebuchet"/>
              </a:rPr>
              <a:t>zraditi sustav određivanja ciljeva za vladine programe </a:t>
            </a:r>
            <a:r>
              <a:rPr lang="hr-HR" sz="2000" i="1" dirty="0">
                <a:latin typeface="trebuchet"/>
              </a:rPr>
              <a:t>(utvrditi primjerene pokazatelje za strateški razvoj (1-2) i vladine programe (ne više od 5), s naglaskom na društveno značajne krajnje rezultate) – </a:t>
            </a:r>
            <a:r>
              <a:rPr lang="hr-HR" sz="2000" i="1" dirty="0">
                <a:solidFill>
                  <a:srgbClr val="0000FF"/>
                </a:solidFill>
                <a:latin typeface="trebuchet"/>
              </a:rPr>
              <a:t>slajd 20</a:t>
            </a:r>
            <a:r>
              <a:rPr lang="hr-HR" sz="2000" i="1" dirty="0">
                <a:latin typeface="trebuchet"/>
              </a:rPr>
              <a:t>.</a:t>
            </a:r>
          </a:p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hr-HR" sz="2000" dirty="0">
                <a:latin typeface="trebuchet"/>
              </a:rPr>
              <a:t>Modernizirati format vladinih programa </a:t>
            </a:r>
            <a:r>
              <a:rPr lang="hr-HR" sz="2000" i="1" dirty="0">
                <a:latin typeface="trebuchet"/>
              </a:rPr>
              <a:t>(preinačiti razine za donošenje odluka, određivanje pokazatelja i monitoring) – </a:t>
            </a:r>
            <a:r>
              <a:rPr lang="hr-HR" sz="2000" i="1" dirty="0">
                <a:solidFill>
                  <a:srgbClr val="0000FF"/>
                </a:solidFill>
                <a:latin typeface="trebuchet"/>
              </a:rPr>
              <a:t>slajd 21</a:t>
            </a:r>
            <a:r>
              <a:rPr lang="hr-HR" sz="2000" i="1" dirty="0">
                <a:latin typeface="trebuchet"/>
              </a:rPr>
              <a:t>.</a:t>
            </a:r>
          </a:p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hr-HR" sz="2000" u="sng" dirty="0">
                <a:latin typeface="trebuchet"/>
              </a:rPr>
              <a:t>Konsolidirati</a:t>
            </a:r>
            <a:r>
              <a:rPr lang="hr-HR" sz="2000" dirty="0">
                <a:latin typeface="trebuchet"/>
              </a:rPr>
              <a:t> unutar vladinih programa </a:t>
            </a:r>
            <a:r>
              <a:rPr lang="hr-HR" sz="2000" i="1" u="sng" dirty="0">
                <a:latin typeface="trebuchet"/>
              </a:rPr>
              <a:t>sva odobrena proračunska sredstv</a:t>
            </a:r>
            <a:r>
              <a:rPr lang="hr-HR" sz="2000" u="sng" dirty="0">
                <a:latin typeface="trebuchet"/>
              </a:rPr>
              <a:t>a</a:t>
            </a:r>
            <a:r>
              <a:rPr lang="hr-HR" sz="2000" dirty="0">
                <a:latin typeface="trebuchet"/>
              </a:rPr>
              <a:t> koja su povezana s konkretnim sektorom i imaju utjecaj na očekivane krajnje rezultate.</a:t>
            </a:r>
          </a:p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hr-HR" sz="2000" dirty="0">
                <a:latin typeface="trebuchet"/>
              </a:rPr>
              <a:t>Izraditi </a:t>
            </a:r>
            <a:r>
              <a:rPr lang="hr-HR" sz="2000" i="1" u="sng" dirty="0">
                <a:latin typeface="trebuchet"/>
              </a:rPr>
              <a:t>projekte</a:t>
            </a:r>
            <a:r>
              <a:rPr lang="hr-HR" sz="2000" dirty="0">
                <a:latin typeface="trebuchet"/>
              </a:rPr>
              <a:t> kojima se ostvaruju ciljevi vladinih projekata (na temelju modela rangiranja projekata). Preobličiti </a:t>
            </a:r>
            <a:r>
              <a:rPr lang="hr-HR" sz="2000" i="1" u="sng" dirty="0">
                <a:latin typeface="trebuchet"/>
              </a:rPr>
              <a:t>procese</a:t>
            </a:r>
            <a:r>
              <a:rPr lang="hr-HR" sz="2000" dirty="0">
                <a:latin typeface="trebuchet"/>
              </a:rPr>
              <a:t> u </a:t>
            </a:r>
            <a:r>
              <a:rPr lang="hr-HR" sz="2000" i="1" u="sng" dirty="0">
                <a:latin typeface="trebuchet"/>
              </a:rPr>
              <a:t>sektorski ciljane programe</a:t>
            </a:r>
            <a:r>
              <a:rPr lang="hr-HR" sz="2000" dirty="0">
                <a:latin typeface="trebuchet"/>
              </a:rPr>
              <a:t>.</a:t>
            </a:r>
          </a:p>
          <a:p>
            <a:pPr marL="266700" indent="-266700" algn="just" fontAlgn="b">
              <a:spcAft>
                <a:spcPts val="1800"/>
              </a:spcAft>
              <a:buFont typeface="+mj-lt"/>
              <a:buAutoNum type="arabicPeriod"/>
            </a:pPr>
            <a:r>
              <a:rPr lang="hr-HR" sz="2000" dirty="0">
                <a:latin typeface="trebuchet"/>
              </a:rPr>
              <a:t>Uključiti u vladine programe mehanizme za </a:t>
            </a:r>
            <a:r>
              <a:rPr lang="hr-HR" sz="2000" i="1" u="sng" dirty="0">
                <a:latin typeface="trebuchet"/>
              </a:rPr>
              <a:t>koordinaciju</a:t>
            </a:r>
            <a:r>
              <a:rPr lang="hr-HR" sz="2000" dirty="0">
                <a:latin typeface="trebuchet"/>
              </a:rPr>
              <a:t> sastavnica vladinih programa i akcijskih programa (razvojni programi, investicijski programi)</a:t>
            </a:r>
            <a:r>
              <a:rPr lang="hr-HR" sz="2000" dirty="0">
                <a:latin typeface="Trebuchet MS" panose="020B0603020202020204" pitchFamily="34" charset="0"/>
              </a:rPr>
              <a:t> koje pravni subjekti provode.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0" y="619125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>
                <a:solidFill>
                  <a:srgbClr val="00602B"/>
                </a:solidFill>
                <a:latin typeface="Trebuchet MS" panose="020B0603020202020204" pitchFamily="34" charset="0"/>
              </a:rPr>
              <a:t>(pokrenute u sklopu vladinih pilot programa za 2017.)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20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244321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"/>
          <p:cNvSpPr txBox="1">
            <a:spLocks/>
          </p:cNvSpPr>
          <p:nvPr/>
        </p:nvSpPr>
        <p:spPr bwMode="auto">
          <a:xfrm>
            <a:off x="0" y="450054"/>
            <a:ext cx="9906000" cy="373561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algn="ctr" eaLnBrk="1" hangingPunct="1"/>
            <a:r>
              <a:rPr lang="hr-HR" sz="2400" b="1" dirty="0">
                <a:solidFill>
                  <a:srgbClr val="00602B"/>
                </a:solidFill>
                <a:latin typeface="Trebuchet MS" panose="020B0603020202020204" pitchFamily="34" charset="0"/>
              </a:rPr>
              <a:t>Predložene ideje (2)</a:t>
            </a:r>
            <a:endParaRPr lang="hr-HR" sz="2400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  <a:p>
            <a:pPr algn="ctr" eaLnBrk="1" hangingPunct="1"/>
            <a:endParaRPr lang="hr-HR" sz="2000" b="1" i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1161" y="1406769"/>
            <a:ext cx="8900013" cy="436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hr-HR" sz="2200" dirty="0">
                <a:latin typeface="Trebuchet MS" panose="020B0603020202020204" pitchFamily="34" charset="0"/>
              </a:rPr>
              <a:t>Uključiti u vladine programe mehanizme za </a:t>
            </a:r>
            <a:r>
              <a:rPr lang="hr-HR" sz="2200" i="1" u="sng" dirty="0">
                <a:latin typeface="Trebuchet MS" panose="020B0603020202020204" pitchFamily="34" charset="0"/>
              </a:rPr>
              <a:t>koordinaciju</a:t>
            </a:r>
            <a:r>
              <a:rPr lang="hr-HR" sz="2200" dirty="0">
                <a:latin typeface="Trebuchet MS" panose="020B0603020202020204" pitchFamily="34" charset="0"/>
              </a:rPr>
              <a:t> sastavnica vladinih programa i akcijskih programa (razvojni programi, investicijski programi) koje pravni subjekti provode.</a:t>
            </a:r>
          </a:p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hr-HR" sz="2200" dirty="0">
                <a:latin typeface="Trebuchet MS" panose="020B0603020202020204" pitchFamily="34" charset="0"/>
              </a:rPr>
              <a:t>Pojasniti pristupe izgradnji </a:t>
            </a:r>
            <a:r>
              <a:rPr lang="hr-HR" sz="2200" i="1" u="sng" dirty="0">
                <a:latin typeface="Trebuchet MS" panose="020B0603020202020204" pitchFamily="34" charset="0"/>
              </a:rPr>
              <a:t>proračunske klasifikacije</a:t>
            </a:r>
            <a:r>
              <a:rPr lang="hr-HR" sz="2200" dirty="0">
                <a:latin typeface="Trebuchet MS" panose="020B0603020202020204" pitchFamily="34" charset="0"/>
              </a:rPr>
              <a:t> i osigurati usporedivost proračunskih pokazatelja tijekom vremena</a:t>
            </a:r>
          </a:p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hr-HR" sz="2200" i="1" u="sng" dirty="0">
                <a:latin typeface="Trebuchet MS" panose="020B0603020202020204" pitchFamily="34" charset="0"/>
              </a:rPr>
              <a:t>Povećati ovlasti odgovornih tijela</a:t>
            </a:r>
            <a:r>
              <a:rPr lang="hr-HR" sz="2200" dirty="0">
                <a:latin typeface="Trebuchet MS" panose="020B0603020202020204" pitchFamily="34" charset="0"/>
              </a:rPr>
              <a:t> u pogledu upravljanja </a:t>
            </a:r>
            <a:r>
              <a:rPr lang="hr-HR" sz="2200" i="1" u="sng" dirty="0">
                <a:latin typeface="Trebuchet MS" panose="020B0603020202020204" pitchFamily="34" charset="0"/>
              </a:rPr>
              <a:t>ulaznim informacijama za vladine programe</a:t>
            </a:r>
            <a:r>
              <a:rPr lang="hr-HR" sz="2200" dirty="0">
                <a:latin typeface="Trebuchet MS" panose="020B0603020202020204" pitchFamily="34" charset="0"/>
              </a:rPr>
              <a:t>.</a:t>
            </a:r>
          </a:p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hr-HR" sz="2200" dirty="0">
                <a:latin typeface="Trebuchet MS" panose="020B0603020202020204" pitchFamily="34" charset="0"/>
              </a:rPr>
              <a:t>Razviti </a:t>
            </a:r>
            <a:r>
              <a:rPr lang="hr-HR" sz="2200" i="1" u="sng" dirty="0">
                <a:latin typeface="Trebuchet MS" panose="020B0603020202020204" pitchFamily="34" charset="0"/>
              </a:rPr>
              <a:t>jedinstveni izvor informacija</a:t>
            </a:r>
            <a:r>
              <a:rPr lang="hr-HR" sz="2200" dirty="0">
                <a:latin typeface="Trebuchet MS" panose="020B0603020202020204" pitchFamily="34" charset="0"/>
              </a:rPr>
              <a:t> kojime se omogućuje pristup svim informacijama o parametrima vladinih programa</a:t>
            </a:r>
          </a:p>
          <a:p>
            <a:pPr marL="266700" indent="-266700" algn="just" fontAlgn="b">
              <a:lnSpc>
                <a:spcPct val="90000"/>
              </a:lnSpc>
              <a:spcAft>
                <a:spcPts val="1800"/>
              </a:spcAft>
              <a:buFont typeface="+mj-lt"/>
              <a:buAutoNum type="arabicPeriod" startAt="6"/>
            </a:pPr>
            <a:r>
              <a:rPr lang="hr-HR" sz="2200" dirty="0">
                <a:latin typeface="Trebuchet MS" panose="020B0603020202020204" pitchFamily="34" charset="0"/>
              </a:rPr>
              <a:t>Odrediti da su vladini programi </a:t>
            </a:r>
            <a:r>
              <a:rPr lang="hr-HR" sz="2200" i="1" u="sng" dirty="0">
                <a:latin typeface="Trebuchet MS" panose="020B0603020202020204" pitchFamily="34" charset="0"/>
              </a:rPr>
              <a:t>glavni instrument za planiranje</a:t>
            </a:r>
            <a:r>
              <a:rPr lang="hr-HR" sz="2200" dirty="0">
                <a:latin typeface="Trebuchet MS" panose="020B0603020202020204" pitchFamily="34" charset="0"/>
              </a:rPr>
              <a:t> i izvještavanje o rezultatima federalnih tijela za aktivnosti izvršne vlasti.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619125"/>
            <a:ext cx="990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>
                <a:solidFill>
                  <a:srgbClr val="00602B"/>
                </a:solidFill>
                <a:latin typeface="Trebuchet MS" panose="020B0603020202020204" pitchFamily="34" charset="0"/>
              </a:rPr>
              <a:t>(pokrenute u sklopu vladinih pilot programa za 2017.)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21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300549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TextBox 58"/>
          <p:cNvSpPr txBox="1"/>
          <p:nvPr/>
        </p:nvSpPr>
        <p:spPr>
          <a:xfrm>
            <a:off x="777213" y="2978529"/>
            <a:ext cx="2395016" cy="3045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 sz="1100" i="1" dirty="0">
                <a:latin typeface="Trebuchet MS" panose="020B0603020202020204" pitchFamily="34" charset="0"/>
              </a:rPr>
              <a:t>Vrijednost, </a:t>
            </a:r>
            <a:r>
              <a:rPr lang="hr-HR" sz="1100" b="1" i="1" dirty="0">
                <a:latin typeface="Trebuchet MS" panose="020B0603020202020204" pitchFamily="34" charset="0"/>
              </a:rPr>
              <a:t>po godini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77213" y="3610140"/>
            <a:ext cx="1180395" cy="1268148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 sz="1200" b="1" i="1" u="sng" dirty="0">
                <a:latin typeface="Trebuchet MS" panose="020B0603020202020204" pitchFamily="34" charset="0"/>
              </a:rPr>
              <a:t>Pokazatelj 1,1.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777213" y="2533187"/>
            <a:ext cx="2395016" cy="4453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 sz="1400" b="1" i="1" dirty="0">
                <a:latin typeface="Trebuchet MS" panose="020B0603020202020204" pitchFamily="34" charset="0"/>
              </a:rPr>
              <a:t>Pokazatelj 1.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762918" y="1266517"/>
            <a:ext cx="2619897" cy="6721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 dirty="0">
                <a:latin typeface="Trebuchet MS" panose="020B0603020202020204" pitchFamily="34" charset="0"/>
              </a:rPr>
              <a:t>Strategija </a:t>
            </a:r>
          </a:p>
        </p:txBody>
      </p:sp>
      <p:sp>
        <p:nvSpPr>
          <p:cNvPr id="94" name="TextBox 93"/>
          <p:cNvSpPr txBox="1"/>
          <p:nvPr/>
        </p:nvSpPr>
        <p:spPr>
          <a:xfrm rot="16200000">
            <a:off x="4083009" y="5895328"/>
            <a:ext cx="1284731" cy="334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 sz="1100" i="1" dirty="0">
                <a:latin typeface="Trebuchet MS" panose="020B0603020202020204" pitchFamily="34" charset="0"/>
              </a:rPr>
              <a:t>KPU izvršitelja</a:t>
            </a:r>
            <a:endParaRPr lang="hr-HR" sz="1100" b="1" i="1" dirty="0">
              <a:latin typeface="Trebuchet MS" panose="020B0603020202020204" pitchFamily="34" charset="0"/>
            </a:endParaRPr>
          </a:p>
        </p:txBody>
      </p:sp>
      <p:cxnSp>
        <p:nvCxnSpPr>
          <p:cNvPr id="98" name="Прямая со стрелкой 97"/>
          <p:cNvCxnSpPr>
            <a:endCxn id="48" idx="0"/>
          </p:cNvCxnSpPr>
          <p:nvPr/>
        </p:nvCxnSpPr>
        <p:spPr>
          <a:xfrm flipH="1">
            <a:off x="7990358" y="1938635"/>
            <a:ext cx="2270" cy="587394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191204" y="241264"/>
            <a:ext cx="9714796" cy="461665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 eaLnBrk="1" hangingPunct="1">
              <a:defRPr sz="2400" b="1">
                <a:solidFill>
                  <a:srgbClr val="00602B"/>
                </a:solidFill>
                <a:latin typeface="Trebuchet MS" panose="020B0603020202020204" pitchFamily="34" charset="0"/>
                <a:cs typeface="Times New Roman" pitchFamily="18" charset="0"/>
              </a:defRPr>
            </a:lvl1pPr>
            <a:lvl2pPr eaLnBrk="0" hangingPunct="0">
              <a:defRPr sz="4000">
                <a:solidFill>
                  <a:schemeClr val="tx2"/>
                </a:solidFill>
                <a:latin typeface="Arial" charset="0"/>
              </a:defRPr>
            </a:lvl2pPr>
            <a:lvl3pPr eaLnBrk="0" hangingPunct="0">
              <a:defRPr sz="4000">
                <a:solidFill>
                  <a:schemeClr val="tx2"/>
                </a:solidFill>
                <a:latin typeface="Arial" charset="0"/>
              </a:defRPr>
            </a:lvl3pPr>
            <a:lvl4pPr eaLnBrk="0" hangingPunct="0">
              <a:defRPr sz="4000">
                <a:solidFill>
                  <a:schemeClr val="tx2"/>
                </a:solidFill>
                <a:latin typeface="Arial" charset="0"/>
              </a:defRPr>
            </a:lvl4pPr>
            <a:lvl5pPr eaLnBrk="0" hangingPunct="0">
              <a:defRPr sz="4000">
                <a:solidFill>
                  <a:schemeClr val="tx2"/>
                </a:solidFill>
                <a:latin typeface="Arial" charset="0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r>
              <a:rPr lang="hr-HR"/>
              <a:t>Uspostaviti sustav određivanja ciljeva za vladine programe</a:t>
            </a:r>
            <a:endParaRPr lang="hr-HR" dirty="0"/>
          </a:p>
        </p:txBody>
      </p:sp>
      <p:cxnSp>
        <p:nvCxnSpPr>
          <p:cNvPr id="47" name="Прямая соединительная линия 46"/>
          <p:cNvCxnSpPr/>
          <p:nvPr/>
        </p:nvCxnSpPr>
        <p:spPr>
          <a:xfrm>
            <a:off x="6399777" y="1187254"/>
            <a:ext cx="0" cy="552062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766361" y="2526029"/>
            <a:ext cx="2616458" cy="74326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rIns="36000" rtlCol="0" anchor="ctr">
            <a:noAutofit/>
          </a:bodyPr>
          <a:lstStyle/>
          <a:p>
            <a:pPr algn="ctr"/>
            <a:r>
              <a:rPr lang="hr-HR" sz="1600" b="1" dirty="0">
                <a:latin typeface="Trebuchet MS" panose="020B0603020202020204" pitchFamily="34" charset="0"/>
              </a:rPr>
              <a:t>Vladini programi</a:t>
            </a:r>
          </a:p>
        </p:txBody>
      </p:sp>
      <p:sp>
        <p:nvSpPr>
          <p:cNvPr id="99" name="TextBox 98"/>
          <p:cNvSpPr txBox="1"/>
          <p:nvPr/>
        </p:nvSpPr>
        <p:spPr>
          <a:xfrm rot="5400000">
            <a:off x="6743933" y="3629124"/>
            <a:ext cx="1265407" cy="12274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hr-HR" sz="1100" b="1" dirty="0">
                <a:latin typeface="Trebuchet MS" panose="020B0603020202020204" pitchFamily="34" charset="0"/>
              </a:rPr>
              <a:t>Sektorski ciljani programi</a:t>
            </a:r>
            <a:endParaRPr lang="hr-HR" sz="110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 rot="5400000">
            <a:off x="8135407" y="3628133"/>
            <a:ext cx="1265402" cy="122941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hr-HR" sz="1100" b="1" dirty="0">
                <a:latin typeface="Trebuchet MS" panose="020B0603020202020204" pitchFamily="34" charset="0"/>
              </a:rPr>
              <a:t>Sektorski </a:t>
            </a:r>
          </a:p>
          <a:p>
            <a:pPr algn="ctr"/>
            <a:r>
              <a:rPr lang="hr-HR" sz="1100" b="1" dirty="0">
                <a:latin typeface="Trebuchet MS" panose="020B0603020202020204" pitchFamily="34" charset="0"/>
              </a:rPr>
              <a:t>projekti</a:t>
            </a:r>
            <a:endParaRPr lang="hr-HR" sz="110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cxnSp>
        <p:nvCxnSpPr>
          <p:cNvPr id="115" name="Прямая со стрелкой 114"/>
          <p:cNvCxnSpPr>
            <a:endCxn id="100" idx="1"/>
          </p:cNvCxnSpPr>
          <p:nvPr/>
        </p:nvCxnSpPr>
        <p:spPr>
          <a:xfrm flipH="1">
            <a:off x="8768108" y="3269297"/>
            <a:ext cx="3719" cy="340845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TextBox 118"/>
          <p:cNvSpPr txBox="1"/>
          <p:nvPr/>
        </p:nvSpPr>
        <p:spPr>
          <a:xfrm rot="5400000">
            <a:off x="8130310" y="5447146"/>
            <a:ext cx="1275590" cy="1229421"/>
          </a:xfrm>
          <a:prstGeom prst="rect">
            <a:avLst/>
          </a:prstGeom>
          <a:solidFill>
            <a:srgbClr val="C9F7D2"/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hr-HR" sz="1100" b="1" dirty="0">
                <a:latin typeface="Trebuchet MS" panose="020B0603020202020204" pitchFamily="34" charset="0"/>
              </a:rPr>
              <a:t>Ugovori </a:t>
            </a:r>
          </a:p>
          <a:p>
            <a:pPr algn="ctr"/>
            <a:r>
              <a:rPr lang="hr-HR" sz="1100" b="1" dirty="0">
                <a:latin typeface="Trebuchet MS" panose="020B0603020202020204" pitchFamily="34" charset="0"/>
              </a:rPr>
              <a:t>o usluzi</a:t>
            </a:r>
            <a:endParaRPr lang="hr-HR" sz="110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" name="TextBox 121"/>
          <p:cNvSpPr txBox="1"/>
          <p:nvPr/>
        </p:nvSpPr>
        <p:spPr>
          <a:xfrm rot="5400000">
            <a:off x="6735639" y="5444935"/>
            <a:ext cx="1281992" cy="1227441"/>
          </a:xfrm>
          <a:prstGeom prst="rect">
            <a:avLst/>
          </a:prstGeom>
          <a:solidFill>
            <a:srgbClr val="C9F7D2"/>
          </a:solidFill>
          <a:ln>
            <a:solidFill>
              <a:schemeClr val="tx1"/>
            </a:solidFill>
          </a:ln>
        </p:spPr>
        <p:txBody>
          <a:bodyPr vert="vert270" wrap="square" lIns="36000" rIns="36000" rtlCol="0" anchor="ctr">
            <a:noAutofit/>
          </a:bodyPr>
          <a:lstStyle/>
          <a:p>
            <a:pPr algn="ctr"/>
            <a:r>
              <a:rPr lang="hr-HR" sz="1100" b="1" dirty="0">
                <a:latin typeface="Trebuchet MS" panose="020B0603020202020204" pitchFamily="34" charset="0"/>
              </a:rPr>
              <a:t>Ugovori </a:t>
            </a:r>
          </a:p>
          <a:p>
            <a:pPr algn="ctr"/>
            <a:r>
              <a:rPr lang="hr-HR" sz="1100" b="1" dirty="0">
                <a:latin typeface="Trebuchet MS" panose="020B0603020202020204" pitchFamily="34" charset="0"/>
              </a:rPr>
              <a:t>o usluzi</a:t>
            </a:r>
            <a:endParaRPr lang="hr-HR" sz="1100" b="1" i="1" dirty="0">
              <a:solidFill>
                <a:srgbClr val="C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126" name="TextBox 125"/>
          <p:cNvSpPr txBox="1"/>
          <p:nvPr/>
        </p:nvSpPr>
        <p:spPr>
          <a:xfrm>
            <a:off x="3442878" y="2978948"/>
            <a:ext cx="2395016" cy="3045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 sz="1100" i="1" dirty="0">
                <a:latin typeface="Trebuchet MS" panose="020B0603020202020204" pitchFamily="34" charset="0"/>
              </a:rPr>
              <a:t>Vrijednost, </a:t>
            </a:r>
            <a:r>
              <a:rPr lang="hr-HR" sz="1100" b="1" i="1" dirty="0">
                <a:latin typeface="Trebuchet MS" panose="020B0603020202020204" pitchFamily="34" charset="0"/>
              </a:rPr>
              <a:t>po godini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442878" y="2531264"/>
            <a:ext cx="2395016" cy="4476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 sz="1400" b="1" i="1" dirty="0">
                <a:latin typeface="Trebuchet MS" panose="020B0603020202020204" pitchFamily="34" charset="0"/>
              </a:rPr>
              <a:t>Pokazatelj 2.</a:t>
            </a:r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>
            <a:off x="191204" y="2427502"/>
            <a:ext cx="9658340" cy="91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Прямая соединительная линия 127"/>
          <p:cNvCxnSpPr/>
          <p:nvPr/>
        </p:nvCxnSpPr>
        <p:spPr>
          <a:xfrm>
            <a:off x="191204" y="3374454"/>
            <a:ext cx="9658340" cy="91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9" name="TextBox 128"/>
          <p:cNvSpPr txBox="1"/>
          <p:nvPr/>
        </p:nvSpPr>
        <p:spPr>
          <a:xfrm>
            <a:off x="1991836" y="3610141"/>
            <a:ext cx="1180395" cy="126814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 sz="1200" b="1" i="1" u="sng" dirty="0">
                <a:latin typeface="Trebuchet MS" panose="020B0603020202020204" pitchFamily="34" charset="0"/>
              </a:rPr>
              <a:t>Pokazatelj 1.2.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3442878" y="3610142"/>
            <a:ext cx="1180395" cy="126814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 sz="1200" b="1" i="1" u="sng" dirty="0">
                <a:latin typeface="Trebuchet MS" panose="020B0603020202020204" pitchFamily="34" charset="0"/>
              </a:rPr>
              <a:t>Pokazatelj 2.1.</a:t>
            </a:r>
          </a:p>
        </p:txBody>
      </p:sp>
      <p:cxnSp>
        <p:nvCxnSpPr>
          <p:cNvPr id="137" name="Прямая соединительная линия 136"/>
          <p:cNvCxnSpPr/>
          <p:nvPr/>
        </p:nvCxnSpPr>
        <p:spPr>
          <a:xfrm>
            <a:off x="191204" y="5204804"/>
            <a:ext cx="9658340" cy="9144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8" name="TextBox 137"/>
          <p:cNvSpPr txBox="1"/>
          <p:nvPr/>
        </p:nvSpPr>
        <p:spPr>
          <a:xfrm>
            <a:off x="4657501" y="3610141"/>
            <a:ext cx="1180395" cy="126540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 sz="1200" b="1" i="1" u="sng" dirty="0">
                <a:latin typeface="Trebuchet MS" panose="020B0603020202020204" pitchFamily="34" charset="0"/>
              </a:rPr>
              <a:t>Pokazatelj 2.2.</a:t>
            </a:r>
          </a:p>
        </p:txBody>
      </p:sp>
      <p:cxnSp>
        <p:nvCxnSpPr>
          <p:cNvPr id="141" name="Прямая со стрелкой 140"/>
          <p:cNvCxnSpPr>
            <a:endCxn id="77" idx="0"/>
          </p:cNvCxnSpPr>
          <p:nvPr/>
        </p:nvCxnSpPr>
        <p:spPr>
          <a:xfrm>
            <a:off x="1367411" y="3283034"/>
            <a:ext cx="0" cy="327106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Прямая со стрелкой 141"/>
          <p:cNvCxnSpPr>
            <a:endCxn id="129" idx="0"/>
          </p:cNvCxnSpPr>
          <p:nvPr/>
        </p:nvCxnSpPr>
        <p:spPr>
          <a:xfrm>
            <a:off x="2582034" y="3283034"/>
            <a:ext cx="0" cy="32710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Прямая со стрелкой 142"/>
          <p:cNvCxnSpPr>
            <a:endCxn id="133" idx="0"/>
          </p:cNvCxnSpPr>
          <p:nvPr/>
        </p:nvCxnSpPr>
        <p:spPr>
          <a:xfrm>
            <a:off x="4033076" y="3283034"/>
            <a:ext cx="0" cy="327108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Прямая со стрелкой 143"/>
          <p:cNvCxnSpPr>
            <a:endCxn id="138" idx="0"/>
          </p:cNvCxnSpPr>
          <p:nvPr/>
        </p:nvCxnSpPr>
        <p:spPr>
          <a:xfrm>
            <a:off x="5247699" y="3283034"/>
            <a:ext cx="0" cy="32710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Прямая со стрелкой 145"/>
          <p:cNvCxnSpPr/>
          <p:nvPr/>
        </p:nvCxnSpPr>
        <p:spPr>
          <a:xfrm>
            <a:off x="7376636" y="3269297"/>
            <a:ext cx="0" cy="340843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Прямая со стрелкой 149"/>
          <p:cNvCxnSpPr/>
          <p:nvPr/>
        </p:nvCxnSpPr>
        <p:spPr>
          <a:xfrm>
            <a:off x="8768105" y="4892131"/>
            <a:ext cx="4" cy="529187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Прямая со стрелкой 150"/>
          <p:cNvCxnSpPr/>
          <p:nvPr/>
        </p:nvCxnSpPr>
        <p:spPr>
          <a:xfrm>
            <a:off x="7371038" y="4884507"/>
            <a:ext cx="4" cy="529187"/>
          </a:xfrm>
          <a:prstGeom prst="straightConnector1">
            <a:avLst/>
          </a:prstGeom>
          <a:ln w="15875">
            <a:solidFill>
              <a:schemeClr val="accent6">
                <a:lumMod val="75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9" name="TextBox 158"/>
          <p:cNvSpPr txBox="1"/>
          <p:nvPr/>
        </p:nvSpPr>
        <p:spPr>
          <a:xfrm rot="16200000">
            <a:off x="4417888" y="5895330"/>
            <a:ext cx="128473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/>
              <a:t>KPU izvršitelja</a:t>
            </a:r>
            <a:endParaRPr lang="hr-HR" sz="1100" b="1" i="1" dirty="0">
              <a:latin typeface="Trebuchet MS" panose="020B0603020202020204" pitchFamily="34" charset="0"/>
            </a:endParaRPr>
          </a:p>
        </p:txBody>
      </p:sp>
      <p:sp>
        <p:nvSpPr>
          <p:cNvPr id="160" name="TextBox 159"/>
          <p:cNvSpPr txBox="1"/>
          <p:nvPr/>
        </p:nvSpPr>
        <p:spPr>
          <a:xfrm rot="16200000">
            <a:off x="4753225" y="5895786"/>
            <a:ext cx="1283816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/>
              <a:t>KPU izvršitelja</a:t>
            </a:r>
            <a:endParaRPr lang="hr-HR" sz="1100" b="1" i="1" dirty="0">
              <a:latin typeface="Trebuchet MS" panose="020B0603020202020204" pitchFamily="34" charset="0"/>
            </a:endParaRPr>
          </a:p>
        </p:txBody>
      </p:sp>
      <p:sp>
        <p:nvSpPr>
          <p:cNvPr id="161" name="TextBox 160"/>
          <p:cNvSpPr txBox="1"/>
          <p:nvPr/>
        </p:nvSpPr>
        <p:spPr>
          <a:xfrm rot="16200000">
            <a:off x="5085363" y="5895787"/>
            <a:ext cx="1289302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/>
              <a:t>KPU izvršitelja</a:t>
            </a:r>
            <a:endParaRPr lang="hr-HR" sz="1100" b="1" i="1" dirty="0">
              <a:latin typeface="Trebuchet MS" panose="020B0603020202020204" pitchFamily="34" charset="0"/>
            </a:endParaRPr>
          </a:p>
        </p:txBody>
      </p:sp>
      <p:cxnSp>
        <p:nvCxnSpPr>
          <p:cNvPr id="162" name="Прямая со стрелкой 161"/>
          <p:cNvCxnSpPr>
            <a:endCxn id="94" idx="3"/>
          </p:cNvCxnSpPr>
          <p:nvPr/>
        </p:nvCxnSpPr>
        <p:spPr>
          <a:xfrm flipH="1">
            <a:off x="4725375" y="4878288"/>
            <a:ext cx="137" cy="54211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Прямая со стрелкой 164"/>
          <p:cNvCxnSpPr>
            <a:endCxn id="159" idx="3"/>
          </p:cNvCxnSpPr>
          <p:nvPr/>
        </p:nvCxnSpPr>
        <p:spPr>
          <a:xfrm flipH="1">
            <a:off x="5060254" y="4884507"/>
            <a:ext cx="138" cy="53589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Прямая со стрелкой 167"/>
          <p:cNvCxnSpPr>
            <a:endCxn id="160" idx="3"/>
          </p:cNvCxnSpPr>
          <p:nvPr/>
        </p:nvCxnSpPr>
        <p:spPr>
          <a:xfrm>
            <a:off x="5390528" y="4894873"/>
            <a:ext cx="4606" cy="52644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Прямая со стрелкой 169"/>
          <p:cNvCxnSpPr>
            <a:endCxn id="161" idx="3"/>
          </p:cNvCxnSpPr>
          <p:nvPr/>
        </p:nvCxnSpPr>
        <p:spPr>
          <a:xfrm>
            <a:off x="5730013" y="4894873"/>
            <a:ext cx="2" cy="523703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xtBox 172"/>
          <p:cNvSpPr txBox="1"/>
          <p:nvPr/>
        </p:nvSpPr>
        <p:spPr>
          <a:xfrm rot="16200000">
            <a:off x="3032183" y="5892588"/>
            <a:ext cx="128473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/>
              <a:t>KPU izvršitelja</a:t>
            </a:r>
          </a:p>
        </p:txBody>
      </p:sp>
      <p:sp>
        <p:nvSpPr>
          <p:cNvPr id="174" name="TextBox 173"/>
          <p:cNvSpPr txBox="1"/>
          <p:nvPr/>
        </p:nvSpPr>
        <p:spPr>
          <a:xfrm rot="16200000">
            <a:off x="3367063" y="5892586"/>
            <a:ext cx="1284732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/>
              <a:t>KPU izvršitelja</a:t>
            </a:r>
          </a:p>
        </p:txBody>
      </p:sp>
      <p:sp>
        <p:nvSpPr>
          <p:cNvPr id="175" name="TextBox 174"/>
          <p:cNvSpPr txBox="1"/>
          <p:nvPr/>
        </p:nvSpPr>
        <p:spPr>
          <a:xfrm rot="16200000">
            <a:off x="3703315" y="5891216"/>
            <a:ext cx="1281989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/>
              <a:t>KPU izvršitelja</a:t>
            </a:r>
            <a:endParaRPr lang="hr-HR" sz="1100" b="1" i="1" dirty="0">
              <a:latin typeface="Trebuchet MS" panose="020B0603020202020204" pitchFamily="34" charset="0"/>
            </a:endParaRPr>
          </a:p>
        </p:txBody>
      </p:sp>
      <p:cxnSp>
        <p:nvCxnSpPr>
          <p:cNvPr id="177" name="Прямая со стрелкой 176"/>
          <p:cNvCxnSpPr>
            <a:endCxn id="173" idx="3"/>
          </p:cNvCxnSpPr>
          <p:nvPr/>
        </p:nvCxnSpPr>
        <p:spPr>
          <a:xfrm flipH="1">
            <a:off x="3674549" y="4881765"/>
            <a:ext cx="138" cy="53589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Прямая со стрелкой 177"/>
          <p:cNvCxnSpPr>
            <a:endCxn id="174" idx="3"/>
          </p:cNvCxnSpPr>
          <p:nvPr/>
        </p:nvCxnSpPr>
        <p:spPr>
          <a:xfrm>
            <a:off x="4004823" y="4892131"/>
            <a:ext cx="4607" cy="525529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Прямая со стрелкой 178"/>
          <p:cNvCxnSpPr>
            <a:endCxn id="175" idx="3"/>
          </p:cNvCxnSpPr>
          <p:nvPr/>
        </p:nvCxnSpPr>
        <p:spPr>
          <a:xfrm>
            <a:off x="4344308" y="4892131"/>
            <a:ext cx="2" cy="525530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TextBox 179"/>
          <p:cNvSpPr txBox="1"/>
          <p:nvPr/>
        </p:nvSpPr>
        <p:spPr>
          <a:xfrm rot="16200000">
            <a:off x="1437346" y="5898072"/>
            <a:ext cx="1284731" cy="33488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/>
              <a:t>KPU izvršitelja</a:t>
            </a:r>
          </a:p>
        </p:txBody>
      </p:sp>
      <p:sp>
        <p:nvSpPr>
          <p:cNvPr id="181" name="TextBox 180"/>
          <p:cNvSpPr txBox="1"/>
          <p:nvPr/>
        </p:nvSpPr>
        <p:spPr>
          <a:xfrm rot="16200000">
            <a:off x="1772225" y="5898074"/>
            <a:ext cx="128473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/>
              <a:t>KPU izvršitelja</a:t>
            </a:r>
          </a:p>
        </p:txBody>
      </p:sp>
      <p:sp>
        <p:nvSpPr>
          <p:cNvPr id="182" name="TextBox 181"/>
          <p:cNvSpPr txBox="1"/>
          <p:nvPr/>
        </p:nvSpPr>
        <p:spPr>
          <a:xfrm rot="16200000">
            <a:off x="2107562" y="5898530"/>
            <a:ext cx="1283816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/>
              <a:t>KPU izvršitelja</a:t>
            </a:r>
          </a:p>
        </p:txBody>
      </p:sp>
      <p:sp>
        <p:nvSpPr>
          <p:cNvPr id="183" name="TextBox 182"/>
          <p:cNvSpPr txBox="1"/>
          <p:nvPr/>
        </p:nvSpPr>
        <p:spPr>
          <a:xfrm rot="16200000">
            <a:off x="2443814" y="5897159"/>
            <a:ext cx="1281074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/>
              <a:t>KPU izvršitelja</a:t>
            </a:r>
          </a:p>
        </p:txBody>
      </p:sp>
      <p:cxnSp>
        <p:nvCxnSpPr>
          <p:cNvPr id="184" name="Прямая со стрелкой 183"/>
          <p:cNvCxnSpPr>
            <a:endCxn id="180" idx="3"/>
          </p:cNvCxnSpPr>
          <p:nvPr/>
        </p:nvCxnSpPr>
        <p:spPr>
          <a:xfrm flipH="1">
            <a:off x="2079712" y="4881032"/>
            <a:ext cx="137" cy="54211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Прямая со стрелкой 184"/>
          <p:cNvCxnSpPr/>
          <p:nvPr/>
        </p:nvCxnSpPr>
        <p:spPr>
          <a:xfrm flipH="1">
            <a:off x="2414927" y="4888775"/>
            <a:ext cx="138" cy="53589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Прямая со стрелкой 185"/>
          <p:cNvCxnSpPr>
            <a:endCxn id="182" idx="3"/>
          </p:cNvCxnSpPr>
          <p:nvPr/>
        </p:nvCxnSpPr>
        <p:spPr>
          <a:xfrm>
            <a:off x="2744865" y="4897617"/>
            <a:ext cx="4606" cy="52644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Прямая со стрелкой 186"/>
          <p:cNvCxnSpPr>
            <a:endCxn id="183" idx="3"/>
          </p:cNvCxnSpPr>
          <p:nvPr/>
        </p:nvCxnSpPr>
        <p:spPr>
          <a:xfrm>
            <a:off x="3084350" y="4897617"/>
            <a:ext cx="2" cy="52644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8" name="TextBox 187"/>
          <p:cNvSpPr txBox="1"/>
          <p:nvPr/>
        </p:nvSpPr>
        <p:spPr>
          <a:xfrm rot="16200000">
            <a:off x="319402" y="5895331"/>
            <a:ext cx="128473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 dirty="0"/>
              <a:t>KPU izvršitelja</a:t>
            </a:r>
            <a:endParaRPr lang="hr-HR" sz="1100" b="1" i="1" dirty="0">
              <a:latin typeface="Trebuchet MS" panose="020B0603020202020204" pitchFamily="34" charset="0"/>
            </a:endParaRPr>
          </a:p>
        </p:txBody>
      </p:sp>
      <p:sp>
        <p:nvSpPr>
          <p:cNvPr id="189" name="TextBox 188"/>
          <p:cNvSpPr txBox="1"/>
          <p:nvPr/>
        </p:nvSpPr>
        <p:spPr>
          <a:xfrm rot="16200000">
            <a:off x="654739" y="5895787"/>
            <a:ext cx="1283816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 dirty="0"/>
              <a:t>KPU izvršitelja</a:t>
            </a:r>
            <a:endParaRPr lang="hr-HR" sz="1100" b="1" i="1" dirty="0">
              <a:latin typeface="Trebuchet MS" panose="020B0603020202020204" pitchFamily="34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 rot="16200000">
            <a:off x="986877" y="5895787"/>
            <a:ext cx="1289301" cy="33487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/>
              <a:t>KPU izvršitelja</a:t>
            </a:r>
            <a:endParaRPr lang="hr-HR" sz="1100" b="1" i="1" dirty="0">
              <a:latin typeface="Trebuchet MS" panose="020B0603020202020204" pitchFamily="34" charset="0"/>
            </a:endParaRPr>
          </a:p>
        </p:txBody>
      </p:sp>
      <p:cxnSp>
        <p:nvCxnSpPr>
          <p:cNvPr id="191" name="Прямая со стрелкой 190"/>
          <p:cNvCxnSpPr>
            <a:endCxn id="188" idx="3"/>
          </p:cNvCxnSpPr>
          <p:nvPr/>
        </p:nvCxnSpPr>
        <p:spPr>
          <a:xfrm flipH="1">
            <a:off x="961768" y="4884508"/>
            <a:ext cx="138" cy="535897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Прямая со стрелкой 191"/>
          <p:cNvCxnSpPr>
            <a:endCxn id="189" idx="3"/>
          </p:cNvCxnSpPr>
          <p:nvPr/>
        </p:nvCxnSpPr>
        <p:spPr>
          <a:xfrm>
            <a:off x="1292042" y="4894874"/>
            <a:ext cx="4606" cy="526445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Прямая со стрелкой 192"/>
          <p:cNvCxnSpPr>
            <a:endCxn id="190" idx="3"/>
          </p:cNvCxnSpPr>
          <p:nvPr/>
        </p:nvCxnSpPr>
        <p:spPr>
          <a:xfrm>
            <a:off x="1631527" y="4894874"/>
            <a:ext cx="1" cy="523702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42043" y="628734"/>
            <a:ext cx="38802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>
                <a:latin typeface="Trebuchet MS" panose="020B0603020202020204" pitchFamily="34" charset="0"/>
              </a:rPr>
              <a:t>Razina određivanja ciljeva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6515215" y="617835"/>
            <a:ext cx="33907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dirty="0">
                <a:latin typeface="Trebuchet MS" panose="020B0603020202020204" pitchFamily="34" charset="0"/>
              </a:rPr>
              <a:t>Institucionalni oblik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777212" y="1267455"/>
            <a:ext cx="5060681" cy="6711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80000"/>
              </a:lnSpc>
            </a:pPr>
            <a:r>
              <a:rPr lang="hr-HR" sz="1600" b="1" dirty="0">
                <a:latin typeface="Trebuchet MS" panose="020B0603020202020204" pitchFamily="34" charset="0"/>
              </a:rPr>
              <a:t>Cilj socioekonomskog razvoja</a:t>
            </a:r>
          </a:p>
        </p:txBody>
      </p:sp>
      <p:cxnSp>
        <p:nvCxnSpPr>
          <p:cNvPr id="61" name="Прямая со стрелкой 60"/>
          <p:cNvCxnSpPr>
            <a:endCxn id="79" idx="0"/>
          </p:cNvCxnSpPr>
          <p:nvPr/>
        </p:nvCxnSpPr>
        <p:spPr>
          <a:xfrm flipH="1">
            <a:off x="1974721" y="1935874"/>
            <a:ext cx="0" cy="597313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H="1">
            <a:off x="4641095" y="1935874"/>
            <a:ext cx="0" cy="597313"/>
          </a:xfrm>
          <a:prstGeom prst="straightConnector1">
            <a:avLst/>
          </a:prstGeom>
          <a:ln w="19050">
            <a:solidFill>
              <a:schemeClr val="accent6">
                <a:lumMod val="60000"/>
                <a:lumOff val="40000"/>
              </a:schemeClr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22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8056320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33349" y="262236"/>
            <a:ext cx="9705975" cy="537864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lnSpc>
                <a:spcPct val="85000"/>
              </a:lnSpc>
            </a:pPr>
            <a:r>
              <a:rPr lang="hr-HR" sz="2400" b="1" dirty="0">
                <a:solidFill>
                  <a:srgbClr val="00602B"/>
                </a:solidFill>
                <a:latin typeface="Trebuchet MS" panose="020B0603020202020204" pitchFamily="34" charset="0"/>
              </a:rPr>
              <a:t>Modernizacija formata vladinih programa</a:t>
            </a:r>
            <a:endParaRPr lang="hr-HR" sz="2400" b="1" dirty="0">
              <a:solidFill>
                <a:srgbClr val="00602B"/>
              </a:solidFill>
              <a:latin typeface="Trebuchet MS" panose="020B0603020202020204" pitchFamily="34" charset="0"/>
              <a:cs typeface="Times New Roman" pitchFamily="18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4905375" y="1038225"/>
            <a:ext cx="0" cy="555307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847850" y="1386144"/>
            <a:ext cx="2571750" cy="4959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dirty="0">
                <a:latin typeface="Trebuchet MS" panose="020B0603020202020204" pitchFamily="34" charset="0"/>
              </a:rPr>
              <a:t>Opis VP-a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828799" y="1977200"/>
            <a:ext cx="2571750" cy="569932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tx2">
                <a:lumMod val="20000"/>
                <a:lumOff val="80000"/>
              </a:schemeClr>
            </a:bgClr>
          </a:patt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dirty="0">
                <a:latin typeface="Trebuchet MS" panose="020B0603020202020204" pitchFamily="34" charset="0"/>
              </a:rPr>
              <a:t>Opis potprograma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28799" y="3166114"/>
            <a:ext cx="2571750" cy="590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spc="-20" dirty="0">
                <a:latin typeface="Trebuchet MS" panose="020B0603020202020204" pitchFamily="34" charset="0"/>
              </a:rPr>
              <a:t>Popis pokazatelja i njihovih vrijednosti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862137" y="3850183"/>
            <a:ext cx="2571750" cy="590550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tx2">
                <a:lumMod val="20000"/>
                <a:lumOff val="80000"/>
              </a:schemeClr>
            </a:bgClr>
          </a:patt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dirty="0">
                <a:latin typeface="Trebuchet MS" panose="020B0603020202020204" pitchFamily="34" charset="0"/>
              </a:rPr>
              <a:t>Popis osnovnih aktivnosti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862137" y="5021597"/>
            <a:ext cx="2571750" cy="349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dirty="0">
                <a:latin typeface="Trebuchet MS" panose="020B0603020202020204" pitchFamily="34" charset="0"/>
              </a:rPr>
              <a:t>Plan provedbe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847843" y="5543550"/>
            <a:ext cx="2571750" cy="349702"/>
          </a:xfrm>
          <a:prstGeom prst="rect">
            <a:avLst/>
          </a:prstGeom>
          <a:pattFill prst="wdUpDiag">
            <a:fgClr>
              <a:schemeClr val="bg1"/>
            </a:fgClr>
            <a:bgClr>
              <a:schemeClr val="accent5">
                <a:lumMod val="20000"/>
                <a:lumOff val="80000"/>
              </a:schemeClr>
            </a:bgClr>
          </a:patt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dirty="0">
                <a:latin typeface="Trebuchet MS" panose="020B0603020202020204" pitchFamily="34" charset="0"/>
              </a:rPr>
              <a:t>FTP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847845" y="4586606"/>
            <a:ext cx="2571750" cy="3497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dirty="0">
                <a:latin typeface="Trebuchet MS" panose="020B0603020202020204" pitchFamily="34" charset="0"/>
              </a:rPr>
              <a:t>Odobrena proračunska sredstva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47843" y="6038850"/>
            <a:ext cx="2571750" cy="34970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dirty="0">
                <a:latin typeface="Trebuchet MS" panose="020B0603020202020204" pitchFamily="34" charset="0"/>
              </a:rPr>
              <a:t>Detaljni raspored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828799" y="2630444"/>
            <a:ext cx="2571750" cy="47705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400" dirty="0">
                <a:latin typeface="Trebuchet MS" panose="020B0603020202020204" pitchFamily="34" charset="0"/>
              </a:rPr>
              <a:t>Pravila za odobrenje dodjele bespovratnih sredstava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1733550" y="1352550"/>
            <a:ext cx="2828925" cy="523875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1181100" y="800100"/>
            <a:ext cx="3771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u="sng" dirty="0">
                <a:solidFill>
                  <a:srgbClr val="C00000"/>
                </a:solidFill>
                <a:latin typeface="Trebuchet MS" panose="020B0603020202020204" pitchFamily="34" charset="0"/>
              </a:rPr>
              <a:t>Vladin program </a:t>
            </a:r>
          </a:p>
          <a:p>
            <a:pPr algn="ctr"/>
            <a:r>
              <a:rPr lang="hr-HR" sz="1400" b="1" u="sng" dirty="0">
                <a:solidFill>
                  <a:srgbClr val="C00000"/>
                </a:solidFill>
                <a:latin typeface="Trebuchet MS" panose="020B0603020202020204" pitchFamily="34" charset="0"/>
              </a:rPr>
              <a:t>(trenutačan format)</a:t>
            </a:r>
          </a:p>
        </p:txBody>
      </p:sp>
      <p:sp>
        <p:nvSpPr>
          <p:cNvPr id="21" name="Левая фигурная скобка 20"/>
          <p:cNvSpPr/>
          <p:nvPr/>
        </p:nvSpPr>
        <p:spPr>
          <a:xfrm>
            <a:off x="1543050" y="1352550"/>
            <a:ext cx="209550" cy="403247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-133351" y="2937986"/>
            <a:ext cx="1866901" cy="6093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hr-HR" sz="1400" dirty="0">
                <a:latin typeface="Trebuchet MS" panose="020B0603020202020204" pitchFamily="34" charset="0"/>
              </a:rPr>
              <a:t>Odobrila Vlada</a:t>
            </a:r>
            <a:r>
              <a:rPr lang="hr-HR"/>
              <a:t> </a:t>
            </a:r>
          </a:p>
          <a:p>
            <a:pPr algn="ctr">
              <a:lnSpc>
                <a:spcPct val="80000"/>
              </a:lnSpc>
            </a:pPr>
            <a:r>
              <a:rPr lang="hr-HR" sz="1400" dirty="0">
                <a:latin typeface="Trebuchet MS" panose="020B0603020202020204" pitchFamily="34" charset="0"/>
              </a:rPr>
              <a:t>(1 odluka)</a:t>
            </a:r>
          </a:p>
        </p:txBody>
      </p:sp>
      <p:sp>
        <p:nvSpPr>
          <p:cNvPr id="23" name="Левая фигурная скобка 22"/>
          <p:cNvSpPr/>
          <p:nvPr/>
        </p:nvSpPr>
        <p:spPr>
          <a:xfrm>
            <a:off x="1543050" y="5410201"/>
            <a:ext cx="180974" cy="552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-142877" y="5263344"/>
            <a:ext cx="1866901" cy="7817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hr-HR" sz="1400" dirty="0">
                <a:latin typeface="Trebuchet MS" panose="020B0603020202020204" pitchFamily="34" charset="0"/>
              </a:rPr>
              <a:t>Odobrila Vlada</a:t>
            </a:r>
            <a:r>
              <a:rPr lang="hr-HR"/>
              <a:t> </a:t>
            </a:r>
          </a:p>
          <a:p>
            <a:pPr algn="ctr">
              <a:lnSpc>
                <a:spcPct val="80000"/>
              </a:lnSpc>
            </a:pPr>
            <a:r>
              <a:rPr lang="hr-HR" sz="1400" dirty="0">
                <a:latin typeface="Trebuchet MS" panose="020B0603020202020204" pitchFamily="34" charset="0"/>
              </a:rPr>
              <a:t>(odvojena odluka)</a:t>
            </a:r>
          </a:p>
        </p:txBody>
      </p:sp>
      <p:sp>
        <p:nvSpPr>
          <p:cNvPr id="26" name="Левая фигурная скобка 25"/>
          <p:cNvSpPr/>
          <p:nvPr/>
        </p:nvSpPr>
        <p:spPr>
          <a:xfrm>
            <a:off x="1543050" y="5962651"/>
            <a:ext cx="180974" cy="55245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-142878" y="6036476"/>
            <a:ext cx="1866901" cy="4370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hr-HR" sz="1400" dirty="0">
                <a:latin typeface="Trebuchet MS" panose="020B0603020202020204" pitchFamily="34" charset="0"/>
              </a:rPr>
              <a:t>Odobrilo odgovorno tijelo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357811" y="1445262"/>
            <a:ext cx="2571750" cy="3752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dirty="0">
                <a:latin typeface="Trebuchet MS" panose="020B0603020202020204" pitchFamily="34" charset="0"/>
              </a:rPr>
              <a:t>Opis VP-a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357811" y="4586606"/>
            <a:ext cx="2571750" cy="34970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dirty="0">
                <a:latin typeface="Trebuchet MS" panose="020B0603020202020204" pitchFamily="34" charset="0"/>
              </a:rPr>
              <a:t>Odobrena proračunska sredstva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5381017" y="2630445"/>
            <a:ext cx="2571750" cy="4770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400" dirty="0">
                <a:latin typeface="Trebuchet MS" panose="020B0603020202020204" pitchFamily="34" charset="0"/>
              </a:rPr>
              <a:t>Pravila za odobrenje dodjele bespovratnih sredstava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5248275" y="1329065"/>
            <a:ext cx="2828925" cy="5238750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TextBox 37"/>
          <p:cNvSpPr txBox="1"/>
          <p:nvPr/>
        </p:nvSpPr>
        <p:spPr>
          <a:xfrm>
            <a:off x="4933949" y="776615"/>
            <a:ext cx="3419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400" b="1" u="sng" dirty="0">
                <a:solidFill>
                  <a:srgbClr val="C00000"/>
                </a:solidFill>
                <a:latin typeface="Trebuchet MS" panose="020B0603020202020204" pitchFamily="34" charset="0"/>
              </a:rPr>
              <a:t>Vladin program (VP) </a:t>
            </a:r>
          </a:p>
          <a:p>
            <a:pPr algn="ctr"/>
            <a:r>
              <a:rPr lang="hr-HR" sz="1400" b="1" u="sng" dirty="0">
                <a:solidFill>
                  <a:srgbClr val="C00000"/>
                </a:solidFill>
                <a:latin typeface="Trebuchet MS" panose="020B0603020202020204" pitchFamily="34" charset="0"/>
              </a:rPr>
              <a:t>(novi format)</a:t>
            </a:r>
          </a:p>
        </p:txBody>
      </p:sp>
      <p:sp>
        <p:nvSpPr>
          <p:cNvPr id="42" name="Правая фигурная скобка 41"/>
          <p:cNvSpPr/>
          <p:nvPr/>
        </p:nvSpPr>
        <p:spPr>
          <a:xfrm>
            <a:off x="8088248" y="1352549"/>
            <a:ext cx="166494" cy="175494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TextBox 43"/>
          <p:cNvSpPr txBox="1"/>
          <p:nvPr/>
        </p:nvSpPr>
        <p:spPr>
          <a:xfrm>
            <a:off x="8110343" y="1999190"/>
            <a:ext cx="1866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200" dirty="0">
                <a:latin typeface="Trebuchet MS" panose="020B0603020202020204" pitchFamily="34" charset="0"/>
              </a:rPr>
              <a:t>VP odobrila Vlada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110343" y="4537272"/>
            <a:ext cx="186690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hr-HR" sz="1200" dirty="0">
                <a:latin typeface="Trebuchet MS" panose="020B0603020202020204" pitchFamily="34" charset="0"/>
              </a:rPr>
              <a:t>Odobreno u federalnom zakonu o proračunu, proračunske projekcije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357811" y="3230293"/>
            <a:ext cx="2571750" cy="4667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dirty="0">
                <a:latin typeface="Trebuchet MS" panose="020B0603020202020204" pitchFamily="34" charset="0"/>
              </a:rPr>
              <a:t>Opis prioritetnih projekata</a:t>
            </a:r>
          </a:p>
        </p:txBody>
      </p:sp>
      <p:sp>
        <p:nvSpPr>
          <p:cNvPr id="47" name="Правая фигурная скобка 46"/>
          <p:cNvSpPr/>
          <p:nvPr/>
        </p:nvSpPr>
        <p:spPr>
          <a:xfrm>
            <a:off x="8099294" y="3230293"/>
            <a:ext cx="155448" cy="4667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8110343" y="3116236"/>
            <a:ext cx="186690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hr-HR" sz="1200" dirty="0">
                <a:latin typeface="Trebuchet MS" panose="020B0603020202020204" pitchFamily="34" charset="0"/>
              </a:rPr>
              <a:t>Odobrio predsjednik Vijeća za strateški razvoj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357811" y="3779906"/>
            <a:ext cx="2571750" cy="766435"/>
          </a:xfrm>
          <a:prstGeom prst="rect">
            <a:avLst/>
          </a:prstGeom>
          <a:solidFill>
            <a:srgbClr val="FEEEC2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dirty="0">
                <a:latin typeface="Trebuchet MS" panose="020B0603020202020204" pitchFamily="34" charset="0"/>
              </a:rPr>
              <a:t>Opis sektorskih projekata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110343" y="3803826"/>
            <a:ext cx="1866901" cy="53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hr-HR" sz="1200" dirty="0">
                <a:latin typeface="Trebuchet MS" panose="020B0603020202020204" pitchFamily="34" charset="0"/>
              </a:rPr>
              <a:t>Odobreno od strane odgovornog tijela za provedbu VP-a</a:t>
            </a:r>
          </a:p>
        </p:txBody>
      </p:sp>
      <p:sp>
        <p:nvSpPr>
          <p:cNvPr id="51" name="Правая фигурная скобка 50"/>
          <p:cNvSpPr/>
          <p:nvPr/>
        </p:nvSpPr>
        <p:spPr>
          <a:xfrm>
            <a:off x="8066419" y="3753644"/>
            <a:ext cx="166497" cy="78362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Правая фигурная скобка 51"/>
          <p:cNvSpPr/>
          <p:nvPr/>
        </p:nvSpPr>
        <p:spPr>
          <a:xfrm>
            <a:off x="8085645" y="4562020"/>
            <a:ext cx="155444" cy="398873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4" name="TextBox 53"/>
          <p:cNvSpPr txBox="1"/>
          <p:nvPr/>
        </p:nvSpPr>
        <p:spPr>
          <a:xfrm>
            <a:off x="5357811" y="5225249"/>
            <a:ext cx="2571750" cy="468943"/>
          </a:xfrm>
          <a:prstGeom prst="rect">
            <a:avLst/>
          </a:prstGeom>
          <a:solidFill>
            <a:srgbClr val="C9F7D2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dirty="0">
                <a:latin typeface="Trebuchet MS" panose="020B0603020202020204" pitchFamily="34" charset="0"/>
              </a:rPr>
              <a:t>Planovi provedbe projekta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8110343" y="5131866"/>
            <a:ext cx="1866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200" dirty="0">
                <a:latin typeface="Trebuchet MS" panose="020B0603020202020204" pitchFamily="34" charset="0"/>
              </a:rPr>
              <a:t>Odobrili odbori za projekt</a:t>
            </a:r>
          </a:p>
        </p:txBody>
      </p:sp>
      <p:sp>
        <p:nvSpPr>
          <p:cNvPr id="58" name="Правая фигурная скобка 57"/>
          <p:cNvSpPr/>
          <p:nvPr/>
        </p:nvSpPr>
        <p:spPr>
          <a:xfrm>
            <a:off x="8110343" y="5140960"/>
            <a:ext cx="144399" cy="6000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2" name="Прямая со стрелкой 61"/>
          <p:cNvCxnSpPr>
            <a:stCxn id="7" idx="3"/>
            <a:endCxn id="28" idx="1"/>
          </p:cNvCxnSpPr>
          <p:nvPr/>
        </p:nvCxnSpPr>
        <p:spPr>
          <a:xfrm flipV="1">
            <a:off x="4419600" y="1632876"/>
            <a:ext cx="938211" cy="1231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>
            <a:stCxn id="9" idx="3"/>
            <a:endCxn id="28" idx="1"/>
          </p:cNvCxnSpPr>
          <p:nvPr/>
        </p:nvCxnSpPr>
        <p:spPr>
          <a:xfrm flipV="1">
            <a:off x="4400549" y="1632876"/>
            <a:ext cx="957262" cy="1828513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>
            <a:stCxn id="9" idx="3"/>
            <a:endCxn id="46" idx="1"/>
          </p:cNvCxnSpPr>
          <p:nvPr/>
        </p:nvCxnSpPr>
        <p:spPr>
          <a:xfrm>
            <a:off x="4400549" y="3461389"/>
            <a:ext cx="957262" cy="2267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>
            <a:stCxn id="9" idx="3"/>
            <a:endCxn id="49" idx="1"/>
          </p:cNvCxnSpPr>
          <p:nvPr/>
        </p:nvCxnSpPr>
        <p:spPr>
          <a:xfrm>
            <a:off x="4400549" y="3461389"/>
            <a:ext cx="957262" cy="701735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15" idx="3"/>
            <a:endCxn id="34" idx="1"/>
          </p:cNvCxnSpPr>
          <p:nvPr/>
        </p:nvCxnSpPr>
        <p:spPr>
          <a:xfrm>
            <a:off x="4419595" y="4761457"/>
            <a:ext cx="938216" cy="0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Прямая со стрелкой 70"/>
          <p:cNvCxnSpPr>
            <a:stCxn id="13" idx="3"/>
            <a:endCxn id="54" idx="1"/>
          </p:cNvCxnSpPr>
          <p:nvPr/>
        </p:nvCxnSpPr>
        <p:spPr>
          <a:xfrm>
            <a:off x="4433887" y="5196448"/>
            <a:ext cx="923924" cy="263273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17" idx="3"/>
            <a:endCxn id="54" idx="1"/>
          </p:cNvCxnSpPr>
          <p:nvPr/>
        </p:nvCxnSpPr>
        <p:spPr>
          <a:xfrm flipV="1">
            <a:off x="4419593" y="5459721"/>
            <a:ext cx="938218" cy="753980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>
            <a:stCxn id="18" idx="3"/>
            <a:endCxn id="36" idx="1"/>
          </p:cNvCxnSpPr>
          <p:nvPr/>
        </p:nvCxnSpPr>
        <p:spPr>
          <a:xfrm>
            <a:off x="4400549" y="2868972"/>
            <a:ext cx="980468" cy="0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5362575" y="1868854"/>
            <a:ext cx="2571750" cy="6950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dirty="0"/>
              <a:t>Popis kapitalnih struktura</a:t>
            </a:r>
            <a:br>
              <a:rPr sz="1600" dirty="0"/>
            </a:br>
            <a:r>
              <a:rPr lang="hr-HR" sz="1600" dirty="0"/>
              <a:t>(povećani investicijski projekti)</a:t>
            </a:r>
          </a:p>
        </p:txBody>
      </p:sp>
      <p:cxnSp>
        <p:nvCxnSpPr>
          <p:cNvPr id="86" name="Прямая со стрелкой 85"/>
          <p:cNvCxnSpPr>
            <a:stCxn id="14" idx="3"/>
          </p:cNvCxnSpPr>
          <p:nvPr/>
        </p:nvCxnSpPr>
        <p:spPr>
          <a:xfrm flipV="1">
            <a:off x="4419593" y="2193243"/>
            <a:ext cx="938218" cy="3525158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5357811" y="5897653"/>
            <a:ext cx="2571750" cy="468943"/>
          </a:xfrm>
          <a:prstGeom prst="rect">
            <a:avLst/>
          </a:prstGeom>
          <a:solidFill>
            <a:srgbClr val="C9F7D2"/>
          </a:solidFill>
          <a:ln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/>
            <a:r>
              <a:rPr lang="hr-HR" sz="1600" dirty="0">
                <a:latin typeface="Trebuchet MS" panose="020B0603020202020204" pitchFamily="34" charset="0"/>
              </a:rPr>
              <a:t>Agencijski programi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952767" y="5824257"/>
            <a:ext cx="21151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1200" dirty="0">
                <a:latin typeface="Trebuchet MS" panose="020B0603020202020204" pitchFamily="34" charset="0"/>
              </a:rPr>
              <a:t>Odobrilo odgovorno tijelo</a:t>
            </a:r>
            <a:r>
              <a:rPr lang="hr-HR"/>
              <a:t> </a:t>
            </a:r>
            <a:br/>
            <a:r>
              <a:rPr lang="hr-HR" sz="1200" dirty="0">
                <a:latin typeface="Trebuchet MS" panose="020B0603020202020204" pitchFamily="34" charset="0"/>
              </a:rPr>
              <a:t>(suizvršitelj, sudionik)</a:t>
            </a:r>
            <a:endParaRPr lang="hr-HR" sz="1200" b="1" dirty="0">
              <a:latin typeface="Trebuchet MS" panose="020B0603020202020204" pitchFamily="34" charset="0"/>
            </a:endParaRPr>
          </a:p>
        </p:txBody>
      </p:sp>
      <p:sp>
        <p:nvSpPr>
          <p:cNvPr id="59" name="Правая фигурная скобка 58"/>
          <p:cNvSpPr/>
          <p:nvPr/>
        </p:nvSpPr>
        <p:spPr>
          <a:xfrm>
            <a:off x="8099294" y="5833351"/>
            <a:ext cx="144399" cy="60007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0" name="Прямая со стрелкой 59"/>
          <p:cNvCxnSpPr>
            <a:endCxn id="55" idx="1"/>
          </p:cNvCxnSpPr>
          <p:nvPr/>
        </p:nvCxnSpPr>
        <p:spPr>
          <a:xfrm>
            <a:off x="4433887" y="5241869"/>
            <a:ext cx="923924" cy="890256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>
            <a:endCxn id="55" idx="1"/>
          </p:cNvCxnSpPr>
          <p:nvPr/>
        </p:nvCxnSpPr>
        <p:spPr>
          <a:xfrm flipV="1">
            <a:off x="4426740" y="6132125"/>
            <a:ext cx="931071" cy="100610"/>
          </a:xfrm>
          <a:prstGeom prst="straightConnector1">
            <a:avLst/>
          </a:prstGeom>
          <a:ln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0810801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6226" y="5080685"/>
            <a:ext cx="3590925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AIS „Vladini programi”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3150287" y="1732601"/>
            <a:ext cx="3581399" cy="955750"/>
            <a:chOff x="5410201" y="886652"/>
            <a:chExt cx="3581399" cy="955750"/>
          </a:xfrm>
        </p:grpSpPr>
        <p:sp>
          <p:nvSpPr>
            <p:cNvPr id="3" name="TextBox 2"/>
            <p:cNvSpPr txBox="1"/>
            <p:nvPr/>
          </p:nvSpPr>
          <p:spPr>
            <a:xfrm>
              <a:off x="5410201" y="1009650"/>
              <a:ext cx="3581399" cy="63680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 anchor="ctr">
              <a:noAutofit/>
            </a:bodyPr>
            <a:lstStyle/>
            <a:p>
              <a:pPr algn="ctr"/>
              <a:endParaRPr lang="ru-R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grpSp>
          <p:nvGrpSpPr>
            <p:cNvPr id="16" name="Группа 15"/>
            <p:cNvGrpSpPr/>
            <p:nvPr/>
          </p:nvGrpSpPr>
          <p:grpSpPr>
            <a:xfrm>
              <a:off x="5587707" y="886652"/>
              <a:ext cx="2929083" cy="955750"/>
              <a:chOff x="5095875" y="886652"/>
              <a:chExt cx="2936874" cy="955750"/>
            </a:xfrm>
          </p:grpSpPr>
          <p:pic>
            <p:nvPicPr>
              <p:cNvPr id="29698" name="Picture 2" descr="http://budget.gov.ru/img/logo.png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095875" y="886652"/>
                <a:ext cx="2936874" cy="95575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Прямоугольник 14"/>
              <p:cNvSpPr/>
              <p:nvPr/>
            </p:nvSpPr>
            <p:spPr>
              <a:xfrm>
                <a:off x="6010275" y="1009650"/>
                <a:ext cx="1701800" cy="219075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38" name="Заголовок 2"/>
          <p:cNvSpPr txBox="1">
            <a:spLocks/>
          </p:cNvSpPr>
          <p:nvPr/>
        </p:nvSpPr>
        <p:spPr bwMode="auto">
          <a:xfrm>
            <a:off x="381000" y="200025"/>
            <a:ext cx="91440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algn="ctr">
              <a:lnSpc>
                <a:spcPct val="85000"/>
              </a:lnSpc>
              <a:defRPr sz="2400" b="1">
                <a:solidFill>
                  <a:srgbClr val="00602B"/>
                </a:solidFill>
                <a:latin typeface="Trebuchet MS" panose="020B0603020202020204" pitchFamily="34" charset="0"/>
                <a:cs typeface="Times New Roman" pitchFamily="18" charset="0"/>
              </a:defRPr>
            </a:lvl1pPr>
          </a:lstStyle>
          <a:p>
            <a:r>
              <a:rPr lang="hr-HR"/>
              <a:t>Razvoj jedinstvenog informacijskog resursa</a:t>
            </a:r>
            <a:endParaRPr lang="hr-HR" altLang="ru-RU" dirty="0"/>
          </a:p>
        </p:txBody>
      </p:sp>
      <p:sp>
        <p:nvSpPr>
          <p:cNvPr id="33" name="TextBox 32"/>
          <p:cNvSpPr txBox="1"/>
          <p:nvPr/>
        </p:nvSpPr>
        <p:spPr>
          <a:xfrm>
            <a:off x="5762625" y="5080684"/>
            <a:ext cx="3590925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hr-H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AIS za projektnu aktivnost</a:t>
            </a:r>
          </a:p>
        </p:txBody>
      </p:sp>
      <p:cxnSp>
        <p:nvCxnSpPr>
          <p:cNvPr id="21" name="Прямая со стрелкой 20"/>
          <p:cNvCxnSpPr/>
          <p:nvPr/>
        </p:nvCxnSpPr>
        <p:spPr>
          <a:xfrm>
            <a:off x="4029076" y="5348326"/>
            <a:ext cx="1581150" cy="0"/>
          </a:xfrm>
          <a:prstGeom prst="straightConnector1">
            <a:avLst/>
          </a:prstGeom>
          <a:ln w="34925"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 стрелкой 36"/>
          <p:cNvCxnSpPr/>
          <p:nvPr/>
        </p:nvCxnSpPr>
        <p:spPr>
          <a:xfrm>
            <a:off x="4967073" y="2654035"/>
            <a:ext cx="2781299" cy="2331135"/>
          </a:xfrm>
          <a:prstGeom prst="straightConnector1">
            <a:avLst/>
          </a:prstGeom>
          <a:ln w="34925"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H="1">
            <a:off x="1981200" y="2654034"/>
            <a:ext cx="2838450" cy="2230705"/>
          </a:xfrm>
          <a:prstGeom prst="straightConnector1">
            <a:avLst/>
          </a:prstGeom>
          <a:ln w="34925"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3232583" y="4082164"/>
            <a:ext cx="3245536" cy="830997"/>
          </a:xfrm>
          <a:prstGeom prst="rect">
            <a:avLst/>
          </a:prstGeom>
          <a:noFill/>
          <a:ln w="1905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>
                <a:solidFill>
                  <a:srgbClr val="C00000"/>
                </a:solidFill>
                <a:latin typeface="Trebuchet MS" panose="020B0603020202020204" pitchFamily="34" charset="0"/>
              </a:rPr>
              <a:t>VLADIN PROGRAM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1500" y="1207682"/>
            <a:ext cx="8590085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hr-HR" sz="1600" dirty="0">
                <a:latin typeface="Trebuchet MS" panose="020B0603020202020204" pitchFamily="34" charset="0"/>
              </a:rPr>
              <a:t>Odobrena proračunska sredstva, ugovori o bespovratnim sredstvima, konsolidirani pokazatelji vladinih ugovora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610227" y="5931005"/>
            <a:ext cx="3914774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hr-HR" sz="1600" dirty="0">
                <a:latin typeface="Trebuchet MS" panose="020B0603020202020204" pitchFamily="34" charset="0"/>
              </a:rPr>
              <a:t>Projekti i planovi provedbe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4302" y="5931005"/>
            <a:ext cx="3914774" cy="28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80000"/>
              </a:lnSpc>
            </a:pPr>
            <a:r>
              <a:rPr lang="hr-HR" sz="1600" dirty="0">
                <a:latin typeface="Trebuchet MS" panose="020B0603020202020204" pitchFamily="34" charset="0"/>
              </a:rPr>
              <a:t>Pokazatelji, sastav VP-a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52950" y="2847975"/>
            <a:ext cx="13841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6600" b="1" dirty="0">
                <a:solidFill>
                  <a:srgbClr val="C00000"/>
                </a:solidFill>
                <a:latin typeface="Trebuchet MS" panose="020B0603020202020204" pitchFamily="34" charset="0"/>
              </a:rPr>
              <a:t>?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24</a:t>
            </a:fld>
            <a:endParaRPr lang="hr-HR" dirty="0"/>
          </a:p>
        </p:txBody>
      </p:sp>
      <p:sp>
        <p:nvSpPr>
          <p:cNvPr id="8" name="TextBox 7"/>
          <p:cNvSpPr txBox="1"/>
          <p:nvPr/>
        </p:nvSpPr>
        <p:spPr>
          <a:xfrm>
            <a:off x="4110273" y="2234298"/>
            <a:ext cx="26214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/>
              <a:t>E-proračun</a:t>
            </a:r>
          </a:p>
        </p:txBody>
      </p:sp>
    </p:spTree>
    <p:extLst>
      <p:ext uri="{BB962C8B-B14F-4D97-AF65-F5344CB8AC3E}">
        <p14:creationId xmlns:p14="http://schemas.microsoft.com/office/powerpoint/2010/main" val="26319349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319867" y="1845736"/>
            <a:ext cx="5808133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4800" dirty="0">
                <a:latin typeface="Trebuchet MS" panose="020B0603020202020204" pitchFamily="34" charset="0"/>
              </a:rPr>
              <a:t>Pitanja? </a:t>
            </a:r>
          </a:p>
          <a:p>
            <a:pPr algn="ctr"/>
            <a:r>
              <a:rPr lang="hr-HR" sz="4800" dirty="0">
                <a:latin typeface="Trebuchet MS" panose="020B0603020202020204" pitchFamily="34" charset="0"/>
              </a:rPr>
              <a:t>Prijedlozi? </a:t>
            </a:r>
          </a:p>
          <a:p>
            <a:pPr algn="ctr"/>
            <a:endParaRPr lang="hr-HR" dirty="0">
              <a:latin typeface="Trebuchet MS" panose="020B0603020202020204" pitchFamily="34" charset="0"/>
            </a:endParaRPr>
          </a:p>
          <a:p>
            <a:pPr algn="ctr"/>
            <a:endParaRPr lang="hr-HR" dirty="0">
              <a:latin typeface="Trebuchet MS" panose="020B0603020202020204" pitchFamily="34" charset="0"/>
            </a:endParaRPr>
          </a:p>
          <a:p>
            <a:pPr algn="ctr"/>
            <a:endParaRPr lang="hr-HR" dirty="0">
              <a:latin typeface="Trebuchet MS" panose="020B0603020202020204" pitchFamily="34" charset="0"/>
            </a:endParaRPr>
          </a:p>
          <a:p>
            <a:pPr algn="ctr"/>
            <a:endParaRPr lang="hr-HR" dirty="0">
              <a:latin typeface="Trebuchet MS" panose="020B0603020202020204" pitchFamily="34" charset="0"/>
            </a:endParaRPr>
          </a:p>
          <a:p>
            <a:pPr algn="ctr"/>
            <a:endParaRPr lang="hr-HR" dirty="0">
              <a:latin typeface="Trebuchet MS" panose="020B0603020202020204" pitchFamily="34" charset="0"/>
            </a:endParaRPr>
          </a:p>
          <a:p>
            <a:pPr algn="ctr"/>
            <a:r>
              <a:rPr lang="hr-HR" dirty="0">
                <a:latin typeface="Trebuchet MS" panose="020B0603020202020204" pitchFamily="34" charset="0"/>
              </a:rPr>
              <a:t>Nikolay Begchin,</a:t>
            </a:r>
          </a:p>
          <a:p>
            <a:pPr algn="ctr"/>
            <a:r>
              <a:rPr lang="hr-HR" dirty="0">
                <a:latin typeface="Trebuchet MS" panose="020B0603020202020204" pitchFamily="34" charset="0"/>
              </a:rPr>
              <a:t>zamjenik direktora, </a:t>
            </a:r>
          </a:p>
          <a:p>
            <a:pPr algn="ctr"/>
            <a:r>
              <a:rPr lang="hr-HR" dirty="0">
                <a:latin typeface="Trebuchet MS" panose="020B0603020202020204" pitchFamily="34" charset="0"/>
              </a:rPr>
              <a:t>Odjel za proračunsku politiku i strateško planiranje, </a:t>
            </a:r>
          </a:p>
          <a:p>
            <a:pPr algn="ctr"/>
            <a:r>
              <a:rPr lang="hr-HR" dirty="0">
                <a:latin typeface="Trebuchet MS" panose="020B0603020202020204" pitchFamily="34" charset="0"/>
              </a:rPr>
              <a:t>Ministarstvo financija Ruske Federacije</a:t>
            </a:r>
          </a:p>
          <a:p>
            <a:pPr algn="ctr"/>
            <a:r>
              <a:rPr lang="hr-HR" sz="2000" b="1" u="sng" dirty="0">
                <a:latin typeface="Trebuchet MS" panose="020B0603020202020204" pitchFamily="34" charset="0"/>
              </a:rPr>
              <a:t>Nikolay.Begchin@minfin.ru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25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937355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05025" y="2695575"/>
            <a:ext cx="58197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 sz="2800" b="1">
                <a:solidFill>
                  <a:srgbClr val="00602B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hr-HR"/>
              <a:t>Provedba programskog planiranja u Rusiji: </a:t>
            </a:r>
          </a:p>
          <a:p>
            <a:r>
              <a:rPr lang="hr-HR"/>
              <a:t>povijest i opći kontekst</a:t>
            </a:r>
            <a:endParaRPr lang="hr-HR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3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708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1851" y="4800600"/>
            <a:ext cx="8683624" cy="1076325"/>
          </a:xfrm>
          <a:prstGeom prst="rect">
            <a:avLst/>
          </a:prstGeom>
          <a:solidFill>
            <a:srgbClr val="FF8B8E">
              <a:alpha val="4549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482" name="Заголовок 2"/>
          <p:cNvSpPr>
            <a:spLocks noGrp="1"/>
          </p:cNvSpPr>
          <p:nvPr>
            <p:ph type="title" idx="4294967295"/>
          </p:nvPr>
        </p:nvSpPr>
        <p:spPr>
          <a:xfrm>
            <a:off x="9525" y="277168"/>
            <a:ext cx="9906000" cy="461665"/>
          </a:xfrm>
        </p:spPr>
        <p:txBody>
          <a:bodyPr wrap="square">
            <a:spAutoFit/>
          </a:bodyPr>
          <a:lstStyle/>
          <a:p>
            <a:pPr indent="450850" algn="ctr"/>
            <a:r>
              <a:rPr lang="hr-HR" altLang="ru-RU" sz="2400" b="1" dirty="0">
                <a:solidFill>
                  <a:srgbClr val="00602B"/>
                </a:solidFill>
                <a:latin typeface="Trebuchet MS" panose="020B0603020202020204" pitchFamily="34" charset="0"/>
              </a:rPr>
              <a:t>Provedba programskog pristupa u Rusiji</a:t>
            </a:r>
            <a:endParaRPr lang="hr-HR" altLang="ru-RU" sz="2400" b="1" dirty="0">
              <a:solidFill>
                <a:srgbClr val="00602B"/>
              </a:solidFill>
              <a:latin typeface="Trebuchet MS" panose="020B0603020202020204" pitchFamily="34" charset="0"/>
              <a:ea typeface="+mn-ea"/>
              <a:cs typeface="+mn-cs"/>
            </a:endParaRPr>
          </a:p>
        </p:txBody>
      </p:sp>
      <p:sp>
        <p:nvSpPr>
          <p:cNvPr id="18435" name="Rectangle 4"/>
          <p:cNvSpPr>
            <a:spLocks noGrp="1"/>
          </p:cNvSpPr>
          <p:nvPr>
            <p:ph idx="4294967295"/>
          </p:nvPr>
        </p:nvSpPr>
        <p:spPr>
          <a:xfrm>
            <a:off x="0" y="876299"/>
            <a:ext cx="9658350" cy="5838825"/>
          </a:xfrm>
        </p:spPr>
        <p:txBody>
          <a:bodyPr/>
          <a:lstStyle/>
          <a:p>
            <a:pPr marL="992188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Times New Roman" pitchFamily="18" charset="0"/>
              <a:buAutoNum type="arabicPeriod"/>
              <a:defRPr/>
            </a:pPr>
            <a:r>
              <a:rPr lang="hr-HR" sz="2000" dirty="0">
                <a:latin typeface="Trebuchet MS" panose="020B0603020202020204" pitchFamily="34" charset="0"/>
              </a:rPr>
              <a:t>Mogućnost uspostave federalnih ciljnih programa (počevši od 1995.) ili sličnih podnacionalnih ili općinskih programa: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hr-HR" sz="1800" dirty="0">
                <a:latin typeface="Trebuchet MS" panose="020B0603020202020204" pitchFamily="34" charset="0"/>
              </a:rPr>
              <a:t>Rješavanje visokoprioritetnih socioekonomskih, obrambenih, znanstvenih, ekoloških i ostalih ključnih pitanja, </a:t>
            </a:r>
            <a:r>
              <a:rPr lang="hr-HR" sz="1800" dirty="0">
                <a:solidFill>
                  <a:srgbClr val="FF0000"/>
                </a:solidFill>
                <a:latin typeface="Trebuchet MS" panose="020B0603020202020204" pitchFamily="34" charset="0"/>
              </a:rPr>
              <a:t>obično međusektorske prirode </a:t>
            </a:r>
          </a:p>
          <a:p>
            <a:pPr marL="534988" lvl="1" indent="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hr-HR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Socioekonomski razvojni programi.</a:t>
            </a:r>
          </a:p>
          <a:p>
            <a:pPr marL="534988" lvl="1" indent="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None/>
              <a:defRPr/>
            </a:pPr>
            <a:r>
              <a:rPr lang="hr-HR" sz="2000" dirty="0">
                <a:solidFill>
                  <a:schemeClr val="tx1"/>
                </a:solidFill>
                <a:latin typeface="Trebuchet MS" panose="020B0603020202020204" pitchFamily="34" charset="0"/>
              </a:rPr>
              <a:t>Sektorski razvojni programi.</a:t>
            </a:r>
          </a:p>
          <a:p>
            <a:pPr marL="992188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Times New Roman" pitchFamily="18" charset="0"/>
              <a:buAutoNum type="arabicPeriod"/>
              <a:defRPr/>
            </a:pPr>
            <a:r>
              <a:rPr lang="hr-HR" sz="2000" dirty="0">
                <a:latin typeface="Trebuchet MS" panose="020B0603020202020204" pitchFamily="34" charset="0"/>
              </a:rPr>
              <a:t>Koncept za reformu proračunskog procesa u 2004.-2006.: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hr-HR" sz="1800" dirty="0">
                <a:latin typeface="Trebuchet MS" panose="020B0603020202020204" pitchFamily="34" charset="0"/>
              </a:rPr>
              <a:t>ciljevi i pokazatelji </a:t>
            </a:r>
            <a:r>
              <a:rPr lang="hr-HR" sz="1800" dirty="0">
                <a:solidFill>
                  <a:srgbClr val="FF0000"/>
                </a:solidFill>
                <a:latin typeface="Trebuchet MS" panose="020B0603020202020204" pitchFamily="34" charset="0"/>
              </a:rPr>
              <a:t>za sve vrste aktivnosti koje provode tijela izvršne vlasti;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hr-HR" sz="1800" dirty="0">
                <a:latin typeface="Trebuchet MS" panose="020B0603020202020204" pitchFamily="34" charset="0"/>
              </a:rPr>
              <a:t>ciljani odjelni programi.</a:t>
            </a:r>
          </a:p>
          <a:p>
            <a:pPr marL="992188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Font typeface="Times New Roman" pitchFamily="18" charset="0"/>
              <a:buAutoNum type="arabicPeriod"/>
              <a:defRPr/>
            </a:pPr>
            <a:r>
              <a:rPr lang="hr-HR" sz="2000" dirty="0">
                <a:latin typeface="Trebuchet MS" panose="020B0603020202020204" pitchFamily="34" charset="0"/>
              </a:rPr>
              <a:t>Vladin program RF-a za povećanje efikasnosti proračunskih rashoda za razdoblje 2010.-2012.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hr-HR" sz="1800" dirty="0">
                <a:latin typeface="Trebuchet MS" panose="020B0603020202020204" pitchFamily="34" charset="0"/>
              </a:rPr>
              <a:t>Provedba vladinih programa i prelazak na programski federalni proračun;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hr-HR" sz="1800" dirty="0">
                <a:latin typeface="Trebuchet MS" panose="020B0603020202020204" pitchFamily="34" charset="0"/>
              </a:rPr>
              <a:t>Zakonodavni okvir za potporu programskih proračuna unutar proračunskog sustava;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r>
              <a:rPr lang="hr-HR" sz="1800" dirty="0">
                <a:latin typeface="Trebuchet MS" panose="020B0603020202020204" pitchFamily="34" charset="0"/>
              </a:rPr>
              <a:t>novi način upravljanja pružateljima državnih usluga </a:t>
            </a:r>
            <a:r>
              <a:rPr lang="hr-HR" sz="1800" dirty="0">
                <a:solidFill>
                  <a:srgbClr val="FF0000"/>
                </a:solidFill>
                <a:latin typeface="Trebuchet MS" panose="020B0603020202020204" pitchFamily="34" charset="0"/>
              </a:rPr>
              <a:t>(umjesto financijskih procjena - javni ugovor s pokazateljima učinka agencija).</a:t>
            </a:r>
          </a:p>
          <a:p>
            <a:pPr marL="1284288" lvl="1" indent="-45720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defRPr/>
            </a:pPr>
            <a:endParaRPr lang="hr-HR" sz="1800" dirty="0">
              <a:latin typeface="Trebuchet MS" panose="020B0603020202020204" pitchFamily="34" charset="0"/>
            </a:endParaRPr>
          </a:p>
          <a:p>
            <a:pPr marL="534988" indent="0">
              <a:lnSpc>
                <a:spcPct val="80000"/>
              </a:lnSpc>
              <a:spcAft>
                <a:spcPts val="600"/>
              </a:spcAft>
              <a:buClr>
                <a:schemeClr val="tx1"/>
              </a:buClr>
              <a:buNone/>
              <a:defRPr/>
            </a:pPr>
            <a:endParaRPr lang="hr-HR" sz="1800" i="1" dirty="0">
              <a:latin typeface="Trebuchet MS" panose="020B0603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4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63473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4"/>
          <p:cNvSpPr>
            <a:spLocks noGrp="1"/>
          </p:cNvSpPr>
          <p:nvPr>
            <p:ph type="title" idx="4294967295"/>
          </p:nvPr>
        </p:nvSpPr>
        <p:spPr>
          <a:xfrm>
            <a:off x="0" y="326380"/>
            <a:ext cx="9906000" cy="46166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ctr"/>
            <a:r>
              <a:rPr lang="hr-HR" altLang="ru-RU" sz="2400" b="1" dirty="0">
                <a:solidFill>
                  <a:srgbClr val="00602B"/>
                </a:solidFill>
                <a:latin typeface="Trebuchet MS" panose="020B0603020202020204" pitchFamily="34" charset="0"/>
              </a:rPr>
              <a:t>Pozadina izrade vladinih programa - 2010.</a:t>
            </a:r>
          </a:p>
        </p:txBody>
      </p:sp>
      <p:sp>
        <p:nvSpPr>
          <p:cNvPr id="9219" name="Содержимое 5"/>
          <p:cNvSpPr>
            <a:spLocks noGrp="1"/>
          </p:cNvSpPr>
          <p:nvPr>
            <p:ph idx="4294967295"/>
          </p:nvPr>
        </p:nvSpPr>
        <p:spPr>
          <a:xfrm>
            <a:off x="200024" y="1063625"/>
            <a:ext cx="9505951" cy="4557713"/>
          </a:xfrm>
        </p:spPr>
        <p:txBody>
          <a:bodyPr/>
          <a:lstStyle/>
          <a:p>
            <a:pPr indent="-255270"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hr-HR" b="1" dirty="0"/>
              <a:t>rashodi</a:t>
            </a:r>
            <a:r>
              <a:rPr lang="hr-HR" dirty="0"/>
              <a:t> su dramatično </a:t>
            </a:r>
            <a:r>
              <a:rPr lang="hr-HR" b="1" dirty="0"/>
              <a:t>porasli </a:t>
            </a:r>
            <a:r>
              <a:rPr lang="hr-HR" dirty="0"/>
              <a:t>tijekom 2000-ih, ali često bez </a:t>
            </a:r>
            <a:r>
              <a:rPr lang="hr-HR" b="1" dirty="0"/>
              <a:t>usklađenja s prioritetima</a:t>
            </a:r>
            <a:r>
              <a:rPr lang="hr-HR" dirty="0"/>
              <a:t>; </a:t>
            </a:r>
            <a:r>
              <a:rPr lang="hr-HR" b="1" dirty="0"/>
              <a:t>pregovaranje za resurse</a:t>
            </a:r>
            <a:r>
              <a:rPr lang="hr-HR" dirty="0"/>
              <a:t> i slabljenje proračunske discipline;</a:t>
            </a:r>
            <a:endParaRPr lang="en-US" dirty="0"/>
          </a:p>
          <a:p>
            <a:pPr indent="-255270"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hr-HR" b="1" dirty="0"/>
              <a:t>i dalje </a:t>
            </a:r>
            <a:r>
              <a:rPr lang="hr-HR" b="1" dirty="0" err="1"/>
              <a:t>preovladava</a:t>
            </a:r>
            <a:r>
              <a:rPr lang="hr-HR" b="1" dirty="0"/>
              <a:t> motivacija za povećanjem proračunskih rashoda</a:t>
            </a:r>
            <a:r>
              <a:rPr lang="hr-HR" dirty="0"/>
              <a:t>; nema uvjeta za ostvarenje veće efikasnosti proračunskih rashoda;</a:t>
            </a:r>
            <a:endParaRPr lang="hr-HR" dirty="0">
              <a:cs typeface="Arial"/>
            </a:endParaRPr>
          </a:p>
          <a:p>
            <a:pPr indent="-255270"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hr-HR" dirty="0"/>
              <a:t>slaba poveznica između </a:t>
            </a:r>
            <a:r>
              <a:rPr lang="hr-HR" b="1" dirty="0">
                <a:latin typeface="arial"/>
                <a:cs typeface="arial"/>
              </a:rPr>
              <a:t>strateškog</a:t>
            </a:r>
            <a:r>
              <a:rPr lang="hr-HR" dirty="0">
                <a:latin typeface="arial"/>
                <a:cs typeface="arial"/>
              </a:rPr>
              <a:t> planiranja i </a:t>
            </a:r>
            <a:r>
              <a:rPr lang="hr-HR" b="1" dirty="0">
                <a:latin typeface="arial"/>
                <a:cs typeface="arial"/>
              </a:rPr>
              <a:t>planiranja proračuna</a:t>
            </a:r>
            <a:r>
              <a:rPr lang="hr-HR" dirty="0">
                <a:latin typeface="arial"/>
                <a:cs typeface="arial"/>
              </a:rPr>
              <a:t>; slaba povezanost različitih rashoda i dinamike te vladinih ciljeva politika; </a:t>
            </a:r>
          </a:p>
          <a:p>
            <a:pPr indent="-255270"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hr-HR" dirty="0">
                <a:latin typeface="arial"/>
                <a:cs typeface="arial"/>
              </a:rPr>
              <a:t>većina dokumenata aktivnih programa </a:t>
            </a:r>
            <a:r>
              <a:rPr lang="hr-HR" b="1" dirty="0">
                <a:latin typeface="arial"/>
                <a:cs typeface="arial"/>
              </a:rPr>
              <a:t>nisu izraženi</a:t>
            </a:r>
            <a:r>
              <a:rPr lang="hr-HR" dirty="0">
                <a:latin typeface="arial"/>
                <a:cs typeface="arial"/>
              </a:rPr>
              <a:t> u proračunu;</a:t>
            </a:r>
          </a:p>
          <a:p>
            <a:pPr indent="-255270"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Font typeface="Georgia" pitchFamily="18" charset="0"/>
              <a:buChar char="−"/>
              <a:defRPr/>
            </a:pPr>
            <a:r>
              <a:rPr lang="hr-HR" dirty="0">
                <a:latin typeface="arial"/>
                <a:cs typeface="arial"/>
              </a:rPr>
              <a:t>nema ocjene učinka svih instrumenata vl</a:t>
            </a:r>
            <a:r>
              <a:rPr lang="hr-HR" dirty="0"/>
              <a:t>adine politike (proračun, fiskalni, tarife, carina, regulatorni).</a:t>
            </a:r>
            <a:endParaRPr lang="hr-HR" dirty="0">
              <a:cs typeface="Arial"/>
            </a:endParaRPr>
          </a:p>
          <a:p>
            <a:pPr marL="109220" indent="0" algn="just">
              <a:lnSpc>
                <a:spcPct val="80000"/>
              </a:lnSpc>
              <a:spcAft>
                <a:spcPts val="2400"/>
              </a:spcAft>
              <a:buClr>
                <a:schemeClr val="tx1"/>
              </a:buClr>
              <a:buNone/>
              <a:defRPr/>
            </a:pPr>
            <a:endParaRPr lang="hr-HR" sz="2200" dirty="0">
              <a:latin typeface="Trebuchet MS" panose="020B0603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5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2077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/>
          <p:cNvSpPr/>
          <p:nvPr/>
        </p:nvSpPr>
        <p:spPr>
          <a:xfrm>
            <a:off x="0" y="271434"/>
            <a:ext cx="98298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ctr"/>
            <a:r>
              <a:rPr lang="hr-HR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Željeni </a:t>
            </a:r>
            <a:r>
              <a:rPr lang="hr-HR" sz="2000" b="1" u="sng" dirty="0">
                <a:solidFill>
                  <a:srgbClr val="00602B"/>
                </a:solidFill>
                <a:latin typeface="Trebuchet MS" panose="020B0603020202020204" pitchFamily="34" charset="0"/>
              </a:rPr>
              <a:t>model</a:t>
            </a:r>
            <a:r>
              <a:rPr lang="hr-HR" sz="2000" b="1" dirty="0">
                <a:solidFill>
                  <a:srgbClr val="00602B"/>
                </a:solidFill>
                <a:latin typeface="Trebuchet MS" panose="020B0603020202020204" pitchFamily="34" charset="0"/>
              </a:rPr>
              <a:t> strateškog planiranja na temelju učinka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019403"/>
              </p:ext>
            </p:extLst>
          </p:nvPr>
        </p:nvGraphicFramePr>
        <p:xfrm>
          <a:off x="4378570" y="5222631"/>
          <a:ext cx="1936506" cy="3918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7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45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1816">
                <a:tc>
                  <a:txBody>
                    <a:bodyPr/>
                    <a:lstStyle/>
                    <a:p>
                      <a:pPr algn="ctr"/>
                      <a:r>
                        <a:rPr lang="hr-HR" sz="1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Što?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Tko?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400" b="0" dirty="0">
                          <a:solidFill>
                            <a:schemeClr val="tx1"/>
                          </a:solidFill>
                          <a:latin typeface="Trebuchet MS" panose="020B0603020202020204" pitchFamily="34" charset="0"/>
                        </a:rPr>
                        <a:t>Kako?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76" name="Прямая со стрелкой 75"/>
          <p:cNvCxnSpPr>
            <a:endCxn id="55" idx="0"/>
          </p:cNvCxnSpPr>
          <p:nvPr/>
        </p:nvCxnSpPr>
        <p:spPr>
          <a:xfrm>
            <a:off x="6813550" y="1403350"/>
            <a:ext cx="1620835" cy="121603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845719" y="933450"/>
            <a:ext cx="2993232" cy="514529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hr-HR" b="1" spc="-30" dirty="0">
                <a:latin typeface="Trebuchet MS" panose="020B0603020202020204" pitchFamily="34" charset="0"/>
              </a:rPr>
              <a:t>Dugoročna strategija razvoja (koncept)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334246" y="2619387"/>
            <a:ext cx="2200277" cy="57888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hr-HR" sz="1400" b="1" dirty="0">
                <a:latin typeface="Trebuchet MS" panose="020B0603020202020204" pitchFamily="34" charset="0"/>
              </a:rPr>
              <a:t>Dugoročne proračunske projekcije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914524" y="2600336"/>
            <a:ext cx="1876425" cy="610391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6000" tIns="36000" rIns="36000" bIns="36000" rtlCol="0" anchor="t">
            <a:noAutofit/>
          </a:bodyPr>
          <a:lstStyle/>
          <a:p>
            <a:pPr algn="ctr">
              <a:lnSpc>
                <a:spcPct val="60000"/>
              </a:lnSpc>
            </a:pPr>
            <a:r>
              <a:rPr lang="hr-HR" sz="1400" b="1" spc="-50" dirty="0">
                <a:latin typeface="Trebuchet MS" panose="020B0603020202020204" pitchFamily="34" charset="0"/>
              </a:rPr>
              <a:t>Dugoročne projekcije </a:t>
            </a:r>
            <a:r>
              <a:rPr lang="hr-HR" sz="1400" b="1" spc="-50" dirty="0" err="1">
                <a:latin typeface="Trebuchet MS" panose="020B0603020202020204" pitchFamily="34" charset="0"/>
              </a:rPr>
              <a:t>socio</a:t>
            </a:r>
            <a:r>
              <a:rPr lang="hr-HR" sz="1400" b="1" spc="-50" dirty="0">
                <a:latin typeface="Trebuchet MS" panose="020B0603020202020204" pitchFamily="34" charset="0"/>
              </a:rPr>
              <a:t>-ekonomskog razvoja 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643807" y="3571200"/>
            <a:ext cx="1581153" cy="578882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noAutofit/>
          </a:bodyPr>
          <a:lstStyle/>
          <a:p>
            <a:pPr algn="ctr"/>
            <a:r>
              <a:rPr lang="hr-HR" sz="1400" b="1" dirty="0">
                <a:latin typeface="Trebuchet MS" panose="020B0603020202020204" pitchFamily="34" charset="0"/>
              </a:rPr>
              <a:t>Trogodišnji proračun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438775" y="1796415"/>
            <a:ext cx="1790699" cy="654784"/>
          </a:xfrm>
          <a:prstGeom prst="flowChartMultidocumen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hr-HR" sz="1400" dirty="0">
                <a:latin typeface="Trebuchet MS" panose="020B0603020202020204" pitchFamily="34" charset="0"/>
              </a:rPr>
              <a:t>Sektorske strategije</a:t>
            </a:r>
          </a:p>
        </p:txBody>
      </p:sp>
      <p:cxnSp>
        <p:nvCxnSpPr>
          <p:cNvPr id="5" name="Прямая со стрелкой 4"/>
          <p:cNvCxnSpPr/>
          <p:nvPr/>
        </p:nvCxnSpPr>
        <p:spPr>
          <a:xfrm>
            <a:off x="5990248" y="1442941"/>
            <a:ext cx="0" cy="47244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>
            <a:stCxn id="59" idx="3"/>
            <a:endCxn id="55" idx="1"/>
          </p:cNvCxnSpPr>
          <p:nvPr/>
        </p:nvCxnSpPr>
        <p:spPr>
          <a:xfrm>
            <a:off x="3790949" y="2905532"/>
            <a:ext cx="3543297" cy="3296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>
            <a:off x="3790949" y="3883305"/>
            <a:ext cx="3852858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4410075" y="4212508"/>
            <a:ext cx="2112983" cy="2016125"/>
          </a:xfrm>
          <a:prstGeom prst="flowChartMultidocument">
            <a:avLst/>
          </a:prstGeom>
          <a:noFill/>
          <a:ln w="12700">
            <a:solidFill>
              <a:schemeClr val="tx1"/>
            </a:solidFill>
          </a:ln>
          <a:effectLst>
            <a:glow rad="635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noAutofit/>
          </a:bodyPr>
          <a:lstStyle/>
          <a:p>
            <a:pPr algn="ctr"/>
            <a:r>
              <a:rPr lang="hr-HR" b="1" dirty="0">
                <a:latin typeface="Trebuchet MS" panose="020B0603020202020204" pitchFamily="34" charset="0"/>
              </a:rPr>
              <a:t>Vladini programi</a:t>
            </a:r>
            <a:endParaRPr lang="hr-HR" dirty="0">
              <a:latin typeface="Trebuchet MS" panose="020B0603020202020204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4295773" y="5625172"/>
            <a:ext cx="2038351" cy="2901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5993423" y="2451199"/>
            <a:ext cx="0" cy="2255091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flipH="1">
            <a:off x="6198394" y="3179219"/>
            <a:ext cx="1176337" cy="1524666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flipH="1">
            <a:off x="6305549" y="4119563"/>
            <a:ext cx="1358040" cy="1046184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 стрелкой 82"/>
          <p:cNvCxnSpPr/>
          <p:nvPr/>
        </p:nvCxnSpPr>
        <p:spPr>
          <a:xfrm>
            <a:off x="3749675" y="3198269"/>
            <a:ext cx="746126" cy="1505616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 стрелкой 83"/>
          <p:cNvCxnSpPr/>
          <p:nvPr/>
        </p:nvCxnSpPr>
        <p:spPr>
          <a:xfrm>
            <a:off x="3749675" y="4222750"/>
            <a:ext cx="631825" cy="942997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 стрелкой 84"/>
          <p:cNvCxnSpPr/>
          <p:nvPr/>
        </p:nvCxnSpPr>
        <p:spPr>
          <a:xfrm>
            <a:off x="5114925" y="1277619"/>
            <a:ext cx="0" cy="3260944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 стрелкой 85"/>
          <p:cNvCxnSpPr>
            <a:stCxn id="59" idx="2"/>
          </p:cNvCxnSpPr>
          <p:nvPr/>
        </p:nvCxnSpPr>
        <p:spPr>
          <a:xfrm>
            <a:off x="2852737" y="3210727"/>
            <a:ext cx="0" cy="367759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 стрелкой 86"/>
          <p:cNvCxnSpPr>
            <a:stCxn id="55" idx="2"/>
          </p:cNvCxnSpPr>
          <p:nvPr/>
        </p:nvCxnSpPr>
        <p:spPr>
          <a:xfrm>
            <a:off x="8434385" y="3198269"/>
            <a:ext cx="0" cy="370486"/>
          </a:xfrm>
          <a:prstGeom prst="straightConnector1">
            <a:avLst/>
          </a:prstGeom>
          <a:ln w="12700">
            <a:solidFill>
              <a:schemeClr val="tx1"/>
            </a:solidFill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 стрелкой 87"/>
          <p:cNvCxnSpPr/>
          <p:nvPr/>
        </p:nvCxnSpPr>
        <p:spPr>
          <a:xfrm flipV="1">
            <a:off x="3083719" y="1423258"/>
            <a:ext cx="788988" cy="1177078"/>
          </a:xfrm>
          <a:prstGeom prst="straightConnector1">
            <a:avLst/>
          </a:prstGeom>
          <a:ln w="12700">
            <a:solidFill>
              <a:schemeClr val="tx1"/>
            </a:solidFill>
            <a:headEnd type="stealth" w="sm" len="lg"/>
            <a:tailEnd type="stealth" w="sm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Левая фигурная скобка 116"/>
          <p:cNvSpPr/>
          <p:nvPr/>
        </p:nvSpPr>
        <p:spPr>
          <a:xfrm>
            <a:off x="1556782" y="790575"/>
            <a:ext cx="243840" cy="1660624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2" name="TextBox 121"/>
          <p:cNvSpPr txBox="1"/>
          <p:nvPr/>
        </p:nvSpPr>
        <p:spPr>
          <a:xfrm>
            <a:off x="59690" y="3198269"/>
            <a:ext cx="154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hr-HR" sz="1400" i="1" dirty="0">
                <a:latin typeface="Trebuchet MS" panose="020B0603020202020204" pitchFamily="34" charset="0"/>
              </a:rPr>
              <a:t>Uvjeti</a:t>
            </a:r>
          </a:p>
        </p:txBody>
      </p:sp>
      <p:sp>
        <p:nvSpPr>
          <p:cNvPr id="123" name="Левая фигурная скобка 122"/>
          <p:cNvSpPr/>
          <p:nvPr/>
        </p:nvSpPr>
        <p:spPr>
          <a:xfrm>
            <a:off x="1560592" y="2600337"/>
            <a:ext cx="243840" cy="1647813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4" name="TextBox 123"/>
          <p:cNvSpPr txBox="1"/>
          <p:nvPr/>
        </p:nvSpPr>
        <p:spPr>
          <a:xfrm>
            <a:off x="176530" y="1439792"/>
            <a:ext cx="1544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400" i="1" dirty="0">
                <a:latin typeface="Trebuchet MS" panose="020B0603020202020204" pitchFamily="34" charset="0"/>
              </a:rPr>
              <a:t>Postavljanje ciljeva</a:t>
            </a:r>
          </a:p>
        </p:txBody>
      </p:sp>
      <p:sp>
        <p:nvSpPr>
          <p:cNvPr id="125" name="Левая фигурная скобка 124"/>
          <p:cNvSpPr/>
          <p:nvPr/>
        </p:nvSpPr>
        <p:spPr>
          <a:xfrm>
            <a:off x="1556782" y="4470707"/>
            <a:ext cx="243840" cy="2211497"/>
          </a:xfrm>
          <a:prstGeom prst="leftBrac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6" name="TextBox 125"/>
          <p:cNvSpPr txBox="1"/>
          <p:nvPr/>
        </p:nvSpPr>
        <p:spPr>
          <a:xfrm>
            <a:off x="64770" y="5358670"/>
            <a:ext cx="1544082" cy="4585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ct val="85000"/>
              </a:lnSpc>
            </a:pPr>
            <a:r>
              <a:rPr lang="hr-HR" sz="1400" i="1" dirty="0">
                <a:latin typeface="Trebuchet MS" panose="020B0603020202020204" pitchFamily="34" charset="0"/>
              </a:rPr>
              <a:t>Ovlasti i instrumenti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914523" y="3578946"/>
            <a:ext cx="1876425" cy="669204"/>
          </a:xfrm>
          <a:prstGeom prst="round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algn="ctr">
              <a:lnSpc>
                <a:spcPct val="65000"/>
              </a:lnSpc>
            </a:pPr>
            <a:r>
              <a:rPr lang="hr-HR" sz="1400" b="1" spc="-50" dirty="0" err="1">
                <a:latin typeface="Trebuchet MS" panose="020B0603020202020204" pitchFamily="34" charset="0"/>
              </a:rPr>
              <a:t>Pprojekcije</a:t>
            </a:r>
            <a:r>
              <a:rPr lang="hr-HR" sz="1400" b="1" spc="-50" dirty="0">
                <a:latin typeface="Trebuchet MS" panose="020B0603020202020204" pitchFamily="34" charset="0"/>
              </a:rPr>
              <a:t> </a:t>
            </a:r>
            <a:r>
              <a:rPr lang="hr-HR" sz="1400" b="1" spc="-50" dirty="0" err="1">
                <a:latin typeface="Trebuchet MS" panose="020B0603020202020204" pitchFamily="34" charset="0"/>
              </a:rPr>
              <a:t>socio</a:t>
            </a:r>
            <a:r>
              <a:rPr lang="hr-HR" sz="1400" b="1" spc="-50" dirty="0">
                <a:latin typeface="Trebuchet MS" panose="020B0603020202020204" pitchFamily="34" charset="0"/>
              </a:rPr>
              <a:t>-ekonomskog razvoja za tri godine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6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542096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6425" y="2809875"/>
            <a:ext cx="6486525" cy="1754326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hr-HR" sz="3600" b="1" dirty="0">
                <a:solidFill>
                  <a:srgbClr val="00602B"/>
                </a:solidFill>
                <a:latin typeface="Trebuchet MS" panose="020B0603020202020204" pitchFamily="34" charset="0"/>
              </a:rPr>
              <a:t>Trenutačni okvir programskog planiranja proračuna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7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725986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8"/>
          <p:cNvSpPr>
            <a:spLocks noChangeArrowheads="1"/>
          </p:cNvSpPr>
          <p:nvPr/>
        </p:nvSpPr>
        <p:spPr bwMode="auto">
          <a:xfrm>
            <a:off x="4523051" y="2797792"/>
            <a:ext cx="4498976" cy="297524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/>
          <a:lstStyle/>
          <a:p>
            <a:pPr>
              <a:defRPr/>
            </a:pPr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69" name="Line 2"/>
          <p:cNvSpPr>
            <a:spLocks noChangeShapeType="1"/>
          </p:cNvSpPr>
          <p:nvPr/>
        </p:nvSpPr>
        <p:spPr bwMode="auto">
          <a:xfrm>
            <a:off x="6184592" y="1098730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70" name="Rectangle 3"/>
          <p:cNvSpPr>
            <a:spLocks noChangeArrowheads="1"/>
          </p:cNvSpPr>
          <p:nvPr/>
        </p:nvSpPr>
        <p:spPr bwMode="auto">
          <a:xfrm>
            <a:off x="5026" y="358150"/>
            <a:ext cx="990097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50850" algn="ctr" eaLnBrk="0" hangingPunct="0"/>
            <a:r>
              <a:rPr lang="hr-HR" altLang="ru-RU" sz="2400" b="1" dirty="0">
                <a:solidFill>
                  <a:srgbClr val="00602B"/>
                </a:solidFill>
                <a:latin typeface="Trebuchet MS" panose="020B0603020202020204" pitchFamily="34" charset="0"/>
              </a:rPr>
              <a:t>Odabir proračunskog formata (počevši s proračunima za 2016.-2018.)</a:t>
            </a:r>
          </a:p>
        </p:txBody>
      </p:sp>
      <p:sp>
        <p:nvSpPr>
          <p:cNvPr id="2" name="Text Box 31"/>
          <p:cNvSpPr txBox="1">
            <a:spLocks noChangeArrowheads="1"/>
          </p:cNvSpPr>
          <p:nvPr/>
        </p:nvSpPr>
        <p:spPr bwMode="auto">
          <a:xfrm>
            <a:off x="1126817" y="1003480"/>
            <a:ext cx="2576512" cy="77073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hr-HR" b="1" dirty="0">
                <a:latin typeface="Trebuchet MS" panose="020B0603020202020204" pitchFamily="34" charset="0"/>
              </a:rPr>
              <a:t>Federalni proračun</a:t>
            </a:r>
          </a:p>
        </p:txBody>
      </p:sp>
      <p:sp>
        <p:nvSpPr>
          <p:cNvPr id="36874" name="Line 32"/>
          <p:cNvSpPr>
            <a:spLocks noChangeShapeType="1"/>
          </p:cNvSpPr>
          <p:nvPr/>
        </p:nvSpPr>
        <p:spPr bwMode="auto">
          <a:xfrm>
            <a:off x="3761120" y="1381704"/>
            <a:ext cx="725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75" name="Text Box 34"/>
          <p:cNvSpPr txBox="1">
            <a:spLocks noChangeArrowheads="1"/>
          </p:cNvSpPr>
          <p:nvPr/>
        </p:nvSpPr>
        <p:spPr bwMode="auto">
          <a:xfrm>
            <a:off x="4495492" y="1003481"/>
            <a:ext cx="2171700" cy="77035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programski</a:t>
            </a:r>
          </a:p>
        </p:txBody>
      </p:sp>
      <p:sp>
        <p:nvSpPr>
          <p:cNvPr id="36876" name="Text Box 35"/>
          <p:cNvSpPr txBox="1">
            <a:spLocks noChangeArrowheads="1"/>
          </p:cNvSpPr>
          <p:nvPr/>
        </p:nvSpPr>
        <p:spPr bwMode="auto">
          <a:xfrm>
            <a:off x="6951355" y="987606"/>
            <a:ext cx="2043113" cy="77717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agencijski</a:t>
            </a:r>
          </a:p>
        </p:txBody>
      </p:sp>
      <p:sp>
        <p:nvSpPr>
          <p:cNvPr id="36877" name="Text Box 36"/>
          <p:cNvSpPr txBox="1">
            <a:spLocks noChangeArrowheads="1"/>
          </p:cNvSpPr>
          <p:nvPr/>
        </p:nvSpPr>
        <p:spPr bwMode="auto">
          <a:xfrm>
            <a:off x="6659254" y="1127682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3" name="Text Box 37"/>
          <p:cNvSpPr txBox="1">
            <a:spLocks noChangeArrowheads="1"/>
          </p:cNvSpPr>
          <p:nvPr/>
        </p:nvSpPr>
        <p:spPr bwMode="auto">
          <a:xfrm>
            <a:off x="1155701" y="4642663"/>
            <a:ext cx="2576513" cy="834211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>
            <a:no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hr-HR" b="1" dirty="0">
                <a:latin typeface="Trebuchet MS" panose="020B0603020202020204" pitchFamily="34" charset="0"/>
              </a:rPr>
              <a:t>Lokalni proračuni</a:t>
            </a:r>
          </a:p>
        </p:txBody>
      </p:sp>
      <p:sp>
        <p:nvSpPr>
          <p:cNvPr id="36881" name="Line 38"/>
          <p:cNvSpPr>
            <a:spLocks noChangeShapeType="1"/>
          </p:cNvSpPr>
          <p:nvPr/>
        </p:nvSpPr>
        <p:spPr bwMode="auto">
          <a:xfrm flipV="1">
            <a:off x="3761119" y="4275345"/>
            <a:ext cx="690232" cy="75973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82" name="Text Box 41"/>
          <p:cNvSpPr txBox="1">
            <a:spLocks noChangeArrowheads="1"/>
          </p:cNvSpPr>
          <p:nvPr/>
        </p:nvSpPr>
        <p:spPr bwMode="auto">
          <a:xfrm>
            <a:off x="4837113" y="3363213"/>
            <a:ext cx="165100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programskih</a:t>
            </a:r>
          </a:p>
        </p:txBody>
      </p:sp>
      <p:sp>
        <p:nvSpPr>
          <p:cNvPr id="36883" name="Text Box 42"/>
          <p:cNvSpPr txBox="1">
            <a:spLocks noChangeArrowheads="1"/>
          </p:cNvSpPr>
          <p:nvPr/>
        </p:nvSpPr>
        <p:spPr bwMode="auto">
          <a:xfrm>
            <a:off x="6587155" y="3488625"/>
            <a:ext cx="361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36884" name="Text Box 43"/>
          <p:cNvSpPr txBox="1">
            <a:spLocks noChangeArrowheads="1"/>
          </p:cNvSpPr>
          <p:nvPr/>
        </p:nvSpPr>
        <p:spPr bwMode="auto">
          <a:xfrm>
            <a:off x="6927851" y="3360038"/>
            <a:ext cx="186372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agencijskih</a:t>
            </a:r>
          </a:p>
        </p:txBody>
      </p:sp>
      <p:sp>
        <p:nvSpPr>
          <p:cNvPr id="36885" name="Line 44"/>
          <p:cNvSpPr>
            <a:spLocks noChangeShapeType="1"/>
          </p:cNvSpPr>
          <p:nvPr/>
        </p:nvSpPr>
        <p:spPr bwMode="auto">
          <a:xfrm>
            <a:off x="3742782" y="5062632"/>
            <a:ext cx="752711" cy="125628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36886" name="Text Box 45"/>
          <p:cNvSpPr txBox="1">
            <a:spLocks noChangeArrowheads="1"/>
          </p:cNvSpPr>
          <p:nvPr/>
        </p:nvSpPr>
        <p:spPr bwMode="auto">
          <a:xfrm>
            <a:off x="4792663" y="4610988"/>
            <a:ext cx="169545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funkcijskih</a:t>
            </a:r>
          </a:p>
        </p:txBody>
      </p:sp>
      <p:sp>
        <p:nvSpPr>
          <p:cNvPr id="36887" name="Text Box 46"/>
          <p:cNvSpPr txBox="1">
            <a:spLocks noChangeArrowheads="1"/>
          </p:cNvSpPr>
          <p:nvPr/>
        </p:nvSpPr>
        <p:spPr bwMode="auto">
          <a:xfrm>
            <a:off x="6566871" y="4731638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36888" name="Text Box 47"/>
          <p:cNvSpPr txBox="1">
            <a:spLocks noChangeArrowheads="1"/>
          </p:cNvSpPr>
          <p:nvPr/>
        </p:nvSpPr>
        <p:spPr bwMode="auto">
          <a:xfrm>
            <a:off x="6927851" y="4590351"/>
            <a:ext cx="1863725" cy="36933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agencijskih</a:t>
            </a:r>
          </a:p>
        </p:txBody>
      </p:sp>
      <p:sp>
        <p:nvSpPr>
          <p:cNvPr id="5" name="Text Box 50"/>
          <p:cNvSpPr txBox="1">
            <a:spLocks noChangeArrowheads="1"/>
          </p:cNvSpPr>
          <p:nvPr/>
        </p:nvSpPr>
        <p:spPr bwMode="auto">
          <a:xfrm>
            <a:off x="6350265" y="4098225"/>
            <a:ext cx="688975" cy="369332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hr-HR" b="1" dirty="0">
                <a:latin typeface="Trebuchet MS" panose="020B0603020202020204" pitchFamily="34" charset="0"/>
              </a:rPr>
              <a:t>ILI</a:t>
            </a:r>
          </a:p>
        </p:txBody>
      </p:sp>
      <p:sp>
        <p:nvSpPr>
          <p:cNvPr id="21" name="Line 2"/>
          <p:cNvSpPr>
            <a:spLocks noChangeShapeType="1"/>
          </p:cNvSpPr>
          <p:nvPr/>
        </p:nvSpPr>
        <p:spPr bwMode="auto">
          <a:xfrm>
            <a:off x="6184592" y="2122309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22" name="Text Box 31"/>
          <p:cNvSpPr txBox="1">
            <a:spLocks noChangeArrowheads="1"/>
          </p:cNvSpPr>
          <p:nvPr/>
        </p:nvSpPr>
        <p:spPr bwMode="auto">
          <a:xfrm>
            <a:off x="1126817" y="2027059"/>
            <a:ext cx="2576512" cy="962326"/>
          </a:xfrm>
          <a:prstGeom prst="rect">
            <a:avLst/>
          </a:prstGeom>
          <a:gradFill>
            <a:gsLst>
              <a:gs pos="0">
                <a:schemeClr val="accent4">
                  <a:tint val="1000"/>
                  <a:satMod val="255000"/>
                </a:schemeClr>
              </a:gs>
              <a:gs pos="55000">
                <a:schemeClr val="accent6">
                  <a:lumMod val="20000"/>
                  <a:lumOff val="80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</a:gradFill>
          <a:ln>
            <a:solidFill>
              <a:schemeClr val="accent6">
                <a:lumMod val="75000"/>
              </a:schemeClr>
            </a:solidFill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defRPr/>
            </a:pPr>
            <a:r>
              <a:rPr lang="hr-HR" b="1" dirty="0">
                <a:latin typeface="Trebuchet MS" panose="020B0603020202020204" pitchFamily="34" charset="0"/>
              </a:rPr>
              <a:t>Podnacionalni proračuni (sastavnih subjekata)</a:t>
            </a:r>
          </a:p>
        </p:txBody>
      </p:sp>
      <p:sp>
        <p:nvSpPr>
          <p:cNvPr id="23" name="Line 32"/>
          <p:cNvSpPr>
            <a:spLocks noChangeShapeType="1"/>
          </p:cNvSpPr>
          <p:nvPr/>
        </p:nvSpPr>
        <p:spPr bwMode="auto">
          <a:xfrm>
            <a:off x="3761120" y="2364339"/>
            <a:ext cx="7254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24" name="Text Box 34"/>
          <p:cNvSpPr txBox="1">
            <a:spLocks noChangeArrowheads="1"/>
          </p:cNvSpPr>
          <p:nvPr/>
        </p:nvSpPr>
        <p:spPr bwMode="auto">
          <a:xfrm>
            <a:off x="4495492" y="2027059"/>
            <a:ext cx="2171700" cy="668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programski</a:t>
            </a:r>
          </a:p>
        </p:txBody>
      </p:sp>
      <p:sp>
        <p:nvSpPr>
          <p:cNvPr id="25" name="Text Box 35"/>
          <p:cNvSpPr txBox="1">
            <a:spLocks noChangeArrowheads="1"/>
          </p:cNvSpPr>
          <p:nvPr/>
        </p:nvSpPr>
        <p:spPr bwMode="auto">
          <a:xfrm>
            <a:off x="6951355" y="2011185"/>
            <a:ext cx="2043113" cy="673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agencijski</a:t>
            </a:r>
          </a:p>
        </p:txBody>
      </p:sp>
      <p:sp>
        <p:nvSpPr>
          <p:cNvPr id="26" name="Text Box 36"/>
          <p:cNvSpPr txBox="1">
            <a:spLocks noChangeArrowheads="1"/>
          </p:cNvSpPr>
          <p:nvPr/>
        </p:nvSpPr>
        <p:spPr bwMode="auto">
          <a:xfrm>
            <a:off x="6659254" y="2151261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27" name="Text Box 49"/>
          <p:cNvSpPr txBox="1">
            <a:spLocks noChangeArrowheads="1"/>
          </p:cNvSpPr>
          <p:nvPr/>
        </p:nvSpPr>
        <p:spPr bwMode="auto">
          <a:xfrm>
            <a:off x="4598377" y="2781172"/>
            <a:ext cx="44236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hr-HR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ebuchet MS" panose="020B0603020202020204" pitchFamily="34" charset="0"/>
              </a:rPr>
              <a:t>Pravo na odabir između:</a:t>
            </a:r>
          </a:p>
        </p:txBody>
      </p:sp>
      <p:sp>
        <p:nvSpPr>
          <p:cNvPr id="28" name="Line 2"/>
          <p:cNvSpPr>
            <a:spLocks noChangeShapeType="1"/>
          </p:cNvSpPr>
          <p:nvPr/>
        </p:nvSpPr>
        <p:spPr bwMode="auto">
          <a:xfrm>
            <a:off x="6212151" y="6080159"/>
            <a:ext cx="0" cy="0"/>
          </a:xfrm>
          <a:prstGeom prst="line">
            <a:avLst/>
          </a:prstGeom>
          <a:noFill/>
          <a:ln w="12700" cap="rnd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endParaRPr lang="ru-RU">
              <a:latin typeface="Trebuchet MS" panose="020B0603020202020204" pitchFamily="34" charset="0"/>
            </a:endParaRPr>
          </a:p>
        </p:txBody>
      </p:sp>
      <p:sp>
        <p:nvSpPr>
          <p:cNvPr id="29" name="Text Box 34"/>
          <p:cNvSpPr txBox="1">
            <a:spLocks noChangeArrowheads="1"/>
          </p:cNvSpPr>
          <p:nvPr/>
        </p:nvSpPr>
        <p:spPr bwMode="auto">
          <a:xfrm>
            <a:off x="4523051" y="5984909"/>
            <a:ext cx="2171700" cy="66801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programski</a:t>
            </a:r>
          </a:p>
        </p:txBody>
      </p:sp>
      <p:sp>
        <p:nvSpPr>
          <p:cNvPr id="30" name="Text Box 35"/>
          <p:cNvSpPr txBox="1">
            <a:spLocks noChangeArrowheads="1"/>
          </p:cNvSpPr>
          <p:nvPr/>
        </p:nvSpPr>
        <p:spPr bwMode="auto">
          <a:xfrm>
            <a:off x="6978914" y="5969035"/>
            <a:ext cx="2043113" cy="6739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agencijski</a:t>
            </a:r>
          </a:p>
        </p:txBody>
      </p:sp>
      <p:sp>
        <p:nvSpPr>
          <p:cNvPr id="31" name="Text Box 36"/>
          <p:cNvSpPr txBox="1">
            <a:spLocks noChangeArrowheads="1"/>
          </p:cNvSpPr>
          <p:nvPr/>
        </p:nvSpPr>
        <p:spPr bwMode="auto">
          <a:xfrm>
            <a:off x="6686813" y="6109111"/>
            <a:ext cx="361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hr-HR" altLang="ru-RU" sz="1800" dirty="0">
                <a:latin typeface="Trebuchet MS" panose="020B0603020202020204" pitchFamily="34" charset="0"/>
              </a:rPr>
              <a:t>+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8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558040931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5" name="Rectangle 2"/>
          <p:cNvSpPr txBox="1">
            <a:spLocks noChangeArrowheads="1"/>
          </p:cNvSpPr>
          <p:nvPr/>
        </p:nvSpPr>
        <p:spPr bwMode="auto">
          <a:xfrm>
            <a:off x="0" y="347663"/>
            <a:ext cx="9752013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ctr" eaLnBrk="0" hangingPunct="0"/>
            <a:r>
              <a:rPr lang="hr-HR" alt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Rashodi federalnog proračuna za potporu provedbe </a:t>
            </a:r>
          </a:p>
          <a:p>
            <a:pPr algn="ctr" eaLnBrk="0" hangingPunct="0"/>
            <a:r>
              <a:rPr lang="hr-HR" altLang="ru-RU" b="1" dirty="0">
                <a:solidFill>
                  <a:srgbClr val="00602B"/>
                </a:solidFill>
                <a:latin typeface="Trebuchet MS" panose="020B0603020202020204" pitchFamily="34" charset="0"/>
              </a:rPr>
              <a:t>vladinih programa u 2018.–2020.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9322345"/>
              </p:ext>
            </p:extLst>
          </p:nvPr>
        </p:nvGraphicFramePr>
        <p:xfrm>
          <a:off x="165100" y="1081088"/>
          <a:ext cx="9561517" cy="4207204"/>
        </p:xfrm>
        <a:graphic>
          <a:graphicData uri="http://schemas.openxmlformats.org/drawingml/2006/table">
            <a:tbl>
              <a:tblPr/>
              <a:tblGrid>
                <a:gridCol w="368300">
                  <a:extLst>
                    <a:ext uri="{9D8B030D-6E8A-4147-A177-3AD203B41FA5}">
                      <a16:colId xmlns:a16="http://schemas.microsoft.com/office/drawing/2014/main" val="1872888358"/>
                    </a:ext>
                  </a:extLst>
                </a:gridCol>
                <a:gridCol w="2464777">
                  <a:extLst>
                    <a:ext uri="{9D8B030D-6E8A-4147-A177-3AD203B41FA5}">
                      <a16:colId xmlns:a16="http://schemas.microsoft.com/office/drawing/2014/main" val="1882990000"/>
                    </a:ext>
                  </a:extLst>
                </a:gridCol>
                <a:gridCol w="926322">
                  <a:extLst>
                    <a:ext uri="{9D8B030D-6E8A-4147-A177-3AD203B41FA5}">
                      <a16:colId xmlns:a16="http://schemas.microsoft.com/office/drawing/2014/main" val="2156400041"/>
                    </a:ext>
                  </a:extLst>
                </a:gridCol>
                <a:gridCol w="779386">
                  <a:extLst>
                    <a:ext uri="{9D8B030D-6E8A-4147-A177-3AD203B41FA5}">
                      <a16:colId xmlns:a16="http://schemas.microsoft.com/office/drawing/2014/main" val="3538934115"/>
                    </a:ext>
                  </a:extLst>
                </a:gridCol>
                <a:gridCol w="878362">
                  <a:extLst>
                    <a:ext uri="{9D8B030D-6E8A-4147-A177-3AD203B41FA5}">
                      <a16:colId xmlns:a16="http://schemas.microsoft.com/office/drawing/2014/main" val="629216990"/>
                    </a:ext>
                  </a:extLst>
                </a:gridCol>
                <a:gridCol w="827345">
                  <a:extLst>
                    <a:ext uri="{9D8B030D-6E8A-4147-A177-3AD203B41FA5}">
                      <a16:colId xmlns:a16="http://schemas.microsoft.com/office/drawing/2014/main" val="3526530885"/>
                    </a:ext>
                  </a:extLst>
                </a:gridCol>
                <a:gridCol w="830403">
                  <a:extLst>
                    <a:ext uri="{9D8B030D-6E8A-4147-A177-3AD203B41FA5}">
                      <a16:colId xmlns:a16="http://schemas.microsoft.com/office/drawing/2014/main" val="936697069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2668392469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3949545136"/>
                    </a:ext>
                  </a:extLst>
                </a:gridCol>
                <a:gridCol w="828874">
                  <a:extLst>
                    <a:ext uri="{9D8B030D-6E8A-4147-A177-3AD203B41FA5}">
                      <a16:colId xmlns:a16="http://schemas.microsoft.com/office/drawing/2014/main" val="2156484487"/>
                    </a:ext>
                  </a:extLst>
                </a:gridCol>
              </a:tblGrid>
              <a:tr h="410369">
                <a:tc rowSpan="2">
                  <a:txBody>
                    <a:bodyPr/>
                    <a:lstStyle>
                      <a:lvl1pPr indent="53975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53975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rowSpan="2">
                  <a:txBody>
                    <a:bodyPr/>
                    <a:lstStyle>
                      <a:lvl1pPr indent="53975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 Naziv</a:t>
                      </a:r>
                      <a:endParaRPr kumimoji="0" lang="hr-HR" altLang="ru-RU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2017.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2018.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2019.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2020.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347689"/>
                  </a:ext>
                </a:extLst>
              </a:tr>
              <a:tr h="53411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Iznos</a:t>
                      </a:r>
                      <a:endParaRPr kumimoji="0" lang="hr-HR" altLang="ru-RU" sz="105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% ukupnih rashoda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hr-HR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Iznos</a:t>
                      </a:r>
                      <a:endParaRPr lang="hr-HR" sz="105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% ukupnih rashoda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hr-HR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Iznos</a:t>
                      </a:r>
                      <a:endParaRPr lang="hr-HR" sz="105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% ukupnih rashoda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kumimoji="0" lang="hr-HR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Iznos</a:t>
                      </a:r>
                      <a:endParaRPr lang="hr-HR" sz="1050" dirty="0">
                        <a:solidFill>
                          <a:schemeClr val="bg1"/>
                        </a:solidFill>
                        <a:effectLst/>
                        <a:latin typeface="Century" panose="02040604050505020304" pitchFamily="18" charset="0"/>
                        <a:ea typeface="Times New Roman"/>
                        <a:cs typeface="Times New Roman"/>
                      </a:endParaRP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05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% ukupnih rashoda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307004"/>
                  </a:ext>
                </a:extLst>
              </a:tr>
              <a:tr h="395819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1.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2.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3.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4.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5.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6.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7.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8.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9.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" panose="02040604050505020304" pitchFamily="18" charset="0"/>
                        </a:rPr>
                        <a:t>10.</a:t>
                      </a:r>
                    </a:p>
                  </a:txBody>
                  <a:tcPr marL="39000" marR="3900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602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92462"/>
                  </a:ext>
                </a:extLst>
              </a:tr>
              <a:tr h="490222"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1.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UKUPNI rashodi federalnog proračuna</a:t>
                      </a:r>
                      <a:endParaRPr kumimoji="0" lang="hr-HR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54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16.728,4.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16.529,2.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16.373,7.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17.155,3.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100.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5118369"/>
                  </a:ext>
                </a:extLst>
              </a:tr>
              <a:tr h="315298">
                <a:tc>
                  <a:txBody>
                    <a:bodyPr/>
                    <a:lstStyle>
                      <a:lvl1pPr marL="201613" indent="160338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01613" marR="0" lvl="0" indent="160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201613" indent="160338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201613" marR="0" lvl="0" indent="160338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4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od kojih:</a:t>
                      </a:r>
                      <a:endParaRPr kumimoji="0" lang="hr-HR" altLang="ru-RU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5400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55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8549393"/>
                  </a:ext>
                </a:extLst>
              </a:tr>
              <a:tr h="1014020">
                <a:tc>
                  <a:txBody>
                    <a:bodyPr/>
                    <a:lstStyle>
                      <a:lvl1pPr marL="1588" indent="-1588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588" marR="0" lvl="0" indent="-1588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2.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1588" indent="-1588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1588" marR="0" lvl="0" indent="-1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Ukupni rashodi za potporu provedbe </a:t>
                      </a:r>
                      <a:r>
                        <a:rPr kumimoji="0" lang="hr-HR" altLang="ru-RU" sz="1600" b="1" i="0" u="sng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vladinih programa RF-a</a:t>
                      </a:r>
                      <a:endParaRPr kumimoji="0" lang="hr-HR" altLang="ru-RU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" panose="020406040505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000" marR="54000" marT="0" marB="7200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8.953,7.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53,5.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9.108,5.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55,1.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8.720,8.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53,3.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8.842,0.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51,5.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253763"/>
                  </a:ext>
                </a:extLst>
              </a:tr>
              <a:tr h="973204">
                <a:tc>
                  <a:txBody>
                    <a:bodyPr/>
                    <a:lstStyle>
                      <a:lvl1pPr indent="-1905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eaLnBrk="0" hangingPunct="0">
                        <a:spcBef>
                          <a:spcPts val="300"/>
                        </a:spcBef>
                        <a:buClr>
                          <a:schemeClr val="accent2"/>
                        </a:buClr>
                        <a:buFont typeface="Georgia" panose="02040502050405020303" pitchFamily="18" charset="0"/>
                        <a:defRPr sz="2200">
                          <a:solidFill>
                            <a:schemeClr val="accent2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eaLnBrk="0" hangingPunct="0">
                        <a:spcBef>
                          <a:spcPts val="300"/>
                        </a:spcBef>
                        <a:buClr>
                          <a:schemeClr val="accent1"/>
                        </a:buClr>
                        <a:buFont typeface="Wingdings 2" panose="05020102010507070707" pitchFamily="18" charset="2"/>
                        <a:defRPr sz="2000">
                          <a:solidFill>
                            <a:schemeClr val="accent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eaLnBrk="0" hangingPunct="0">
                        <a:spcBef>
                          <a:spcPts val="300"/>
                        </a:spcBef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ts val="300"/>
                        </a:spcBef>
                        <a:spcAft>
                          <a:spcPct val="0"/>
                        </a:spcAft>
                        <a:buClr>
                          <a:srgbClr val="A04DA3"/>
                        </a:buClr>
                        <a:buFont typeface="Georgia" panose="02040502050405020303" pitchFamily="18" charset="0"/>
                        <a:defRPr>
                          <a:solidFill>
                            <a:srgbClr val="A04DA3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-1905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altLang="ru-RU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3.</a:t>
                      </a:r>
                    </a:p>
                  </a:txBody>
                  <a:tcPr marL="31639" marR="31639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588" marR="0" lvl="0" indent="-1588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r-H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Rashodi za potporu provedbe </a:t>
                      </a:r>
                      <a:r>
                        <a:rPr kumimoji="0" lang="hr-HR" sz="1600" b="1" i="0" u="sng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" panose="02040604050505020304" pitchFamily="18" charset="0"/>
                        </a:rPr>
                        <a:t>izvanprogramskih područja</a:t>
                      </a:r>
                      <a:endParaRPr kumimoji="0" lang="hr-HR" sz="1600" b="1" i="0" u="sng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entury" panose="020406040505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36000" marR="54000" marT="0" marB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7.774,7.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46,5.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7.420,7.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44,9.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7.652,9.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46,7.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8.313,3.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BDBC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r-HR" sz="155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</a:rPr>
                        <a:t>48,5.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6106281"/>
                  </a:ext>
                </a:extLst>
              </a:tr>
            </a:tbl>
          </a:graphicData>
        </a:graphic>
      </p:graphicFrame>
      <p:sp>
        <p:nvSpPr>
          <p:cNvPr id="156837" name="Text Box 107"/>
          <p:cNvSpPr txBox="1">
            <a:spLocks noChangeArrowheads="1"/>
          </p:cNvSpPr>
          <p:nvPr/>
        </p:nvSpPr>
        <p:spPr bwMode="auto">
          <a:xfrm>
            <a:off x="8181975" y="809625"/>
            <a:ext cx="148113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anose="02040502050405020303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hr-HR"/>
              <a:t>     </a:t>
            </a:r>
            <a:r>
              <a:rPr lang="hr-HR" altLang="ru-RU" sz="1100" i="1" dirty="0">
                <a:solidFill>
                  <a:srgbClr val="000000"/>
                </a:solidFill>
                <a:latin typeface="Trebuchet MS" panose="020B0603020202020204" pitchFamily="34" charset="0"/>
              </a:rPr>
              <a:t>(u milijardama rubalja)</a:t>
            </a:r>
          </a:p>
        </p:txBody>
      </p:sp>
      <p:sp>
        <p:nvSpPr>
          <p:cNvPr id="7" name="Объект 2"/>
          <p:cNvSpPr txBox="1">
            <a:spLocks/>
          </p:cNvSpPr>
          <p:nvPr/>
        </p:nvSpPr>
        <p:spPr bwMode="auto">
          <a:xfrm>
            <a:off x="165100" y="5554001"/>
            <a:ext cx="3314700" cy="12277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57225" indent="-2460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itchFamily="18" charset="0"/>
              <a:buChar char="▫"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22338" indent="-21907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179513" indent="-200025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"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389063" indent="-182563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itchFamily="18" charset="0"/>
              <a:buChar char="▫"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1609344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2029968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2240280" indent="-182880" algn="l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hr-HR" altLang="ru-RU" sz="1400" dirty="0">
                <a:latin typeface="Century" panose="02040604050505020304" pitchFamily="18" charset="0"/>
              </a:rPr>
              <a:t>Sudstvo</a:t>
            </a:r>
          </a:p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hr-HR" altLang="ru-RU" sz="1400" dirty="0">
                <a:latin typeface="Century" panose="02040604050505020304" pitchFamily="18" charset="0"/>
              </a:rPr>
              <a:t>Izvršni ured predsjednika</a:t>
            </a:r>
          </a:p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hr-HR" altLang="ru-RU" sz="1400" dirty="0">
                <a:latin typeface="Century" panose="02040604050505020304" pitchFamily="18" charset="0"/>
              </a:rPr>
              <a:t>Vladin ured</a:t>
            </a:r>
          </a:p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hr-HR" altLang="ru-RU" sz="1400" dirty="0">
                <a:latin typeface="Century" panose="02040604050505020304" pitchFamily="18" charset="0"/>
              </a:rPr>
              <a:t>Donji dom</a:t>
            </a:r>
          </a:p>
          <a:p>
            <a:pPr>
              <a:spcBef>
                <a:spcPts val="0"/>
              </a:spcBef>
              <a:spcAft>
                <a:spcPts val="200"/>
              </a:spcAft>
              <a:buClrTx/>
            </a:pPr>
            <a:r>
              <a:rPr lang="hr-HR" altLang="ru-RU" sz="1400" dirty="0">
                <a:latin typeface="Century" panose="02040604050505020304" pitchFamily="18" charset="0"/>
              </a:rPr>
              <a:t>Vijeće Federacije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 bwMode="auto">
          <a:xfrm>
            <a:off x="3298825" y="5681001"/>
            <a:ext cx="3416300" cy="11388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365125" indent="-255588" eaLnBrk="0" hangingPunct="0">
              <a:spcBef>
                <a:spcPts val="0"/>
              </a:spcBef>
              <a:buClrTx/>
              <a:buFont typeface="Georgia" pitchFamily="18" charset="0"/>
              <a:buChar char="•"/>
              <a:defRPr sz="1400">
                <a:latin typeface="+mn-lt"/>
              </a:defRPr>
            </a:lvl1pPr>
            <a:lvl2pPr marL="657225" indent="-246063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+mn-lt"/>
              </a:defRPr>
            </a:lvl2pPr>
            <a:lvl3pPr marL="922338" indent="-21907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+mn-lt"/>
              </a:defRPr>
            </a:lvl3pPr>
            <a:lvl4pPr marL="1179513" indent="-20002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+mn-lt"/>
              </a:defRPr>
            </a:lvl4pPr>
            <a:lvl5pPr marL="1389063" indent="-182563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+mn-lt"/>
              </a:defRPr>
            </a:lvl5pPr>
            <a:lvl6pPr marL="1609344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>
                <a:solidFill>
                  <a:schemeClr val="accent3"/>
                </a:solidFill>
                <a:latin typeface="+mn-lt"/>
              </a:defRPr>
            </a:lvl6pPr>
            <a:lvl7pPr marL="182880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>
                <a:solidFill>
                  <a:schemeClr val="accent3"/>
                </a:solidFill>
                <a:latin typeface="+mn-lt"/>
              </a:defRPr>
            </a:lvl7pPr>
            <a:lvl8pPr marL="202996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>
                <a:solidFill>
                  <a:schemeClr val="accent3"/>
                </a:solidFill>
                <a:latin typeface="+mn-lt"/>
              </a:defRPr>
            </a:lvl8pPr>
            <a:lvl9pPr marL="224028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baseline="0">
                <a:solidFill>
                  <a:schemeClr val="accent3"/>
                </a:solidFill>
                <a:latin typeface="+mn-lt"/>
              </a:defRPr>
            </a:lvl9pPr>
          </a:lstStyle>
          <a:p>
            <a:pPr>
              <a:spcAft>
                <a:spcPts val="200"/>
              </a:spcAft>
            </a:pPr>
            <a:r>
              <a:rPr lang="hr-HR" altLang="ru-RU" dirty="0">
                <a:latin typeface="Century" panose="02040604050505020304" pitchFamily="18" charset="0"/>
              </a:rPr>
              <a:t>Državno odvjetništvo</a:t>
            </a:r>
          </a:p>
          <a:p>
            <a:pPr>
              <a:spcAft>
                <a:spcPts val="200"/>
              </a:spcAft>
            </a:pPr>
            <a:r>
              <a:rPr lang="hr-HR" altLang="ru-RU" dirty="0">
                <a:latin typeface="Century" panose="02040604050505020304" pitchFamily="18" charset="0"/>
              </a:rPr>
              <a:t>Istražni odbor</a:t>
            </a:r>
          </a:p>
          <a:p>
            <a:pPr>
              <a:spcAft>
                <a:spcPts val="200"/>
              </a:spcAft>
            </a:pPr>
            <a:r>
              <a:rPr lang="hr-HR" altLang="ru-RU" dirty="0">
                <a:latin typeface="Century" panose="02040604050505020304" pitchFamily="18" charset="0"/>
              </a:rPr>
              <a:t>Revizorska komora</a:t>
            </a:r>
          </a:p>
          <a:p>
            <a:pPr>
              <a:spcAft>
                <a:spcPts val="200"/>
              </a:spcAft>
            </a:pPr>
            <a:r>
              <a:rPr lang="hr-HR" altLang="ru-RU" dirty="0">
                <a:latin typeface="Century" panose="02040604050505020304" pitchFamily="18" charset="0"/>
              </a:rPr>
              <a:t>Izborna komisija</a:t>
            </a:r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6365875" y="5916281"/>
            <a:ext cx="356235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ru-RU"/>
            </a:defPPr>
            <a:lvl1pPr marL="365125" indent="-255588" eaLnBrk="0" hangingPunct="0">
              <a:spcBef>
                <a:spcPts val="0"/>
              </a:spcBef>
              <a:buClrTx/>
              <a:buFont typeface="Georgia" pitchFamily="18" charset="0"/>
              <a:buChar char="•"/>
              <a:defRPr sz="1400">
                <a:latin typeface="+mn-lt"/>
              </a:defRPr>
            </a:lvl1pPr>
            <a:lvl2pPr marL="657225" indent="-246063" eaLnBrk="0" hangingPunct="0">
              <a:spcBef>
                <a:spcPts val="300"/>
              </a:spcBef>
              <a:buClr>
                <a:schemeClr val="accent2"/>
              </a:buClr>
              <a:buFont typeface="Georgia" pitchFamily="18" charset="0"/>
              <a:buChar char="▫"/>
              <a:defRPr sz="2600">
                <a:solidFill>
                  <a:schemeClr val="accent2"/>
                </a:solidFill>
                <a:latin typeface="+mn-lt"/>
              </a:defRPr>
            </a:lvl2pPr>
            <a:lvl3pPr marL="922338" indent="-21907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400">
                <a:solidFill>
                  <a:schemeClr val="accent1"/>
                </a:solidFill>
                <a:latin typeface="+mn-lt"/>
              </a:defRPr>
            </a:lvl3pPr>
            <a:lvl4pPr marL="1179513" indent="-200025" eaLnBrk="0" hangingPunct="0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Char char=""/>
              <a:defRPr sz="2200">
                <a:solidFill>
                  <a:schemeClr val="accent1"/>
                </a:solidFill>
                <a:latin typeface="+mn-lt"/>
              </a:defRPr>
            </a:lvl4pPr>
            <a:lvl5pPr marL="1389063" indent="-182563" eaLnBrk="0" hangingPunct="0">
              <a:spcBef>
                <a:spcPts val="300"/>
              </a:spcBef>
              <a:buClr>
                <a:srgbClr val="A04DA3"/>
              </a:buClr>
              <a:buFont typeface="Georgia" pitchFamily="18" charset="0"/>
              <a:buChar char="▫"/>
              <a:defRPr sz="2000">
                <a:solidFill>
                  <a:srgbClr val="A04DA3"/>
                </a:solidFill>
                <a:latin typeface="+mn-lt"/>
              </a:defRPr>
            </a:lvl5pPr>
            <a:lvl6pPr marL="1609344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800">
                <a:solidFill>
                  <a:schemeClr val="accent3"/>
                </a:solidFill>
                <a:latin typeface="+mn-lt"/>
              </a:defRPr>
            </a:lvl6pPr>
            <a:lvl7pPr marL="182880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>
                <a:solidFill>
                  <a:schemeClr val="accent3"/>
                </a:solidFill>
                <a:latin typeface="+mn-lt"/>
              </a:defRPr>
            </a:lvl7pPr>
            <a:lvl8pPr marL="202996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>
                <a:solidFill>
                  <a:schemeClr val="accent3"/>
                </a:solidFill>
                <a:latin typeface="+mn-lt"/>
              </a:defRPr>
            </a:lvl8pPr>
            <a:lvl9pPr marL="224028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baseline="0">
                <a:solidFill>
                  <a:schemeClr val="accent3"/>
                </a:solidFill>
                <a:latin typeface="+mn-lt"/>
              </a:defRPr>
            </a:lvl9pPr>
          </a:lstStyle>
          <a:p>
            <a:pPr>
              <a:spcAft>
                <a:spcPts val="200"/>
              </a:spcAft>
            </a:pPr>
            <a:r>
              <a:rPr lang="hr-HR" altLang="ru-RU" dirty="0">
                <a:solidFill>
                  <a:srgbClr val="C00000"/>
                </a:solidFill>
                <a:latin typeface="Century" panose="02040604050505020304" pitchFamily="18" charset="0"/>
              </a:rPr>
              <a:t>Mirovinski sustav</a:t>
            </a:r>
          </a:p>
          <a:p>
            <a:pPr>
              <a:spcAft>
                <a:spcPts val="200"/>
              </a:spcAft>
            </a:pPr>
            <a:r>
              <a:rPr lang="hr-HR" altLang="ru-RU" dirty="0">
                <a:solidFill>
                  <a:srgbClr val="C00000"/>
                </a:solidFill>
                <a:latin typeface="Century" panose="02040604050505020304" pitchFamily="18" charset="0"/>
              </a:rPr>
              <a:t>Obrana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5207083"/>
            <a:ext cx="9928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u="sng" dirty="0">
                <a:latin typeface="Century" panose="02040604050505020304" pitchFamily="18" charset="0"/>
              </a:rPr>
              <a:t>Izvanprogramska područja: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CA8C7D-5002-44B9-BE1C-CBCC48AE0C32}" type="slidenum">
              <a:rPr lang="ru-RU" smtClean="0"/>
              <a:pPr>
                <a:defRPr/>
              </a:pPr>
              <a:t>9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17771380"/>
      </p:ext>
    </p:extLst>
  </p:cSld>
  <p:clrMapOvr>
    <a:masterClrMapping/>
  </p:clrMapOvr>
  <p:transition spd="slow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9_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9_Городская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84316</TotalTime>
  <Words>2099</Words>
  <Application>Microsoft Office PowerPoint</Application>
  <PresentationFormat>A4 Paper (210x297 mm)</PresentationFormat>
  <Paragraphs>536</Paragraphs>
  <Slides>25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9_Городская</vt:lpstr>
      <vt:lpstr>PowerPoint Presentation</vt:lpstr>
      <vt:lpstr>PowerPoint Presentation</vt:lpstr>
      <vt:lpstr>PowerPoint Presentation</vt:lpstr>
      <vt:lpstr>Provedba programskog pristupa u Rusiji</vt:lpstr>
      <vt:lpstr>Pozadina izrade vladinih programa - 2010.</vt:lpstr>
      <vt:lpstr>PowerPoint Presentation</vt:lpstr>
      <vt:lpstr>PowerPoint Presentation</vt:lpstr>
      <vt:lpstr>PowerPoint Presentation</vt:lpstr>
      <vt:lpstr>PowerPoint Presentation</vt:lpstr>
      <vt:lpstr>Programske proračunske klasifikacije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1010</dc:title>
  <dc:creator>Бегчин Николай Аркадьевич</dc:creator>
  <cp:lastModifiedBy>Assia</cp:lastModifiedBy>
  <cp:revision>6458</cp:revision>
  <cp:lastPrinted>2017-04-19T13:42:59Z</cp:lastPrinted>
  <dcterms:modified xsi:type="dcterms:W3CDTF">2018-03-07T14:37:50Z</dcterms:modified>
</cp:coreProperties>
</file>