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78" r:id="rId1"/>
  </p:sldMasterIdLst>
  <p:notesMasterIdLst>
    <p:notesMasterId r:id="rId27"/>
  </p:notesMasterIdLst>
  <p:handoutMasterIdLst>
    <p:handoutMasterId r:id="rId28"/>
  </p:handoutMasterIdLst>
  <p:sldIdLst>
    <p:sldId id="3354" r:id="rId2"/>
    <p:sldId id="3428" r:id="rId3"/>
    <p:sldId id="3418" r:id="rId4"/>
    <p:sldId id="3410" r:id="rId5"/>
    <p:sldId id="3409" r:id="rId6"/>
    <p:sldId id="3381" r:id="rId7"/>
    <p:sldId id="3419" r:id="rId8"/>
    <p:sldId id="3413" r:id="rId9"/>
    <p:sldId id="3425" r:id="rId10"/>
    <p:sldId id="3411" r:id="rId11"/>
    <p:sldId id="3412" r:id="rId12"/>
    <p:sldId id="3420" r:id="rId13"/>
    <p:sldId id="3422" r:id="rId14"/>
    <p:sldId id="3427" r:id="rId15"/>
    <p:sldId id="3416" r:id="rId16"/>
    <p:sldId id="3382" r:id="rId17"/>
    <p:sldId id="3421" r:id="rId18"/>
    <p:sldId id="3417" r:id="rId19"/>
    <p:sldId id="3423" r:id="rId20"/>
    <p:sldId id="3391" r:id="rId21"/>
    <p:sldId id="3392" r:id="rId22"/>
    <p:sldId id="3415" r:id="rId23"/>
    <p:sldId id="3424" r:id="rId24"/>
    <p:sldId id="3395" r:id="rId25"/>
    <p:sldId id="3426" r:id="rId26"/>
  </p:sldIdLst>
  <p:sldSz cx="9906000" cy="6858000" type="A4"/>
  <p:notesSz cx="6808788" cy="99409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02B"/>
    <a:srgbClr val="C9F7D2"/>
    <a:srgbClr val="CDC0F2"/>
    <a:srgbClr val="FEEEC2"/>
    <a:srgbClr val="FF6D6D"/>
    <a:srgbClr val="DBDBC7"/>
    <a:srgbClr val="00E266"/>
    <a:srgbClr val="FFFF99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95314" autoAdjust="0"/>
  </p:normalViewPr>
  <p:slideViewPr>
    <p:cSldViewPr snapToGrid="0">
      <p:cViewPr varScale="1">
        <p:scale>
          <a:sx n="64" d="100"/>
          <a:sy n="64" d="100"/>
        </p:scale>
        <p:origin x="1308" y="4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Верхний колонтитул 1"/>
          <p:cNvSpPr>
            <a:spLocks noGrp="1"/>
          </p:cNvSpPr>
          <p:nvPr/>
        </p:nvSpPr>
        <p:spPr bwMode="auto">
          <a:xfrm>
            <a:off x="24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4" tIns="43878" rIns="87764" bIns="43878"/>
          <a:lstStyle/>
          <a:p>
            <a:endParaRPr lang="ru-RU" sz="1200">
              <a:latin typeface="Arial" charset="0"/>
            </a:endParaRPr>
          </a:p>
        </p:txBody>
      </p:sp>
      <p:sp>
        <p:nvSpPr>
          <p:cNvPr id="138243" name="Дата 2"/>
          <p:cNvSpPr>
            <a:spLocks noGrp="1"/>
          </p:cNvSpPr>
          <p:nvPr/>
        </p:nvSpPr>
        <p:spPr bwMode="auto">
          <a:xfrm>
            <a:off x="3855991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4" tIns="43878" rIns="87764" bIns="43878"/>
          <a:lstStyle/>
          <a:p>
            <a:pPr eaLnBrk="0" hangingPunct="0"/>
            <a:fld id="{62E253D1-6A1E-4660-9DED-105B9665E096}" type="datetime1">
              <a:rPr lang="ru-RU"/>
              <a:pPr eaLnBrk="0" hangingPunct="0"/>
              <a:t>05.03.2018</a:t>
            </a:fld>
            <a:endParaRPr lang="ru-RU"/>
          </a:p>
        </p:txBody>
      </p:sp>
      <p:sp>
        <p:nvSpPr>
          <p:cNvPr id="138244" name="Нижний колонтитул 3"/>
          <p:cNvSpPr>
            <a:spLocks noGrp="1"/>
          </p:cNvSpPr>
          <p:nvPr/>
        </p:nvSpPr>
        <p:spPr bwMode="auto">
          <a:xfrm>
            <a:off x="24" y="9441835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4" tIns="43878" rIns="87764" bIns="43878" anchor="b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23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24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t" anchorCtr="0" compatLnSpc="1">
            <a:prstTxWarp prst="textNoShape">
              <a:avLst/>
            </a:prstTxWarp>
          </a:bodyPr>
          <a:lstStyle>
            <a:lvl1pPr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7" name="Дата 2"/>
          <p:cNvSpPr>
            <a:spLocks noGrp="1"/>
          </p:cNvSpPr>
          <p:nvPr>
            <p:ph type="dt" idx="1"/>
          </p:nvPr>
        </p:nvSpPr>
        <p:spPr bwMode="auto">
          <a:xfrm>
            <a:off x="3855991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t" anchorCtr="0" compatLnSpc="1">
            <a:prstTxWarp prst="textNoShape">
              <a:avLst/>
            </a:prstTxWarp>
          </a:bodyPr>
          <a:lstStyle>
            <a:lvl1pPr algn="r"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DC0DB30-1666-49FE-B39A-362353CF4583}" type="datetimeFigureOut">
              <a:rPr lang="ru-RU"/>
              <a:pPr>
                <a:defRPr/>
              </a:pPr>
              <a:t>05.03.2018</a:t>
            </a:fld>
            <a:endParaRPr lang="ru-RU"/>
          </a:p>
        </p:txBody>
      </p:sp>
      <p:sp>
        <p:nvSpPr>
          <p:cNvPr id="89092" name="Образ слайда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742950" y="742950"/>
            <a:ext cx="5389563" cy="3730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0595" y="4720916"/>
            <a:ext cx="5447666" cy="4477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2950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24" y="9441835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b" anchorCtr="0" compatLnSpc="1">
            <a:prstTxWarp prst="textNoShape">
              <a:avLst/>
            </a:prstTxWarp>
          </a:bodyPr>
          <a:lstStyle>
            <a:lvl1pPr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1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5991" y="9441835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b" anchorCtr="0" compatLnSpc="1">
            <a:prstTxWarp prst="textNoShape">
              <a:avLst/>
            </a:prstTxWarp>
          </a:bodyPr>
          <a:lstStyle>
            <a:lvl1pPr algn="r"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4DF7488-F959-4354-8519-2DD858B41B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5651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5875" y="71438"/>
            <a:ext cx="6777038" cy="46910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xfrm>
            <a:off x="103556" y="4822008"/>
            <a:ext cx="6623960" cy="5118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87940" algn="just">
              <a:spcAft>
                <a:spcPts val="299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920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193675" y="60325"/>
            <a:ext cx="7215188" cy="4995863"/>
          </a:xfrm>
          <a:ln/>
        </p:spPr>
      </p:sp>
      <p:sp>
        <p:nvSpPr>
          <p:cNvPr id="157698" name="Rectangle 3"/>
          <p:cNvSpPr>
            <a:spLocks noGrp="1"/>
          </p:cNvSpPr>
          <p:nvPr>
            <p:ph type="body" idx="1"/>
          </p:nvPr>
        </p:nvSpPr>
        <p:spPr>
          <a:xfrm>
            <a:off x="325969" y="4716701"/>
            <a:ext cx="6304710" cy="487212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493" tIns="42751" rIns="85493" bIns="42751"/>
          <a:lstStyle/>
          <a:p>
            <a:pPr indent="352425" algn="just">
              <a:spcBef>
                <a:spcPts val="300"/>
              </a:spcBef>
            </a:pPr>
            <a:endParaRPr lang="ru-RU" altLang="ru-RU" sz="11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181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FB2F21-D3D3-480C-9C33-E622EB6AF22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128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03200" y="60325"/>
            <a:ext cx="7223125" cy="50006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325993" y="4720920"/>
            <a:ext cx="6293597" cy="4876681"/>
          </a:xfrm>
          <a:noFill/>
        </p:spPr>
        <p:txBody>
          <a:bodyPr lIns="85492" tIns="42750" rIns="85492" bIns="42750"/>
          <a:lstStyle/>
          <a:p>
            <a:pPr indent="353268" algn="just">
              <a:spcBef>
                <a:spcPts val="294"/>
              </a:spcBef>
            </a:pPr>
            <a:endParaRPr lang="ru-RU" sz="1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071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03200" y="60325"/>
            <a:ext cx="7223125" cy="50006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325993" y="4720920"/>
            <a:ext cx="6293597" cy="4876681"/>
          </a:xfrm>
          <a:noFill/>
        </p:spPr>
        <p:txBody>
          <a:bodyPr lIns="85492" tIns="42750" rIns="85492" bIns="42750"/>
          <a:lstStyle/>
          <a:p>
            <a:pPr indent="353268" algn="just">
              <a:spcBef>
                <a:spcPts val="294"/>
              </a:spcBef>
            </a:pPr>
            <a:endParaRPr lang="ru-RU" sz="1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311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Сравнение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86453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1043914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prstClr val="white"/>
              </a:solidFill>
              <a:latin typeface="Century" panose="020406040505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7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7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0" y="-1587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7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8" y="-787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86453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1043914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15290"/>
            <a:ext cx="33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855075" y="1588"/>
            <a:ext cx="825500" cy="351706"/>
          </a:xfrm>
        </p:spPr>
        <p:txBody>
          <a:bodyPr/>
          <a:lstStyle>
            <a:lvl1pPr>
              <a:defRPr b="1" i="0">
                <a:latin typeface="Century" panose="02040604050505020304" pitchFamily="18" charset="0"/>
              </a:defRPr>
            </a:lvl1pPr>
          </a:lstStyle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68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7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7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0" y="-1587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7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8" y="-787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87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86454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ru-RU" sz="180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1043914" y="-20638"/>
            <a:ext cx="2677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</a:rPr>
              <a:t>]</a:t>
            </a:r>
            <a:endParaRPr lang="ru-RU" sz="1800">
              <a:solidFill>
                <a:srgbClr val="DBDBE9"/>
              </a:solidFill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ru-RU" sz="2200">
              <a:solidFill>
                <a:srgbClr val="DBDBE9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5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5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1" y="-1585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5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9" y="-785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86454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ru-RU" sz="180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1043914" y="-20638"/>
            <a:ext cx="2677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</a:rPr>
              <a:t>]</a:t>
            </a:r>
            <a:endParaRPr lang="ru-RU" sz="1800">
              <a:solidFill>
                <a:srgbClr val="DBDBE9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ru-RU" sz="2200">
              <a:solidFill>
                <a:srgbClr val="DBDBE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20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585788" y="2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3" name="Прямоугольник 11"/>
          <p:cNvSpPr>
            <a:spLocks noChangeArrowheads="1"/>
          </p:cNvSpPr>
          <p:nvPr userDrawn="1"/>
        </p:nvSpPr>
        <p:spPr bwMode="auto">
          <a:xfrm>
            <a:off x="1044575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842500" y="-1587"/>
            <a:ext cx="6191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798052" y="-1587"/>
            <a:ext cx="3016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777415" y="-1587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9725028" y="-1587"/>
            <a:ext cx="28575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9658352" y="0"/>
            <a:ext cx="6032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615489" y="0"/>
            <a:ext cx="6351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85788" y="2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latin typeface="Arial" charset="0"/>
              <a:cs typeface="+mn-cs"/>
            </a:endParaRPr>
          </a:p>
        </p:txBody>
      </p:sp>
      <p:sp>
        <p:nvSpPr>
          <p:cNvPr id="13" name="Прямоугольник 27"/>
          <p:cNvSpPr>
            <a:spLocks noChangeArrowheads="1"/>
          </p:cNvSpPr>
          <p:nvPr userDrawn="1"/>
        </p:nvSpPr>
        <p:spPr bwMode="auto">
          <a:xfrm>
            <a:off x="1044575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-1588"/>
            <a:ext cx="33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Номер слайда 26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3DB4DD37-3EED-4F6E-8ACE-01C795C86E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43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2C9-FB1B-4883-A437-BAC310D93AB1}" type="datetimeFigureOut">
              <a:rPr lang="ru-RU" smtClean="0"/>
              <a:t>05.03.2018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23813"/>
            <a:ext cx="2228850" cy="365125"/>
          </a:xfrm>
        </p:spPr>
        <p:txBody>
          <a:bodyPr/>
          <a:lstStyle/>
          <a:p>
            <a:fld id="{4252BC29-28F4-4822-ADCE-4BE18FCA5E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13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9842500" y="-1588"/>
            <a:ext cx="6191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invGray">
          <a:xfrm>
            <a:off x="9798051" y="-1588"/>
            <a:ext cx="3016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777414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725027" y="-1588"/>
            <a:ext cx="28575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658351" y="0"/>
            <a:ext cx="6032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615488" y="0"/>
            <a:ext cx="6351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585788" y="2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Прямоугольник 25"/>
          <p:cNvSpPr>
            <a:spLocks noChangeArrowheads="1"/>
          </p:cNvSpPr>
          <p:nvPr userDrawn="1"/>
        </p:nvSpPr>
        <p:spPr bwMode="auto">
          <a:xfrm>
            <a:off x="1044575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97" y="-1588"/>
            <a:ext cx="337615" cy="369888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9252012" y="14695"/>
            <a:ext cx="47301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B57F-E6B2-477A-A458-E62C3B0A6261}" type="slidenum">
              <a:rPr lang="ru-RU" b="1" smtClean="0">
                <a:solidFill>
                  <a:schemeClr val="bg1"/>
                </a:solidFill>
              </a:rPr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4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95300" y="1143000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95300" y="2249488"/>
            <a:ext cx="89154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Дата 2"/>
          <p:cNvSpPr>
            <a:spLocks noGrp="1"/>
          </p:cNvSpPr>
          <p:nvPr>
            <p:ph type="dt" sz="half" idx="2"/>
          </p:nvPr>
        </p:nvSpPr>
        <p:spPr>
          <a:xfrm>
            <a:off x="7132638" y="612775"/>
            <a:ext cx="1038225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7C1252B-35CD-441E-8ED7-B2D880D0817B}" type="datetime1">
              <a:rPr lang="ru-RU" smtClean="0">
                <a:solidFill>
                  <a:srgbClr val="438086"/>
                </a:solidFill>
              </a:rPr>
              <a:pPr>
                <a:defRPr/>
              </a:pPr>
              <a:t>05.03.2018</a:t>
            </a:fld>
            <a:r>
              <a:rPr lang="ru-RU">
                <a:solidFill>
                  <a:srgbClr val="438086"/>
                </a:solidFill>
              </a:rPr>
              <a:t>06.10.2009</a:t>
            </a: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5695950" y="612775"/>
            <a:ext cx="1436688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dirty="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855075" y="1588"/>
            <a:ext cx="825500" cy="366712"/>
          </a:xfrm>
          <a:prstGeom prst="rect">
            <a:avLst/>
          </a:prstGeom>
        </p:spPr>
        <p:txBody>
          <a:bodyPr vert="horz" anchor="b"/>
          <a:lstStyle>
            <a:lvl1pPr algn="r">
              <a:defRPr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CA8C7D-5002-44B9-BE1C-CBCC48AE0C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585788" y="0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endParaRPr lang="ru-RU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32" name="Прямоугольник 17"/>
          <p:cNvSpPr>
            <a:spLocks noChangeArrowheads="1"/>
          </p:cNvSpPr>
          <p:nvPr userDrawn="1"/>
        </p:nvSpPr>
        <p:spPr bwMode="auto">
          <a:xfrm>
            <a:off x="1044575" y="-20638"/>
            <a:ext cx="2524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ru-RU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41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endParaRPr lang="ru-RU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50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79" r:id="rId1"/>
    <p:sldLayoutId id="2147485380" r:id="rId2"/>
    <p:sldLayoutId id="2147485381" r:id="rId3"/>
    <p:sldLayoutId id="2147485382" r:id="rId4"/>
    <p:sldLayoutId id="2147485384" r:id="rId5"/>
    <p:sldLayoutId id="2147485385" r:id="rId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30763" y="602646"/>
            <a:ext cx="4953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1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721" y="401277"/>
            <a:ext cx="2287323" cy="2312988"/>
          </a:xfrm>
          <a:prstGeom prst="rect">
            <a:avLst/>
          </a:prstGeom>
          <a:effectLst>
            <a:outerShdw blurRad="114300" dist="114300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207721" y="3013153"/>
            <a:ext cx="95760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4821"/>
                </a:solidFill>
                <a:latin typeface="Trebuchet MS" panose="020B0603020202020204" pitchFamily="34" charset="0"/>
                <a:cs typeface="Times New Roman" pitchFamily="18" charset="0"/>
              </a:rPr>
              <a:t>Program Budgeting </a:t>
            </a:r>
            <a:endParaRPr lang="ru-RU" sz="3600" b="1" dirty="0">
              <a:solidFill>
                <a:srgbClr val="004821"/>
              </a:solidFill>
              <a:latin typeface="Trebuchet MS" panose="020B0603020202020204" pitchFamily="34" charset="0"/>
              <a:cs typeface="Times New Roman" pitchFamily="18" charset="0"/>
            </a:endParaRPr>
          </a:p>
          <a:p>
            <a:pPr algn="ctr"/>
            <a:r>
              <a:rPr lang="en-US" sz="3600" b="1" dirty="0">
                <a:solidFill>
                  <a:srgbClr val="004821"/>
                </a:solidFill>
                <a:latin typeface="Trebuchet MS" panose="020B0603020202020204" pitchFamily="34" charset="0"/>
                <a:cs typeface="Times New Roman" pitchFamily="18" charset="0"/>
              </a:rPr>
              <a:t>in the Russian Federation</a:t>
            </a:r>
            <a:endParaRPr lang="ru-RU" sz="3600" b="1" dirty="0">
              <a:solidFill>
                <a:srgbClr val="00482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720" y="5090746"/>
            <a:ext cx="969986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Nikolay </a:t>
            </a:r>
            <a:r>
              <a:rPr lang="en-US" dirty="0" err="1"/>
              <a:t>Begchin</a:t>
            </a:r>
            <a:endParaRPr lang="ru-RU" dirty="0"/>
          </a:p>
          <a:p>
            <a:pPr algn="ctr">
              <a:lnSpc>
                <a:spcPct val="150000"/>
              </a:lnSpc>
            </a:pPr>
            <a:r>
              <a:rPr lang="en-US" dirty="0"/>
              <a:t>Ministry of Finance of the Russian Federation</a:t>
            </a:r>
            <a:endParaRPr lang="ru-RU" dirty="0"/>
          </a:p>
          <a:p>
            <a:pPr algn="ctr">
              <a:lnSpc>
                <a:spcPct val="150000"/>
              </a:lnSpc>
            </a:pPr>
            <a:r>
              <a:rPr lang="en-US" i="1" dirty="0"/>
              <a:t>March 2018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393035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38125"/>
            <a:ext cx="9906000" cy="8255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+mn-cs"/>
              </a:rPr>
              <a:t>Program-based budget classification</a:t>
            </a:r>
            <a:endParaRPr lang="ru-RU" altLang="ru-RU" sz="2400" b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046256"/>
              </p:ext>
            </p:extLst>
          </p:nvPr>
        </p:nvGraphicFramePr>
        <p:xfrm>
          <a:off x="585727" y="1586793"/>
          <a:ext cx="8529840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70840"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Sub-section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Special-purpose</a:t>
                      </a:r>
                      <a:r>
                        <a:rPr lang="en-US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item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Expenditure type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PASOC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analysis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 of expenditure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14576" y="1047335"/>
            <a:ext cx="594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Federal budget</a:t>
            </a:r>
            <a:r>
              <a:rPr lang="ru-RU" dirty="0"/>
              <a:t> </a:t>
            </a:r>
            <a:r>
              <a:rPr lang="en-US" dirty="0"/>
              <a:t>for </a:t>
            </a:r>
            <a:r>
              <a:rPr lang="ru-RU" dirty="0"/>
              <a:t>2014-2016, 2015-2017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066363"/>
              </p:ext>
            </p:extLst>
          </p:nvPr>
        </p:nvGraphicFramePr>
        <p:xfrm>
          <a:off x="566684" y="3914309"/>
          <a:ext cx="8548893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909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429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70840"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Chapter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Section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Sub-section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Special-purpose item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Expenditure type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PASOC (</a:t>
                      </a:r>
                      <a:r>
                        <a:rPr lang="en-US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accounting and reporting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GP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 of expenditure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14575" y="3429443"/>
            <a:ext cx="6079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Starting from federal budget for </a:t>
            </a:r>
            <a:r>
              <a:rPr lang="ru-RU" dirty="0"/>
              <a:t>2016-2018.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5726" y="5943600"/>
            <a:ext cx="7453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GP - government program</a:t>
            </a:r>
            <a:endParaRPr lang="ru-RU" dirty="0"/>
          </a:p>
          <a:p>
            <a:r>
              <a:rPr lang="en-US" dirty="0"/>
              <a:t>SP - subprogram</a:t>
            </a:r>
            <a:endParaRPr lang="ru-RU" dirty="0"/>
          </a:p>
          <a:p>
            <a:r>
              <a:rPr lang="en-US" dirty="0"/>
              <a:t>CA – core activity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32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2550" y="266700"/>
            <a:ext cx="7639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ru-RU"/>
            </a:defPPr>
            <a:lvl1pPr algn="ctr" eaLnBrk="0" hangingPunct="0">
              <a:defRPr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/>
              <a:t>Program-based expenditures structure: example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8562976" y="537092"/>
            <a:ext cx="1343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err="1"/>
              <a:t>Bln</a:t>
            </a:r>
            <a:r>
              <a:rPr lang="en-US" sz="1100" dirty="0"/>
              <a:t> rubles</a:t>
            </a:r>
            <a:endParaRPr lang="ru-RU" sz="11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060051"/>
              </p:ext>
            </p:extLst>
          </p:nvPr>
        </p:nvGraphicFramePr>
        <p:xfrm>
          <a:off x="297950" y="754769"/>
          <a:ext cx="9503275" cy="5929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41124">
                  <a:extLst>
                    <a:ext uri="{9D8B030D-6E8A-4147-A177-3AD203B41FA5}">
                      <a16:colId xmlns:a16="http://schemas.microsoft.com/office/drawing/2014/main" val="3557704688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119056649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8918494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083961012"/>
                    </a:ext>
                  </a:extLst>
                </a:gridCol>
                <a:gridCol w="657226">
                  <a:extLst>
                    <a:ext uri="{9D8B030D-6E8A-4147-A177-3AD203B41FA5}">
                      <a16:colId xmlns:a16="http://schemas.microsoft.com/office/drawing/2014/main" val="2002321073"/>
                    </a:ext>
                  </a:extLst>
                </a:gridCol>
              </a:tblGrid>
              <a:tr h="273852"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GP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SP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480047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en-US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RF Government Program “Health Care”</a:t>
                      </a:r>
                      <a:endParaRPr lang="ru-RU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  <a:r>
                        <a:rPr lang="en-US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049674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en-US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Prevention of diseases and formation of healthy lifestyle</a:t>
                      </a:r>
                      <a:r>
                        <a:rPr lang="en-US" sz="1400" b="1" i="1" u="none" strike="noStrike" baseline="0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Development of primary healthcare </a:t>
                      </a: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r>
                        <a:rPr lang="en-US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175243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Prevention</a:t>
                      </a:r>
                      <a:r>
                        <a:rPr lang="en-US" sz="1400" u="none" strike="noStrike" baseline="0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 of infectious diseases, including </a:t>
                      </a:r>
                      <a:r>
                        <a:rPr lang="en-US" sz="1400" u="none" strike="noStrike" baseline="0" dirty="0" err="1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immunoprophylaxis</a:t>
                      </a:r>
                      <a:r>
                        <a:rPr lang="en-US" sz="1400" u="none" strike="noStrike" baseline="0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993961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Prevention of HIV,</a:t>
                      </a:r>
                      <a:r>
                        <a:rPr lang="en-US" sz="1400" u="none" strike="noStrike" baseline="0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 viral hepatitis B and C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32910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Improving mechanisms of medical products provision” 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924527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en-US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Improving the provision of specialized medical aid and emergency aid</a:t>
                      </a: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en-US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406027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Improving the system of medical</a:t>
                      </a:r>
                      <a:r>
                        <a:rPr lang="en-US" sz="1400" u="none" strike="noStrike" baseline="0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 care provision to TB patients” 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49695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Improving</a:t>
                      </a:r>
                      <a:r>
                        <a:rPr lang="en-US" sz="1400" u="none" strike="noStrike" baseline="0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 the system of medical care provision to patients with mental and behavioral disorders” 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0521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improving the system of medical</a:t>
                      </a:r>
                      <a:r>
                        <a:rPr lang="en-US" sz="1400" u="none" strike="noStrike" baseline="0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 care provision to patients with vascular diseases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414078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Improving high-tech medical care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247347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Development of blood banking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004428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en-US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Development and introduction of innovation methods of diagnosis, prevention, and treatment and fundamentals of personalized medicine” </a:t>
                      </a:r>
                      <a:endParaRPr lang="ru-RU" sz="1400" b="1" i="1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b="1" i="1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8158631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Development of nuclear</a:t>
                      </a:r>
                      <a:r>
                        <a:rPr lang="en-US" sz="1400" u="none" strike="noStrike" baseline="0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 medicine”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54098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Development of fundamental,</a:t>
                      </a:r>
                      <a:r>
                        <a:rPr lang="en-US" sz="1400" u="none" strike="noStrike" baseline="0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 translational and personalized medicine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163079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Medical aid provided in the course</a:t>
                      </a:r>
                      <a:r>
                        <a:rPr lang="en-US" sz="1400" u="none" strike="noStrike" baseline="0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 of clinical testing of methods of diagnosis, prevention, treatment and rehabilitation” 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400" u="none" strike="noStrike" dirty="0"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03254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472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51" y="1000126"/>
            <a:ext cx="359092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AIS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“Government Programs”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10201" y="1009650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50" y="1778864"/>
            <a:ext cx="3590925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entury" panose="02040604050505020304" pitchFamily="18" charset="0"/>
              </a:rPr>
              <a:t>Government program structure</a:t>
            </a:r>
            <a:endParaRPr lang="ru-RU" sz="1600" dirty="0">
              <a:latin typeface="Century" panose="020406040505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10201" y="1788388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entury" panose="02040604050505020304" pitchFamily="18" charset="0"/>
              </a:rPr>
              <a:t>Expenditures classification components</a:t>
            </a:r>
            <a:endParaRPr lang="ru-RU" sz="1600" dirty="0">
              <a:latin typeface="Century" panose="020406040505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2664688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entury" panose="02040604050505020304" pitchFamily="18" charset="0"/>
              </a:rPr>
              <a:t>Expenditure allocation according to  BCC during budgeting</a:t>
            </a:r>
            <a:endParaRPr lang="ru-RU" sz="1600" dirty="0">
              <a:latin typeface="Century" panose="020406040505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10199" y="3487300"/>
            <a:ext cx="3791529" cy="7000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entury" panose="02040604050505020304" pitchFamily="18" charset="0"/>
              </a:rPr>
              <a:t>Budget</a:t>
            </a:r>
            <a:r>
              <a:rPr lang="ru-RU" sz="1600" dirty="0">
                <a:latin typeface="Century" panose="02040604050505020304" pitchFamily="18" charset="0"/>
              </a:rPr>
              <a:t>, </a:t>
            </a:r>
          </a:p>
          <a:p>
            <a:pPr algn="ctr"/>
            <a:r>
              <a:rPr lang="en-US" sz="1600" dirty="0">
                <a:latin typeface="Century" panose="02040604050505020304" pitchFamily="18" charset="0"/>
              </a:rPr>
              <a:t>consolidated quarterly budget breakdown</a:t>
            </a:r>
            <a:endParaRPr lang="ru-RU" sz="1600" dirty="0">
              <a:latin typeface="Century" panose="020406040505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1" y="4483963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entury" panose="02040604050505020304" pitchFamily="18" charset="0"/>
              </a:rPr>
              <a:t>Cash execution of the budget on the expenditure side</a:t>
            </a:r>
            <a:endParaRPr lang="ru-RU" sz="1600" dirty="0">
              <a:latin typeface="Century" panose="020406040505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7249" y="2664689"/>
            <a:ext cx="3590925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entury" panose="02040604050505020304" pitchFamily="18" charset="0"/>
              </a:rPr>
              <a:t>Inputs for government program</a:t>
            </a:r>
            <a:endParaRPr lang="ru-RU" sz="1600" dirty="0">
              <a:latin typeface="Century" panose="020406040505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7251" y="3550514"/>
            <a:ext cx="359092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entury" panose="02040604050505020304" pitchFamily="18" charset="0"/>
              </a:rPr>
              <a:t>Government program amendment proposals</a:t>
            </a:r>
            <a:endParaRPr lang="ru-RU" sz="1600" dirty="0">
              <a:latin typeface="Century" panose="020406040505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7248" y="4473070"/>
            <a:ext cx="359092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entury" panose="02040604050505020304" pitchFamily="18" charset="0"/>
              </a:rPr>
              <a:t>Approved/specified government program</a:t>
            </a:r>
            <a:endParaRPr lang="ru-RU" sz="1600" dirty="0">
              <a:latin typeface="Century" panose="020406040505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57248" y="5475482"/>
            <a:ext cx="3590925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entury" panose="02040604050505020304" pitchFamily="18" charset="0"/>
              </a:rPr>
              <a:t>Annual report</a:t>
            </a:r>
            <a:r>
              <a:rPr lang="ru-RU" sz="1600" dirty="0">
                <a:latin typeface="Century" panose="02040604050505020304" pitchFamily="18" charset="0"/>
              </a:rPr>
              <a:t> </a:t>
            </a:r>
            <a:r>
              <a:rPr lang="ru-RU" sz="1600" dirty="0">
                <a:latin typeface="Century" panose="02040604050505020304" pitchFamily="18" charset="0"/>
                <a:sym typeface="Symbol"/>
              </a:rPr>
              <a:t></a:t>
            </a:r>
            <a:r>
              <a:rPr lang="en-US" sz="1600" dirty="0">
                <a:latin typeface="Century" panose="02040604050505020304" pitchFamily="18" charset="0"/>
              </a:rPr>
              <a:t> consolidated annual report on government programs</a:t>
            </a:r>
            <a:endParaRPr lang="ru-RU" sz="1600" dirty="0">
              <a:latin typeface="Century" panose="020406040505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0198" y="5454144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sz="1600" dirty="0">
                <a:latin typeface="Century" panose="02040604050505020304" pitchFamily="18" charset="0"/>
              </a:rPr>
              <a:t>Annual report on budget execution</a:t>
            </a:r>
            <a:endParaRPr lang="ru-RU" sz="1600" dirty="0">
              <a:latin typeface="Century" panose="02040604050505020304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5587707" y="844897"/>
            <a:ext cx="2936874" cy="997505"/>
            <a:chOff x="5095875" y="886652"/>
            <a:chExt cx="2936874" cy="955750"/>
          </a:xfrm>
        </p:grpSpPr>
        <p:pic>
          <p:nvPicPr>
            <p:cNvPr id="29698" name="Picture 2" descr="http://budget.gov.ru/img/logo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5875" y="886652"/>
              <a:ext cx="2936874" cy="955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Прямоугольник 14"/>
            <p:cNvSpPr/>
            <p:nvPr/>
          </p:nvSpPr>
          <p:spPr>
            <a:xfrm>
              <a:off x="6010275" y="1009650"/>
              <a:ext cx="1701800" cy="2190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Century" panose="02040604050505020304" pitchFamily="18" charset="0"/>
              </a:endParaRPr>
            </a:p>
          </p:txBody>
        </p:sp>
      </p:grpSp>
      <p:sp>
        <p:nvSpPr>
          <p:cNvPr id="18" name="Стрелка вправо 17"/>
          <p:cNvSpPr/>
          <p:nvPr/>
        </p:nvSpPr>
        <p:spPr>
          <a:xfrm>
            <a:off x="4546600" y="2032001"/>
            <a:ext cx="775855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7114840" y="2489569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10800000">
            <a:off x="4546599" y="2925218"/>
            <a:ext cx="775855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2561889" y="3372319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7114844" y="3366584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2561893" y="4272462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 rot="8055481">
            <a:off x="4383329" y="4315568"/>
            <a:ext cx="1093602" cy="12483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7114844" y="4272463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8055481">
            <a:off x="4383330" y="5193628"/>
            <a:ext cx="1093602" cy="12483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7114844" y="5225881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2561888" y="5225881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54004" y="5309865"/>
            <a:ext cx="8525163" cy="1027464"/>
          </a:xfrm>
          <a:prstGeom prst="roundRect">
            <a:avLst/>
          </a:prstGeom>
          <a:solidFill>
            <a:srgbClr val="FFC000">
              <a:alpha val="23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9696" name="TextBox 29695"/>
          <p:cNvSpPr txBox="1"/>
          <p:nvPr/>
        </p:nvSpPr>
        <p:spPr>
          <a:xfrm>
            <a:off x="2095500" y="6456218"/>
            <a:ext cx="5898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entury" panose="02040604050505020304" pitchFamily="18" charset="0"/>
              </a:rPr>
              <a:t>The package submitted to  the State Duma (Lower House)</a:t>
            </a:r>
            <a:endParaRPr lang="ru-RU" sz="1600" dirty="0">
              <a:latin typeface="Century" panose="02040604050505020304" pitchFamily="18" charset="0"/>
            </a:endParaRPr>
          </a:p>
        </p:txBody>
      </p:sp>
      <p:cxnSp>
        <p:nvCxnSpPr>
          <p:cNvPr id="29699" name="Прямая соединительная линия 29698"/>
          <p:cNvCxnSpPr>
            <a:stCxn id="29696" idx="0"/>
          </p:cNvCxnSpPr>
          <p:nvPr/>
        </p:nvCxnSpPr>
        <p:spPr>
          <a:xfrm flipH="1" flipV="1">
            <a:off x="4804209" y="6188364"/>
            <a:ext cx="240646" cy="267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01" name="Прямая со стрелкой 29700"/>
          <p:cNvCxnSpPr/>
          <p:nvPr/>
        </p:nvCxnSpPr>
        <p:spPr>
          <a:xfrm>
            <a:off x="4531529" y="3859679"/>
            <a:ext cx="818633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Заголовок 2"/>
          <p:cNvSpPr txBox="1">
            <a:spLocks/>
          </p:cNvSpPr>
          <p:nvPr/>
        </p:nvSpPr>
        <p:spPr bwMode="auto">
          <a:xfrm>
            <a:off x="381000" y="200025"/>
            <a:ext cx="9144000" cy="62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ru-RU"/>
            </a:defPPr>
            <a:lvl1pPr algn="ctr" eaLnBrk="0" hangingPunct="0">
              <a:defRPr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ru-RU" sz="2800" dirty="0"/>
              <a:t>Information Exchange</a:t>
            </a:r>
            <a:endParaRPr lang="ru-RU" altLang="ru-RU" sz="2800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-2307164" y="2939184"/>
            <a:ext cx="5375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Performance indicators, nature of activities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5400000">
            <a:off x="7454307" y="3985338"/>
            <a:ext cx="4044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entury" panose="02040604050505020304" pitchFamily="18" charset="0"/>
              </a:rPr>
              <a:t>Financing parameters</a:t>
            </a:r>
            <a:endParaRPr lang="ru-RU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6594231" y="855274"/>
            <a:ext cx="2607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E-Budget</a:t>
            </a:r>
          </a:p>
        </p:txBody>
      </p:sp>
    </p:spTree>
    <p:extLst>
      <p:ext uri="{BB962C8B-B14F-4D97-AF65-F5344CB8AC3E}">
        <p14:creationId xmlns:p14="http://schemas.microsoft.com/office/powerpoint/2010/main" val="690564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6475" y="2609850"/>
            <a:ext cx="5772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sz="3200" dirty="0"/>
              <a:t>Implementation of Government Programs: </a:t>
            </a:r>
          </a:p>
          <a:p>
            <a:r>
              <a:rPr lang="en-US" sz="3200" dirty="0"/>
              <a:t>Initial Lessons and Outcomes</a:t>
            </a:r>
            <a:endParaRPr lang="ru-RU" sz="32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2723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657350"/>
            <a:ext cx="9058275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altLang="ru-RU" sz="2000" dirty="0">
                <a:latin typeface="Trebuchet MS" panose="020B0603020202020204" pitchFamily="34" charset="0"/>
              </a:rPr>
              <a:t>A more transparent and easy-to-understand composition of the federal budget expenditures</a:t>
            </a:r>
            <a:r>
              <a:rPr lang="ru-RU" altLang="ru-RU" sz="2000" dirty="0">
                <a:latin typeface="Trebuchet MS" panose="020B0603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Improved discipline and understanding of the need to achieve specific outcomes.</a:t>
            </a:r>
            <a:endParaRPr lang="ru-RU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spc="-1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spc="-10" dirty="0">
                <a:latin typeface="Trebuchet MS" panose="020B0603020202020204" pitchFamily="34" charset="0"/>
              </a:rPr>
              <a:t>Broader opportunities for analysis: previously unnoticed issues tend to draw attention.  </a:t>
            </a:r>
            <a:endParaRPr lang="ru-RU" sz="2000" spc="-1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i="1" spc="-1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Possibility to formalize the relationship between activities pursued by the federal authorities and regional/subnational authorities action.</a:t>
            </a:r>
            <a:endParaRPr lang="ru-RU" sz="2000" dirty="0">
              <a:latin typeface="Trebuchet MS" panose="020B0603020202020204" pitchFamily="34" charset="0"/>
            </a:endParaRPr>
          </a:p>
          <a:p>
            <a:pPr algn="just"/>
            <a:endParaRPr lang="ru-RU" sz="2000" i="1" dirty="0"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23850"/>
            <a:ext cx="9905999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pPr marL="0" lvl="1" algn="ctr">
              <a:spcAft>
                <a:spcPts val="0"/>
              </a:spcAft>
            </a:pPr>
            <a:r>
              <a:rPr lang="en-US" sz="2200" b="1" dirty="0">
                <a:solidFill>
                  <a:srgbClr val="00602B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Government Programs implementation: positive outcomes</a:t>
            </a:r>
            <a:endParaRPr lang="ru-RU" sz="2200" b="1" dirty="0">
              <a:solidFill>
                <a:srgbClr val="00602B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262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162050"/>
            <a:ext cx="9058275" cy="53245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n-US" altLang="ru-RU" sz="2000" dirty="0">
                <a:latin typeface="Trebuchet MS" panose="020B0603020202020204" pitchFamily="34" charset="0"/>
              </a:rPr>
              <a:t>No prioritization of activities and budget allocations has been achieved: programs are made by reshuffling the existing activities</a:t>
            </a:r>
            <a:r>
              <a:rPr lang="ru-RU" altLang="ru-RU" sz="2000" dirty="0">
                <a:latin typeface="Trebuchet MS" panose="020B0603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No alignment of budget appropriations with outcomes has been achieved – despite the fact that the budget is based on government programs, their subprograms and core activities.</a:t>
            </a:r>
            <a:endParaRPr lang="ru-RU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spc="-1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spc="-10" dirty="0">
                <a:latin typeface="Trebuchet MS" panose="020B0603020202020204" pitchFamily="34" charset="0"/>
              </a:rPr>
              <a:t>Implementation outcomes and performance evaluations are not considered in budgeting for future periods</a:t>
            </a:r>
            <a:r>
              <a:rPr lang="ru-RU" sz="2000" spc="-10" dirty="0">
                <a:latin typeface="Trebuchet MS" panose="020B0603020202020204" pitchFamily="34" charset="0"/>
              </a:rPr>
              <a:t>.</a:t>
            </a:r>
            <a:endParaRPr lang="ru-RU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n-US" sz="2000" dirty="0">
                <a:latin typeface="Trebuchet MS" panose="020B0603020202020204" pitchFamily="34" charset="0"/>
              </a:rPr>
              <a:t>No change in current governance procedures: government programs are regarded as additional burden on top of regular workload</a:t>
            </a:r>
            <a:r>
              <a:rPr lang="ru-RU" sz="2000" dirty="0">
                <a:latin typeface="Trebuchet MS" panose="020B0603020202020204" pitchFamily="34" charset="0"/>
              </a:rPr>
              <a:t>.</a:t>
            </a: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rebuchet MS" panose="020B0603020202020204" pitchFamily="34" charset="0"/>
            </a:endParaRPr>
          </a:p>
          <a:p>
            <a:pPr algn="ctr"/>
            <a:endParaRPr lang="ru-RU" sz="2000" dirty="0">
              <a:latin typeface="Trebuchet MS" panose="020B0603020202020204" pitchFamily="34" charset="0"/>
            </a:endParaRPr>
          </a:p>
          <a:p>
            <a:pPr algn="ctr"/>
            <a:r>
              <a:rPr lang="en-US" sz="2000" dirty="0">
                <a:latin typeface="Trebuchet MS" panose="020B0603020202020204" pitchFamily="34" charset="0"/>
              </a:rPr>
              <a:t>Government programs have failed to become a tool for sector management and a fully fledged component of budgeting process. </a:t>
            </a:r>
            <a:endParaRPr lang="ru-RU" sz="2000" dirty="0"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23850"/>
            <a:ext cx="9905999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pPr marL="0" lvl="1" algn="ctr">
              <a:spcAft>
                <a:spcPts val="0"/>
              </a:spcAft>
            </a:pPr>
            <a:r>
              <a:rPr lang="en-US" sz="2200" b="1" dirty="0">
                <a:solidFill>
                  <a:srgbClr val="00602B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Government Programs: disappointed expectations</a:t>
            </a:r>
            <a:endParaRPr lang="ru-RU" sz="2200" b="1" dirty="0">
              <a:solidFill>
                <a:srgbClr val="00602B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7025" y="5429250"/>
            <a:ext cx="9353550" cy="0"/>
          </a:xfrm>
          <a:prstGeom prst="line">
            <a:avLst/>
          </a:prstGeom>
          <a:ln w="1270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2831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370720"/>
            <a:ext cx="9582149" cy="3246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sz="2000" dirty="0">
                <a:cs typeface="Arial" panose="020B0604020202020204" pitchFamily="34" charset="0"/>
              </a:rPr>
              <a:t>Reasons for the failures</a:t>
            </a:r>
            <a:r>
              <a:rPr lang="ru-RU" sz="2000" dirty="0">
                <a:cs typeface="Arial" panose="020B0604020202020204" pitchFamily="34" charset="0"/>
              </a:rPr>
              <a:t> (1)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6250" y="818287"/>
            <a:ext cx="901065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500"/>
              </a:spcAft>
            </a:pPr>
            <a:r>
              <a:rPr lang="en-US" b="1" i="1" dirty="0">
                <a:latin typeface="Trebuchet MS" panose="020B0603020202020204" pitchFamily="34" charset="0"/>
              </a:rPr>
              <a:t>I. Poor quality of goal-setting and indicators</a:t>
            </a:r>
            <a:r>
              <a:rPr lang="ru-RU" b="1" i="1" dirty="0">
                <a:latin typeface="Trebuchet MS" panose="020B0603020202020204" pitchFamily="34" charset="0"/>
              </a:rPr>
              <a:t>:</a:t>
            </a:r>
            <a:endParaRPr lang="en-US" b="1" i="1" dirty="0">
              <a:latin typeface="Trebuchet MS" panose="020B0603020202020204" pitchFamily="34" charset="0"/>
            </a:endParaRP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</a:rPr>
              <a:t>lack of “top-level” indicators</a:t>
            </a:r>
            <a:r>
              <a:rPr lang="ru-RU" dirty="0">
                <a:latin typeface="Trebuchet MS" panose="020B0603020202020204" pitchFamily="34" charset="0"/>
              </a:rPr>
              <a:t> (</a:t>
            </a:r>
            <a:r>
              <a:rPr lang="en-US" dirty="0">
                <a:latin typeface="Trebuchet MS" panose="020B0603020202020204" pitchFamily="34" charset="0"/>
              </a:rPr>
              <a:t>no socio-economic development strategy</a:t>
            </a:r>
            <a:r>
              <a:rPr lang="ru-RU" dirty="0">
                <a:latin typeface="Trebuchet MS" panose="020B0603020202020204" pitchFamily="34" charset="0"/>
              </a:rPr>
              <a:t>);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</a:rPr>
              <a:t>indicators and their values are developed by government programs implementers (no external verification)</a:t>
            </a:r>
            <a:r>
              <a:rPr lang="ru-RU" dirty="0">
                <a:latin typeface="Trebuchet MS" panose="020B0603020202020204" pitchFamily="34" charset="0"/>
              </a:rPr>
              <a:t>;</a:t>
            </a:r>
            <a:endParaRPr lang="en-US" dirty="0">
              <a:latin typeface="Trebuchet MS" panose="020B0603020202020204" pitchFamily="34" charset="0"/>
            </a:endParaRP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</a:rPr>
              <a:t>too many indicators with no hierarchy </a:t>
            </a:r>
            <a:r>
              <a:rPr lang="ru-RU" dirty="0">
                <a:latin typeface="Trebuchet MS" panose="020B0603020202020204" pitchFamily="34" charset="0"/>
              </a:rPr>
              <a:t>(</a:t>
            </a:r>
            <a:r>
              <a:rPr lang="en-US" dirty="0">
                <a:latin typeface="Trebuchet MS" panose="020B0603020202020204" pitchFamily="34" charset="0"/>
              </a:rPr>
              <a:t>outcome indicators lumped together with technical indicators)</a:t>
            </a:r>
            <a:r>
              <a:rPr lang="ru-RU" dirty="0">
                <a:latin typeface="Trebuchet MS" panose="020B0603020202020204" pitchFamily="34" charset="0"/>
              </a:rPr>
              <a:t>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  <a:sym typeface="Symbol"/>
              </a:rPr>
              <a:t>actual values for many indicators are generated too late</a:t>
            </a:r>
            <a:r>
              <a:rPr lang="ru-RU" dirty="0">
                <a:latin typeface="Trebuchet MS" panose="020B0603020202020204" pitchFamily="34" charset="0"/>
                <a:sym typeface="Symbol"/>
              </a:rPr>
              <a:t>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  <a:sym typeface="Symbol"/>
              </a:rPr>
              <a:t>sector-based approach to designing GPs prevails over goal-setting logic</a:t>
            </a:r>
            <a:r>
              <a:rPr lang="ru-RU" dirty="0">
                <a:latin typeface="Trebuchet MS" panose="020B0603020202020204" pitchFamily="34" charset="0"/>
                <a:sym typeface="Symbol"/>
              </a:rPr>
              <a:t>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  <a:sym typeface="Symbol"/>
              </a:rPr>
              <a:t>no (or weak) connection with subnational and local programs indicators</a:t>
            </a:r>
            <a:r>
              <a:rPr lang="ru-RU" dirty="0">
                <a:latin typeface="Trebuchet MS" panose="020B0603020202020204" pitchFamily="34" charset="0"/>
                <a:sym typeface="Symbol"/>
              </a:rPr>
              <a:t>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  <a:sym typeface="Symbol"/>
              </a:rPr>
              <a:t>no uniform approach to dealing with cross-functional indicators</a:t>
            </a:r>
            <a:r>
              <a:rPr lang="ru-RU" dirty="0">
                <a:latin typeface="Trebuchet MS" panose="020B0603020202020204" pitchFamily="34" charset="0"/>
                <a:sym typeface="Symbol"/>
              </a:rPr>
              <a:t>.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ru-RU" dirty="0">
              <a:latin typeface="Trebuchet MS" panose="020B0603020202020204" pitchFamily="34" charset="0"/>
              <a:sym typeface="Symbo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64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370720"/>
            <a:ext cx="9582149" cy="3246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sz="2000" dirty="0">
                <a:cs typeface="Arial" panose="020B0604020202020204" pitchFamily="34" charset="0"/>
              </a:rPr>
              <a:t>Reasons for the failures</a:t>
            </a:r>
            <a:r>
              <a:rPr lang="ru-RU" sz="2000" dirty="0">
                <a:cs typeface="Arial" panose="020B0604020202020204" pitchFamily="34" charset="0"/>
              </a:rPr>
              <a:t> (2)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76250" y="1008787"/>
            <a:ext cx="878205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500"/>
              </a:spcAft>
            </a:pPr>
            <a:r>
              <a:rPr lang="en-US" b="1" i="1" dirty="0">
                <a:latin typeface="Trebuchet MS" panose="020B0603020202020204" pitchFamily="34" charset="0"/>
                <a:sym typeface="Symbol"/>
              </a:rPr>
              <a:t>II. Inadequate integration of GPs into the budget process</a:t>
            </a:r>
            <a:r>
              <a:rPr lang="ru-RU" b="1" i="1" dirty="0">
                <a:latin typeface="Trebuchet MS" panose="020B0603020202020204" pitchFamily="34" charset="0"/>
                <a:sym typeface="Symbol"/>
              </a:rPr>
              <a:t>: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</a:rPr>
              <a:t>GP performance evaluation outcomes are not considered in the course of budgeting</a:t>
            </a:r>
            <a:r>
              <a:rPr lang="ru-RU" dirty="0">
                <a:latin typeface="Trebuchet MS" panose="020B0603020202020204" pitchFamily="34" charset="0"/>
              </a:rPr>
              <a:t>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</a:rPr>
              <a:t>unclear authority of the agency in charge of GP in the budget process</a:t>
            </a:r>
            <a:r>
              <a:rPr lang="ru-RU" dirty="0">
                <a:latin typeface="Trebuchet MS" panose="020B0603020202020204" pitchFamily="34" charset="0"/>
              </a:rPr>
              <a:t>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</a:rPr>
              <a:t>no flexibility in the course of budget execution</a:t>
            </a:r>
            <a:r>
              <a:rPr lang="ru-RU" dirty="0">
                <a:latin typeface="Trebuchet MS" panose="020B0603020202020204" pitchFamily="34" charset="0"/>
              </a:rPr>
              <a:t>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rebuchet MS" panose="020B0603020202020204" pitchFamily="34" charset="0"/>
              </a:rPr>
              <a:t>the programs’ substance does not generate sufficient interest on the part of the Federal Assembly during draft budget review</a:t>
            </a:r>
            <a:r>
              <a:rPr lang="ru-RU" dirty="0"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72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33034"/>
              </p:ext>
            </p:extLst>
          </p:nvPr>
        </p:nvGraphicFramePr>
        <p:xfrm>
          <a:off x="386861" y="990601"/>
          <a:ext cx="9414362" cy="576302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232762">
                  <a:extLst>
                    <a:ext uri="{9D8B030D-6E8A-4147-A177-3AD203B41FA5}">
                      <a16:colId xmlns:a16="http://schemas.microsoft.com/office/drawing/2014/main" val="4250269669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766962198"/>
                    </a:ext>
                  </a:extLst>
                </a:gridCol>
              </a:tblGrid>
              <a:tr h="385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Component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Indicators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34862"/>
                  </a:ext>
                </a:extLst>
              </a:tr>
              <a:tr h="6336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Government Program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“Health Care”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Mortality due to all causes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Life expectancy at birth The Government Program “Health Care Development”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378940"/>
                  </a:ext>
                </a:extLst>
              </a:tr>
              <a:tr h="10497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Subprogram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“Prevention of diseases and formation of healthy lifestyle and development of primary healthcare”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Coverage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adults by health screening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Coverage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children with preventive medical examinations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Percentage of patients with known malignant tumors at stages I-II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470354"/>
                  </a:ext>
                </a:extLst>
              </a:tr>
              <a:tr h="10701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Core activity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“Development of primary</a:t>
                      </a:r>
                      <a:r>
                        <a:rPr lang="en-US" sz="1400" b="0" baseline="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care, an early disease detection system including administration of medical examinations and health screenings”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designated population.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visits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300811"/>
                  </a:ext>
                </a:extLst>
              </a:tr>
              <a:tr h="10404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Government Program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“Education”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Relative share of the graduates of organizations of vocational training of the latest year who were placed in a job they were trained for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135990"/>
                  </a:ext>
                </a:extLst>
              </a:tr>
              <a:tr h="10776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Subprogram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“Delivery of Vocational Education Programs”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</a:t>
                      </a:r>
                      <a:r>
                        <a:rPr lang="en-US" sz="14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of individuals admitted to practice-oriented programs in the total number of students admitted to bachelors’ programs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096831"/>
                  </a:ext>
                </a:extLst>
              </a:tr>
              <a:tr h="4994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Core</a:t>
                      </a:r>
                      <a:r>
                        <a:rPr lang="en-US" sz="14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activity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“Delivery of education programs at universities”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students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73521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270145"/>
            <a:ext cx="9906000" cy="72045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Autofit/>
          </a:bodyPr>
          <a:lstStyle/>
          <a:p>
            <a:pPr indent="450850" algn="ctr"/>
            <a:r>
              <a:rPr lang="en-US" altLang="ru-RU" sz="2000" b="1" dirty="0">
                <a:solidFill>
                  <a:srgbClr val="00602B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Components of some GPs vs. their implementation performance</a:t>
            </a:r>
            <a:endParaRPr lang="ru-RU" altLang="ru-RU" sz="2000" b="1" dirty="0">
              <a:solidFill>
                <a:srgbClr val="00602B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3163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1625" y="2733675"/>
            <a:ext cx="6448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Future Work Ideas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043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026" y="451198"/>
            <a:ext cx="99009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 eaLnBrk="0" hangingPunct="0"/>
            <a:r>
              <a:rPr lang="en-US" altLang="ru-RU" sz="2800" b="1" dirty="0">
                <a:solidFill>
                  <a:srgbClr val="00602B"/>
                </a:solidFill>
                <a:latin typeface="Trebuchet MS" panose="020B0603020202020204" pitchFamily="34" charset="0"/>
              </a:rPr>
              <a:t>Presentation outline</a:t>
            </a:r>
            <a:endParaRPr lang="ru-RU" altLang="ru-RU" sz="2800" b="1" dirty="0">
              <a:solidFill>
                <a:srgbClr val="00602B"/>
              </a:solidFill>
              <a:latin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61975" y="1800225"/>
            <a:ext cx="8886825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0"/>
              </a:spcAft>
              <a:buAutoNum type="arabicPeriod"/>
            </a:pPr>
            <a:r>
              <a:rPr lang="en-US" sz="2400" dirty="0">
                <a:latin typeface="Trebuchet MS" panose="020B0603020202020204" pitchFamily="34" charset="0"/>
              </a:rPr>
              <a:t>Program budgeting implementation in Russia: history and general context</a:t>
            </a:r>
            <a:r>
              <a:rPr lang="ru-RU" sz="2400" dirty="0">
                <a:latin typeface="Trebuchet MS" panose="020B0603020202020204" pitchFamily="34" charset="0"/>
              </a:rPr>
              <a:t>. 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</a:t>
            </a:r>
            <a:r>
              <a:rPr lang="en-US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slides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 3-6)</a:t>
            </a:r>
          </a:p>
          <a:p>
            <a:pPr marL="342900" indent="-342900">
              <a:spcAft>
                <a:spcPts val="1800"/>
              </a:spcAft>
              <a:buFontTx/>
              <a:buAutoNum type="arabicPeriod"/>
            </a:pPr>
            <a:r>
              <a:rPr lang="en-US" sz="2400" dirty="0">
                <a:latin typeface="Trebuchet MS" panose="020B0603020202020204" pitchFamily="34" charset="0"/>
              </a:rPr>
              <a:t>The current program budgeting framework</a:t>
            </a:r>
            <a:r>
              <a:rPr lang="ru-RU" sz="2400" dirty="0">
                <a:latin typeface="Trebuchet MS" panose="020B0603020202020204" pitchFamily="34" charset="0"/>
              </a:rPr>
              <a:t>.</a:t>
            </a:r>
            <a:r>
              <a:rPr lang="ru-RU" sz="2400" i="1" dirty="0">
                <a:solidFill>
                  <a:srgbClr val="0000FF"/>
                </a:solidFill>
                <a:latin typeface="Trebuchet MS" panose="020B0603020202020204" pitchFamily="34" charset="0"/>
              </a:rPr>
              <a:t>  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</a:t>
            </a:r>
            <a:r>
              <a:rPr lang="en-US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slides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 7-12)</a:t>
            </a:r>
            <a:endParaRPr lang="ru-RU" sz="2000" dirty="0">
              <a:latin typeface="Trebuchet MS" panose="020B0603020202020204" pitchFamily="34" charset="0"/>
            </a:endParaRPr>
          </a:p>
          <a:p>
            <a:pPr marL="342900" indent="-342900">
              <a:spcAft>
                <a:spcPts val="1800"/>
              </a:spcAft>
              <a:buFontTx/>
              <a:buAutoNum type="arabicPeriod"/>
            </a:pPr>
            <a:r>
              <a:rPr lang="en-US" sz="2400" dirty="0">
                <a:latin typeface="Trebuchet MS" panose="020B0603020202020204" pitchFamily="34" charset="0"/>
              </a:rPr>
              <a:t>Implementation of Government Programs: initial lessons and outcomes</a:t>
            </a:r>
            <a:r>
              <a:rPr lang="ru-RU" sz="2400" dirty="0">
                <a:latin typeface="Trebuchet MS" panose="020B0603020202020204" pitchFamily="34" charset="0"/>
              </a:rPr>
              <a:t>.</a:t>
            </a:r>
            <a:r>
              <a:rPr lang="ru-RU" sz="2400" i="1" dirty="0">
                <a:solidFill>
                  <a:srgbClr val="0000FF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</a:t>
            </a:r>
            <a:r>
              <a:rPr lang="en-US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slides 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13-18)</a:t>
            </a:r>
            <a:endParaRPr lang="ru-RU" sz="2400" dirty="0">
              <a:latin typeface="Trebuchet MS" panose="020B0603020202020204" pitchFamily="34" charset="0"/>
            </a:endParaRPr>
          </a:p>
          <a:p>
            <a:pPr marL="342900" indent="-342900">
              <a:spcAft>
                <a:spcPts val="1800"/>
              </a:spcAft>
              <a:buFontTx/>
              <a:buAutoNum type="arabicPeriod"/>
            </a:pPr>
            <a:r>
              <a:rPr lang="en-US" sz="2400" dirty="0">
                <a:latin typeface="Trebuchet MS" panose="020B0603020202020204" pitchFamily="34" charset="0"/>
              </a:rPr>
              <a:t>Future work ideas</a:t>
            </a:r>
            <a:r>
              <a:rPr lang="ru-RU" sz="2400" dirty="0">
                <a:latin typeface="Trebuchet MS" panose="020B0603020202020204" pitchFamily="34" charset="0"/>
              </a:rPr>
              <a:t>.</a:t>
            </a:r>
            <a:r>
              <a:rPr lang="ru-RU" sz="2400" i="1" dirty="0">
                <a:solidFill>
                  <a:srgbClr val="0000FF"/>
                </a:solidFill>
                <a:latin typeface="Trebuchet MS" panose="020B0603020202020204" pitchFamily="34" charset="0"/>
              </a:rPr>
              <a:t> 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</a:t>
            </a:r>
            <a:r>
              <a:rPr lang="en-US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slides</a:t>
            </a:r>
            <a:r>
              <a:rPr lang="ru-RU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 19-24)</a:t>
            </a:r>
            <a:endParaRPr lang="ru-RU" sz="2400" dirty="0">
              <a:latin typeface="Trebuchet MS" panose="020B0603020202020204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2784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450054"/>
            <a:ext cx="9906000" cy="3735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Suggested changes</a:t>
            </a:r>
            <a:r>
              <a:rPr 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 (1)</a:t>
            </a:r>
            <a:endParaRPr lang="ru-RU" sz="2400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  <a:p>
            <a:pPr algn="ctr" eaLnBrk="1" hangingPunct="1"/>
            <a:endParaRPr lang="ru-RU" sz="2000" b="1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4324" y="1128415"/>
            <a:ext cx="910590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en-US" sz="2200" dirty="0">
                <a:latin typeface="Trebuchet MS" panose="020B0603020202020204" pitchFamily="34" charset="0"/>
              </a:rPr>
              <a:t>Develop a </a:t>
            </a:r>
            <a:r>
              <a:rPr lang="en-US" sz="2200" u="sng" dirty="0">
                <a:latin typeface="Trebuchet MS" panose="020B0603020202020204" pitchFamily="34" charset="0"/>
              </a:rPr>
              <a:t>goal-setting</a:t>
            </a:r>
            <a:r>
              <a:rPr lang="en-US" sz="2200" dirty="0">
                <a:latin typeface="Trebuchet MS" panose="020B0603020202020204" pitchFamily="34" charset="0"/>
              </a:rPr>
              <a:t> system for government programs </a:t>
            </a:r>
            <a:r>
              <a:rPr lang="ru-RU" sz="1600" i="1" dirty="0">
                <a:latin typeface="Trebuchet MS" panose="020B0603020202020204" pitchFamily="34" charset="0"/>
              </a:rPr>
              <a:t>(</a:t>
            </a:r>
            <a:r>
              <a:rPr lang="en-US" sz="1600" i="1" dirty="0">
                <a:latin typeface="Trebuchet MS" panose="020B0603020202020204" pitchFamily="34" charset="0"/>
              </a:rPr>
              <a:t>identify strategic development </a:t>
            </a:r>
            <a:r>
              <a:rPr lang="ru-RU" sz="1600" i="1" dirty="0">
                <a:latin typeface="Trebuchet MS" panose="020B0603020202020204" pitchFamily="34" charset="0"/>
              </a:rPr>
              <a:t>(1-2)</a:t>
            </a:r>
            <a:r>
              <a:rPr lang="en-US" sz="1600" i="1" dirty="0">
                <a:latin typeface="Trebuchet MS" panose="020B0603020202020204" pitchFamily="34" charset="0"/>
              </a:rPr>
              <a:t> and the government program proper </a:t>
            </a:r>
            <a:r>
              <a:rPr lang="ru-RU" sz="1600" i="1" dirty="0">
                <a:latin typeface="Trebuchet MS" panose="020B0603020202020204" pitchFamily="34" charset="0"/>
              </a:rPr>
              <a:t>(</a:t>
            </a:r>
            <a:r>
              <a:rPr lang="en-US" sz="1600" i="1" dirty="0">
                <a:latin typeface="Trebuchet MS" panose="020B0603020202020204" pitchFamily="34" charset="0"/>
              </a:rPr>
              <a:t>not more than</a:t>
            </a:r>
            <a:r>
              <a:rPr lang="ru-RU" sz="1600" i="1" dirty="0">
                <a:latin typeface="Trebuchet MS" panose="020B0603020202020204" pitchFamily="34" charset="0"/>
              </a:rPr>
              <a:t> 5)</a:t>
            </a:r>
            <a:r>
              <a:rPr lang="en-US" sz="1600" i="1" dirty="0">
                <a:latin typeface="Trebuchet MS" panose="020B0603020202020204" pitchFamily="34" charset="0"/>
              </a:rPr>
              <a:t> indicators</a:t>
            </a:r>
            <a:r>
              <a:rPr lang="ru-RU" sz="1600" i="1" dirty="0">
                <a:latin typeface="Trebuchet MS" panose="020B0603020202020204" pitchFamily="34" charset="0"/>
              </a:rPr>
              <a:t>, </a:t>
            </a:r>
            <a:r>
              <a:rPr lang="en-US" sz="1600" i="1" dirty="0">
                <a:latin typeface="Trebuchet MS" panose="020B0603020202020204" pitchFamily="34" charset="0"/>
              </a:rPr>
              <a:t>with an emphasis on socially important outcomes</a:t>
            </a:r>
            <a:r>
              <a:rPr lang="ru-RU" sz="1600" i="1" dirty="0">
                <a:latin typeface="Trebuchet MS" panose="020B0603020202020204" pitchFamily="34" charset="0"/>
              </a:rPr>
              <a:t>) – </a:t>
            </a:r>
            <a:r>
              <a:rPr lang="en-US" sz="1600" i="1" dirty="0">
                <a:solidFill>
                  <a:srgbClr val="0000FF"/>
                </a:solidFill>
                <a:latin typeface="Trebuchet MS" panose="020B0603020202020204" pitchFamily="34" charset="0"/>
              </a:rPr>
              <a:t>slide</a:t>
            </a:r>
            <a:r>
              <a:rPr lang="ru-RU" sz="1600" i="1" dirty="0">
                <a:solidFill>
                  <a:srgbClr val="0000FF"/>
                </a:solidFill>
                <a:latin typeface="Trebuchet MS" panose="020B0603020202020204" pitchFamily="34" charset="0"/>
              </a:rPr>
              <a:t>20</a:t>
            </a:r>
            <a:r>
              <a:rPr lang="ru-RU" sz="1600" i="1" dirty="0">
                <a:latin typeface="Trebuchet MS" panose="020B0603020202020204" pitchFamily="34" charset="0"/>
              </a:rPr>
              <a:t>.</a:t>
            </a: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en-US" sz="2200" dirty="0">
                <a:latin typeface="Trebuchet MS" panose="020B0603020202020204" pitchFamily="34" charset="0"/>
              </a:rPr>
              <a:t>Streamline GP format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ru-RU" sz="1600" i="1" dirty="0">
                <a:latin typeface="Trebuchet MS" panose="020B0603020202020204" pitchFamily="34" charset="0"/>
              </a:rPr>
              <a:t>(</a:t>
            </a:r>
            <a:r>
              <a:rPr lang="en-US" sz="1600" i="1" dirty="0">
                <a:latin typeface="Trebuchet MS" panose="020B0603020202020204" pitchFamily="34" charset="0"/>
              </a:rPr>
              <a:t>diversify levels for decision-making, indicators setting and monitoring</a:t>
            </a:r>
            <a:r>
              <a:rPr lang="ru-RU" sz="1600" i="1" dirty="0">
                <a:latin typeface="Trebuchet MS" panose="020B0603020202020204" pitchFamily="34" charset="0"/>
              </a:rPr>
              <a:t>) – </a:t>
            </a:r>
            <a:r>
              <a:rPr lang="en-US" sz="1600" i="1" dirty="0">
                <a:solidFill>
                  <a:srgbClr val="0000FF"/>
                </a:solidFill>
                <a:latin typeface="Trebuchet MS" panose="020B0603020202020204" pitchFamily="34" charset="0"/>
              </a:rPr>
              <a:t>slide</a:t>
            </a:r>
            <a:r>
              <a:rPr lang="ru-RU" sz="1600" i="1" dirty="0">
                <a:solidFill>
                  <a:srgbClr val="0000FF"/>
                </a:solidFill>
                <a:latin typeface="Trebuchet MS" panose="020B0603020202020204" pitchFamily="34" charset="0"/>
              </a:rPr>
              <a:t> 21</a:t>
            </a:r>
            <a:r>
              <a:rPr lang="ru-RU" sz="1600" i="1" dirty="0">
                <a:latin typeface="Trebuchet MS" panose="020B0603020202020204" pitchFamily="34" charset="0"/>
              </a:rPr>
              <a:t>.</a:t>
            </a:r>
            <a:endParaRPr lang="ru-RU" sz="2200" dirty="0">
              <a:latin typeface="Trebuchet MS" panose="020B0603020202020204" pitchFamily="34" charset="0"/>
            </a:endParaRP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en-US" sz="2200" u="sng" dirty="0">
                <a:latin typeface="Trebuchet MS" panose="020B0603020202020204" pitchFamily="34" charset="0"/>
              </a:rPr>
              <a:t>Consolidate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dirty="0">
                <a:latin typeface="Trebuchet MS" panose="020B0603020202020204" pitchFamily="34" charset="0"/>
              </a:rPr>
              <a:t>within GP </a:t>
            </a:r>
            <a:r>
              <a:rPr lang="en-US" sz="2200" i="1" u="sng" dirty="0">
                <a:latin typeface="Trebuchet MS" panose="020B0603020202020204" pitchFamily="34" charset="0"/>
              </a:rPr>
              <a:t>all budget appropriations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dirty="0">
                <a:latin typeface="Trebuchet MS" panose="020B0603020202020204" pitchFamily="34" charset="0"/>
              </a:rPr>
              <a:t>that are related to a specific sector and impact expected outcomes.</a:t>
            </a:r>
            <a:endParaRPr lang="ru-RU" sz="1600" i="1" dirty="0">
              <a:latin typeface="Trebuchet MS" panose="020B0603020202020204" pitchFamily="34" charset="0"/>
            </a:endParaRP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en-US" sz="2200" dirty="0">
                <a:latin typeface="Trebuchet MS" panose="020B0603020202020204" pitchFamily="34" charset="0"/>
              </a:rPr>
              <a:t>Develop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i="1" u="sng" dirty="0">
                <a:latin typeface="Trebuchet MS" panose="020B0603020202020204" pitchFamily="34" charset="0"/>
              </a:rPr>
              <a:t>projects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dirty="0">
                <a:latin typeface="Trebuchet MS" panose="020B0603020202020204" pitchFamily="34" charset="0"/>
              </a:rPr>
              <a:t>that help to achieve GP goals </a:t>
            </a:r>
            <a:r>
              <a:rPr lang="ru-RU" sz="1600" i="1" dirty="0">
                <a:latin typeface="Trebuchet MS" panose="020B0603020202020204" pitchFamily="34" charset="0"/>
              </a:rPr>
              <a:t>(</a:t>
            </a:r>
            <a:r>
              <a:rPr lang="en-US" sz="1600" i="1" dirty="0">
                <a:latin typeface="Trebuchet MS" panose="020B0603020202020204" pitchFamily="34" charset="0"/>
              </a:rPr>
              <a:t>based on project ranking model</a:t>
            </a:r>
            <a:r>
              <a:rPr lang="ru-RU" sz="1600" i="1" dirty="0">
                <a:latin typeface="Trebuchet MS" panose="020B0603020202020204" pitchFamily="34" charset="0"/>
              </a:rPr>
              <a:t>). </a:t>
            </a:r>
            <a:r>
              <a:rPr lang="en-US" sz="2200" dirty="0">
                <a:latin typeface="Trebuchet MS" panose="020B0603020202020204" pitchFamily="34" charset="0"/>
              </a:rPr>
              <a:t>Transform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i="1" u="sng" dirty="0">
                <a:latin typeface="Trebuchet MS" panose="020B0603020202020204" pitchFamily="34" charset="0"/>
              </a:rPr>
              <a:t>processes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dirty="0">
                <a:latin typeface="Trebuchet MS" panose="020B0603020202020204" pitchFamily="34" charset="0"/>
              </a:rPr>
              <a:t>into </a:t>
            </a:r>
            <a:r>
              <a:rPr lang="en-US" sz="2200" i="1" u="sng" dirty="0">
                <a:latin typeface="Trebuchet MS" panose="020B0603020202020204" pitchFamily="34" charset="0"/>
              </a:rPr>
              <a:t>sectoral targeted programs</a:t>
            </a:r>
            <a:r>
              <a:rPr lang="ru-RU" sz="2200" dirty="0">
                <a:latin typeface="Trebuchet MS" panose="020B0603020202020204" pitchFamily="34" charset="0"/>
              </a:rPr>
              <a:t>.</a:t>
            </a: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en-US" sz="2200" dirty="0">
                <a:latin typeface="Trebuchet MS" panose="020B0603020202020204" pitchFamily="34" charset="0"/>
              </a:rPr>
              <a:t>Include into GP mechanisms to </a:t>
            </a:r>
            <a:r>
              <a:rPr lang="en-US" sz="2200" i="1" u="sng" dirty="0">
                <a:latin typeface="Trebuchet MS" panose="020B0603020202020204" pitchFamily="34" charset="0"/>
              </a:rPr>
              <a:t>coordinate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dirty="0">
                <a:latin typeface="Trebuchet MS" panose="020B0603020202020204" pitchFamily="34" charset="0"/>
              </a:rPr>
              <a:t>constituents’ GPs and action programs (development programs, investment programs) pursued by legal entities.</a:t>
            </a:r>
            <a:endParaRPr lang="ru-RU" sz="2200" dirty="0">
              <a:latin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19125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(</a:t>
            </a:r>
            <a:r>
              <a:rPr lang="en-US" b="1" dirty="0">
                <a:solidFill>
                  <a:srgbClr val="00602B"/>
                </a:solidFill>
                <a:latin typeface="Trebuchet MS" panose="020B0603020202020204" pitchFamily="34" charset="0"/>
              </a:rPr>
              <a:t>launched in</a:t>
            </a:r>
            <a:r>
              <a:rPr 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 2017</a:t>
            </a:r>
            <a:r>
              <a:rPr lang="en-US" b="1" dirty="0">
                <a:solidFill>
                  <a:srgbClr val="00602B"/>
                </a:solidFill>
                <a:latin typeface="Trebuchet MS" panose="020B0603020202020204" pitchFamily="34" charset="0"/>
              </a:rPr>
              <a:t> in “pilot” government programs</a:t>
            </a:r>
            <a:r>
              <a:rPr 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432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450054"/>
            <a:ext cx="9906000" cy="3735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Suggested changes</a:t>
            </a:r>
            <a:r>
              <a:rPr 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Times New Roman" pitchFamily="18" charset="0"/>
              </a:rPr>
              <a:t> (2)</a:t>
            </a:r>
            <a:endParaRPr lang="ru-RU" sz="2400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  <a:p>
            <a:pPr algn="ctr" eaLnBrk="1" hangingPunct="1"/>
            <a:endParaRPr lang="ru-RU" sz="2000" b="1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1161" y="1406769"/>
            <a:ext cx="8900013" cy="436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en-US" sz="2200" dirty="0">
                <a:latin typeface="Trebuchet MS" panose="020B0603020202020204" pitchFamily="34" charset="0"/>
              </a:rPr>
              <a:t>Include into GP mechanisms to </a:t>
            </a:r>
            <a:r>
              <a:rPr lang="en-US" sz="2200" i="1" u="sng" dirty="0">
                <a:latin typeface="Trebuchet MS" panose="020B0603020202020204" pitchFamily="34" charset="0"/>
              </a:rPr>
              <a:t>coordinate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dirty="0">
                <a:latin typeface="Trebuchet MS" panose="020B0603020202020204" pitchFamily="34" charset="0"/>
              </a:rPr>
              <a:t>constituents’ GPs and action programs (development programs, investment programs) pursued by legal entities.</a:t>
            </a:r>
            <a:endParaRPr lang="ru-RU" sz="2200" dirty="0">
              <a:latin typeface="Trebuchet MS" panose="020B0603020202020204" pitchFamily="34" charset="0"/>
            </a:endParaRP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en-US" sz="2200" dirty="0">
                <a:latin typeface="Trebuchet MS" panose="020B0603020202020204" pitchFamily="34" charset="0"/>
              </a:rPr>
              <a:t>Clarify approaches to building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i="1" u="sng" dirty="0">
                <a:latin typeface="Trebuchet MS" panose="020B0603020202020204" pitchFamily="34" charset="0"/>
              </a:rPr>
              <a:t>budget classification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dirty="0">
                <a:latin typeface="Trebuchet MS" panose="020B0603020202020204" pitchFamily="34" charset="0"/>
              </a:rPr>
              <a:t>and ensure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i="1" u="sng" dirty="0">
                <a:latin typeface="Trebuchet MS" panose="020B0603020202020204" pitchFamily="34" charset="0"/>
              </a:rPr>
              <a:t>comparability </a:t>
            </a:r>
            <a:r>
              <a:rPr lang="en-US" sz="2200" dirty="0">
                <a:latin typeface="Trebuchet MS" panose="020B0603020202020204" pitchFamily="34" charset="0"/>
              </a:rPr>
              <a:t>of budget indicators over time</a:t>
            </a:r>
            <a:endParaRPr lang="ru-RU" sz="2200" dirty="0">
              <a:latin typeface="Trebuchet MS" panose="020B0603020202020204" pitchFamily="34" charset="0"/>
            </a:endParaRP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en-US" sz="2200" i="1" u="sng" dirty="0">
                <a:latin typeface="Trebuchet MS" panose="020B0603020202020204" pitchFamily="34" charset="0"/>
              </a:rPr>
              <a:t>Expand the authority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dirty="0">
                <a:latin typeface="Trebuchet MS" panose="020B0603020202020204" pitchFamily="34" charset="0"/>
              </a:rPr>
              <a:t>of responsible entities regarding GP</a:t>
            </a:r>
            <a:r>
              <a:rPr lang="en-US" sz="2200" i="1" u="sng" dirty="0">
                <a:latin typeface="Trebuchet MS" panose="020B0603020202020204" pitchFamily="34" charset="0"/>
              </a:rPr>
              <a:t> </a:t>
            </a:r>
            <a:r>
              <a:rPr lang="ru-RU" sz="2200" i="1" u="sng" dirty="0">
                <a:latin typeface="Trebuchet MS" panose="020B0603020202020204" pitchFamily="34" charset="0"/>
              </a:rPr>
              <a:t> </a:t>
            </a:r>
            <a:r>
              <a:rPr lang="en-US" sz="2200" i="1" u="sng" dirty="0">
                <a:latin typeface="Trebuchet MS" panose="020B0603020202020204" pitchFamily="34" charset="0"/>
              </a:rPr>
              <a:t>inputs management</a:t>
            </a:r>
            <a:r>
              <a:rPr lang="ru-RU" sz="2200" dirty="0">
                <a:latin typeface="Trebuchet MS" panose="020B0603020202020204" pitchFamily="34" charset="0"/>
              </a:rPr>
              <a:t>.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en-US" sz="2200" dirty="0">
                <a:latin typeface="Trebuchet MS" panose="020B0603020202020204" pitchFamily="34" charset="0"/>
              </a:rPr>
              <a:t>Develop a </a:t>
            </a:r>
            <a:r>
              <a:rPr lang="en-US" sz="2200" i="1" u="sng" dirty="0">
                <a:latin typeface="Trebuchet MS" panose="020B0603020202020204" pitchFamily="34" charset="0"/>
              </a:rPr>
              <a:t>single information resource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dirty="0">
                <a:latin typeface="Trebuchet MS" panose="020B0603020202020204" pitchFamily="34" charset="0"/>
              </a:rPr>
              <a:t>enabling access to complete information on GP parameters in real time</a:t>
            </a:r>
            <a:r>
              <a:rPr lang="ru-RU" sz="2200" dirty="0">
                <a:latin typeface="Trebuchet MS" panose="020B0603020202020204" pitchFamily="34" charset="0"/>
              </a:rPr>
              <a:t>.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en-US" sz="2200" dirty="0">
                <a:latin typeface="Trebuchet MS" panose="020B0603020202020204" pitchFamily="34" charset="0"/>
              </a:rPr>
              <a:t>Assign GPs the status of </a:t>
            </a:r>
            <a:r>
              <a:rPr lang="en-US" sz="2200" i="1" u="sng" dirty="0">
                <a:latin typeface="Trebuchet MS" panose="020B0603020202020204" pitchFamily="34" charset="0"/>
              </a:rPr>
              <a:t>the main instrument for planning </a:t>
            </a:r>
            <a:r>
              <a:rPr lang="en-US" sz="2200" dirty="0">
                <a:latin typeface="Trebuchet MS" panose="020B0603020202020204" pitchFamily="34" charset="0"/>
              </a:rPr>
              <a:t>and reporting outcomes of federal bodies of executive power activity.</a:t>
            </a:r>
            <a:endParaRPr lang="ru-RU" sz="2200" dirty="0"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19125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(</a:t>
            </a:r>
            <a:r>
              <a:rPr lang="en-US" b="1" dirty="0">
                <a:solidFill>
                  <a:srgbClr val="00602B"/>
                </a:solidFill>
                <a:latin typeface="Trebuchet MS" panose="020B0603020202020204" pitchFamily="34" charset="0"/>
              </a:rPr>
              <a:t>launched in</a:t>
            </a:r>
            <a:r>
              <a:rPr 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 2017</a:t>
            </a:r>
            <a:r>
              <a:rPr lang="en-US" b="1" dirty="0">
                <a:solidFill>
                  <a:srgbClr val="00602B"/>
                </a:solidFill>
                <a:latin typeface="Trebuchet MS" panose="020B0603020202020204" pitchFamily="34" charset="0"/>
              </a:rPr>
              <a:t> in “pilot” government programs</a:t>
            </a:r>
            <a:r>
              <a:rPr 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0054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777213" y="2978529"/>
            <a:ext cx="2395016" cy="3045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i="1" dirty="0">
                <a:latin typeface="Trebuchet MS" panose="020B0603020202020204" pitchFamily="34" charset="0"/>
              </a:rPr>
              <a:t>Value,</a:t>
            </a:r>
            <a:r>
              <a:rPr lang="ru-RU" sz="1100" i="1" dirty="0">
                <a:latin typeface="Trebuchet MS" panose="020B0603020202020204" pitchFamily="34" charset="0"/>
              </a:rPr>
              <a:t> </a:t>
            </a:r>
            <a:r>
              <a:rPr lang="en-US" sz="1100" b="1" i="1" dirty="0">
                <a:latin typeface="Trebuchet MS" panose="020B0603020202020204" pitchFamily="34" charset="0"/>
              </a:rPr>
              <a:t>by year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77213" y="3610140"/>
            <a:ext cx="1180395" cy="12681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i="1" u="sng" dirty="0">
                <a:latin typeface="Trebuchet MS" panose="020B0603020202020204" pitchFamily="34" charset="0"/>
              </a:rPr>
              <a:t>Indicator</a:t>
            </a:r>
            <a:r>
              <a:rPr lang="ru-RU" sz="1200" b="1" i="1" u="sng" dirty="0">
                <a:latin typeface="Trebuchet MS" panose="020B0603020202020204" pitchFamily="34" charset="0"/>
              </a:rPr>
              <a:t> 1.1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77213" y="2533187"/>
            <a:ext cx="2395016" cy="4453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400" b="1" i="1" dirty="0">
                <a:latin typeface="Trebuchet MS" panose="020B0603020202020204" pitchFamily="34" charset="0"/>
              </a:rPr>
              <a:t>Indicator</a:t>
            </a:r>
            <a:r>
              <a:rPr lang="ru-RU" sz="1400" b="1" i="1" dirty="0">
                <a:latin typeface="Trebuchet MS" panose="020B0603020202020204" pitchFamily="34" charset="0"/>
              </a:rPr>
              <a:t> 1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762918" y="1266517"/>
            <a:ext cx="2619897" cy="6721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dirty="0">
                <a:latin typeface="Trebuchet MS" panose="020B0603020202020204" pitchFamily="34" charset="0"/>
              </a:rPr>
              <a:t>Strategy </a:t>
            </a: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083009" y="5895328"/>
            <a:ext cx="1284731" cy="334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i="1" dirty="0">
                <a:latin typeface="Trebuchet MS" panose="020B0603020202020204" pitchFamily="34" charset="0"/>
              </a:rPr>
              <a:t>K</a:t>
            </a:r>
            <a:r>
              <a:rPr lang="en-US" sz="1100" b="1" i="1" u="sng" dirty="0">
                <a:latin typeface="Trebuchet MS" panose="020B0603020202020204" pitchFamily="34" charset="0"/>
              </a:rPr>
              <a:t>PI</a:t>
            </a:r>
            <a:r>
              <a:rPr lang="en-US" sz="1100" b="1" i="1" dirty="0">
                <a:latin typeface="Trebuchet MS" panose="020B0603020202020204" pitchFamily="34" charset="0"/>
              </a:rPr>
              <a:t> o</a:t>
            </a:r>
            <a:r>
              <a:rPr lang="en-US" sz="1100" i="1" dirty="0">
                <a:latin typeface="Trebuchet MS" panose="020B0603020202020204" pitchFamily="34" charset="0"/>
              </a:rPr>
              <a:t>i implementer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98" name="Прямая со стрелкой 97"/>
          <p:cNvCxnSpPr>
            <a:endCxn id="48" idx="0"/>
          </p:cNvCxnSpPr>
          <p:nvPr/>
        </p:nvCxnSpPr>
        <p:spPr>
          <a:xfrm flipH="1">
            <a:off x="7990358" y="1938635"/>
            <a:ext cx="2270" cy="587394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1204" y="241264"/>
            <a:ext cx="9714796" cy="4616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eaLnBrk="1" hangingPunct="1">
              <a:defRPr sz="2400" b="1">
                <a:solidFill>
                  <a:srgbClr val="00602B"/>
                </a:solidFill>
                <a:latin typeface="Trebuchet MS" panose="020B0603020202020204" pitchFamily="34" charset="0"/>
                <a:cs typeface="Times New Roman" pitchFamily="18" charset="0"/>
              </a:defRPr>
            </a:lvl1pPr>
            <a:lvl2pPr eaLnBrk="0" hangingPunct="0">
              <a:defRPr sz="4000">
                <a:solidFill>
                  <a:schemeClr val="tx2"/>
                </a:solidFill>
                <a:latin typeface="Arial" charset="0"/>
              </a:defRPr>
            </a:lvl2pPr>
            <a:lvl3pPr eaLnBrk="0" hangingPunct="0">
              <a:defRPr sz="4000">
                <a:solidFill>
                  <a:schemeClr val="tx2"/>
                </a:solidFill>
                <a:latin typeface="Arial" charset="0"/>
              </a:defRPr>
            </a:lvl3pPr>
            <a:lvl4pPr eaLnBrk="0" hangingPunct="0">
              <a:defRPr sz="4000">
                <a:solidFill>
                  <a:schemeClr val="tx2"/>
                </a:solidFill>
                <a:latin typeface="Arial" charset="0"/>
              </a:defRPr>
            </a:lvl4pPr>
            <a:lvl5pPr eaLnBrk="0" hangingPunct="0"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en-US" dirty="0"/>
              <a:t>Establishing a GP goal-setting system</a:t>
            </a:r>
            <a:endParaRPr lang="ru-RU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6399777" y="1187254"/>
            <a:ext cx="0" cy="55206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766361" y="2526029"/>
            <a:ext cx="2616458" cy="7432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en-US" sz="1600" b="1" dirty="0">
                <a:latin typeface="Trebuchet MS" panose="020B0603020202020204" pitchFamily="34" charset="0"/>
              </a:rPr>
              <a:t>Government programs</a:t>
            </a:r>
            <a:endParaRPr lang="ru-RU" sz="1600" b="1" dirty="0">
              <a:latin typeface="Trebuchet MS" panose="020B0603020202020204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 rot="5400000">
            <a:off x="6743933" y="3629124"/>
            <a:ext cx="1265407" cy="1227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en-US" sz="1100" b="1" dirty="0">
                <a:latin typeface="Trebuchet MS" panose="020B0603020202020204" pitchFamily="34" charset="0"/>
              </a:rPr>
              <a:t>Sectoral targeted programs</a:t>
            </a:r>
            <a:endParaRPr lang="ru-RU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 rot="5400000">
            <a:off x="8135407" y="3628133"/>
            <a:ext cx="1265402" cy="12294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en-US" sz="1100" b="1" dirty="0">
                <a:latin typeface="Trebuchet MS" panose="020B0603020202020204" pitchFamily="34" charset="0"/>
              </a:rPr>
              <a:t>Sectoral </a:t>
            </a:r>
          </a:p>
          <a:p>
            <a:pPr algn="ctr"/>
            <a:r>
              <a:rPr lang="en-US" sz="1100" b="1" dirty="0">
                <a:latin typeface="Trebuchet MS" panose="020B0603020202020204" pitchFamily="34" charset="0"/>
              </a:rPr>
              <a:t>projects</a:t>
            </a:r>
            <a:endParaRPr lang="ru-RU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115" name="Прямая со стрелкой 114"/>
          <p:cNvCxnSpPr>
            <a:endCxn id="100" idx="1"/>
          </p:cNvCxnSpPr>
          <p:nvPr/>
        </p:nvCxnSpPr>
        <p:spPr>
          <a:xfrm flipH="1">
            <a:off x="8768108" y="3269297"/>
            <a:ext cx="3719" cy="340845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 rot="5400000">
            <a:off x="8130310" y="5447146"/>
            <a:ext cx="1275590" cy="1229421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en-US" sz="1100" b="1" dirty="0">
                <a:latin typeface="Trebuchet MS" panose="020B0603020202020204" pitchFamily="34" charset="0"/>
              </a:rPr>
              <a:t>Service </a:t>
            </a:r>
          </a:p>
          <a:p>
            <a:pPr algn="ctr"/>
            <a:r>
              <a:rPr lang="en-US" sz="1100" b="1" dirty="0">
                <a:latin typeface="Trebuchet MS" panose="020B0603020202020204" pitchFamily="34" charset="0"/>
              </a:rPr>
              <a:t>contracts</a:t>
            </a:r>
            <a:endParaRPr lang="ru-RU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 rot="5400000">
            <a:off x="6735639" y="5444935"/>
            <a:ext cx="1281992" cy="1227441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en-US" sz="1100" b="1" dirty="0">
                <a:latin typeface="Trebuchet MS" panose="020B0603020202020204" pitchFamily="34" charset="0"/>
              </a:rPr>
              <a:t>Service </a:t>
            </a:r>
          </a:p>
          <a:p>
            <a:pPr algn="ctr"/>
            <a:r>
              <a:rPr lang="en-US" sz="1100" b="1" dirty="0">
                <a:latin typeface="Trebuchet MS" panose="020B0603020202020204" pitchFamily="34" charset="0"/>
              </a:rPr>
              <a:t>contracts</a:t>
            </a:r>
            <a:endParaRPr lang="ru-RU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442878" y="2978948"/>
            <a:ext cx="2395016" cy="3045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i="1" dirty="0">
                <a:latin typeface="Trebuchet MS" panose="020B0603020202020204" pitchFamily="34" charset="0"/>
              </a:rPr>
              <a:t>Value,</a:t>
            </a:r>
            <a:r>
              <a:rPr lang="ru-RU" sz="1100" i="1" dirty="0">
                <a:latin typeface="Trebuchet MS" panose="020B0603020202020204" pitchFamily="34" charset="0"/>
              </a:rPr>
              <a:t> </a:t>
            </a:r>
            <a:r>
              <a:rPr lang="en-US" sz="1100" b="1" i="1" dirty="0">
                <a:latin typeface="Trebuchet MS" panose="020B0603020202020204" pitchFamily="34" charset="0"/>
              </a:rPr>
              <a:t>by year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442878" y="2531264"/>
            <a:ext cx="2395016" cy="4476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400" b="1" i="1" dirty="0">
                <a:latin typeface="Trebuchet MS" panose="020B0603020202020204" pitchFamily="34" charset="0"/>
              </a:rPr>
              <a:t>Indicator</a:t>
            </a:r>
            <a:r>
              <a:rPr lang="ru-RU" sz="1400" b="1" i="1" dirty="0">
                <a:latin typeface="Trebuchet MS" panose="020B0603020202020204" pitchFamily="34" charset="0"/>
              </a:rPr>
              <a:t> 2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91204" y="2427502"/>
            <a:ext cx="9658340" cy="91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191204" y="3374454"/>
            <a:ext cx="9658340" cy="91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991836" y="3610141"/>
            <a:ext cx="1180395" cy="12681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i="1" u="sng" dirty="0">
                <a:latin typeface="Trebuchet MS" panose="020B0603020202020204" pitchFamily="34" charset="0"/>
              </a:rPr>
              <a:t>Indicator</a:t>
            </a:r>
            <a:r>
              <a:rPr lang="ru-RU" sz="1200" b="1" i="1" u="sng" dirty="0">
                <a:latin typeface="Trebuchet MS" panose="020B0603020202020204" pitchFamily="34" charset="0"/>
              </a:rPr>
              <a:t> 1.2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3442878" y="3610142"/>
            <a:ext cx="1180395" cy="12681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i="1" u="sng" dirty="0">
                <a:latin typeface="Trebuchet MS" panose="020B0603020202020204" pitchFamily="34" charset="0"/>
              </a:rPr>
              <a:t>Indicator</a:t>
            </a:r>
            <a:r>
              <a:rPr lang="ru-RU" sz="1200" b="1" i="1" u="sng" dirty="0">
                <a:latin typeface="Trebuchet MS" panose="020B0603020202020204" pitchFamily="34" charset="0"/>
              </a:rPr>
              <a:t> 2.1</a:t>
            </a:r>
          </a:p>
        </p:txBody>
      </p:sp>
      <p:cxnSp>
        <p:nvCxnSpPr>
          <p:cNvPr id="137" name="Прямая соединительная линия 136"/>
          <p:cNvCxnSpPr/>
          <p:nvPr/>
        </p:nvCxnSpPr>
        <p:spPr>
          <a:xfrm>
            <a:off x="191204" y="5204804"/>
            <a:ext cx="9658340" cy="91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657501" y="3610141"/>
            <a:ext cx="1180395" cy="12654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i="1" u="sng" dirty="0">
                <a:latin typeface="Trebuchet MS" panose="020B0603020202020204" pitchFamily="34" charset="0"/>
              </a:rPr>
              <a:t>Indicator</a:t>
            </a:r>
            <a:r>
              <a:rPr lang="ru-RU" sz="1200" b="1" i="1" u="sng" dirty="0">
                <a:latin typeface="Trebuchet MS" panose="020B0603020202020204" pitchFamily="34" charset="0"/>
              </a:rPr>
              <a:t> 2.2</a:t>
            </a:r>
          </a:p>
        </p:txBody>
      </p:sp>
      <p:cxnSp>
        <p:nvCxnSpPr>
          <p:cNvPr id="141" name="Прямая со стрелкой 140"/>
          <p:cNvCxnSpPr>
            <a:endCxn id="77" idx="0"/>
          </p:cNvCxnSpPr>
          <p:nvPr/>
        </p:nvCxnSpPr>
        <p:spPr>
          <a:xfrm>
            <a:off x="1367411" y="3283034"/>
            <a:ext cx="0" cy="327106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 стрелкой 141"/>
          <p:cNvCxnSpPr>
            <a:endCxn id="129" idx="0"/>
          </p:cNvCxnSpPr>
          <p:nvPr/>
        </p:nvCxnSpPr>
        <p:spPr>
          <a:xfrm>
            <a:off x="2582034" y="3283034"/>
            <a:ext cx="0" cy="32710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>
            <a:endCxn id="133" idx="0"/>
          </p:cNvCxnSpPr>
          <p:nvPr/>
        </p:nvCxnSpPr>
        <p:spPr>
          <a:xfrm>
            <a:off x="4033076" y="3283034"/>
            <a:ext cx="0" cy="327108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>
            <a:endCxn id="138" idx="0"/>
          </p:cNvCxnSpPr>
          <p:nvPr/>
        </p:nvCxnSpPr>
        <p:spPr>
          <a:xfrm>
            <a:off x="5247699" y="3283034"/>
            <a:ext cx="0" cy="32710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/>
          <p:nvPr/>
        </p:nvCxnSpPr>
        <p:spPr>
          <a:xfrm>
            <a:off x="7376636" y="3269297"/>
            <a:ext cx="0" cy="340843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 стрелкой 149"/>
          <p:cNvCxnSpPr/>
          <p:nvPr/>
        </p:nvCxnSpPr>
        <p:spPr>
          <a:xfrm>
            <a:off x="8768105" y="4892131"/>
            <a:ext cx="4" cy="529187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 стрелкой 150"/>
          <p:cNvCxnSpPr/>
          <p:nvPr/>
        </p:nvCxnSpPr>
        <p:spPr>
          <a:xfrm>
            <a:off x="7371038" y="4884507"/>
            <a:ext cx="4" cy="529187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 rot="16200000">
            <a:off x="4417888" y="5895330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 o</a:t>
            </a:r>
            <a:r>
              <a:rPr lang="en-US" sz="1100" i="1" dirty="0">
                <a:latin typeface="Trebuchet MS" panose="020B0603020202020204" pitchFamily="34" charset="0"/>
              </a:rPr>
              <a:t>i implementer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 rot="16200000">
            <a:off x="4753225" y="5895786"/>
            <a:ext cx="1283816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KPII</a:t>
            </a:r>
            <a:r>
              <a:rPr lang="en-US" sz="1100" b="1" i="1" dirty="0">
                <a:latin typeface="Trebuchet MS" panose="020B0603020202020204" pitchFamily="34" charset="0"/>
              </a:rPr>
              <a:t> o</a:t>
            </a:r>
            <a:r>
              <a:rPr lang="en-US" sz="1100" i="1" dirty="0">
                <a:latin typeface="Trebuchet MS" panose="020B0603020202020204" pitchFamily="34" charset="0"/>
              </a:rPr>
              <a:t>i implementer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5085363" y="5895787"/>
            <a:ext cx="1289302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of</a:t>
            </a:r>
            <a:r>
              <a:rPr lang="en-US" sz="1100" i="1" dirty="0">
                <a:latin typeface="Trebuchet MS" panose="020B0603020202020204" pitchFamily="34" charset="0"/>
              </a:rPr>
              <a:t> implementer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162" name="Прямая со стрелкой 161"/>
          <p:cNvCxnSpPr>
            <a:endCxn id="94" idx="3"/>
          </p:cNvCxnSpPr>
          <p:nvPr/>
        </p:nvCxnSpPr>
        <p:spPr>
          <a:xfrm flipH="1">
            <a:off x="4725375" y="4878288"/>
            <a:ext cx="137" cy="54211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>
            <a:endCxn id="159" idx="3"/>
          </p:cNvCxnSpPr>
          <p:nvPr/>
        </p:nvCxnSpPr>
        <p:spPr>
          <a:xfrm flipH="1">
            <a:off x="5060254" y="4884507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>
            <a:endCxn id="160" idx="3"/>
          </p:cNvCxnSpPr>
          <p:nvPr/>
        </p:nvCxnSpPr>
        <p:spPr>
          <a:xfrm>
            <a:off x="5390528" y="4894873"/>
            <a:ext cx="4606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>
            <a:endCxn id="161" idx="3"/>
          </p:cNvCxnSpPr>
          <p:nvPr/>
        </p:nvCxnSpPr>
        <p:spPr>
          <a:xfrm>
            <a:off x="5730013" y="4894873"/>
            <a:ext cx="2" cy="523703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 rot="16200000">
            <a:off x="3032183" y="5892588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 </a:t>
            </a:r>
            <a:r>
              <a:rPr lang="en-US" sz="1100" i="1" dirty="0">
                <a:latin typeface="Trebuchet MS" panose="020B0603020202020204" pitchFamily="34" charset="0"/>
              </a:rPr>
              <a:t>oi implementer</a:t>
            </a:r>
          </a:p>
        </p:txBody>
      </p:sp>
      <p:sp>
        <p:nvSpPr>
          <p:cNvPr id="174" name="TextBox 173"/>
          <p:cNvSpPr txBox="1"/>
          <p:nvPr/>
        </p:nvSpPr>
        <p:spPr>
          <a:xfrm rot="16200000">
            <a:off x="3367063" y="5892586"/>
            <a:ext cx="1284732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 </a:t>
            </a:r>
            <a:r>
              <a:rPr lang="en-US" sz="1100" i="1" dirty="0">
                <a:latin typeface="Trebuchet MS" panose="020B0603020202020204" pitchFamily="34" charset="0"/>
              </a:rPr>
              <a:t>oi implementer</a:t>
            </a:r>
          </a:p>
        </p:txBody>
      </p:sp>
      <p:sp>
        <p:nvSpPr>
          <p:cNvPr id="175" name="TextBox 174"/>
          <p:cNvSpPr txBox="1"/>
          <p:nvPr/>
        </p:nvSpPr>
        <p:spPr>
          <a:xfrm rot="16200000">
            <a:off x="3703315" y="5891216"/>
            <a:ext cx="1281989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o</a:t>
            </a:r>
            <a:r>
              <a:rPr lang="en-US" sz="1100" i="1" dirty="0">
                <a:latin typeface="Trebuchet MS" panose="020B0603020202020204" pitchFamily="34" charset="0"/>
              </a:rPr>
              <a:t>i implementer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177" name="Прямая со стрелкой 176"/>
          <p:cNvCxnSpPr>
            <a:endCxn id="173" idx="3"/>
          </p:cNvCxnSpPr>
          <p:nvPr/>
        </p:nvCxnSpPr>
        <p:spPr>
          <a:xfrm flipH="1">
            <a:off x="3674549" y="4881765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177"/>
          <p:cNvCxnSpPr>
            <a:endCxn id="174" idx="3"/>
          </p:cNvCxnSpPr>
          <p:nvPr/>
        </p:nvCxnSpPr>
        <p:spPr>
          <a:xfrm>
            <a:off x="4004823" y="4892131"/>
            <a:ext cx="4607" cy="525529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 стрелкой 178"/>
          <p:cNvCxnSpPr>
            <a:endCxn id="175" idx="3"/>
          </p:cNvCxnSpPr>
          <p:nvPr/>
        </p:nvCxnSpPr>
        <p:spPr>
          <a:xfrm>
            <a:off x="4344308" y="4892131"/>
            <a:ext cx="2" cy="525530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 rot="16200000">
            <a:off x="1437346" y="5898072"/>
            <a:ext cx="1284731" cy="334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 </a:t>
            </a:r>
            <a:r>
              <a:rPr lang="en-US" sz="1100" i="1" dirty="0">
                <a:latin typeface="Trebuchet MS" panose="020B0603020202020204" pitchFamily="34" charset="0"/>
              </a:rPr>
              <a:t>oi implementer</a:t>
            </a:r>
          </a:p>
        </p:txBody>
      </p:sp>
      <p:sp>
        <p:nvSpPr>
          <p:cNvPr id="181" name="TextBox 180"/>
          <p:cNvSpPr txBox="1"/>
          <p:nvPr/>
        </p:nvSpPr>
        <p:spPr>
          <a:xfrm rot="16200000">
            <a:off x="1772225" y="5898074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 </a:t>
            </a:r>
            <a:r>
              <a:rPr lang="en-US" sz="1100" i="1" dirty="0">
                <a:latin typeface="Trebuchet MS" panose="020B0603020202020204" pitchFamily="34" charset="0"/>
              </a:rPr>
              <a:t>oi implementer</a:t>
            </a:r>
          </a:p>
        </p:txBody>
      </p:sp>
      <p:sp>
        <p:nvSpPr>
          <p:cNvPr id="182" name="TextBox 181"/>
          <p:cNvSpPr txBox="1"/>
          <p:nvPr/>
        </p:nvSpPr>
        <p:spPr>
          <a:xfrm rot="16200000">
            <a:off x="2107562" y="5898530"/>
            <a:ext cx="1283816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 </a:t>
            </a:r>
            <a:r>
              <a:rPr lang="en-US" sz="1100" i="1" dirty="0">
                <a:latin typeface="Trebuchet MS" panose="020B0603020202020204" pitchFamily="34" charset="0"/>
              </a:rPr>
              <a:t>oi implementer</a:t>
            </a:r>
          </a:p>
        </p:txBody>
      </p:sp>
      <p:sp>
        <p:nvSpPr>
          <p:cNvPr id="183" name="TextBox 182"/>
          <p:cNvSpPr txBox="1"/>
          <p:nvPr/>
        </p:nvSpPr>
        <p:spPr>
          <a:xfrm rot="16200000">
            <a:off x="2443814" y="5897159"/>
            <a:ext cx="1281074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 oi</a:t>
            </a:r>
            <a:r>
              <a:rPr lang="en-US" sz="1100" i="1" dirty="0">
                <a:latin typeface="Trebuchet MS" panose="020B0603020202020204" pitchFamily="34" charset="0"/>
              </a:rPr>
              <a:t> implementer</a:t>
            </a:r>
          </a:p>
        </p:txBody>
      </p:sp>
      <p:cxnSp>
        <p:nvCxnSpPr>
          <p:cNvPr id="184" name="Прямая со стрелкой 183"/>
          <p:cNvCxnSpPr>
            <a:endCxn id="180" idx="3"/>
          </p:cNvCxnSpPr>
          <p:nvPr/>
        </p:nvCxnSpPr>
        <p:spPr>
          <a:xfrm flipH="1">
            <a:off x="2079712" y="4881032"/>
            <a:ext cx="137" cy="54211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 стрелкой 184"/>
          <p:cNvCxnSpPr/>
          <p:nvPr/>
        </p:nvCxnSpPr>
        <p:spPr>
          <a:xfrm flipH="1">
            <a:off x="2414927" y="4888775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 стрелкой 185"/>
          <p:cNvCxnSpPr>
            <a:endCxn id="182" idx="3"/>
          </p:cNvCxnSpPr>
          <p:nvPr/>
        </p:nvCxnSpPr>
        <p:spPr>
          <a:xfrm>
            <a:off x="2744865" y="4897617"/>
            <a:ext cx="4606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 стрелкой 186"/>
          <p:cNvCxnSpPr>
            <a:endCxn id="183" idx="3"/>
          </p:cNvCxnSpPr>
          <p:nvPr/>
        </p:nvCxnSpPr>
        <p:spPr>
          <a:xfrm>
            <a:off x="3084350" y="4897617"/>
            <a:ext cx="2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 rot="16200000">
            <a:off x="319402" y="5895331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o</a:t>
            </a:r>
            <a:r>
              <a:rPr lang="en-US" sz="1100" i="1" dirty="0">
                <a:latin typeface="Trebuchet MS" panose="020B0603020202020204" pitchFamily="34" charset="0"/>
              </a:rPr>
              <a:t>i implementer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89" name="TextBox 188"/>
          <p:cNvSpPr txBox="1"/>
          <p:nvPr/>
        </p:nvSpPr>
        <p:spPr>
          <a:xfrm rot="16200000">
            <a:off x="654739" y="5895787"/>
            <a:ext cx="1283816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en-US" sz="1100" i="1" dirty="0">
                <a:latin typeface="Trebuchet MS" panose="020B0603020202020204" pitchFamily="34" charset="0"/>
              </a:rPr>
              <a:t>of implementer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 rot="16200000">
            <a:off x="986877" y="5895787"/>
            <a:ext cx="128930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100" b="1" i="1" u="sng" dirty="0">
                <a:latin typeface="Trebuchet MS" panose="020B0603020202020204" pitchFamily="34" charset="0"/>
              </a:rPr>
              <a:t>KPI</a:t>
            </a:r>
            <a:r>
              <a:rPr lang="en-US" sz="1100" b="1" i="1" dirty="0">
                <a:latin typeface="Trebuchet MS" panose="020B0603020202020204" pitchFamily="34" charset="0"/>
              </a:rPr>
              <a:t> </a:t>
            </a:r>
            <a:r>
              <a:rPr lang="en-US" sz="1100" i="1" dirty="0">
                <a:latin typeface="Trebuchet MS" panose="020B0603020202020204" pitchFamily="34" charset="0"/>
              </a:rPr>
              <a:t>of implementer</a:t>
            </a:r>
            <a:endParaRPr lang="ru-RU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191" name="Прямая со стрелкой 190"/>
          <p:cNvCxnSpPr>
            <a:endCxn id="188" idx="3"/>
          </p:cNvCxnSpPr>
          <p:nvPr/>
        </p:nvCxnSpPr>
        <p:spPr>
          <a:xfrm flipH="1">
            <a:off x="961768" y="4884508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 стрелкой 191"/>
          <p:cNvCxnSpPr>
            <a:endCxn id="189" idx="3"/>
          </p:cNvCxnSpPr>
          <p:nvPr/>
        </p:nvCxnSpPr>
        <p:spPr>
          <a:xfrm>
            <a:off x="1292042" y="4894874"/>
            <a:ext cx="4606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Прямая со стрелкой 192"/>
          <p:cNvCxnSpPr>
            <a:endCxn id="190" idx="3"/>
          </p:cNvCxnSpPr>
          <p:nvPr/>
        </p:nvCxnSpPr>
        <p:spPr>
          <a:xfrm>
            <a:off x="1631527" y="4894874"/>
            <a:ext cx="1" cy="523702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42043" y="628734"/>
            <a:ext cx="3880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rebuchet MS" panose="020B0603020202020204" pitchFamily="34" charset="0"/>
              </a:rPr>
              <a:t>Level of goal-setting</a:t>
            </a: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515215" y="617835"/>
            <a:ext cx="3390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rebuchet MS" panose="020B0603020202020204" pitchFamily="34" charset="0"/>
              </a:rPr>
              <a:t>Institutional form</a:t>
            </a: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77212" y="1267455"/>
            <a:ext cx="5060681" cy="6711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1600" b="1" dirty="0">
                <a:latin typeface="Trebuchet MS" panose="020B0603020202020204" pitchFamily="34" charset="0"/>
              </a:rPr>
              <a:t>Socio-economic development goal</a:t>
            </a:r>
            <a:endParaRPr lang="ru-RU" sz="1600" b="1" dirty="0">
              <a:latin typeface="Trebuchet MS" panose="020B0603020202020204" pitchFamily="34" charset="0"/>
            </a:endParaRPr>
          </a:p>
        </p:txBody>
      </p:sp>
      <p:cxnSp>
        <p:nvCxnSpPr>
          <p:cNvPr id="61" name="Прямая со стрелкой 60"/>
          <p:cNvCxnSpPr>
            <a:endCxn id="79" idx="0"/>
          </p:cNvCxnSpPr>
          <p:nvPr/>
        </p:nvCxnSpPr>
        <p:spPr>
          <a:xfrm flipH="1">
            <a:off x="1974721" y="1935874"/>
            <a:ext cx="0" cy="597313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>
            <a:off x="4641095" y="1935874"/>
            <a:ext cx="0" cy="597313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0563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349" y="262236"/>
            <a:ext cx="9705975" cy="5378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400" b="1" dirty="0">
                <a:solidFill>
                  <a:srgbClr val="00602B"/>
                </a:solidFill>
                <a:latin typeface="Trebuchet MS" panose="020B0603020202020204" pitchFamily="34" charset="0"/>
                <a:cs typeface="Times New Roman" pitchFamily="18" charset="0"/>
              </a:rPr>
              <a:t>Streamlining GP format</a:t>
            </a:r>
            <a:endParaRPr lang="ru-RU" sz="2400" b="1" dirty="0">
              <a:solidFill>
                <a:srgbClr val="00602B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905375" y="1038225"/>
            <a:ext cx="0" cy="5553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47850" y="1386144"/>
            <a:ext cx="2571750" cy="4959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GP description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799" y="1977200"/>
            <a:ext cx="2571750" cy="569932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tx2">
                <a:lumMod val="20000"/>
                <a:lumOff val="80000"/>
              </a:schemeClr>
            </a:bgClr>
          </a:patt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Subprograms descriptions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799" y="3166114"/>
            <a:ext cx="2571750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spc="-20" dirty="0">
                <a:latin typeface="Trebuchet MS" panose="020B0603020202020204" pitchFamily="34" charset="0"/>
              </a:rPr>
              <a:t>List of indicators and their values</a:t>
            </a:r>
            <a:endParaRPr lang="ru-RU" sz="1600" spc="-20" dirty="0">
              <a:latin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62137" y="3850183"/>
            <a:ext cx="2571750" cy="590550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tx2">
                <a:lumMod val="20000"/>
                <a:lumOff val="80000"/>
              </a:schemeClr>
            </a:bgClr>
          </a:patt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List of core activities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62137" y="5021597"/>
            <a:ext cx="2571750" cy="349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Implementation plan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47843" y="5543550"/>
            <a:ext cx="2571750" cy="349702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accent5">
                <a:lumMod val="20000"/>
                <a:lumOff val="80000"/>
              </a:schemeClr>
            </a:bgClr>
          </a:patt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FTP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47845" y="4586606"/>
            <a:ext cx="2571750" cy="349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Budget appropriations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47843" y="6038850"/>
            <a:ext cx="2571750" cy="3497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Detailed schedule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28799" y="2630444"/>
            <a:ext cx="2571750" cy="4770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Rules for grants provision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33550" y="1352550"/>
            <a:ext cx="2828925" cy="523875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181100" y="800100"/>
            <a:ext cx="37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Government Program </a:t>
            </a:r>
          </a:p>
          <a:p>
            <a:pPr algn="ctr"/>
            <a:r>
              <a:rPr lang="en-US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(current format)</a:t>
            </a:r>
            <a:endParaRPr lang="ru-RU" sz="1400" b="1" u="sng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Левая фигурная скобка 20"/>
          <p:cNvSpPr/>
          <p:nvPr/>
        </p:nvSpPr>
        <p:spPr>
          <a:xfrm>
            <a:off x="1543050" y="1352550"/>
            <a:ext cx="209550" cy="40324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-133351" y="2937986"/>
            <a:ext cx="1866901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latin typeface="Trebuchet MS" panose="020B0603020202020204" pitchFamily="34" charset="0"/>
              </a:rPr>
              <a:t>Approved by the Government</a:t>
            </a:r>
            <a:r>
              <a:rPr lang="ru-RU" sz="1400" dirty="0">
                <a:latin typeface="Trebuchet MS" panose="020B0603020202020204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1400" dirty="0">
                <a:latin typeface="Trebuchet MS" panose="020B0603020202020204" pitchFamily="34" charset="0"/>
              </a:rPr>
              <a:t>(1 </a:t>
            </a:r>
            <a:r>
              <a:rPr lang="en-US" sz="1400" dirty="0">
                <a:latin typeface="Trebuchet MS" panose="020B0603020202020204" pitchFamily="34" charset="0"/>
              </a:rPr>
              <a:t>resolution</a:t>
            </a:r>
            <a:r>
              <a:rPr lang="ru-RU" sz="1400" dirty="0"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23" name="Левая фигурная скобка 22"/>
          <p:cNvSpPr/>
          <p:nvPr/>
        </p:nvSpPr>
        <p:spPr>
          <a:xfrm>
            <a:off x="1543050" y="5410201"/>
            <a:ext cx="180974" cy="552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-142877" y="5263344"/>
            <a:ext cx="1866901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latin typeface="Trebuchet MS" panose="020B0603020202020204" pitchFamily="34" charset="0"/>
              </a:rPr>
              <a:t>Approved by the Government</a:t>
            </a:r>
            <a:r>
              <a:rPr lang="ru-RU" sz="1400" dirty="0">
                <a:latin typeface="Trebuchet MS" panose="020B0603020202020204" pitchFamily="34" charset="0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1400" dirty="0">
                <a:latin typeface="Trebuchet MS" panose="020B0603020202020204" pitchFamily="34" charset="0"/>
              </a:rPr>
              <a:t>(</a:t>
            </a:r>
            <a:r>
              <a:rPr lang="en-US" sz="1400" dirty="0">
                <a:latin typeface="Trebuchet MS" panose="020B0603020202020204" pitchFamily="34" charset="0"/>
              </a:rPr>
              <a:t>a separate resolution</a:t>
            </a:r>
            <a:r>
              <a:rPr lang="ru-RU" sz="1400" dirty="0">
                <a:latin typeface="Trebuchet MS" panose="020B0603020202020204" pitchFamily="34" charset="0"/>
              </a:rPr>
              <a:t>)</a:t>
            </a:r>
          </a:p>
        </p:txBody>
      </p:sp>
      <p:sp>
        <p:nvSpPr>
          <p:cNvPr id="26" name="Левая фигурная скобка 25"/>
          <p:cNvSpPr/>
          <p:nvPr/>
        </p:nvSpPr>
        <p:spPr>
          <a:xfrm>
            <a:off x="1543050" y="5962651"/>
            <a:ext cx="180974" cy="552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-142878" y="6036476"/>
            <a:ext cx="1866901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dirty="0">
                <a:latin typeface="Trebuchet MS" panose="020B0603020202020204" pitchFamily="34" charset="0"/>
              </a:rPr>
              <a:t>Approved by responsible entity</a:t>
            </a:r>
            <a:endParaRPr lang="ru-RU" sz="1400" dirty="0">
              <a:latin typeface="Trebuchet MS" panose="020B0603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57811" y="1445262"/>
            <a:ext cx="2571750" cy="3752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GP description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57811" y="4586606"/>
            <a:ext cx="2571750" cy="3497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Budget appropriations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81017" y="2630445"/>
            <a:ext cx="2571750" cy="4770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Rules for grants provision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248275" y="1329065"/>
            <a:ext cx="2828925" cy="523875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4933949" y="776615"/>
            <a:ext cx="3419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Government Program (GP) </a:t>
            </a:r>
          </a:p>
          <a:p>
            <a:pPr algn="ctr"/>
            <a:r>
              <a:rPr lang="en-US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(new format)</a:t>
            </a:r>
            <a:endParaRPr lang="ru-RU" sz="1400" b="1" u="sng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Правая фигурная скобка 41"/>
          <p:cNvSpPr/>
          <p:nvPr/>
        </p:nvSpPr>
        <p:spPr>
          <a:xfrm>
            <a:off x="8088248" y="1352549"/>
            <a:ext cx="166494" cy="17549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8110343" y="1999190"/>
            <a:ext cx="1866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rebuchet MS" panose="020B0603020202020204" pitchFamily="34" charset="0"/>
              </a:rPr>
              <a:t>GP approved by the Government</a:t>
            </a:r>
            <a:endParaRPr lang="ru-RU" sz="1200" dirty="0">
              <a:latin typeface="Trebuchet MS" panose="020B0603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110343" y="4537272"/>
            <a:ext cx="186690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latin typeface="Trebuchet MS" panose="020B0603020202020204" pitchFamily="34" charset="0"/>
              </a:rPr>
              <a:t>Approved in Federal Law on Budget, budget projections</a:t>
            </a:r>
            <a:endParaRPr lang="ru-RU" sz="1200" dirty="0">
              <a:latin typeface="Trebuchet MS" panose="020B0603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57811" y="3230293"/>
            <a:ext cx="2571750" cy="466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Priority projects descriptions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47" name="Правая фигурная скобка 46"/>
          <p:cNvSpPr/>
          <p:nvPr/>
        </p:nvSpPr>
        <p:spPr>
          <a:xfrm>
            <a:off x="8099294" y="3230293"/>
            <a:ext cx="155448" cy="4667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8110343" y="3116236"/>
            <a:ext cx="186690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latin typeface="Trebuchet MS" panose="020B0603020202020204" pitchFamily="34" charset="0"/>
              </a:rPr>
              <a:t>Approved by Presidium of the Council on Strategic Development</a:t>
            </a:r>
            <a:endParaRPr lang="ru-RU" sz="1200" dirty="0">
              <a:latin typeface="Trebuchet MS" panose="020B0603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57811" y="3779906"/>
            <a:ext cx="2571750" cy="766435"/>
          </a:xfrm>
          <a:prstGeom prst="rect">
            <a:avLst/>
          </a:prstGeom>
          <a:solidFill>
            <a:srgbClr val="FEEEC2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Sectoral projects descriptions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110343" y="3803826"/>
            <a:ext cx="186690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dirty="0">
                <a:latin typeface="Trebuchet MS" panose="020B0603020202020204" pitchFamily="34" charset="0"/>
              </a:rPr>
              <a:t>Approved by  entity responsible for GP implementation</a:t>
            </a:r>
            <a:endParaRPr lang="ru-RU" sz="1200" dirty="0">
              <a:latin typeface="Trebuchet MS" panose="020B0603020202020204" pitchFamily="34" charset="0"/>
            </a:endParaRPr>
          </a:p>
        </p:txBody>
      </p:sp>
      <p:sp>
        <p:nvSpPr>
          <p:cNvPr id="51" name="Правая фигурная скобка 50"/>
          <p:cNvSpPr/>
          <p:nvPr/>
        </p:nvSpPr>
        <p:spPr>
          <a:xfrm>
            <a:off x="8066419" y="3753644"/>
            <a:ext cx="166497" cy="7836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авая фигурная скобка 51"/>
          <p:cNvSpPr/>
          <p:nvPr/>
        </p:nvSpPr>
        <p:spPr>
          <a:xfrm>
            <a:off x="8085645" y="4562020"/>
            <a:ext cx="155444" cy="39887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5357811" y="5225249"/>
            <a:ext cx="2571750" cy="468943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Project implementation plans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8110343" y="5131866"/>
            <a:ext cx="1866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rebuchet MS" panose="020B0603020202020204" pitchFamily="34" charset="0"/>
              </a:rPr>
              <a:t>Approved by Project Committees</a:t>
            </a:r>
            <a:endParaRPr lang="ru-RU" sz="1200" dirty="0">
              <a:latin typeface="Trebuchet MS" panose="020B0603020202020204" pitchFamily="34" charset="0"/>
            </a:endParaRPr>
          </a:p>
        </p:txBody>
      </p:sp>
      <p:sp>
        <p:nvSpPr>
          <p:cNvPr id="58" name="Правая фигурная скобка 57"/>
          <p:cNvSpPr/>
          <p:nvPr/>
        </p:nvSpPr>
        <p:spPr>
          <a:xfrm>
            <a:off x="8110343" y="5140960"/>
            <a:ext cx="144399" cy="6000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 стрелкой 61"/>
          <p:cNvCxnSpPr>
            <a:stCxn id="7" idx="3"/>
            <a:endCxn id="28" idx="1"/>
          </p:cNvCxnSpPr>
          <p:nvPr/>
        </p:nvCxnSpPr>
        <p:spPr>
          <a:xfrm flipV="1">
            <a:off x="4419600" y="1632876"/>
            <a:ext cx="938211" cy="1231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9" idx="3"/>
            <a:endCxn id="28" idx="1"/>
          </p:cNvCxnSpPr>
          <p:nvPr/>
        </p:nvCxnSpPr>
        <p:spPr>
          <a:xfrm flipV="1">
            <a:off x="4400549" y="1632876"/>
            <a:ext cx="957262" cy="1828513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9" idx="3"/>
            <a:endCxn id="46" idx="1"/>
          </p:cNvCxnSpPr>
          <p:nvPr/>
        </p:nvCxnSpPr>
        <p:spPr>
          <a:xfrm>
            <a:off x="4400549" y="3461389"/>
            <a:ext cx="957262" cy="2267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9" idx="3"/>
            <a:endCxn id="49" idx="1"/>
          </p:cNvCxnSpPr>
          <p:nvPr/>
        </p:nvCxnSpPr>
        <p:spPr>
          <a:xfrm>
            <a:off x="4400549" y="3461389"/>
            <a:ext cx="957262" cy="701735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15" idx="3"/>
            <a:endCxn id="34" idx="1"/>
          </p:cNvCxnSpPr>
          <p:nvPr/>
        </p:nvCxnSpPr>
        <p:spPr>
          <a:xfrm>
            <a:off x="4419595" y="4761457"/>
            <a:ext cx="938216" cy="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13" idx="3"/>
            <a:endCxn id="54" idx="1"/>
          </p:cNvCxnSpPr>
          <p:nvPr/>
        </p:nvCxnSpPr>
        <p:spPr>
          <a:xfrm>
            <a:off x="4433887" y="5196448"/>
            <a:ext cx="923924" cy="263273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17" idx="3"/>
            <a:endCxn id="54" idx="1"/>
          </p:cNvCxnSpPr>
          <p:nvPr/>
        </p:nvCxnSpPr>
        <p:spPr>
          <a:xfrm flipV="1">
            <a:off x="4419593" y="5459721"/>
            <a:ext cx="938218" cy="75398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18" idx="3"/>
            <a:endCxn id="36" idx="1"/>
          </p:cNvCxnSpPr>
          <p:nvPr/>
        </p:nvCxnSpPr>
        <p:spPr>
          <a:xfrm>
            <a:off x="4400549" y="2868972"/>
            <a:ext cx="980468" cy="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362575" y="1868854"/>
            <a:ext cx="2571750" cy="6950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200" dirty="0">
                <a:latin typeface="Trebuchet MS" panose="020B0603020202020204" pitchFamily="34" charset="0"/>
              </a:rPr>
              <a:t>List of capital structures</a:t>
            </a:r>
            <a:r>
              <a:rPr lang="ru-RU" sz="1200" dirty="0">
                <a:latin typeface="Trebuchet MS" panose="020B0603020202020204" pitchFamily="34" charset="0"/>
              </a:rPr>
              <a:t> </a:t>
            </a:r>
            <a:br>
              <a:rPr lang="en-US" sz="1200" dirty="0">
                <a:latin typeface="Trebuchet MS" panose="020B0603020202020204" pitchFamily="34" charset="0"/>
              </a:rPr>
            </a:br>
            <a:r>
              <a:rPr lang="ru-RU" sz="1200" dirty="0">
                <a:latin typeface="Trebuchet MS" panose="020B0603020202020204" pitchFamily="34" charset="0"/>
              </a:rPr>
              <a:t>(</a:t>
            </a:r>
            <a:r>
              <a:rPr lang="en-US" sz="1200" dirty="0">
                <a:latin typeface="Trebuchet MS" panose="020B0603020202020204" pitchFamily="34" charset="0"/>
              </a:rPr>
              <a:t>enlarged</a:t>
            </a:r>
            <a:r>
              <a:rPr lang="ru-RU" sz="1200" dirty="0">
                <a:latin typeface="Trebuchet MS" panose="020B0603020202020204" pitchFamily="34" charset="0"/>
              </a:rPr>
              <a:t> </a:t>
            </a:r>
            <a:r>
              <a:rPr lang="en-US" sz="1200" dirty="0">
                <a:latin typeface="Trebuchet MS" panose="020B0603020202020204" pitchFamily="34" charset="0"/>
              </a:rPr>
              <a:t>investment projects</a:t>
            </a:r>
            <a:r>
              <a:rPr lang="ru-RU" sz="1200" dirty="0">
                <a:latin typeface="Trebuchet MS" panose="020B0603020202020204" pitchFamily="34" charset="0"/>
              </a:rPr>
              <a:t>)</a:t>
            </a:r>
          </a:p>
        </p:txBody>
      </p:sp>
      <p:cxnSp>
        <p:nvCxnSpPr>
          <p:cNvPr id="86" name="Прямая со стрелкой 85"/>
          <p:cNvCxnSpPr>
            <a:stCxn id="14" idx="3"/>
          </p:cNvCxnSpPr>
          <p:nvPr/>
        </p:nvCxnSpPr>
        <p:spPr>
          <a:xfrm flipV="1">
            <a:off x="4419593" y="2193243"/>
            <a:ext cx="938218" cy="3525158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357811" y="5897653"/>
            <a:ext cx="2571750" cy="468943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en-US" sz="1600" dirty="0">
                <a:latin typeface="Trebuchet MS" panose="020B0603020202020204" pitchFamily="34" charset="0"/>
              </a:rPr>
              <a:t>Agency programs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952767" y="5824257"/>
            <a:ext cx="211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rebuchet MS" panose="020B0603020202020204" pitchFamily="34" charset="0"/>
              </a:rPr>
              <a:t>Approved by responsible entity</a:t>
            </a:r>
            <a:r>
              <a:rPr lang="ru-RU" sz="1200" dirty="0">
                <a:latin typeface="Trebuchet MS" panose="020B0603020202020204" pitchFamily="34" charset="0"/>
              </a:rPr>
              <a:t> </a:t>
            </a:r>
            <a:br>
              <a:rPr lang="ru-RU" sz="1200" dirty="0">
                <a:latin typeface="Trebuchet MS" panose="020B0603020202020204" pitchFamily="34" charset="0"/>
              </a:rPr>
            </a:br>
            <a:r>
              <a:rPr lang="ru-RU" sz="1200" dirty="0">
                <a:latin typeface="Trebuchet MS" panose="020B0603020202020204" pitchFamily="34" charset="0"/>
              </a:rPr>
              <a:t>(</a:t>
            </a:r>
            <a:r>
              <a:rPr lang="en-US" sz="1200" dirty="0">
                <a:latin typeface="Trebuchet MS" panose="020B0603020202020204" pitchFamily="34" charset="0"/>
              </a:rPr>
              <a:t>co-implementer</a:t>
            </a:r>
            <a:r>
              <a:rPr lang="ru-RU" sz="1200" dirty="0">
                <a:latin typeface="Trebuchet MS" panose="020B0603020202020204" pitchFamily="34" charset="0"/>
              </a:rPr>
              <a:t>, </a:t>
            </a:r>
            <a:r>
              <a:rPr lang="en-US" sz="1200" dirty="0">
                <a:latin typeface="Trebuchet MS" panose="020B0603020202020204" pitchFamily="34" charset="0"/>
              </a:rPr>
              <a:t>participant</a:t>
            </a:r>
            <a:r>
              <a:rPr lang="ru-RU" sz="1200" dirty="0">
                <a:latin typeface="Trebuchet MS" panose="020B0603020202020204" pitchFamily="34" charset="0"/>
              </a:rPr>
              <a:t>)</a:t>
            </a:r>
            <a:endParaRPr lang="ru-RU" sz="1200" b="1" dirty="0">
              <a:latin typeface="Trebuchet MS" panose="020B0603020202020204" pitchFamily="34" charset="0"/>
            </a:endParaRPr>
          </a:p>
        </p:txBody>
      </p:sp>
      <p:sp>
        <p:nvSpPr>
          <p:cNvPr id="59" name="Правая фигурная скобка 58"/>
          <p:cNvSpPr/>
          <p:nvPr/>
        </p:nvSpPr>
        <p:spPr>
          <a:xfrm>
            <a:off x="8099294" y="5833351"/>
            <a:ext cx="144399" cy="6000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0" name="Прямая со стрелкой 59"/>
          <p:cNvCxnSpPr>
            <a:endCxn id="55" idx="1"/>
          </p:cNvCxnSpPr>
          <p:nvPr/>
        </p:nvCxnSpPr>
        <p:spPr>
          <a:xfrm>
            <a:off x="4433887" y="5241869"/>
            <a:ext cx="923924" cy="89025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endCxn id="55" idx="1"/>
          </p:cNvCxnSpPr>
          <p:nvPr/>
        </p:nvCxnSpPr>
        <p:spPr>
          <a:xfrm flipV="1">
            <a:off x="4426740" y="6132125"/>
            <a:ext cx="931071" cy="10061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8108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226" y="5080685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AIS “Government Programs”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150287" y="1732601"/>
            <a:ext cx="3581399" cy="955750"/>
            <a:chOff x="5410201" y="886652"/>
            <a:chExt cx="3581399" cy="955750"/>
          </a:xfrm>
        </p:grpSpPr>
        <p:sp>
          <p:nvSpPr>
            <p:cNvPr id="3" name="TextBox 2"/>
            <p:cNvSpPr txBox="1"/>
            <p:nvPr/>
          </p:nvSpPr>
          <p:spPr>
            <a:xfrm>
              <a:off x="5410201" y="1009650"/>
              <a:ext cx="3581399" cy="63680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5587707" y="886652"/>
              <a:ext cx="2929083" cy="955750"/>
              <a:chOff x="5095875" y="886652"/>
              <a:chExt cx="2936874" cy="955750"/>
            </a:xfrm>
          </p:grpSpPr>
          <p:pic>
            <p:nvPicPr>
              <p:cNvPr id="29698" name="Picture 2" descr="http://budget.gov.ru/img/logo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5875" y="886652"/>
                <a:ext cx="2936874" cy="955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Прямоугольник 14"/>
              <p:cNvSpPr/>
              <p:nvPr/>
            </p:nvSpPr>
            <p:spPr>
              <a:xfrm>
                <a:off x="6010275" y="1009650"/>
                <a:ext cx="1701800" cy="21907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38" name="Заголовок 2"/>
          <p:cNvSpPr txBox="1">
            <a:spLocks/>
          </p:cNvSpPr>
          <p:nvPr/>
        </p:nvSpPr>
        <p:spPr bwMode="auto">
          <a:xfrm>
            <a:off x="381000" y="200025"/>
            <a:ext cx="9144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>
              <a:lnSpc>
                <a:spcPct val="85000"/>
              </a:lnSpc>
              <a:defRPr sz="2400" b="1">
                <a:solidFill>
                  <a:srgbClr val="00602B"/>
                </a:solidFill>
                <a:latin typeface="Trebuchet MS" panose="020B0603020202020204" pitchFamily="34" charset="0"/>
                <a:cs typeface="Times New Roman" pitchFamily="18" charset="0"/>
              </a:defRPr>
            </a:lvl1pPr>
          </a:lstStyle>
          <a:p>
            <a:r>
              <a:rPr lang="en-US" altLang="ru-RU" dirty="0"/>
              <a:t>Development of a Single Information Resource</a:t>
            </a:r>
            <a:endParaRPr lang="ru-RU" alt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762625" y="5080684"/>
            <a:ext cx="35909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AIS for project activity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029076" y="5348326"/>
            <a:ext cx="1581150" cy="0"/>
          </a:xfrm>
          <a:prstGeom prst="straightConnector1">
            <a:avLst/>
          </a:prstGeom>
          <a:ln w="34925"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4967073" y="2654035"/>
            <a:ext cx="2781299" cy="2331135"/>
          </a:xfrm>
          <a:prstGeom prst="straightConnector1">
            <a:avLst/>
          </a:prstGeom>
          <a:ln w="34925"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1981200" y="2654034"/>
            <a:ext cx="2838450" cy="2230705"/>
          </a:xfrm>
          <a:prstGeom prst="straightConnector1">
            <a:avLst/>
          </a:prstGeom>
          <a:ln w="34925"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32583" y="4082164"/>
            <a:ext cx="3245536" cy="83099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Trebuchet MS" panose="020B0603020202020204" pitchFamily="34" charset="0"/>
              </a:rPr>
              <a:t>GOVERNMENT PROGRAM</a:t>
            </a:r>
            <a:endParaRPr lang="ru-RU" sz="24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" y="1207682"/>
            <a:ext cx="8590085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latin typeface="Trebuchet MS" panose="020B0603020202020204" pitchFamily="34" charset="0"/>
              </a:rPr>
              <a:t>Budget appropriations, grant agreements, consolidated indicators of government contracts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10227" y="5931005"/>
            <a:ext cx="3914774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latin typeface="Trebuchet MS" panose="020B0603020202020204" pitchFamily="34" charset="0"/>
              </a:rPr>
              <a:t>Projects and implementation plans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4302" y="5931005"/>
            <a:ext cx="3914774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600" dirty="0">
                <a:latin typeface="Trebuchet MS" panose="020B0603020202020204" pitchFamily="34" charset="0"/>
              </a:rPr>
              <a:t>GP indicators, composition</a:t>
            </a:r>
            <a:endParaRPr lang="ru-RU" sz="1600" dirty="0"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52950" y="2847975"/>
            <a:ext cx="13841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solidFill>
                  <a:srgbClr val="C00000"/>
                </a:solidFill>
                <a:latin typeface="Trebuchet MS" panose="020B0603020202020204" pitchFamily="34" charset="0"/>
              </a:rPr>
              <a:t>?</a:t>
            </a:r>
            <a:endParaRPr lang="ru-RU" sz="6600" b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110273" y="2234298"/>
            <a:ext cx="2621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E-budget</a:t>
            </a:r>
          </a:p>
        </p:txBody>
      </p:sp>
    </p:spTree>
    <p:extLst>
      <p:ext uri="{BB962C8B-B14F-4D97-AF65-F5344CB8AC3E}">
        <p14:creationId xmlns:p14="http://schemas.microsoft.com/office/powerpoint/2010/main" val="2631934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19867" y="1845736"/>
            <a:ext cx="580813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Trebuchet MS" panose="020B0603020202020204" pitchFamily="34" charset="0"/>
              </a:rPr>
              <a:t>Questions</a:t>
            </a:r>
            <a:r>
              <a:rPr lang="ru-RU" sz="4800" dirty="0">
                <a:latin typeface="Trebuchet MS" panose="020B0603020202020204" pitchFamily="34" charset="0"/>
              </a:rPr>
              <a:t>? </a:t>
            </a:r>
          </a:p>
          <a:p>
            <a:pPr algn="ctr"/>
            <a:r>
              <a:rPr lang="en-US" sz="4800" dirty="0">
                <a:latin typeface="Trebuchet MS" panose="020B0603020202020204" pitchFamily="34" charset="0"/>
              </a:rPr>
              <a:t>Suggestions</a:t>
            </a:r>
            <a:r>
              <a:rPr lang="ru-RU" sz="4800" dirty="0">
                <a:latin typeface="Trebuchet MS" panose="020B0603020202020204" pitchFamily="34" charset="0"/>
              </a:rPr>
              <a:t>? </a:t>
            </a:r>
          </a:p>
          <a:p>
            <a:pPr algn="ctr"/>
            <a:endParaRPr lang="en-US" dirty="0">
              <a:latin typeface="Trebuchet MS" panose="020B0603020202020204" pitchFamily="34" charset="0"/>
            </a:endParaRPr>
          </a:p>
          <a:p>
            <a:pPr algn="ctr"/>
            <a:endParaRPr lang="en-US" dirty="0">
              <a:latin typeface="Trebuchet MS" panose="020B0603020202020204" pitchFamily="34" charset="0"/>
            </a:endParaRPr>
          </a:p>
          <a:p>
            <a:pPr algn="ctr"/>
            <a:endParaRPr lang="en-US" dirty="0">
              <a:latin typeface="Trebuchet MS" panose="020B0603020202020204" pitchFamily="34" charset="0"/>
            </a:endParaRPr>
          </a:p>
          <a:p>
            <a:pPr algn="ctr"/>
            <a:endParaRPr lang="en-US" dirty="0">
              <a:latin typeface="Trebuchet MS" panose="020B0603020202020204" pitchFamily="34" charset="0"/>
            </a:endParaRPr>
          </a:p>
          <a:p>
            <a:pPr algn="ctr"/>
            <a:endParaRPr lang="en-US" dirty="0">
              <a:latin typeface="Trebuchet MS" panose="020B0603020202020204" pitchFamily="34" charset="0"/>
            </a:endParaRPr>
          </a:p>
          <a:p>
            <a:pPr algn="ctr"/>
            <a:r>
              <a:rPr lang="en-US" dirty="0">
                <a:latin typeface="Trebuchet MS" panose="020B0603020202020204" pitchFamily="34" charset="0"/>
              </a:rPr>
              <a:t>Nikolay </a:t>
            </a:r>
            <a:r>
              <a:rPr lang="en-US" dirty="0" err="1">
                <a:latin typeface="Trebuchet MS" panose="020B0603020202020204" pitchFamily="34" charset="0"/>
              </a:rPr>
              <a:t>Begchin</a:t>
            </a:r>
            <a:r>
              <a:rPr lang="ru-RU" dirty="0">
                <a:latin typeface="Trebuchet MS" panose="020B0603020202020204" pitchFamily="34" charset="0"/>
              </a:rPr>
              <a:t>,</a:t>
            </a:r>
          </a:p>
          <a:p>
            <a:pPr algn="ctr"/>
            <a:r>
              <a:rPr lang="en-US" dirty="0">
                <a:latin typeface="Trebuchet MS" panose="020B0603020202020204" pitchFamily="34" charset="0"/>
              </a:rPr>
              <a:t>Deputy Director, </a:t>
            </a:r>
          </a:p>
          <a:p>
            <a:pPr algn="ctr"/>
            <a:r>
              <a:rPr lang="en-US" dirty="0">
                <a:latin typeface="Trebuchet MS" panose="020B0603020202020204" pitchFamily="34" charset="0"/>
              </a:rPr>
              <a:t>Department of Budget Policy and Strategic Planning, </a:t>
            </a:r>
          </a:p>
          <a:p>
            <a:pPr algn="ctr"/>
            <a:r>
              <a:rPr lang="en-US" dirty="0">
                <a:latin typeface="Trebuchet MS" panose="020B0603020202020204" pitchFamily="34" charset="0"/>
              </a:rPr>
              <a:t>Ministry of Finance of the Russian Federation</a:t>
            </a:r>
            <a:endParaRPr lang="ru-RU" dirty="0">
              <a:latin typeface="Trebuchet MS" panose="020B0603020202020204" pitchFamily="34" charset="0"/>
            </a:endParaRPr>
          </a:p>
          <a:p>
            <a:pPr algn="ctr"/>
            <a:r>
              <a:rPr lang="en-US" sz="2000" b="1" u="sng" dirty="0">
                <a:latin typeface="Trebuchet MS" panose="020B0603020202020204" pitchFamily="34" charset="0"/>
              </a:rPr>
              <a:t>Nikolay.Begchin@minfin.ru</a:t>
            </a:r>
            <a:endParaRPr lang="ru-RU" sz="2000" b="1" u="sng" dirty="0">
              <a:latin typeface="Trebuchet MS" panose="020B0603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373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05025" y="2695575"/>
            <a:ext cx="58197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Program Budgeting Implementation in Russia: </a:t>
            </a:r>
          </a:p>
          <a:p>
            <a:r>
              <a:rPr lang="en-US" dirty="0"/>
              <a:t>History and General Context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70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1851" y="4800600"/>
            <a:ext cx="8683624" cy="1076325"/>
          </a:xfrm>
          <a:prstGeom prst="rect">
            <a:avLst/>
          </a:prstGeom>
          <a:solidFill>
            <a:srgbClr val="FF8B8E">
              <a:alpha val="4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82" name="Заголовок 2"/>
          <p:cNvSpPr>
            <a:spLocks noGrp="1"/>
          </p:cNvSpPr>
          <p:nvPr>
            <p:ph type="title" idx="4294967295"/>
          </p:nvPr>
        </p:nvSpPr>
        <p:spPr>
          <a:xfrm>
            <a:off x="9525" y="277168"/>
            <a:ext cx="9906000" cy="461665"/>
          </a:xfrm>
        </p:spPr>
        <p:txBody>
          <a:bodyPr wrap="square">
            <a:spAutoFit/>
          </a:bodyPr>
          <a:lstStyle/>
          <a:p>
            <a:pPr indent="450850" algn="ctr"/>
            <a:r>
              <a:rPr lang="en-US" alt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+mn-cs"/>
              </a:rPr>
              <a:t>Program-based approach implementation in Russia</a:t>
            </a:r>
            <a:endParaRPr lang="ru-RU" altLang="ru-RU" sz="2400" b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8435" name="Rectangle 4"/>
          <p:cNvSpPr>
            <a:spLocks noGrp="1"/>
          </p:cNvSpPr>
          <p:nvPr>
            <p:ph idx="4294967295"/>
          </p:nvPr>
        </p:nvSpPr>
        <p:spPr>
          <a:xfrm>
            <a:off x="0" y="876299"/>
            <a:ext cx="9658350" cy="5838825"/>
          </a:xfrm>
        </p:spPr>
        <p:txBody>
          <a:bodyPr/>
          <a:lstStyle/>
          <a:p>
            <a:pPr marL="992188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Times New Roman" pitchFamily="18" charset="0"/>
              <a:buAutoNum type="arabicPeriod"/>
              <a:defRPr/>
            </a:pPr>
            <a:r>
              <a:rPr lang="en-US" sz="2000" dirty="0">
                <a:latin typeface="Trebuchet MS" panose="020B0603020202020204" pitchFamily="34" charset="0"/>
              </a:rPr>
              <a:t>Possibility to establish federal targeted programs (starting from 1995) or similar subnational or municipal programs</a:t>
            </a:r>
            <a:r>
              <a:rPr lang="ru-RU" sz="2000" dirty="0">
                <a:latin typeface="Trebuchet MS" panose="020B0603020202020204" pitchFamily="34" charset="0"/>
              </a:rPr>
              <a:t>: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800" dirty="0">
                <a:latin typeface="Trebuchet MS" panose="020B0603020202020204" pitchFamily="34" charset="0"/>
              </a:rPr>
              <a:t>To address high-priority socio-economic, defense, scientific, environmental and other key issues, </a:t>
            </a:r>
            <a:r>
              <a:rPr lang="en-US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normally of cross-sectoral nature </a:t>
            </a:r>
            <a:endParaRPr lang="ru-RU" sz="18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pPr marL="534988" lvl="1" indent="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Socio-economic development programs</a:t>
            </a:r>
            <a:r>
              <a:rPr lang="ru-RU" sz="20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marL="534988" lvl="1" indent="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en-US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Sectoral development programs</a:t>
            </a:r>
            <a:r>
              <a:rPr lang="ru-RU" sz="2000" dirty="0">
                <a:solidFill>
                  <a:schemeClr val="tx1"/>
                </a:solidFill>
                <a:latin typeface="Trebuchet MS" panose="020B0603020202020204" pitchFamily="34" charset="0"/>
              </a:rPr>
              <a:t>.</a:t>
            </a:r>
          </a:p>
          <a:p>
            <a:pPr marL="992188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Times New Roman" pitchFamily="18" charset="0"/>
              <a:buAutoNum type="arabicPeriod"/>
              <a:defRPr/>
            </a:pPr>
            <a:r>
              <a:rPr lang="en-US" sz="2000" dirty="0">
                <a:latin typeface="Trebuchet MS" panose="020B0603020202020204" pitchFamily="34" charset="0"/>
              </a:rPr>
              <a:t>A concept to reform the budget process in</a:t>
            </a:r>
            <a:r>
              <a:rPr lang="ru-RU" sz="2000" dirty="0">
                <a:latin typeface="Trebuchet MS" panose="020B0603020202020204" pitchFamily="34" charset="0"/>
              </a:rPr>
              <a:t> 2004-2006: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800" dirty="0">
                <a:latin typeface="Trebuchet MS" panose="020B0603020202020204" pitchFamily="34" charset="0"/>
              </a:rPr>
              <a:t>goals, objectives and indicators </a:t>
            </a:r>
            <a:r>
              <a:rPr lang="en-US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for all types of activities performed by </a:t>
            </a:r>
            <a:r>
              <a:rPr lang="en-US" sz="1800" dirty="0">
                <a:latin typeface="Trebuchet MS" panose="020B0603020202020204" pitchFamily="34" charset="0"/>
              </a:rPr>
              <a:t>bodies of executive power</a:t>
            </a:r>
            <a:r>
              <a:rPr lang="ru-RU" sz="1800" dirty="0">
                <a:latin typeface="Trebuchet MS" panose="020B0603020202020204" pitchFamily="34" charset="0"/>
              </a:rPr>
              <a:t>;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800" dirty="0">
                <a:latin typeface="Trebuchet MS" panose="020B0603020202020204" pitchFamily="34" charset="0"/>
              </a:rPr>
              <a:t>departmental targeted programs</a:t>
            </a:r>
            <a:r>
              <a:rPr lang="ru-RU" sz="1800" dirty="0">
                <a:latin typeface="Trebuchet MS" panose="020B0603020202020204" pitchFamily="34" charset="0"/>
              </a:rPr>
              <a:t>.</a:t>
            </a:r>
          </a:p>
          <a:p>
            <a:pPr marL="992188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Times New Roman" pitchFamily="18" charset="0"/>
              <a:buAutoNum type="arabicPeriod"/>
              <a:defRPr/>
            </a:pPr>
            <a:r>
              <a:rPr lang="en-US" sz="2000" dirty="0">
                <a:latin typeface="Trebuchet MS" panose="020B0603020202020204" pitchFamily="34" charset="0"/>
              </a:rPr>
              <a:t>RF Government program to boost budget expenditures efficiency for </a:t>
            </a:r>
            <a:r>
              <a:rPr lang="ru-RU" sz="2000" dirty="0">
                <a:latin typeface="Trebuchet MS" panose="020B0603020202020204" pitchFamily="34" charset="0"/>
              </a:rPr>
              <a:t>2010-2012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800" dirty="0">
                <a:latin typeface="Trebuchet MS" panose="020B0603020202020204" pitchFamily="34" charset="0"/>
              </a:rPr>
              <a:t>Implementation of government programs and migration to program-based federal budget</a:t>
            </a:r>
            <a:r>
              <a:rPr lang="ru-RU" sz="1800" dirty="0">
                <a:latin typeface="Trebuchet MS" panose="020B0603020202020204" pitchFamily="34" charset="0"/>
              </a:rPr>
              <a:t>;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800" dirty="0">
                <a:latin typeface="Trebuchet MS" panose="020B0603020202020204" pitchFamily="34" charset="0"/>
              </a:rPr>
              <a:t>Legislative framework to support program-based budgets within the budget system</a:t>
            </a:r>
            <a:r>
              <a:rPr lang="ru-RU" sz="1800" dirty="0">
                <a:latin typeface="Trebuchet MS" panose="020B0603020202020204" pitchFamily="34" charset="0"/>
              </a:rPr>
              <a:t>;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en-US" sz="1800" dirty="0">
                <a:latin typeface="Trebuchet MS" panose="020B0603020202020204" pitchFamily="34" charset="0"/>
              </a:rPr>
              <a:t>a new way to manage government services providers </a:t>
            </a:r>
            <a:r>
              <a:rPr lang="ru-RU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(</a:t>
            </a:r>
            <a:r>
              <a:rPr lang="en-US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instead of financial estimates – public contract with</a:t>
            </a:r>
            <a:r>
              <a:rPr lang="ru-RU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agencies’ performance indicators</a:t>
            </a:r>
            <a:r>
              <a:rPr lang="ru-RU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).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endParaRPr lang="en-US" sz="1800" dirty="0">
              <a:latin typeface="Trebuchet MS" panose="020B0603020202020204" pitchFamily="34" charset="0"/>
            </a:endParaRPr>
          </a:p>
          <a:p>
            <a:pPr marL="534988" indent="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None/>
              <a:defRPr/>
            </a:pPr>
            <a:endParaRPr lang="ru-RU" sz="1800" i="1" dirty="0">
              <a:latin typeface="Trebuchet MS" panose="020B0603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473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326380"/>
            <a:ext cx="9906000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/>
            <a:r>
              <a:rPr lang="en-US" alt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+mn-cs"/>
              </a:rPr>
              <a:t>Background for the advent of government programs </a:t>
            </a:r>
            <a:r>
              <a:rPr lang="ru-RU" altLang="ru-RU" sz="2400" b="1" dirty="0">
                <a:solidFill>
                  <a:srgbClr val="00602B"/>
                </a:solidFill>
                <a:latin typeface="Trebuchet MS" panose="020B0603020202020204" pitchFamily="34" charset="0"/>
                <a:ea typeface="+mn-ea"/>
                <a:cs typeface="+mn-cs"/>
              </a:rPr>
              <a:t>– 2010</a:t>
            </a:r>
          </a:p>
        </p:txBody>
      </p:sp>
      <p:sp>
        <p:nvSpPr>
          <p:cNvPr id="9219" name="Содержимое 5"/>
          <p:cNvSpPr>
            <a:spLocks noGrp="1"/>
          </p:cNvSpPr>
          <p:nvPr>
            <p:ph idx="4294967295"/>
          </p:nvPr>
        </p:nvSpPr>
        <p:spPr>
          <a:xfrm>
            <a:off x="200024" y="1063625"/>
            <a:ext cx="9505951" cy="4557713"/>
          </a:xfrm>
        </p:spPr>
        <p:txBody>
          <a:bodyPr/>
          <a:lstStyle/>
          <a:p>
            <a:pPr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en-US" sz="2200" b="1" dirty="0">
                <a:latin typeface="Trebuchet MS" panose="020B0603020202020204" pitchFamily="34" charset="0"/>
              </a:rPr>
              <a:t>expenditures</a:t>
            </a:r>
            <a:r>
              <a:rPr lang="en-US" sz="2200" dirty="0">
                <a:latin typeface="Trebuchet MS" panose="020B0603020202020204" pitchFamily="34" charset="0"/>
              </a:rPr>
              <a:t> during 2000es </a:t>
            </a:r>
            <a:r>
              <a:rPr lang="en-US" sz="2200" b="1" dirty="0">
                <a:latin typeface="Trebuchet MS" panose="020B0603020202020204" pitchFamily="34" charset="0"/>
              </a:rPr>
              <a:t>increased</a:t>
            </a:r>
            <a:r>
              <a:rPr lang="en-US" sz="2200" dirty="0">
                <a:latin typeface="Trebuchet MS" panose="020B0603020202020204" pitchFamily="34" charset="0"/>
              </a:rPr>
              <a:t> dramatically, but often without </a:t>
            </a:r>
            <a:r>
              <a:rPr lang="en-US" sz="2200" b="1" dirty="0">
                <a:latin typeface="Trebuchet MS" panose="020B0603020202020204" pitchFamily="34" charset="0"/>
              </a:rPr>
              <a:t>alignment with priorities;</a:t>
            </a:r>
            <a:r>
              <a:rPr lang="en-US" sz="2200" dirty="0">
                <a:latin typeface="Trebuchet MS" panose="020B0603020202020204" pitchFamily="34" charset="0"/>
              </a:rPr>
              <a:t> </a:t>
            </a:r>
            <a:r>
              <a:rPr lang="en-US" sz="2200" b="1" dirty="0">
                <a:latin typeface="Trebuchet MS" panose="020B0603020202020204" pitchFamily="34" charset="0"/>
              </a:rPr>
              <a:t>bargaining for resources </a:t>
            </a:r>
            <a:r>
              <a:rPr lang="en-US" sz="2200" dirty="0">
                <a:latin typeface="Trebuchet MS" panose="020B0603020202020204" pitchFamily="34" charset="0"/>
              </a:rPr>
              <a:t>and weakening of budget discipline</a:t>
            </a:r>
            <a:r>
              <a:rPr lang="ru-RU" sz="2200" dirty="0">
                <a:latin typeface="Trebuchet MS" panose="020B0603020202020204" pitchFamily="34" charset="0"/>
              </a:rPr>
              <a:t>;</a:t>
            </a:r>
          </a:p>
          <a:p>
            <a:pPr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en-US" sz="2200" b="1" dirty="0">
                <a:latin typeface="Trebuchet MS" panose="020B0603020202020204" pitchFamily="34" charset="0"/>
              </a:rPr>
              <a:t>incentives to increase budget expenditures </a:t>
            </a:r>
            <a:r>
              <a:rPr lang="en-US" sz="2200" dirty="0">
                <a:latin typeface="Trebuchet MS" panose="020B0603020202020204" pitchFamily="34" charset="0"/>
              </a:rPr>
              <a:t>persist; no conditions for achieving a higher budget expenditures efficiency</a:t>
            </a:r>
            <a:r>
              <a:rPr lang="ru-RU" sz="2200" dirty="0">
                <a:latin typeface="Trebuchet MS" panose="020B0603020202020204" pitchFamily="34" charset="0"/>
              </a:rPr>
              <a:t>;</a:t>
            </a:r>
          </a:p>
          <a:p>
            <a:pPr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en-US" sz="2200" dirty="0">
                <a:latin typeface="Trebuchet MS" panose="020B0603020202020204" pitchFamily="34" charset="0"/>
              </a:rPr>
              <a:t>a weak connection between </a:t>
            </a:r>
            <a:r>
              <a:rPr lang="en-US" sz="2200" b="1" dirty="0">
                <a:latin typeface="Trebuchet MS" panose="020B0603020202020204" pitchFamily="34" charset="0"/>
              </a:rPr>
              <a:t>strategic</a:t>
            </a:r>
            <a:r>
              <a:rPr lang="ru-RU" sz="2200" b="1" dirty="0">
                <a:latin typeface="Trebuchet MS" panose="020B0603020202020204" pitchFamily="34" charset="0"/>
              </a:rPr>
              <a:t> </a:t>
            </a:r>
            <a:r>
              <a:rPr lang="en-US" sz="2200" dirty="0">
                <a:latin typeface="Trebuchet MS" panose="020B0603020202020204" pitchFamily="34" charset="0"/>
              </a:rPr>
              <a:t>planning and </a:t>
            </a:r>
            <a:r>
              <a:rPr lang="en-US" sz="2200" b="1" dirty="0">
                <a:latin typeface="Trebuchet MS" panose="020B0603020202020204" pitchFamily="34" charset="0"/>
              </a:rPr>
              <a:t>budgeting;</a:t>
            </a:r>
            <a:r>
              <a:rPr lang="ru-RU" sz="2200" dirty="0">
                <a:latin typeface="Trebuchet MS" panose="020B0603020202020204" pitchFamily="34" charset="0"/>
              </a:rPr>
              <a:t> </a:t>
            </a:r>
            <a:r>
              <a:rPr lang="en-US" sz="2200" dirty="0">
                <a:latin typeface="Trebuchet MS" panose="020B0603020202020204" pitchFamily="34" charset="0"/>
              </a:rPr>
              <a:t>a poor link between expenditures mix/dynamics and government policy goals</a:t>
            </a:r>
            <a:r>
              <a:rPr lang="ru-RU" sz="2200" dirty="0">
                <a:latin typeface="Trebuchet MS" panose="020B0603020202020204" pitchFamily="34" charset="0"/>
              </a:rPr>
              <a:t>; </a:t>
            </a:r>
          </a:p>
          <a:p>
            <a:pPr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en-US" sz="2200" dirty="0">
                <a:latin typeface="Trebuchet MS" panose="020B0603020202020204" pitchFamily="34" charset="0"/>
              </a:rPr>
              <a:t>majority of active programs’ documents </a:t>
            </a:r>
            <a:r>
              <a:rPr lang="en-US" sz="2200" b="1" dirty="0">
                <a:latin typeface="Trebuchet MS" panose="020B0603020202020204" pitchFamily="34" charset="0"/>
              </a:rPr>
              <a:t>are not reflected </a:t>
            </a:r>
            <a:r>
              <a:rPr lang="en-US" sz="2200" dirty="0">
                <a:latin typeface="Trebuchet MS" panose="020B0603020202020204" pitchFamily="34" charset="0"/>
              </a:rPr>
              <a:t>in the budget</a:t>
            </a:r>
            <a:r>
              <a:rPr lang="ru-RU" sz="2200" dirty="0">
                <a:latin typeface="Trebuchet MS" panose="020B0603020202020204" pitchFamily="34" charset="0"/>
              </a:rPr>
              <a:t>;</a:t>
            </a:r>
          </a:p>
          <a:p>
            <a:pPr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en-US" sz="2200" dirty="0">
                <a:latin typeface="Trebuchet MS" panose="020B0603020202020204" pitchFamily="34" charset="0"/>
              </a:rPr>
              <a:t>no assessment of the impact produced by </a:t>
            </a:r>
            <a:r>
              <a:rPr lang="en-US" sz="2200" b="1" dirty="0">
                <a:latin typeface="Trebuchet MS" panose="020B0603020202020204" pitchFamily="34" charset="0"/>
              </a:rPr>
              <a:t>all government policy instruments</a:t>
            </a:r>
            <a:r>
              <a:rPr lang="en-US" sz="2200" dirty="0">
                <a:latin typeface="Trebuchet MS" panose="020B0603020202020204" pitchFamily="34" charset="0"/>
              </a:rPr>
              <a:t> </a:t>
            </a:r>
            <a:r>
              <a:rPr lang="ru-RU" sz="2200" dirty="0">
                <a:latin typeface="Trebuchet MS" panose="020B0603020202020204" pitchFamily="34" charset="0"/>
              </a:rPr>
              <a:t>(</a:t>
            </a:r>
            <a:r>
              <a:rPr lang="en-US" sz="2200" dirty="0">
                <a:latin typeface="Trebuchet MS" panose="020B0603020202020204" pitchFamily="34" charset="0"/>
              </a:rPr>
              <a:t>budget, fiscal, tariff, customs, regulatory)</a:t>
            </a:r>
            <a:r>
              <a:rPr lang="ru-RU" sz="2200" dirty="0">
                <a:latin typeface="Trebuchet MS" panose="020B0603020202020204" pitchFamily="34" charset="0"/>
              </a:rPr>
              <a:t>.</a:t>
            </a:r>
          </a:p>
          <a:p>
            <a:pPr marL="109537" indent="0"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None/>
              <a:defRPr/>
            </a:pPr>
            <a:endParaRPr lang="ru-RU" sz="2200" dirty="0">
              <a:latin typeface="Trebuchet MS" panose="020B0603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077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0" y="271434"/>
            <a:ext cx="9829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en-US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A desired </a:t>
            </a:r>
            <a:r>
              <a:rPr lang="en-US" sz="2000" b="1" u="sng" dirty="0">
                <a:solidFill>
                  <a:srgbClr val="00602B"/>
                </a:solidFill>
                <a:latin typeface="Trebuchet MS" panose="020B0603020202020204" pitchFamily="34" charset="0"/>
              </a:rPr>
              <a:t>model</a:t>
            </a:r>
            <a:r>
              <a:rPr lang="en-US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 of strategic performance</a:t>
            </a:r>
            <a:r>
              <a:rPr 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-</a:t>
            </a:r>
            <a:r>
              <a:rPr lang="en-US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based planning</a:t>
            </a:r>
            <a:endParaRPr lang="ru-RU" sz="2000" b="1" dirty="0">
              <a:solidFill>
                <a:srgbClr val="00602B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019403"/>
              </p:ext>
            </p:extLst>
          </p:nvPr>
        </p:nvGraphicFramePr>
        <p:xfrm>
          <a:off x="4378570" y="5222631"/>
          <a:ext cx="1936506" cy="391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816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what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?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who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how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6" name="Прямая со стрелкой 75"/>
          <p:cNvCxnSpPr>
            <a:endCxn id="55" idx="0"/>
          </p:cNvCxnSpPr>
          <p:nvPr/>
        </p:nvCxnSpPr>
        <p:spPr>
          <a:xfrm>
            <a:off x="6813550" y="1403350"/>
            <a:ext cx="1620835" cy="121603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845719" y="933450"/>
            <a:ext cx="2993232" cy="514529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b="1" spc="-30" dirty="0">
                <a:latin typeface="Trebuchet MS" panose="020B0603020202020204" pitchFamily="34" charset="0"/>
              </a:rPr>
              <a:t>Long-term development strategy (concept)</a:t>
            </a:r>
            <a:endParaRPr lang="ru-RU" b="1" spc="-30" dirty="0">
              <a:latin typeface="Trebuchet MS" panose="020B0603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334246" y="2619387"/>
            <a:ext cx="2200277" cy="57888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Trebuchet MS" panose="020B0603020202020204" pitchFamily="34" charset="0"/>
              </a:rPr>
              <a:t>Long-term budget projection</a:t>
            </a:r>
            <a:endParaRPr lang="ru-RU" sz="1400" b="1" dirty="0">
              <a:latin typeface="Trebuchet MS" panose="020B0603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914524" y="2600336"/>
            <a:ext cx="1876425" cy="610391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algn="ctr">
              <a:lnSpc>
                <a:spcPct val="60000"/>
              </a:lnSpc>
            </a:pPr>
            <a:r>
              <a:rPr lang="en-US" sz="1400" b="1" spc="-50" dirty="0">
                <a:latin typeface="Trebuchet MS" panose="020B0603020202020204" pitchFamily="34" charset="0"/>
              </a:rPr>
              <a:t>Long-term socio-economic development projections</a:t>
            </a:r>
            <a:endParaRPr lang="ru-RU" sz="1400" b="1" spc="-50" dirty="0">
              <a:latin typeface="Trebuchet MS" panose="020B0603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643807" y="3571200"/>
            <a:ext cx="1581153" cy="57888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>
                <a:latin typeface="Trebuchet MS" panose="020B0603020202020204" pitchFamily="34" charset="0"/>
              </a:rPr>
              <a:t>3-year budget</a:t>
            </a:r>
            <a:endParaRPr lang="ru-RU" sz="1400" b="1" dirty="0"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38775" y="1796415"/>
            <a:ext cx="1790699" cy="654784"/>
          </a:xfrm>
          <a:prstGeom prst="flowChartMultidocumen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rebuchet MS" panose="020B0603020202020204" pitchFamily="34" charset="0"/>
              </a:rPr>
              <a:t>Sectoral strategies</a:t>
            </a:r>
            <a:endParaRPr lang="ru-RU" sz="1400" dirty="0">
              <a:latin typeface="Trebuchet MS" panose="020B0603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990248" y="1442941"/>
            <a:ext cx="0" cy="47244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59" idx="3"/>
            <a:endCxn id="55" idx="1"/>
          </p:cNvCxnSpPr>
          <p:nvPr/>
        </p:nvCxnSpPr>
        <p:spPr>
          <a:xfrm>
            <a:off x="3790949" y="2905532"/>
            <a:ext cx="3543297" cy="329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3790949" y="3883305"/>
            <a:ext cx="3852858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381500" y="4527111"/>
            <a:ext cx="2238375" cy="2016564"/>
          </a:xfrm>
          <a:prstGeom prst="flowChartMultidocument">
            <a:avLst/>
          </a:prstGeom>
          <a:noFill/>
          <a:ln w="12700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en-US" b="1" dirty="0">
                <a:latin typeface="Trebuchet MS" panose="020B0603020202020204" pitchFamily="34" charset="0"/>
              </a:rPr>
              <a:t>Gov’t programs</a:t>
            </a:r>
            <a:endParaRPr lang="ru-RU" dirty="0">
              <a:latin typeface="Trebuchet MS" panose="020B0603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95773" y="5625172"/>
            <a:ext cx="2038351" cy="290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5993423" y="2451199"/>
            <a:ext cx="0" cy="225509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>
            <a:off x="6198394" y="3179219"/>
            <a:ext cx="1176337" cy="152466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6305549" y="4119563"/>
            <a:ext cx="1358040" cy="1046184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3749675" y="3198269"/>
            <a:ext cx="746126" cy="150561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3749675" y="4222750"/>
            <a:ext cx="631825" cy="94299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5131777" y="1442941"/>
            <a:ext cx="0" cy="3260944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59" idx="2"/>
          </p:cNvCxnSpPr>
          <p:nvPr/>
        </p:nvCxnSpPr>
        <p:spPr>
          <a:xfrm>
            <a:off x="2852737" y="3210727"/>
            <a:ext cx="0" cy="36775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stCxn id="55" idx="2"/>
          </p:cNvCxnSpPr>
          <p:nvPr/>
        </p:nvCxnSpPr>
        <p:spPr>
          <a:xfrm>
            <a:off x="8434385" y="3198269"/>
            <a:ext cx="0" cy="37048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V="1">
            <a:off x="3083719" y="1423258"/>
            <a:ext cx="788988" cy="1177078"/>
          </a:xfrm>
          <a:prstGeom prst="straightConnector1">
            <a:avLst/>
          </a:prstGeom>
          <a:ln w="12700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Левая фигурная скобка 116"/>
          <p:cNvSpPr/>
          <p:nvPr/>
        </p:nvSpPr>
        <p:spPr>
          <a:xfrm>
            <a:off x="1556782" y="790575"/>
            <a:ext cx="243840" cy="1660624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TextBox 121"/>
          <p:cNvSpPr txBox="1"/>
          <p:nvPr/>
        </p:nvSpPr>
        <p:spPr>
          <a:xfrm>
            <a:off x="59690" y="3198269"/>
            <a:ext cx="154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>
                <a:latin typeface="Trebuchet MS" panose="020B0603020202020204" pitchFamily="34" charset="0"/>
              </a:rPr>
              <a:t>Conditions</a:t>
            </a:r>
            <a:endParaRPr lang="ru-RU" sz="1400" i="1" dirty="0">
              <a:latin typeface="Trebuchet MS" panose="020B0603020202020204" pitchFamily="34" charset="0"/>
            </a:endParaRPr>
          </a:p>
        </p:txBody>
      </p:sp>
      <p:sp>
        <p:nvSpPr>
          <p:cNvPr id="123" name="Левая фигурная скобка 122"/>
          <p:cNvSpPr/>
          <p:nvPr/>
        </p:nvSpPr>
        <p:spPr>
          <a:xfrm>
            <a:off x="1560592" y="2600337"/>
            <a:ext cx="243840" cy="1647813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TextBox 123"/>
          <p:cNvSpPr txBox="1"/>
          <p:nvPr/>
        </p:nvSpPr>
        <p:spPr>
          <a:xfrm>
            <a:off x="176530" y="1439792"/>
            <a:ext cx="154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rebuchet MS" panose="020B0603020202020204" pitchFamily="34" charset="0"/>
              </a:rPr>
              <a:t>Goal setting</a:t>
            </a:r>
            <a:endParaRPr lang="ru-RU" sz="1400" i="1" dirty="0">
              <a:latin typeface="Trebuchet MS" panose="020B0603020202020204" pitchFamily="34" charset="0"/>
            </a:endParaRPr>
          </a:p>
        </p:txBody>
      </p:sp>
      <p:sp>
        <p:nvSpPr>
          <p:cNvPr id="125" name="Левая фигурная скобка 124"/>
          <p:cNvSpPr/>
          <p:nvPr/>
        </p:nvSpPr>
        <p:spPr>
          <a:xfrm>
            <a:off x="1556782" y="4470707"/>
            <a:ext cx="243840" cy="2211497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TextBox 125"/>
          <p:cNvSpPr txBox="1"/>
          <p:nvPr/>
        </p:nvSpPr>
        <p:spPr>
          <a:xfrm>
            <a:off x="64770" y="5358670"/>
            <a:ext cx="1544082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5000"/>
              </a:lnSpc>
            </a:pPr>
            <a:r>
              <a:rPr lang="en-US" sz="1400" i="1" dirty="0">
                <a:latin typeface="Trebuchet MS" panose="020B0603020202020204" pitchFamily="34" charset="0"/>
              </a:rPr>
              <a:t>Authority and instruments</a:t>
            </a:r>
            <a:endParaRPr lang="ru-RU" sz="1400" i="1" dirty="0">
              <a:latin typeface="Trebuchet MS" panose="020B0603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14523" y="3578946"/>
            <a:ext cx="1876425" cy="66920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65000"/>
              </a:lnSpc>
            </a:pPr>
            <a:r>
              <a:rPr lang="en-US" sz="1400" b="1" spc="-50" dirty="0">
                <a:latin typeface="Trebuchet MS" panose="020B0603020202020204" pitchFamily="34" charset="0"/>
              </a:rPr>
              <a:t>Socio-economic development projections for 3 years</a:t>
            </a:r>
            <a:endParaRPr lang="ru-RU" sz="1400" b="1" spc="-50" dirty="0">
              <a:latin typeface="Trebuchet MS" panose="020B0603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20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6425" y="2809875"/>
            <a:ext cx="6486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602B"/>
                </a:solidFill>
                <a:latin typeface="Trebuchet MS" panose="020B0603020202020204" pitchFamily="34" charset="0"/>
              </a:rPr>
              <a:t>The Current Program Budgeting Framework</a:t>
            </a:r>
            <a:endParaRPr lang="ru-RU" sz="3600" b="1" dirty="0">
              <a:solidFill>
                <a:srgbClr val="00602B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598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8"/>
          <p:cNvSpPr>
            <a:spLocks noChangeArrowheads="1"/>
          </p:cNvSpPr>
          <p:nvPr/>
        </p:nvSpPr>
        <p:spPr bwMode="auto">
          <a:xfrm>
            <a:off x="4523051" y="2797792"/>
            <a:ext cx="4498976" cy="29752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69" name="Line 2"/>
          <p:cNvSpPr>
            <a:spLocks noChangeShapeType="1"/>
          </p:cNvSpPr>
          <p:nvPr/>
        </p:nvSpPr>
        <p:spPr bwMode="auto">
          <a:xfrm>
            <a:off x="6184592" y="109873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70" name="Rectangle 3"/>
          <p:cNvSpPr>
            <a:spLocks noChangeArrowheads="1"/>
          </p:cNvSpPr>
          <p:nvPr/>
        </p:nvSpPr>
        <p:spPr bwMode="auto">
          <a:xfrm>
            <a:off x="5026" y="358150"/>
            <a:ext cx="99009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 eaLnBrk="0" hangingPunct="0"/>
            <a:r>
              <a:rPr lang="en-US" altLang="ru-RU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Selecting budget format</a:t>
            </a:r>
            <a:r>
              <a:rPr lang="ru-RU" altLang="ru-RU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 (</a:t>
            </a:r>
            <a:r>
              <a:rPr lang="en-US" altLang="ru-RU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starting from budgets for</a:t>
            </a:r>
            <a:r>
              <a:rPr lang="ru-RU" altLang="ru-RU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 2016-2018)</a:t>
            </a:r>
          </a:p>
        </p:txBody>
      </p:sp>
      <p:sp>
        <p:nvSpPr>
          <p:cNvPr id="2" name="Text Box 31"/>
          <p:cNvSpPr txBox="1">
            <a:spLocks noChangeArrowheads="1"/>
          </p:cNvSpPr>
          <p:nvPr/>
        </p:nvSpPr>
        <p:spPr bwMode="auto">
          <a:xfrm>
            <a:off x="1126817" y="1003480"/>
            <a:ext cx="2576512" cy="7707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>
                <a:latin typeface="Trebuchet MS" panose="020B0603020202020204" pitchFamily="34" charset="0"/>
              </a:rPr>
              <a:t>Federal budget</a:t>
            </a:r>
            <a:endParaRPr lang="ru-RU" b="1" dirty="0">
              <a:latin typeface="Trebuchet MS" panose="020B0603020202020204" pitchFamily="34" charset="0"/>
            </a:endParaRPr>
          </a:p>
        </p:txBody>
      </p:sp>
      <p:sp>
        <p:nvSpPr>
          <p:cNvPr id="36874" name="Line 32"/>
          <p:cNvSpPr>
            <a:spLocks noChangeShapeType="1"/>
          </p:cNvSpPr>
          <p:nvPr/>
        </p:nvSpPr>
        <p:spPr bwMode="auto">
          <a:xfrm>
            <a:off x="3761120" y="1381704"/>
            <a:ext cx="725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75" name="Text Box 34"/>
          <p:cNvSpPr txBox="1">
            <a:spLocks noChangeArrowheads="1"/>
          </p:cNvSpPr>
          <p:nvPr/>
        </p:nvSpPr>
        <p:spPr bwMode="auto">
          <a:xfrm>
            <a:off x="4495492" y="1003481"/>
            <a:ext cx="2171700" cy="7703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ru-RU" sz="1800" dirty="0">
                <a:latin typeface="Trebuchet MS" panose="020B0603020202020204" pitchFamily="34" charset="0"/>
              </a:rPr>
              <a:t>Program-based</a:t>
            </a:r>
            <a:endParaRPr lang="ru-RU" altLang="ru-RU" sz="1800" dirty="0">
              <a:latin typeface="Trebuchet MS" panose="020B0603020202020204" pitchFamily="34" charset="0"/>
            </a:endParaRPr>
          </a:p>
        </p:txBody>
      </p:sp>
      <p:sp>
        <p:nvSpPr>
          <p:cNvPr id="36876" name="Text Box 35"/>
          <p:cNvSpPr txBox="1">
            <a:spLocks noChangeArrowheads="1"/>
          </p:cNvSpPr>
          <p:nvPr/>
        </p:nvSpPr>
        <p:spPr bwMode="auto">
          <a:xfrm>
            <a:off x="6951355" y="987606"/>
            <a:ext cx="2043113" cy="7771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ru-RU" sz="1800" dirty="0">
                <a:latin typeface="Trebuchet MS" panose="020B0603020202020204" pitchFamily="34" charset="0"/>
              </a:rPr>
              <a:t>Agency-based</a:t>
            </a:r>
            <a:endParaRPr lang="ru-RU" altLang="ru-RU" sz="1800" dirty="0">
              <a:latin typeface="Trebuchet MS" panose="020B0603020202020204" pitchFamily="34" charset="0"/>
            </a:endParaRPr>
          </a:p>
        </p:txBody>
      </p:sp>
      <p:sp>
        <p:nvSpPr>
          <p:cNvPr id="36877" name="Text Box 36"/>
          <p:cNvSpPr txBox="1">
            <a:spLocks noChangeArrowheads="1"/>
          </p:cNvSpPr>
          <p:nvPr/>
        </p:nvSpPr>
        <p:spPr bwMode="auto">
          <a:xfrm>
            <a:off x="6659254" y="1127682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1155701" y="4642663"/>
            <a:ext cx="2576513" cy="8342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b="1" dirty="0">
                <a:latin typeface="Trebuchet MS" panose="020B0603020202020204" pitchFamily="34" charset="0"/>
              </a:rPr>
              <a:t>Local budgets</a:t>
            </a:r>
            <a:endParaRPr lang="ru-RU" b="1" dirty="0">
              <a:latin typeface="Trebuchet MS" panose="020B0603020202020204" pitchFamily="34" charset="0"/>
            </a:endParaRPr>
          </a:p>
        </p:txBody>
      </p:sp>
      <p:sp>
        <p:nvSpPr>
          <p:cNvPr id="36881" name="Line 38"/>
          <p:cNvSpPr>
            <a:spLocks noChangeShapeType="1"/>
          </p:cNvSpPr>
          <p:nvPr/>
        </p:nvSpPr>
        <p:spPr bwMode="auto">
          <a:xfrm flipV="1">
            <a:off x="3761119" y="4275345"/>
            <a:ext cx="690232" cy="7597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82" name="Text Box 41"/>
          <p:cNvSpPr txBox="1">
            <a:spLocks noChangeArrowheads="1"/>
          </p:cNvSpPr>
          <p:nvPr/>
        </p:nvSpPr>
        <p:spPr bwMode="auto">
          <a:xfrm>
            <a:off x="4837113" y="3363213"/>
            <a:ext cx="165100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ru-RU" sz="1800" dirty="0">
                <a:latin typeface="Trebuchet MS" panose="020B0603020202020204" pitchFamily="34" charset="0"/>
              </a:rPr>
              <a:t>Program-based</a:t>
            </a:r>
            <a:endParaRPr lang="ru-RU" altLang="ru-RU" sz="1800" dirty="0">
              <a:latin typeface="Trebuchet MS" panose="020B0603020202020204" pitchFamily="34" charset="0"/>
            </a:endParaRPr>
          </a:p>
        </p:txBody>
      </p:sp>
      <p:sp>
        <p:nvSpPr>
          <p:cNvPr id="36883" name="Text Box 42"/>
          <p:cNvSpPr txBox="1">
            <a:spLocks noChangeArrowheads="1"/>
          </p:cNvSpPr>
          <p:nvPr/>
        </p:nvSpPr>
        <p:spPr bwMode="auto">
          <a:xfrm>
            <a:off x="6587155" y="3488625"/>
            <a:ext cx="36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36884" name="Text Box 43"/>
          <p:cNvSpPr txBox="1">
            <a:spLocks noChangeArrowheads="1"/>
          </p:cNvSpPr>
          <p:nvPr/>
        </p:nvSpPr>
        <p:spPr bwMode="auto">
          <a:xfrm>
            <a:off x="6927851" y="3360038"/>
            <a:ext cx="18637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ru-RU" sz="1800" dirty="0">
                <a:latin typeface="Trebuchet MS" panose="020B0603020202020204" pitchFamily="34" charset="0"/>
              </a:rPr>
              <a:t>Agency-based</a:t>
            </a:r>
            <a:endParaRPr lang="ru-RU" altLang="ru-RU" sz="1800" dirty="0">
              <a:latin typeface="Trebuchet MS" panose="020B0603020202020204" pitchFamily="34" charset="0"/>
            </a:endParaRPr>
          </a:p>
        </p:txBody>
      </p:sp>
      <p:sp>
        <p:nvSpPr>
          <p:cNvPr id="36885" name="Line 44"/>
          <p:cNvSpPr>
            <a:spLocks noChangeShapeType="1"/>
          </p:cNvSpPr>
          <p:nvPr/>
        </p:nvSpPr>
        <p:spPr bwMode="auto">
          <a:xfrm>
            <a:off x="3742782" y="5062632"/>
            <a:ext cx="752711" cy="12562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86" name="Text Box 45"/>
          <p:cNvSpPr txBox="1">
            <a:spLocks noChangeArrowheads="1"/>
          </p:cNvSpPr>
          <p:nvPr/>
        </p:nvSpPr>
        <p:spPr bwMode="auto">
          <a:xfrm>
            <a:off x="4792663" y="4610988"/>
            <a:ext cx="169545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ru-RU" sz="1800" dirty="0">
                <a:latin typeface="Trebuchet MS" panose="020B0603020202020204" pitchFamily="34" charset="0"/>
              </a:rPr>
              <a:t>Function-based</a:t>
            </a:r>
            <a:endParaRPr lang="ru-RU" altLang="ru-RU" sz="1800" dirty="0">
              <a:latin typeface="Trebuchet MS" panose="020B0603020202020204" pitchFamily="34" charset="0"/>
            </a:endParaRPr>
          </a:p>
        </p:txBody>
      </p:sp>
      <p:sp>
        <p:nvSpPr>
          <p:cNvPr id="36887" name="Text Box 46"/>
          <p:cNvSpPr txBox="1">
            <a:spLocks noChangeArrowheads="1"/>
          </p:cNvSpPr>
          <p:nvPr/>
        </p:nvSpPr>
        <p:spPr bwMode="auto">
          <a:xfrm>
            <a:off x="6566871" y="4731638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36888" name="Text Box 47"/>
          <p:cNvSpPr txBox="1">
            <a:spLocks noChangeArrowheads="1"/>
          </p:cNvSpPr>
          <p:nvPr/>
        </p:nvSpPr>
        <p:spPr bwMode="auto">
          <a:xfrm>
            <a:off x="6927851" y="4590351"/>
            <a:ext cx="18637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ru-RU" sz="1800" dirty="0">
                <a:latin typeface="Trebuchet MS" panose="020B0603020202020204" pitchFamily="34" charset="0"/>
              </a:rPr>
              <a:t>Agency-based</a:t>
            </a:r>
            <a:endParaRPr lang="ru-RU" altLang="ru-RU" sz="1800" dirty="0">
              <a:latin typeface="Trebuchet MS" panose="020B0603020202020204" pitchFamily="34" charset="0"/>
            </a:endParaRPr>
          </a:p>
        </p:txBody>
      </p:sp>
      <p:sp>
        <p:nvSpPr>
          <p:cNvPr id="5" name="Text Box 50"/>
          <p:cNvSpPr txBox="1">
            <a:spLocks noChangeArrowheads="1"/>
          </p:cNvSpPr>
          <p:nvPr/>
        </p:nvSpPr>
        <p:spPr bwMode="auto">
          <a:xfrm>
            <a:off x="6350265" y="4098225"/>
            <a:ext cx="688975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>
                <a:latin typeface="Trebuchet MS" panose="020B0603020202020204" pitchFamily="34" charset="0"/>
              </a:rPr>
              <a:t>OR</a:t>
            </a:r>
            <a:endParaRPr lang="ru-RU" b="1" dirty="0">
              <a:latin typeface="Trebuchet MS" panose="020B0603020202020204" pitchFamily="34" charset="0"/>
            </a:endParaRPr>
          </a:p>
        </p:txBody>
      </p:sp>
      <p:sp>
        <p:nvSpPr>
          <p:cNvPr id="21" name="Line 2"/>
          <p:cNvSpPr>
            <a:spLocks noChangeShapeType="1"/>
          </p:cNvSpPr>
          <p:nvPr/>
        </p:nvSpPr>
        <p:spPr bwMode="auto">
          <a:xfrm>
            <a:off x="6184592" y="2122309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1126817" y="2027059"/>
            <a:ext cx="2576512" cy="962326"/>
          </a:xfrm>
          <a:prstGeom prst="rect">
            <a:avLst/>
          </a:prstGeom>
          <a:gradFill>
            <a:gsLst>
              <a:gs pos="0">
                <a:schemeClr val="accent4">
                  <a:tint val="1000"/>
                  <a:satMod val="255000"/>
                </a:schemeClr>
              </a:gs>
              <a:gs pos="55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b="1" dirty="0">
                <a:latin typeface="Trebuchet MS" panose="020B0603020202020204" pitchFamily="34" charset="0"/>
              </a:rPr>
              <a:t>Subnational (constituents’) budgets</a:t>
            </a:r>
            <a:endParaRPr lang="ru-RU" b="1" dirty="0">
              <a:latin typeface="Trebuchet MS" panose="020B0603020202020204" pitchFamily="34" charset="0"/>
            </a:endParaRPr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>
            <a:off x="3761120" y="2364339"/>
            <a:ext cx="725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4495492" y="2027059"/>
            <a:ext cx="2171700" cy="668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ru-RU" sz="1800" dirty="0">
                <a:latin typeface="Trebuchet MS" panose="020B0603020202020204" pitchFamily="34" charset="0"/>
              </a:rPr>
              <a:t>Program-based</a:t>
            </a:r>
            <a:endParaRPr lang="ru-RU" altLang="ru-RU" sz="1800" dirty="0">
              <a:latin typeface="Trebuchet MS" panose="020B0603020202020204" pitchFamily="34" charset="0"/>
            </a:endParaRPr>
          </a:p>
        </p:txBody>
      </p:sp>
      <p:sp>
        <p:nvSpPr>
          <p:cNvPr id="25" name="Text Box 35"/>
          <p:cNvSpPr txBox="1">
            <a:spLocks noChangeArrowheads="1"/>
          </p:cNvSpPr>
          <p:nvPr/>
        </p:nvSpPr>
        <p:spPr bwMode="auto">
          <a:xfrm>
            <a:off x="6951355" y="2011185"/>
            <a:ext cx="2043113" cy="673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ru-RU" sz="1800" dirty="0">
                <a:latin typeface="Trebuchet MS" panose="020B0603020202020204" pitchFamily="34" charset="0"/>
              </a:rPr>
              <a:t>Agency-based</a:t>
            </a:r>
            <a:endParaRPr lang="ru-RU" altLang="ru-RU" sz="1800" dirty="0">
              <a:latin typeface="Trebuchet MS" panose="020B0603020202020204" pitchFamily="34" charset="0"/>
            </a:endParaRPr>
          </a:p>
        </p:txBody>
      </p:sp>
      <p:sp>
        <p:nvSpPr>
          <p:cNvPr id="26" name="Text Box 36"/>
          <p:cNvSpPr txBox="1">
            <a:spLocks noChangeArrowheads="1"/>
          </p:cNvSpPr>
          <p:nvPr/>
        </p:nvSpPr>
        <p:spPr bwMode="auto">
          <a:xfrm>
            <a:off x="6659254" y="2151261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27" name="Text Box 49"/>
          <p:cNvSpPr txBox="1">
            <a:spLocks noChangeArrowheads="1"/>
          </p:cNvSpPr>
          <p:nvPr/>
        </p:nvSpPr>
        <p:spPr bwMode="auto">
          <a:xfrm>
            <a:off x="4598377" y="2781172"/>
            <a:ext cx="4423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The right to choose between</a:t>
            </a:r>
            <a:endParaRPr lang="ru-RU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28" name="Line 2"/>
          <p:cNvSpPr>
            <a:spLocks noChangeShapeType="1"/>
          </p:cNvSpPr>
          <p:nvPr/>
        </p:nvSpPr>
        <p:spPr bwMode="auto">
          <a:xfrm>
            <a:off x="6212151" y="6080159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4523051" y="5984909"/>
            <a:ext cx="2171700" cy="668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ru-RU" sz="1800" dirty="0">
                <a:latin typeface="Trebuchet MS" panose="020B0603020202020204" pitchFamily="34" charset="0"/>
              </a:rPr>
              <a:t>Program-based</a:t>
            </a:r>
            <a:endParaRPr lang="ru-RU" altLang="ru-RU" sz="1800" dirty="0">
              <a:latin typeface="Trebuchet MS" panose="020B0603020202020204" pitchFamily="34" charset="0"/>
            </a:endParaRPr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6978914" y="5969035"/>
            <a:ext cx="2043113" cy="673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ru-RU" sz="1800" dirty="0">
                <a:latin typeface="Trebuchet MS" panose="020B0603020202020204" pitchFamily="34" charset="0"/>
              </a:rPr>
              <a:t>Agency-based</a:t>
            </a:r>
            <a:endParaRPr lang="ru-RU" altLang="ru-RU" sz="1800" dirty="0">
              <a:latin typeface="Trebuchet MS" panose="020B0603020202020204" pitchFamily="34" charset="0"/>
            </a:endParaRPr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6686813" y="6109111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ru-RU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804093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2"/>
          <p:cNvSpPr txBox="1">
            <a:spLocks noChangeArrowheads="1"/>
          </p:cNvSpPr>
          <p:nvPr/>
        </p:nvSpPr>
        <p:spPr bwMode="auto">
          <a:xfrm>
            <a:off x="0" y="347663"/>
            <a:ext cx="9752013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0" hangingPunct="0"/>
            <a:r>
              <a:rPr lang="en-US" alt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Federal budget expenditures to support implementation </a:t>
            </a:r>
          </a:p>
          <a:p>
            <a:pPr algn="ctr" eaLnBrk="0" hangingPunct="0"/>
            <a:r>
              <a:rPr lang="en-US" alt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of government programs in</a:t>
            </a:r>
            <a:r>
              <a:rPr lang="ru-RU" alt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 2018-2020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322345"/>
              </p:ext>
            </p:extLst>
          </p:nvPr>
        </p:nvGraphicFramePr>
        <p:xfrm>
          <a:off x="165100" y="1081088"/>
          <a:ext cx="9561517" cy="4166388"/>
        </p:xfrm>
        <a:graphic>
          <a:graphicData uri="http://schemas.openxmlformats.org/drawingml/2006/table">
            <a:tbl>
              <a:tblPr/>
              <a:tblGrid>
                <a:gridCol w="368300">
                  <a:extLst>
                    <a:ext uri="{9D8B030D-6E8A-4147-A177-3AD203B41FA5}">
                      <a16:colId xmlns:a16="http://schemas.microsoft.com/office/drawing/2014/main" val="1872888358"/>
                    </a:ext>
                  </a:extLst>
                </a:gridCol>
                <a:gridCol w="2464777">
                  <a:extLst>
                    <a:ext uri="{9D8B030D-6E8A-4147-A177-3AD203B41FA5}">
                      <a16:colId xmlns:a16="http://schemas.microsoft.com/office/drawing/2014/main" val="1882990000"/>
                    </a:ext>
                  </a:extLst>
                </a:gridCol>
                <a:gridCol w="926322">
                  <a:extLst>
                    <a:ext uri="{9D8B030D-6E8A-4147-A177-3AD203B41FA5}">
                      <a16:colId xmlns:a16="http://schemas.microsoft.com/office/drawing/2014/main" val="2156400041"/>
                    </a:ext>
                  </a:extLst>
                </a:gridCol>
                <a:gridCol w="779386">
                  <a:extLst>
                    <a:ext uri="{9D8B030D-6E8A-4147-A177-3AD203B41FA5}">
                      <a16:colId xmlns:a16="http://schemas.microsoft.com/office/drawing/2014/main" val="3538934115"/>
                    </a:ext>
                  </a:extLst>
                </a:gridCol>
                <a:gridCol w="878362">
                  <a:extLst>
                    <a:ext uri="{9D8B030D-6E8A-4147-A177-3AD203B41FA5}">
                      <a16:colId xmlns:a16="http://schemas.microsoft.com/office/drawing/2014/main" val="629216990"/>
                    </a:ext>
                  </a:extLst>
                </a:gridCol>
                <a:gridCol w="827345">
                  <a:extLst>
                    <a:ext uri="{9D8B030D-6E8A-4147-A177-3AD203B41FA5}">
                      <a16:colId xmlns:a16="http://schemas.microsoft.com/office/drawing/2014/main" val="3526530885"/>
                    </a:ext>
                  </a:extLst>
                </a:gridCol>
                <a:gridCol w="830403">
                  <a:extLst>
                    <a:ext uri="{9D8B030D-6E8A-4147-A177-3AD203B41FA5}">
                      <a16:colId xmlns:a16="http://schemas.microsoft.com/office/drawing/2014/main" val="936697069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2668392469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3949545136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2156484487"/>
                    </a:ext>
                  </a:extLst>
                </a:gridCol>
              </a:tblGrid>
              <a:tr h="410369">
                <a:tc rowSpan="2">
                  <a:txBody>
                    <a:bodyPr/>
                    <a:lstStyle>
                      <a:lvl1pPr indent="53975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5397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rowSpan="2">
                  <a:txBody>
                    <a:bodyPr/>
                    <a:lstStyle>
                      <a:lvl1pPr indent="53975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kumimoji="0" lang="en-US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Title</a:t>
                      </a: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47689"/>
                  </a:ext>
                </a:extLst>
              </a:tr>
              <a:tr h="534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  <a:endParaRPr kumimoji="0" lang="ru-RU" altLang="ru-RU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</a:t>
                      </a:r>
                      <a:r>
                        <a:rPr kumimoji="0" lang="en-US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 in total expenditures</a:t>
                      </a:r>
                      <a:endParaRPr kumimoji="0" lang="ru-RU" altLang="ru-RU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en-US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 </a:t>
                      </a:r>
                      <a:r>
                        <a:rPr kumimoji="0" lang="en-US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in total expenditures</a:t>
                      </a:r>
                      <a:endParaRPr kumimoji="0" lang="ru-RU" altLang="ru-RU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en-US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 </a:t>
                      </a:r>
                      <a:r>
                        <a:rPr kumimoji="0" lang="en-US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 in total expenditures</a:t>
                      </a:r>
                      <a:endParaRPr kumimoji="0" lang="ru-RU" altLang="ru-RU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en-US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Amount</a:t>
                      </a:r>
                      <a:endParaRPr lang="ru-RU" sz="105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 </a:t>
                      </a:r>
                      <a:r>
                        <a:rPr kumimoji="0" lang="en-US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in total expenditures</a:t>
                      </a:r>
                      <a:endParaRPr kumimoji="0" lang="ru-RU" altLang="ru-RU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07004"/>
                  </a:ext>
                </a:extLst>
              </a:tr>
              <a:tr h="39581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3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4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5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6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7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8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9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10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92462"/>
                  </a:ext>
                </a:extLst>
              </a:tr>
              <a:tr h="490222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Federal budget expenditures, TOTAL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728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529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373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17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155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5118369"/>
                  </a:ext>
                </a:extLst>
              </a:tr>
              <a:tr h="315298">
                <a:tc>
                  <a:txBody>
                    <a:bodyPr/>
                    <a:lstStyle>
                      <a:lvl1pPr marL="201613" indent="16033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01613" marR="0" lvl="0" indent="160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01613" indent="16033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01613" marR="0" lvl="0" indent="160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of which</a:t>
                      </a:r>
                      <a:r>
                        <a:rPr kumimoji="0" lang="ru-RU" alt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kumimoji="0" lang="ru-RU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549393"/>
                  </a:ext>
                </a:extLst>
              </a:tr>
              <a:tr h="1014020">
                <a:tc>
                  <a:txBody>
                    <a:bodyPr/>
                    <a:lstStyle>
                      <a:lvl1pPr marL="1588" indent="-158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588" marR="0" lvl="0" indent="-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8" indent="-158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588" marR="0" lvl="0" indent="-1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Expenditures to support implementation of </a:t>
                      </a:r>
                      <a:r>
                        <a:rPr kumimoji="0" lang="en-US" altLang="ru-RU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RF Government Programs</a:t>
                      </a:r>
                      <a:r>
                        <a:rPr kumimoji="0" lang="en-US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cs typeface="Times New Roman" panose="02020603050405020304" pitchFamily="18" charset="0"/>
                        </a:rPr>
                        <a:t>, total</a:t>
                      </a:r>
                      <a:endParaRPr kumimoji="0" lang="ru-RU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54000" marT="0" marB="72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953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53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9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108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55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720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53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842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51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253763"/>
                  </a:ext>
                </a:extLst>
              </a:tr>
              <a:tr h="973204">
                <a:tc>
                  <a:txBody>
                    <a:bodyPr/>
                    <a:lstStyle>
                      <a:lvl1pPr indent="-1905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-190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-1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Times New Roman" panose="02020603050405020304" pitchFamily="18" charset="0"/>
                        </a:rPr>
                        <a:t>Expenditures to support implementation of </a:t>
                      </a:r>
                      <a:r>
                        <a:rPr kumimoji="0" lang="en-US" sz="1600" b="1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  <a:ea typeface="+mn-ea"/>
                          <a:cs typeface="Times New Roman" panose="02020603050405020304" pitchFamily="18" charset="0"/>
                        </a:rPr>
                        <a:t>non-programmatic areas</a:t>
                      </a:r>
                      <a:endParaRPr kumimoji="0" lang="ru-RU" sz="1600" b="1" i="0" u="sng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 panose="020406040505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54000" marT="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774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46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420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44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652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46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,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313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</a:t>
                      </a:r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48</a:t>
                      </a:r>
                      <a:r>
                        <a:rPr lang="en-US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.5</a:t>
                      </a:r>
                      <a:endParaRPr lang="ru-RU" sz="1550" b="1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06281"/>
                  </a:ext>
                </a:extLst>
              </a:tr>
            </a:tbl>
          </a:graphicData>
        </a:graphic>
      </p:graphicFrame>
      <p:sp>
        <p:nvSpPr>
          <p:cNvPr id="156837" name="Text Box 107"/>
          <p:cNvSpPr txBox="1">
            <a:spLocks noChangeArrowheads="1"/>
          </p:cNvSpPr>
          <p:nvPr/>
        </p:nvSpPr>
        <p:spPr bwMode="auto">
          <a:xfrm>
            <a:off x="8181975" y="809625"/>
            <a:ext cx="148113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100" i="1" dirty="0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    </a:t>
            </a:r>
            <a:r>
              <a:rPr lang="ru-RU" altLang="ru-RU" sz="1100" i="1" dirty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(</a:t>
            </a:r>
            <a:r>
              <a:rPr lang="en-US" altLang="ru-RU" sz="1100" i="1" dirty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billion rubles</a:t>
            </a:r>
            <a:r>
              <a:rPr lang="ru-RU" altLang="ru-RU" sz="1100" i="1" dirty="0">
                <a:solidFill>
                  <a:srgbClr val="000000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165100" y="5554001"/>
            <a:ext cx="3314700" cy="122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en-US" altLang="ru-RU" sz="1400" dirty="0">
                <a:latin typeface="Century" panose="02040604050505020304" pitchFamily="18" charset="0"/>
              </a:rPr>
              <a:t>Judiciary</a:t>
            </a:r>
            <a:endParaRPr lang="ru-RU" altLang="ru-RU" sz="1400" dirty="0">
              <a:latin typeface="Century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en-US" altLang="ru-RU" sz="1400" dirty="0">
                <a:latin typeface="Century" panose="02040604050505020304" pitchFamily="18" charset="0"/>
              </a:rPr>
              <a:t>Presidential Executive Office</a:t>
            </a:r>
            <a:endParaRPr lang="ru-RU" altLang="ru-RU" sz="1400" dirty="0">
              <a:latin typeface="Century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en-US" altLang="ru-RU" sz="1400" dirty="0">
                <a:latin typeface="Century" panose="02040604050505020304" pitchFamily="18" charset="0"/>
              </a:rPr>
              <a:t>Office of the Government</a:t>
            </a:r>
            <a:endParaRPr lang="ru-RU" altLang="ru-RU" sz="1400" dirty="0">
              <a:latin typeface="Century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en-US" altLang="ru-RU" sz="1400" dirty="0">
                <a:latin typeface="Century" panose="02040604050505020304" pitchFamily="18" charset="0"/>
              </a:rPr>
              <a:t>State Duma</a:t>
            </a:r>
            <a:endParaRPr lang="ru-RU" altLang="ru-RU" sz="1400" dirty="0">
              <a:latin typeface="Century" panose="02040604050505020304" pitchFamily="18" charset="0"/>
            </a:endParaRP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en-US" altLang="ru-RU" sz="1400" dirty="0">
                <a:latin typeface="Century" panose="02040604050505020304" pitchFamily="18" charset="0"/>
              </a:rPr>
              <a:t>Council of the Federation</a:t>
            </a:r>
            <a:endParaRPr lang="ru-RU" altLang="ru-RU" sz="1400" dirty="0">
              <a:latin typeface="Century" panose="02040604050505020304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3298825" y="5681001"/>
            <a:ext cx="3416300" cy="113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365125" indent="-255588" eaLnBrk="0" hangingPunct="0">
              <a:spcBef>
                <a:spcPts val="0"/>
              </a:spcBef>
              <a:buClrTx/>
              <a:buFont typeface="Georgia" pitchFamily="18" charset="0"/>
              <a:buChar char="•"/>
              <a:defRPr sz="1400">
                <a:latin typeface="+mn-lt"/>
              </a:defRPr>
            </a:lvl1pPr>
            <a:lvl2pPr marL="657225" indent="-246063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+mn-lt"/>
              </a:defRPr>
            </a:lvl2pPr>
            <a:lvl3pPr marL="922338" indent="-21907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+mn-lt"/>
              </a:defRPr>
            </a:lvl3pPr>
            <a:lvl4pPr marL="1179513" indent="-20002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+mn-lt"/>
              </a:defRPr>
            </a:lvl4pPr>
            <a:lvl5pPr marL="1389063" indent="-182563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+mn-lt"/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>
                <a:solidFill>
                  <a:schemeClr val="accent3"/>
                </a:solidFill>
                <a:latin typeface="+mn-lt"/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accent3"/>
                </a:solidFill>
                <a:latin typeface="+mn-lt"/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accent3"/>
                </a:solidFill>
                <a:latin typeface="+mn-lt"/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accent3"/>
                </a:solidFill>
                <a:latin typeface="+mn-lt"/>
              </a:defRPr>
            </a:lvl9pPr>
          </a:lstStyle>
          <a:p>
            <a:pPr>
              <a:spcAft>
                <a:spcPts val="200"/>
              </a:spcAft>
            </a:pPr>
            <a:r>
              <a:rPr lang="en-US" altLang="ru-RU" dirty="0">
                <a:latin typeface="Century" panose="02040604050505020304" pitchFamily="18" charset="0"/>
              </a:rPr>
              <a:t>Public Prosecution Office</a:t>
            </a:r>
          </a:p>
          <a:p>
            <a:pPr>
              <a:spcAft>
                <a:spcPts val="200"/>
              </a:spcAft>
            </a:pPr>
            <a:r>
              <a:rPr lang="en-US" altLang="ru-RU" dirty="0">
                <a:latin typeface="Century" panose="02040604050505020304" pitchFamily="18" charset="0"/>
              </a:rPr>
              <a:t>Investigation Committee</a:t>
            </a:r>
            <a:endParaRPr lang="ru-RU" altLang="ru-RU" dirty="0">
              <a:latin typeface="Century" panose="02040604050505020304" pitchFamily="18" charset="0"/>
            </a:endParaRPr>
          </a:p>
          <a:p>
            <a:pPr>
              <a:spcAft>
                <a:spcPts val="200"/>
              </a:spcAft>
            </a:pPr>
            <a:r>
              <a:rPr lang="en-US" altLang="ru-RU" dirty="0">
                <a:latin typeface="Century" panose="02040604050505020304" pitchFamily="18" charset="0"/>
              </a:rPr>
              <a:t>Chamber of Audits</a:t>
            </a:r>
            <a:endParaRPr lang="ru-RU" altLang="ru-RU" dirty="0">
              <a:latin typeface="Century" panose="02040604050505020304" pitchFamily="18" charset="0"/>
            </a:endParaRPr>
          </a:p>
          <a:p>
            <a:pPr>
              <a:spcAft>
                <a:spcPts val="200"/>
              </a:spcAft>
            </a:pPr>
            <a:r>
              <a:rPr lang="en-US" altLang="ru-RU" dirty="0">
                <a:latin typeface="Century" panose="02040604050505020304" pitchFamily="18" charset="0"/>
              </a:rPr>
              <a:t>Elections Commission</a:t>
            </a:r>
            <a:endParaRPr lang="ru-RU" altLang="ru-RU" dirty="0">
              <a:latin typeface="Century" panose="02040604050505020304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6365875" y="5916281"/>
            <a:ext cx="356235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365125" indent="-255588" eaLnBrk="0" hangingPunct="0">
              <a:spcBef>
                <a:spcPts val="0"/>
              </a:spcBef>
              <a:buClrTx/>
              <a:buFont typeface="Georgia" pitchFamily="18" charset="0"/>
              <a:buChar char="•"/>
              <a:defRPr sz="1400">
                <a:latin typeface="+mn-lt"/>
              </a:defRPr>
            </a:lvl1pPr>
            <a:lvl2pPr marL="657225" indent="-246063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+mn-lt"/>
              </a:defRPr>
            </a:lvl2pPr>
            <a:lvl3pPr marL="922338" indent="-21907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+mn-lt"/>
              </a:defRPr>
            </a:lvl3pPr>
            <a:lvl4pPr marL="1179513" indent="-20002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+mn-lt"/>
              </a:defRPr>
            </a:lvl4pPr>
            <a:lvl5pPr marL="1389063" indent="-182563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+mn-lt"/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>
                <a:solidFill>
                  <a:schemeClr val="accent3"/>
                </a:solidFill>
                <a:latin typeface="+mn-lt"/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accent3"/>
                </a:solidFill>
                <a:latin typeface="+mn-lt"/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accent3"/>
                </a:solidFill>
                <a:latin typeface="+mn-lt"/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accent3"/>
                </a:solidFill>
                <a:latin typeface="+mn-lt"/>
              </a:defRPr>
            </a:lvl9pPr>
          </a:lstStyle>
          <a:p>
            <a:pPr>
              <a:spcAft>
                <a:spcPts val="200"/>
              </a:spcAft>
            </a:pPr>
            <a:r>
              <a:rPr lang="en-US" altLang="ru-RU" dirty="0">
                <a:solidFill>
                  <a:srgbClr val="C00000"/>
                </a:solidFill>
                <a:latin typeface="Century" panose="02040604050505020304" pitchFamily="18" charset="0"/>
              </a:rPr>
              <a:t>Pension system</a:t>
            </a:r>
            <a:endParaRPr lang="ru-RU" altLang="ru-RU" dirty="0">
              <a:solidFill>
                <a:srgbClr val="C00000"/>
              </a:solidFill>
              <a:latin typeface="Century" panose="02040604050505020304" pitchFamily="18" charset="0"/>
            </a:endParaRPr>
          </a:p>
          <a:p>
            <a:pPr>
              <a:spcAft>
                <a:spcPts val="200"/>
              </a:spcAft>
            </a:pPr>
            <a:r>
              <a:rPr lang="en-US" altLang="ru-RU" dirty="0">
                <a:solidFill>
                  <a:srgbClr val="C00000"/>
                </a:solidFill>
                <a:latin typeface="Century" panose="02040604050505020304" pitchFamily="18" charset="0"/>
              </a:rPr>
              <a:t>Defense</a:t>
            </a:r>
            <a:endParaRPr lang="ru-RU" altLang="ru-RU" dirty="0">
              <a:solidFill>
                <a:srgbClr val="C00000"/>
              </a:solidFill>
              <a:latin typeface="Century" panose="020406040505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207083"/>
            <a:ext cx="9928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latin typeface="Century" panose="02040604050505020304" pitchFamily="18" charset="0"/>
              </a:rPr>
              <a:t>Non-programmatic areas</a:t>
            </a:r>
            <a:r>
              <a:rPr lang="ru-RU" b="1" u="sng" dirty="0">
                <a:latin typeface="Century" panose="02040604050505020304" pitchFamily="18" charset="0"/>
              </a:rPr>
              <a:t>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771380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9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9_Городска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84313</TotalTime>
  <Words>2205</Words>
  <Application>Microsoft Office PowerPoint</Application>
  <PresentationFormat>A4 Paper (210x297 mm)</PresentationFormat>
  <Paragraphs>536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Century</vt:lpstr>
      <vt:lpstr>Georgia</vt:lpstr>
      <vt:lpstr>Symbol</vt:lpstr>
      <vt:lpstr>Times New Roman</vt:lpstr>
      <vt:lpstr>Trebuchet MS</vt:lpstr>
      <vt:lpstr>Wingdings 2</vt:lpstr>
      <vt:lpstr>9_Городская</vt:lpstr>
      <vt:lpstr>PowerPoint Presentation</vt:lpstr>
      <vt:lpstr>PowerPoint Presentation</vt:lpstr>
      <vt:lpstr>PowerPoint Presentation</vt:lpstr>
      <vt:lpstr>Program-based approach implementation in Russia</vt:lpstr>
      <vt:lpstr>Background for the advent of government programs – 2010</vt:lpstr>
      <vt:lpstr>PowerPoint Presentation</vt:lpstr>
      <vt:lpstr>PowerPoint Presentation</vt:lpstr>
      <vt:lpstr>PowerPoint Presentation</vt:lpstr>
      <vt:lpstr>PowerPoint Presentation</vt:lpstr>
      <vt:lpstr>Program-based budget classification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1010</dc:title>
  <dc:creator>Бегчин Николай Аркадьевич</dc:creator>
  <cp:lastModifiedBy>Ksenia Galantsova</cp:lastModifiedBy>
  <cp:revision>6446</cp:revision>
  <cp:lastPrinted>2017-04-19T13:42:59Z</cp:lastPrinted>
  <dcterms:modified xsi:type="dcterms:W3CDTF">2018-03-05T13:45:23Z</dcterms:modified>
</cp:coreProperties>
</file>