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78" r:id="rId1"/>
  </p:sldMasterIdLst>
  <p:notesMasterIdLst>
    <p:notesMasterId r:id="rId27"/>
  </p:notesMasterIdLst>
  <p:handoutMasterIdLst>
    <p:handoutMasterId r:id="rId28"/>
  </p:handoutMasterIdLst>
  <p:sldIdLst>
    <p:sldId id="3354" r:id="rId2"/>
    <p:sldId id="3428" r:id="rId3"/>
    <p:sldId id="3418" r:id="rId4"/>
    <p:sldId id="3410" r:id="rId5"/>
    <p:sldId id="3409" r:id="rId6"/>
    <p:sldId id="3381" r:id="rId7"/>
    <p:sldId id="3419" r:id="rId8"/>
    <p:sldId id="3413" r:id="rId9"/>
    <p:sldId id="3425" r:id="rId10"/>
    <p:sldId id="3411" r:id="rId11"/>
    <p:sldId id="3412" r:id="rId12"/>
    <p:sldId id="3420" r:id="rId13"/>
    <p:sldId id="3422" r:id="rId14"/>
    <p:sldId id="3427" r:id="rId15"/>
    <p:sldId id="3416" r:id="rId16"/>
    <p:sldId id="3382" r:id="rId17"/>
    <p:sldId id="3421" r:id="rId18"/>
    <p:sldId id="3417" r:id="rId19"/>
    <p:sldId id="3423" r:id="rId20"/>
    <p:sldId id="3391" r:id="rId21"/>
    <p:sldId id="3392" r:id="rId22"/>
    <p:sldId id="3415" r:id="rId23"/>
    <p:sldId id="3424" r:id="rId24"/>
    <p:sldId id="3395" r:id="rId25"/>
    <p:sldId id="3426" r:id="rId26"/>
  </p:sldIdLst>
  <p:sldSz cx="9906000" cy="6858000" type="A4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02B"/>
    <a:srgbClr val="C9F7D2"/>
    <a:srgbClr val="CDC0F2"/>
    <a:srgbClr val="FEEEC2"/>
    <a:srgbClr val="FF6D6D"/>
    <a:srgbClr val="DBDBC7"/>
    <a:srgbClr val="00E266"/>
    <a:srgbClr val="FFFF9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5314" autoAdjust="0"/>
  </p:normalViewPr>
  <p:slideViewPr>
    <p:cSldViewPr snapToGrid="0">
      <p:cViewPr varScale="1">
        <p:scale>
          <a:sx n="64" d="100"/>
          <a:sy n="64" d="100"/>
        </p:scale>
        <p:origin x="1308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Верхний колонтитул 1"/>
          <p:cNvSpPr>
            <a:spLocks noGrp="1"/>
          </p:cNvSpPr>
          <p:nvPr/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endParaRPr lang="ru-RU" sz="1200">
              <a:latin typeface="Arial" charset="0"/>
            </a:endParaRPr>
          </a:p>
        </p:txBody>
      </p:sp>
      <p:sp>
        <p:nvSpPr>
          <p:cNvPr id="138243" name="Дата 2"/>
          <p:cNvSpPr>
            <a:spLocks noGrp="1"/>
          </p:cNvSpPr>
          <p:nvPr/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pPr eaLnBrk="0" hangingPunct="0"/>
            <a:fld id="{62E253D1-6A1E-4660-9DED-105B9665E096}" type="datetime1">
              <a:rPr lang="ru-RU"/>
              <a:pPr eaLnBrk="0" hangingPunct="0"/>
              <a:t>05.03.2018</a:t>
            </a:fld>
            <a:endParaRPr lang="ru-RU"/>
          </a:p>
        </p:txBody>
      </p:sp>
      <p:sp>
        <p:nvSpPr>
          <p:cNvPr id="138244" name="Нижний колонтитул 3"/>
          <p:cNvSpPr>
            <a:spLocks noGrp="1"/>
          </p:cNvSpPr>
          <p:nvPr/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 anchor="b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3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Дата 2"/>
          <p:cNvSpPr>
            <a:spLocks noGrp="1"/>
          </p:cNvSpPr>
          <p:nvPr>
            <p:ph type="dt" idx="1"/>
          </p:nvPr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C0DB30-1666-49FE-B39A-362353CF4583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89092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42950" y="742950"/>
            <a:ext cx="5389563" cy="3730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595" y="4720916"/>
            <a:ext cx="5447666" cy="447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2950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5991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DF7488-F959-4354-8519-2DD858B41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651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875" y="71438"/>
            <a:ext cx="6777038" cy="46910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3556" y="4822008"/>
            <a:ext cx="6623960" cy="5118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940" algn="just">
              <a:spcAft>
                <a:spcPts val="299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93675" y="60325"/>
            <a:ext cx="7215188" cy="4995863"/>
          </a:xfrm>
          <a:ln/>
        </p:spPr>
      </p:sp>
      <p:sp>
        <p:nvSpPr>
          <p:cNvPr id="157698" name="Rectangle 3"/>
          <p:cNvSpPr>
            <a:spLocks noGrp="1"/>
          </p:cNvSpPr>
          <p:nvPr>
            <p:ph type="body" idx="1"/>
          </p:nvPr>
        </p:nvSpPr>
        <p:spPr>
          <a:xfrm>
            <a:off x="325969" y="4716701"/>
            <a:ext cx="6304710" cy="48721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493" tIns="42751" rIns="85493" bIns="42751"/>
          <a:lstStyle/>
          <a:p>
            <a:pPr indent="352425" algn="just">
              <a:spcBef>
                <a:spcPts val="300"/>
              </a:spcBef>
            </a:pPr>
            <a:endParaRPr lang="ru-RU" altLang="ru-RU" sz="11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8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FB2F21-D3D3-480C-9C33-E622EB6AF22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128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7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1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равнение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  <a:latin typeface="Century" panose="020406040505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529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855075" y="1588"/>
            <a:ext cx="825500" cy="351706"/>
          </a:xfrm>
        </p:spPr>
        <p:txBody>
          <a:bodyPr/>
          <a:lstStyle>
            <a:lvl1pPr>
              <a:defRPr b="1" i="0">
                <a:latin typeface="Century" panose="02040604050505020304" pitchFamily="18" charset="0"/>
              </a:defRPr>
            </a:lvl1pPr>
          </a:lstStyle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68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87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5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5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1" y="-1585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5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9" y="-785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842500" y="-1587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798052" y="-1587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777415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725028" y="-1587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658352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615489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-1588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B4DD37-3EED-4F6E-8ACE-01C795C86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3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2C9-FB1B-4883-A437-BAC310D93AB1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23813"/>
            <a:ext cx="2228850" cy="365125"/>
          </a:xfrm>
        </p:spPr>
        <p:txBody>
          <a:bodyPr/>
          <a:lstStyle/>
          <a:p>
            <a:fld id="{4252BC29-28F4-4822-ADCE-4BE18FCA5E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3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842500" y="-1588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798051" y="-1588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777414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725027" y="-1588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658351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615488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25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7" y="-1588"/>
            <a:ext cx="337615" cy="36988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9252012" y="14695"/>
            <a:ext cx="4730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B57F-E6B2-477A-A458-E62C3B0A6261}" type="slidenum">
              <a:rPr lang="ru-RU" b="1" smtClean="0">
                <a:solidFill>
                  <a:schemeClr val="bg1"/>
                </a:solidFill>
              </a:rPr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4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7132638" y="612775"/>
            <a:ext cx="1038225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7C1252B-35CD-441E-8ED7-B2D880D0817B}" type="datetime1">
              <a:rPr lang="ru-RU" smtClean="0">
                <a:solidFill>
                  <a:srgbClr val="438086"/>
                </a:solidFill>
              </a:rPr>
              <a:pPr>
                <a:defRPr/>
              </a:pPr>
              <a:t>05.03.2018</a:t>
            </a:fld>
            <a:r>
              <a:rPr lang="ru-RU">
                <a:solidFill>
                  <a:srgbClr val="438086"/>
                </a:solidFill>
              </a:rPr>
              <a:t>06.10.2009</a:t>
            </a: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dirty="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855075" y="1588"/>
            <a:ext cx="8255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A8C7D-5002-44B9-BE1C-CBCC48AE0C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85788" y="0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Прямоугольник 17"/>
          <p:cNvSpPr>
            <a:spLocks noChangeArrowheads="1"/>
          </p:cNvSpPr>
          <p:nvPr userDrawn="1"/>
        </p:nvSpPr>
        <p:spPr bwMode="auto">
          <a:xfrm>
            <a:off x="1044575" y="-20638"/>
            <a:ext cx="2524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0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9" r:id="rId1"/>
    <p:sldLayoutId id="2147485380" r:id="rId2"/>
    <p:sldLayoutId id="2147485381" r:id="rId3"/>
    <p:sldLayoutId id="2147485382" r:id="rId4"/>
    <p:sldLayoutId id="2147485384" r:id="rId5"/>
    <p:sldLayoutId id="2147485385" r:id="rId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30763" y="602646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21" y="401277"/>
            <a:ext cx="2287323" cy="2312988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07721" y="3013153"/>
            <a:ext cx="95760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Программное бюджетирование </a:t>
            </a:r>
            <a:br>
              <a:rPr lang="ru-RU" sz="28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в Российской Федерации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88" y="5543550"/>
            <a:ext cx="9906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/>
              <a:t>Николай Бегчин</a:t>
            </a:r>
          </a:p>
          <a:p>
            <a:pPr algn="ctr">
              <a:lnSpc>
                <a:spcPct val="150000"/>
              </a:lnSpc>
            </a:pPr>
            <a:r>
              <a:rPr lang="ru-RU" dirty="0"/>
              <a:t>Министерство финансов Российской Федерации</a:t>
            </a:r>
          </a:p>
          <a:p>
            <a:pPr algn="ctr">
              <a:lnSpc>
                <a:spcPct val="150000"/>
              </a:lnSpc>
            </a:pPr>
            <a:r>
              <a:rPr lang="en-US" i="1"/>
              <a:t>March 2018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9303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906000" cy="8255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«Программная» бюджетная классификация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585727" y="1586793"/>
          <a:ext cx="852984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Под-раздел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статья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расходов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-тика)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расходов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14576" y="1047335"/>
            <a:ext cx="594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Федеральный </a:t>
            </a:r>
            <a:r>
              <a:rPr lang="ru-RU"/>
              <a:t>бюджет 2014-2016 </a:t>
            </a:r>
            <a:r>
              <a:rPr lang="ru-RU" dirty="0"/>
              <a:t>гг</a:t>
            </a:r>
            <a:r>
              <a:rPr lang="ru-RU"/>
              <a:t>., 2015-2017 </a:t>
            </a:r>
            <a:r>
              <a:rPr lang="ru-RU" dirty="0"/>
              <a:t>гг.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98333"/>
              </p:ext>
            </p:extLst>
          </p:nvPr>
        </p:nvGraphicFramePr>
        <p:xfrm>
          <a:off x="566684" y="3914309"/>
          <a:ext cx="8548893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Под-раздел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статья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расходов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(учет и отчетность)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расходов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14575" y="3429443"/>
            <a:ext cx="607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Начиная с федерального бюджета </a:t>
            </a:r>
            <a:r>
              <a:rPr lang="ru-RU"/>
              <a:t>на 2016-2018 </a:t>
            </a:r>
            <a:r>
              <a:rPr lang="ru-RU" dirty="0"/>
              <a:t>гг.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5726" y="5943600"/>
            <a:ext cx="7453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ГП – государственная программа</a:t>
            </a:r>
          </a:p>
          <a:p>
            <a:r>
              <a:rPr lang="ru-RU" dirty="0"/>
              <a:t>ПП – подпрограмма</a:t>
            </a:r>
          </a:p>
          <a:p>
            <a:r>
              <a:rPr lang="ru-RU" dirty="0"/>
              <a:t>ОМ – основное мероприятие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3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2550" y="266700"/>
            <a:ext cx="7639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dirty="0"/>
              <a:t>Пример программной структуры бюджетных расходов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62976" y="537092"/>
            <a:ext cx="1343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/>
              <a:t>млрд. рублей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82505"/>
              </p:ext>
            </p:extLst>
          </p:nvPr>
        </p:nvGraphicFramePr>
        <p:xfrm>
          <a:off x="123825" y="754769"/>
          <a:ext cx="9677401" cy="6029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5250">
                  <a:extLst>
                    <a:ext uri="{9D8B030D-6E8A-4147-A177-3AD203B41FA5}">
                      <a16:colId xmlns:a16="http://schemas.microsoft.com/office/drawing/2014/main" val="3557704688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119056649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8918494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83961012"/>
                    </a:ext>
                  </a:extLst>
                </a:gridCol>
                <a:gridCol w="657226">
                  <a:extLst>
                    <a:ext uri="{9D8B030D-6E8A-4147-A177-3AD203B41FA5}">
                      <a16:colId xmlns:a16="http://schemas.microsoft.com/office/drawing/2014/main" val="2002321073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ГП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ОМ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800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Государственная программа Российской Федерации "Развитие здравоохранения"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311,3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049674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"Профилактика заболеваний и формирование здорового образа жизни. Развитие первичной медико-санитарной помощи"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175243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"Профилактика инфекционных заболеваний, включая иммунопрофилактику"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99396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"Профилактика ВИЧ, вирусных гепатитов В и С"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3291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механизмов обеспечения населения лекарственными препаратами"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24527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оказания специализированной, включая высокотехнологичную, медицинской помощи"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40602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системы оказания медицинской помощи больным туберкулезом"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49695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системы оказания медицинской помощи больным с психическими расстройствами и расстройствами поведения"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0521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системы оказания медицинской помощи больным сосудистыми заболеваниями"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41407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"Совершенствование высокотехнологичной медицинской помощи"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2473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"Развитие службы крови"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004428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"Развитие и внедрение инновационных методов диагностики, профилактики и лечения, а также основ персонализированной медицины"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15863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"Развитие ядерной медицины"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5409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"Развитие фундаментальной, трансляционной и персонализированной медицины"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163079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"Медицинская помощь, оказываемая в рамках клинической апробации методов профилактики, диагностики, лечения и реабилитации"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03254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47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1" y="1000126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АИС «Государственные программы»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10201" y="1009650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50" y="1778864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Структура государственной программы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1" y="17883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Элементы классификации расходов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6646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Распределение расходов по КБК</a:t>
            </a:r>
          </a:p>
          <a:p>
            <a:pPr algn="ctr"/>
            <a:r>
              <a:rPr lang="ru-RU" sz="1600" dirty="0">
                <a:latin typeface="Century" panose="02040604050505020304" pitchFamily="18" charset="0"/>
              </a:rPr>
              <a:t>при формировании бюджета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199" y="355051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Бюджет, </a:t>
            </a:r>
          </a:p>
          <a:p>
            <a:pPr algn="ctr"/>
            <a:r>
              <a:rPr lang="ru-RU" sz="1600" dirty="0">
                <a:latin typeface="Century" panose="02040604050505020304" pitchFamily="18" charset="0"/>
              </a:rPr>
              <a:t>сводная бюджетная роспись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1" y="448396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Кассовое исполнение</a:t>
            </a:r>
          </a:p>
          <a:p>
            <a:pPr algn="ctr"/>
            <a:r>
              <a:rPr lang="ru-RU" sz="1600" dirty="0">
                <a:latin typeface="Century" panose="02040604050505020304" pitchFamily="18" charset="0"/>
              </a:rPr>
              <a:t>бюджета по расходам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7249" y="2664689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Ресурсное обеспечение государственной программы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1" y="3550514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Предложения по корректировке государственной программы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248" y="4473070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Утвержденная/уточненная государственная программа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7247" y="5444620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Годовой отчет </a:t>
            </a:r>
            <a:r>
              <a:rPr lang="ru-RU" sz="1600" dirty="0">
                <a:latin typeface="Century" panose="02040604050505020304" pitchFamily="18" charset="0"/>
                <a:sym typeface="Symbol"/>
              </a:rPr>
              <a:t></a:t>
            </a:r>
            <a:r>
              <a:rPr lang="en-US" sz="1600" dirty="0">
                <a:latin typeface="Century" panose="02040604050505020304" pitchFamily="18" charset="0"/>
              </a:rPr>
              <a:t> </a:t>
            </a:r>
            <a:r>
              <a:rPr lang="ru-RU" sz="1600" dirty="0">
                <a:latin typeface="Century" panose="02040604050505020304" pitchFamily="18" charset="0"/>
              </a:rPr>
              <a:t>сводный годовой доклад по госпрограммам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0198" y="5454144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Годовой отчёт об исполнении бюджета 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5587707" y="886652"/>
            <a:ext cx="2936874" cy="955750"/>
            <a:chOff x="5095875" y="886652"/>
            <a:chExt cx="2936874" cy="955750"/>
          </a:xfrm>
        </p:grpSpPr>
        <p:pic>
          <p:nvPicPr>
            <p:cNvPr id="29698" name="Picture 2" descr="http://budget.gov.ru/img/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875" y="886652"/>
              <a:ext cx="2936874" cy="95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6010275" y="1009650"/>
              <a:ext cx="1701800" cy="2190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" panose="02040604050505020304" pitchFamily="18" charset="0"/>
              </a:endParaRPr>
            </a:p>
          </p:txBody>
        </p:sp>
      </p:grpSp>
      <p:sp>
        <p:nvSpPr>
          <p:cNvPr id="18" name="Стрелка вправо 17"/>
          <p:cNvSpPr/>
          <p:nvPr/>
        </p:nvSpPr>
        <p:spPr>
          <a:xfrm>
            <a:off x="4546600" y="2032001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7114840" y="248956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4546599" y="2925218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561889" y="337231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7114844" y="3366584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561893" y="4272462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8055481">
            <a:off x="4383329" y="431556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7114844" y="4272463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8055481">
            <a:off x="4383330" y="519362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114844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2561888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6565" y="5374572"/>
            <a:ext cx="8525163" cy="813792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696" name="TextBox 29695"/>
          <p:cNvSpPr txBox="1"/>
          <p:nvPr/>
        </p:nvSpPr>
        <p:spPr>
          <a:xfrm>
            <a:off x="2095500" y="6456218"/>
            <a:ext cx="5429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" panose="02040604050505020304" pitchFamily="18" charset="0"/>
              </a:rPr>
              <a:t>Пакет, направляемый в Государственную Думу</a:t>
            </a:r>
          </a:p>
        </p:txBody>
      </p:sp>
      <p:cxnSp>
        <p:nvCxnSpPr>
          <p:cNvPr id="29699" name="Прямая соединительная линия 29698"/>
          <p:cNvCxnSpPr>
            <a:stCxn id="29696" idx="0"/>
          </p:cNvCxnSpPr>
          <p:nvPr/>
        </p:nvCxnSpPr>
        <p:spPr>
          <a:xfrm flipH="1" flipV="1">
            <a:off x="4804209" y="6188364"/>
            <a:ext cx="5916" cy="267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1" name="Прямая со стрелкой 29700"/>
          <p:cNvCxnSpPr/>
          <p:nvPr/>
        </p:nvCxnSpPr>
        <p:spPr>
          <a:xfrm>
            <a:off x="4531529" y="3859679"/>
            <a:ext cx="818633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62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altLang="ru-RU" sz="2800" dirty="0"/>
              <a:t>Информационное взаимодействие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2446781" y="3078801"/>
            <a:ext cx="565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Показатели эффективности, суть мероприятий</a:t>
            </a:r>
          </a:p>
        </p:txBody>
      </p:sp>
      <p:sp>
        <p:nvSpPr>
          <p:cNvPr id="34" name="TextBox 33"/>
          <p:cNvSpPr txBox="1"/>
          <p:nvPr/>
        </p:nvSpPr>
        <p:spPr>
          <a:xfrm rot="5400000">
            <a:off x="6937644" y="3468675"/>
            <a:ext cx="5077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Century" panose="02040604050505020304" pitchFamily="18" charset="0"/>
              </a:rPr>
              <a:t>Параметры финансового обеспечения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564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6475" y="2609850"/>
            <a:ext cx="5772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/>
              <a:t>Результаты и уроки начального этапа внедрения государственных программ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72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657350"/>
            <a:ext cx="9058275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altLang="ru-RU" sz="2000" dirty="0">
                <a:latin typeface="Trebuchet MS" panose="020B0603020202020204" pitchFamily="34" charset="0"/>
              </a:rPr>
              <a:t>Более прозрачная и понятная структура расходов федерального бюджета.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rebuchet MS" panose="020B0603020202020204" pitchFamily="34" charset="0"/>
              </a:rPr>
              <a:t>Улучшение дисциплины и осознания необходимости достижения конкретных результатов.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spc="-10" dirty="0">
                <a:latin typeface="Trebuchet MS" panose="020B0603020202020204" pitchFamily="34" charset="0"/>
              </a:rPr>
              <a:t>Более широкие возможности для аналитики – на поверхность выходят проблемы, которые ранее не были заметны.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i="1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rebuchet MS" panose="020B0603020202020204" pitchFamily="34" charset="0"/>
              </a:rPr>
              <a:t>Возможность формализации взаимосвязи мероприятий федеральных ведомств с действиями региональных властей.</a:t>
            </a:r>
          </a:p>
          <a:p>
            <a:pPr algn="just"/>
            <a:endParaRPr lang="ru-RU" sz="2000" i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Позитивные результаты внедрения государственных программ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262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62050"/>
            <a:ext cx="9058275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altLang="ru-RU" sz="2000" dirty="0" err="1">
                <a:latin typeface="Trebuchet MS" panose="020B0603020202020204" pitchFamily="34" charset="0"/>
              </a:rPr>
              <a:t>Приоритизация</a:t>
            </a:r>
            <a:r>
              <a:rPr lang="ru-RU" altLang="ru-RU" sz="2000" dirty="0">
                <a:latin typeface="Trebuchet MS" panose="020B0603020202020204" pitchFamily="34" charset="0"/>
              </a:rPr>
              <a:t> мероприятий и бюджетных ассигнований </a:t>
            </a:r>
            <a:br>
              <a:rPr lang="ru-RU" altLang="ru-RU" sz="2000" dirty="0">
                <a:latin typeface="Trebuchet MS" panose="020B0603020202020204" pitchFamily="34" charset="0"/>
              </a:rPr>
            </a:br>
            <a:r>
              <a:rPr lang="ru-RU" altLang="ru-RU" sz="2000" dirty="0">
                <a:latin typeface="Trebuchet MS" panose="020B0603020202020204" pitchFamily="34" charset="0"/>
              </a:rPr>
              <a:t>не осуществлена – программы сформированы путем простой перегруппировки существующих мероприятий.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rebuchet MS" panose="020B0603020202020204" pitchFamily="34" charset="0"/>
              </a:rPr>
              <a:t>Увязка бюджетных ассигнований с результатами не удалась, хотя бюджет сформирован в структуре государственных программ, их подпрограмм и основных мероприятий.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spc="-10" dirty="0">
                <a:latin typeface="Trebuchet MS" panose="020B0603020202020204" pitchFamily="34" charset="0"/>
              </a:rPr>
              <a:t>Результаты реализации и оценки эффективности госпрограмм </a:t>
            </a:r>
            <a:br>
              <a:rPr lang="ru-RU" sz="2000" spc="-10" dirty="0">
                <a:latin typeface="Trebuchet MS" panose="020B0603020202020204" pitchFamily="34" charset="0"/>
              </a:rPr>
            </a:br>
            <a:r>
              <a:rPr lang="ru-RU" sz="2000" spc="-10" dirty="0">
                <a:latin typeface="Trebuchet MS" panose="020B0603020202020204" pitchFamily="34" charset="0"/>
              </a:rPr>
              <a:t>не учитываются при формировании бюджета на последующие периоды.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rebuchet MS" panose="020B0603020202020204" pitchFamily="34" charset="0"/>
              </a:rPr>
              <a:t>Существующие процедуры управления не изменились – госпрограммы воспринимаются как дополнительное бремя к основной работе.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algn="ctr"/>
            <a:endParaRPr lang="ru-RU" sz="2000" dirty="0">
              <a:latin typeface="Trebuchet MS" panose="020B0603020202020204" pitchFamily="34" charset="0"/>
            </a:endParaRPr>
          </a:p>
          <a:p>
            <a:pPr algn="ctr"/>
            <a:r>
              <a:rPr lang="ru-RU" sz="2000" dirty="0">
                <a:latin typeface="Trebuchet MS" panose="020B0603020202020204" pitchFamily="34" charset="0"/>
              </a:rPr>
              <a:t>Госпрограммы не стали инструментом управления отраслью и полноценным элементом бюджетного планирования.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Государственные программы: несбывшиеся ожидания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7025" y="5429250"/>
            <a:ext cx="9353550" cy="0"/>
          </a:xfrm>
          <a:prstGeom prst="line">
            <a:avLst/>
          </a:prstGeom>
          <a:ln w="1270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83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sz="2000" dirty="0">
                <a:cs typeface="Arial" panose="020B0604020202020204" pitchFamily="34" charset="0"/>
              </a:rPr>
              <a:t>Причины неудач (1)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818287"/>
            <a:ext cx="901065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US" b="1" i="1" dirty="0">
                <a:latin typeface="Trebuchet MS" panose="020B0603020202020204" pitchFamily="34" charset="0"/>
              </a:rPr>
              <a:t>I. </a:t>
            </a:r>
            <a:r>
              <a:rPr lang="ru-RU" b="1" i="1" dirty="0">
                <a:latin typeface="Trebuchet MS" panose="020B0603020202020204" pitchFamily="34" charset="0"/>
              </a:rPr>
              <a:t>Низкое качество целеполагания и системы показателей:</a:t>
            </a:r>
            <a:endParaRPr lang="en-US" b="1" i="1" dirty="0">
              <a:latin typeface="Trebuchet MS" panose="020B0603020202020204" pitchFamily="34" charset="0"/>
            </a:endParaRP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отсутствие показателей «верхнего уровня» (нет стратегии социально-экономического развития);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состав показателей их значения формулируются самими исполнителями госпрограмм (механизма внешнего подтверждения нет);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избыточное количество показателей и отсутствие их иерархии (показатели конечных результатов в одном ряду с техническими);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  <a:sym typeface="Symbol"/>
              </a:rPr>
              <a:t>фактические значения многих показателей формируются слишком поздно;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  <a:sym typeface="Symbol"/>
              </a:rPr>
              <a:t>преобладание ведомственного принципа формирования госпрограмм над логикой целеполагания;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  <a:sym typeface="Symbol"/>
              </a:rPr>
              <a:t>отсутствие связи или слабая связь с показателями региональных и местных программ;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  <a:sym typeface="Symbol"/>
              </a:rPr>
              <a:t>отсутствие единого подхода к работе с кросс-функциональными показателями.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ru-RU" dirty="0">
              <a:latin typeface="Trebuchet MS" panose="020B0603020202020204" pitchFamily="34" charset="0"/>
              <a:sym typeface="Symbo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64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sz="2000" dirty="0">
                <a:cs typeface="Arial" panose="020B0604020202020204" pitchFamily="34" charset="0"/>
              </a:rPr>
              <a:t>Причины неудач (2)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1008787"/>
            <a:ext cx="901065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US" b="1" i="1" dirty="0">
                <a:latin typeface="Trebuchet MS" panose="020B0603020202020204" pitchFamily="34" charset="0"/>
                <a:sym typeface="Symbol"/>
              </a:rPr>
              <a:t>II. </a:t>
            </a:r>
            <a:r>
              <a:rPr lang="ru-RU" b="1" i="1" dirty="0">
                <a:latin typeface="Trebuchet MS" panose="020B0603020202020204" pitchFamily="34" charset="0"/>
                <a:sym typeface="Symbol"/>
              </a:rPr>
              <a:t>Недостаточная интеграция госпрограмм в бюджетный процесс: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отсутствие учета результатов оценки эффективности государственных программ в рамках бюджетирования;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неопределенность полномочий ответственного исполнителя государственной программы в бюджетном процессе;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отсутствие гибкости при исполнении бюджета;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rebuchet MS" panose="020B0603020202020204" pitchFamily="34" charset="0"/>
              </a:rPr>
              <a:t>недостаточный интерес Федерального Собрания к содержанию программ при рассмотрении проекта бюджета.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72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13585"/>
              </p:ext>
            </p:extLst>
          </p:nvPr>
        </p:nvGraphicFramePr>
        <p:xfrm>
          <a:off x="104775" y="990601"/>
          <a:ext cx="9696450" cy="570547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514850">
                  <a:extLst>
                    <a:ext uri="{9D8B030D-6E8A-4147-A177-3AD203B41FA5}">
                      <a16:colId xmlns:a16="http://schemas.microsoft.com/office/drawing/2014/main" val="42502696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766962198"/>
                    </a:ext>
                  </a:extLst>
                </a:gridCol>
              </a:tblGrid>
              <a:tr h="334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Структурный элемент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34862"/>
                  </a:ext>
                </a:extLst>
              </a:tr>
              <a:tr h="633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здравоохранения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Смертность от всех причин.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Ожидаемая продолжительность жизни при рождении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378940"/>
                  </a:ext>
                </a:extLst>
              </a:tr>
              <a:tr h="1049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«Профилактика заболеваний и формирование здорового образа жизни. Развитие первичной медико-санитарной помощи»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Охват диспансеризацией взрослого населения.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Охват профилактическими медицинскими осмотрами детей.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Доля больных с выявленными злокачественными новообразованиями на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степени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470354"/>
                  </a:ext>
                </a:extLst>
              </a:tr>
              <a:tr h="10701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мероприятие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первичной медико-санитарной помощи, системы раннего выявления заболеваний, включая проведение медицинских осмотров и диспансеризации населения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1.Численность прикрепленного контингента.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Количество посещений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300811"/>
                  </a:ext>
                </a:extLst>
              </a:tr>
              <a:tr h="10404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выпускников организаций профессионального образования последнего года выпуска, трудоустроившихся по полученной специальности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135990"/>
                  </a:ext>
                </a:extLst>
              </a:tr>
              <a:tr h="1077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«Реализация образовательных программ профессионального образования»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лиц, принятых на обучение по практико-ориентированным образовательным программам, в общем количестве принятых на обучение по программам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096831"/>
                  </a:ext>
                </a:extLst>
              </a:tr>
              <a:tr h="499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мероприятие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образовательных программ в вузах»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обучающихся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7352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70145"/>
            <a:ext cx="9906000" cy="72045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Autofit/>
          </a:bodyPr>
          <a:lstStyle/>
          <a:p>
            <a:pPr indent="450850" algn="ctr"/>
            <a:r>
              <a:rPr lang="ru-RU" altLang="ru-RU" sz="20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Соотношение структурных элементов некоторых государственных программ и показателей эффективности их реализации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163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25" y="2733675"/>
            <a:ext cx="6448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/>
              <a:t>Идеи по </a:t>
            </a:r>
          </a:p>
          <a:p>
            <a:r>
              <a:rPr lang="ru-RU" dirty="0"/>
              <a:t>дальнейшей работе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4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026" y="451198"/>
            <a:ext cx="9900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ru-RU" altLang="ru-RU" sz="2800" b="1" dirty="0">
                <a:solidFill>
                  <a:srgbClr val="00602B"/>
                </a:solidFill>
                <a:latin typeface="Trebuchet MS" panose="020B0603020202020204" pitchFamily="34" charset="0"/>
              </a:rPr>
              <a:t>Содержание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975" y="1800225"/>
            <a:ext cx="8886825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0"/>
              </a:spcAft>
              <a:buAutoNum type="arabicPeriod"/>
            </a:pPr>
            <a:r>
              <a:rPr lang="ru-RU" sz="2400" dirty="0">
                <a:latin typeface="Trebuchet MS" panose="020B0603020202020204" pitchFamily="34" charset="0"/>
              </a:rPr>
              <a:t>История и общий контекст внедрения программного бюджетирования в России.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(слайды 3-6)</a:t>
            </a: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ru-RU" sz="2400" dirty="0">
                <a:latin typeface="Trebuchet MS" panose="020B0603020202020204" pitchFamily="34" charset="0"/>
              </a:rPr>
              <a:t>Характеристика действующей системы программного бюджетирования.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(слайды 7-12)</a:t>
            </a: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ru-RU" sz="2400" dirty="0">
                <a:latin typeface="Trebuchet MS" panose="020B0603020202020204" pitchFamily="34" charset="0"/>
              </a:rPr>
              <a:t>Результаты и уроки начального этапа внедрения государственных программ.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(слайды 13-18)</a:t>
            </a:r>
            <a:endParaRPr lang="ru-RU" sz="24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ru-RU" sz="2400" dirty="0">
                <a:latin typeface="Trebuchet MS" panose="020B0603020202020204" pitchFamily="34" charset="0"/>
              </a:rPr>
              <a:t>Идеи по дальнейшей работе.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(слайды 19-24)</a:t>
            </a:r>
            <a:endParaRPr lang="ru-RU" sz="2400" dirty="0">
              <a:latin typeface="Trebuchet MS" panose="020B0603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784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Предлагаемые преобразования (1)</a:t>
            </a:r>
            <a:endParaRPr lang="ru-RU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324" y="1128415"/>
            <a:ext cx="910590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ru-RU" sz="2200" dirty="0">
                <a:latin typeface="Trebuchet MS" panose="020B0603020202020204" pitchFamily="34" charset="0"/>
              </a:rPr>
              <a:t>Формирование системы </a:t>
            </a:r>
            <a:r>
              <a:rPr lang="ru-RU" sz="2200" i="1" u="sng" dirty="0">
                <a:latin typeface="Trebuchet MS" panose="020B0603020202020204" pitchFamily="34" charset="0"/>
              </a:rPr>
              <a:t>целеполагания</a:t>
            </a:r>
            <a:r>
              <a:rPr lang="ru-RU" sz="2200" dirty="0">
                <a:latin typeface="Trebuchet MS" panose="020B0603020202020204" pitchFamily="34" charset="0"/>
              </a:rPr>
              <a:t> госпрограммы </a:t>
            </a:r>
            <a:r>
              <a:rPr lang="ru-RU" sz="1600" i="1" dirty="0">
                <a:latin typeface="Trebuchet MS" panose="020B0603020202020204" pitchFamily="34" charset="0"/>
              </a:rPr>
              <a:t>(выделение показателей стратегического развития (1-2) и самой государственной программы (не более 5), фокус на общественно значимых конечных результатах) – </a:t>
            </a:r>
            <a:r>
              <a:rPr lang="ru-RU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слайд 20</a:t>
            </a:r>
            <a:r>
              <a:rPr lang="ru-RU" sz="1600" i="1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ru-RU" sz="2200" dirty="0">
                <a:latin typeface="Trebuchet MS" panose="020B0603020202020204" pitchFamily="34" charset="0"/>
              </a:rPr>
              <a:t>Оптимизация формата госпрограмм </a:t>
            </a:r>
            <a:r>
              <a:rPr lang="ru-RU" sz="1600" i="1" dirty="0">
                <a:latin typeface="Trebuchet MS" panose="020B0603020202020204" pitchFamily="34" charset="0"/>
              </a:rPr>
              <a:t>(диверсификация уровней принятия управленческих решений, установления и мониторинга показателей) – </a:t>
            </a:r>
            <a:r>
              <a:rPr lang="ru-RU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слайд 21</a:t>
            </a:r>
            <a:r>
              <a:rPr lang="ru-RU" sz="1600" i="1" dirty="0">
                <a:latin typeface="Trebuchet MS" panose="020B0603020202020204" pitchFamily="34" charset="0"/>
              </a:rPr>
              <a:t>.</a:t>
            </a:r>
            <a:endParaRPr lang="ru-RU" sz="2200" dirty="0">
              <a:latin typeface="Trebuchet MS" panose="020B0603020202020204" pitchFamily="34" charset="0"/>
            </a:endParaRP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ru-RU" sz="2200" u="sng" dirty="0">
                <a:latin typeface="Trebuchet MS" panose="020B0603020202020204" pitchFamily="34" charset="0"/>
              </a:rPr>
              <a:t>К</a:t>
            </a:r>
            <a:r>
              <a:rPr lang="ru-RU" sz="2200" i="1" u="sng" dirty="0">
                <a:latin typeface="Trebuchet MS" panose="020B0603020202020204" pitchFamily="34" charset="0"/>
              </a:rPr>
              <a:t>онсолидация</a:t>
            </a:r>
            <a:r>
              <a:rPr lang="ru-RU" sz="2200" dirty="0">
                <a:latin typeface="Trebuchet MS" panose="020B0603020202020204" pitchFamily="34" charset="0"/>
              </a:rPr>
              <a:t> в рамках госпрограммы </a:t>
            </a:r>
            <a:r>
              <a:rPr lang="ru-RU" sz="2200" i="1" u="sng" dirty="0">
                <a:latin typeface="Trebuchet MS" panose="020B0603020202020204" pitchFamily="34" charset="0"/>
              </a:rPr>
              <a:t>всех бюджетных ассигнований</a:t>
            </a:r>
            <a:r>
              <a:rPr lang="ru-RU" sz="2200" dirty="0">
                <a:latin typeface="Trebuchet MS" panose="020B0603020202020204" pitchFamily="34" charset="0"/>
              </a:rPr>
              <a:t>, относящихся к соответствующей отрасли и влияющих на  достижение запланированных результатов</a:t>
            </a:r>
            <a:r>
              <a:rPr lang="en-US" sz="2200" dirty="0">
                <a:latin typeface="Trebuchet MS" panose="020B0603020202020204" pitchFamily="34" charset="0"/>
              </a:rPr>
              <a:t>.</a:t>
            </a:r>
            <a:endParaRPr lang="ru-RU" sz="1600" i="1" dirty="0">
              <a:latin typeface="Trebuchet MS" panose="020B0603020202020204" pitchFamily="34" charset="0"/>
            </a:endParaRP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ru-RU" sz="2200" dirty="0">
                <a:latin typeface="Trebuchet MS" panose="020B0603020202020204" pitchFamily="34" charset="0"/>
              </a:rPr>
              <a:t>Формирование </a:t>
            </a:r>
            <a:r>
              <a:rPr lang="ru-RU" sz="2200" i="1" u="sng" dirty="0">
                <a:latin typeface="Trebuchet MS" panose="020B0603020202020204" pitchFamily="34" charset="0"/>
              </a:rPr>
              <a:t>проектов</a:t>
            </a:r>
            <a:r>
              <a:rPr lang="ru-RU" sz="2200" dirty="0">
                <a:latin typeface="Trebuchet MS" panose="020B0603020202020204" pitchFamily="34" charset="0"/>
              </a:rPr>
              <a:t>, обеспечивающих достижение целей госпрограммы</a:t>
            </a:r>
            <a:r>
              <a:rPr lang="ru-RU" sz="1600" i="1" dirty="0">
                <a:latin typeface="Trebuchet MS" panose="020B0603020202020204" pitchFamily="34" charset="0"/>
              </a:rPr>
              <a:t> (с учетом модели ранжирования проектов). </a:t>
            </a:r>
            <a:r>
              <a:rPr lang="ru-RU" sz="2200" dirty="0">
                <a:latin typeface="Trebuchet MS" panose="020B0603020202020204" pitchFamily="34" charset="0"/>
              </a:rPr>
              <a:t>Трансформация </a:t>
            </a:r>
            <a:r>
              <a:rPr lang="ru-RU" sz="2200" i="1" u="sng" dirty="0">
                <a:latin typeface="Trebuchet MS" panose="020B0603020202020204" pitchFamily="34" charset="0"/>
              </a:rPr>
              <a:t>процессов</a:t>
            </a:r>
            <a:r>
              <a:rPr lang="ru-RU" sz="2200" dirty="0">
                <a:latin typeface="Trebuchet MS" panose="020B0603020202020204" pitchFamily="34" charset="0"/>
              </a:rPr>
              <a:t> в </a:t>
            </a:r>
            <a:r>
              <a:rPr lang="ru-RU" sz="2200" i="1" u="sng" dirty="0">
                <a:latin typeface="Trebuchet MS" panose="020B0603020202020204" pitchFamily="34" charset="0"/>
              </a:rPr>
              <a:t>ведомственные целевые программы</a:t>
            </a:r>
            <a:r>
              <a:rPr lang="ru-RU" sz="2200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ru-RU" sz="2200" dirty="0">
                <a:latin typeface="Trebuchet MS" panose="020B0603020202020204" pitchFamily="34" charset="0"/>
              </a:rPr>
              <a:t>Включение в госпрограмму механизмов </a:t>
            </a:r>
            <a:r>
              <a:rPr lang="ru-RU" sz="2200" i="1" u="sng" dirty="0">
                <a:latin typeface="Trebuchet MS" panose="020B0603020202020204" pitchFamily="34" charset="0"/>
              </a:rPr>
              <a:t>координации</a:t>
            </a:r>
            <a:r>
              <a:rPr lang="ru-RU" sz="2200" dirty="0">
                <a:latin typeface="Trebuchet MS" panose="020B0603020202020204" pitchFamily="34" charset="0"/>
              </a:rPr>
              <a:t> государственных программ субъектов РФ и программ деятельности (программ развития, </a:t>
            </a:r>
            <a:r>
              <a:rPr lang="ru-RU" sz="2200" dirty="0" err="1">
                <a:latin typeface="Trebuchet MS" panose="020B0603020202020204" pitchFamily="34" charset="0"/>
              </a:rPr>
              <a:t>инвестпрограмм</a:t>
            </a:r>
            <a:r>
              <a:rPr lang="ru-RU" sz="2200" dirty="0">
                <a:latin typeface="Trebuchet MS" panose="020B0603020202020204" pitchFamily="34" charset="0"/>
              </a:rPr>
              <a:t>) юридических лиц.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(начаты в 2017 году на «пилотных» государственных программах)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432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Предлагаемые преобразования (2)</a:t>
            </a:r>
            <a:endParaRPr lang="ru-RU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3375" y="1156609"/>
            <a:ext cx="90678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ru-RU" sz="2200" dirty="0">
                <a:latin typeface="Trebuchet MS" panose="020B0603020202020204" pitchFamily="34" charset="0"/>
              </a:rPr>
              <a:t>Включение в госпрограмму механизмов </a:t>
            </a:r>
            <a:r>
              <a:rPr lang="ru-RU" sz="2200" i="1" u="sng" dirty="0">
                <a:latin typeface="Trebuchet MS" panose="020B0603020202020204" pitchFamily="34" charset="0"/>
              </a:rPr>
              <a:t>координации</a:t>
            </a:r>
            <a:r>
              <a:rPr lang="ru-RU" sz="2200" dirty="0">
                <a:latin typeface="Trebuchet MS" panose="020B0603020202020204" pitchFamily="34" charset="0"/>
              </a:rPr>
              <a:t> государственных программ субъектов РФ и программ деятельности (программ развития, инвестиционных программ) юридических лиц.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ru-RU" sz="2200" dirty="0">
                <a:latin typeface="Trebuchet MS" panose="020B0603020202020204" pitchFamily="34" charset="0"/>
              </a:rPr>
              <a:t>Уточнение подходов к формированию </a:t>
            </a:r>
            <a:r>
              <a:rPr lang="ru-RU" sz="2200" i="1" u="sng" dirty="0">
                <a:latin typeface="Trebuchet MS" panose="020B0603020202020204" pitchFamily="34" charset="0"/>
              </a:rPr>
              <a:t>бюджетной классификации</a:t>
            </a:r>
            <a:r>
              <a:rPr lang="ru-RU" sz="2200" dirty="0">
                <a:latin typeface="Trebuchet MS" panose="020B0603020202020204" pitchFamily="34" charset="0"/>
              </a:rPr>
              <a:t> и обеспечение </a:t>
            </a:r>
            <a:r>
              <a:rPr lang="ru-RU" sz="2200" i="1" u="sng" dirty="0">
                <a:latin typeface="Trebuchet MS" panose="020B0603020202020204" pitchFamily="34" charset="0"/>
              </a:rPr>
              <a:t>сопоставимости</a:t>
            </a:r>
            <a:r>
              <a:rPr lang="ru-RU" sz="2200" dirty="0">
                <a:latin typeface="Trebuchet MS" panose="020B0603020202020204" pitchFamily="34" charset="0"/>
              </a:rPr>
              <a:t> показателей бюджета в динамике.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ru-RU" sz="2200" i="1" u="sng" dirty="0">
                <a:latin typeface="Trebuchet MS" panose="020B0603020202020204" pitchFamily="34" charset="0"/>
              </a:rPr>
              <a:t>Расширение полномочий</a:t>
            </a:r>
            <a:r>
              <a:rPr lang="ru-RU" sz="2200" dirty="0">
                <a:latin typeface="Trebuchet MS" panose="020B0603020202020204" pitchFamily="34" charset="0"/>
              </a:rPr>
              <a:t> ответственных исполнителей </a:t>
            </a:r>
            <a:r>
              <a:rPr lang="ru-RU" sz="2200" i="1" u="sng" dirty="0">
                <a:latin typeface="Trebuchet MS" panose="020B0603020202020204" pitchFamily="34" charset="0"/>
              </a:rPr>
              <a:t>по управлению ресурсным обеспечением</a:t>
            </a:r>
            <a:r>
              <a:rPr lang="ru-RU" sz="2200" dirty="0">
                <a:latin typeface="Trebuchet MS" panose="020B0603020202020204" pitchFamily="34" charset="0"/>
              </a:rPr>
              <a:t> государственных программ.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ru-RU" sz="2200" dirty="0">
                <a:latin typeface="Trebuchet MS" panose="020B0603020202020204" pitchFamily="34" charset="0"/>
              </a:rPr>
              <a:t>Формирование </a:t>
            </a:r>
            <a:r>
              <a:rPr lang="ru-RU" sz="2200" i="1" u="sng" dirty="0">
                <a:latin typeface="Trebuchet MS" panose="020B0603020202020204" pitchFamily="34" charset="0"/>
              </a:rPr>
              <a:t>единого информационного ресурса</a:t>
            </a:r>
            <a:r>
              <a:rPr lang="ru-RU" sz="2200" dirty="0">
                <a:latin typeface="Trebuchet MS" panose="020B0603020202020204" pitchFamily="34" charset="0"/>
              </a:rPr>
              <a:t>, позволяющего иметь полную информацию о параметрах государственной программы в режиме реального времени 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ru-RU" sz="2200" dirty="0">
                <a:latin typeface="Trebuchet MS" panose="020B0603020202020204" pitchFamily="34" charset="0"/>
              </a:rPr>
              <a:t>Придание госпрограммам статуса </a:t>
            </a:r>
            <a:r>
              <a:rPr lang="ru-RU" sz="2200" i="1" u="sng" dirty="0">
                <a:latin typeface="Trebuchet MS" panose="020B0603020202020204" pitchFamily="34" charset="0"/>
              </a:rPr>
              <a:t>основного инструмента планирования</a:t>
            </a:r>
            <a:r>
              <a:rPr lang="ru-RU" sz="2200" dirty="0">
                <a:latin typeface="Trebuchet MS" panose="020B0603020202020204" pitchFamily="34" charset="0"/>
              </a:rPr>
              <a:t> и отчетности о результатах деятельности ФОИВ.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(начаты в 2017 году на «пилотных» государственных программах)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054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777213" y="2978529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100" i="1" dirty="0">
                <a:latin typeface="Trebuchet MS" panose="020B0603020202020204" pitchFamily="34" charset="0"/>
              </a:rPr>
              <a:t>значения показателя </a:t>
            </a:r>
            <a:r>
              <a:rPr lang="ru-RU" sz="1100" b="1" i="1" dirty="0">
                <a:latin typeface="Trebuchet MS" panose="020B0603020202020204" pitchFamily="34" charset="0"/>
              </a:rPr>
              <a:t>по годам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77213" y="3610140"/>
            <a:ext cx="1180395" cy="12681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i="1" u="sng" dirty="0">
                <a:latin typeface="Trebuchet MS" panose="020B0603020202020204" pitchFamily="34" charset="0"/>
              </a:rPr>
              <a:t>Показатель 1.1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77213" y="2533187"/>
            <a:ext cx="2395016" cy="445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i="1" dirty="0">
                <a:latin typeface="Trebuchet MS" panose="020B0603020202020204" pitchFamily="34" charset="0"/>
              </a:rPr>
              <a:t>Показатель 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762918" y="1266517"/>
            <a:ext cx="2619897" cy="6721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dirty="0">
                <a:latin typeface="Trebuchet MS" panose="020B0603020202020204" pitchFamily="34" charset="0"/>
              </a:rPr>
              <a:t>Стратегия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083009" y="5895328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98" name="Прямая со стрелкой 97"/>
          <p:cNvCxnSpPr>
            <a:endCxn id="48" idx="0"/>
          </p:cNvCxnSpPr>
          <p:nvPr/>
        </p:nvCxnSpPr>
        <p:spPr>
          <a:xfrm flipH="1">
            <a:off x="7990358" y="1938635"/>
            <a:ext cx="2270" cy="587394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204" y="241264"/>
            <a:ext cx="97147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1" hangingPunct="1"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  <a:lvl2pPr eaLnBrk="0" hangingPunct="0">
              <a:defRPr sz="4000">
                <a:solidFill>
                  <a:schemeClr val="tx2"/>
                </a:solidFill>
                <a:latin typeface="Arial" charset="0"/>
              </a:defRPr>
            </a:lvl2pPr>
            <a:lvl3pPr eaLnBrk="0" hangingPunct="0">
              <a:defRPr sz="4000">
                <a:solidFill>
                  <a:schemeClr val="tx2"/>
                </a:solidFill>
                <a:latin typeface="Arial" charset="0"/>
              </a:defRPr>
            </a:lvl3pPr>
            <a:lvl4pPr eaLnBrk="0" hangingPunct="0">
              <a:defRPr sz="4000">
                <a:solidFill>
                  <a:schemeClr val="tx2"/>
                </a:solidFill>
                <a:latin typeface="Arial" charset="0"/>
              </a:defRPr>
            </a:lvl4pPr>
            <a:lvl5pPr eaLnBrk="0" hangingPunct="0"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ru-RU" dirty="0"/>
              <a:t>Формирование системы целеполагания госпрограммы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6399777" y="1187254"/>
            <a:ext cx="0" cy="55206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66361" y="2526029"/>
            <a:ext cx="2616458" cy="7432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1600" b="1" dirty="0">
                <a:latin typeface="Trebuchet MS" panose="020B0603020202020204" pitchFamily="34" charset="0"/>
              </a:rPr>
              <a:t>Госпрограммы</a:t>
            </a:r>
          </a:p>
        </p:txBody>
      </p:sp>
      <p:sp>
        <p:nvSpPr>
          <p:cNvPr id="99" name="TextBox 98"/>
          <p:cNvSpPr txBox="1"/>
          <p:nvPr/>
        </p:nvSpPr>
        <p:spPr>
          <a:xfrm rot="5400000">
            <a:off x="6743933" y="3629124"/>
            <a:ext cx="1265407" cy="1227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100" b="1" dirty="0">
                <a:latin typeface="Trebuchet MS" panose="020B0603020202020204" pitchFamily="34" charset="0"/>
              </a:rPr>
              <a:t>Ведомственные целевые программа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5400000">
            <a:off x="8135407" y="3628133"/>
            <a:ext cx="1265402" cy="12294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100" b="1" dirty="0">
                <a:latin typeface="Trebuchet MS" panose="020B0603020202020204" pitchFamily="34" charset="0"/>
              </a:rPr>
              <a:t>Ведомственные проекты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15" name="Прямая со стрелкой 114"/>
          <p:cNvCxnSpPr>
            <a:endCxn id="100" idx="1"/>
          </p:cNvCxnSpPr>
          <p:nvPr/>
        </p:nvCxnSpPr>
        <p:spPr>
          <a:xfrm flipH="1">
            <a:off x="8768108" y="3269297"/>
            <a:ext cx="3719" cy="340845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 rot="5400000">
            <a:off x="8130310" y="5447146"/>
            <a:ext cx="1275590" cy="122942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100" b="1" dirty="0">
                <a:latin typeface="Trebuchet MS" panose="020B0603020202020204" pitchFamily="34" charset="0"/>
              </a:rPr>
              <a:t>Служебные контракты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 rot="5400000">
            <a:off x="6735639" y="5444935"/>
            <a:ext cx="1281992" cy="122744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100" b="1" dirty="0">
                <a:latin typeface="Trebuchet MS" panose="020B0603020202020204" pitchFamily="34" charset="0"/>
              </a:rPr>
              <a:t>Служебные контракты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442878" y="2978948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100" i="1" dirty="0">
                <a:latin typeface="Trebuchet MS" panose="020B0603020202020204" pitchFamily="34" charset="0"/>
              </a:rPr>
              <a:t>значения показателя </a:t>
            </a:r>
            <a:r>
              <a:rPr lang="ru-RU" sz="1100" b="1" i="1" dirty="0">
                <a:latin typeface="Trebuchet MS" panose="020B0603020202020204" pitchFamily="34" charset="0"/>
              </a:rPr>
              <a:t>по годам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442878" y="2531264"/>
            <a:ext cx="2395016" cy="4476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i="1" dirty="0">
                <a:latin typeface="Trebuchet MS" panose="020B0603020202020204" pitchFamily="34" charset="0"/>
              </a:rPr>
              <a:t>Показатель 2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91204" y="2427502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191204" y="337445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991836" y="3610141"/>
            <a:ext cx="1180395" cy="12681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i="1" u="sng" dirty="0">
                <a:latin typeface="Trebuchet MS" panose="020B0603020202020204" pitchFamily="34" charset="0"/>
              </a:rPr>
              <a:t>Показатель 1.2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442878" y="3610142"/>
            <a:ext cx="1180395" cy="1268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i="1" u="sng" dirty="0">
                <a:latin typeface="Trebuchet MS" panose="020B0603020202020204" pitchFamily="34" charset="0"/>
              </a:rPr>
              <a:t>Показатель 2.1</a:t>
            </a: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191204" y="520480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657501" y="3610141"/>
            <a:ext cx="1180395" cy="12654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i="1" u="sng" dirty="0">
                <a:latin typeface="Trebuchet MS" panose="020B0603020202020204" pitchFamily="34" charset="0"/>
              </a:rPr>
              <a:t>Показатель 2.2</a:t>
            </a:r>
          </a:p>
        </p:txBody>
      </p:sp>
      <p:cxnSp>
        <p:nvCxnSpPr>
          <p:cNvPr id="141" name="Прямая со стрелкой 140"/>
          <p:cNvCxnSpPr>
            <a:endCxn id="77" idx="0"/>
          </p:cNvCxnSpPr>
          <p:nvPr/>
        </p:nvCxnSpPr>
        <p:spPr>
          <a:xfrm>
            <a:off x="1367411" y="3283034"/>
            <a:ext cx="0" cy="32710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endCxn id="129" idx="0"/>
          </p:cNvCxnSpPr>
          <p:nvPr/>
        </p:nvCxnSpPr>
        <p:spPr>
          <a:xfrm>
            <a:off x="2582034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endCxn id="133" idx="0"/>
          </p:cNvCxnSpPr>
          <p:nvPr/>
        </p:nvCxnSpPr>
        <p:spPr>
          <a:xfrm>
            <a:off x="4033076" y="3283034"/>
            <a:ext cx="0" cy="327108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endCxn id="138" idx="0"/>
          </p:cNvCxnSpPr>
          <p:nvPr/>
        </p:nvCxnSpPr>
        <p:spPr>
          <a:xfrm>
            <a:off x="5247699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7376636" y="3269297"/>
            <a:ext cx="0" cy="340843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>
            <a:off x="8768105" y="4892131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/>
          <p:nvPr/>
        </p:nvCxnSpPr>
        <p:spPr>
          <a:xfrm>
            <a:off x="7371038" y="4884507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rot="16200000">
            <a:off x="4417888" y="5895330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 rot="16200000">
            <a:off x="4753225" y="5895786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5085363" y="5895787"/>
            <a:ext cx="128930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62" name="Прямая со стрелкой 161"/>
          <p:cNvCxnSpPr>
            <a:endCxn id="94" idx="3"/>
          </p:cNvCxnSpPr>
          <p:nvPr/>
        </p:nvCxnSpPr>
        <p:spPr>
          <a:xfrm flipH="1">
            <a:off x="4725375" y="4878288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>
            <a:endCxn id="159" idx="3"/>
          </p:cNvCxnSpPr>
          <p:nvPr/>
        </p:nvCxnSpPr>
        <p:spPr>
          <a:xfrm flipH="1">
            <a:off x="5060254" y="4884507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>
            <a:endCxn id="160" idx="3"/>
          </p:cNvCxnSpPr>
          <p:nvPr/>
        </p:nvCxnSpPr>
        <p:spPr>
          <a:xfrm>
            <a:off x="5390528" y="4894873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>
            <a:endCxn id="161" idx="3"/>
          </p:cNvCxnSpPr>
          <p:nvPr/>
        </p:nvCxnSpPr>
        <p:spPr>
          <a:xfrm>
            <a:off x="5730013" y="4894873"/>
            <a:ext cx="2" cy="52370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 rot="16200000">
            <a:off x="3032183" y="5892588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 rot="16200000">
            <a:off x="3367063" y="5892586"/>
            <a:ext cx="128473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 rot="16200000">
            <a:off x="3703315" y="5891216"/>
            <a:ext cx="1281989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77" name="Прямая со стрелкой 176"/>
          <p:cNvCxnSpPr>
            <a:endCxn id="173" idx="3"/>
          </p:cNvCxnSpPr>
          <p:nvPr/>
        </p:nvCxnSpPr>
        <p:spPr>
          <a:xfrm flipH="1">
            <a:off x="3674549" y="488176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>
            <a:endCxn id="174" idx="3"/>
          </p:cNvCxnSpPr>
          <p:nvPr/>
        </p:nvCxnSpPr>
        <p:spPr>
          <a:xfrm>
            <a:off x="4004823" y="4892131"/>
            <a:ext cx="4607" cy="525529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>
            <a:endCxn id="175" idx="3"/>
          </p:cNvCxnSpPr>
          <p:nvPr/>
        </p:nvCxnSpPr>
        <p:spPr>
          <a:xfrm>
            <a:off x="4344308" y="4892131"/>
            <a:ext cx="2" cy="525530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 rot="16200000">
            <a:off x="1437346" y="5898072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 rot="16200000">
            <a:off x="1772225" y="5898074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 rot="16200000">
            <a:off x="2107562" y="5898530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 rot="16200000">
            <a:off x="2443814" y="5897159"/>
            <a:ext cx="1281074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84" name="Прямая со стрелкой 183"/>
          <p:cNvCxnSpPr>
            <a:endCxn id="180" idx="3"/>
          </p:cNvCxnSpPr>
          <p:nvPr/>
        </p:nvCxnSpPr>
        <p:spPr>
          <a:xfrm flipH="1">
            <a:off x="2079712" y="4881032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 flipH="1">
            <a:off x="2414927" y="488877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>
            <a:endCxn id="182" idx="3"/>
          </p:cNvCxnSpPr>
          <p:nvPr/>
        </p:nvCxnSpPr>
        <p:spPr>
          <a:xfrm>
            <a:off x="2744865" y="4897617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 стрелкой 186"/>
          <p:cNvCxnSpPr>
            <a:endCxn id="183" idx="3"/>
          </p:cNvCxnSpPr>
          <p:nvPr/>
        </p:nvCxnSpPr>
        <p:spPr>
          <a:xfrm>
            <a:off x="3084350" y="4897617"/>
            <a:ext cx="2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 rot="16200000">
            <a:off x="319402" y="5895331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 rot="16200000">
            <a:off x="654739" y="5895787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 rot="16200000">
            <a:off x="986877" y="5895787"/>
            <a:ext cx="128930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ru-RU" sz="1100" i="1" dirty="0">
                <a:latin typeface="Trebuchet MS" panose="020B0603020202020204" pitchFamily="34" charset="0"/>
              </a:rPr>
              <a:t>исполнителя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91" name="Прямая со стрелкой 190"/>
          <p:cNvCxnSpPr>
            <a:endCxn id="188" idx="3"/>
          </p:cNvCxnSpPr>
          <p:nvPr/>
        </p:nvCxnSpPr>
        <p:spPr>
          <a:xfrm flipH="1">
            <a:off x="961768" y="4884508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>
            <a:endCxn id="189" idx="3"/>
          </p:cNvCxnSpPr>
          <p:nvPr/>
        </p:nvCxnSpPr>
        <p:spPr>
          <a:xfrm>
            <a:off x="1292042" y="4894874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 стрелкой 192"/>
          <p:cNvCxnSpPr>
            <a:endCxn id="190" idx="3"/>
          </p:cNvCxnSpPr>
          <p:nvPr/>
        </p:nvCxnSpPr>
        <p:spPr>
          <a:xfrm>
            <a:off x="1631527" y="4894874"/>
            <a:ext cx="1" cy="523702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42043" y="628734"/>
            <a:ext cx="3880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rebuchet MS" panose="020B0603020202020204" pitchFamily="34" charset="0"/>
              </a:rPr>
              <a:t>Уровень целеполагания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15215" y="617835"/>
            <a:ext cx="3390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rebuchet MS" panose="020B0603020202020204" pitchFamily="34" charset="0"/>
              </a:rPr>
              <a:t>Институционализация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77212" y="1267455"/>
            <a:ext cx="5060681" cy="6711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latin typeface="Trebuchet MS" panose="020B0603020202020204" pitchFamily="34" charset="0"/>
              </a:rPr>
              <a:t>Цель социально-экономического развития</a:t>
            </a:r>
          </a:p>
        </p:txBody>
      </p:sp>
      <p:cxnSp>
        <p:nvCxnSpPr>
          <p:cNvPr id="61" name="Прямая со стрелкой 60"/>
          <p:cNvCxnSpPr>
            <a:endCxn id="79" idx="0"/>
          </p:cNvCxnSpPr>
          <p:nvPr/>
        </p:nvCxnSpPr>
        <p:spPr>
          <a:xfrm flipH="1">
            <a:off x="1974721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4641095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63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349" y="262236"/>
            <a:ext cx="9705975" cy="537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rPr>
              <a:t>Оптимизация формата госпрограмм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905375" y="1038225"/>
            <a:ext cx="0" cy="5553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47850" y="1386144"/>
            <a:ext cx="2571750" cy="495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Паспорт госпрограммы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799" y="1977200"/>
            <a:ext cx="2571750" cy="56993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Паспорта подпрограмм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799" y="3166114"/>
            <a:ext cx="2571750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spc="-20" dirty="0">
                <a:latin typeface="Trebuchet MS" panose="020B0603020202020204" pitchFamily="34" charset="0"/>
              </a:rPr>
              <a:t>Перечень показателей </a:t>
            </a:r>
          </a:p>
          <a:p>
            <a:pPr algn="ctr"/>
            <a:r>
              <a:rPr lang="ru-RU" sz="1600" spc="-20" dirty="0">
                <a:latin typeface="Trebuchet MS" panose="020B0603020202020204" pitchFamily="34" charset="0"/>
              </a:rPr>
              <a:t>и их значения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62137" y="3850183"/>
            <a:ext cx="2571750" cy="59055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Перечень основных мероприятий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62137" y="5021597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План реализации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47843" y="5543550"/>
            <a:ext cx="2571750" cy="34970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5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ФЦП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47845" y="4586606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Бюджетные ассигнования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47843" y="6038850"/>
            <a:ext cx="2571750" cy="349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Детальный план-график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28799" y="2630444"/>
            <a:ext cx="2571750" cy="477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Правила предоставления субсидий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33550" y="1352550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181100" y="800100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Госпрограмма </a:t>
            </a:r>
            <a:b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(действующий формат)</a:t>
            </a: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1543050" y="1352550"/>
            <a:ext cx="209550" cy="40324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-133351" y="2937986"/>
            <a:ext cx="186690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Утверждается </a:t>
            </a:r>
            <a:r>
              <a:rPr lang="ru-RU" sz="1400" b="1" dirty="0">
                <a:latin typeface="Trebuchet MS" panose="020B0603020202020204" pitchFamily="34" charset="0"/>
              </a:rPr>
              <a:t>Правительством</a:t>
            </a:r>
            <a:r>
              <a:rPr lang="ru-RU" sz="1400" dirty="0"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(1 постановление)</a:t>
            </a:r>
          </a:p>
        </p:txBody>
      </p:sp>
      <p:sp>
        <p:nvSpPr>
          <p:cNvPr id="23" name="Левая фигурная скобка 22"/>
          <p:cNvSpPr/>
          <p:nvPr/>
        </p:nvSpPr>
        <p:spPr>
          <a:xfrm>
            <a:off x="1543050" y="541020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-142877" y="5263344"/>
            <a:ext cx="1866901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Утверждается </a:t>
            </a:r>
            <a:r>
              <a:rPr lang="ru-RU" sz="1400" b="1" dirty="0">
                <a:latin typeface="Trebuchet MS" panose="020B0603020202020204" pitchFamily="34" charset="0"/>
              </a:rPr>
              <a:t>Правительством</a:t>
            </a:r>
            <a:r>
              <a:rPr lang="ru-RU" sz="1400" dirty="0"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(отдельное постановление)</a:t>
            </a: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1543050" y="596265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-142878" y="6036476"/>
            <a:ext cx="186690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Утверждается </a:t>
            </a:r>
            <a:r>
              <a:rPr lang="ru-RU" sz="1400" b="1" dirty="0">
                <a:latin typeface="Trebuchet MS" panose="020B0603020202020204" pitchFamily="34" charset="0"/>
              </a:rPr>
              <a:t>ответственным исполнителем</a:t>
            </a:r>
            <a:endParaRPr lang="ru-RU" sz="1400" dirty="0">
              <a:latin typeface="Trebuchet MS" panose="020B0603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7811" y="1445262"/>
            <a:ext cx="2571750" cy="3752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Паспорт госпрограммы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57811" y="4586606"/>
            <a:ext cx="2571750" cy="349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Бюджетные ассигнования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81017" y="2630445"/>
            <a:ext cx="2571750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Правила предоставления субсидий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248275" y="1329065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933949" y="776615"/>
            <a:ext cx="3419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Госпрограмма</a:t>
            </a:r>
            <a:b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u-RU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(новый формат)</a:t>
            </a:r>
          </a:p>
        </p:txBody>
      </p:sp>
      <p:sp>
        <p:nvSpPr>
          <p:cNvPr id="42" name="Правая фигурная скобка 41"/>
          <p:cNvSpPr/>
          <p:nvPr/>
        </p:nvSpPr>
        <p:spPr>
          <a:xfrm>
            <a:off x="8088248" y="1352549"/>
            <a:ext cx="166494" cy="17549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110343" y="1999190"/>
            <a:ext cx="1866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Утверждаемая </a:t>
            </a:r>
            <a:r>
              <a:rPr lang="ru-RU" sz="1200" b="1" dirty="0">
                <a:latin typeface="Trebuchet MS" panose="020B0603020202020204" pitchFamily="34" charset="0"/>
              </a:rPr>
              <a:t>Правительством </a:t>
            </a:r>
            <a:r>
              <a:rPr lang="ru-RU" sz="1200" dirty="0">
                <a:latin typeface="Trebuchet MS" panose="020B0603020202020204" pitchFamily="34" charset="0"/>
              </a:rPr>
              <a:t>госпрограмма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110343" y="4537272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>
                <a:latin typeface="Trebuchet MS" panose="020B0603020202020204" pitchFamily="34" charset="0"/>
              </a:rPr>
              <a:t>Утверждаются 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в </a:t>
            </a:r>
            <a:r>
              <a:rPr lang="ru-RU" sz="1200" b="1" dirty="0">
                <a:latin typeface="Trebuchet MS" panose="020B0603020202020204" pitchFamily="34" charset="0"/>
              </a:rPr>
              <a:t>ФЗ о бюджете, бюджетном прогнозе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7811" y="3230293"/>
            <a:ext cx="2571750" cy="466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Паспорта приоритетных проектов</a:t>
            </a: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8099294" y="3230293"/>
            <a:ext cx="155448" cy="4667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8110343" y="3116236"/>
            <a:ext cx="1866901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>
                <a:latin typeface="Trebuchet MS" panose="020B0603020202020204" pitchFamily="34" charset="0"/>
              </a:rPr>
              <a:t>Утверждаются </a:t>
            </a:r>
            <a:r>
              <a:rPr lang="ru-RU" sz="1200" b="1" dirty="0">
                <a:latin typeface="Trebuchet MS" panose="020B0603020202020204" pitchFamily="34" charset="0"/>
              </a:rPr>
              <a:t>Президиумом Совета </a:t>
            </a:r>
            <a:r>
              <a:rPr lang="ru-RU" sz="1200" dirty="0">
                <a:latin typeface="Trebuchet MS" panose="020B0603020202020204" pitchFamily="34" charset="0"/>
              </a:rPr>
              <a:t>по стратегическому развитию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57811" y="3779906"/>
            <a:ext cx="2571750" cy="766435"/>
          </a:xfrm>
          <a:prstGeom prst="rect">
            <a:avLst/>
          </a:prstGeom>
          <a:solidFill>
            <a:srgbClr val="FEEEC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Паспорта ведомственных проектов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10343" y="3803826"/>
            <a:ext cx="1866901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>
                <a:latin typeface="Trebuchet MS" panose="020B0603020202020204" pitchFamily="34" charset="0"/>
              </a:rPr>
              <a:t>Утверждаются </a:t>
            </a:r>
            <a:r>
              <a:rPr lang="ru-RU" sz="1200" b="1" dirty="0">
                <a:latin typeface="Trebuchet MS" panose="020B0603020202020204" pitchFamily="34" charset="0"/>
              </a:rPr>
              <a:t>ответственным исполнителем </a:t>
            </a:r>
            <a:r>
              <a:rPr lang="ru-RU" sz="1200" dirty="0">
                <a:latin typeface="Trebuchet MS" panose="020B0603020202020204" pitchFamily="34" charset="0"/>
              </a:rPr>
              <a:t>госпрограммы</a:t>
            </a:r>
          </a:p>
        </p:txBody>
      </p:sp>
      <p:sp>
        <p:nvSpPr>
          <p:cNvPr id="51" name="Правая фигурная скобка 50"/>
          <p:cNvSpPr/>
          <p:nvPr/>
        </p:nvSpPr>
        <p:spPr>
          <a:xfrm>
            <a:off x="8066419" y="3753644"/>
            <a:ext cx="166497" cy="783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авая фигурная скобка 51"/>
          <p:cNvSpPr/>
          <p:nvPr/>
        </p:nvSpPr>
        <p:spPr>
          <a:xfrm>
            <a:off x="8085645" y="4562020"/>
            <a:ext cx="155444" cy="3988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357811" y="5225249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Планы реализации проектов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10343" y="5131866"/>
            <a:ext cx="1866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Утверждаются </a:t>
            </a:r>
            <a:r>
              <a:rPr lang="ru-RU" sz="1200" b="1" dirty="0">
                <a:latin typeface="Trebuchet MS" panose="020B0603020202020204" pitchFamily="34" charset="0"/>
              </a:rPr>
              <a:t>Проектными комитетами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58" name="Правая фигурная скобка 57"/>
          <p:cNvSpPr/>
          <p:nvPr/>
        </p:nvSpPr>
        <p:spPr>
          <a:xfrm>
            <a:off x="8110343" y="5140960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 стрелкой 61"/>
          <p:cNvCxnSpPr>
            <a:stCxn id="7" idx="3"/>
            <a:endCxn id="28" idx="1"/>
          </p:cNvCxnSpPr>
          <p:nvPr/>
        </p:nvCxnSpPr>
        <p:spPr>
          <a:xfrm flipV="1">
            <a:off x="4419600" y="1632876"/>
            <a:ext cx="938211" cy="123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9" idx="3"/>
            <a:endCxn id="28" idx="1"/>
          </p:cNvCxnSpPr>
          <p:nvPr/>
        </p:nvCxnSpPr>
        <p:spPr>
          <a:xfrm flipV="1">
            <a:off x="4400549" y="1632876"/>
            <a:ext cx="957262" cy="182851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9" idx="3"/>
            <a:endCxn id="46" idx="1"/>
          </p:cNvCxnSpPr>
          <p:nvPr/>
        </p:nvCxnSpPr>
        <p:spPr>
          <a:xfrm>
            <a:off x="4400549" y="3461389"/>
            <a:ext cx="957262" cy="2267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9" idx="3"/>
            <a:endCxn id="49" idx="1"/>
          </p:cNvCxnSpPr>
          <p:nvPr/>
        </p:nvCxnSpPr>
        <p:spPr>
          <a:xfrm>
            <a:off x="4400549" y="3461389"/>
            <a:ext cx="957262" cy="70173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5" idx="3"/>
            <a:endCxn id="34" idx="1"/>
          </p:cNvCxnSpPr>
          <p:nvPr/>
        </p:nvCxnSpPr>
        <p:spPr>
          <a:xfrm>
            <a:off x="4419595" y="4761457"/>
            <a:ext cx="938216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13" idx="3"/>
            <a:endCxn id="54" idx="1"/>
          </p:cNvCxnSpPr>
          <p:nvPr/>
        </p:nvCxnSpPr>
        <p:spPr>
          <a:xfrm>
            <a:off x="4433887" y="5196448"/>
            <a:ext cx="923924" cy="26327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7" idx="3"/>
            <a:endCxn id="54" idx="1"/>
          </p:cNvCxnSpPr>
          <p:nvPr/>
        </p:nvCxnSpPr>
        <p:spPr>
          <a:xfrm flipV="1">
            <a:off x="4419593" y="5459721"/>
            <a:ext cx="938218" cy="75398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18" idx="3"/>
            <a:endCxn id="36" idx="1"/>
          </p:cNvCxnSpPr>
          <p:nvPr/>
        </p:nvCxnSpPr>
        <p:spPr>
          <a:xfrm>
            <a:off x="4400549" y="2868972"/>
            <a:ext cx="980468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2575" y="1868854"/>
            <a:ext cx="2571750" cy="695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Перечень объектов капстроительства </a:t>
            </a:r>
            <a:br>
              <a:rPr lang="en-US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(укрупненных </a:t>
            </a:r>
            <a:r>
              <a:rPr lang="ru-RU" sz="1200" dirty="0" err="1">
                <a:latin typeface="Trebuchet MS" panose="020B0603020202020204" pitchFamily="34" charset="0"/>
              </a:rPr>
              <a:t>инвестпроектов</a:t>
            </a:r>
            <a:r>
              <a:rPr lang="ru-RU" sz="1200" dirty="0">
                <a:latin typeface="Trebuchet MS" panose="020B0603020202020204" pitchFamily="34" charset="0"/>
              </a:rPr>
              <a:t>)</a:t>
            </a:r>
          </a:p>
        </p:txBody>
      </p:sp>
      <p:cxnSp>
        <p:nvCxnSpPr>
          <p:cNvPr id="86" name="Прямая со стрелкой 85"/>
          <p:cNvCxnSpPr>
            <a:stCxn id="14" idx="3"/>
          </p:cNvCxnSpPr>
          <p:nvPr/>
        </p:nvCxnSpPr>
        <p:spPr>
          <a:xfrm flipV="1">
            <a:off x="4419593" y="2193243"/>
            <a:ext cx="938218" cy="3525158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357811" y="5897653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ВЦП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52767" y="5824257"/>
            <a:ext cx="211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Утверждаются 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b="1" dirty="0">
                <a:latin typeface="Trebuchet MS" panose="020B0603020202020204" pitchFamily="34" charset="0"/>
              </a:rPr>
              <a:t>ответственным исполнителем</a:t>
            </a:r>
            <a:r>
              <a:rPr lang="ru-RU" sz="1200" dirty="0">
                <a:latin typeface="Trebuchet MS" panose="020B0603020202020204" pitchFamily="34" charset="0"/>
              </a:rPr>
              <a:t> 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(</a:t>
            </a:r>
            <a:r>
              <a:rPr lang="ru-RU" sz="1200" dirty="0" err="1">
                <a:latin typeface="Trebuchet MS" panose="020B0603020202020204" pitchFamily="34" charset="0"/>
              </a:rPr>
              <a:t>соисп-лем</a:t>
            </a:r>
            <a:r>
              <a:rPr lang="ru-RU" sz="1200" dirty="0">
                <a:latin typeface="Trebuchet MS" panose="020B0603020202020204" pitchFamily="34" charset="0"/>
              </a:rPr>
              <a:t>, участником)</a:t>
            </a:r>
            <a:endParaRPr lang="ru-RU" sz="1200" b="1" dirty="0">
              <a:latin typeface="Trebuchet MS" panose="020B0603020202020204" pitchFamily="34" charset="0"/>
            </a:endParaRPr>
          </a:p>
        </p:txBody>
      </p:sp>
      <p:sp>
        <p:nvSpPr>
          <p:cNvPr id="59" name="Правая фигурная скобка 58"/>
          <p:cNvSpPr/>
          <p:nvPr/>
        </p:nvSpPr>
        <p:spPr>
          <a:xfrm>
            <a:off x="8099294" y="5833351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 стрелкой 59"/>
          <p:cNvCxnSpPr>
            <a:endCxn id="55" idx="1"/>
          </p:cNvCxnSpPr>
          <p:nvPr/>
        </p:nvCxnSpPr>
        <p:spPr>
          <a:xfrm>
            <a:off x="4433887" y="5241869"/>
            <a:ext cx="923924" cy="89025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55" idx="1"/>
          </p:cNvCxnSpPr>
          <p:nvPr/>
        </p:nvCxnSpPr>
        <p:spPr>
          <a:xfrm flipV="1">
            <a:off x="4426740" y="6132125"/>
            <a:ext cx="931071" cy="10061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108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6" y="5080685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«Государственные программы»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150287" y="1732601"/>
            <a:ext cx="3581399" cy="955750"/>
            <a:chOff x="5410201" y="886652"/>
            <a:chExt cx="3581399" cy="955750"/>
          </a:xfrm>
        </p:grpSpPr>
        <p:sp>
          <p:nvSpPr>
            <p:cNvPr id="3" name="TextBox 2"/>
            <p:cNvSpPr txBox="1"/>
            <p:nvPr/>
          </p:nvSpPr>
          <p:spPr>
            <a:xfrm>
              <a:off x="5410201" y="1009650"/>
              <a:ext cx="3581399" cy="6368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5587707" y="886652"/>
              <a:ext cx="2929083" cy="955750"/>
              <a:chOff x="5095875" y="886652"/>
              <a:chExt cx="2936874" cy="955750"/>
            </a:xfrm>
          </p:grpSpPr>
          <p:pic>
            <p:nvPicPr>
              <p:cNvPr id="29698" name="Picture 2" descr="http://budget.gov.ru/img/logo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5875" y="886652"/>
                <a:ext cx="2936874" cy="955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Прямоугольник 14"/>
              <p:cNvSpPr/>
              <p:nvPr/>
            </p:nvSpPr>
            <p:spPr>
              <a:xfrm>
                <a:off x="6010275" y="1009650"/>
                <a:ext cx="1701800" cy="2190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>
              <a:lnSpc>
                <a:spcPct val="85000"/>
              </a:lnSpc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</a:lstStyle>
          <a:p>
            <a:r>
              <a:rPr lang="ru-RU" altLang="ru-RU" dirty="0"/>
              <a:t>Формирование единого информационного ресурса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62625" y="5080684"/>
            <a:ext cx="359092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проектной деятельности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029076" y="5348326"/>
            <a:ext cx="1581150" cy="0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967073" y="2654035"/>
            <a:ext cx="2781299" cy="233113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981200" y="2654034"/>
            <a:ext cx="2838450" cy="223070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2583" y="4082164"/>
            <a:ext cx="3245536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rebuchet MS" panose="020B0603020202020204" pitchFamily="34" charset="0"/>
              </a:rPr>
              <a:t>ГОСУДАРСТВЕННАЯ ПРОГРАММА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0896" y="1207682"/>
            <a:ext cx="7762875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бюджетные ассигнования, соглашения </a:t>
            </a:r>
            <a:br>
              <a:rPr lang="ru-RU" sz="1600" dirty="0">
                <a:latin typeface="Trebuchet MS" panose="020B0603020202020204" pitchFamily="34" charset="0"/>
              </a:rPr>
            </a:br>
            <a:r>
              <a:rPr lang="ru-RU" sz="1600" dirty="0">
                <a:latin typeface="Trebuchet MS" panose="020B0603020202020204" pitchFamily="34" charset="0"/>
              </a:rPr>
              <a:t>о предоставлении субсидий, сводные показатели </a:t>
            </a:r>
            <a:r>
              <a:rPr lang="ru-RU" sz="1600" dirty="0" err="1">
                <a:latin typeface="Trebuchet MS" panose="020B0603020202020204" pitchFamily="34" charset="0"/>
              </a:rPr>
              <a:t>госзаданий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10227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проекты и планы их реализации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4302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показатели, структура ГП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2950" y="2847975"/>
            <a:ext cx="13841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  <a:latin typeface="Trebuchet MS" panose="020B0603020202020204" pitchFamily="34" charset="0"/>
              </a:rPr>
              <a:t>?</a:t>
            </a:r>
            <a:endParaRPr lang="ru-RU" sz="66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934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9867" y="1845736"/>
            <a:ext cx="580813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latin typeface="Trebuchet MS" panose="020B0603020202020204" pitchFamily="34" charset="0"/>
              </a:rPr>
              <a:t>Вопросы? </a:t>
            </a:r>
          </a:p>
          <a:p>
            <a:pPr algn="ctr"/>
            <a:r>
              <a:rPr lang="ru-RU" sz="4800" dirty="0">
                <a:latin typeface="Trebuchet MS" panose="020B0603020202020204" pitchFamily="34" charset="0"/>
              </a:rPr>
              <a:t>Предложения? </a:t>
            </a: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r>
              <a:rPr lang="ru-RU" dirty="0">
                <a:latin typeface="Trebuchet MS" panose="020B0603020202020204" pitchFamily="34" charset="0"/>
              </a:rPr>
              <a:t>Николай Бегчин,</a:t>
            </a:r>
          </a:p>
          <a:p>
            <a:pPr algn="ctr"/>
            <a:r>
              <a:rPr lang="ru-RU" dirty="0">
                <a:latin typeface="Trebuchet MS" panose="020B0603020202020204" pitchFamily="34" charset="0"/>
              </a:rPr>
              <a:t>заместитель директора Департамента бюджетной политики и стратегического планирования </a:t>
            </a:r>
          </a:p>
          <a:p>
            <a:pPr algn="ctr"/>
            <a:r>
              <a:rPr lang="ru-RU" dirty="0">
                <a:latin typeface="Trebuchet MS" panose="020B0603020202020204" pitchFamily="34" charset="0"/>
              </a:rPr>
              <a:t>Министерства финансов Российской Федерации</a:t>
            </a:r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ru-RU" dirty="0">
              <a:latin typeface="Trebuchet MS" panose="020B0603020202020204" pitchFamily="34" charset="0"/>
            </a:endParaRPr>
          </a:p>
          <a:p>
            <a:pPr algn="ctr"/>
            <a:r>
              <a:rPr lang="en-US" sz="2000" b="1" u="sng" dirty="0">
                <a:latin typeface="Trebuchet MS" panose="020B0603020202020204" pitchFamily="34" charset="0"/>
              </a:rPr>
              <a:t>Nikolay.Begchin@minfin.ru</a:t>
            </a:r>
            <a:endParaRPr lang="ru-RU" sz="2000" b="1" u="sng" dirty="0">
              <a:latin typeface="Trebuchet MS" panose="020B0603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73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5025" y="2695575"/>
            <a:ext cx="58197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/>
              <a:t>История и общий контекст внедрения программного бюджетирования в России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0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851" y="4800600"/>
            <a:ext cx="8683624" cy="1076325"/>
          </a:xfrm>
          <a:prstGeom prst="rect">
            <a:avLst/>
          </a:prstGeom>
          <a:solidFill>
            <a:srgbClr val="FF8B8E">
              <a:alpha val="4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525" y="277168"/>
            <a:ext cx="9906000" cy="461665"/>
          </a:xfrm>
        </p:spPr>
        <p:txBody>
          <a:bodyPr wrap="square">
            <a:spAutoFit/>
          </a:bodyPr>
          <a:lstStyle/>
          <a:p>
            <a:pPr indent="450850" algn="ctr"/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Процесс внедрения программного подхода в России</a:t>
            </a:r>
          </a:p>
        </p:txBody>
      </p:sp>
      <p:sp>
        <p:nvSpPr>
          <p:cNvPr id="18435" name="Rectangle 4"/>
          <p:cNvSpPr>
            <a:spLocks noGrp="1"/>
          </p:cNvSpPr>
          <p:nvPr>
            <p:ph idx="4294967295"/>
          </p:nvPr>
        </p:nvSpPr>
        <p:spPr>
          <a:xfrm>
            <a:off x="0" y="876299"/>
            <a:ext cx="9658350" cy="5838825"/>
          </a:xfrm>
        </p:spPr>
        <p:txBody>
          <a:bodyPr/>
          <a:lstStyle/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ru-RU" sz="2000" dirty="0">
                <a:latin typeface="Trebuchet MS" panose="020B0603020202020204" pitchFamily="34" charset="0"/>
              </a:rPr>
              <a:t>Возможность принятия федеральных целевых программ (с 1995 года) или аналогичных программ на региональном и муниципальном уровне: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решение приоритетных социально-экономических, оборонных, научно-технических, природоохранных и других важнейших задач 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как правило межведомственного характера</a:t>
            </a: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ru-RU" sz="2000" dirty="0">
                <a:solidFill>
                  <a:schemeClr val="tx1"/>
                </a:solidFill>
                <a:latin typeface="Trebuchet MS" panose="020B0603020202020204" pitchFamily="34" charset="0"/>
              </a:rPr>
              <a:t>Программы социально-экономического развития.</a:t>
            </a: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ru-RU" sz="2000" dirty="0">
                <a:solidFill>
                  <a:schemeClr val="tx1"/>
                </a:solidFill>
                <a:latin typeface="Trebuchet MS" panose="020B0603020202020204" pitchFamily="34" charset="0"/>
              </a:rPr>
              <a:t>Отраслевые стратегии развития.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ru-RU" sz="2000" dirty="0">
                <a:latin typeface="Trebuchet MS" panose="020B0603020202020204" pitchFamily="34" charset="0"/>
              </a:rPr>
              <a:t>Концепция реформирования бюджетного процесса в 2004-2006 годах: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цели, задачи и показатели 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для всех видов деятельности </a:t>
            </a:r>
            <a:r>
              <a:rPr lang="ru-RU" sz="1800" dirty="0">
                <a:latin typeface="Trebuchet MS" panose="020B0603020202020204" pitchFamily="34" charset="0"/>
              </a:rPr>
              <a:t>органов исполнительной власти;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ведомственные целевые программы.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ru-RU" sz="2000" dirty="0">
                <a:latin typeface="Trebuchet MS" panose="020B0603020202020204" pitchFamily="34" charset="0"/>
              </a:rPr>
              <a:t>Программа Правительства Российской Федерации по повышению эффективности бюджетных расходов на 2010-2012 годы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внедрение государственных программ и переход к программному формату федерального бюджета;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законодательная основа для программного формата бюджетов бюджетной системы;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ru-RU" sz="1800" dirty="0">
                <a:latin typeface="Trebuchet MS" panose="020B0603020202020204" pitchFamily="34" charset="0"/>
              </a:rPr>
              <a:t>новая форма управления учреждениями, оказывающими государственные услуги 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(вместо сметы государственное задание – показатели деятельности учреждений).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endParaRPr lang="en-US" sz="1800" dirty="0">
              <a:latin typeface="Trebuchet MS" panose="020B0603020202020204" pitchFamily="34" charset="0"/>
            </a:endParaRPr>
          </a:p>
          <a:p>
            <a:pPr marL="534988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endParaRPr lang="ru-RU" sz="1800" i="1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47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349463"/>
            <a:ext cx="9906000" cy="415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/>
            <a:r>
              <a:rPr lang="ru-RU" altLang="ru-RU" sz="21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Предпосылки формирования государственных программ </a:t>
            </a:r>
            <a:r>
              <a:rPr lang="ru-RU" altLang="ru-RU" sz="2100" b="1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– 2010 </a:t>
            </a:r>
            <a:r>
              <a:rPr lang="ru-RU" altLang="ru-RU" sz="21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год</a:t>
            </a:r>
          </a:p>
        </p:txBody>
      </p:sp>
      <p:sp>
        <p:nvSpPr>
          <p:cNvPr id="9219" name="Содержимое 5"/>
          <p:cNvSpPr>
            <a:spLocks noGrp="1"/>
          </p:cNvSpPr>
          <p:nvPr>
            <p:ph idx="4294967295"/>
          </p:nvPr>
        </p:nvSpPr>
        <p:spPr>
          <a:xfrm>
            <a:off x="200024" y="1063625"/>
            <a:ext cx="9505951" cy="4557713"/>
          </a:xfrm>
        </p:spPr>
        <p:txBody>
          <a:bodyPr/>
          <a:lstStyle/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ru-RU" sz="2200" b="1" dirty="0">
                <a:latin typeface="Trebuchet MS" panose="020B0603020202020204" pitchFamily="34" charset="0"/>
              </a:rPr>
              <a:t>расходы </a:t>
            </a:r>
            <a:r>
              <a:rPr lang="ru-RU" sz="2200" dirty="0">
                <a:latin typeface="Trebuchet MS" panose="020B0603020202020204" pitchFamily="34" charset="0"/>
              </a:rPr>
              <a:t>за 2000-е годы существенно </a:t>
            </a:r>
            <a:r>
              <a:rPr lang="ru-RU" sz="2200" b="1" dirty="0">
                <a:latin typeface="Trebuchet MS" panose="020B0603020202020204" pitchFamily="34" charset="0"/>
              </a:rPr>
              <a:t>выросли</a:t>
            </a:r>
            <a:r>
              <a:rPr lang="ru-RU" sz="2200" dirty="0">
                <a:latin typeface="Trebuchet MS" panose="020B0603020202020204" pitchFamily="34" charset="0"/>
              </a:rPr>
              <a:t>, но зачастую </a:t>
            </a:r>
            <a:r>
              <a:rPr lang="ru-RU" sz="2200" b="1" dirty="0">
                <a:latin typeface="Trebuchet MS" panose="020B0603020202020204" pitchFamily="34" charset="0"/>
              </a:rPr>
              <a:t>без увязки с приоритетами, </a:t>
            </a:r>
            <a:r>
              <a:rPr lang="ru-RU" sz="2200" dirty="0">
                <a:latin typeface="Trebuchet MS" panose="020B0603020202020204" pitchFamily="34" charset="0"/>
              </a:rPr>
              <a:t>происходит </a:t>
            </a:r>
            <a:r>
              <a:rPr lang="ru-RU" sz="2200" b="1" dirty="0">
                <a:latin typeface="Trebuchet MS" panose="020B0603020202020204" pitchFamily="34" charset="0"/>
              </a:rPr>
              <a:t>торг за ресурсы </a:t>
            </a:r>
            <a:r>
              <a:rPr lang="ru-RU" sz="2200" dirty="0">
                <a:latin typeface="Trebuchet MS" panose="020B0603020202020204" pitchFamily="34" charset="0"/>
              </a:rPr>
              <a:t>и размывание бюджетной дисциплины;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ru-RU" sz="2200" dirty="0">
                <a:latin typeface="Trebuchet MS" panose="020B0603020202020204" pitchFamily="34" charset="0"/>
              </a:rPr>
              <a:t>сохраняются </a:t>
            </a:r>
            <a:r>
              <a:rPr lang="ru-RU" sz="2200" b="1" dirty="0">
                <a:latin typeface="Trebuchet MS" panose="020B0603020202020204" pitchFamily="34" charset="0"/>
              </a:rPr>
              <a:t>стимулы увеличения бюджетных расходов</a:t>
            </a:r>
            <a:r>
              <a:rPr lang="ru-RU" sz="2200" dirty="0">
                <a:latin typeface="Trebuchet MS" panose="020B0603020202020204" pitchFamily="34" charset="0"/>
              </a:rPr>
              <a:t>, не созданы условия для повышении эффективности бюджетных расходов;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ru-RU" sz="2200" b="1" dirty="0">
                <a:latin typeface="Trebuchet MS" panose="020B0603020202020204" pitchFamily="34" charset="0"/>
              </a:rPr>
              <a:t>стратегическое </a:t>
            </a:r>
            <a:r>
              <a:rPr lang="ru-RU" sz="2200" dirty="0">
                <a:latin typeface="Trebuchet MS" panose="020B0603020202020204" pitchFamily="34" charset="0"/>
              </a:rPr>
              <a:t>планирование слабо увязано с </a:t>
            </a:r>
            <a:r>
              <a:rPr lang="ru-RU" sz="2200" b="1" dirty="0">
                <a:latin typeface="Trebuchet MS" panose="020B0603020202020204" pitchFamily="34" charset="0"/>
              </a:rPr>
              <a:t>бюджетным </a:t>
            </a:r>
            <a:r>
              <a:rPr lang="ru-RU" sz="2200" dirty="0">
                <a:latin typeface="Trebuchet MS" panose="020B0603020202020204" pitchFamily="34" charset="0"/>
              </a:rPr>
              <a:t>планированием, структура и динамика расходов слабо увязаны с целями государственной политики; 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ru-RU" sz="2200" dirty="0">
                <a:latin typeface="Trebuchet MS" panose="020B0603020202020204" pitchFamily="34" charset="0"/>
              </a:rPr>
              <a:t>большинство действующих программных документов </a:t>
            </a:r>
            <a:r>
              <a:rPr lang="ru-RU" sz="2200" b="1" dirty="0">
                <a:latin typeface="Trebuchet MS" panose="020B0603020202020204" pitchFamily="34" charset="0"/>
              </a:rPr>
              <a:t>не находят отражения</a:t>
            </a:r>
            <a:r>
              <a:rPr lang="ru-RU" sz="2200" dirty="0">
                <a:latin typeface="Trebuchet MS" panose="020B0603020202020204" pitchFamily="34" charset="0"/>
              </a:rPr>
              <a:t> в бюджете;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ru-RU" sz="2200" dirty="0">
                <a:latin typeface="Trebuchet MS" panose="020B0603020202020204" pitchFamily="34" charset="0"/>
              </a:rPr>
              <a:t>отсутствует оценка действия </a:t>
            </a:r>
            <a:r>
              <a:rPr lang="ru-RU" sz="2200" b="1" dirty="0">
                <a:latin typeface="Trebuchet MS" panose="020B0603020202020204" pitchFamily="34" charset="0"/>
              </a:rPr>
              <a:t>всех инструментов государственной политики </a:t>
            </a:r>
            <a:r>
              <a:rPr lang="ru-RU" sz="2200" dirty="0">
                <a:latin typeface="Trebuchet MS" panose="020B0603020202020204" pitchFamily="34" charset="0"/>
              </a:rPr>
              <a:t>(бюджетных, налоговых, тарифных, таможенных, нормативного регулирования).</a:t>
            </a:r>
          </a:p>
          <a:p>
            <a:pPr marL="109537" indent="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None/>
              <a:defRPr/>
            </a:pPr>
            <a:endParaRPr lang="ru-RU" sz="2200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77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271434"/>
            <a:ext cx="982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Желаемая </a:t>
            </a:r>
            <a:r>
              <a:rPr lang="ru-RU" sz="2000" b="1" u="sng" dirty="0">
                <a:solidFill>
                  <a:srgbClr val="00602B"/>
                </a:solidFill>
                <a:latin typeface="Trebuchet MS" panose="020B0603020202020204" pitchFamily="34" charset="0"/>
              </a:rPr>
              <a:t>модель</a:t>
            </a: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 стратегического программно-целевого планирования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4381500" y="5222631"/>
          <a:ext cx="1933575" cy="39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816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что?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кто?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как?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813550" y="1403350"/>
            <a:ext cx="1620835" cy="121603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45719" y="933450"/>
            <a:ext cx="2993232" cy="5094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b="1" spc="-30" dirty="0">
                <a:latin typeface="Trebuchet MS" panose="020B0603020202020204" pitchFamily="34" charset="0"/>
              </a:rPr>
              <a:t>Стратегия (концепция) долгосрочного развития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34246" y="2619387"/>
            <a:ext cx="2200277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Долгосрочный бюджетный прогноз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14524" y="2600336"/>
            <a:ext cx="1876425" cy="6103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>
              <a:lnSpc>
                <a:spcPct val="60000"/>
              </a:lnSpc>
            </a:pPr>
            <a:r>
              <a:rPr lang="ru-RU" sz="1400" b="1" spc="-50" dirty="0">
                <a:latin typeface="Trebuchet MS" panose="020B0603020202020204" pitchFamily="34" charset="0"/>
              </a:rPr>
              <a:t>Долгосрочный прогноз социально-экономического развития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43807" y="3571200"/>
            <a:ext cx="1581153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Бюджет </a:t>
            </a:r>
          </a:p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на 3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8775" y="1796415"/>
            <a:ext cx="1790699" cy="654784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rebuchet MS" panose="020B0603020202020204" pitchFamily="34" charset="0"/>
              </a:rPr>
              <a:t>Отраслевые стратегии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990248" y="1442941"/>
            <a:ext cx="0" cy="47244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790949" y="2905532"/>
            <a:ext cx="354329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90949" y="3883305"/>
            <a:ext cx="385285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381500" y="4470707"/>
            <a:ext cx="2238375" cy="2072968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Госпрограммы</a:t>
            </a:r>
            <a:endParaRPr lang="ru-RU" sz="2300" b="1" dirty="0">
              <a:latin typeface="Trebuchet MS" panose="020B0603020202020204" pitchFamily="34" charset="0"/>
            </a:endParaRPr>
          </a:p>
          <a:p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95773" y="5625172"/>
            <a:ext cx="2038351" cy="290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993423" y="2451199"/>
            <a:ext cx="0" cy="225509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6198394" y="3179219"/>
            <a:ext cx="1176337" cy="152466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6305549" y="4119563"/>
            <a:ext cx="1358040" cy="10461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49675" y="3198269"/>
            <a:ext cx="746126" cy="150561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749675" y="4222750"/>
            <a:ext cx="631825" cy="94299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131777" y="1442941"/>
            <a:ext cx="0" cy="326094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852737" y="3210727"/>
            <a:ext cx="0" cy="3677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>
            <a:off x="8434385" y="3198269"/>
            <a:ext cx="0" cy="37048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3083719" y="1423258"/>
            <a:ext cx="788988" cy="1177078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556782" y="790575"/>
            <a:ext cx="243840" cy="166062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59690" y="3198269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latin typeface="Trebuchet MS" panose="020B0603020202020204" pitchFamily="34" charset="0"/>
              </a:rPr>
              <a:t>Условия</a:t>
            </a: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560592" y="2600337"/>
            <a:ext cx="243840" cy="1647813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176530" y="1439792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Trebuchet MS" panose="020B0603020202020204" pitchFamily="34" charset="0"/>
              </a:rPr>
              <a:t>Целеполагание</a:t>
            </a: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556782" y="4470707"/>
            <a:ext cx="243840" cy="2211497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/>
          <p:cNvSpPr txBox="1"/>
          <p:nvPr/>
        </p:nvSpPr>
        <p:spPr>
          <a:xfrm>
            <a:off x="64770" y="5358670"/>
            <a:ext cx="1544082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ru-RU" sz="1400" i="1" dirty="0">
                <a:latin typeface="Trebuchet MS" panose="020B0603020202020204" pitchFamily="34" charset="0"/>
              </a:rPr>
              <a:t>Полномочия и инструменты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14523" y="3578946"/>
            <a:ext cx="1876425" cy="66920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ru-RU" sz="1400" b="1" spc="-50" dirty="0">
                <a:latin typeface="Trebuchet MS" panose="020B0603020202020204" pitchFamily="34" charset="0"/>
              </a:rPr>
              <a:t>Прогноз социально-экономического развития на 3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20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6425" y="2809875"/>
            <a:ext cx="64865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602B"/>
                </a:solidFill>
                <a:latin typeface="Trebuchet MS" panose="020B0603020202020204" pitchFamily="34" charset="0"/>
              </a:rPr>
              <a:t>Характеристика действующей системы программного бюджетирования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59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8"/>
          <p:cNvSpPr>
            <a:spLocks noChangeArrowheads="1"/>
          </p:cNvSpPr>
          <p:nvPr/>
        </p:nvSpPr>
        <p:spPr bwMode="auto">
          <a:xfrm>
            <a:off x="4523051" y="2797792"/>
            <a:ext cx="4498976" cy="29752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69" name="Line 2"/>
          <p:cNvSpPr>
            <a:spLocks noChangeShapeType="1"/>
          </p:cNvSpPr>
          <p:nvPr/>
        </p:nvSpPr>
        <p:spPr bwMode="auto">
          <a:xfrm>
            <a:off x="6184592" y="109873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5026" y="358150"/>
            <a:ext cx="99009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Выбор формата бюджета (с бюджетов на 2016-2018 годы)</a:t>
            </a:r>
          </a:p>
        </p:txBody>
      </p:sp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1126817" y="1003480"/>
            <a:ext cx="2576512" cy="7707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>
                <a:latin typeface="Trebuchet MS" panose="020B0603020202020204" pitchFamily="34" charset="0"/>
              </a:rPr>
              <a:t>Федеральный бюджет</a:t>
            </a:r>
          </a:p>
        </p:txBody>
      </p:sp>
      <p:sp>
        <p:nvSpPr>
          <p:cNvPr id="36874" name="Line 32"/>
          <p:cNvSpPr>
            <a:spLocks noChangeShapeType="1"/>
          </p:cNvSpPr>
          <p:nvPr/>
        </p:nvSpPr>
        <p:spPr bwMode="auto">
          <a:xfrm>
            <a:off x="3761120" y="1381704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5" name="Text Box 34"/>
          <p:cNvSpPr txBox="1">
            <a:spLocks noChangeArrowheads="1"/>
          </p:cNvSpPr>
          <p:nvPr/>
        </p:nvSpPr>
        <p:spPr bwMode="auto">
          <a:xfrm>
            <a:off x="4495492" y="1003481"/>
            <a:ext cx="2171700" cy="7703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Программная структура</a:t>
            </a:r>
          </a:p>
        </p:txBody>
      </p:sp>
      <p:sp>
        <p:nvSpPr>
          <p:cNvPr id="36876" name="Text Box 35"/>
          <p:cNvSpPr txBox="1">
            <a:spLocks noChangeArrowheads="1"/>
          </p:cNvSpPr>
          <p:nvPr/>
        </p:nvSpPr>
        <p:spPr bwMode="auto">
          <a:xfrm>
            <a:off x="6951355" y="987606"/>
            <a:ext cx="2043113" cy="7771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Ведомственная структура</a:t>
            </a:r>
          </a:p>
        </p:txBody>
      </p:sp>
      <p:sp>
        <p:nvSpPr>
          <p:cNvPr id="36877" name="Text Box 36"/>
          <p:cNvSpPr txBox="1">
            <a:spLocks noChangeArrowheads="1"/>
          </p:cNvSpPr>
          <p:nvPr/>
        </p:nvSpPr>
        <p:spPr bwMode="auto">
          <a:xfrm>
            <a:off x="6659254" y="1127682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155701" y="4642663"/>
            <a:ext cx="2576513" cy="8342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b="1" dirty="0">
                <a:latin typeface="Trebuchet MS" panose="020B0603020202020204" pitchFamily="34" charset="0"/>
              </a:rPr>
              <a:t>Местные бюджеты</a:t>
            </a:r>
          </a:p>
        </p:txBody>
      </p:sp>
      <p:sp>
        <p:nvSpPr>
          <p:cNvPr id="36881" name="Line 38"/>
          <p:cNvSpPr>
            <a:spLocks noChangeShapeType="1"/>
          </p:cNvSpPr>
          <p:nvPr/>
        </p:nvSpPr>
        <p:spPr bwMode="auto">
          <a:xfrm flipV="1">
            <a:off x="3761119" y="4275345"/>
            <a:ext cx="690232" cy="759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2" name="Text Box 41"/>
          <p:cNvSpPr txBox="1">
            <a:spLocks noChangeArrowheads="1"/>
          </p:cNvSpPr>
          <p:nvPr/>
        </p:nvSpPr>
        <p:spPr bwMode="auto">
          <a:xfrm>
            <a:off x="4837113" y="3363213"/>
            <a:ext cx="1651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Программная структура</a:t>
            </a:r>
          </a:p>
        </p:txBody>
      </p:sp>
      <p:sp>
        <p:nvSpPr>
          <p:cNvPr id="36883" name="Text Box 42"/>
          <p:cNvSpPr txBox="1">
            <a:spLocks noChangeArrowheads="1"/>
          </p:cNvSpPr>
          <p:nvPr/>
        </p:nvSpPr>
        <p:spPr bwMode="auto">
          <a:xfrm>
            <a:off x="6587155" y="3488625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4" name="Text Box 43"/>
          <p:cNvSpPr txBox="1">
            <a:spLocks noChangeArrowheads="1"/>
          </p:cNvSpPr>
          <p:nvPr/>
        </p:nvSpPr>
        <p:spPr bwMode="auto">
          <a:xfrm>
            <a:off x="6927851" y="3360038"/>
            <a:ext cx="18637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Ведомственная структура</a:t>
            </a:r>
          </a:p>
        </p:txBody>
      </p:sp>
      <p:sp>
        <p:nvSpPr>
          <p:cNvPr id="36885" name="Line 44"/>
          <p:cNvSpPr>
            <a:spLocks noChangeShapeType="1"/>
          </p:cNvSpPr>
          <p:nvPr/>
        </p:nvSpPr>
        <p:spPr bwMode="auto">
          <a:xfrm>
            <a:off x="3742782" y="5062632"/>
            <a:ext cx="752711" cy="12562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6" name="Text Box 45"/>
          <p:cNvSpPr txBox="1">
            <a:spLocks noChangeArrowheads="1"/>
          </p:cNvSpPr>
          <p:nvPr/>
        </p:nvSpPr>
        <p:spPr bwMode="auto">
          <a:xfrm>
            <a:off x="4792663" y="4610988"/>
            <a:ext cx="16954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Функциональная структура</a:t>
            </a:r>
          </a:p>
        </p:txBody>
      </p:sp>
      <p:sp>
        <p:nvSpPr>
          <p:cNvPr id="36887" name="Text Box 46"/>
          <p:cNvSpPr txBox="1">
            <a:spLocks noChangeArrowheads="1"/>
          </p:cNvSpPr>
          <p:nvPr/>
        </p:nvSpPr>
        <p:spPr bwMode="auto">
          <a:xfrm>
            <a:off x="6566871" y="4731638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8" name="Text Box 47"/>
          <p:cNvSpPr txBox="1">
            <a:spLocks noChangeArrowheads="1"/>
          </p:cNvSpPr>
          <p:nvPr/>
        </p:nvSpPr>
        <p:spPr bwMode="auto">
          <a:xfrm>
            <a:off x="6927851" y="4590351"/>
            <a:ext cx="18637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Ведомственная структура</a:t>
            </a: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6350265" y="4098225"/>
            <a:ext cx="688975" cy="3667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>
                <a:latin typeface="Trebuchet MS" panose="020B0603020202020204" pitchFamily="34" charset="0"/>
              </a:rPr>
              <a:t>ИЛИ</a:t>
            </a:r>
          </a:p>
        </p:txBody>
      </p:sp>
      <p:sp>
        <p:nvSpPr>
          <p:cNvPr id="21" name="Line 2"/>
          <p:cNvSpPr>
            <a:spLocks noChangeShapeType="1"/>
          </p:cNvSpPr>
          <p:nvPr/>
        </p:nvSpPr>
        <p:spPr bwMode="auto">
          <a:xfrm>
            <a:off x="6184592" y="212230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126817" y="2027059"/>
            <a:ext cx="2576512" cy="668339"/>
          </a:xfrm>
          <a:prstGeom prst="rect">
            <a:avLst/>
          </a:prstGeom>
          <a:gradFill>
            <a:gsLst>
              <a:gs pos="0">
                <a:schemeClr val="accent4">
                  <a:tint val="1000"/>
                  <a:satMod val="255000"/>
                </a:schemeClr>
              </a:gs>
              <a:gs pos="5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>
                <a:latin typeface="Trebuchet MS" panose="020B0603020202020204" pitchFamily="34" charset="0"/>
              </a:rPr>
              <a:t>Бюджеты субъектов РФ</a:t>
            </a:r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3761120" y="2364339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4495492" y="202705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Программная структура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6951355" y="201118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Ведомственная структура</a:t>
            </a: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6659254" y="215126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5915026" y="2781172"/>
            <a:ext cx="2266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Право выбора</a:t>
            </a: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>
            <a:off x="6212151" y="608015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4523051" y="598490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Программная структура</a:t>
            </a: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6978914" y="596903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>
                <a:latin typeface="Trebuchet MS" panose="020B0603020202020204" pitchFamily="34" charset="0"/>
              </a:rPr>
              <a:t>Ведомственная структура</a:t>
            </a: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6686813" y="610911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0409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2"/>
          <p:cNvSpPr txBox="1">
            <a:spLocks noChangeArrowheads="1"/>
          </p:cNvSpPr>
          <p:nvPr/>
        </p:nvSpPr>
        <p:spPr bwMode="auto">
          <a:xfrm>
            <a:off x="0" y="347663"/>
            <a:ext cx="975201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0" hangingPunct="0"/>
            <a:r>
              <a:rPr lang="ru-RU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Расходы федерального бюджета на реализацию </a:t>
            </a:r>
          </a:p>
          <a:p>
            <a:pPr algn="ctr" eaLnBrk="0" hangingPunct="0"/>
            <a:r>
              <a:rPr lang="ru-RU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государственных программ в 2018-2020 годах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160927"/>
              </p:ext>
            </p:extLst>
          </p:nvPr>
        </p:nvGraphicFramePr>
        <p:xfrm>
          <a:off x="165100" y="1081088"/>
          <a:ext cx="9561517" cy="4067257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1872888358"/>
                    </a:ext>
                  </a:extLst>
                </a:gridCol>
                <a:gridCol w="2562225">
                  <a:extLst>
                    <a:ext uri="{9D8B030D-6E8A-4147-A177-3AD203B41FA5}">
                      <a16:colId xmlns:a16="http://schemas.microsoft.com/office/drawing/2014/main" val="1882990000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156400041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538934115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629216990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526530885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9366970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6683924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949545136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156484487"/>
                    </a:ext>
                  </a:extLst>
                </a:gridCol>
              </a:tblGrid>
              <a:tr h="423862"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539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Наименование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2020 год№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47689"/>
                  </a:ext>
                </a:extLst>
              </a:tr>
              <a:tr h="551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в общем объеме расходов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в общем объеме расходов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в общем объеме расходов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в общем объеме расходов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07004"/>
                  </a:ext>
                </a:extLst>
              </a:tr>
              <a:tr h="40883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4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6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9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10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2462"/>
                  </a:ext>
                </a:extLst>
              </a:tr>
              <a:tr h="506340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Расходы федерального бюджета, ВСЕГО</a:t>
                      </a: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16 728,4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16 529,2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16 373,7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17 155,3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18369"/>
                  </a:ext>
                </a:extLst>
              </a:tr>
              <a:tr h="325665"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549393"/>
                  </a:ext>
                </a:extLst>
              </a:tr>
              <a:tr h="741135"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Расхо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ды на реализацию </a:t>
                      </a:r>
                      <a:r>
                        <a:rPr kumimoji="0" lang="ru-RU" altLang="ru-RU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государственных программ РФ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, всего</a:t>
                      </a:r>
                    </a:p>
                  </a:txBody>
                  <a:tcPr marL="36000" marR="54000" marT="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8 953,7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9 108,5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8 720,8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8 842,0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253763"/>
                  </a:ext>
                </a:extLst>
              </a:tr>
              <a:tr h="1005202">
                <a:tc>
                  <a:txBody>
                    <a:bodyPr/>
                    <a:lstStyle>
                      <a:lvl1pPr indent="-190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-190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на реализацию </a:t>
                      </a:r>
                      <a:r>
                        <a:rPr kumimoji="0" lang="ru-RU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 panose="020406040505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непрограммных направлений деятельности</a:t>
                      </a:r>
                    </a:p>
                  </a:txBody>
                  <a:tcPr marL="36000" marR="54000" marT="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7 774,7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7 420,7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7 652,9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8 313,3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48,5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06281"/>
                  </a:ext>
                </a:extLst>
              </a:tr>
            </a:tbl>
          </a:graphicData>
        </a:graphic>
      </p:graphicFrame>
      <p:sp>
        <p:nvSpPr>
          <p:cNvPr id="156837" name="Text Box 107"/>
          <p:cNvSpPr txBox="1">
            <a:spLocks noChangeArrowheads="1"/>
          </p:cNvSpPr>
          <p:nvPr/>
        </p:nvSpPr>
        <p:spPr bwMode="auto">
          <a:xfrm>
            <a:off x="8181975" y="809625"/>
            <a:ext cx="14811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1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ru-RU" altLang="ru-RU" sz="1100" i="1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(млрд. рублей)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65100" y="5554001"/>
            <a:ext cx="3314700" cy="122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ru-RU" altLang="ru-RU" sz="1400" dirty="0">
                <a:latin typeface="Century" panose="02040604050505020304" pitchFamily="18" charset="0"/>
              </a:rPr>
              <a:t>Судебная система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ru-RU" altLang="ru-RU" sz="1400" dirty="0">
                <a:latin typeface="Century" panose="02040604050505020304" pitchFamily="18" charset="0"/>
              </a:rPr>
              <a:t>Администрация Президента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ru-RU" altLang="ru-RU" sz="1400" dirty="0">
                <a:latin typeface="Century" panose="02040604050505020304" pitchFamily="18" charset="0"/>
              </a:rPr>
              <a:t>Аппарат Правительства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ru-RU" altLang="ru-RU" sz="1400" dirty="0">
                <a:latin typeface="Century" panose="02040604050505020304" pitchFamily="18" charset="0"/>
              </a:rPr>
              <a:t>Государственная Дума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ru-RU" altLang="ru-RU" sz="1400" dirty="0">
                <a:latin typeface="Century" panose="02040604050505020304" pitchFamily="18" charset="0"/>
              </a:rPr>
              <a:t>Совет Федерации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298825" y="5681001"/>
            <a:ext cx="3416300" cy="113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ru-RU" altLang="ru-RU" dirty="0">
                <a:latin typeface="Century" panose="02040604050505020304" pitchFamily="18" charset="0"/>
              </a:rPr>
              <a:t>Прокуратура</a:t>
            </a:r>
          </a:p>
          <a:p>
            <a:pPr>
              <a:spcAft>
                <a:spcPts val="200"/>
              </a:spcAft>
            </a:pPr>
            <a:r>
              <a:rPr lang="ru-RU" altLang="ru-RU" dirty="0">
                <a:latin typeface="Century" panose="02040604050505020304" pitchFamily="18" charset="0"/>
              </a:rPr>
              <a:t>Следственный комитет</a:t>
            </a:r>
          </a:p>
          <a:p>
            <a:pPr>
              <a:spcAft>
                <a:spcPts val="200"/>
              </a:spcAft>
            </a:pPr>
            <a:r>
              <a:rPr lang="ru-RU" altLang="ru-RU" dirty="0">
                <a:latin typeface="Century" panose="02040604050505020304" pitchFamily="18" charset="0"/>
              </a:rPr>
              <a:t>Счетная палата</a:t>
            </a:r>
          </a:p>
          <a:p>
            <a:pPr>
              <a:spcAft>
                <a:spcPts val="200"/>
              </a:spcAft>
            </a:pPr>
            <a:r>
              <a:rPr lang="ru-RU" altLang="ru-RU" dirty="0">
                <a:latin typeface="Century" panose="02040604050505020304" pitchFamily="18" charset="0"/>
              </a:rPr>
              <a:t>Избирательная комиссия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365875" y="5916281"/>
            <a:ext cx="35623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ru-RU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Пенсионная система</a:t>
            </a:r>
          </a:p>
          <a:p>
            <a:pPr>
              <a:spcAft>
                <a:spcPts val="200"/>
              </a:spcAft>
            </a:pPr>
            <a:r>
              <a:rPr lang="ru-RU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Обеспечение обороноспособности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207083"/>
            <a:ext cx="992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latin typeface="Century" panose="02040604050505020304" pitchFamily="18" charset="0"/>
              </a:rPr>
              <a:t>Непрограммные направления: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77138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9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84098</TotalTime>
  <Words>1813</Words>
  <Application>Microsoft Office PowerPoint</Application>
  <PresentationFormat>A4 Paper (210x297 mm)</PresentationFormat>
  <Paragraphs>532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Century</vt:lpstr>
      <vt:lpstr>Georgia</vt:lpstr>
      <vt:lpstr>Symbol</vt:lpstr>
      <vt:lpstr>Times New Roman</vt:lpstr>
      <vt:lpstr>Trebuchet MS</vt:lpstr>
      <vt:lpstr>Wingdings 2</vt:lpstr>
      <vt:lpstr>9_Городская</vt:lpstr>
      <vt:lpstr>PowerPoint Presentation</vt:lpstr>
      <vt:lpstr>PowerPoint Presentation</vt:lpstr>
      <vt:lpstr>PowerPoint Presentation</vt:lpstr>
      <vt:lpstr>Процесс внедрения программного подхода в России</vt:lpstr>
      <vt:lpstr>Предпосылки формирования государственных программ – 2010 год</vt:lpstr>
      <vt:lpstr>PowerPoint Presentation</vt:lpstr>
      <vt:lpstr>PowerPoint Presentation</vt:lpstr>
      <vt:lpstr>PowerPoint Presentation</vt:lpstr>
      <vt:lpstr>PowerPoint Presentation</vt:lpstr>
      <vt:lpstr>«Программная» бюджетная классификация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1010</dc:title>
  <dc:creator>Бегчин Николай Аркадьевич</dc:creator>
  <cp:lastModifiedBy>Ksenia Galantsova</cp:lastModifiedBy>
  <cp:revision>6401</cp:revision>
  <cp:lastPrinted>2017-04-19T13:42:59Z</cp:lastPrinted>
  <dcterms:modified xsi:type="dcterms:W3CDTF">2018-03-05T13:45:49Z</dcterms:modified>
</cp:coreProperties>
</file>