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375" r:id="rId3"/>
    <p:sldId id="393" r:id="rId4"/>
    <p:sldId id="394" r:id="rId5"/>
    <p:sldId id="395" r:id="rId6"/>
    <p:sldId id="396" r:id="rId7"/>
    <p:sldId id="397" r:id="rId8"/>
    <p:sldId id="367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7" autoAdjust="0"/>
    <p:restoredTop sz="91111" autoAdjust="0"/>
  </p:normalViewPr>
  <p:slideViewPr>
    <p:cSldViewPr>
      <p:cViewPr varScale="1">
        <p:scale>
          <a:sx n="106" d="100"/>
          <a:sy n="106" d="100"/>
        </p:scale>
        <p:origin x="79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395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220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247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58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381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561" y="913184"/>
            <a:ext cx="7315199" cy="5468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2" descr="http://www.google.fr/url?source=imglanding&amp;ct=img&amp;q=http://famouswonders.com/wp-content/uploads/2011/02/czech-republic-flag.png&amp;sa=X&amp;ved=0CAkQ8wdqFQoTCKPm0qibhcYCFUGbFAodj2IA0A&amp;usg=AFQjCNE0Ih3iMbS_e_YTSLx-5zdFGDAyT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550419"/>
            <a:ext cx="838200" cy="64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google.fr/url?source=imglanding&amp;ct=img&amp;q=http://www.mapsofworld.com/images/world-countries-flags/hungary-flag.gif&amp;sa=X&amp;ved=0CAkQ8wdqFQoTCJjF4-GdhcYCFQe_cgodeu4AHQ&amp;usg=AFQjCNG9OqXryozCVRadra5KDL5cX3oPp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37344"/>
            <a:ext cx="838200" cy="68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352800" y="2683829"/>
            <a:ext cx="2971800" cy="1137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GRUPA 1</a:t>
            </a:r>
          </a:p>
          <a:p>
            <a:pPr marL="742950" marR="0" lvl="1" indent="-28575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DAN 3</a:t>
            </a:r>
          </a:p>
          <a:p>
            <a:pPr marR="0" lvl="1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243263"/>
              </p:ext>
            </p:extLst>
          </p:nvPr>
        </p:nvGraphicFramePr>
        <p:xfrm>
          <a:off x="1524000" y="533405"/>
          <a:ext cx="6934200" cy="4862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327">
                <a:tc>
                  <a:txBody>
                    <a:bodyPr/>
                    <a:lstStyle/>
                    <a:p>
                      <a:r>
                        <a:rPr lang="en-GB" noProof="0" dirty="0" err="1"/>
                        <a:t>Grupa</a:t>
                      </a:r>
                      <a:r>
                        <a:rPr lang="en-GB" noProof="0" dirty="0"/>
                        <a:t> </a:t>
                      </a:r>
                      <a:r>
                        <a:rPr lang="en-GB" baseline="0" noProof="0" dirty="0"/>
                        <a:t>1</a:t>
                      </a:r>
                      <a:r>
                        <a:rPr lang="en-US" noProof="0" dirty="0"/>
                        <a:t> </a:t>
                      </a:r>
                      <a:r>
                        <a:rPr lang="en-US" baseline="0" noProof="0" dirty="0"/>
                        <a:t> - ZEMLJE</a:t>
                      </a:r>
                      <a:endParaRPr lang="ru-RU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BOSNA I HERCEGOVINA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HRVATSKA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SRBIJA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CRNA GORA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MAKEDONIJA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KOSOVO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b="1" dirty="0"/>
                        <a:t>MEĐUNARODNI EKSPERTI IZ: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GIFT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3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12775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PITANJE 1:</a:t>
            </a:r>
          </a:p>
          <a:p>
            <a:pPr algn="just"/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1. DOSTUPNOST PODATAKA: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Sve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naše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zemlje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napravile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pomake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transparentnosti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smislu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objavljivanja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podataka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legislative u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svim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fazama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donošenja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algn="just"/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2. BUDŽET ZA GRAĐANE: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Nadalje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skoro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sve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zemlje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imaju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budžet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građane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nekom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obliku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osim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Crne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Gore,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koja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ga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također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planira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Zemlje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planiraju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daljnja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poboljšanja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formata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budžeta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građane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algn="just"/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7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12775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PITANJE 1:</a:t>
            </a:r>
          </a:p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3. UČEŠĆE GRAĐANA: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U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svim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našim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zemljama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postoje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određeni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mehanizmi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potencijalno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učešće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javnosti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iako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sve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zemlje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nisu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istom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nivou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Što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se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tiče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motivacije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građana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učešće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nije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zadovoljavajućem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nivou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Zemlje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nemaju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odvojeni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zvanični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mehanizam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isključivo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budžet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već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mehanizmi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generalno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svu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legislativu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Mehanizam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prisustva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sjednicama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parlamenta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postoji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svim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zemljama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ali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se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slabo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koristi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Zemlje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dodatno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uvode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online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interaktivne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portale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e-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konsultacije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dijelom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zbog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EU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uslova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),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ali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kvalitetan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odziv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je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tu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rijedak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Nadalje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, u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većini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slučajeva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MF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provodi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neke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dodatne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budžetske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konsultacije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odnosno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sastanke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određenim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grupama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sindikati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akademska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zajednica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, NVOs,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poljoprivrednici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itd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). 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222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12775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PITANJE 1:</a:t>
            </a:r>
          </a:p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3. UČEŠĆE GRAĐANA: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Dodatno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sve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zemlje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legislativi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o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slobodi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pristupa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informacija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odgovaraju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pitanja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javnosti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koja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se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mogu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odnositi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budžetska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pitanja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ali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kvalitetni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inputi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rijetki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Slab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odziv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, slab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kvalitet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inputi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nekonstruktivni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prijedlozi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predstavljaju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demotivatirajući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faktor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MF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vladu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Mediji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imaju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važnu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ulogu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ali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njihovi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kapaciteti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interesi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mogu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biti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upitni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Napori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edukaciji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novinara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potrebni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nekim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zemljama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prisutni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Slično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se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odnosi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nevladine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organizacije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51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12775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PITANJE 1:</a:t>
            </a:r>
          </a:p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3. UČEŠĆE GRAĐANA: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Bilo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bi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korisno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prikupiti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povratne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informacije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od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građana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zainteresiranih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vanjskih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grupa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o tome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šta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interesuje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smislu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budžetskih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informacija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Resorna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ministarstva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moraju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imati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ključnu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ulogu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prikupljanju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razmatranju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inicijativa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javnosti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koje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imaju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odraz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sektorske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budžete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Neophodno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je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raditi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poboljšanju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budžetske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pismenosti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kako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bi se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povećala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potražnja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Interesantne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inicijative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postoje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Srbiji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Hrvatskoj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o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edukaciji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studenata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od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strane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MF.</a:t>
            </a:r>
          </a:p>
          <a:p>
            <a:pPr algn="just"/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28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12775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PITANJE 2: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Interaktivne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formalne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aplikacije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centralnom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nivou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ne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postoje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U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nekim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slučajevim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postoje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ili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se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radi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aplikacijama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nivou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pojedinih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opština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Gruzijski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primjer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je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koristan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sve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zemlje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546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b="1">
                <a:solidFill>
                  <a:schemeClr val="tx2">
                    <a:lumMod val="50000"/>
                  </a:schemeClr>
                </a:solidFill>
              </a:rPr>
              <a:t>Hvala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3882</TotalTime>
  <Words>424</Words>
  <Application>Microsoft Macintosh PowerPoint</Application>
  <PresentationFormat>On-screen Show (4:3)</PresentationFormat>
  <Paragraphs>70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MS Mincho</vt:lpstr>
      <vt:lpstr>Arial</vt:lpstr>
      <vt:lpstr>Calibri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Naida Čaršimamović</cp:lastModifiedBy>
  <cp:revision>586</cp:revision>
  <cp:lastPrinted>2012-03-11T09:33:36Z</cp:lastPrinted>
  <dcterms:created xsi:type="dcterms:W3CDTF">2012-02-13T09:14:10Z</dcterms:created>
  <dcterms:modified xsi:type="dcterms:W3CDTF">2018-03-16T15:33:02Z</dcterms:modified>
</cp:coreProperties>
</file>