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97" r:id="rId3"/>
    <p:sldId id="323" r:id="rId4"/>
    <p:sldId id="382" r:id="rId5"/>
    <p:sldId id="381" r:id="rId6"/>
    <p:sldId id="380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>
        <p:scale>
          <a:sx n="70" d="100"/>
          <a:sy n="70" d="100"/>
        </p:scale>
        <p:origin x="-2928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3/27/2018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3/27/2018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3459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hr-HR" smtClean="0"/>
              <a:t> </a:t>
            </a:r>
            <a:endParaRPr lang="hr-HR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Druga grupa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Drugi dan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Uključenost građana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159313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t>Prva</a:t>
                      </a:r>
                      <a:r>
                        <a:rPr lang="en-US" baseline="0" noProof="0" dirty="0"/>
                        <a:t> grupa</a:t>
                      </a:r>
                      <a:r>
                        <a:t> - zemlje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Ukrajina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Gruzija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Bjelarus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Albanija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Bugarska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Ruska Federacija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Rumunjska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                  Sažetak rasprava</a:t>
            </a:r>
          </a:p>
          <a:p>
            <a:pPr algn="l"/>
            <a:endParaRPr lang="hr-HR" sz="2400" b="1" noProof="0" dirty="0"/>
          </a:p>
          <a:p>
            <a:pPr algn="l"/>
            <a:r>
              <a:rPr lang="hr-HR" sz="2400" b="1" dirty="0"/>
              <a:t>Motivacija građana i vlade </a:t>
            </a:r>
            <a:endParaRPr lang="hr-HR" sz="2400" b="1" noProof="0" dirty="0"/>
          </a:p>
          <a:p>
            <a:pPr algn="l"/>
            <a:r>
              <a:rPr lang="hr-HR" sz="2800" noProof="0" dirty="0"/>
              <a:t>Javnost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Općenito niska razina motivacije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U većini zemalja motivacija je veća na lokalnoj razini koja je bliža konkretnim projektima/rashodima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Oni koji su bolje upoznati s proračunskim pitanjima (studenti, istraživači) motiviraniji su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Moramo unaprijediti proračunsku pismenost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Nevladine udruge su motiviranije od privatnih građana</a:t>
            </a:r>
          </a:p>
          <a:p>
            <a:pPr algn="l"/>
            <a:endParaRPr lang="hr-HR" sz="2800" dirty="0"/>
          </a:p>
          <a:p>
            <a:pPr algn="l"/>
            <a:r>
              <a:rPr lang="hr-HR" sz="2800" dirty="0"/>
              <a:t>Preporuke</a:t>
            </a:r>
            <a:endParaRPr lang="hr-HR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Upotrebljavati interaktivne alate poput igara i interaktivnih mapa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Učiniti informacije razumljivima i zanimljivima</a:t>
            </a:r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                  </a:t>
            </a:r>
            <a:r>
              <a:rPr lang="hr-HR" b="1" dirty="0">
                <a:solidFill>
                  <a:schemeClr val="tx2">
                    <a:lumMod val="50000"/>
                  </a:schemeClr>
                </a:solidFill>
              </a:rPr>
              <a:t>Sažetak rasprava</a:t>
            </a:r>
          </a:p>
          <a:p>
            <a:pPr algn="l"/>
            <a:r>
              <a:rPr lang="hr-HR" sz="2800" b="1" dirty="0"/>
              <a:t>Motivacija građana i vlade</a:t>
            </a:r>
          </a:p>
          <a:p>
            <a:pPr algn="l"/>
            <a:r>
              <a:rPr lang="hr-HR" sz="2800" dirty="0"/>
              <a:t>Vlada</a:t>
            </a:r>
            <a:endParaRPr lang="hr-HR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 smtClean="0"/>
              <a:t>Motivacija je veća kod vlade negoli građana</a:t>
            </a:r>
            <a:r>
              <a:rPr lang="hr-HR" sz="2000" noProof="0" dirty="0">
                <a:solidFill>
                  <a:schemeClr val="tx1"/>
                </a:solidFill>
              </a:rPr>
              <a:t>; MF je većinom predvodnik.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Prijedlozi građana uzimaju se u obzir kod izrade programa i sažetaka prijedloga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Poticati konkurentnost kako bi se motivirale državne vlasti da uključe građane u svoj rad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Pružati financijsku pomoć podnacionalnim razinama vlasti </a:t>
            </a:r>
            <a:endParaRPr lang="hr-HR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Politička motivacija visokih vladinih dužnosnika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Sudjelovanje u unaprjeđenju pozicije na međunarodnim rang ljestvicama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Služiti se međunarodnim indeksima kao pokazateljima učinka MF-a</a:t>
            </a:r>
            <a:endParaRPr lang="hr-HR" sz="2000" dirty="0"/>
          </a:p>
          <a:p>
            <a:pPr algn="l"/>
            <a:r>
              <a:rPr lang="hr-HR" sz="2000" dirty="0"/>
              <a:t>Preporuke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Razmjena znanja, sudjelovanje na međunarodnim konferencijama i skupovima </a:t>
            </a:r>
          </a:p>
          <a:p>
            <a:pPr algn="l"/>
            <a:endParaRPr lang="hr-HR" sz="2000" dirty="0">
              <a:solidFill>
                <a:schemeClr val="tx1"/>
              </a:solidFill>
            </a:endParaRPr>
          </a:p>
          <a:p>
            <a:pPr algn="l"/>
            <a:endParaRPr lang="hr-HR" sz="2000" noProof="0" dirty="0">
              <a:solidFill>
                <a:schemeClr val="tx1"/>
              </a:solidFill>
            </a:endParaRPr>
          </a:p>
          <a:p>
            <a:pPr algn="l"/>
            <a:endParaRPr lang="hr-HR" sz="2000" noProof="0" dirty="0">
              <a:solidFill>
                <a:schemeClr val="tx1"/>
              </a:solidFill>
            </a:endParaRPr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239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Sažetak rasprava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hr-HR" sz="2400" b="1" noProof="0" dirty="0"/>
              <a:t>Alati za uključivanje javnosti u proračunski proces </a:t>
            </a:r>
          </a:p>
          <a:p>
            <a:pPr algn="l"/>
            <a:endParaRPr lang="hr-HR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Objavljivati proračune za građane u različitim fazama proračunskog procesa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noProof="0" dirty="0">
                <a:solidFill>
                  <a:schemeClr val="tx1"/>
                </a:solidFill>
              </a:rPr>
              <a:t>Rasprave o proračunu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Portali na kojima se može glasati za određene projekte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TV emisije i debate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Participativne proračunske tehnologije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Alati za proračunsku pismenost: proračunski dani, kurikulumi i edukacija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1"/>
              </a:solidFill>
            </a:endParaRPr>
          </a:p>
          <a:p>
            <a:pPr algn="l"/>
            <a:r>
              <a:rPr lang="hr-HR" sz="2800" b="1" dirty="0"/>
              <a:t>Preporuke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Dati sudionicima pravo glasa tijekom rasprava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Informacije o donesenim odlukama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Dati porezne olakšice poduzetnicima koji su voljni sudjelovati u inicijativama participativnog proračuna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1"/>
              </a:solidFill>
            </a:endParaRPr>
          </a:p>
          <a:p>
            <a:pPr algn="l"/>
            <a:endParaRPr lang="hr-HR" sz="2000" dirty="0">
              <a:solidFill>
                <a:schemeClr val="tx1"/>
              </a:solidFill>
            </a:endParaRPr>
          </a:p>
          <a:p>
            <a:pPr algn="l"/>
            <a:endParaRPr lang="hr-HR" sz="2000" noProof="0" dirty="0">
              <a:solidFill>
                <a:schemeClr val="tx1"/>
              </a:solidFill>
            </a:endParaRPr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Sažetak rasprava</a:t>
            </a:r>
          </a:p>
          <a:p>
            <a:pPr algn="l"/>
            <a:r>
              <a:rPr lang="hr-HR" sz="2400" b="1" noProof="0" dirty="0"/>
              <a:t>IT</a:t>
            </a:r>
            <a:r>
              <a:rPr lang="hr-HR" smtClean="0"/>
              <a:t> </a:t>
            </a:r>
            <a:r>
              <a:rPr lang="hr-HR" sz="2400" b="1" dirty="0"/>
              <a:t>p</a:t>
            </a:r>
            <a:r>
              <a:rPr lang="hr-HR" sz="2400" b="1" noProof="0" dirty="0"/>
              <a:t>ortali</a:t>
            </a:r>
          </a:p>
          <a:p>
            <a:pPr algn="l"/>
            <a:endParaRPr lang="hr-HR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Postoje portali za otvoren proračun na središnjim i lokalnim razinama vlasti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Upotrebljavaju se analitički alati koje izrađuju međunarodne organizacije (BOOST ili Big Data)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Povratne informacije su dostupne putem portala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tx1"/>
              </a:solidFill>
            </a:endParaRPr>
          </a:p>
          <a:p>
            <a:pPr algn="l"/>
            <a:r>
              <a:rPr lang="hr-HR" sz="2400" b="1" dirty="0"/>
              <a:t>Preporuke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Izraditi module s pomoću kojih građani mogu glasati i predlagati svoje projekte</a:t>
            </a:r>
            <a:endParaRPr lang="hr-HR" sz="2400" noProof="0" dirty="0"/>
          </a:p>
          <a:p>
            <a:pPr algn="l"/>
            <a:endParaRPr lang="hr-HR" sz="24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sz="3600" b="1" noProof="0" dirty="0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hr-HR" sz="1700" noProof="0" dirty="0"/>
          </a:p>
          <a:p>
            <a:pPr algn="just"/>
            <a:endParaRPr lang="hr-HR" sz="2400" noProof="0" dirty="0"/>
          </a:p>
          <a:p>
            <a:pPr algn="l"/>
            <a:endParaRPr lang="hr-HR" sz="24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</TotalTime>
  <Words>303</Words>
  <Application>Microsoft Office PowerPoint</Application>
  <PresentationFormat>On-screen Show (4:3)</PresentationFormat>
  <Paragraphs>102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Windows user</cp:lastModifiedBy>
  <cp:revision>566</cp:revision>
  <cp:lastPrinted>2018-03-21T11:26:21Z</cp:lastPrinted>
  <dcterms:created xsi:type="dcterms:W3CDTF">2012-02-13T09:14:10Z</dcterms:created>
  <dcterms:modified xsi:type="dcterms:W3CDTF">2018-03-27T14:17:17Z</dcterms:modified>
</cp:coreProperties>
</file>