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3" r:id="rId2"/>
    <p:sldId id="297" r:id="rId3"/>
    <p:sldId id="323" r:id="rId4"/>
    <p:sldId id="382" r:id="rId5"/>
    <p:sldId id="381" r:id="rId6"/>
    <p:sldId id="380" r:id="rId7"/>
    <p:sldId id="367" r:id="rId8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13" autoAdjust="0"/>
    <p:restoredTop sz="90963" autoAdjust="0"/>
  </p:normalViewPr>
  <p:slideViewPr>
    <p:cSldViewPr>
      <p:cViewPr varScale="1">
        <p:scale>
          <a:sx n="62" d="100"/>
          <a:sy n="62" d="100"/>
        </p:scale>
        <p:origin x="1496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8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9F348-2C7F-401C-92D7-DC4CE7899B6F}" type="datetimeFigureOut">
              <a:rPr lang="en-US" smtClean="0"/>
              <a:pPr/>
              <a:t>3/16/2018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AE607-FF26-4835-9EAD-DBB3FB491D1B}" type="slidenum">
              <a:rPr lang="en-US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229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907AD67-7C60-4008-9560-6C146AAB157C}" type="datetimeFigureOut">
              <a:rPr lang="en-US" smtClean="0"/>
              <a:pPr/>
              <a:t>3/16/2018</a:t>
            </a:fld>
            <a:endParaRPr lang="ru-R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66FA965-B4FE-420C-8A3C-83B71E304D16}" type="slidenum">
              <a:rPr lang="en-US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6175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34590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95782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74454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5609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2E64-0A67-474B-A639-17E615330E46}" type="datetime1">
              <a:rPr lang="en-US" smtClean="0"/>
              <a:pPr/>
              <a:t>3/16/2018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277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589C-FC03-4259-8BBC-0BD281CB6FD4}" type="datetime1">
              <a:rPr lang="en-US" smtClean="0"/>
              <a:pPr/>
              <a:t>3/16/2018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608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ECDC-4F87-4C25-B3AD-A2774A9FCBD3}" type="datetime1">
              <a:rPr lang="en-US" smtClean="0"/>
              <a:pPr/>
              <a:t>3/16/2018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217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F2C02-1F7B-454E-8A54-3041221DBA6F}" type="datetime1">
              <a:rPr lang="en-US" smtClean="0"/>
              <a:pPr/>
              <a:t>3/16/2018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6936-CDE1-44C9-8756-609327187BEC}" type="datetime1">
              <a:rPr lang="en-US" smtClean="0"/>
              <a:pPr/>
              <a:t>3/16/2018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59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C727-D177-4367-A10D-85F66D20A87B}" type="datetime1">
              <a:rPr lang="en-US" smtClean="0"/>
              <a:pPr/>
              <a:t>3/16/2018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29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7EE1-2D06-409D-94E9-C88BA720C917}" type="datetime1">
              <a:rPr lang="en-US" smtClean="0"/>
              <a:pPr/>
              <a:t>3/16/2018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927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2D95-2A0A-4837-AE48-53DD1A2E57A4}" type="datetime1">
              <a:rPr lang="en-US" smtClean="0"/>
              <a:pPr/>
              <a:t>3/16/2018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20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A60B-CE01-4442-B45E-2835CD8C19AA}" type="datetime1">
              <a:rPr lang="en-US" smtClean="0"/>
              <a:pPr/>
              <a:t>3/16/2018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510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1E71-AD02-4FB2-A70E-7F4274975F0E}" type="datetime1">
              <a:rPr lang="en-US" smtClean="0"/>
              <a:pPr/>
              <a:t>3/16/2018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71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F447-F262-404B-9C87-E9F53C2B0C74}" type="datetime1">
              <a:rPr lang="en-US" smtClean="0"/>
              <a:pPr/>
              <a:t>3/16/2018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9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95E1-C638-4617-8F56-1143B3659993}" type="datetime1">
              <a:rPr lang="en-US" smtClean="0"/>
              <a:pPr/>
              <a:t>3/16/2018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83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F2C02-1F7B-454E-8A54-3041221DBA6F}" type="datetime1">
              <a:rPr lang="en-US" smtClean="0"/>
              <a:pPr/>
              <a:t>3/16/2018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11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Home\Desktop\pempal-flags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1" y="609600"/>
            <a:ext cx="7315199" cy="546856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2286000"/>
            <a:ext cx="5257801" cy="2971800"/>
          </a:xfrm>
        </p:spPr>
        <p:txBody>
          <a:bodyPr>
            <a:normAutofit/>
          </a:bodyPr>
          <a:lstStyle/>
          <a:p>
            <a:pPr lvl="1"/>
            <a:r>
              <a:rPr lang="ru-RU" noProof="0" dirty="0"/>
              <a:t> </a:t>
            </a:r>
            <a:endParaRPr lang="ru-RU" sz="4800" b="1" noProof="0" dirty="0"/>
          </a:p>
          <a:p>
            <a:pPr lvl="1">
              <a:lnSpc>
                <a:spcPct val="115000"/>
              </a:lnSpc>
              <a:spcBef>
                <a:spcPts val="600"/>
              </a:spcBef>
            </a:pPr>
            <a:r>
              <a:rPr lang="ru-RU" sz="1600" b="1" dirty="0">
                <a:solidFill>
                  <a:schemeClr val="tx1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ГРУППА </a:t>
            </a: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</a:p>
          <a:p>
            <a:pPr lvl="1">
              <a:lnSpc>
                <a:spcPct val="115000"/>
              </a:lnSpc>
              <a:spcBef>
                <a:spcPts val="600"/>
              </a:spcBef>
            </a:pPr>
            <a:r>
              <a:rPr lang="ru-RU" sz="1600" b="1" dirty="0">
                <a:solidFill>
                  <a:schemeClr val="tx1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ДЕНЬ </a:t>
            </a: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</a:p>
          <a:p>
            <a:pPr lvl="1">
              <a:lnSpc>
                <a:spcPct val="115000"/>
              </a:lnSpc>
              <a:spcBef>
                <a:spcPts val="600"/>
              </a:spcBef>
            </a:pPr>
            <a:r>
              <a:rPr lang="ru-RU" sz="1600" b="1" dirty="0">
                <a:solidFill>
                  <a:schemeClr val="tx1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Участие граждан</a:t>
            </a:r>
            <a:endParaRPr lang="en-US" sz="1600" b="1" dirty="0">
              <a:solidFill>
                <a:schemeClr val="tx1"/>
              </a:solidFill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>
            <a:off x="-2933700" y="2933699"/>
            <a:ext cx="6858002" cy="99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5865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52400"/>
            <a:ext cx="7772400" cy="6629400"/>
          </a:xfrm>
        </p:spPr>
        <p:txBody>
          <a:bodyPr>
            <a:normAutofit/>
          </a:bodyPr>
          <a:lstStyle/>
          <a:p>
            <a:pPr algn="just"/>
            <a:endParaRPr lang="ru-RU" sz="17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2</a:t>
            </a:fld>
            <a:endParaRPr lang="ru-RU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8514667"/>
              </p:ext>
            </p:extLst>
          </p:nvPr>
        </p:nvGraphicFramePr>
        <p:xfrm>
          <a:off x="1524000" y="533405"/>
          <a:ext cx="6934200" cy="59435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34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0327">
                <a:tc>
                  <a:txBody>
                    <a:bodyPr/>
                    <a:lstStyle/>
                    <a:p>
                      <a:r>
                        <a:rPr lang="ru-RU" noProof="0" dirty="0"/>
                        <a:t>Группа 1</a:t>
                      </a:r>
                      <a:r>
                        <a:rPr lang="en-US" noProof="0" dirty="0"/>
                        <a:t> </a:t>
                      </a:r>
                      <a:r>
                        <a:rPr lang="en-US" baseline="0" noProof="0" dirty="0"/>
                        <a:t> - </a:t>
                      </a:r>
                      <a:r>
                        <a:rPr lang="az-Cyrl-AZ" baseline="0" noProof="0" dirty="0"/>
                        <a:t>Страны</a:t>
                      </a:r>
                      <a:endParaRPr lang="ru-RU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rPr lang="ru-RU" dirty="0"/>
                        <a:t>Украина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rPr lang="ru-RU" dirty="0"/>
                        <a:t>Грузия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rPr lang="ru-RU" dirty="0"/>
                        <a:t>Молдова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rPr lang="ru-RU" dirty="0"/>
                        <a:t>Беларусь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rPr lang="ru-RU" dirty="0"/>
                        <a:t>Албания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rPr lang="ru-RU" dirty="0"/>
                        <a:t>Болгария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rPr lang="ru-RU" dirty="0"/>
                        <a:t>Российская Федерация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rPr lang="ru-RU" dirty="0"/>
                        <a:t>Румыния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4328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                  P</a:t>
            </a:r>
            <a:r>
              <a:rPr lang="az-Cyrl-AZ" sz="2800" b="1" dirty="0">
                <a:solidFill>
                  <a:schemeClr val="tx2">
                    <a:lumMod val="50000"/>
                  </a:schemeClr>
                </a:solidFill>
              </a:rPr>
              <a:t>езюме результатов обсуждений</a:t>
            </a:r>
            <a:endParaRPr lang="en-US" sz="2800" b="1" dirty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r>
              <a:rPr lang="ru-RU" sz="2400" b="1" noProof="0" dirty="0"/>
              <a:t>Мотивация со стороны общественности и органов власти</a:t>
            </a:r>
          </a:p>
          <a:p>
            <a:pPr algn="l"/>
            <a:endParaRPr lang="ru-RU" sz="2800" noProof="0" dirty="0"/>
          </a:p>
          <a:p>
            <a:pPr algn="l"/>
            <a:r>
              <a:rPr lang="ru-RU" sz="2800" noProof="0" dirty="0"/>
              <a:t>Общественность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</a:rPr>
              <a:t>Низкая мотивация, в целом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</a:rPr>
              <a:t>У большинства стран, мотивация на местном уровне выше, так как речь идет о конкретных проектах </a:t>
            </a:r>
            <a:r>
              <a:rPr lang="en-US" sz="2000" dirty="0">
                <a:solidFill>
                  <a:schemeClr val="tx1"/>
                </a:solidFill>
              </a:rPr>
              <a:t>/</a:t>
            </a:r>
            <a:r>
              <a:rPr lang="ru-RU" sz="2000" dirty="0">
                <a:solidFill>
                  <a:schemeClr val="tx1"/>
                </a:solidFill>
              </a:rPr>
              <a:t>расходах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</a:rPr>
              <a:t>Мотивация тех, кто осведомлен в бюджетной тематике или изучает бюджетную тематику (студенты, исследователи), выше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000" noProof="0" dirty="0">
                <a:solidFill>
                  <a:schemeClr val="tx1"/>
                </a:solidFill>
              </a:rPr>
              <a:t>Есть необходимость повышать бюджетную грамотность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</a:rPr>
              <a:t>НПО больше мотивированы, чем отдельные граждане</a:t>
            </a:r>
          </a:p>
          <a:p>
            <a:pPr algn="l"/>
            <a:endParaRPr lang="ru-RU" sz="2800" dirty="0"/>
          </a:p>
          <a:p>
            <a:pPr algn="l"/>
            <a:r>
              <a:rPr lang="ru-RU" sz="2800" dirty="0"/>
              <a:t>Рекомендации</a:t>
            </a:r>
            <a:endParaRPr lang="ru-RU" sz="2800" noProof="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000" noProof="0" dirty="0">
                <a:solidFill>
                  <a:schemeClr val="tx1"/>
                </a:solidFill>
              </a:rPr>
              <a:t>Использование интерактивных инструментов, такие как игры и интерактивные карты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</a:rPr>
              <a:t>Изложение информации в более доступном и занимательном формате</a:t>
            </a:r>
            <a:endParaRPr lang="ru-RU" sz="2000" noProof="0" dirty="0">
              <a:solidFill>
                <a:schemeClr val="tx1"/>
              </a:solidFill>
            </a:endParaRPr>
          </a:p>
          <a:p>
            <a:pPr algn="l"/>
            <a:endParaRPr lang="ru-RU" sz="2000" noProof="0" dirty="0">
              <a:solidFill>
                <a:schemeClr val="tx1"/>
              </a:solidFill>
            </a:endParaRPr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84328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                  P</a:t>
            </a:r>
            <a:r>
              <a:rPr lang="az-Cyrl-AZ" sz="2800" b="1" dirty="0">
                <a:solidFill>
                  <a:schemeClr val="tx2">
                    <a:lumMod val="50000"/>
                  </a:schemeClr>
                </a:solidFill>
              </a:rPr>
              <a:t>езюме результатов обсуждений</a:t>
            </a:r>
            <a:endParaRPr lang="en-US" sz="2800" b="1" dirty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r>
              <a:rPr lang="ru-RU" sz="2400" b="1" noProof="0" dirty="0"/>
              <a:t>Мотивация со стороны общественности и органов власти</a:t>
            </a:r>
          </a:p>
          <a:p>
            <a:pPr algn="l"/>
            <a:r>
              <a:rPr lang="ru-RU" sz="2800" dirty="0"/>
              <a:t>Органы власти</a:t>
            </a:r>
            <a:endParaRPr lang="ru-RU" sz="2800" noProof="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000" noProof="0" dirty="0">
                <a:solidFill>
                  <a:schemeClr val="tx1"/>
                </a:solidFill>
              </a:rPr>
              <a:t>Мотивация органов власти выше, чем общественности, чаще идет от центрального Минфина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</a:rPr>
              <a:t>Предложения общественности используется в разработке программ и концепций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000" noProof="0" dirty="0">
                <a:solidFill>
                  <a:schemeClr val="tx1"/>
                </a:solidFill>
              </a:rPr>
              <a:t>Организация конкуренции для стимулирования мотивации органов власти к использованию инструментов участия граждан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000" noProof="0" dirty="0">
                <a:solidFill>
                  <a:schemeClr val="tx1"/>
                </a:solidFill>
              </a:rPr>
              <a:t>Предоставление финансовой помощи органам власти </a:t>
            </a:r>
            <a:r>
              <a:rPr lang="ru-RU" sz="2000" noProof="0" dirty="0" err="1">
                <a:solidFill>
                  <a:schemeClr val="tx1"/>
                </a:solidFill>
              </a:rPr>
              <a:t>суб</a:t>
            </a:r>
            <a:r>
              <a:rPr lang="ru-RU" sz="2000" noProof="0" dirty="0">
                <a:solidFill>
                  <a:schemeClr val="tx1"/>
                </a:solidFill>
              </a:rPr>
              <a:t>-национального уровня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</a:rPr>
              <a:t>Политическая мотивация первых лиц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000" noProof="0" dirty="0">
                <a:solidFill>
                  <a:schemeClr val="tx1"/>
                </a:solidFill>
              </a:rPr>
              <a:t>Участие и повышение места в международных рейтингах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</a:rPr>
              <a:t>Установление показателей международных индексов в качестве показателей эффективности Минфина</a:t>
            </a:r>
            <a:endParaRPr lang="ru-RU" sz="2000" noProof="0" dirty="0">
              <a:solidFill>
                <a:schemeClr val="tx1"/>
              </a:solidFill>
            </a:endParaRPr>
          </a:p>
          <a:p>
            <a:pPr algn="l"/>
            <a:endParaRPr lang="ru-RU" sz="2000" dirty="0"/>
          </a:p>
          <a:p>
            <a:pPr algn="l"/>
            <a:r>
              <a:rPr lang="ru-RU" sz="2800" dirty="0"/>
              <a:t>Рекомендации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000" noProof="0" dirty="0">
                <a:solidFill>
                  <a:schemeClr val="tx1"/>
                </a:solidFill>
              </a:rPr>
              <a:t>Обмен опытом, участие в международных конференциях и мероприятиях</a:t>
            </a:r>
          </a:p>
          <a:p>
            <a:pPr algn="l"/>
            <a:endParaRPr lang="ru-RU" sz="2000" dirty="0">
              <a:solidFill>
                <a:schemeClr val="tx1"/>
              </a:solidFill>
            </a:endParaRPr>
          </a:p>
          <a:p>
            <a:pPr algn="l"/>
            <a:endParaRPr lang="ru-RU" sz="2000" noProof="0" dirty="0">
              <a:solidFill>
                <a:schemeClr val="tx1"/>
              </a:solidFill>
            </a:endParaRPr>
          </a:p>
          <a:p>
            <a:pPr algn="l"/>
            <a:endParaRPr lang="ru-RU" sz="2000" noProof="0" dirty="0">
              <a:solidFill>
                <a:schemeClr val="tx1"/>
              </a:solidFill>
            </a:endParaRPr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72397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/>
          </a:bodyPr>
          <a:lstStyle/>
          <a:p>
            <a:pPr algn="just"/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                  P</a:t>
            </a:r>
            <a:r>
              <a:rPr lang="az-Cyrl-AZ" sz="2800" b="1" dirty="0">
                <a:solidFill>
                  <a:schemeClr val="tx2">
                    <a:lumMod val="50000"/>
                  </a:schemeClr>
                </a:solidFill>
              </a:rPr>
              <a:t>езюме результатов обсуждений</a:t>
            </a:r>
            <a:endParaRPr lang="en-US" sz="2800" b="1" dirty="0">
              <a:solidFill>
                <a:schemeClr val="tx2">
                  <a:lumMod val="50000"/>
                </a:schemeClr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r>
              <a:rPr lang="ru-RU" sz="2400" b="1" noProof="0" dirty="0"/>
              <a:t>Механизмы общественного участия</a:t>
            </a:r>
          </a:p>
          <a:p>
            <a:pPr algn="l"/>
            <a:endParaRPr lang="ru-RU" sz="2000" noProof="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000" noProof="0" dirty="0">
                <a:solidFill>
                  <a:schemeClr val="tx1"/>
                </a:solidFill>
              </a:rPr>
              <a:t>Гражданский бюджет на разных этапах бюджетного процесса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000" noProof="0" dirty="0">
                <a:solidFill>
                  <a:schemeClr val="tx1"/>
                </a:solidFill>
              </a:rPr>
              <a:t>Бюджетные слушания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</a:rPr>
              <a:t>Порталы для голосования по проектам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</a:rPr>
              <a:t>ТВ шоу и дебаты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</a:rPr>
              <a:t>Технологии инициативного (</a:t>
            </a:r>
            <a:r>
              <a:rPr lang="ru-RU" sz="2000" dirty="0" err="1">
                <a:solidFill>
                  <a:schemeClr val="tx1"/>
                </a:solidFill>
              </a:rPr>
              <a:t>партисипаторного</a:t>
            </a:r>
            <a:r>
              <a:rPr lang="ru-RU" sz="2000" dirty="0">
                <a:solidFill>
                  <a:schemeClr val="tx1"/>
                </a:solidFill>
              </a:rPr>
              <a:t>) бюджетирования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</a:rPr>
              <a:t>Механизмы бюджетной грамотности – дни бюджета, учебные курсы и тренинги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ru-RU" sz="2000" dirty="0">
              <a:solidFill>
                <a:schemeClr val="tx1"/>
              </a:solidFill>
            </a:endParaRPr>
          </a:p>
          <a:p>
            <a:pPr algn="l"/>
            <a:r>
              <a:rPr lang="ru-RU" sz="2800" b="1" dirty="0"/>
              <a:t>Рекомендации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</a:rPr>
              <a:t>В слушаниях, предоставлять участникам возможность высказаться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</a:rPr>
              <a:t>Информировать о результатах принятых решений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</a:rPr>
              <a:t>Налоговые льготы для предпринимателей, готовых участвовать в проектах инициативного бюджетирования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ru-RU" sz="20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ru-RU" sz="20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ru-RU" sz="2000" dirty="0">
              <a:solidFill>
                <a:schemeClr val="tx1"/>
              </a:solidFill>
            </a:endParaRPr>
          </a:p>
          <a:p>
            <a:pPr algn="l"/>
            <a:endParaRPr lang="ru-RU" sz="2000" dirty="0">
              <a:solidFill>
                <a:schemeClr val="tx1"/>
              </a:solidFill>
            </a:endParaRPr>
          </a:p>
          <a:p>
            <a:pPr algn="l"/>
            <a:endParaRPr lang="ru-RU" sz="2000" noProof="0" dirty="0">
              <a:solidFill>
                <a:schemeClr val="tx1"/>
              </a:solidFill>
            </a:endParaRPr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9759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/>
          </a:bodyPr>
          <a:lstStyle/>
          <a:p>
            <a:pPr algn="just"/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                  P</a:t>
            </a:r>
            <a:r>
              <a:rPr lang="az-Cyrl-AZ" sz="2800" b="1" dirty="0">
                <a:solidFill>
                  <a:schemeClr val="tx2">
                    <a:lumMod val="50000"/>
                  </a:schemeClr>
                </a:solidFill>
              </a:rPr>
              <a:t>езюме результатов обсуждений</a:t>
            </a:r>
            <a:endParaRPr lang="en-US" sz="2800" b="1" dirty="0">
              <a:solidFill>
                <a:schemeClr val="tx2">
                  <a:lumMod val="50000"/>
                </a:schemeClr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r>
              <a:rPr lang="ru-RU" sz="2400" b="1" noProof="0" dirty="0"/>
              <a:t>Использование </a:t>
            </a:r>
            <a:r>
              <a:rPr lang="en-US" sz="2400" b="1" noProof="0" dirty="0"/>
              <a:t>IT</a:t>
            </a:r>
            <a:r>
              <a:rPr lang="ru-RU" sz="2400" b="1" noProof="0" dirty="0"/>
              <a:t> порталов</a:t>
            </a:r>
          </a:p>
          <a:p>
            <a:pPr algn="l"/>
            <a:endParaRPr lang="ru-RU" sz="24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</a:rPr>
              <a:t>Существуют порталы Открытых бюджетов как на центральном, так и на местном уровне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</a:rPr>
              <a:t>Используются аналитические инструменты международных организаций, как </a:t>
            </a:r>
            <a:r>
              <a:rPr lang="en-US" sz="2400" dirty="0">
                <a:solidFill>
                  <a:schemeClr val="tx1"/>
                </a:solidFill>
              </a:rPr>
              <a:t>BOOST </a:t>
            </a:r>
            <a:r>
              <a:rPr lang="ru-RU" sz="2400" dirty="0">
                <a:solidFill>
                  <a:schemeClr val="tx1"/>
                </a:solidFill>
              </a:rPr>
              <a:t>или </a:t>
            </a:r>
            <a:r>
              <a:rPr lang="en-US" sz="2400" dirty="0">
                <a:solidFill>
                  <a:schemeClr val="tx1"/>
                </a:solidFill>
              </a:rPr>
              <a:t>Big Data</a:t>
            </a:r>
            <a:endParaRPr lang="ru-RU" sz="24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</a:rPr>
              <a:t>Используется обратная связь в рамках порталов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ru-RU" sz="2400" dirty="0">
              <a:solidFill>
                <a:schemeClr val="tx1"/>
              </a:solidFill>
            </a:endParaRPr>
          </a:p>
          <a:p>
            <a:pPr algn="l"/>
            <a:r>
              <a:rPr lang="ru-RU" sz="2400" b="1" dirty="0"/>
              <a:t>Рекомендации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</a:rPr>
              <a:t>Необходимо развивать модули, позволяющие гражданам не только голосовать, но и предлагать свой проект</a:t>
            </a:r>
          </a:p>
          <a:p>
            <a:pPr algn="l"/>
            <a:endParaRPr lang="ru-RU" sz="2400" noProof="0" dirty="0"/>
          </a:p>
          <a:p>
            <a:pPr algn="l"/>
            <a:endParaRPr lang="ru-RU" sz="24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1653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/>
          </a:bodyPr>
          <a:lstStyle/>
          <a:p>
            <a:pPr algn="just"/>
            <a:endParaRPr lang="ru-RU" sz="3600" b="1" noProof="0" dirty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3600" b="1" noProof="0" dirty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3600" b="1" noProof="0" dirty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3600" b="1" noProof="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3600" b="1" noProof="0" dirty="0">
                <a:solidFill>
                  <a:schemeClr val="tx2">
                    <a:lumMod val="50000"/>
                  </a:schemeClr>
                </a:solidFill>
              </a:rPr>
              <a:t>Спасибо</a:t>
            </a:r>
            <a:endParaRPr lang="ru-RU" sz="3600" noProof="0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endParaRPr lang="ru-RU" sz="1700" noProof="0" dirty="0"/>
          </a:p>
          <a:p>
            <a:pPr algn="just"/>
            <a:endParaRPr lang="ru-RU" sz="2400" noProof="0" dirty="0"/>
          </a:p>
          <a:p>
            <a:pPr algn="l"/>
            <a:endParaRPr lang="ru-RU" sz="24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9676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3764</TotalTime>
  <Words>324</Words>
  <Application>Microsoft Office PowerPoint</Application>
  <PresentationFormat>On-screen Show (4:3)</PresentationFormat>
  <Paragraphs>109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MS Mincho</vt:lpstr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Deanna Aubrey</dc:creator>
  <cp:lastModifiedBy>Maya V. Gusarova</cp:lastModifiedBy>
  <cp:revision>564</cp:revision>
  <cp:lastPrinted>2012-03-11T09:33:36Z</cp:lastPrinted>
  <dcterms:created xsi:type="dcterms:W3CDTF">2012-02-13T09:14:10Z</dcterms:created>
  <dcterms:modified xsi:type="dcterms:W3CDTF">2018-03-16T15:23:29Z</dcterms:modified>
</cp:coreProperties>
</file>