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97" r:id="rId3"/>
    <p:sldId id="323" r:id="rId4"/>
    <p:sldId id="382" r:id="rId5"/>
    <p:sldId id="381" r:id="rId6"/>
    <p:sldId id="380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3" autoAdjust="0"/>
    <p:restoredTop sz="90963" autoAdjust="0"/>
  </p:normalViewPr>
  <p:slideViewPr>
    <p:cSldViewPr>
      <p:cViewPr varScale="1">
        <p:scale>
          <a:sx n="62" d="100"/>
          <a:sy n="62" d="100"/>
        </p:scale>
        <p:origin x="14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3/16/2018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3/16/2018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4590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57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45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6096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286000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ГРУППА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ДЕНЬ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ru-RU" sz="16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Участие граждан</a:t>
            </a:r>
            <a:endParaRPr lang="en-US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14667"/>
              </p:ext>
            </p:extLst>
          </p:nvPr>
        </p:nvGraphicFramePr>
        <p:xfrm>
          <a:off x="1524000" y="533405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ru-RU" noProof="0" dirty="0"/>
                        <a:t>Группа 1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</a:t>
                      </a:r>
                      <a:r>
                        <a:rPr lang="az-Cyrl-AZ" baseline="0" noProof="0" dirty="0"/>
                        <a:t>Страны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Украина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Грузия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Молдова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Беларусь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Албания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Болгария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Российская Федерация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ru-RU" dirty="0"/>
                        <a:t>Румыния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Мотивация со стороны общественности и органов власти</a:t>
            </a:r>
          </a:p>
          <a:p>
            <a:pPr algn="l"/>
            <a:endParaRPr lang="ru-RU" sz="2800" noProof="0" dirty="0"/>
          </a:p>
          <a:p>
            <a:pPr algn="l"/>
            <a:r>
              <a:rPr lang="ru-RU" sz="2800" noProof="0" dirty="0"/>
              <a:t>Общественность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Низкая мотивация, в целом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У большинства стран, мотивация на местном уровне выше, так как речь идет о конкретных проектах </a:t>
            </a:r>
            <a:r>
              <a:rPr lang="en-US" sz="2000" dirty="0">
                <a:solidFill>
                  <a:schemeClr val="tx1"/>
                </a:solidFill>
              </a:rPr>
              <a:t>/</a:t>
            </a:r>
            <a:r>
              <a:rPr lang="ru-RU" sz="2000" dirty="0">
                <a:solidFill>
                  <a:schemeClr val="tx1"/>
                </a:solidFill>
              </a:rPr>
              <a:t>расходах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Мотивация тех, кто осведомлен в бюджетной тематике или изучает бюджетную тематику (студенты, исследователи), выше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Есть необходимость повышать бюджетную грамотность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НПО больше мотивированы, чем отдельные граждане</a:t>
            </a:r>
          </a:p>
          <a:p>
            <a:pPr algn="l"/>
            <a:endParaRPr lang="ru-RU" sz="2800" dirty="0"/>
          </a:p>
          <a:p>
            <a:pPr algn="l"/>
            <a:r>
              <a:rPr lang="ru-RU" sz="2800" dirty="0"/>
              <a:t>Рекомендации</a:t>
            </a:r>
            <a:endParaRPr lang="ru-RU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Использование интерактивных инструментов, такие как игры и интерактивные карты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Изложение информации в более доступном и занимательном формате</a:t>
            </a:r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Мотивация со стороны общественности и органов власти</a:t>
            </a:r>
          </a:p>
          <a:p>
            <a:pPr algn="l"/>
            <a:r>
              <a:rPr lang="ru-RU" sz="2800" dirty="0"/>
              <a:t>Органы власти</a:t>
            </a:r>
            <a:endParaRPr lang="ru-RU" sz="2800" noProof="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Мотивация органов власти выше, чем общественности, чаще идет от центрального Минфина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Предложения общественности используется в разработке программ и концепций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Организация конкуренции для стимулирования мотивации органов власти к использованию инструментов участия граждан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Предоставление финансовой помощи органам власти </a:t>
            </a:r>
            <a:r>
              <a:rPr lang="ru-RU" sz="2000" noProof="0" dirty="0" err="1">
                <a:solidFill>
                  <a:schemeClr val="tx1"/>
                </a:solidFill>
              </a:rPr>
              <a:t>суб</a:t>
            </a:r>
            <a:r>
              <a:rPr lang="ru-RU" sz="2000" noProof="0" dirty="0">
                <a:solidFill>
                  <a:schemeClr val="tx1"/>
                </a:solidFill>
              </a:rPr>
              <a:t>-национального уровня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Политическая мотивация первых лиц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Участие и повышение места в международных рейтингах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Установление показателей международных индексов в качестве показателей эффективности Минфина</a:t>
            </a:r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000" dirty="0"/>
          </a:p>
          <a:p>
            <a:pPr algn="l"/>
            <a:r>
              <a:rPr lang="ru-RU" sz="2800" dirty="0"/>
              <a:t>Рекомендации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Обмен опытом, участие в международных конференциях и мероприятиях</a:t>
            </a: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2397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Механизмы общественного участия</a:t>
            </a: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Гражданский бюджет на разных этапах бюджетного процесса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noProof="0" dirty="0">
                <a:solidFill>
                  <a:schemeClr val="tx1"/>
                </a:solidFill>
              </a:rPr>
              <a:t>Бюджетные слушания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Порталы для голосования по проектам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ТВ шоу и дебаты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Технологии инициативного (</a:t>
            </a:r>
            <a:r>
              <a:rPr lang="ru-RU" sz="2000" dirty="0" err="1">
                <a:solidFill>
                  <a:schemeClr val="tx1"/>
                </a:solidFill>
              </a:rPr>
              <a:t>партисипаторного</a:t>
            </a:r>
            <a:r>
              <a:rPr lang="ru-RU" sz="2000" dirty="0">
                <a:solidFill>
                  <a:schemeClr val="tx1"/>
                </a:solidFill>
              </a:rPr>
              <a:t>) бюджетирования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Механизмы бюджетной грамотности – дни бюджета, учебные курсы и тренинги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r>
              <a:rPr lang="ru-RU" sz="2800" b="1" dirty="0"/>
              <a:t>Рекомендации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 слушаниях, предоставлять участникам возможность высказаться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Информировать о результатах принятых решений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Налоговые льготы для предпринимателей, готовых участвовать в проектах инициативного бюджетирования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dirty="0">
              <a:solidFill>
                <a:schemeClr val="tx1"/>
              </a:solidFill>
            </a:endParaRPr>
          </a:p>
          <a:p>
            <a:pPr algn="l"/>
            <a:endParaRPr lang="ru-RU" sz="2000" noProof="0" dirty="0">
              <a:solidFill>
                <a:schemeClr val="tx1"/>
              </a:solidFill>
            </a:endParaRPr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975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                 P</a:t>
            </a:r>
            <a:r>
              <a:rPr lang="az-Cyrl-AZ" sz="2800" b="1" dirty="0">
                <a:solidFill>
                  <a:schemeClr val="tx2">
                    <a:lumMod val="50000"/>
                  </a:schemeClr>
                </a:solidFill>
              </a:rPr>
              <a:t>езюме результатов обсуждений</a:t>
            </a:r>
            <a:endParaRPr lang="en-US" sz="28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ru-RU" sz="2400" b="1" noProof="0" dirty="0"/>
              <a:t>Использование </a:t>
            </a:r>
            <a:r>
              <a:rPr lang="en-US" sz="2400" b="1" noProof="0" dirty="0"/>
              <a:t>IT</a:t>
            </a:r>
            <a:r>
              <a:rPr lang="ru-RU" sz="2400" b="1" noProof="0" dirty="0"/>
              <a:t> порталов</a:t>
            </a:r>
          </a:p>
          <a:p>
            <a:pPr algn="l"/>
            <a:endParaRPr lang="ru-RU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Существуют порталы Открытых бюджетов как на центральном, так и на местном уровне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Используются аналитические инструменты международных организаций, как </a:t>
            </a:r>
            <a:r>
              <a:rPr lang="en-US" sz="2400" dirty="0">
                <a:solidFill>
                  <a:schemeClr val="tx1"/>
                </a:solidFill>
              </a:rPr>
              <a:t>BOOST </a:t>
            </a:r>
            <a:r>
              <a:rPr lang="ru-RU" sz="2400" dirty="0">
                <a:solidFill>
                  <a:schemeClr val="tx1"/>
                </a:solidFill>
              </a:rPr>
              <a:t>или </a:t>
            </a:r>
            <a:r>
              <a:rPr lang="en-US" sz="2400" dirty="0">
                <a:solidFill>
                  <a:schemeClr val="tx1"/>
                </a:solidFill>
              </a:rPr>
              <a:t>Big Data</a:t>
            </a:r>
            <a:endParaRPr lang="ru-RU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Используется обратная связь в рамках порталов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2400" dirty="0">
              <a:solidFill>
                <a:schemeClr val="tx1"/>
              </a:solidFill>
            </a:endParaRPr>
          </a:p>
          <a:p>
            <a:pPr algn="l"/>
            <a:r>
              <a:rPr lang="ru-RU" sz="2400" b="1" dirty="0"/>
              <a:t>Рекомендации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Необходимо развивать модули, позволяющие гражданам не только голосовать, но и предлагать свой проект</a:t>
            </a:r>
          </a:p>
          <a:p>
            <a:pPr algn="l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653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noProof="0" dirty="0">
                <a:solidFill>
                  <a:schemeClr val="tx2">
                    <a:lumMod val="50000"/>
                  </a:schemeClr>
                </a:solidFill>
              </a:rPr>
              <a:t>Спасибо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3764</TotalTime>
  <Words>324</Words>
  <Application>Microsoft Office PowerPoint</Application>
  <PresentationFormat>On-screen Show (4:3)</PresentationFormat>
  <Paragraphs>109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Maya V. Gusarova</cp:lastModifiedBy>
  <cp:revision>564</cp:revision>
  <cp:lastPrinted>2012-03-11T09:33:36Z</cp:lastPrinted>
  <dcterms:created xsi:type="dcterms:W3CDTF">2012-02-13T09:14:10Z</dcterms:created>
  <dcterms:modified xsi:type="dcterms:W3CDTF">2018-03-16T15:23:29Z</dcterms:modified>
</cp:coreProperties>
</file>