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97" r:id="rId3"/>
    <p:sldId id="323" r:id="rId4"/>
    <p:sldId id="384" r:id="rId5"/>
    <p:sldId id="379" r:id="rId6"/>
    <p:sldId id="382" r:id="rId7"/>
    <p:sldId id="383" r:id="rId8"/>
    <p:sldId id="367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F52"/>
    <a:srgbClr val="0B143B"/>
    <a:srgbClr val="567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5" autoAdjust="0"/>
    <p:restoredTop sz="90963" autoAdjust="0"/>
  </p:normalViewPr>
  <p:slideViewPr>
    <p:cSldViewPr>
      <p:cViewPr>
        <p:scale>
          <a:sx n="50" d="100"/>
          <a:sy n="50" d="100"/>
        </p:scale>
        <p:origin x="146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2F69F348-2C7F-401C-92D7-DC4CE7899B6F}" type="datetimeFigureOut">
              <a:rPr lang="en-US" smtClean="0"/>
              <a:pPr/>
              <a:t>3/21/2018</a:t>
            </a:fld>
            <a:endParaRPr xmlns:a="http://schemas.openxmlformats.org/drawingml/2006/main"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EDDAE607-FF26-4835-9EAD-DBB3FB491D1B}" type="slidenum">
              <a:rPr lang="en-US" smtClean="0"/>
              <a:pPr/>
              <a:t>‹#›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 xmlns:a="http://schemas.openxmlformats.org/drawingml/2006/main"/>
            <a:fld id="{3907AD67-7C60-4008-9560-6C146AAB157C}" type="datetimeFigureOut">
              <a:rPr lang="en-US" smtClean="0"/>
              <a:pPr/>
              <a:t>3/21/2018</a:t>
            </a:fld>
            <a:endParaRPr xmlns:a="http://schemas.openxmlformats.org/drawingml/2006/main"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xmlns:a="http://schemas.openxmlformats.org/drawingml/2006/main"/>
            <a:fld id="{E66FA965-B4FE-420C-8A3C-83B71E304D16}" type="slidenum">
              <a:rPr lang="en-US" smtClean="0"/>
              <a:pPr/>
              <a:t>‹#›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?>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?>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?>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1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2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3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4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269870961"/>
      </p:ext>
    </p:extLst>
  </p:cSld>
  <p:clrMapOvr>
    <a:masterClrMapping/>
  </p:clrMapOvr>
</p:notes>
</file>

<file path=ppt/notesSlides/notesSlide5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5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716111760"/>
      </p:ext>
    </p:extLst>
  </p:cSld>
  <p:clrMapOvr>
    <a:masterClrMapping/>
  </p:clrMapOvr>
</p:notes>
</file>

<file path=ppt/notesSlides/notesSlide6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6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827994531"/>
      </p:ext>
    </p:extLst>
  </p:cSld>
  <p:clrMapOvr>
    <a:masterClrMapping/>
  </p:clrMapOvr>
</p:notes>
</file>

<file path=ppt/notesSlides/notesSlide7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7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081040332"/>
      </p:ext>
    </p:extLst>
  </p:cSld>
  <p:clrMapOvr>
    <a:masterClrMapping/>
  </p:clrMapOvr>
</p:notes>
</file>

<file path=ppt/notesSlides/notesSlide8.xml><?xml version="1.0" encoding="utf-8"?>
<p:notes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xmlns:a="http://schemas.openxmlformats.org/drawingml/2006/main"/>
            <a:fld id="{E66FA965-B4FE-420C-8A3C-83B71E304D16}" type="slidenum">
              <a:rPr lang="en-US" smtClean="0"/>
              <a:pPr/>
              <a:t>8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emf" /></Relationships>
</file>

<file path=ppt/slides/_rels/slide2.xml.rels><?xml version="1.0" encoding="utf-8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/Relationships>
</file>

<file path=ppt/slides/_rels/slide4.xml.rels><?xml version="1.0" encoding="utf-8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/Relationships>
</file>

<file path=ppt/slides/_rels/slide5.xml.rels><?xml version="1.0" encoding="utf-8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/Relationships>
</file>

<file path=ppt/slides/_rels/slide6.xml.rels><?xml version="1.0" encoding="utf-8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/Relationships>
</file>

<file path=ppt/slides/_rels/slide7.xml.rels><?xml version="1.0" encoding="utf-8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/Relationships>
</file>

<file path=ppt/slides/_rels/slide8.xml.rels><?xml version="1.0" encoding="utf-8"?><Relationships xmlns="http://schemas.openxmlformats.org/package/2006/relationships"><Relationship Id="rId3" Type="http://schemas.openxmlformats.org/officeDocument/2006/relationships/image" Target="../media/image2.emf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xmlns:a="http://schemas.openxmlformats.org/drawingml/2006/main" lvl="1"/>
            <a:r>
              <a:rPr xmlns:a="http://schemas.openxmlformats.org/drawingml/2006/main" dirty="1" smtClean="0" lang="hr-HR"/>
              <a:t> </a:t>
            </a:r>
            <a:endParaRPr xmlns:a="http://schemas.openxmlformats.org/drawingml/2006/main" lang="hr-HR" sz="4800" b="1" noProof="0" dirty="0"/>
          </a:p>
          <a:p>
            <a:pPr xmlns:a="http://schemas.openxmlformats.org/drawingml/2006/main"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1600" dirty="0">
                <a:solidFill>
                  <a:schemeClr val="tx1"/>
                </a:solidFill>
                <a:latin typeface="Calibri" panose="020F0502020204030204" pitchFamily="34" charset="0"/>
              </a:rPr>
              <a:t>Treća grupa</a:t>
            </a:r>
          </a:p>
          <a:p>
            <a:pPr xmlns:a="http://schemas.openxmlformats.org/drawingml/2006/main"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1600" dirty="0">
                <a:solidFill>
                  <a:schemeClr val="tx1"/>
                </a:solidFill>
                <a:latin typeface="Calibri" panose="020F0502020204030204" pitchFamily="34" charset="0"/>
              </a:rPr>
              <a:t>Drugi dan </a:t>
            </a:r>
          </a:p>
          <a:p>
            <a:pPr xmlns:a="http://schemas.openxmlformats.org/drawingml/2006/main" lvl="1" algn="just">
              <a:lnSpc>
                <a:spcPct val="115000"/>
              </a:lnSpc>
              <a:spcBef>
                <a:spcPts val="600"/>
              </a:spcBef>
            </a:pPr>
            <a:endParaRPr xmlns:a="http://schemas.openxmlformats.org/drawingml/2006/main" lang="hr-HR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1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2</a:t>
            </a:fld>
            <a:endParaRPr xmlns:a="http://schemas.openxmlformats.org/drawingml/2006/main"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69275"/>
              </p:ext>
            </p:extLst>
          </p:nvPr>
        </p:nvGraphicFramePr>
        <p:xfrm>
          <a:off x="1600200" y="176093"/>
          <a:ext cx="6858000" cy="5996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245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t>Treća</a:t>
                      </a:r>
                      <a:r>
                        <a:rPr xmlns:a="http://schemas.openxmlformats.org/drawingml/2006/main" lang="en-US" sz="2400" b="1" baseline="0" noProof="0" dirty="0"/>
                        <a:t> grupa</a:t>
                      </a:r>
                      <a:r>
                        <a:t> - zemlje</a:t>
                      </a:r>
                      <a:endParaRPr xmlns:a="http://schemas.openxmlformats.org/drawingml/2006/main" lang="hr-HR" sz="2400" b="1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2400" b="1" dirty="0"/>
                        <a:t>Armenija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2400" b="1" dirty="0"/>
                        <a:t>Bugarska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2400" b="1" dirty="0"/>
                        <a:t>Bjelarus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2400" b="1" dirty="0"/>
                        <a:t>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68">
                <a:tc>
                  <a:txBody>
                    <a:bodyPr/>
                    <a:lstStyle/>
                    <a:p>
                      <a:pPr xmlns:a="http://schemas.openxmlformats.org/drawingml/2006/main"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en-US" sz="2400" b="1" dirty="0"/>
                        <a:t>Kazahstan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2400" b="1" dirty="0"/>
                        <a:t>Kirgiska Republika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8160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2400" b="1" dirty="0"/>
                        <a:t>Ruska Federacija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9245">
                <a:tc>
                  <a:txBody>
                    <a:bodyPr/>
                    <a:lstStyle/>
                    <a:p>
                      <a:pPr xmlns:a="http://schemas.openxmlformats.org/drawingml/2006/main"/>
                      <a:r>
                        <a:rPr xmlns:a="http://schemas.openxmlformats.org/drawingml/2006/main" lang="en-US" sz="2400" b="1" dirty="0"/>
                        <a:t>Uzbekistan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7468">
                <a:tc>
                  <a:txBody>
                    <a:bodyPr/>
                    <a:lstStyle/>
                    <a:p>
                      <a:pPr xmlns:a="http://schemas.openxmlformats.org/drawingml/2006/main"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xmlns:a="http://schemas.openxmlformats.org/drawingml/2006/main" lang="en-US" sz="2400" b="1" dirty="0"/>
                        <a:t>Ukrajina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xmlns:a="http://schemas.openxmlformats.org/drawingml/2006/main" algn="just"/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                   </a:t>
            </a: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I. Sažetak rasprava</a:t>
            </a:r>
          </a:p>
          <a:p>
            <a:pPr xmlns:a="http://schemas.openxmlformats.org/drawingml/2006/main" algn="just"/>
            <a:endParaRPr xmlns:a="http://schemas.openxmlformats.org/drawingml/2006/main" lang="hr-HR" sz="2800" b="1" dirty="0">
              <a:solidFill>
                <a:srgbClr val="0B143B"/>
              </a:solidFill>
            </a:endParaRPr>
          </a:p>
          <a:p>
            <a:pPr xmlns:a="http://schemas.openxmlformats.org/drawingml/2006/main" algn="just"/>
            <a:r>
              <a:rPr xmlns:a="http://schemas.openxmlformats.org/drawingml/2006/main" lang="hr-HR" sz="2800" b="1" i="1" u="sng" dirty="0">
                <a:solidFill>
                  <a:srgbClr val="0B143B"/>
                </a:solidFill>
              </a:rPr>
              <a:t>Motivacija građana</a:t>
            </a:r>
            <a:endParaRPr xmlns:a="http://schemas.openxmlformats.org/drawingml/2006/main" lang="hr-HR" sz="2800" b="1" i="1" u="sng" dirty="0">
              <a:solidFill>
                <a:srgbClr val="0B143B"/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Provesti ankete o motivaciji građana;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Unaprijediti proračunsku pismenost;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Objaviti proračune za građane (infografike);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Osigurati sudjelovanje građana u dodjeli proračunskih sredstava te objaviti rezultate građanskog sudjelovanja;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Povećati prihode domaćinstava.</a:t>
            </a:r>
            <a:endParaRPr xmlns:a="http://schemas.openxmlformats.org/drawingml/2006/main" lang="hr-HR" sz="28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457200" indent="-4572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4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3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ransition spd="med">
    <p:pull/>
  </p:transition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xmlns:a="http://schemas.openxmlformats.org/drawingml/2006/main" algn="just"/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Sažetak rasprava</a:t>
            </a:r>
          </a:p>
          <a:p>
            <a:pPr xmlns:a="http://schemas.openxmlformats.org/drawingml/2006/main" algn="just"/>
            <a:endParaRPr xmlns:a="http://schemas.openxmlformats.org/drawingml/2006/main" lang="hr-HR" sz="2800" b="1" dirty="0">
              <a:solidFill>
                <a:srgbClr val="0B143B"/>
              </a:solidFill>
            </a:endParaRPr>
          </a:p>
          <a:p>
            <a:pPr xmlns:a="http://schemas.openxmlformats.org/drawingml/2006/main" algn="just"/>
            <a:r>
              <a:rPr xmlns:a="http://schemas.openxmlformats.org/drawingml/2006/main" lang="hr-HR" sz="2800" b="1" u="sng" dirty="0">
                <a:solidFill>
                  <a:srgbClr val="0B143B"/>
                </a:solidFill>
              </a:rPr>
              <a:t>Motivacija vlade</a:t>
            </a:r>
            <a:endParaRPr xmlns:a="http://schemas.openxmlformats.org/drawingml/2006/main" lang="hr-HR" sz="2800" b="1" u="sng" dirty="0">
              <a:solidFill>
                <a:srgbClr val="0B143B"/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Politička volja;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Predlaganje novih ideja;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Utvrditi nedostatke i unaprijediti javne usluge;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rgbClr val="0B143B"/>
                </a:solidFill>
              </a:rPr>
              <a:t>Izgradnja povjerenja javnosti (politički kapital).</a:t>
            </a: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457200" indent="-4572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4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4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953842800"/>
      </p:ext>
    </p:extLst>
  </p:cSld>
  <p:clrMapOvr>
    <a:masterClrMapping/>
  </p:clrMapOvr>
  <p:transition spd="med">
    <p:pull/>
  </p:transition>
</p:sld>
</file>

<file path=ppt/slides/slide5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xmlns:a="http://schemas.openxmlformats.org/drawingml/2006/main" algn="just"/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Kako bolje motivirati? </a:t>
            </a:r>
          </a:p>
          <a:p>
            <a:pPr xmlns:a="http://schemas.openxmlformats.org/drawingml/2006/main" algn="just"/>
            <a:endParaRPr xmlns:a="http://schemas.openxmlformats.org/drawingml/2006/main" lang="hr-HR" sz="28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Objaviti proračun za građane, održavati radionice, webinare;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Provesti ankete radi utvrđivanja javnog mnijenja;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Osnovati javna vijeća;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Donijeti zakon o javnim vijećima;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Objaviti regulatorne akte kojima se uređuju socioekonomska pitanja;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Komplementarna bespovratna sredstva;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Uključiti zamjenike (zastupnike u parlamentu), nevladine udruge i medije;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i="1" dirty="0">
              <a:solidFill>
                <a:schemeClr val="tx1"/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400" b="1" i="1" dirty="0">
              <a:solidFill>
                <a:schemeClr val="tx1"/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4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5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635684887"/>
      </p:ext>
    </p:extLst>
  </p:cSld>
  <p:clrMapOvr>
    <a:masterClrMapping/>
  </p:clrMapOvr>
  <p:transition spd="med">
    <p:pull/>
  </p:transition>
</p:sld>
</file>

<file path=ppt/slides/slide6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4797"/>
            <a:ext cx="7620000" cy="6248399"/>
          </a:xfrm>
        </p:spPr>
        <p:txBody>
          <a:bodyPr>
            <a:normAutofit/>
          </a:bodyPr>
          <a:lstStyle/>
          <a:p>
            <a:pPr xmlns:a="http://schemas.openxmlformats.org/drawingml/2006/main" algn="l"/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II. </a:t>
            </a: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Postoje li kakve IT aplikacije u vašoj zemlji koje olakšavaju i omogućuju sudjelovanje javnosti u proračunskom procesu i ako da koje?</a:t>
            </a:r>
          </a:p>
          <a:p>
            <a:pPr xmlns:a="http://schemas.openxmlformats.org/drawingml/2006/main" algn="l"/>
            <a:endParaRPr xmlns:a="http://schemas.openxmlformats.org/drawingml/2006/main" lang="hr-HR" sz="2800" b="1" dirty="0">
              <a:solidFill>
                <a:schemeClr val="tx1"/>
              </a:solidFill>
            </a:endParaRP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Sve države imaju portale za vladu, parlament i MF</a:t>
            </a:r>
            <a:endParaRPr xmlns:a="http://schemas.openxmlformats.org/drawingml/2006/main" lang="hr-HR" sz="2800" b="1" dirty="0">
              <a:solidFill>
                <a:schemeClr val="tx1"/>
              </a:solidFill>
            </a:endParaRPr>
          </a:p>
          <a:p>
            <a:pPr xmlns:a="http://schemas.openxmlformats.org/drawingml/2006/main" marL="457200" indent="-457200" algn="l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noProof="0" dirty="0">
                <a:solidFill>
                  <a:schemeClr val="tx1"/>
                </a:solidFill>
              </a:rPr>
              <a:t>Društvene mreže </a:t>
            </a: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(Instagram, Facebook)</a:t>
            </a:r>
            <a:endParaRPr xmlns:a="http://schemas.openxmlformats.org/drawingml/2006/main" lang="hr-HR" sz="2800" b="1" noProof="0" dirty="0">
              <a:solidFill>
                <a:schemeClr val="tx1"/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b="1" noProof="0" dirty="0">
              <a:solidFill>
                <a:schemeClr val="tx1"/>
              </a:solidFill>
            </a:endParaRPr>
          </a:p>
          <a:p>
            <a:pPr xmlns:a="http://schemas.openxmlformats.org/drawingml/2006/main" algn="l"/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Najbolje prakse: </a:t>
            </a: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Gruzija, Kazahstan, Kirgiska Republika (komplementarna bespovratna sredstva)</a:t>
            </a:r>
            <a:endParaRPr xmlns:a="http://schemas.openxmlformats.org/drawingml/2006/main" lang="hr-HR" sz="2800" b="1" noProof="0" dirty="0">
              <a:solidFill>
                <a:schemeClr val="tx1"/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b="1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6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750416300"/>
      </p:ext>
    </p:extLst>
  </p:cSld>
  <p:clrMapOvr>
    <a:masterClrMapping/>
  </p:clrMapOvr>
  <p:transition spd="med">
    <p:pull/>
  </p:transition>
</p:sld>
</file>

<file path=ppt/slides/slide7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1"/>
            <a:ext cx="7620000" cy="6248399"/>
          </a:xfrm>
        </p:spPr>
        <p:txBody>
          <a:bodyPr>
            <a:normAutofit/>
          </a:bodyPr>
          <a:lstStyle/>
          <a:p>
            <a:pPr xmlns:a="http://schemas.openxmlformats.org/drawingml/2006/main" algn="just"/>
            <a:r>
              <a:rPr xmlns:a="http://schemas.openxmlformats.org/drawingml/2006/main" lang="hr-HR" sz="2800" b="1" dirty="0">
                <a:solidFill>
                  <a:schemeClr val="tx2">
                    <a:lumMod val="50000"/>
                  </a:schemeClr>
                </a:solidFill>
              </a:rPr>
              <a:t>Zaključak: </a:t>
            </a:r>
          </a:p>
          <a:p>
            <a:pPr xmlns:a="http://schemas.openxmlformats.org/drawingml/2006/main" algn="just"/>
            <a:endParaRPr xmlns:a="http://schemas.openxmlformats.org/drawingml/2006/main" lang="hr-HR" sz="28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Potrebno je motivirati na razini općine.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800" b="1" dirty="0">
              <a:solidFill>
                <a:schemeClr val="tx1"/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Osigurati povratne informacije.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800" b="1" dirty="0">
              <a:solidFill>
                <a:schemeClr val="tx1"/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Izlazak na teren kako bi se približili građanima.</a:t>
            </a: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endParaRPr xmlns:a="http://schemas.openxmlformats.org/drawingml/2006/main" lang="hr-HR" sz="2800" b="1" dirty="0">
              <a:solidFill>
                <a:schemeClr val="tx1"/>
              </a:solidFill>
            </a:endParaRPr>
          </a:p>
          <a:p>
            <a:pPr xmlns:a="http://schemas.openxmlformats.org/drawingml/2006/main" marL="342900" indent="-342900" algn="just">
              <a:buFont typeface="Arial" panose="020B0604020202020204" pitchFamily="34" charset="0"/>
              <a:buChar char="•"/>
            </a:pPr>
            <a:r>
              <a:rPr xmlns:a="http://schemas.openxmlformats.org/drawingml/2006/main" lang="hr-HR" sz="2800" b="1" dirty="0">
                <a:solidFill>
                  <a:schemeClr val="tx1"/>
                </a:solidFill>
              </a:rPr>
              <a:t>Uključiti sve državne razine.</a:t>
            </a: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1"/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1"/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1"/>
              </a:solidFill>
            </a:endParaRPr>
          </a:p>
          <a:p>
            <a:pPr xmlns:a="http://schemas.openxmlformats.org/drawingml/2006/main" algn="just"/>
            <a:endParaRPr xmlns:a="http://schemas.openxmlformats.org/drawingml/2006/main" lang="hr-HR" sz="2400" b="1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7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2092860950"/>
      </p:ext>
    </p:extLst>
  </p:cSld>
  <p:clrMapOvr>
    <a:masterClrMapping/>
  </p:clrMapOvr>
  <p:transition spd="med">
    <p:pull/>
  </p:transition>
</p:sld>
</file>

<file path=ppt/slides/slide8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xmlns:a="http://schemas.openxmlformats.org/drawingml/2006/main" algn="just"/>
            <a:endParaRPr xmlns:a="http://schemas.openxmlformats.org/drawingml/2006/main"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/>
            <a:endParaRPr xmlns:a="http://schemas.openxmlformats.org/drawingml/2006/main"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/>
            <a:endParaRPr xmlns:a="http://schemas.openxmlformats.org/drawingml/2006/main" lang="hr-HR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pPr xmlns:a="http://schemas.openxmlformats.org/drawingml/2006/main"/>
            <a:r>
              <a:rPr xmlns:a="http://schemas.openxmlformats.org/drawingml/2006/main" lang="hr-HR" sz="3600" b="1" cap="all" noProof="0" dirty="0">
                <a:solidFill>
                  <a:srgbClr val="2C3F52"/>
                </a:solidFill>
              </a:rPr>
              <a:t>Vlada mora biti na usluzi građanima, a ne obrnuto!</a:t>
            </a:r>
          </a:p>
          <a:p>
            <a:pPr xmlns:a="http://schemas.openxmlformats.org/drawingml/2006/main" algn="just"/>
            <a:endParaRPr xmlns:a="http://schemas.openxmlformats.org/drawingml/2006/main" lang="hr-HR" sz="3600" noProof="0" dirty="0">
              <a:solidFill>
                <a:schemeClr val="tx1"/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3600" noProof="0" dirty="0">
              <a:solidFill>
                <a:schemeClr val="tx1"/>
              </a:solidFill>
            </a:endParaRPr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  <a:p>
            <a:pPr xmlns:a="http://schemas.openxmlformats.org/drawingml/2006/main" algn="l"/>
            <a:endParaRPr xmlns:a="http://schemas.openxmlformats.org/drawingml/2006/main" lang="hr-HR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xmlns:a="http://schemas.openxmlformats.org/drawingml/2006/main"/>
            <a:fld id="{7B9792E3-0ED1-4636-9AD2-0933D53E70C7}" type="slidenum">
              <a:rPr lang="en-US" smtClean="0"/>
              <a:pPr/>
              <a:t>8</a:t>
            </a:fld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255</Words>
  <Application>Microsoft Office PowerPoint</Application>
  <PresentationFormat>On-screen Show 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594</cp:revision>
  <cp:lastPrinted>2018-03-21T10:56:59Z</cp:lastPrinted>
  <dcterms:created xsi:type="dcterms:W3CDTF">2012-02-13T09:14:10Z</dcterms:created>
  <dcterms:modified xsi:type="dcterms:W3CDTF">2018-03-21T11:05:43Z</dcterms:modified>
</cp:coreProperties>
</file>