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3" r:id="rId2"/>
    <p:sldId id="297" r:id="rId3"/>
    <p:sldId id="323" r:id="rId4"/>
    <p:sldId id="384" r:id="rId5"/>
    <p:sldId id="379" r:id="rId6"/>
    <p:sldId id="382" r:id="rId7"/>
    <p:sldId id="383" r:id="rId8"/>
    <p:sldId id="367" r:id="rId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3F52"/>
    <a:srgbClr val="0B143B"/>
    <a:srgbClr val="567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75" autoAdjust="0"/>
    <p:restoredTop sz="90963" autoAdjust="0"/>
  </p:normalViewPr>
  <p:slideViewPr>
    <p:cSldViewPr>
      <p:cViewPr>
        <p:scale>
          <a:sx n="50" d="100"/>
          <a:sy n="50" d="100"/>
        </p:scale>
        <p:origin x="1464" y="-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xmlns:a="http://schemas.openxmlformats.org/drawingml/2006/main"/>
            <a:fld id="{2F69F348-2C7F-401C-92D7-DC4CE7899B6F}" type="datetimeFigureOut">
              <a:rPr lang="en-US" smtClean="0"/>
              <a:pPr/>
              <a:t>3/21/2018</a:t>
            </a:fld>
            <a:endParaRPr xmlns:a="http://schemas.openxmlformats.org/drawingml/2006/main"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xmlns:a="http://schemas.openxmlformats.org/drawingml/2006/main"/>
            <a:fld id="{EDDAE607-FF26-4835-9EAD-DBB3FB491D1B}" type="slidenum">
              <a:rPr lang="en-US" smtClean="0"/>
              <a:pPr/>
              <a:t>‹#›</a:t>
            </a:fld>
            <a:endParaRPr xmlns:a="http://schemas.openxmlformats.org/drawingml/2006/main" lang="hr-HR" dirty="0"/>
          </a:p>
        </p:txBody>
      </p:sp>
    </p:spTree>
    <p:extLst>
      <p:ext uri="{BB962C8B-B14F-4D97-AF65-F5344CB8AC3E}">
        <p14:creationId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 xmlns:a="http://schemas.openxmlformats.org/drawingml/2006/main"/>
            <a:fld id="{3907AD67-7C60-4008-9560-6C146AAB157C}" type="datetimeFigureOut">
              <a:rPr lang="en-US" smtClean="0"/>
              <a:pPr/>
              <a:t>3/21/2018</a:t>
            </a:fld>
            <a:endParaRPr xmlns:a="http://schemas.openxmlformats.org/drawingml/2006/main" lang="hr-H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 xmlns:a="http://schemas.openxmlformats.org/drawingml/2006/main"/>
            <a:fld id="{E66FA965-B4FE-420C-8A3C-83B71E304D16}" type="slidenum">
              <a:rPr lang="en-US" smtClean="0"/>
              <a:pPr/>
              <a:t>‹#›</a:t>
            </a:fld>
            <a:endParaRPr xmlns:a="http://schemas.openxmlformats.org/drawingml/2006/main" lang="hr-HR" dirty="0"/>
          </a:p>
        </p:txBody>
      </p:sp>
    </p:spTree>
    <p:extLst>
      <p:ext uri="{BB962C8B-B14F-4D97-AF65-F5344CB8AC3E}">
        <p14:creationId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?>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?>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?>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?>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?>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?>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8.xml.rels><?xml version="1.0" encoding="utf-8"?>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xmlns:a="http://schemas.openxmlformats.org/drawingml/2006/main"/>
            <a:fld id="{E66FA965-B4FE-420C-8A3C-83B71E304D16}" type="slidenum">
              <a:rPr lang="en-US" smtClean="0"/>
              <a:pPr/>
              <a:t>1</a:t>
            </a:fld>
            <a:endParaRPr xmlns:a="http://schemas.openxmlformats.org/drawingml/2006/main" lang="hr-HR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2.xml><?xml version="1.0" encoding="utf-8"?>
<p:notes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xmlns:a="http://schemas.openxmlformats.org/drawingml/2006/main"/>
            <a:fld id="{E66FA965-B4FE-420C-8A3C-83B71E304D16}" type="slidenum">
              <a:rPr lang="en-US" smtClean="0"/>
              <a:pPr/>
              <a:t>2</a:t>
            </a:fld>
            <a:endParaRPr xmlns:a="http://schemas.openxmlformats.org/drawingml/2006/main" lang="hr-HR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3.xml><?xml version="1.0" encoding="utf-8"?>
<p:notes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xmlns:a="http://schemas.openxmlformats.org/drawingml/2006/main"/>
            <a:fld id="{E66FA965-B4FE-420C-8A3C-83B71E304D16}" type="slidenum">
              <a:rPr lang="en-US" smtClean="0"/>
              <a:pPr/>
              <a:t>3</a:t>
            </a:fld>
            <a:endParaRPr xmlns:a="http://schemas.openxmlformats.org/drawingml/2006/main" lang="hr-HR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4.xml><?xml version="1.0" encoding="utf-8"?>
<p:notes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xmlns:a="http://schemas.openxmlformats.org/drawingml/2006/main"/>
            <a:fld id="{E66FA965-B4FE-420C-8A3C-83B71E304D16}" type="slidenum">
              <a:rPr lang="en-US" smtClean="0"/>
              <a:pPr/>
              <a:t>4</a:t>
            </a:fld>
            <a:endParaRPr xmlns:a="http://schemas.openxmlformats.org/drawingml/2006/main" lang="hr-HR" dirty="0"/>
          </a:p>
        </p:txBody>
      </p:sp>
    </p:spTree>
    <p:extLst>
      <p:ext uri="{BB962C8B-B14F-4D97-AF65-F5344CB8AC3E}">
        <p14:creationId xmlns:p14="http://schemas.microsoft.com/office/powerpoint/2010/main" val="2269870961"/>
      </p:ext>
    </p:extLst>
  </p:cSld>
  <p:clrMapOvr>
    <a:masterClrMapping/>
  </p:clrMapOvr>
</p:notes>
</file>

<file path=ppt/notesSlides/notesSlide5.xml><?xml version="1.0" encoding="utf-8"?>
<p:notes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xmlns:a="http://schemas.openxmlformats.org/drawingml/2006/main"/>
            <a:fld id="{E66FA965-B4FE-420C-8A3C-83B71E304D16}" type="slidenum">
              <a:rPr lang="en-US" smtClean="0"/>
              <a:pPr/>
              <a:t>5</a:t>
            </a:fld>
            <a:endParaRPr xmlns:a="http://schemas.openxmlformats.org/drawingml/2006/main" lang="hr-HR" dirty="0"/>
          </a:p>
        </p:txBody>
      </p:sp>
    </p:spTree>
    <p:extLst>
      <p:ext uri="{BB962C8B-B14F-4D97-AF65-F5344CB8AC3E}">
        <p14:creationId xmlns:p14="http://schemas.microsoft.com/office/powerpoint/2010/main" val="3716111760"/>
      </p:ext>
    </p:extLst>
  </p:cSld>
  <p:clrMapOvr>
    <a:masterClrMapping/>
  </p:clrMapOvr>
</p:notes>
</file>

<file path=ppt/notesSlides/notesSlide6.xml><?xml version="1.0" encoding="utf-8"?>
<p:notes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xmlns:a="http://schemas.openxmlformats.org/drawingml/2006/main"/>
            <a:fld id="{E66FA965-B4FE-420C-8A3C-83B71E304D16}" type="slidenum">
              <a:rPr lang="en-US" smtClean="0"/>
              <a:pPr/>
              <a:t>6</a:t>
            </a:fld>
            <a:endParaRPr xmlns:a="http://schemas.openxmlformats.org/drawingml/2006/main" lang="hr-HR" dirty="0"/>
          </a:p>
        </p:txBody>
      </p:sp>
    </p:spTree>
    <p:extLst>
      <p:ext uri="{BB962C8B-B14F-4D97-AF65-F5344CB8AC3E}">
        <p14:creationId xmlns:p14="http://schemas.microsoft.com/office/powerpoint/2010/main" val="1827994531"/>
      </p:ext>
    </p:extLst>
  </p:cSld>
  <p:clrMapOvr>
    <a:masterClrMapping/>
  </p:clrMapOvr>
</p:notes>
</file>

<file path=ppt/notesSlides/notesSlide7.xml><?xml version="1.0" encoding="utf-8"?>
<p:notes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xmlns:a="http://schemas.openxmlformats.org/drawingml/2006/main"/>
            <a:fld id="{E66FA965-B4FE-420C-8A3C-83B71E304D16}" type="slidenum">
              <a:rPr lang="en-US" smtClean="0"/>
              <a:pPr/>
              <a:t>7</a:t>
            </a:fld>
            <a:endParaRPr xmlns:a="http://schemas.openxmlformats.org/drawingml/2006/main" lang="hr-HR" dirty="0"/>
          </a:p>
        </p:txBody>
      </p:sp>
    </p:spTree>
    <p:extLst>
      <p:ext uri="{BB962C8B-B14F-4D97-AF65-F5344CB8AC3E}">
        <p14:creationId xmlns:p14="http://schemas.microsoft.com/office/powerpoint/2010/main" val="3081040332"/>
      </p:ext>
    </p:extLst>
  </p:cSld>
  <p:clrMapOvr>
    <a:masterClrMapping/>
  </p:clrMapOvr>
</p:notes>
</file>

<file path=ppt/notesSlides/notesSlide8.xml><?xml version="1.0" encoding="utf-8"?>
<p:notes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xmlns:a="http://schemas.openxmlformats.org/drawingml/2006/main"/>
            <a:fld id="{E66FA965-B4FE-420C-8A3C-83B71E304D16}" type="slidenum">
              <a:rPr lang="en-US" smtClean="0"/>
              <a:pPr/>
              <a:t>8</a:t>
            </a:fld>
            <a:endParaRPr xmlns:a="http://schemas.openxmlformats.org/drawingml/2006/main" lang="hr-HR" dirty="0"/>
          </a:p>
        </p:txBody>
      </p:sp>
    </p:spTree>
    <p:extLst>
      <p:ext uri="{BB962C8B-B14F-4D97-AF65-F5344CB8AC3E}">
        <p14:creationId xmlns:p14="http://schemas.microsoft.com/office/powerpoint/2010/main" val="1655609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2.emf" /></Relationships>
</file>

<file path=ppt/slides/_rels/slide2.xml.rels><?xml version="1.0" encoding="utf-8"?><Relationships xmlns="http://schemas.openxmlformats.org/package/2006/relationships"><Relationship Id="rId3" Type="http://schemas.openxmlformats.org/officeDocument/2006/relationships/image" Target="../media/image2.emf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.xml" /></Relationships>
</file>

<file path=ppt/slides/_rels/slide3.xml.rels><?xml version="1.0" encoding="utf-8"?><Relationships xmlns="http://schemas.openxmlformats.org/package/2006/relationships"><Relationship Id="rId3" Type="http://schemas.openxmlformats.org/officeDocument/2006/relationships/image" Target="../media/image2.emf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1.xml" /></Relationships>
</file>

<file path=ppt/slides/_rels/slide4.xml.rels><?xml version="1.0" encoding="utf-8"?><Relationships xmlns="http://schemas.openxmlformats.org/package/2006/relationships"><Relationship Id="rId3" Type="http://schemas.openxmlformats.org/officeDocument/2006/relationships/image" Target="../media/image2.emf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1.xml" /></Relationships>
</file>

<file path=ppt/slides/_rels/slide5.xml.rels><?xml version="1.0" encoding="utf-8"?><Relationships xmlns="http://schemas.openxmlformats.org/package/2006/relationships"><Relationship Id="rId3" Type="http://schemas.openxmlformats.org/officeDocument/2006/relationships/image" Target="../media/image2.emf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1.xml" /></Relationships>
</file>

<file path=ppt/slides/_rels/slide6.xml.rels><?xml version="1.0" encoding="utf-8"?><Relationships xmlns="http://schemas.openxmlformats.org/package/2006/relationships"><Relationship Id="rId3" Type="http://schemas.openxmlformats.org/officeDocument/2006/relationships/image" Target="../media/image2.emf" /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1.xml" /></Relationships>
</file>

<file path=ppt/slides/_rels/slide7.xml.rels><?xml version="1.0" encoding="utf-8"?><Relationships xmlns="http://schemas.openxmlformats.org/package/2006/relationships"><Relationship Id="rId3" Type="http://schemas.openxmlformats.org/officeDocument/2006/relationships/image" Target="../media/image2.emf" /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1.xml" /></Relationships>
</file>

<file path=ppt/slides/_rels/slide8.xml.rels><?xml version="1.0" encoding="utf-8"?><Relationships xmlns="http://schemas.openxmlformats.org/package/2006/relationships"><Relationship Id="rId3" Type="http://schemas.openxmlformats.org/officeDocument/2006/relationships/image" Target="../media/image2.emf" /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1.xml" /></Relationships>
</file>

<file path=ppt/slides/slide1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Home\Desktop\pempal-flags.jpg"/>
          <p:cNvPicPr/>
          <p:nvPr/>
        </p:nvPicPr>
        <p:blipFill>
          <a:blip r:embed="rId3" cstate="print">
            <a:extLst>
              <a:ext uri="{28A0092B-C50C-407E-A947-70E740481C1C}">
                <a14:useLocalDpi val="0"/>
              </a:ext>
            </a:extLst>
          </a:blip>
          <a:srcRect/>
          <a:stretch>
            <a:fillRect/>
          </a:stretch>
        </p:blipFill>
        <p:spPr bwMode="auto">
          <a:xfrm>
            <a:off x="1371600" y="533400"/>
            <a:ext cx="7315199" cy="546856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1781783"/>
            <a:ext cx="5257801" cy="2971800"/>
          </a:xfrm>
        </p:spPr>
        <p:txBody>
          <a:bodyPr>
            <a:normAutofit/>
          </a:bodyPr>
          <a:lstStyle/>
          <a:p>
            <a:pPr xmlns:a="http://schemas.openxmlformats.org/drawingml/2006/main" lvl="1"/>
            <a:r>
              <a:rPr xmlns:a="http://schemas.openxmlformats.org/drawingml/2006/main" dirty="1" smtClean="0" lang="hr-HR"/>
              <a:t> </a:t>
            </a:r>
            <a:endParaRPr xmlns:a="http://schemas.openxmlformats.org/drawingml/2006/main" lang="hr-HR" sz="4800" b="1" noProof="0" dirty="0"/>
          </a:p>
          <a:p>
            <a:pPr xmlns:a="http://schemas.openxmlformats.org/drawingml/2006/main" marL="742950" lvl="1" indent="-285750" algn="just">
              <a:lnSpc>
                <a:spcPct val="11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xmlns:a="http://schemas.openxmlformats.org/drawingml/2006/main" lang="hr-HR" sz="1600" dirty="0">
                <a:solidFill>
                  <a:schemeClr val="tx1"/>
                </a:solidFill>
                <a:latin typeface="Calibri" panose="020F0502020204030204" pitchFamily="34" charset="0"/>
              </a:rPr>
              <a:t>Treća grupa</a:t>
            </a:r>
          </a:p>
          <a:p>
            <a:pPr xmlns:a="http://schemas.openxmlformats.org/drawingml/2006/main" marL="742950" lvl="1" indent="-285750" algn="just">
              <a:lnSpc>
                <a:spcPct val="11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xmlns:a="http://schemas.openxmlformats.org/drawingml/2006/main" lang="hr-HR" sz="1600" dirty="0">
                <a:solidFill>
                  <a:schemeClr val="tx1"/>
                </a:solidFill>
                <a:latin typeface="Calibri" panose="020F0502020204030204" pitchFamily="34" charset="0"/>
              </a:rPr>
              <a:t>Drugi dan </a:t>
            </a:r>
          </a:p>
          <a:p>
            <a:pPr xmlns:a="http://schemas.openxmlformats.org/drawingml/2006/main" lvl="1" algn="just">
              <a:lnSpc>
                <a:spcPct val="115000"/>
              </a:lnSpc>
              <a:spcBef>
                <a:spcPts val="600"/>
              </a:spcBef>
            </a:pPr>
            <a:endParaRPr xmlns:a="http://schemas.openxmlformats.org/drawingml/2006/main" lang="hr-HR" sz="1600" dirty="0">
              <a:solidFill>
                <a:schemeClr val="tx1"/>
              </a:solidFill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-2933700" y="2933699"/>
            <a:ext cx="6858002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xmlns:a="http://schemas.openxmlformats.org/drawingml/2006/main"/>
            <a:fld id="{7B9792E3-0ED1-4636-9AD2-0933D53E70C7}" type="slidenum">
              <a:rPr lang="en-US" smtClean="0"/>
              <a:pPr/>
              <a:t>1</a:t>
            </a:fld>
            <a:endParaRPr xmlns:a="http://schemas.openxmlformats.org/drawingml/2006/main" lang="hr-HR" dirty="0"/>
          </a:p>
        </p:txBody>
      </p:sp>
    </p:spTree>
    <p:extLst>
      <p:ext uri="{BB962C8B-B14F-4D97-AF65-F5344CB8AC3E}">
        <p14:creationId xmlns:p14="http://schemas.microsoft.com/office/powerpoint/2010/main" val="2355865019"/>
      </p:ext>
    </p:extLst>
  </p:cSld>
  <p:clrMapOvr>
    <a:masterClrMapping/>
  </p:clrMapOvr>
</p:sld>
</file>

<file path=ppt/slides/slide2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52400"/>
            <a:ext cx="7772400" cy="6629400"/>
          </a:xfrm>
        </p:spPr>
        <p:txBody>
          <a:bodyPr>
            <a:normAutofit/>
          </a:bodyPr>
          <a:lstStyle/>
          <a:p>
            <a:pPr algn="just"/>
            <a:endParaRPr lang="ru-RU" sz="17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xmlns:a="http://schemas.openxmlformats.org/drawingml/2006/main"/>
            <a:fld id="{7B9792E3-0ED1-4636-9AD2-0933D53E70C7}" type="slidenum">
              <a:rPr lang="en-US" smtClean="0"/>
              <a:pPr/>
              <a:t>2</a:t>
            </a:fld>
            <a:endParaRPr xmlns:a="http://schemas.openxmlformats.org/drawingml/2006/main" lang="hr-H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169275"/>
              </p:ext>
            </p:extLst>
          </p:nvPr>
        </p:nvGraphicFramePr>
        <p:xfrm>
          <a:off x="1600200" y="176093"/>
          <a:ext cx="6858000" cy="59961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9245">
                <a:tc>
                  <a:txBody>
                    <a:bodyPr/>
                    <a:lstStyle/>
                    <a:p>
                      <a:pPr xmlns:a="http://schemas.openxmlformats.org/drawingml/2006/main"/>
                      <a:r>
                        <a:t>Treća</a:t>
                      </a:r>
                      <a:r>
                        <a:rPr xmlns:a="http://schemas.openxmlformats.org/drawingml/2006/main" lang="en-US" sz="2400" b="1" baseline="0" noProof="0" dirty="0"/>
                        <a:t> grupa</a:t>
                      </a:r>
                      <a:r>
                        <a:t> - zemlje</a:t>
                      </a:r>
                      <a:endParaRPr xmlns:a="http://schemas.openxmlformats.org/drawingml/2006/main" lang="hr-HR" sz="2400" b="1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245">
                <a:tc>
                  <a:txBody>
                    <a:bodyPr/>
                    <a:lstStyle/>
                    <a:p>
                      <a:pPr xmlns:a="http://schemas.openxmlformats.org/drawingml/2006/main"/>
                      <a:r>
                        <a:rPr xmlns:a="http://schemas.openxmlformats.org/drawingml/2006/main" lang="en-US" sz="2400" b="1" dirty="0"/>
                        <a:t>Armenija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245">
                <a:tc>
                  <a:txBody>
                    <a:bodyPr/>
                    <a:lstStyle/>
                    <a:p>
                      <a:pPr xmlns:a="http://schemas.openxmlformats.org/drawingml/2006/main"/>
                      <a:r>
                        <a:rPr xmlns:a="http://schemas.openxmlformats.org/drawingml/2006/main" lang="en-US" sz="2400" b="1" dirty="0"/>
                        <a:t>Bugarska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245">
                <a:tc>
                  <a:txBody>
                    <a:bodyPr/>
                    <a:lstStyle/>
                    <a:p>
                      <a:pPr xmlns:a="http://schemas.openxmlformats.org/drawingml/2006/main"/>
                      <a:r>
                        <a:rPr xmlns:a="http://schemas.openxmlformats.org/drawingml/2006/main" lang="en-US" sz="2400" b="1" dirty="0"/>
                        <a:t>Bjelarus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245">
                <a:tc>
                  <a:txBody>
                    <a:bodyPr/>
                    <a:lstStyle/>
                    <a:p>
                      <a:pPr xmlns:a="http://schemas.openxmlformats.org/drawingml/2006/main"/>
                      <a:r>
                        <a:rPr xmlns:a="http://schemas.openxmlformats.org/drawingml/2006/main" lang="en-US" sz="2400" b="1" dirty="0"/>
                        <a:t>Moldova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5768">
                <a:tc>
                  <a:txBody>
                    <a:bodyPr/>
                    <a:lstStyle/>
                    <a:p>
                      <a:pPr xmlns:a="http://schemas.openxmlformats.org/drawingml/2006/main"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xmlns:a="http://schemas.openxmlformats.org/drawingml/2006/main" lang="en-US" sz="2400" b="1" dirty="0"/>
                        <a:t>Kazahstan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9245">
                <a:tc>
                  <a:txBody>
                    <a:bodyPr/>
                    <a:lstStyle/>
                    <a:p>
                      <a:pPr xmlns:a="http://schemas.openxmlformats.org/drawingml/2006/main"/>
                      <a:r>
                        <a:rPr xmlns:a="http://schemas.openxmlformats.org/drawingml/2006/main" lang="en-US" sz="2400" b="1" dirty="0"/>
                        <a:t>Kirgiska Republika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8160">
                <a:tc>
                  <a:txBody>
                    <a:bodyPr/>
                    <a:lstStyle/>
                    <a:p>
                      <a:pPr xmlns:a="http://schemas.openxmlformats.org/drawingml/2006/main"/>
                      <a:r>
                        <a:rPr xmlns:a="http://schemas.openxmlformats.org/drawingml/2006/main" lang="en-US" sz="2400" b="1" dirty="0"/>
                        <a:t>Ruska Federacija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9245">
                <a:tc>
                  <a:txBody>
                    <a:bodyPr/>
                    <a:lstStyle/>
                    <a:p>
                      <a:pPr xmlns:a="http://schemas.openxmlformats.org/drawingml/2006/main"/>
                      <a:r>
                        <a:rPr xmlns:a="http://schemas.openxmlformats.org/drawingml/2006/main" lang="en-US" sz="2400" b="1" dirty="0"/>
                        <a:t>Uzbekistan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57468">
                <a:tc>
                  <a:txBody>
                    <a:bodyPr/>
                    <a:lstStyle/>
                    <a:p>
                      <a:pPr xmlns:a="http://schemas.openxmlformats.org/drawingml/2006/main"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xmlns:a="http://schemas.openxmlformats.org/drawingml/2006/main" lang="en-US" sz="2400" b="1" dirty="0"/>
                        <a:t>Ukrajina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</p:sld>
</file>

<file path=ppt/slides/slide3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1000"/>
            <a:ext cx="7848600" cy="6553200"/>
          </a:xfrm>
        </p:spPr>
        <p:txBody>
          <a:bodyPr>
            <a:normAutofit/>
          </a:bodyPr>
          <a:lstStyle/>
          <a:p>
            <a:pPr xmlns:a="http://schemas.openxmlformats.org/drawingml/2006/main" algn="just"/>
            <a:r>
              <a:rPr xmlns:a="http://schemas.openxmlformats.org/drawingml/2006/main" lang="hr-HR" sz="2800" b="1" dirty="0">
                <a:solidFill>
                  <a:srgbClr val="0B143B"/>
                </a:solidFill>
              </a:rPr>
              <a:t>                   </a:t>
            </a:r>
            <a:r>
              <a:rPr xmlns:a="http://schemas.openxmlformats.org/drawingml/2006/main" lang="hr-HR" sz="2800" b="1" dirty="0">
                <a:solidFill>
                  <a:srgbClr val="0B143B"/>
                </a:solidFill>
              </a:rPr>
              <a:t>I. Sažetak rasprava</a:t>
            </a:r>
          </a:p>
          <a:p>
            <a:pPr xmlns:a="http://schemas.openxmlformats.org/drawingml/2006/main" algn="just"/>
            <a:endParaRPr xmlns:a="http://schemas.openxmlformats.org/drawingml/2006/main" lang="hr-HR" sz="2800" b="1" dirty="0">
              <a:solidFill>
                <a:srgbClr val="0B143B"/>
              </a:solidFill>
            </a:endParaRPr>
          </a:p>
          <a:p>
            <a:pPr xmlns:a="http://schemas.openxmlformats.org/drawingml/2006/main" algn="just"/>
            <a:r>
              <a:rPr xmlns:a="http://schemas.openxmlformats.org/drawingml/2006/main" lang="hr-HR" sz="2800" b="1" i="1" u="sng" dirty="0">
                <a:solidFill>
                  <a:srgbClr val="0B143B"/>
                </a:solidFill>
              </a:rPr>
              <a:t>Motivacija građana</a:t>
            </a:r>
            <a:endParaRPr xmlns:a="http://schemas.openxmlformats.org/drawingml/2006/main" lang="hr-HR" sz="2800" b="1" i="1" u="sng" dirty="0">
              <a:solidFill>
                <a:srgbClr val="0B143B"/>
              </a:solidFill>
            </a:endParaRPr>
          </a:p>
          <a:p>
            <a:pPr xmlns:a="http://schemas.openxmlformats.org/drawingml/2006/main" marL="342900" indent="-342900" algn="just">
              <a:buFont typeface="Arial" panose="020B0604020202020204" pitchFamily="34" charset="0"/>
              <a:buChar char="•"/>
            </a:pPr>
            <a:r>
              <a:rPr xmlns:a="http://schemas.openxmlformats.org/drawingml/2006/main" lang="hr-HR" sz="2800" b="1" dirty="0">
                <a:solidFill>
                  <a:srgbClr val="0B143B"/>
                </a:solidFill>
              </a:rPr>
              <a:t>Provesti ankete o motivaciji građana;</a:t>
            </a:r>
          </a:p>
          <a:p>
            <a:pPr xmlns:a="http://schemas.openxmlformats.org/drawingml/2006/main" marL="342900" indent="-342900" algn="just">
              <a:buFont typeface="Arial" panose="020B0604020202020204" pitchFamily="34" charset="0"/>
              <a:buChar char="•"/>
            </a:pPr>
            <a:r>
              <a:rPr xmlns:a="http://schemas.openxmlformats.org/drawingml/2006/main" lang="hr-HR" sz="2800" b="1" dirty="0">
                <a:solidFill>
                  <a:srgbClr val="0B143B"/>
                </a:solidFill>
              </a:rPr>
              <a:t>Unaprijediti proračunsku pismenost;</a:t>
            </a:r>
          </a:p>
          <a:p>
            <a:pPr xmlns:a="http://schemas.openxmlformats.org/drawingml/2006/main" marL="342900" indent="-342900" algn="just">
              <a:buFont typeface="Arial" panose="020B0604020202020204" pitchFamily="34" charset="0"/>
              <a:buChar char="•"/>
            </a:pPr>
            <a:r>
              <a:rPr xmlns:a="http://schemas.openxmlformats.org/drawingml/2006/main" lang="hr-HR" sz="2800" b="1" dirty="0">
                <a:solidFill>
                  <a:srgbClr val="0B143B"/>
                </a:solidFill>
              </a:rPr>
              <a:t>Objaviti proračune za građane (infografike);</a:t>
            </a:r>
          </a:p>
          <a:p>
            <a:pPr xmlns:a="http://schemas.openxmlformats.org/drawingml/2006/main" marL="342900" indent="-342900" algn="just">
              <a:buFont typeface="Arial" panose="020B0604020202020204" pitchFamily="34" charset="0"/>
              <a:buChar char="•"/>
            </a:pPr>
            <a:r>
              <a:rPr xmlns:a="http://schemas.openxmlformats.org/drawingml/2006/main" lang="hr-HR" sz="2800" b="1" dirty="0">
                <a:solidFill>
                  <a:srgbClr val="0B143B"/>
                </a:solidFill>
              </a:rPr>
              <a:t>Osigurati sudjelovanje građana u dodjeli proračunskih sredstava te objaviti rezultate građanskog sudjelovanja;</a:t>
            </a:r>
          </a:p>
          <a:p>
            <a:pPr xmlns:a="http://schemas.openxmlformats.org/drawingml/2006/main" marL="342900" indent="-342900" algn="just">
              <a:buFont typeface="Arial" panose="020B0604020202020204" pitchFamily="34" charset="0"/>
              <a:buChar char="•"/>
            </a:pPr>
            <a:r>
              <a:rPr xmlns:a="http://schemas.openxmlformats.org/drawingml/2006/main" lang="hr-HR" sz="2800" b="1" dirty="0">
                <a:solidFill>
                  <a:srgbClr val="0B143B"/>
                </a:solidFill>
              </a:rPr>
              <a:t>Povećati prihode domaćinstava.</a:t>
            </a:r>
            <a:endParaRPr xmlns:a="http://schemas.openxmlformats.org/drawingml/2006/main" lang="hr-HR" sz="2800" b="1" dirty="0">
              <a:solidFill>
                <a:schemeClr val="tx2">
                  <a:lumMod val="50000"/>
                </a:schemeClr>
              </a:solidFill>
            </a:endParaRPr>
          </a:p>
          <a:p>
            <a:pPr xmlns:a="http://schemas.openxmlformats.org/drawingml/2006/main" marL="342900" indent="-342900" algn="just">
              <a:buFont typeface="Arial" panose="020B0604020202020204" pitchFamily="34" charset="0"/>
              <a:buChar char="•"/>
            </a:pPr>
            <a:endParaRPr xmlns:a="http://schemas.openxmlformats.org/drawingml/2006/main" lang="hr-HR" sz="2400" b="1" dirty="0">
              <a:solidFill>
                <a:schemeClr val="tx2">
                  <a:lumMod val="50000"/>
                </a:schemeClr>
              </a:solidFill>
            </a:endParaRPr>
          </a:p>
          <a:p>
            <a:pPr xmlns:a="http://schemas.openxmlformats.org/drawingml/2006/main" marL="342900" indent="-342900" algn="just">
              <a:buFont typeface="Arial" panose="020B0604020202020204" pitchFamily="34" charset="0"/>
              <a:buChar char="•"/>
            </a:pPr>
            <a:endParaRPr xmlns:a="http://schemas.openxmlformats.org/drawingml/2006/main" lang="hr-HR" sz="2400" b="1" dirty="0">
              <a:solidFill>
                <a:schemeClr val="tx2">
                  <a:lumMod val="50000"/>
                </a:schemeClr>
              </a:solidFill>
            </a:endParaRPr>
          </a:p>
          <a:p>
            <a:pPr xmlns:a="http://schemas.openxmlformats.org/drawingml/2006/main" marL="342900" indent="-342900" algn="just">
              <a:buFont typeface="Arial" panose="020B0604020202020204" pitchFamily="34" charset="0"/>
              <a:buChar char="•"/>
            </a:pPr>
            <a:endParaRPr xmlns:a="http://schemas.openxmlformats.org/drawingml/2006/main" lang="hr-HR" sz="2400" b="1" dirty="0">
              <a:solidFill>
                <a:schemeClr val="tx2">
                  <a:lumMod val="50000"/>
                </a:schemeClr>
              </a:solidFill>
            </a:endParaRPr>
          </a:p>
          <a:p>
            <a:pPr xmlns:a="http://schemas.openxmlformats.org/drawingml/2006/main" marL="342900" indent="-342900" algn="just">
              <a:buFont typeface="Arial" panose="020B0604020202020204" pitchFamily="34" charset="0"/>
              <a:buChar char="•"/>
            </a:pPr>
            <a:endParaRPr xmlns:a="http://schemas.openxmlformats.org/drawingml/2006/main" lang="hr-HR" sz="2400" b="1" dirty="0">
              <a:solidFill>
                <a:schemeClr val="tx2">
                  <a:lumMod val="50000"/>
                </a:schemeClr>
              </a:solidFill>
            </a:endParaRPr>
          </a:p>
          <a:p>
            <a:pPr xmlns:a="http://schemas.openxmlformats.org/drawingml/2006/main" marL="342900" indent="-342900" algn="just">
              <a:buFont typeface="Arial" panose="020B0604020202020204" pitchFamily="34" charset="0"/>
              <a:buChar char="•"/>
            </a:pPr>
            <a:endParaRPr xmlns:a="http://schemas.openxmlformats.org/drawingml/2006/main" lang="hr-HR" sz="2400" b="1" dirty="0">
              <a:solidFill>
                <a:schemeClr val="tx2">
                  <a:lumMod val="50000"/>
                </a:schemeClr>
              </a:solidFill>
            </a:endParaRPr>
          </a:p>
          <a:p>
            <a:pPr xmlns:a="http://schemas.openxmlformats.org/drawingml/2006/main" marL="342900" indent="-342900" algn="just">
              <a:buFont typeface="Arial" panose="020B0604020202020204" pitchFamily="34" charset="0"/>
              <a:buChar char="•"/>
            </a:pPr>
            <a:endParaRPr xmlns:a="http://schemas.openxmlformats.org/drawingml/2006/main" lang="hr-HR" sz="2400" b="1" dirty="0">
              <a:solidFill>
                <a:schemeClr val="tx2">
                  <a:lumMod val="50000"/>
                </a:schemeClr>
              </a:solidFill>
            </a:endParaRPr>
          </a:p>
          <a:p>
            <a:pPr xmlns:a="http://schemas.openxmlformats.org/drawingml/2006/main" algn="just"/>
            <a:endParaRPr xmlns:a="http://schemas.openxmlformats.org/drawingml/2006/main" lang="hr-HR" sz="2400" b="1" dirty="0">
              <a:solidFill>
                <a:schemeClr val="tx2">
                  <a:lumMod val="50000"/>
                </a:schemeClr>
              </a:solidFill>
            </a:endParaRPr>
          </a:p>
          <a:p>
            <a:pPr xmlns:a="http://schemas.openxmlformats.org/drawingml/2006/main" marL="457200" indent="-457200" algn="just">
              <a:buFont typeface="Arial" panose="020B0604020202020204" pitchFamily="34" charset="0"/>
              <a:buChar char="•"/>
            </a:pPr>
            <a:endParaRPr xmlns:a="http://schemas.openxmlformats.org/drawingml/2006/main" lang="hr-HR" sz="2400" b="1" dirty="0">
              <a:solidFill>
                <a:schemeClr val="tx2">
                  <a:lumMod val="50000"/>
                </a:schemeClr>
              </a:solidFill>
            </a:endParaRPr>
          </a:p>
          <a:p>
            <a:pPr xmlns:a="http://schemas.openxmlformats.org/drawingml/2006/main" algn="l"/>
            <a:endParaRPr xmlns:a="http://schemas.openxmlformats.org/drawingml/2006/main" lang="hr-HR" sz="2400" noProof="0" dirty="0"/>
          </a:p>
          <a:p>
            <a:pPr xmlns:a="http://schemas.openxmlformats.org/drawingml/2006/main" algn="l"/>
            <a:endParaRPr xmlns:a="http://schemas.openxmlformats.org/drawingml/2006/main" lang="hr-HR" sz="2800" noProof="0" dirty="0"/>
          </a:p>
          <a:p>
            <a:pPr xmlns:a="http://schemas.openxmlformats.org/drawingml/2006/main" algn="l"/>
            <a:endParaRPr xmlns:a="http://schemas.openxmlformats.org/drawingml/2006/main" lang="hr-HR" sz="2800" noProof="0" dirty="0"/>
          </a:p>
          <a:p>
            <a:pPr xmlns:a="http://schemas.openxmlformats.org/drawingml/2006/main" algn="l"/>
            <a:endParaRPr xmlns:a="http://schemas.openxmlformats.org/drawingml/2006/main" lang="hr-HR" sz="2800" noProof="0" dirty="0"/>
          </a:p>
          <a:p>
            <a:pPr xmlns:a="http://schemas.openxmlformats.org/drawingml/2006/main" algn="l"/>
            <a:endParaRPr xmlns:a="http://schemas.openxmlformats.org/drawingml/2006/main" lang="hr-HR" sz="2800" noProof="0" dirty="0"/>
          </a:p>
          <a:p>
            <a:pPr xmlns:a="http://schemas.openxmlformats.org/drawingml/2006/main" algn="l"/>
            <a:endParaRPr xmlns:a="http://schemas.openxmlformats.org/drawingml/2006/main" lang="hr-HR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xmlns:a="http://schemas.openxmlformats.org/drawingml/2006/main"/>
            <a:fld id="{7B9792E3-0ED1-4636-9AD2-0933D53E70C7}" type="slidenum">
              <a:rPr lang="en-US" smtClean="0"/>
              <a:pPr/>
              <a:t>3</a:t>
            </a:fld>
            <a:endParaRPr xmlns:a="http://schemas.openxmlformats.org/drawingml/2006/main" lang="hr-HR" dirty="0"/>
          </a:p>
        </p:txBody>
      </p:sp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  <p:transition spd="med">
    <p:pull/>
  </p:transition>
</p:sld>
</file>

<file path=ppt/slides/slide4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1000"/>
            <a:ext cx="7848600" cy="6553200"/>
          </a:xfrm>
        </p:spPr>
        <p:txBody>
          <a:bodyPr>
            <a:normAutofit/>
          </a:bodyPr>
          <a:lstStyle/>
          <a:p>
            <a:pPr xmlns:a="http://schemas.openxmlformats.org/drawingml/2006/main" algn="just"/>
            <a:r>
              <a:rPr xmlns:a="http://schemas.openxmlformats.org/drawingml/2006/main" lang="hr-HR" sz="2800" b="1" dirty="0">
                <a:solidFill>
                  <a:srgbClr val="0B143B"/>
                </a:solidFill>
              </a:rPr>
              <a:t>Sažetak rasprava</a:t>
            </a:r>
          </a:p>
          <a:p>
            <a:pPr xmlns:a="http://schemas.openxmlformats.org/drawingml/2006/main" algn="just"/>
            <a:endParaRPr xmlns:a="http://schemas.openxmlformats.org/drawingml/2006/main" lang="hr-HR" sz="2800" b="1" dirty="0">
              <a:solidFill>
                <a:srgbClr val="0B143B"/>
              </a:solidFill>
            </a:endParaRPr>
          </a:p>
          <a:p>
            <a:pPr xmlns:a="http://schemas.openxmlformats.org/drawingml/2006/main" algn="just"/>
            <a:r>
              <a:rPr xmlns:a="http://schemas.openxmlformats.org/drawingml/2006/main" lang="hr-HR" sz="2800" b="1" u="sng" dirty="0">
                <a:solidFill>
                  <a:srgbClr val="0B143B"/>
                </a:solidFill>
              </a:rPr>
              <a:t>Motivacija vlade</a:t>
            </a:r>
            <a:endParaRPr xmlns:a="http://schemas.openxmlformats.org/drawingml/2006/main" lang="hr-HR" sz="2800" b="1" u="sng" dirty="0">
              <a:solidFill>
                <a:srgbClr val="0B143B"/>
              </a:solidFill>
            </a:endParaRPr>
          </a:p>
          <a:p>
            <a:pPr xmlns:a="http://schemas.openxmlformats.org/drawingml/2006/main" marL="342900" indent="-342900" algn="just">
              <a:buFont typeface="Arial" panose="020B0604020202020204" pitchFamily="34" charset="0"/>
              <a:buChar char="•"/>
            </a:pPr>
            <a:r>
              <a:rPr xmlns:a="http://schemas.openxmlformats.org/drawingml/2006/main" lang="hr-HR" sz="2800" b="1" dirty="0">
                <a:solidFill>
                  <a:srgbClr val="0B143B"/>
                </a:solidFill>
              </a:rPr>
              <a:t>Politička volja;</a:t>
            </a:r>
          </a:p>
          <a:p>
            <a:pPr xmlns:a="http://schemas.openxmlformats.org/drawingml/2006/main" marL="342900" indent="-342900" algn="just">
              <a:buFont typeface="Arial" panose="020B0604020202020204" pitchFamily="34" charset="0"/>
              <a:buChar char="•"/>
            </a:pPr>
            <a:r>
              <a:rPr xmlns:a="http://schemas.openxmlformats.org/drawingml/2006/main" lang="hr-HR" sz="2800" b="1" dirty="0">
                <a:solidFill>
                  <a:srgbClr val="0B143B"/>
                </a:solidFill>
              </a:rPr>
              <a:t>Predlaganje novih ideja;</a:t>
            </a:r>
          </a:p>
          <a:p>
            <a:pPr xmlns:a="http://schemas.openxmlformats.org/drawingml/2006/main" marL="342900" indent="-342900" algn="just">
              <a:buFont typeface="Arial" panose="020B0604020202020204" pitchFamily="34" charset="0"/>
              <a:buChar char="•"/>
            </a:pPr>
            <a:r>
              <a:rPr xmlns:a="http://schemas.openxmlformats.org/drawingml/2006/main" lang="hr-HR" sz="2800" b="1" dirty="0">
                <a:solidFill>
                  <a:srgbClr val="0B143B"/>
                </a:solidFill>
              </a:rPr>
              <a:t>Utvrditi nedostatke i unaprijediti javne usluge;</a:t>
            </a:r>
          </a:p>
          <a:p>
            <a:pPr xmlns:a="http://schemas.openxmlformats.org/drawingml/2006/main" marL="342900" indent="-342900" algn="just">
              <a:buFont typeface="Arial" panose="020B0604020202020204" pitchFamily="34" charset="0"/>
              <a:buChar char="•"/>
            </a:pPr>
            <a:r>
              <a:rPr xmlns:a="http://schemas.openxmlformats.org/drawingml/2006/main" lang="hr-HR" sz="2800" b="1" dirty="0">
                <a:solidFill>
                  <a:srgbClr val="0B143B"/>
                </a:solidFill>
              </a:rPr>
              <a:t>Izgradnja povjerenja javnosti (politički kapital).</a:t>
            </a:r>
            <a:endParaRPr xmlns:a="http://schemas.openxmlformats.org/drawingml/2006/main" lang="hr-HR" sz="2400" b="1" dirty="0">
              <a:solidFill>
                <a:schemeClr val="tx2">
                  <a:lumMod val="50000"/>
                </a:schemeClr>
              </a:solidFill>
            </a:endParaRPr>
          </a:p>
          <a:p>
            <a:pPr xmlns:a="http://schemas.openxmlformats.org/drawingml/2006/main" marL="342900" indent="-342900" algn="just">
              <a:buFont typeface="Arial" panose="020B0604020202020204" pitchFamily="34" charset="0"/>
              <a:buChar char="•"/>
            </a:pPr>
            <a:endParaRPr xmlns:a="http://schemas.openxmlformats.org/drawingml/2006/main" lang="hr-HR" sz="2400" b="1" dirty="0">
              <a:solidFill>
                <a:schemeClr val="tx2">
                  <a:lumMod val="50000"/>
                </a:schemeClr>
              </a:solidFill>
            </a:endParaRPr>
          </a:p>
          <a:p>
            <a:pPr xmlns:a="http://schemas.openxmlformats.org/drawingml/2006/main" marL="342900" indent="-342900" algn="just">
              <a:buFont typeface="Arial" panose="020B0604020202020204" pitchFamily="34" charset="0"/>
              <a:buChar char="•"/>
            </a:pPr>
            <a:endParaRPr xmlns:a="http://schemas.openxmlformats.org/drawingml/2006/main" lang="hr-HR" sz="2400" b="1" dirty="0">
              <a:solidFill>
                <a:schemeClr val="tx2">
                  <a:lumMod val="50000"/>
                </a:schemeClr>
              </a:solidFill>
            </a:endParaRPr>
          </a:p>
          <a:p>
            <a:pPr xmlns:a="http://schemas.openxmlformats.org/drawingml/2006/main" marL="342900" indent="-342900" algn="just">
              <a:buFont typeface="Arial" panose="020B0604020202020204" pitchFamily="34" charset="0"/>
              <a:buChar char="•"/>
            </a:pPr>
            <a:endParaRPr xmlns:a="http://schemas.openxmlformats.org/drawingml/2006/main" lang="hr-HR" sz="2400" b="1" dirty="0">
              <a:solidFill>
                <a:schemeClr val="tx2">
                  <a:lumMod val="50000"/>
                </a:schemeClr>
              </a:solidFill>
            </a:endParaRPr>
          </a:p>
          <a:p>
            <a:pPr xmlns:a="http://schemas.openxmlformats.org/drawingml/2006/main" marL="342900" indent="-342900" algn="just">
              <a:buFont typeface="Arial" panose="020B0604020202020204" pitchFamily="34" charset="0"/>
              <a:buChar char="•"/>
            </a:pPr>
            <a:endParaRPr xmlns:a="http://schemas.openxmlformats.org/drawingml/2006/main" lang="hr-HR" sz="2400" b="1" dirty="0">
              <a:solidFill>
                <a:schemeClr val="tx2">
                  <a:lumMod val="50000"/>
                </a:schemeClr>
              </a:solidFill>
            </a:endParaRPr>
          </a:p>
          <a:p>
            <a:pPr xmlns:a="http://schemas.openxmlformats.org/drawingml/2006/main" marL="342900" indent="-342900" algn="just">
              <a:buFont typeface="Arial" panose="020B0604020202020204" pitchFamily="34" charset="0"/>
              <a:buChar char="•"/>
            </a:pPr>
            <a:endParaRPr xmlns:a="http://schemas.openxmlformats.org/drawingml/2006/main" lang="hr-HR" sz="2400" b="1" dirty="0">
              <a:solidFill>
                <a:schemeClr val="tx2">
                  <a:lumMod val="50000"/>
                </a:schemeClr>
              </a:solidFill>
            </a:endParaRPr>
          </a:p>
          <a:p>
            <a:pPr xmlns:a="http://schemas.openxmlformats.org/drawingml/2006/main" marL="342900" indent="-342900" algn="just">
              <a:buFont typeface="Arial" panose="020B0604020202020204" pitchFamily="34" charset="0"/>
              <a:buChar char="•"/>
            </a:pPr>
            <a:endParaRPr xmlns:a="http://schemas.openxmlformats.org/drawingml/2006/main" lang="hr-HR" sz="2400" b="1" dirty="0">
              <a:solidFill>
                <a:schemeClr val="tx2">
                  <a:lumMod val="50000"/>
                </a:schemeClr>
              </a:solidFill>
            </a:endParaRPr>
          </a:p>
          <a:p>
            <a:pPr xmlns:a="http://schemas.openxmlformats.org/drawingml/2006/main" algn="just"/>
            <a:endParaRPr xmlns:a="http://schemas.openxmlformats.org/drawingml/2006/main" lang="hr-HR" sz="2400" b="1" dirty="0">
              <a:solidFill>
                <a:schemeClr val="tx2">
                  <a:lumMod val="50000"/>
                </a:schemeClr>
              </a:solidFill>
            </a:endParaRPr>
          </a:p>
          <a:p>
            <a:pPr xmlns:a="http://schemas.openxmlformats.org/drawingml/2006/main" marL="457200" indent="-457200" algn="just">
              <a:buFont typeface="Arial" panose="020B0604020202020204" pitchFamily="34" charset="0"/>
              <a:buChar char="•"/>
            </a:pPr>
            <a:endParaRPr xmlns:a="http://schemas.openxmlformats.org/drawingml/2006/main" lang="hr-HR" sz="2400" b="1" dirty="0">
              <a:solidFill>
                <a:schemeClr val="tx2">
                  <a:lumMod val="50000"/>
                </a:schemeClr>
              </a:solidFill>
            </a:endParaRPr>
          </a:p>
          <a:p>
            <a:pPr xmlns:a="http://schemas.openxmlformats.org/drawingml/2006/main" algn="l"/>
            <a:endParaRPr xmlns:a="http://schemas.openxmlformats.org/drawingml/2006/main" lang="hr-HR" sz="2400" noProof="0" dirty="0"/>
          </a:p>
          <a:p>
            <a:pPr xmlns:a="http://schemas.openxmlformats.org/drawingml/2006/main" algn="l"/>
            <a:endParaRPr xmlns:a="http://schemas.openxmlformats.org/drawingml/2006/main" lang="hr-HR" sz="2800" noProof="0" dirty="0"/>
          </a:p>
          <a:p>
            <a:pPr xmlns:a="http://schemas.openxmlformats.org/drawingml/2006/main" algn="l"/>
            <a:endParaRPr xmlns:a="http://schemas.openxmlformats.org/drawingml/2006/main" lang="hr-HR" sz="2800" noProof="0" dirty="0"/>
          </a:p>
          <a:p>
            <a:pPr xmlns:a="http://schemas.openxmlformats.org/drawingml/2006/main" algn="l"/>
            <a:endParaRPr xmlns:a="http://schemas.openxmlformats.org/drawingml/2006/main" lang="hr-HR" sz="2800" noProof="0" dirty="0"/>
          </a:p>
          <a:p>
            <a:pPr xmlns:a="http://schemas.openxmlformats.org/drawingml/2006/main" algn="l"/>
            <a:endParaRPr xmlns:a="http://schemas.openxmlformats.org/drawingml/2006/main" lang="hr-HR" sz="2800" noProof="0" dirty="0"/>
          </a:p>
          <a:p>
            <a:pPr xmlns:a="http://schemas.openxmlformats.org/drawingml/2006/main" algn="l"/>
            <a:endParaRPr xmlns:a="http://schemas.openxmlformats.org/drawingml/2006/main" lang="hr-HR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xmlns:a="http://schemas.openxmlformats.org/drawingml/2006/main"/>
            <a:fld id="{7B9792E3-0ED1-4636-9AD2-0933D53E70C7}" type="slidenum">
              <a:rPr lang="en-US" smtClean="0"/>
              <a:pPr/>
              <a:t>4</a:t>
            </a:fld>
            <a:endParaRPr xmlns:a="http://schemas.openxmlformats.org/drawingml/2006/main" lang="hr-HR" dirty="0"/>
          </a:p>
        </p:txBody>
      </p:sp>
    </p:spTree>
    <p:extLst>
      <p:ext uri="{BB962C8B-B14F-4D97-AF65-F5344CB8AC3E}">
        <p14:creationId xmlns:p14="http://schemas.microsoft.com/office/powerpoint/2010/main" val="2953842800"/>
      </p:ext>
    </p:extLst>
  </p:cSld>
  <p:clrMapOvr>
    <a:masterClrMapping/>
  </p:clrMapOvr>
  <p:transition spd="med">
    <p:pull/>
  </p:transition>
</p:sld>
</file>

<file path=ppt/slides/slide5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xmlns:a="http://schemas.openxmlformats.org/drawingml/2006/main" algn="just"/>
            <a:r>
              <a:rPr xmlns:a="http://schemas.openxmlformats.org/drawingml/2006/main" lang="hr-HR" sz="2800" b="1" dirty="0">
                <a:solidFill>
                  <a:schemeClr val="tx2">
                    <a:lumMod val="50000"/>
                  </a:schemeClr>
                </a:solidFill>
              </a:rPr>
              <a:t>Kako bolje motivirati? </a:t>
            </a:r>
          </a:p>
          <a:p>
            <a:pPr xmlns:a="http://schemas.openxmlformats.org/drawingml/2006/main" algn="just"/>
            <a:endParaRPr xmlns:a="http://schemas.openxmlformats.org/drawingml/2006/main" lang="hr-HR" sz="2800" b="1" dirty="0">
              <a:solidFill>
                <a:schemeClr val="tx2">
                  <a:lumMod val="50000"/>
                </a:schemeClr>
              </a:solidFill>
            </a:endParaRPr>
          </a:p>
          <a:p>
            <a:pPr xmlns:a="http://schemas.openxmlformats.org/drawingml/2006/main" marL="342900" indent="-342900" algn="just">
              <a:buFont typeface="Arial" panose="020B0604020202020204" pitchFamily="34" charset="0"/>
              <a:buChar char="•"/>
            </a:pPr>
            <a:r>
              <a:rPr xmlns:a="http://schemas.openxmlformats.org/drawingml/2006/main" lang="hr-HR" sz="2800" b="1" dirty="0">
                <a:solidFill>
                  <a:schemeClr val="tx2">
                    <a:lumMod val="50000"/>
                  </a:schemeClr>
                </a:solidFill>
              </a:rPr>
              <a:t>Objaviti proračun za građane, održavati radionice, webinare;</a:t>
            </a:r>
          </a:p>
          <a:p>
            <a:pPr xmlns:a="http://schemas.openxmlformats.org/drawingml/2006/main" marL="342900" indent="-342900" algn="just">
              <a:buFont typeface="Arial" panose="020B0604020202020204" pitchFamily="34" charset="0"/>
              <a:buChar char="•"/>
            </a:pPr>
            <a:r>
              <a:rPr xmlns:a="http://schemas.openxmlformats.org/drawingml/2006/main" lang="hr-HR" sz="2800" b="1" dirty="0">
                <a:solidFill>
                  <a:schemeClr val="tx2">
                    <a:lumMod val="50000"/>
                  </a:schemeClr>
                </a:solidFill>
              </a:rPr>
              <a:t>Provesti ankete radi utvrđivanja javnog mnijenja;</a:t>
            </a:r>
          </a:p>
          <a:p>
            <a:pPr xmlns:a="http://schemas.openxmlformats.org/drawingml/2006/main" marL="342900" indent="-342900" algn="just">
              <a:buFont typeface="Arial" panose="020B0604020202020204" pitchFamily="34" charset="0"/>
              <a:buChar char="•"/>
            </a:pPr>
            <a:r>
              <a:rPr xmlns:a="http://schemas.openxmlformats.org/drawingml/2006/main" lang="hr-HR" sz="2800" b="1" dirty="0">
                <a:solidFill>
                  <a:schemeClr val="tx2">
                    <a:lumMod val="50000"/>
                  </a:schemeClr>
                </a:solidFill>
              </a:rPr>
              <a:t>Osnovati javna vijeća;</a:t>
            </a:r>
          </a:p>
          <a:p>
            <a:pPr xmlns:a="http://schemas.openxmlformats.org/drawingml/2006/main" marL="342900" indent="-342900" algn="just">
              <a:buFont typeface="Arial" panose="020B0604020202020204" pitchFamily="34" charset="0"/>
              <a:buChar char="•"/>
            </a:pPr>
            <a:r>
              <a:rPr xmlns:a="http://schemas.openxmlformats.org/drawingml/2006/main" lang="hr-HR" sz="2800" b="1" dirty="0">
                <a:solidFill>
                  <a:schemeClr val="tx2">
                    <a:lumMod val="50000"/>
                  </a:schemeClr>
                </a:solidFill>
              </a:rPr>
              <a:t>Donijeti zakon o javnim vijećima;</a:t>
            </a:r>
          </a:p>
          <a:p>
            <a:pPr xmlns:a="http://schemas.openxmlformats.org/drawingml/2006/main" marL="342900" indent="-342900" algn="just">
              <a:buFont typeface="Arial" panose="020B0604020202020204" pitchFamily="34" charset="0"/>
              <a:buChar char="•"/>
            </a:pPr>
            <a:r>
              <a:rPr xmlns:a="http://schemas.openxmlformats.org/drawingml/2006/main" lang="hr-HR" sz="2800" b="1" dirty="0">
                <a:solidFill>
                  <a:schemeClr val="tx2">
                    <a:lumMod val="50000"/>
                  </a:schemeClr>
                </a:solidFill>
              </a:rPr>
              <a:t>Objaviti regulatorne akte kojima se uređuju socioekonomska pitanja;</a:t>
            </a:r>
          </a:p>
          <a:p>
            <a:pPr xmlns:a="http://schemas.openxmlformats.org/drawingml/2006/main" marL="342900" indent="-342900" algn="just">
              <a:buFont typeface="Arial" panose="020B0604020202020204" pitchFamily="34" charset="0"/>
              <a:buChar char="•"/>
            </a:pPr>
            <a:r>
              <a:rPr xmlns:a="http://schemas.openxmlformats.org/drawingml/2006/main" lang="hr-HR" sz="2800" b="1" dirty="0">
                <a:solidFill>
                  <a:schemeClr val="tx2">
                    <a:lumMod val="50000"/>
                  </a:schemeClr>
                </a:solidFill>
              </a:rPr>
              <a:t>Komplementarna bespovratna sredstva;</a:t>
            </a:r>
          </a:p>
          <a:p>
            <a:pPr xmlns:a="http://schemas.openxmlformats.org/drawingml/2006/main" marL="342900" indent="-342900" algn="just">
              <a:buFont typeface="Arial" panose="020B0604020202020204" pitchFamily="34" charset="0"/>
              <a:buChar char="•"/>
            </a:pPr>
            <a:r>
              <a:rPr xmlns:a="http://schemas.openxmlformats.org/drawingml/2006/main" lang="hr-HR" sz="2800" b="1" dirty="0">
                <a:solidFill>
                  <a:schemeClr val="tx1"/>
                </a:solidFill>
              </a:rPr>
              <a:t>Uključiti zamjenike (zastupnike u parlamentu), nevladine udruge i medije;</a:t>
            </a:r>
          </a:p>
          <a:p>
            <a:pPr xmlns:a="http://schemas.openxmlformats.org/drawingml/2006/main" marL="342900" indent="-342900" algn="just">
              <a:buFont typeface="Arial" panose="020B0604020202020204" pitchFamily="34" charset="0"/>
              <a:buChar char="•"/>
            </a:pPr>
            <a:endParaRPr xmlns:a="http://schemas.openxmlformats.org/drawingml/2006/main" lang="hr-HR" sz="2400" b="1" i="1" dirty="0">
              <a:solidFill>
                <a:schemeClr val="tx1"/>
              </a:solidFill>
            </a:endParaRPr>
          </a:p>
          <a:p>
            <a:pPr xmlns:a="http://schemas.openxmlformats.org/drawingml/2006/main" marL="342900" indent="-342900" algn="just">
              <a:buFont typeface="Arial" panose="020B0604020202020204" pitchFamily="34" charset="0"/>
              <a:buChar char="•"/>
            </a:pPr>
            <a:endParaRPr xmlns:a="http://schemas.openxmlformats.org/drawingml/2006/main" lang="hr-HR" sz="2400" b="1" i="1" dirty="0">
              <a:solidFill>
                <a:schemeClr val="tx1"/>
              </a:solidFill>
            </a:endParaRPr>
          </a:p>
          <a:p>
            <a:pPr xmlns:a="http://schemas.openxmlformats.org/drawingml/2006/main" algn="just"/>
            <a:endParaRPr xmlns:a="http://schemas.openxmlformats.org/drawingml/2006/main" lang="hr-HR" sz="2400" b="1" dirty="0">
              <a:solidFill>
                <a:schemeClr val="tx2">
                  <a:lumMod val="50000"/>
                </a:schemeClr>
              </a:solidFill>
            </a:endParaRPr>
          </a:p>
          <a:p>
            <a:pPr xmlns:a="http://schemas.openxmlformats.org/drawingml/2006/main" algn="just"/>
            <a:endParaRPr xmlns:a="http://schemas.openxmlformats.org/drawingml/2006/main" lang="hr-HR" sz="2400" b="1" dirty="0">
              <a:solidFill>
                <a:schemeClr val="tx2">
                  <a:lumMod val="50000"/>
                </a:schemeClr>
              </a:solidFill>
            </a:endParaRPr>
          </a:p>
          <a:p>
            <a:pPr xmlns:a="http://schemas.openxmlformats.org/drawingml/2006/main" algn="just"/>
            <a:endParaRPr xmlns:a="http://schemas.openxmlformats.org/drawingml/2006/main" lang="hr-HR" sz="2400" b="1" dirty="0">
              <a:solidFill>
                <a:schemeClr val="tx2">
                  <a:lumMod val="50000"/>
                </a:schemeClr>
              </a:solidFill>
            </a:endParaRPr>
          </a:p>
          <a:p>
            <a:pPr xmlns:a="http://schemas.openxmlformats.org/drawingml/2006/main" algn="just"/>
            <a:endParaRPr xmlns:a="http://schemas.openxmlformats.org/drawingml/2006/main" lang="hr-HR" sz="2400" b="1" dirty="0">
              <a:solidFill>
                <a:schemeClr val="tx2">
                  <a:lumMod val="50000"/>
                </a:schemeClr>
              </a:solidFill>
            </a:endParaRPr>
          </a:p>
          <a:p>
            <a:pPr xmlns:a="http://schemas.openxmlformats.org/drawingml/2006/main" algn="l"/>
            <a:endParaRPr xmlns:a="http://schemas.openxmlformats.org/drawingml/2006/main" lang="hr-HR" sz="2400" noProof="0" dirty="0"/>
          </a:p>
          <a:p>
            <a:pPr xmlns:a="http://schemas.openxmlformats.org/drawingml/2006/main" algn="l"/>
            <a:endParaRPr xmlns:a="http://schemas.openxmlformats.org/drawingml/2006/main" lang="hr-HR" sz="2800" noProof="0" dirty="0"/>
          </a:p>
          <a:p>
            <a:pPr xmlns:a="http://schemas.openxmlformats.org/drawingml/2006/main" algn="l"/>
            <a:endParaRPr xmlns:a="http://schemas.openxmlformats.org/drawingml/2006/main" lang="hr-HR" sz="2800" noProof="0" dirty="0"/>
          </a:p>
          <a:p>
            <a:pPr xmlns:a="http://schemas.openxmlformats.org/drawingml/2006/main" algn="l"/>
            <a:endParaRPr xmlns:a="http://schemas.openxmlformats.org/drawingml/2006/main" lang="hr-HR" sz="2800" noProof="0" dirty="0"/>
          </a:p>
          <a:p>
            <a:pPr xmlns:a="http://schemas.openxmlformats.org/drawingml/2006/main" algn="l"/>
            <a:endParaRPr xmlns:a="http://schemas.openxmlformats.org/drawingml/2006/main" lang="hr-HR" sz="2800" noProof="0" dirty="0"/>
          </a:p>
          <a:p>
            <a:pPr xmlns:a="http://schemas.openxmlformats.org/drawingml/2006/main" algn="l"/>
            <a:endParaRPr xmlns:a="http://schemas.openxmlformats.org/drawingml/2006/main" lang="hr-HR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xmlns:a="http://schemas.openxmlformats.org/drawingml/2006/main"/>
            <a:fld id="{7B9792E3-0ED1-4636-9AD2-0933D53E70C7}" type="slidenum">
              <a:rPr lang="en-US" smtClean="0"/>
              <a:pPr/>
              <a:t>5</a:t>
            </a:fld>
            <a:endParaRPr xmlns:a="http://schemas.openxmlformats.org/drawingml/2006/main" lang="hr-HR" dirty="0"/>
          </a:p>
        </p:txBody>
      </p:sp>
    </p:spTree>
    <p:extLst>
      <p:ext uri="{BB962C8B-B14F-4D97-AF65-F5344CB8AC3E}">
        <p14:creationId xmlns:p14="http://schemas.microsoft.com/office/powerpoint/2010/main" val="3635684887"/>
      </p:ext>
    </p:extLst>
  </p:cSld>
  <p:clrMapOvr>
    <a:masterClrMapping/>
  </p:clrMapOvr>
  <p:transition spd="med">
    <p:pull/>
  </p:transition>
</p:sld>
</file>

<file path=ppt/slides/slide6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04797"/>
            <a:ext cx="7620000" cy="6248399"/>
          </a:xfrm>
        </p:spPr>
        <p:txBody>
          <a:bodyPr>
            <a:normAutofit/>
          </a:bodyPr>
          <a:lstStyle/>
          <a:p>
            <a:pPr xmlns:a="http://schemas.openxmlformats.org/drawingml/2006/main" algn="l"/>
            <a:r>
              <a:rPr xmlns:a="http://schemas.openxmlformats.org/drawingml/2006/main" lang="hr-HR" sz="2800" b="1" dirty="0">
                <a:solidFill>
                  <a:schemeClr val="tx1"/>
                </a:solidFill>
              </a:rPr>
              <a:t>II. </a:t>
            </a:r>
            <a:r>
              <a:rPr xmlns:a="http://schemas.openxmlformats.org/drawingml/2006/main" lang="hr-HR" sz="2800" b="1" dirty="0">
                <a:solidFill>
                  <a:schemeClr val="tx1"/>
                </a:solidFill>
              </a:rPr>
              <a:t>Postoje li kakve IT aplikacije u vašoj zemlji koje olakšavaju i omogućuju sudjelovanje javnosti u proračunskom procesu i ako da koje?</a:t>
            </a:r>
          </a:p>
          <a:p>
            <a:pPr xmlns:a="http://schemas.openxmlformats.org/drawingml/2006/main" algn="l"/>
            <a:endParaRPr xmlns:a="http://schemas.openxmlformats.org/drawingml/2006/main" lang="hr-HR" sz="2800" b="1" dirty="0">
              <a:solidFill>
                <a:schemeClr val="tx1"/>
              </a:solidFill>
            </a:endParaRPr>
          </a:p>
          <a:p>
            <a:pPr xmlns:a="http://schemas.openxmlformats.org/drawingml/2006/main" marL="457200" indent="-457200" algn="l">
              <a:buFont typeface="Arial" panose="020B0604020202020204" pitchFamily="34" charset="0"/>
              <a:buChar char="•"/>
            </a:pPr>
            <a:r>
              <a:rPr xmlns:a="http://schemas.openxmlformats.org/drawingml/2006/main" lang="hr-HR" sz="2800" b="1" dirty="0">
                <a:solidFill>
                  <a:schemeClr val="tx1"/>
                </a:solidFill>
              </a:rPr>
              <a:t>Sve države imaju portale za vladu, parlament i MF</a:t>
            </a:r>
            <a:endParaRPr xmlns:a="http://schemas.openxmlformats.org/drawingml/2006/main" lang="hr-HR" sz="2800" b="1" dirty="0">
              <a:solidFill>
                <a:schemeClr val="tx1"/>
              </a:solidFill>
            </a:endParaRPr>
          </a:p>
          <a:p>
            <a:pPr xmlns:a="http://schemas.openxmlformats.org/drawingml/2006/main" marL="457200" indent="-457200" algn="l">
              <a:buFont typeface="Arial" panose="020B0604020202020204" pitchFamily="34" charset="0"/>
              <a:buChar char="•"/>
            </a:pPr>
            <a:r>
              <a:rPr xmlns:a="http://schemas.openxmlformats.org/drawingml/2006/main" lang="hr-HR" sz="2800" b="1" noProof="0" dirty="0">
                <a:solidFill>
                  <a:schemeClr val="tx1"/>
                </a:solidFill>
              </a:rPr>
              <a:t>Društvene mreže </a:t>
            </a:r>
            <a:r>
              <a:rPr xmlns:a="http://schemas.openxmlformats.org/drawingml/2006/main" lang="hr-HR" sz="2800" b="1" dirty="0">
                <a:solidFill>
                  <a:schemeClr val="tx1"/>
                </a:solidFill>
              </a:rPr>
              <a:t>(Instagram, Facebook)</a:t>
            </a:r>
            <a:endParaRPr xmlns:a="http://schemas.openxmlformats.org/drawingml/2006/main" lang="hr-HR" sz="2800" b="1" noProof="0" dirty="0">
              <a:solidFill>
                <a:schemeClr val="tx1"/>
              </a:solidFill>
            </a:endParaRPr>
          </a:p>
          <a:p>
            <a:pPr xmlns:a="http://schemas.openxmlformats.org/drawingml/2006/main" algn="l"/>
            <a:endParaRPr xmlns:a="http://schemas.openxmlformats.org/drawingml/2006/main" lang="hr-HR" sz="2800" b="1" noProof="0" dirty="0">
              <a:solidFill>
                <a:schemeClr val="tx1"/>
              </a:solidFill>
            </a:endParaRPr>
          </a:p>
          <a:p>
            <a:pPr xmlns:a="http://schemas.openxmlformats.org/drawingml/2006/main" algn="l"/>
            <a:r>
              <a:rPr xmlns:a="http://schemas.openxmlformats.org/drawingml/2006/main" lang="hr-HR" sz="2800" b="1" dirty="0">
                <a:solidFill>
                  <a:schemeClr val="tx1"/>
                </a:solidFill>
              </a:rPr>
              <a:t>Najbolje prakse: </a:t>
            </a:r>
            <a:r>
              <a:rPr xmlns:a="http://schemas.openxmlformats.org/drawingml/2006/main" lang="hr-HR" sz="2800" b="1" dirty="0">
                <a:solidFill>
                  <a:schemeClr val="tx1"/>
                </a:solidFill>
              </a:rPr>
              <a:t>Gruzija, Kazahstan, Kirgiska Republika (komplementarna bespovratna sredstva)</a:t>
            </a:r>
            <a:endParaRPr xmlns:a="http://schemas.openxmlformats.org/drawingml/2006/main" lang="hr-HR" sz="2800" b="1" noProof="0" dirty="0">
              <a:solidFill>
                <a:schemeClr val="tx1"/>
              </a:solidFill>
            </a:endParaRPr>
          </a:p>
          <a:p>
            <a:pPr xmlns:a="http://schemas.openxmlformats.org/drawingml/2006/main" algn="l"/>
            <a:endParaRPr xmlns:a="http://schemas.openxmlformats.org/drawingml/2006/main" lang="hr-HR" sz="2800" b="1" noProof="0" dirty="0"/>
          </a:p>
          <a:p>
            <a:pPr xmlns:a="http://schemas.openxmlformats.org/drawingml/2006/main" algn="l"/>
            <a:endParaRPr xmlns:a="http://schemas.openxmlformats.org/drawingml/2006/main" lang="hr-HR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xmlns:a="http://schemas.openxmlformats.org/drawingml/2006/main"/>
            <a:fld id="{7B9792E3-0ED1-4636-9AD2-0933D53E70C7}" type="slidenum">
              <a:rPr lang="en-US" smtClean="0"/>
              <a:pPr/>
              <a:t>6</a:t>
            </a:fld>
            <a:endParaRPr xmlns:a="http://schemas.openxmlformats.org/drawingml/2006/main" lang="hr-HR" dirty="0"/>
          </a:p>
        </p:txBody>
      </p:sp>
    </p:spTree>
    <p:extLst>
      <p:ext uri="{BB962C8B-B14F-4D97-AF65-F5344CB8AC3E}">
        <p14:creationId xmlns:p14="http://schemas.microsoft.com/office/powerpoint/2010/main" val="750416300"/>
      </p:ext>
    </p:extLst>
  </p:cSld>
  <p:clrMapOvr>
    <a:masterClrMapping/>
  </p:clrMapOvr>
  <p:transition spd="med">
    <p:pull/>
  </p:transition>
</p:sld>
</file>

<file path=ppt/slides/slide7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28601"/>
            <a:ext cx="7620000" cy="6248399"/>
          </a:xfrm>
        </p:spPr>
        <p:txBody>
          <a:bodyPr>
            <a:normAutofit/>
          </a:bodyPr>
          <a:lstStyle/>
          <a:p>
            <a:pPr xmlns:a="http://schemas.openxmlformats.org/drawingml/2006/main" algn="just"/>
            <a:r>
              <a:rPr xmlns:a="http://schemas.openxmlformats.org/drawingml/2006/main" lang="hr-HR" sz="2800" b="1" dirty="0">
                <a:solidFill>
                  <a:schemeClr val="tx2">
                    <a:lumMod val="50000"/>
                  </a:schemeClr>
                </a:solidFill>
              </a:rPr>
              <a:t>Zaključak: </a:t>
            </a:r>
          </a:p>
          <a:p>
            <a:pPr xmlns:a="http://schemas.openxmlformats.org/drawingml/2006/main" algn="just"/>
            <a:endParaRPr xmlns:a="http://schemas.openxmlformats.org/drawingml/2006/main" lang="hr-HR" sz="2800" b="1" dirty="0">
              <a:solidFill>
                <a:schemeClr val="tx2">
                  <a:lumMod val="50000"/>
                </a:schemeClr>
              </a:solidFill>
            </a:endParaRPr>
          </a:p>
          <a:p>
            <a:pPr xmlns:a="http://schemas.openxmlformats.org/drawingml/2006/main" marL="342900" indent="-342900" algn="just">
              <a:buFont typeface="Arial" panose="020B0604020202020204" pitchFamily="34" charset="0"/>
              <a:buChar char="•"/>
            </a:pPr>
            <a:r>
              <a:rPr xmlns:a="http://schemas.openxmlformats.org/drawingml/2006/main" lang="hr-HR" sz="2800" b="1" dirty="0">
                <a:solidFill>
                  <a:schemeClr val="tx1"/>
                </a:solidFill>
              </a:rPr>
              <a:t>Potrebno je motivirati na razini općine.</a:t>
            </a:r>
          </a:p>
          <a:p>
            <a:pPr xmlns:a="http://schemas.openxmlformats.org/drawingml/2006/main" marL="342900" indent="-342900" algn="just">
              <a:buFont typeface="Arial" panose="020B0604020202020204" pitchFamily="34" charset="0"/>
              <a:buChar char="•"/>
            </a:pPr>
            <a:endParaRPr xmlns:a="http://schemas.openxmlformats.org/drawingml/2006/main" lang="hr-HR" sz="2800" b="1" dirty="0">
              <a:solidFill>
                <a:schemeClr val="tx1"/>
              </a:solidFill>
            </a:endParaRPr>
          </a:p>
          <a:p>
            <a:pPr xmlns:a="http://schemas.openxmlformats.org/drawingml/2006/main" marL="342900" indent="-342900" algn="just">
              <a:buFont typeface="Arial" panose="020B0604020202020204" pitchFamily="34" charset="0"/>
              <a:buChar char="•"/>
            </a:pPr>
            <a:r>
              <a:rPr xmlns:a="http://schemas.openxmlformats.org/drawingml/2006/main" lang="hr-HR" sz="2800" b="1" dirty="0">
                <a:solidFill>
                  <a:schemeClr val="tx1"/>
                </a:solidFill>
              </a:rPr>
              <a:t>Osigurati povratne informacije.</a:t>
            </a:r>
          </a:p>
          <a:p>
            <a:pPr xmlns:a="http://schemas.openxmlformats.org/drawingml/2006/main" marL="342900" indent="-342900" algn="just">
              <a:buFont typeface="Arial" panose="020B0604020202020204" pitchFamily="34" charset="0"/>
              <a:buChar char="•"/>
            </a:pPr>
            <a:endParaRPr xmlns:a="http://schemas.openxmlformats.org/drawingml/2006/main" lang="hr-HR" sz="2800" b="1" dirty="0">
              <a:solidFill>
                <a:schemeClr val="tx1"/>
              </a:solidFill>
            </a:endParaRPr>
          </a:p>
          <a:p>
            <a:pPr xmlns:a="http://schemas.openxmlformats.org/drawingml/2006/main" marL="342900" indent="-342900" algn="just">
              <a:buFont typeface="Arial" panose="020B0604020202020204" pitchFamily="34" charset="0"/>
              <a:buChar char="•"/>
            </a:pPr>
            <a:r>
              <a:rPr xmlns:a="http://schemas.openxmlformats.org/drawingml/2006/main" lang="hr-HR" sz="2800" b="1" dirty="0">
                <a:solidFill>
                  <a:schemeClr val="tx1"/>
                </a:solidFill>
              </a:rPr>
              <a:t>Izlazak na teren kako bi se približili građanima.</a:t>
            </a:r>
          </a:p>
          <a:p>
            <a:pPr xmlns:a="http://schemas.openxmlformats.org/drawingml/2006/main" marL="342900" indent="-342900" algn="just">
              <a:buFont typeface="Arial" panose="020B0604020202020204" pitchFamily="34" charset="0"/>
              <a:buChar char="•"/>
            </a:pPr>
            <a:endParaRPr xmlns:a="http://schemas.openxmlformats.org/drawingml/2006/main" lang="hr-HR" sz="2800" b="1" dirty="0">
              <a:solidFill>
                <a:schemeClr val="tx1"/>
              </a:solidFill>
            </a:endParaRPr>
          </a:p>
          <a:p>
            <a:pPr xmlns:a="http://schemas.openxmlformats.org/drawingml/2006/main" marL="342900" indent="-342900" algn="just">
              <a:buFont typeface="Arial" panose="020B0604020202020204" pitchFamily="34" charset="0"/>
              <a:buChar char="•"/>
            </a:pPr>
            <a:r>
              <a:rPr xmlns:a="http://schemas.openxmlformats.org/drawingml/2006/main" lang="hr-HR" sz="2800" b="1" dirty="0">
                <a:solidFill>
                  <a:schemeClr val="tx1"/>
                </a:solidFill>
              </a:rPr>
              <a:t>Uključiti sve državne razine.</a:t>
            </a:r>
          </a:p>
          <a:p>
            <a:pPr xmlns:a="http://schemas.openxmlformats.org/drawingml/2006/main" algn="just"/>
            <a:endParaRPr xmlns:a="http://schemas.openxmlformats.org/drawingml/2006/main" lang="hr-HR" sz="2400" b="1" dirty="0">
              <a:solidFill>
                <a:schemeClr val="tx1"/>
              </a:solidFill>
            </a:endParaRPr>
          </a:p>
          <a:p>
            <a:pPr xmlns:a="http://schemas.openxmlformats.org/drawingml/2006/main" algn="just"/>
            <a:endParaRPr xmlns:a="http://schemas.openxmlformats.org/drawingml/2006/main" lang="hr-HR" sz="2400" b="1" dirty="0">
              <a:solidFill>
                <a:schemeClr val="tx1"/>
              </a:solidFill>
            </a:endParaRPr>
          </a:p>
          <a:p>
            <a:pPr xmlns:a="http://schemas.openxmlformats.org/drawingml/2006/main" algn="just"/>
            <a:endParaRPr xmlns:a="http://schemas.openxmlformats.org/drawingml/2006/main" lang="hr-HR" sz="2400" b="1" dirty="0">
              <a:solidFill>
                <a:schemeClr val="tx1"/>
              </a:solidFill>
            </a:endParaRPr>
          </a:p>
          <a:p>
            <a:pPr xmlns:a="http://schemas.openxmlformats.org/drawingml/2006/main" algn="just"/>
            <a:endParaRPr xmlns:a="http://schemas.openxmlformats.org/drawingml/2006/main" lang="hr-HR" sz="2400" b="1" dirty="0">
              <a:solidFill>
                <a:schemeClr val="tx2">
                  <a:lumMod val="50000"/>
                </a:schemeClr>
              </a:solidFill>
            </a:endParaRPr>
          </a:p>
          <a:p>
            <a:pPr xmlns:a="http://schemas.openxmlformats.org/drawingml/2006/main" algn="l"/>
            <a:endParaRPr xmlns:a="http://schemas.openxmlformats.org/drawingml/2006/main" lang="hr-HR" sz="2800" noProof="0" dirty="0"/>
          </a:p>
          <a:p>
            <a:pPr xmlns:a="http://schemas.openxmlformats.org/drawingml/2006/main" algn="l"/>
            <a:endParaRPr xmlns:a="http://schemas.openxmlformats.org/drawingml/2006/main" lang="hr-HR" sz="2800" noProof="0" dirty="0"/>
          </a:p>
          <a:p>
            <a:pPr xmlns:a="http://schemas.openxmlformats.org/drawingml/2006/main" algn="l"/>
            <a:endParaRPr xmlns:a="http://schemas.openxmlformats.org/drawingml/2006/main" lang="hr-HR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xmlns:a="http://schemas.openxmlformats.org/drawingml/2006/main"/>
            <a:fld id="{7B9792E3-0ED1-4636-9AD2-0933D53E70C7}" type="slidenum">
              <a:rPr lang="en-US" smtClean="0"/>
              <a:pPr/>
              <a:t>7</a:t>
            </a:fld>
            <a:endParaRPr xmlns:a="http://schemas.openxmlformats.org/drawingml/2006/main" lang="hr-HR" dirty="0"/>
          </a:p>
        </p:txBody>
      </p:sp>
    </p:spTree>
    <p:extLst>
      <p:ext uri="{BB962C8B-B14F-4D97-AF65-F5344CB8AC3E}">
        <p14:creationId xmlns:p14="http://schemas.microsoft.com/office/powerpoint/2010/main" val="2092860950"/>
      </p:ext>
    </p:extLst>
  </p:cSld>
  <p:clrMapOvr>
    <a:masterClrMapping/>
  </p:clrMapOvr>
  <p:transition spd="med">
    <p:pull/>
  </p:transition>
</p:sld>
</file>

<file path=ppt/slides/slide8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xmlns:a="http://schemas.openxmlformats.org/drawingml/2006/main" algn="just"/>
            <a:endParaRPr xmlns:a="http://schemas.openxmlformats.org/drawingml/2006/main" lang="hr-HR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pPr xmlns:a="http://schemas.openxmlformats.org/drawingml/2006/main"/>
            <a:endParaRPr xmlns:a="http://schemas.openxmlformats.org/drawingml/2006/main" lang="hr-HR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pPr xmlns:a="http://schemas.openxmlformats.org/drawingml/2006/main"/>
            <a:endParaRPr xmlns:a="http://schemas.openxmlformats.org/drawingml/2006/main" lang="hr-HR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pPr xmlns:a="http://schemas.openxmlformats.org/drawingml/2006/main"/>
            <a:r>
              <a:rPr xmlns:a="http://schemas.openxmlformats.org/drawingml/2006/main" lang="hr-HR" sz="3600" b="1" cap="all" noProof="0" dirty="0">
                <a:solidFill>
                  <a:srgbClr val="2C3F52"/>
                </a:solidFill>
              </a:rPr>
              <a:t>Vlada mora biti na usluzi građanima, a ne obrnuto!</a:t>
            </a:r>
          </a:p>
          <a:p>
            <a:pPr xmlns:a="http://schemas.openxmlformats.org/drawingml/2006/main" algn="just"/>
            <a:endParaRPr xmlns:a="http://schemas.openxmlformats.org/drawingml/2006/main" lang="hr-HR" sz="3600" noProof="0" dirty="0">
              <a:solidFill>
                <a:schemeClr val="tx1"/>
              </a:solidFill>
            </a:endParaRPr>
          </a:p>
          <a:p>
            <a:pPr xmlns:a="http://schemas.openxmlformats.org/drawingml/2006/main" algn="l"/>
            <a:endParaRPr xmlns:a="http://schemas.openxmlformats.org/drawingml/2006/main" lang="hr-HR" sz="3600" noProof="0" dirty="0">
              <a:solidFill>
                <a:schemeClr val="tx1"/>
              </a:solidFill>
            </a:endParaRPr>
          </a:p>
          <a:p>
            <a:pPr xmlns:a="http://schemas.openxmlformats.org/drawingml/2006/main" algn="l"/>
            <a:endParaRPr xmlns:a="http://schemas.openxmlformats.org/drawingml/2006/main" lang="hr-HR" sz="2800" noProof="0" dirty="0"/>
          </a:p>
          <a:p>
            <a:pPr xmlns:a="http://schemas.openxmlformats.org/drawingml/2006/main" algn="l"/>
            <a:endParaRPr xmlns:a="http://schemas.openxmlformats.org/drawingml/2006/main" lang="hr-HR" sz="2800" noProof="0" dirty="0"/>
          </a:p>
          <a:p>
            <a:pPr xmlns:a="http://schemas.openxmlformats.org/drawingml/2006/main" algn="l"/>
            <a:endParaRPr xmlns:a="http://schemas.openxmlformats.org/drawingml/2006/main" lang="hr-HR" sz="2800" noProof="0" dirty="0"/>
          </a:p>
          <a:p>
            <a:pPr xmlns:a="http://schemas.openxmlformats.org/drawingml/2006/main" algn="l"/>
            <a:endParaRPr xmlns:a="http://schemas.openxmlformats.org/drawingml/2006/main" lang="hr-HR" sz="2800" noProof="0" dirty="0"/>
          </a:p>
          <a:p>
            <a:pPr xmlns:a="http://schemas.openxmlformats.org/drawingml/2006/main" algn="l"/>
            <a:endParaRPr xmlns:a="http://schemas.openxmlformats.org/drawingml/2006/main" lang="hr-HR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xmlns:a="http://schemas.openxmlformats.org/drawingml/2006/main"/>
            <a:fld id="{7B9792E3-0ED1-4636-9AD2-0933D53E70C7}" type="slidenum">
              <a:rPr lang="en-US" smtClean="0"/>
              <a:pPr/>
              <a:t>8</a:t>
            </a:fld>
            <a:endParaRPr xmlns:a="http://schemas.openxmlformats.org/drawingml/2006/main" lang="hr-HR" dirty="0"/>
          </a:p>
        </p:txBody>
      </p:sp>
    </p:spTree>
    <p:extLst>
      <p:ext uri="{BB962C8B-B14F-4D97-AF65-F5344CB8AC3E}">
        <p14:creationId xmlns:p14="http://schemas.microsoft.com/office/powerpoint/2010/main" val="3139676542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255</Words>
  <Application>Microsoft Office PowerPoint</Application>
  <PresentationFormat>On-screen Show (4:3)</PresentationFormat>
  <Paragraphs>119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MS Mincho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Inna Anatolievna Davidova</cp:lastModifiedBy>
  <cp:revision>594</cp:revision>
  <cp:lastPrinted>2018-03-21T10:56:59Z</cp:lastPrinted>
  <dcterms:created xsi:type="dcterms:W3CDTF">2012-02-13T09:14:10Z</dcterms:created>
  <dcterms:modified xsi:type="dcterms:W3CDTF">2018-03-21T11:05:43Z</dcterms:modified>
</cp:coreProperties>
</file>