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3" r:id="rId2"/>
    <p:sldId id="297" r:id="rId3"/>
    <p:sldId id="323" r:id="rId4"/>
    <p:sldId id="384" r:id="rId5"/>
    <p:sldId id="379" r:id="rId6"/>
    <p:sldId id="382" r:id="rId7"/>
    <p:sldId id="383" r:id="rId8"/>
    <p:sldId id="367" r:id="rId9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3F52"/>
    <a:srgbClr val="0B143B"/>
    <a:srgbClr val="567A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75" autoAdjust="0"/>
    <p:restoredTop sz="90963" autoAdjust="0"/>
  </p:normalViewPr>
  <p:slideViewPr>
    <p:cSldViewPr>
      <p:cViewPr>
        <p:scale>
          <a:sx n="50" d="100"/>
          <a:sy n="50" d="100"/>
        </p:scale>
        <p:origin x="1464" y="-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8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9F348-2C7F-401C-92D7-DC4CE7899B6F}" type="datetimeFigureOut">
              <a:rPr lang="en-US" smtClean="0"/>
              <a:pPr/>
              <a:t>3/21/2018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AE607-FF26-4835-9EAD-DBB3FB491D1B}" type="slidenum">
              <a:rPr lang="en-US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229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907AD67-7C60-4008-9560-6C146AAB157C}" type="datetimeFigureOut">
              <a:rPr lang="en-US" smtClean="0"/>
              <a:pPr/>
              <a:t>3/21/2018</a:t>
            </a:fld>
            <a:endParaRPr lang="ru-R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66FA965-B4FE-420C-8A3C-83B71E304D16}" type="slidenum">
              <a:rPr lang="en-US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6175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98709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61117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79945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10403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5609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2E64-0A67-474B-A639-17E615330E46}" type="datetime1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277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589C-FC03-4259-8BBC-0BD281CB6FD4}" type="datetime1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608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ECDC-4F87-4C25-B3AD-A2774A9FCBD3}" type="datetime1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217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F2C02-1F7B-454E-8A54-3041221DBA6F}" type="datetime1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6936-CDE1-44C9-8756-609327187BEC}" type="datetime1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59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C727-D177-4367-A10D-85F66D20A87B}" type="datetime1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29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7EE1-2D06-409D-94E9-C88BA720C917}" type="datetime1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927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2D95-2A0A-4837-AE48-53DD1A2E57A4}" type="datetime1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20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A60B-CE01-4442-B45E-2835CD8C19AA}" type="datetime1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510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1E71-AD02-4FB2-A70E-7F4274975F0E}" type="datetime1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71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F447-F262-404B-9C87-E9F53C2B0C74}" type="datetime1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9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95E1-C638-4617-8F56-1143B3659993}" type="datetime1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83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F2C02-1F7B-454E-8A54-3041221DBA6F}" type="datetime1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11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Home\Desktop\pempal-flags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533400"/>
            <a:ext cx="7315199" cy="546856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1781783"/>
            <a:ext cx="5257801" cy="2971800"/>
          </a:xfrm>
        </p:spPr>
        <p:txBody>
          <a:bodyPr>
            <a:normAutofit/>
          </a:bodyPr>
          <a:lstStyle/>
          <a:p>
            <a:pPr lvl="1"/>
            <a:r>
              <a:rPr lang="ru-RU" noProof="0" dirty="0"/>
              <a:t> </a:t>
            </a:r>
            <a:endParaRPr lang="ru-RU" sz="4800" b="1" noProof="0" dirty="0"/>
          </a:p>
          <a:p>
            <a:pPr marL="742950" lvl="1" indent="-285750" algn="just">
              <a:lnSpc>
                <a:spcPct val="11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Group 3</a:t>
            </a:r>
          </a:p>
          <a:p>
            <a:pPr marL="742950" lvl="1" indent="-285750" algn="just">
              <a:lnSpc>
                <a:spcPct val="11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Day 2 </a:t>
            </a:r>
          </a:p>
          <a:p>
            <a:pPr lvl="1" algn="just">
              <a:lnSpc>
                <a:spcPct val="115000"/>
              </a:lnSpc>
              <a:spcBef>
                <a:spcPts val="600"/>
              </a:spcBef>
            </a:pPr>
            <a:endParaRPr lang="ru-RU" sz="1600" dirty="0">
              <a:solidFill>
                <a:schemeClr val="tx1"/>
              </a:solidFill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>
            <a:off x="-2933700" y="2933699"/>
            <a:ext cx="6858002" cy="99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5865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52400"/>
            <a:ext cx="7772400" cy="6629400"/>
          </a:xfrm>
        </p:spPr>
        <p:txBody>
          <a:bodyPr>
            <a:normAutofit/>
          </a:bodyPr>
          <a:lstStyle/>
          <a:p>
            <a:pPr algn="just"/>
            <a:endParaRPr lang="ru-RU" sz="17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2</a:t>
            </a:fld>
            <a:endParaRPr lang="ru-RU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7169275"/>
              </p:ext>
            </p:extLst>
          </p:nvPr>
        </p:nvGraphicFramePr>
        <p:xfrm>
          <a:off x="1600200" y="176093"/>
          <a:ext cx="6858000" cy="59961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9245">
                <a:tc>
                  <a:txBody>
                    <a:bodyPr/>
                    <a:lstStyle/>
                    <a:p>
                      <a:r>
                        <a:rPr lang="en-US" sz="2400" b="1" noProof="0" dirty="0"/>
                        <a:t>Group </a:t>
                      </a:r>
                      <a:r>
                        <a:rPr lang="ru-RU" sz="2400" b="1" noProof="0" dirty="0"/>
                        <a:t>3</a:t>
                      </a:r>
                      <a:r>
                        <a:rPr lang="en-US" sz="2400" b="1" noProof="0" dirty="0"/>
                        <a:t> </a:t>
                      </a:r>
                      <a:r>
                        <a:rPr lang="en-US" sz="2400" b="1" baseline="0" noProof="0" dirty="0"/>
                        <a:t> - Countries</a:t>
                      </a:r>
                      <a:endParaRPr lang="ru-RU" sz="2400" b="1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245">
                <a:tc>
                  <a:txBody>
                    <a:bodyPr/>
                    <a:lstStyle/>
                    <a:p>
                      <a:r>
                        <a:rPr lang="en-US" sz="2400" b="1" dirty="0"/>
                        <a:t>Armenia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245">
                <a:tc>
                  <a:txBody>
                    <a:bodyPr/>
                    <a:lstStyle/>
                    <a:p>
                      <a:r>
                        <a:rPr lang="en-US" sz="2400" b="1" dirty="0"/>
                        <a:t>Bulgaria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245">
                <a:tc>
                  <a:txBody>
                    <a:bodyPr/>
                    <a:lstStyle/>
                    <a:p>
                      <a:r>
                        <a:rPr lang="en-US" sz="2400" b="1" dirty="0"/>
                        <a:t>Belarus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245">
                <a:tc>
                  <a:txBody>
                    <a:bodyPr/>
                    <a:lstStyle/>
                    <a:p>
                      <a:r>
                        <a:rPr lang="en-US" sz="2400" b="1" dirty="0"/>
                        <a:t>Moldova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57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Kazakhstan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9245">
                <a:tc>
                  <a:txBody>
                    <a:bodyPr/>
                    <a:lstStyle/>
                    <a:p>
                      <a:r>
                        <a:rPr lang="en-US" sz="2400" b="1" dirty="0"/>
                        <a:t>Kyrgyz Republic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8160">
                <a:tc>
                  <a:txBody>
                    <a:bodyPr/>
                    <a:lstStyle/>
                    <a:p>
                      <a:r>
                        <a:rPr lang="en-US" sz="2400" b="1" dirty="0"/>
                        <a:t>Russian Federation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9245">
                <a:tc>
                  <a:txBody>
                    <a:bodyPr/>
                    <a:lstStyle/>
                    <a:p>
                      <a:r>
                        <a:rPr lang="en-US" sz="2400" b="1" dirty="0"/>
                        <a:t>Uzbekistan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574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Ukraine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4328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1000"/>
            <a:ext cx="7848600" cy="6553200"/>
          </a:xfrm>
        </p:spPr>
        <p:txBody>
          <a:bodyPr>
            <a:normAutofit/>
          </a:bodyPr>
          <a:lstStyle/>
          <a:p>
            <a:pPr algn="just"/>
            <a:r>
              <a:rPr lang="en-US" sz="2800" b="1" dirty="0">
                <a:solidFill>
                  <a:srgbClr val="0B143B"/>
                </a:solidFill>
              </a:rPr>
              <a:t>                   I. Summary of Discussions</a:t>
            </a:r>
          </a:p>
          <a:p>
            <a:pPr algn="just"/>
            <a:endParaRPr lang="en-US" sz="2800" b="1" dirty="0">
              <a:solidFill>
                <a:srgbClr val="0B143B"/>
              </a:solidFill>
            </a:endParaRPr>
          </a:p>
          <a:p>
            <a:pPr algn="just"/>
            <a:r>
              <a:rPr lang="en-US" sz="2800" b="1" i="1" u="sng" dirty="0">
                <a:solidFill>
                  <a:srgbClr val="0B143B"/>
                </a:solidFill>
              </a:rPr>
              <a:t>Citizen motivation</a:t>
            </a:r>
            <a:endParaRPr lang="ru-RU" sz="2800" b="1" i="1" u="sng" dirty="0">
              <a:solidFill>
                <a:srgbClr val="0B143B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B143B"/>
                </a:solidFill>
              </a:rPr>
              <a:t>Conduct citizen motivation surveys</a:t>
            </a:r>
            <a:r>
              <a:rPr lang="ru-RU" sz="2800" b="1" dirty="0">
                <a:solidFill>
                  <a:srgbClr val="0B143B"/>
                </a:solidFill>
              </a:rPr>
              <a:t>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B143B"/>
                </a:solidFill>
              </a:rPr>
              <a:t>Enhance budget literacy</a:t>
            </a:r>
            <a:r>
              <a:rPr lang="ru-RU" sz="2800" b="1" dirty="0">
                <a:solidFill>
                  <a:srgbClr val="0B143B"/>
                </a:solidFill>
              </a:rPr>
              <a:t>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B143B"/>
                </a:solidFill>
              </a:rPr>
              <a:t>Publish Citizens’ Budgets </a:t>
            </a:r>
            <a:r>
              <a:rPr lang="ru-RU" sz="2800" b="1" dirty="0">
                <a:solidFill>
                  <a:srgbClr val="0B143B"/>
                </a:solidFill>
              </a:rPr>
              <a:t>(</a:t>
            </a:r>
            <a:r>
              <a:rPr lang="en-US" sz="2800" b="1" dirty="0">
                <a:solidFill>
                  <a:srgbClr val="0B143B"/>
                </a:solidFill>
              </a:rPr>
              <a:t>infographics</a:t>
            </a:r>
            <a:r>
              <a:rPr lang="ru-RU" sz="2800" b="1" dirty="0">
                <a:solidFill>
                  <a:srgbClr val="0B143B"/>
                </a:solidFill>
              </a:rPr>
              <a:t>);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B143B"/>
                </a:solidFill>
              </a:rPr>
              <a:t>Ensure citizen engagement in budget allocation and publish the results of citizen engagement</a:t>
            </a:r>
            <a:r>
              <a:rPr lang="ru-RU" sz="2800" b="1" dirty="0">
                <a:solidFill>
                  <a:srgbClr val="0B143B"/>
                </a:solidFill>
              </a:rPr>
              <a:t>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B143B"/>
                </a:solidFill>
              </a:rPr>
              <a:t>Raise household income</a:t>
            </a:r>
            <a:r>
              <a:rPr lang="ru-RU" sz="2800" b="1" dirty="0">
                <a:solidFill>
                  <a:srgbClr val="0B143B"/>
                </a:solidFill>
              </a:rPr>
              <a:t>.</a:t>
            </a:r>
            <a:endParaRPr lang="ru-RU" sz="2800" b="1" dirty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endParaRPr lang="ru-RU" sz="24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4328407"/>
      </p:ext>
    </p:extLst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1000"/>
            <a:ext cx="7848600" cy="6553200"/>
          </a:xfrm>
        </p:spPr>
        <p:txBody>
          <a:bodyPr>
            <a:normAutofit/>
          </a:bodyPr>
          <a:lstStyle/>
          <a:p>
            <a:pPr algn="just"/>
            <a:r>
              <a:rPr lang="en-US" sz="2800" b="1" dirty="0">
                <a:solidFill>
                  <a:srgbClr val="0B143B"/>
                </a:solidFill>
              </a:rPr>
              <a:t>Summary of Discussions</a:t>
            </a:r>
          </a:p>
          <a:p>
            <a:pPr algn="just"/>
            <a:endParaRPr lang="ru-RU" sz="2800" b="1" dirty="0">
              <a:solidFill>
                <a:srgbClr val="0B143B"/>
              </a:solidFill>
            </a:endParaRPr>
          </a:p>
          <a:p>
            <a:pPr algn="just"/>
            <a:r>
              <a:rPr lang="en-US" sz="2800" b="1" u="sng" dirty="0">
                <a:solidFill>
                  <a:srgbClr val="0B143B"/>
                </a:solidFill>
              </a:rPr>
              <a:t>Government motivation</a:t>
            </a:r>
            <a:endParaRPr lang="ru-RU" sz="2800" b="1" u="sng" dirty="0">
              <a:solidFill>
                <a:srgbClr val="0B143B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B143B"/>
                </a:solidFill>
              </a:rPr>
              <a:t>Political will</a:t>
            </a:r>
            <a:r>
              <a:rPr lang="ru-RU" sz="2800" b="1" dirty="0">
                <a:solidFill>
                  <a:srgbClr val="0B143B"/>
                </a:solidFill>
              </a:rPr>
              <a:t>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B143B"/>
                </a:solidFill>
              </a:rPr>
              <a:t>Generation of ideas</a:t>
            </a:r>
            <a:r>
              <a:rPr lang="ru-RU" sz="2800" b="1" dirty="0">
                <a:solidFill>
                  <a:srgbClr val="0B143B"/>
                </a:solidFill>
              </a:rPr>
              <a:t>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B143B"/>
                </a:solidFill>
              </a:rPr>
              <a:t>Identify shortcomings and improve public services</a:t>
            </a:r>
            <a:r>
              <a:rPr lang="ru-RU" sz="2800" b="1" dirty="0">
                <a:solidFill>
                  <a:srgbClr val="0B143B"/>
                </a:solidFill>
              </a:rPr>
              <a:t>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B143B"/>
                </a:solidFill>
              </a:rPr>
              <a:t>Build public trust (political capital)</a:t>
            </a:r>
            <a:r>
              <a:rPr lang="ru-RU" sz="2800" b="1" dirty="0">
                <a:solidFill>
                  <a:srgbClr val="0B143B"/>
                </a:solidFill>
              </a:rPr>
              <a:t>.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endParaRPr lang="ru-RU" sz="24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3842800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/>
          </a:bodyPr>
          <a:lstStyle/>
          <a:p>
            <a:pPr algn="just"/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How to strengthen motivation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? </a:t>
            </a:r>
          </a:p>
          <a:p>
            <a:pPr algn="just"/>
            <a:endParaRPr lang="ru-RU" sz="2800" b="1" dirty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Publish Citizens’ Budgets, conduct workshops, webinars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Conduct public polls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Establish public councils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Adopt a law on public councils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Publish regulatory acts governing socio-economic issues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Matching grants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1"/>
                </a:solidFill>
              </a:rPr>
              <a:t>Engage deputies (MPs), NGOs and the media</a:t>
            </a:r>
            <a:r>
              <a:rPr lang="ru-RU" sz="2800" b="1" dirty="0">
                <a:solidFill>
                  <a:schemeClr val="tx1"/>
                </a:solidFill>
              </a:rPr>
              <a:t>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400" b="1" i="1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400" b="1" i="1" dirty="0">
              <a:solidFill>
                <a:schemeClr val="tx1"/>
              </a:solidFill>
            </a:endParaRPr>
          </a:p>
          <a:p>
            <a:pPr algn="just"/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endParaRPr lang="en-US" sz="2400" b="1" dirty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endParaRPr lang="ru-RU" sz="24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5684887"/>
      </p:ext>
    </p:extLst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04797"/>
            <a:ext cx="7620000" cy="6248399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chemeClr val="tx1"/>
                </a:solidFill>
              </a:rPr>
              <a:t>II. Are there any IT applications in your country that facilitate and support public participation in the budget process and what are they</a:t>
            </a:r>
            <a:r>
              <a:rPr lang="ru-RU" sz="2800" b="1" dirty="0">
                <a:solidFill>
                  <a:schemeClr val="tx1"/>
                </a:solidFill>
              </a:rPr>
              <a:t>?</a:t>
            </a:r>
          </a:p>
          <a:p>
            <a:pPr algn="l"/>
            <a:endParaRPr lang="ru-RU" sz="2800" b="1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1"/>
                </a:solidFill>
              </a:rPr>
              <a:t>All countries have government, parliament and MOF portals</a:t>
            </a:r>
            <a:endParaRPr lang="ru-RU" sz="2800" b="1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noProof="0" dirty="0">
                <a:solidFill>
                  <a:schemeClr val="tx1"/>
                </a:solidFill>
              </a:rPr>
              <a:t>Social networks </a:t>
            </a:r>
            <a:r>
              <a:rPr lang="ru-RU" sz="2800" b="1" dirty="0">
                <a:solidFill>
                  <a:schemeClr val="tx1"/>
                </a:solidFill>
              </a:rPr>
              <a:t>(</a:t>
            </a:r>
            <a:r>
              <a:rPr lang="en-US" sz="2800" b="1" dirty="0">
                <a:solidFill>
                  <a:schemeClr val="tx1"/>
                </a:solidFill>
              </a:rPr>
              <a:t>Instagram, Facebook</a:t>
            </a:r>
            <a:r>
              <a:rPr lang="ru-RU" sz="2800" b="1" dirty="0">
                <a:solidFill>
                  <a:schemeClr val="tx1"/>
                </a:solidFill>
              </a:rPr>
              <a:t>)</a:t>
            </a:r>
            <a:endParaRPr lang="ru-RU" sz="2800" b="1" noProof="0" dirty="0">
              <a:solidFill>
                <a:schemeClr val="tx1"/>
              </a:solidFill>
            </a:endParaRPr>
          </a:p>
          <a:p>
            <a:pPr algn="l"/>
            <a:endParaRPr lang="ru-RU" sz="2800" b="1" noProof="0" dirty="0">
              <a:solidFill>
                <a:schemeClr val="tx1"/>
              </a:solidFill>
            </a:endParaRPr>
          </a:p>
          <a:p>
            <a:pPr algn="l"/>
            <a:r>
              <a:rPr lang="en-US" sz="2800" b="1" dirty="0">
                <a:solidFill>
                  <a:schemeClr val="tx1"/>
                </a:solidFill>
              </a:rPr>
              <a:t>Best practice</a:t>
            </a:r>
            <a:r>
              <a:rPr lang="ru-RU" sz="2800" b="1" dirty="0">
                <a:solidFill>
                  <a:schemeClr val="tx1"/>
                </a:solidFill>
              </a:rPr>
              <a:t>: </a:t>
            </a:r>
            <a:r>
              <a:rPr lang="en-US" sz="2800" b="1" dirty="0">
                <a:solidFill>
                  <a:schemeClr val="tx1"/>
                </a:solidFill>
              </a:rPr>
              <a:t>Georgia, Kazakhstan, Kyrgyz republic (matching grants)</a:t>
            </a:r>
            <a:endParaRPr lang="ru-RU" sz="2800" b="1" noProof="0" dirty="0">
              <a:solidFill>
                <a:schemeClr val="tx1"/>
              </a:solidFill>
            </a:endParaRPr>
          </a:p>
          <a:p>
            <a:pPr algn="l"/>
            <a:endParaRPr lang="ru-RU" sz="2800" b="1" noProof="0" dirty="0"/>
          </a:p>
          <a:p>
            <a:pPr algn="l"/>
            <a:endParaRPr lang="ru-RU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0416300"/>
      </p:ext>
    </p:extLst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28601"/>
            <a:ext cx="7620000" cy="6248399"/>
          </a:xfrm>
        </p:spPr>
        <p:txBody>
          <a:bodyPr>
            <a:normAutofit/>
          </a:bodyPr>
          <a:lstStyle/>
          <a:p>
            <a:pPr algn="just"/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Conclusion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: </a:t>
            </a:r>
          </a:p>
          <a:p>
            <a:pPr algn="just"/>
            <a:endParaRPr lang="ru-RU" sz="2800" b="1" dirty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1"/>
                </a:solidFill>
              </a:rPr>
              <a:t>Motivation should be fostered at the municipal level</a:t>
            </a:r>
            <a:r>
              <a:rPr lang="ru-RU" sz="2800" b="1" dirty="0">
                <a:solidFill>
                  <a:schemeClr val="tx1"/>
                </a:solidFill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800" b="1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1"/>
                </a:solidFill>
              </a:rPr>
              <a:t>Ensure feedback</a:t>
            </a:r>
            <a:r>
              <a:rPr lang="ru-RU" sz="2800" b="1" dirty="0">
                <a:solidFill>
                  <a:schemeClr val="tx1"/>
                </a:solidFill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800" b="1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1"/>
                </a:solidFill>
              </a:rPr>
              <a:t>Site visits to engage with the public on the ground</a:t>
            </a:r>
            <a:r>
              <a:rPr lang="ru-RU" sz="2800" b="1" dirty="0">
                <a:solidFill>
                  <a:schemeClr val="tx1"/>
                </a:solidFill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800" b="1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tx1"/>
                </a:solidFill>
              </a:rPr>
              <a:t>Engage all government levels</a:t>
            </a:r>
            <a:r>
              <a:rPr lang="ru-RU" sz="2800" b="1" dirty="0">
                <a:solidFill>
                  <a:schemeClr val="tx1"/>
                </a:solidFill>
              </a:rPr>
              <a:t>.</a:t>
            </a:r>
          </a:p>
          <a:p>
            <a:pPr algn="just"/>
            <a:endParaRPr lang="ru-RU" sz="2400" b="1" dirty="0">
              <a:solidFill>
                <a:schemeClr val="tx1"/>
              </a:solidFill>
            </a:endParaRPr>
          </a:p>
          <a:p>
            <a:pPr algn="just"/>
            <a:endParaRPr lang="en-US" sz="2400" b="1" dirty="0">
              <a:solidFill>
                <a:schemeClr val="tx1"/>
              </a:solidFill>
            </a:endParaRPr>
          </a:p>
          <a:p>
            <a:pPr algn="just"/>
            <a:endParaRPr lang="ru-RU" sz="2400" b="1" dirty="0">
              <a:solidFill>
                <a:schemeClr val="tx1"/>
              </a:solidFill>
            </a:endParaRPr>
          </a:p>
          <a:p>
            <a:pPr algn="just"/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2860950"/>
      </p:ext>
    </p:extLst>
  </p:cSld>
  <p:clrMapOvr>
    <a:masterClrMapping/>
  </p:clrMapOvr>
  <p:transition spd="med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/>
          </a:bodyPr>
          <a:lstStyle/>
          <a:p>
            <a:pPr algn="just"/>
            <a:endParaRPr lang="ru-RU" sz="3600" b="1" noProof="0" dirty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3600" b="1" noProof="0" dirty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3600" b="1" noProof="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3600" b="1" cap="all" noProof="0" dirty="0">
                <a:solidFill>
                  <a:srgbClr val="2C3F52"/>
                </a:solidFill>
              </a:rPr>
              <a:t>It is the government that should serve the people – not the other way around</a:t>
            </a:r>
            <a:r>
              <a:rPr lang="ru-RU" sz="3600" b="1" cap="all" noProof="0" dirty="0">
                <a:solidFill>
                  <a:srgbClr val="2C3F52"/>
                </a:solidFill>
              </a:rPr>
              <a:t>!</a:t>
            </a:r>
          </a:p>
          <a:p>
            <a:pPr algn="just"/>
            <a:endParaRPr lang="ru-RU" sz="3600" noProof="0" dirty="0">
              <a:solidFill>
                <a:schemeClr val="tx1"/>
              </a:solidFill>
            </a:endParaRPr>
          </a:p>
          <a:p>
            <a:pPr algn="l"/>
            <a:endParaRPr lang="ru-RU" sz="3600" noProof="0" dirty="0">
              <a:solidFill>
                <a:schemeClr val="tx1"/>
              </a:solidFill>
            </a:endParaRPr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9676542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255</Words>
  <Application>Microsoft Office PowerPoint</Application>
  <PresentationFormat>On-screen Show (4:3)</PresentationFormat>
  <Paragraphs>119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MS Mincho</vt:lpstr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Deanna Aubrey</dc:creator>
  <cp:lastModifiedBy>Inna Anatolievna Davidova</cp:lastModifiedBy>
  <cp:revision>594</cp:revision>
  <cp:lastPrinted>2018-03-21T10:56:59Z</cp:lastPrinted>
  <dcterms:created xsi:type="dcterms:W3CDTF">2012-02-13T09:14:10Z</dcterms:created>
  <dcterms:modified xsi:type="dcterms:W3CDTF">2018-03-21T11:05:43Z</dcterms:modified>
</cp:coreProperties>
</file>