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97" r:id="rId3"/>
    <p:sldId id="323" r:id="rId4"/>
    <p:sldId id="384" r:id="rId5"/>
    <p:sldId id="379" r:id="rId6"/>
    <p:sldId id="382" r:id="rId7"/>
    <p:sldId id="383" r:id="rId8"/>
    <p:sldId id="367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F52"/>
    <a:srgbClr val="0B143B"/>
    <a:srgbClr val="567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5" autoAdjust="0"/>
    <p:restoredTop sz="90963" autoAdjust="0"/>
  </p:normalViewPr>
  <p:slideViewPr>
    <p:cSldViewPr>
      <p:cViewPr>
        <p:scale>
          <a:sx n="50" d="100"/>
          <a:sy n="50" d="100"/>
        </p:scale>
        <p:origin x="146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870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111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994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040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3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Day 2 </a:t>
            </a: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69275"/>
              </p:ext>
            </p:extLst>
          </p:nvPr>
        </p:nvGraphicFramePr>
        <p:xfrm>
          <a:off x="1600200" y="176093"/>
          <a:ext cx="6858000" cy="5996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245">
                <a:tc>
                  <a:txBody>
                    <a:bodyPr/>
                    <a:lstStyle/>
                    <a:p>
                      <a:r>
                        <a:rPr lang="en-US" sz="2400" b="1" noProof="0" dirty="0"/>
                        <a:t>Group </a:t>
                      </a:r>
                      <a:r>
                        <a:rPr lang="ru-RU" sz="2400" b="1" noProof="0" dirty="0"/>
                        <a:t>3</a:t>
                      </a:r>
                      <a:r>
                        <a:rPr lang="en-US" sz="2400" b="1" noProof="0" dirty="0"/>
                        <a:t> </a:t>
                      </a:r>
                      <a:r>
                        <a:rPr lang="en-US" sz="2400" b="1" baseline="0" noProof="0" dirty="0"/>
                        <a:t> - Countries</a:t>
                      </a:r>
                      <a:endParaRPr lang="ru-RU" sz="24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en-US" sz="2400" b="1" dirty="0"/>
                        <a:t>Armenia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en-US" sz="2400" b="1" dirty="0"/>
                        <a:t>Bulgaria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en-US" sz="2400" b="1" dirty="0"/>
                        <a:t>Belarus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en-US" sz="2400" b="1" dirty="0"/>
                        <a:t>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Kazakhstan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en-US" sz="2400" b="1" dirty="0"/>
                        <a:t>Kyrgyz Republic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8160">
                <a:tc>
                  <a:txBody>
                    <a:bodyPr/>
                    <a:lstStyle/>
                    <a:p>
                      <a:r>
                        <a:rPr lang="en-US" sz="2400" b="1" dirty="0"/>
                        <a:t>Russian Federation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en-US" sz="2400" b="1" dirty="0"/>
                        <a:t>Uzbekistan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7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Ukraine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B143B"/>
                </a:solidFill>
              </a:rPr>
              <a:t>                   I. Summary of Discussions</a:t>
            </a:r>
          </a:p>
          <a:p>
            <a:pPr algn="just"/>
            <a:endParaRPr lang="en-US" sz="2800" b="1" dirty="0">
              <a:solidFill>
                <a:srgbClr val="0B143B"/>
              </a:solidFill>
            </a:endParaRPr>
          </a:p>
          <a:p>
            <a:pPr algn="just"/>
            <a:r>
              <a:rPr lang="en-US" sz="2800" b="1" i="1" u="sng" dirty="0">
                <a:solidFill>
                  <a:srgbClr val="0B143B"/>
                </a:solidFill>
              </a:rPr>
              <a:t>Citizen motivation</a:t>
            </a:r>
            <a:endParaRPr lang="ru-RU" sz="2800" b="1" i="1" u="sng" dirty="0">
              <a:solidFill>
                <a:srgbClr val="0B143B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Conduct citizen motivation surveys</a:t>
            </a:r>
            <a:r>
              <a:rPr lang="ru-RU" sz="2800" b="1" dirty="0">
                <a:solidFill>
                  <a:srgbClr val="0B143B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Enhance budget literacy</a:t>
            </a:r>
            <a:r>
              <a:rPr lang="ru-RU" sz="2800" b="1" dirty="0">
                <a:solidFill>
                  <a:srgbClr val="0B143B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Publish Citizens’ Budgets </a:t>
            </a:r>
            <a:r>
              <a:rPr lang="ru-RU" sz="2800" b="1" dirty="0">
                <a:solidFill>
                  <a:srgbClr val="0B143B"/>
                </a:solidFill>
              </a:rPr>
              <a:t>(</a:t>
            </a:r>
            <a:r>
              <a:rPr lang="en-US" sz="2800" b="1" dirty="0">
                <a:solidFill>
                  <a:srgbClr val="0B143B"/>
                </a:solidFill>
              </a:rPr>
              <a:t>infographics</a:t>
            </a:r>
            <a:r>
              <a:rPr lang="ru-RU" sz="2800" b="1" dirty="0">
                <a:solidFill>
                  <a:srgbClr val="0B143B"/>
                </a:solidFill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Ensure citizen engagement in budget allocation and publish the results of citizen engagement</a:t>
            </a:r>
            <a:r>
              <a:rPr lang="ru-RU" sz="2800" b="1" dirty="0">
                <a:solidFill>
                  <a:srgbClr val="0B143B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Raise household income</a:t>
            </a:r>
            <a:r>
              <a:rPr lang="ru-RU" sz="2800" b="1" dirty="0">
                <a:solidFill>
                  <a:srgbClr val="0B143B"/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B143B"/>
                </a:solidFill>
              </a:rPr>
              <a:t>Summary of Discussions</a:t>
            </a:r>
          </a:p>
          <a:p>
            <a:pPr algn="just"/>
            <a:endParaRPr lang="ru-RU" sz="2800" b="1" dirty="0">
              <a:solidFill>
                <a:srgbClr val="0B143B"/>
              </a:solidFill>
            </a:endParaRPr>
          </a:p>
          <a:p>
            <a:pPr algn="just"/>
            <a:r>
              <a:rPr lang="en-US" sz="2800" b="1" u="sng" dirty="0">
                <a:solidFill>
                  <a:srgbClr val="0B143B"/>
                </a:solidFill>
              </a:rPr>
              <a:t>Government motivation</a:t>
            </a:r>
            <a:endParaRPr lang="ru-RU" sz="2800" b="1" u="sng" dirty="0">
              <a:solidFill>
                <a:srgbClr val="0B143B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Political will</a:t>
            </a:r>
            <a:r>
              <a:rPr lang="ru-RU" sz="2800" b="1" dirty="0">
                <a:solidFill>
                  <a:srgbClr val="0B143B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Generation of ideas</a:t>
            </a:r>
            <a:r>
              <a:rPr lang="ru-RU" sz="2800" b="1" dirty="0">
                <a:solidFill>
                  <a:srgbClr val="0B143B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Identify shortcomings and improve public services</a:t>
            </a:r>
            <a:r>
              <a:rPr lang="ru-RU" sz="2800" b="1" dirty="0">
                <a:solidFill>
                  <a:srgbClr val="0B143B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B143B"/>
                </a:solidFill>
              </a:rPr>
              <a:t>Build public trust (political capital)</a:t>
            </a:r>
            <a:r>
              <a:rPr lang="ru-RU" sz="2800" b="1" dirty="0">
                <a:solidFill>
                  <a:srgbClr val="0B143B"/>
                </a:solidFill>
              </a:rPr>
              <a:t>.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84280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How to strengthen motivation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? </a:t>
            </a:r>
          </a:p>
          <a:p>
            <a:pPr algn="just"/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Publish Citizens’ Budgets, conduct workshops, webinars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Conduct public polls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Establish public councils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Adopt a law on public councils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Publish regulatory acts governing socio-economic issues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Matching grants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Engage deputies (MPs), NGOs and the media</a:t>
            </a:r>
            <a:r>
              <a:rPr lang="ru-RU" sz="2800" b="1" dirty="0">
                <a:solidFill>
                  <a:schemeClr val="tx1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i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chemeClr val="tx1"/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84887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4797"/>
            <a:ext cx="7620000" cy="62483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II. Are there any IT applications in your country that facilitate and support public participation in the budget process and what are they</a:t>
            </a:r>
            <a:r>
              <a:rPr lang="ru-RU" sz="28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ru-RU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All countries have government, parliament and MOF portals</a:t>
            </a:r>
            <a:endParaRPr lang="ru-RU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noProof="0" dirty="0">
                <a:solidFill>
                  <a:schemeClr val="tx1"/>
                </a:solidFill>
              </a:rPr>
              <a:t>Social networks </a:t>
            </a:r>
            <a:r>
              <a:rPr lang="ru-RU" sz="2800" b="1" dirty="0">
                <a:solidFill>
                  <a:schemeClr val="tx1"/>
                </a:solidFill>
              </a:rPr>
              <a:t>(</a:t>
            </a:r>
            <a:r>
              <a:rPr lang="en-US" sz="2800" b="1" dirty="0">
                <a:solidFill>
                  <a:schemeClr val="tx1"/>
                </a:solidFill>
              </a:rPr>
              <a:t>Instagram, Facebook</a:t>
            </a:r>
            <a:r>
              <a:rPr lang="ru-RU" sz="2800" b="1" dirty="0">
                <a:solidFill>
                  <a:schemeClr val="tx1"/>
                </a:solidFill>
              </a:rPr>
              <a:t>)</a:t>
            </a:r>
            <a:endParaRPr lang="ru-RU" sz="2800" b="1" noProof="0" dirty="0">
              <a:solidFill>
                <a:schemeClr val="tx1"/>
              </a:solidFill>
            </a:endParaRPr>
          </a:p>
          <a:p>
            <a:pPr algn="l"/>
            <a:endParaRPr lang="ru-RU" sz="2800" b="1" noProof="0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Best practice</a:t>
            </a:r>
            <a:r>
              <a:rPr lang="ru-RU" sz="2800" b="1" dirty="0">
                <a:solidFill>
                  <a:schemeClr val="tx1"/>
                </a:solidFill>
              </a:rPr>
              <a:t>: </a:t>
            </a:r>
            <a:r>
              <a:rPr lang="en-US" sz="2800" b="1" dirty="0">
                <a:solidFill>
                  <a:schemeClr val="tx1"/>
                </a:solidFill>
              </a:rPr>
              <a:t>Georgia, Kazakhstan, Kyrgyz republic (matching grants)</a:t>
            </a:r>
            <a:endParaRPr lang="ru-RU" sz="2800" b="1" noProof="0" dirty="0">
              <a:solidFill>
                <a:schemeClr val="tx1"/>
              </a:solidFill>
            </a:endParaRPr>
          </a:p>
          <a:p>
            <a:pPr algn="l"/>
            <a:endParaRPr lang="ru-RU" sz="2800" b="1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41630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1"/>
            <a:ext cx="7620000" cy="6248399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Conclusion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</a:p>
          <a:p>
            <a:pPr algn="just"/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Motivation should be fostered at the municipal level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Ensure feedback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Site visits to engage with the public on the ground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Engage all government levels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400" b="1" dirty="0">
              <a:solidFill>
                <a:schemeClr val="tx1"/>
              </a:solidFill>
            </a:endParaRPr>
          </a:p>
          <a:p>
            <a:pPr algn="just"/>
            <a:endParaRPr lang="en-US" sz="2400" b="1" dirty="0">
              <a:solidFill>
                <a:schemeClr val="tx1"/>
              </a:solidFill>
            </a:endParaRPr>
          </a:p>
          <a:p>
            <a:pPr algn="just"/>
            <a:endParaRPr lang="ru-RU" sz="2400" b="1" dirty="0">
              <a:solidFill>
                <a:schemeClr val="tx1"/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860950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cap="all" noProof="0" dirty="0">
                <a:solidFill>
                  <a:srgbClr val="2C3F52"/>
                </a:solidFill>
              </a:rPr>
              <a:t>It is the government that should serve the people – not the other way around</a:t>
            </a:r>
            <a:r>
              <a:rPr lang="ru-RU" sz="3600" b="1" cap="all" noProof="0" dirty="0">
                <a:solidFill>
                  <a:srgbClr val="2C3F52"/>
                </a:solidFill>
              </a:rPr>
              <a:t>!</a:t>
            </a:r>
          </a:p>
          <a:p>
            <a:pPr algn="just"/>
            <a:endParaRPr lang="ru-RU" sz="3600" noProof="0" dirty="0">
              <a:solidFill>
                <a:schemeClr val="tx1"/>
              </a:solidFill>
            </a:endParaRPr>
          </a:p>
          <a:p>
            <a:pPr algn="l"/>
            <a:endParaRPr lang="ru-RU" sz="36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255</Words>
  <Application>Microsoft Office PowerPoint</Application>
  <PresentationFormat>On-screen Show 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594</cp:revision>
  <cp:lastPrinted>2018-03-21T10:56:59Z</cp:lastPrinted>
  <dcterms:created xsi:type="dcterms:W3CDTF">2012-02-13T09:14:10Z</dcterms:created>
  <dcterms:modified xsi:type="dcterms:W3CDTF">2018-03-21T11:05:43Z</dcterms:modified>
</cp:coreProperties>
</file>