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7" r:id="rId3"/>
    <p:sldId id="323" r:id="rId4"/>
    <p:sldId id="384" r:id="rId5"/>
    <p:sldId id="379" r:id="rId6"/>
    <p:sldId id="382" r:id="rId7"/>
    <p:sldId id="383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F52"/>
    <a:srgbClr val="0B143B"/>
    <a:srgbClr val="567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5" autoAdjust="0"/>
    <p:restoredTop sz="90963" autoAdjust="0"/>
  </p:normalViewPr>
  <p:slideViewPr>
    <p:cSldViewPr>
      <p:cViewPr varScale="1">
        <p:scale>
          <a:sx n="66" d="100"/>
          <a:sy n="66" d="100"/>
        </p:scale>
        <p:origin x="17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3/16/2018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3/16/2018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‹Nr.›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870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111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994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040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ДЕНЬ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1600" smtClean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70681"/>
              </p:ext>
            </p:extLst>
          </p:nvPr>
        </p:nvGraphicFramePr>
        <p:xfrm>
          <a:off x="1600200" y="176093"/>
          <a:ext cx="6858000" cy="5996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245">
                <a:tc>
                  <a:txBody>
                    <a:bodyPr/>
                    <a:lstStyle/>
                    <a:p>
                      <a:r>
                        <a:rPr lang="ru-RU" sz="2400" b="1" noProof="0" dirty="0"/>
                        <a:t>Группа 3</a:t>
                      </a:r>
                      <a:r>
                        <a:rPr lang="en-US" sz="2400" b="1" noProof="0" dirty="0"/>
                        <a:t> </a:t>
                      </a:r>
                      <a:r>
                        <a:rPr lang="en-US" sz="2400" b="1" baseline="0" noProof="0" dirty="0"/>
                        <a:t> - </a:t>
                      </a:r>
                      <a:r>
                        <a:rPr lang="az-Cyrl-AZ" sz="2400" b="1" baseline="0" noProof="0" dirty="0"/>
                        <a:t>Страны</a:t>
                      </a:r>
                      <a:endParaRPr lang="ru-RU" sz="24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ru-RU" sz="2400" b="1" dirty="0"/>
                        <a:t>Армения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ru-RU" sz="2400" b="1" dirty="0"/>
                        <a:t>Болгария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ru-RU" sz="2400" b="1" dirty="0"/>
                        <a:t>Беларусь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ru-RU" sz="2400" b="1" dirty="0"/>
                        <a:t>Молдова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Казахстан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ru-RU" sz="2400" b="1" dirty="0"/>
                        <a:t>Кыргызстан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160">
                <a:tc>
                  <a:txBody>
                    <a:bodyPr/>
                    <a:lstStyle/>
                    <a:p>
                      <a:r>
                        <a:rPr lang="ru-RU" sz="2400" b="1" dirty="0"/>
                        <a:t>Российская Федерация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r>
                        <a:rPr lang="ru-RU" sz="2400" b="1" dirty="0"/>
                        <a:t>Узбекистан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7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Украина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B143B"/>
                </a:solidFill>
              </a:rPr>
              <a:t>                   I. P</a:t>
            </a:r>
            <a:r>
              <a:rPr lang="az-Cyrl-AZ" sz="2800" b="1" dirty="0">
                <a:solidFill>
                  <a:srgbClr val="0B143B"/>
                </a:solidFill>
              </a:rPr>
              <a:t>езюме результатов обсуждений</a:t>
            </a:r>
            <a:endParaRPr lang="en-US" sz="2800" b="1" dirty="0">
              <a:solidFill>
                <a:srgbClr val="0B143B"/>
              </a:solidFill>
            </a:endParaRPr>
          </a:p>
          <a:p>
            <a:pPr algn="just"/>
            <a:endParaRPr lang="en-US" sz="2800" b="1" dirty="0">
              <a:solidFill>
                <a:srgbClr val="0B143B"/>
              </a:solidFill>
            </a:endParaRPr>
          </a:p>
          <a:p>
            <a:pPr algn="just"/>
            <a:r>
              <a:rPr lang="ru-RU" sz="2800" b="1" i="1" u="sng" dirty="0">
                <a:solidFill>
                  <a:srgbClr val="0B143B"/>
                </a:solidFill>
              </a:rPr>
              <a:t>Мотивация общественности?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Проведение обследования мотивации участия граждан;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Повышение бюджетной грамотности;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Публикация бюджета для граждан (</a:t>
            </a:r>
            <a:r>
              <a:rPr lang="ru-RU" sz="2800" b="1" dirty="0" err="1">
                <a:solidFill>
                  <a:srgbClr val="0B143B"/>
                </a:solidFill>
              </a:rPr>
              <a:t>инфографика</a:t>
            </a:r>
            <a:r>
              <a:rPr lang="ru-RU" sz="2800" b="1" dirty="0">
                <a:solidFill>
                  <a:srgbClr val="0B143B"/>
                </a:solidFill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Обеспечение участия граждан в распределении бюджета и опубликование результатов участия граждан;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Повышение уровня доходов населения.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rgbClr val="0B143B"/>
                </a:solidFill>
              </a:rPr>
              <a:t>                   P</a:t>
            </a:r>
            <a:r>
              <a:rPr lang="az-Cyrl-AZ" sz="2800" b="1" dirty="0">
                <a:solidFill>
                  <a:srgbClr val="0B143B"/>
                </a:solidFill>
              </a:rPr>
              <a:t>езюме результатов обсуждений</a:t>
            </a:r>
            <a:endParaRPr lang="en-US" sz="2800" b="1" dirty="0">
              <a:solidFill>
                <a:srgbClr val="0B143B"/>
              </a:solidFill>
            </a:endParaRPr>
          </a:p>
          <a:p>
            <a:pPr algn="just"/>
            <a:endParaRPr lang="ru-RU" sz="2800" b="1" dirty="0">
              <a:solidFill>
                <a:srgbClr val="0B143B"/>
              </a:solidFill>
            </a:endParaRPr>
          </a:p>
          <a:p>
            <a:pPr algn="just"/>
            <a:r>
              <a:rPr lang="ru-RU" sz="2800" b="1" u="sng" dirty="0">
                <a:solidFill>
                  <a:srgbClr val="0B143B"/>
                </a:solidFill>
              </a:rPr>
              <a:t>Мотивация органов государственной власти?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Политическая воля;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Генерация больше идей;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Выявления недостатков и повышение качества </a:t>
            </a:r>
            <a:r>
              <a:rPr lang="ru-RU" sz="2800" b="1" dirty="0" err="1">
                <a:solidFill>
                  <a:srgbClr val="0B143B"/>
                </a:solidFill>
              </a:rPr>
              <a:t>госуслуг</a:t>
            </a:r>
            <a:r>
              <a:rPr lang="ru-RU" sz="2800" b="1" dirty="0">
                <a:solidFill>
                  <a:srgbClr val="0B143B"/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B143B"/>
                </a:solidFill>
              </a:rPr>
              <a:t>Улучшения доверие населения (политический капитал).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84280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Механизмы стимулирования мотивации? </a:t>
            </a:r>
          </a:p>
          <a:p>
            <a:pPr algn="just"/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Публикация гражданского бюджета, проведение семинаров,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</a:rPr>
              <a:t>вебинары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Опрос населения;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Создание общественных советов;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Принятие закона об общественных советах;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Обязательное размещения НПА, регулирующих социально-экономические вопросы;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Долевые гранты;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Активировать участие депутатов, ННО и СМИ;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b="1" i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84887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797"/>
            <a:ext cx="7620000" cy="62483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II. </a:t>
            </a:r>
            <a:r>
              <a:rPr lang="ru-RU" sz="2800" b="1" dirty="0">
                <a:solidFill>
                  <a:schemeClr val="tx1"/>
                </a:solidFill>
              </a:rPr>
              <a:t>Е</a:t>
            </a:r>
            <a:r>
              <a:rPr lang="ru-RU" sz="2800" b="1" noProof="0" dirty="0" err="1">
                <a:solidFill>
                  <a:schemeClr val="tx1"/>
                </a:solidFill>
              </a:rPr>
              <a:t>сть</a:t>
            </a:r>
            <a:r>
              <a:rPr lang="ru-RU" sz="2800" b="1" noProof="0" dirty="0">
                <a:solidFill>
                  <a:schemeClr val="tx1"/>
                </a:solidFill>
              </a:rPr>
              <a:t> ли в Вашей стране действующие </a:t>
            </a:r>
            <a:r>
              <a:rPr lang="en-US" sz="2800" b="1" noProof="0" dirty="0">
                <a:solidFill>
                  <a:schemeClr val="tx1"/>
                </a:solidFill>
              </a:rPr>
              <a:t>IT</a:t>
            </a:r>
            <a:r>
              <a:rPr lang="ru-RU" sz="2800" b="1" noProof="0" dirty="0">
                <a:solidFill>
                  <a:schemeClr val="tx1"/>
                </a:solidFill>
              </a:rPr>
              <a:t> сервисы для участия граждан в Бюджетном процессе?</a:t>
            </a:r>
          </a:p>
          <a:p>
            <a:pPr algn="l"/>
            <a:endParaRPr lang="ru-RU" sz="2800" b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Есть во всех странах (ПОРТАЛЫ Парламента, правительства, МФ),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b="1" noProof="0" dirty="0">
                <a:solidFill>
                  <a:schemeClr val="tx1"/>
                </a:solidFill>
              </a:rPr>
              <a:t>С</a:t>
            </a:r>
            <a:r>
              <a:rPr lang="ru-RU" sz="2800" b="1" dirty="0" err="1">
                <a:solidFill>
                  <a:schemeClr val="tx1"/>
                </a:solidFill>
              </a:rPr>
              <a:t>оциальные</a:t>
            </a:r>
            <a:r>
              <a:rPr lang="ru-RU" sz="2800" b="1" dirty="0">
                <a:solidFill>
                  <a:schemeClr val="tx1"/>
                </a:solidFill>
              </a:rPr>
              <a:t> сети (</a:t>
            </a:r>
            <a:r>
              <a:rPr lang="ru-RU" sz="2800" b="1" dirty="0" err="1">
                <a:solidFill>
                  <a:schemeClr val="tx1"/>
                </a:solidFill>
              </a:rPr>
              <a:t>инстаграмм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err="1">
                <a:solidFill>
                  <a:schemeClr val="tx1"/>
                </a:solidFill>
              </a:rPr>
              <a:t>фейсбук</a:t>
            </a:r>
            <a:r>
              <a:rPr lang="ru-RU" sz="2800" b="1" dirty="0">
                <a:solidFill>
                  <a:schemeClr val="tx1"/>
                </a:solidFill>
              </a:rPr>
              <a:t>)</a:t>
            </a:r>
            <a:endParaRPr lang="ru-RU" sz="2800" b="1" noProof="0" dirty="0">
              <a:solidFill>
                <a:schemeClr val="tx1"/>
              </a:solidFill>
            </a:endParaRPr>
          </a:p>
          <a:p>
            <a:pPr algn="l"/>
            <a:endParaRPr lang="ru-RU" sz="2800" b="1" noProof="0" dirty="0">
              <a:solidFill>
                <a:schemeClr val="tx1"/>
              </a:solidFill>
            </a:endParaRPr>
          </a:p>
          <a:p>
            <a:pPr algn="l"/>
            <a:r>
              <a:rPr lang="ru-RU" sz="2800" b="1" dirty="0">
                <a:solidFill>
                  <a:schemeClr val="tx1"/>
                </a:solidFill>
              </a:rPr>
              <a:t>Успешный пример: Грузия, Казахстан, Беларусь, Кыргызстан (долевые гранты)</a:t>
            </a:r>
            <a:endParaRPr lang="ru-RU" sz="2800" b="1" noProof="0" dirty="0">
              <a:solidFill>
                <a:schemeClr val="tx1"/>
              </a:solidFill>
            </a:endParaRPr>
          </a:p>
          <a:p>
            <a:pPr algn="l"/>
            <a:endParaRPr lang="ru-RU" sz="2800" b="1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41630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1"/>
            <a:ext cx="7620000" cy="6248399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ЗАКЛЮЧЕНИЕ: </a:t>
            </a:r>
          </a:p>
          <a:p>
            <a:pPr algn="just"/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Мотивацию надо создавать на уровне муниципалитета.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Обеспечить обратную связь.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Выход на места для общения с населением.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tx1"/>
                </a:solidFill>
              </a:rPr>
              <a:t>Вовлечение всех органов власти.</a:t>
            </a: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endParaRPr lang="en-US" sz="2400" b="1" dirty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860950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cap="all" noProof="0" dirty="0">
                <a:solidFill>
                  <a:srgbClr val="2C3F52"/>
                </a:solidFill>
              </a:rPr>
              <a:t>Не народ должен служить правительству, </a:t>
            </a:r>
          </a:p>
          <a:p>
            <a:r>
              <a:rPr lang="ru-RU" sz="3600" b="1" cap="all" noProof="0" dirty="0">
                <a:solidFill>
                  <a:srgbClr val="2C3F52"/>
                </a:solidFill>
              </a:rPr>
              <a:t>а правительство – народу!</a:t>
            </a:r>
          </a:p>
          <a:p>
            <a:pPr algn="just"/>
            <a:endParaRPr lang="ru-RU" sz="3600" noProof="0" dirty="0">
              <a:solidFill>
                <a:schemeClr val="tx1"/>
              </a:solidFill>
            </a:endParaRPr>
          </a:p>
          <a:p>
            <a:pPr algn="l"/>
            <a:endParaRPr lang="ru-RU" sz="36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Bildschirmpräsentation (4:3)</PresentationFormat>
  <Paragraphs>120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AVPRO</cp:lastModifiedBy>
  <cp:revision>592</cp:revision>
  <cp:lastPrinted>2012-03-11T09:33:36Z</cp:lastPrinted>
  <dcterms:created xsi:type="dcterms:W3CDTF">2012-02-13T09:14:10Z</dcterms:created>
  <dcterms:modified xsi:type="dcterms:W3CDTF">2018-03-16T16:24:49Z</dcterms:modified>
</cp:coreProperties>
</file>