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91" r:id="rId1"/>
  </p:sldMasterIdLst>
  <p:notesMasterIdLst>
    <p:notesMasterId r:id="rId34"/>
  </p:notesMasterIdLst>
  <p:handoutMasterIdLst>
    <p:handoutMasterId r:id="rId35"/>
  </p:handoutMasterIdLst>
  <p:sldIdLst>
    <p:sldId id="256" r:id="rId2"/>
    <p:sldId id="369" r:id="rId3"/>
    <p:sldId id="370" r:id="rId4"/>
    <p:sldId id="292" r:id="rId5"/>
    <p:sldId id="371" r:id="rId6"/>
    <p:sldId id="374" r:id="rId7"/>
    <p:sldId id="302" r:id="rId8"/>
    <p:sldId id="375" r:id="rId9"/>
    <p:sldId id="372" r:id="rId10"/>
    <p:sldId id="377" r:id="rId11"/>
    <p:sldId id="367" r:id="rId12"/>
    <p:sldId id="376" r:id="rId13"/>
    <p:sldId id="378" r:id="rId14"/>
    <p:sldId id="379" r:id="rId15"/>
    <p:sldId id="380" r:id="rId16"/>
    <p:sldId id="381" r:id="rId17"/>
    <p:sldId id="382" r:id="rId18"/>
    <p:sldId id="383" r:id="rId19"/>
    <p:sldId id="363" r:id="rId20"/>
    <p:sldId id="385" r:id="rId21"/>
    <p:sldId id="386" r:id="rId22"/>
    <p:sldId id="387" r:id="rId23"/>
    <p:sldId id="388" r:id="rId24"/>
    <p:sldId id="389" r:id="rId25"/>
    <p:sldId id="390" r:id="rId26"/>
    <p:sldId id="391" r:id="rId27"/>
    <p:sldId id="392" r:id="rId28"/>
    <p:sldId id="393" r:id="rId29"/>
    <p:sldId id="394" r:id="rId30"/>
    <p:sldId id="396" r:id="rId31"/>
    <p:sldId id="397" r:id="rId32"/>
    <p:sldId id="287" r:id="rId33"/>
  </p:sldIdLst>
  <p:sldSz cx="9144000" cy="6858000" type="screen4x3"/>
  <p:notesSz cx="6669088" cy="9928225"/>
  <p:photoAlbum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05" autoAdjust="0"/>
    <p:restoredTop sz="94615" autoAdjust="0"/>
  </p:normalViewPr>
  <p:slideViewPr>
    <p:cSldViewPr>
      <p:cViewPr>
        <p:scale>
          <a:sx n="70" d="100"/>
          <a:sy n="70" d="100"/>
        </p:scale>
        <p:origin x="-71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189C7-9289-4915-9179-07C4F943BB54}" type="datetimeFigureOut">
              <a:rPr lang="tr-TR" smtClean="0"/>
              <a:pPr/>
              <a:t>19.12.2013</a:t>
            </a:fld>
            <a:endParaRPr lang="ru-RU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776866" y="9429671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5B6A4-86A9-4635-8B75-2244D39BF086}" type="slidenum">
              <a:rPr lang="tr-TR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222507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D5671EB-7E87-4037-8198-7DA8DCB3E23B}" type="datetimeFigureOut">
              <a:rPr lang="tr-TR"/>
              <a:pPr>
                <a:defRPr/>
              </a:pPr>
              <a:t>19.12.2013</a:t>
            </a:fld>
            <a:endParaRPr lang="ru-RU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43009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777608" y="943009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E6A8CC3-4D09-4A31-865B-6F53AC28F45D}" type="slidenum">
              <a:rPr lang="tr-TR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678993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EE6A22-011D-4E04-B93F-F9DA59EDAA11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C27FF6-6125-4D14-AA7A-6FA04296C47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085225-1F0B-40C3-A19F-C030E5764518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CB36A-071F-455E-8E17-60B8FDAAC58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04B5BE-07A4-4F09-B71D-25A683680F49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1C62B-F820-4236-AD3F-552FBD7F81D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1EC5AE-AD66-4D4E-933B-84A79DF10157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FC6C3B-00AA-4489-AD0B-B105E88B925D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3AC43-960B-4D5F-977B-05C650956EC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3CC97A-27CB-4EB3-A0E0-ED5743C7A373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DD6B5-6AF7-494D-9EE2-9829F9B94BA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98AAB-4623-4DED-94EE-9692604D5A49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F482D-B4CB-40C4-AFB0-092ADA32D28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5BAACB-466B-4858-85EF-5860D04311AC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3D7CA-6D4B-4516-A67F-BDD93922EAE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0AC3E8-9864-4B50-B9F3-B522DE032E6A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D50A4E-0A2A-4326-8726-CF431B50415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191A52-FFD9-42EF-AEDC-A9AEEF42BFE9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EC796-0979-4866-8414-11786FB870F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D100FA-8E85-4FCF-95DD-0B291C6E299F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23F61-6458-413D-B5BA-18EB2E98935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4E895B-BB33-4087-AD4A-46015F2FEA4A}" type="datetime1">
              <a:rPr lang="tr-TR" smtClean="0"/>
              <a:pPr>
                <a:defRPr/>
              </a:pPr>
              <a:t>19.12.2013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CE60DBC-8744-4D16-9336-299F316B9824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aşlık 1"/>
          <p:cNvSpPr>
            <a:spLocks noGrp="1"/>
          </p:cNvSpPr>
          <p:nvPr>
            <p:ph type="ctrTitle"/>
          </p:nvPr>
        </p:nvSpPr>
        <p:spPr>
          <a:xfrm>
            <a:off x="1408113" y="836712"/>
            <a:ext cx="7196137" cy="315585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rPr lang="ru-RU" sz="4900" dirty="0" smtClean="0">
                <a:solidFill>
                  <a:schemeClr val="accent2">
                    <a:lumMod val="50000"/>
                  </a:schemeClr>
                </a:solidFill>
              </a:rPr>
              <a:t>ПЛАНОВО-БЮДЖЕТНАЯ КОМИССИЯ И ОБЩИЙ БЮДЖЕТНЫЙ ПРОЦЕСС</a:t>
            </a:r>
            <a:r>
              <a:t/>
            </a:r>
            <a:br/>
            <a:endParaRPr lang="ru-RU" b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350" y="4365625"/>
            <a:ext cx="7056438" cy="1001713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Yüksel KARADENİZ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Эксперт в вопросах законодательства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6" name="Picture 4" descr="d:\45408\Desktop\yaldizli_eski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5667375"/>
            <a:ext cx="72723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ru-RU" dirty="0" smtClean="0"/>
              <a:t>Бюджетный процесс состоит из 4-х стадий, а именно:</a:t>
            </a:r>
          </a:p>
          <a:p>
            <a:pPr marL="82550" indent="0" algn="just">
              <a:buNone/>
            </a:pPr>
            <a:r>
              <a:rPr lang="en-US" dirty="0" smtClean="0"/>
              <a:t>	</a:t>
            </a:r>
          </a:p>
          <a:p>
            <a:pPr marL="82550" indent="0" algn="just">
              <a:buNone/>
            </a:pPr>
            <a:r>
              <a:rPr lang="en-US" dirty="0" smtClean="0"/>
              <a:t>	</a:t>
            </a:r>
            <a:r>
              <a:rPr lang="ru-RU" dirty="0" smtClean="0"/>
              <a:t>1- Стадия подготовки</a:t>
            </a:r>
          </a:p>
          <a:p>
            <a:pPr marL="82550" indent="0" algn="just">
              <a:buNone/>
            </a:pPr>
            <a:r>
              <a:rPr lang="en-US" dirty="0" smtClean="0"/>
              <a:t>	</a:t>
            </a:r>
            <a:r>
              <a:rPr lang="ru-RU" dirty="0" smtClean="0"/>
              <a:t>2- Стадия утверждения</a:t>
            </a:r>
          </a:p>
          <a:p>
            <a:pPr marL="82550" indent="0" algn="just">
              <a:buNone/>
            </a:pPr>
            <a:r>
              <a:rPr lang="en-US" dirty="0" smtClean="0"/>
              <a:t>	</a:t>
            </a:r>
            <a:r>
              <a:rPr lang="ru-RU" dirty="0" smtClean="0"/>
              <a:t>3- Стадия применения</a:t>
            </a:r>
          </a:p>
          <a:p>
            <a:pPr marL="82550" indent="0" algn="just">
              <a:buNone/>
            </a:pPr>
            <a:r>
              <a:rPr lang="en-US" dirty="0" smtClean="0"/>
              <a:t>	</a:t>
            </a:r>
            <a:r>
              <a:rPr lang="ru-RU" dirty="0" smtClean="0"/>
              <a:t>4- Стадия аудиторской проверки</a:t>
            </a:r>
          </a:p>
          <a:p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>
                <a:solidFill>
                  <a:schemeClr val="accent2">
                    <a:lumMod val="50000"/>
                  </a:schemeClr>
                </a:solidFill>
              </a:rPr>
              <a:t>Стадии бюджетного процесса</a:t>
            </a:r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4970290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56819" y="332656"/>
            <a:ext cx="7584256" cy="1224136"/>
          </a:xfrm>
        </p:spPr>
        <p:txBody>
          <a:bodyPr>
            <a:noAutofit/>
          </a:bodyPr>
          <a:lstStyle/>
          <a:p>
            <a:r>
              <a:rPr lang="ru-RU" sz="400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Участники бюджетного процесса</a:t>
            </a:r>
            <a:endParaRPr lang="ru-RU" sz="400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1340768"/>
            <a:ext cx="7272808" cy="482453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ru-RU" sz="2200" u="sng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ru-RU" sz="2200" u="sng" smtClean="0"/>
              <a:t>На стадии подготовки:</a:t>
            </a:r>
            <a:endParaRPr lang="ru-RU" sz="2200" u="sng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   </a:t>
            </a:r>
            <a:r>
              <a:rPr lang="ru-RU" sz="2200" smtClean="0"/>
              <a:t>Министерство финансов</a:t>
            </a:r>
            <a:endParaRPr lang="ru-RU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   </a:t>
            </a:r>
            <a:r>
              <a:rPr lang="ru-RU" sz="2200" smtClean="0"/>
              <a:t>Министерство развития</a:t>
            </a:r>
            <a:endParaRPr lang="ru-RU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   </a:t>
            </a:r>
            <a:r>
              <a:rPr lang="ru-RU" sz="2200" smtClean="0"/>
              <a:t>Казначейство</a:t>
            </a:r>
            <a:endParaRPr lang="ru-RU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   </a:t>
            </a:r>
            <a:r>
              <a:rPr lang="ru-RU" sz="2200" smtClean="0"/>
              <a:t>Другие органы государственной администрации</a:t>
            </a:r>
            <a:endParaRPr lang="ru-RU" sz="220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ru-RU" sz="2200" u="sng" smtClean="0"/>
              <a:t>На стадии утверждения:</a:t>
            </a:r>
            <a:endParaRPr lang="ru-RU" sz="2200" u="sng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   ВСНТ</a:t>
            </a:r>
            <a:endParaRPr lang="ru-RU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  </a:t>
            </a:r>
            <a:r>
              <a:rPr lang="ru-RU" sz="2200" smtClean="0"/>
              <a:t> Президент Республики</a:t>
            </a:r>
            <a:endParaRPr lang="ru-RU" sz="220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ru-RU" sz="2200" u="sng" smtClean="0"/>
              <a:t>На стадии исполнения и бухгалтерского учета:</a:t>
            </a:r>
            <a:endParaRPr lang="ru-RU" sz="2200" u="sng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   </a:t>
            </a:r>
            <a:r>
              <a:rPr lang="ru-RU" sz="2200" smtClean="0"/>
              <a:t>Министерство финансов</a:t>
            </a:r>
            <a:endParaRPr lang="ru-RU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   Органы государственной администрации</a:t>
            </a:r>
            <a:endParaRPr lang="ru-RU" sz="2200" smtClean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ru-RU" sz="2200" u="sng" smtClean="0"/>
              <a:t>На стадии контроля: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sz="2200" smtClean="0"/>
              <a:t>  Аудиторы органов государственной администрации </a:t>
            </a:r>
            <a:endParaRPr lang="ru-RU" sz="220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dirty="0" smtClean="0"/>
              <a:t>  </a:t>
            </a:r>
            <a:r>
              <a:rPr lang="ru-RU" sz="2200" smtClean="0"/>
              <a:t>Счетная палата</a:t>
            </a:r>
            <a:endParaRPr lang="ru-RU" sz="2200"/>
          </a:p>
          <a:p>
            <a:endParaRPr lang="ru-RU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5" name="Picture 4" descr="d:\45408\Desktop\yaldizli_eski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0194" y="5967413"/>
            <a:ext cx="72723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8551846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lnSpcReduction="10000"/>
          </a:bodyPr>
          <a:lstStyle/>
          <a:p>
            <a:pPr marL="82550" indent="0">
              <a:buNone/>
              <a:tabLst>
                <a:tab pos="355600" algn="l"/>
              </a:tabLst>
            </a:pPr>
            <a:r>
              <a:rPr lang="ru-RU" dirty="0" smtClean="0"/>
              <a:t>В турецкой бюджетной системе государственные услуги обеспечиваются следующими типами бюджета: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Бюджет центрального </a:t>
            </a:r>
            <a:r>
              <a:rPr lang="ru-RU" dirty="0" smtClean="0"/>
              <a:t>правительства:</a:t>
            </a:r>
            <a:endParaRPr lang="ru-RU" dirty="0" smtClean="0"/>
          </a:p>
          <a:p>
            <a:pPr lvl="1">
              <a:buFont typeface="Wingdings" pitchFamily="2" charset="2"/>
              <a:buChar char="ü"/>
            </a:pPr>
            <a:r>
              <a:rPr lang="ru-RU" sz="2400" dirty="0"/>
              <a:t>Общий </a:t>
            </a:r>
            <a:r>
              <a:rPr lang="ru-RU" sz="2400" dirty="0" smtClean="0"/>
              <a:t>бюджет;</a:t>
            </a:r>
            <a:endParaRPr lang="ru-RU" sz="2400" dirty="0"/>
          </a:p>
          <a:p>
            <a:pPr lvl="1">
              <a:buFont typeface="Wingdings" pitchFamily="2" charset="2"/>
              <a:buChar char="ü"/>
            </a:pPr>
            <a:r>
              <a:rPr lang="ru-RU" sz="2400" dirty="0"/>
              <a:t>Специальный </a:t>
            </a:r>
            <a:r>
              <a:rPr lang="ru-RU" sz="2400" dirty="0" smtClean="0"/>
              <a:t>бюджет;</a:t>
            </a:r>
            <a:endParaRPr lang="ru-RU" sz="2400" dirty="0"/>
          </a:p>
          <a:p>
            <a:pPr lvl="1">
              <a:buFont typeface="Wingdings" pitchFamily="2" charset="2"/>
              <a:buChar char="ü"/>
            </a:pPr>
            <a:r>
              <a:rPr lang="ru-RU" sz="2400" dirty="0"/>
              <a:t>Бюджеты регуляторных и контролирующих </a:t>
            </a:r>
            <a:r>
              <a:rPr lang="ru-RU" sz="2400" dirty="0" smtClean="0"/>
              <a:t>органов.</a:t>
            </a:r>
            <a:endParaRPr lang="ru-RU" sz="2400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Бюджет фонда социального обеспечения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Бюджет местных органов власти</a:t>
            </a:r>
            <a:endParaRPr lang="ru-RU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34488"/>
          </a:xfrm>
        </p:spPr>
        <p:txBody>
          <a:bodyPr>
            <a:normAutofit/>
          </a:bodyPr>
          <a:lstStyle/>
          <a:p>
            <a:r>
              <a:rPr lang="ru-RU" sz="4000">
                <a:solidFill>
                  <a:schemeClr val="accent2">
                    <a:lumMod val="50000"/>
                  </a:schemeClr>
                </a:solidFill>
              </a:rPr>
              <a:t>Типы бюджетов в системе УГФ</a:t>
            </a:r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6071259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Согласно Закону №5018, стадия подготовки начинается с утверждения Среднесрочной программы.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Среднесрочная программа подготавливается Министерством развития и утверждается Кабинетом до первой недели сентября.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Среднесрочная программа в основном базируется на макроэкономических показателях.</a:t>
            </a:r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2550" indent="0"/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Стадия подготовки (1)</a:t>
            </a:r>
            <a:r>
              <a:t/>
            </a:r>
            <a:br/>
            <a:r>
              <a:rPr lang="ru-RU" sz="2000">
                <a:solidFill>
                  <a:schemeClr val="accent2">
                    <a:lumMod val="50000"/>
                  </a:schemeClr>
                </a:solidFill>
              </a:rPr>
              <a:t>(Среднесрочная программа)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6501799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Согласно Закону №5018, Среднесрочный фискальный план подготавливается в соответствии со Среднесрочной программой и публикуется до 15 сентября.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Среднесрочный фискальный план в основном ссылается на бюджетные показатели и охватывает последующие 3 года.</a:t>
            </a:r>
            <a:endParaRPr lang="ru-RU"/>
          </a:p>
          <a:p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550" lvl="0" indent="0"/>
            <a:r>
              <a:rPr lang="ru-RU" sz="4000">
                <a:solidFill>
                  <a:schemeClr val="accent2">
                    <a:lumMod val="50000"/>
                  </a:schemeClr>
                </a:solidFill>
              </a:rPr>
              <a:t>Стадия подготовки (2)</a:t>
            </a:r>
            <a:r>
              <a:t/>
            </a:r>
            <a:br/>
            <a:r>
              <a:rPr lang="ru-RU" sz="2200">
                <a:solidFill>
                  <a:schemeClr val="accent2">
                    <a:lumMod val="50000"/>
                  </a:schemeClr>
                </a:solidFill>
              </a:rPr>
              <a:t>(Среднесрочный фискальный план)</a:t>
            </a:r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7456592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Каждый орган государственной администрации подготавливает бюджетное предложение. Предложения охватывают  перспективу на 3 года.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Бюджетные предложения представляются Министерству финансов до конца сентября. 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Министерство финансов подготавливает окончательный законопроект бюджета на основе экономических показателей и баланса доходов и расходов.</a:t>
            </a:r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12168"/>
          </a:xfrm>
        </p:spPr>
        <p:txBody>
          <a:bodyPr>
            <a:normAutofit fontScale="90000"/>
          </a:bodyPr>
          <a:lstStyle/>
          <a:p>
            <a:pPr marL="82550" lvl="0" indent="0"/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Стадия подготовки (3)</a:t>
            </a:r>
            <a:r>
              <a:t/>
            </a:r>
            <a:br/>
            <a:r>
              <a:rPr lang="ru-RU" sz="2200">
                <a:solidFill>
                  <a:schemeClr val="accent2">
                    <a:lumMod val="50000"/>
                  </a:schemeClr>
                </a:solidFill>
              </a:rPr>
              <a:t>(Бюджетные предложения органов государственной администрации)</a:t>
            </a:r>
            <a:r>
              <a:t/>
            </a:r>
            <a:br/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832159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92500"/>
          </a:bodyPr>
          <a:lstStyle/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Бюджетные и макроэкономические показатели утверждаются Высшим советом планирования до первой недели октября.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После этого процесса, законопроект бюджета, отчет о смете государственного бюджета и другие документы представляются Кабинетом Парламенту.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Согласно Конституции, законопроект бюджета, законопроект итоговой отчетности и другие соответствующие документы представляются Парламенту не позднее, чем за 75 дней до начала бюджетного </a:t>
            </a:r>
            <a:r>
              <a:rPr lang="ru-RU" dirty="0" smtClean="0"/>
              <a:t>года </a:t>
            </a:r>
            <a:r>
              <a:rPr lang="ru-RU" dirty="0" smtClean="0"/>
              <a:t>(обычно 17 октября</a:t>
            </a:r>
            <a:r>
              <a:rPr lang="ru-RU" dirty="0" smtClean="0"/>
              <a:t>).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pPr marL="82550" lvl="0" indent="0"/>
            <a:r>
              <a:t/>
            </a:r>
            <a:br/>
            <a:r>
              <a:rPr lang="ru-RU" smtClean="0">
                <a:solidFill>
                  <a:schemeClr val="accent2">
                    <a:lumMod val="50000"/>
                  </a:schemeClr>
                </a:solidFill>
              </a:rPr>
              <a:t>Стадия подготовки (4)</a:t>
            </a:r>
            <a:r>
              <a:t/>
            </a:r>
            <a:br/>
            <a:r>
              <a:rPr lang="ru-RU" sz="2400">
                <a:solidFill>
                  <a:schemeClr val="accent2">
                    <a:lumMod val="50000"/>
                  </a:schemeClr>
                </a:solidFill>
              </a:rPr>
              <a:t>(Представление законопроекта бюджета Собранию)</a:t>
            </a:r>
            <a:r>
              <a:t/>
            </a:r>
            <a:br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93196308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Согласно Закону №5018, некоторые учреждения представляют свои бюджетные предложения напрямую Парламенту:</a:t>
            </a:r>
            <a:endParaRPr lang="ru-RU"/>
          </a:p>
          <a:p>
            <a:pPr lvl="1">
              <a:buSzPct val="120000"/>
              <a:buFont typeface="Arial" pitchFamily="34" charset="0"/>
              <a:buChar char="•"/>
            </a:pPr>
            <a:r>
              <a:rPr lang="ru-RU" sz="2400"/>
              <a:t>ВСНТ,</a:t>
            </a:r>
          </a:p>
          <a:p>
            <a:pPr lvl="1">
              <a:buSzPct val="120000"/>
              <a:buFont typeface="Arial" pitchFamily="34" charset="0"/>
              <a:buChar char="•"/>
            </a:pPr>
            <a:r>
              <a:rPr lang="ru-RU" sz="2400"/>
              <a:t>Счетная палата,</a:t>
            </a:r>
          </a:p>
          <a:p>
            <a:pPr lvl="1">
              <a:buSzPct val="120000"/>
              <a:buFont typeface="Arial" pitchFamily="34" charset="0"/>
              <a:buChar char="•"/>
            </a:pPr>
            <a:r>
              <a:rPr lang="ru-RU" sz="2400"/>
              <a:t>Регуляторные и контролирующие органы.</a:t>
            </a:r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pPr marL="82550" lvl="0" indent="0"/>
            <a:r>
              <a:t/>
            </a:r>
            <a:br/>
            <a:r>
              <a:rPr lang="ru-RU" smtClean="0">
                <a:solidFill>
                  <a:schemeClr val="accent2">
                    <a:lumMod val="50000"/>
                  </a:schemeClr>
                </a:solidFill>
              </a:rPr>
              <a:t>Стадия подготовки (5)</a:t>
            </a:r>
            <a:r>
              <a:t/>
            </a:r>
            <a:br/>
            <a:r>
              <a:rPr lang="ru-RU" sz="2400">
                <a:solidFill>
                  <a:schemeClr val="accent2">
                    <a:lumMod val="50000"/>
                  </a:schemeClr>
                </a:solidFill>
              </a:rPr>
              <a:t>(Представление бюджета Парламенту)</a:t>
            </a:r>
            <a:r>
              <a:t/>
            </a:r>
            <a:br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6526796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ru-RU" dirty="0" smtClean="0"/>
              <a:t>Процесс разработки законопроекта бюджета центрального правительства и законопроекта итоговой отчетности можно разделить на два этапа:</a:t>
            </a:r>
            <a:endParaRPr lang="ru-RU" dirty="0"/>
          </a:p>
          <a:p>
            <a:pPr marL="82550" indent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ru-RU" dirty="0" smtClean="0"/>
              <a:t>Этап 1: </a:t>
            </a:r>
            <a:r>
              <a:rPr lang="ru-RU" dirty="0" smtClean="0"/>
              <a:t>Планово-бюджетной комиссией</a:t>
            </a:r>
            <a:r>
              <a:rPr dirty="0"/>
              <a:t/>
            </a:r>
            <a:br>
              <a:rPr dirty="0"/>
            </a:br>
            <a:endParaRPr dirty="0"/>
          </a:p>
          <a:p>
            <a:pPr marL="82550" indent="0">
              <a:lnSpc>
                <a:spcPct val="150000"/>
              </a:lnSpc>
              <a:buNone/>
            </a:pPr>
            <a:r>
              <a:rPr lang="en-US" dirty="0" smtClean="0"/>
              <a:t>	</a:t>
            </a:r>
            <a:r>
              <a:rPr lang="ru-RU" dirty="0" smtClean="0"/>
              <a:t>Этап 2: </a:t>
            </a:r>
            <a:r>
              <a:rPr lang="ru-RU" dirty="0" smtClean="0"/>
              <a:t>Пленумом</a:t>
            </a:r>
            <a:endParaRPr lang="ru-RU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/>
          </a:bodyPr>
          <a:lstStyle/>
          <a:p>
            <a:r>
              <a:rPr lang="ru-RU" sz="4000">
                <a:solidFill>
                  <a:schemeClr val="accent2">
                    <a:lumMod val="50000"/>
                  </a:schemeClr>
                </a:solidFill>
              </a:rPr>
              <a:t>Стадия утверждения (1)</a:t>
            </a:r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3159845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2067" y="2348881"/>
            <a:ext cx="7408333" cy="3816423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Основная обязанность Планово-бюджетной комиссии заключается в обсуждении законопроектов бюджета и итоговой отчетности.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Согласно Конституции и другим законам, Планово-бюджетная комиссия представляет собой основную платформу для обсуждения законопроекта бюджета в Парламенте.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Другие постоянные комиссии не участвуют в бюджетном процессе.</a:t>
            </a:r>
            <a:endParaRPr lang="ru-RU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rmAutofit/>
          </a:bodyPr>
          <a:lstStyle/>
          <a:p>
            <a:r>
              <a:rPr lang="ru-RU" sz="4000">
                <a:solidFill>
                  <a:schemeClr val="accent2">
                    <a:lumMod val="50000"/>
                  </a:schemeClr>
                </a:solidFill>
              </a:rPr>
              <a:t>Стадия утверждения (2)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1630458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Однопалатный </a:t>
            </a:r>
            <a:r>
              <a:rPr lang="ru-RU" dirty="0" smtClean="0"/>
              <a:t>Парламент</a:t>
            </a:r>
            <a:r>
              <a:rPr lang="ru-RU" dirty="0" smtClean="0"/>
              <a:t>,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550 депутатов, избираемых на 4 года,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Депутаты из 81 провинции,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17 Постоянных комиссий (Отраслевые комиссии параллельно структурным подразделениям министерств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8313" y="404664"/>
            <a:ext cx="8229600" cy="194421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Краткая информация о Великом Национальном Собрании Турции</a:t>
            </a:r>
            <a:r>
              <a:t/>
            </a:r>
            <a:br/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(ВНСТ)</a:t>
            </a:r>
            <a:endParaRPr lang="ru-RU" sz="2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917105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891A7"/>
              </a:buClr>
              <a:buFont typeface="Arial" pitchFamily="34" charset="0"/>
              <a:buChar char="•"/>
            </a:pPr>
            <a:r>
              <a:rPr lang="ru-RU" dirty="0" smtClean="0"/>
              <a:t>Согласно Конституции, оба законопроекта обсуждаются в рамках одной повестки.</a:t>
            </a:r>
            <a:endParaRPr lang="ru-RU" u="sng"/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ru-RU" dirty="0" smtClean="0"/>
              <a:t>Комиссия может вносить любые изменения без ограничений.</a:t>
            </a:r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ru-RU" dirty="0" smtClean="0"/>
              <a:t>Члены комиссии обычно вносят поправки, связанные с повышением расходов, а также с понижением некоторых налогов.</a:t>
            </a:r>
            <a:endParaRPr lang="ru-RU"/>
          </a:p>
          <a:p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06496"/>
          </a:xfrm>
        </p:spPr>
        <p:txBody>
          <a:bodyPr>
            <a:noAutofit/>
          </a:bodyPr>
          <a:lstStyle/>
          <a:p>
            <a:pPr marL="82550" lvl="0" indent="0"/>
            <a:r>
              <a:t/>
            </a:r>
            <a:br/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Стадия утверждения (4)</a:t>
            </a:r>
            <a:r>
              <a:t/>
            </a:r>
            <a:br/>
            <a:r>
              <a:rPr lang="ru-RU" sz="2200">
                <a:solidFill>
                  <a:schemeClr val="accent2">
                    <a:lumMod val="50000"/>
                  </a:schemeClr>
                </a:solidFill>
              </a:rPr>
              <a:t>(Планово-бюджетная комиссия)</a:t>
            </a:r>
            <a:r>
              <a:t/>
            </a:r>
            <a:br/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8955666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Заседания комиссии начинаются с презентации Министерства финансов по следующим вопросам:</a:t>
            </a:r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ru-RU" sz="2400" dirty="0"/>
              <a:t>Общая макроэкономическая ситуация в мире и в </a:t>
            </a:r>
            <a:r>
              <a:rPr lang="ru-RU" sz="2400" dirty="0" smtClean="0"/>
              <a:t>Турции;</a:t>
            </a:r>
            <a:endParaRPr lang="ru-RU" sz="2400" dirty="0"/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ru-RU" sz="2400" dirty="0"/>
              <a:t>Бюджетные показатели и соотношение между бюджетными и другими экономическими показателями (рост, инфляция</a:t>
            </a:r>
            <a:r>
              <a:rPr lang="ru-RU" sz="2400" dirty="0" smtClean="0"/>
              <a:t>);</a:t>
            </a:r>
            <a:endParaRPr lang="ru-RU" sz="2400" dirty="0"/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ru-RU" sz="2400" dirty="0"/>
              <a:t>Сальдо бюджета (доходы, расходы, задолженность и т.д</a:t>
            </a:r>
            <a:r>
              <a:rPr lang="ru-RU" sz="2400" dirty="0" smtClean="0"/>
              <a:t>.)</a:t>
            </a:r>
            <a:endParaRPr lang="ru-RU" sz="24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pPr marL="82550" lvl="0" indent="0"/>
            <a:r>
              <a:t/>
            </a:r>
            <a:br/>
            <a:r>
              <a:rPr lang="ru-RU" smtClean="0">
                <a:solidFill>
                  <a:schemeClr val="accent2">
                    <a:lumMod val="50000"/>
                  </a:schemeClr>
                </a:solidFill>
              </a:rPr>
              <a:t>Стадия утверждения (5)</a:t>
            </a:r>
            <a:r>
              <a:t/>
            </a:r>
            <a:br/>
            <a:r>
              <a:rPr lang="ru-RU" sz="2400">
                <a:solidFill>
                  <a:schemeClr val="accent2">
                    <a:lumMod val="50000"/>
                  </a:schemeClr>
                </a:solidFill>
              </a:rPr>
              <a:t>(Планово-бюджетная комиссия)</a:t>
            </a:r>
            <a:r>
              <a:t/>
            </a:r>
            <a:br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365389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После презентации Министра, в распоряжении членов комиссии есть несколько дней.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Сначала обсуждение законопроекта бюджета проходит «в целом»,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Затем обсуждения продолжаются согласно Бюджетному календарю.</a:t>
            </a:r>
            <a:endParaRPr lang="ru-RU"/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 Календарь традиционно подготавливается согласно интерпретации протокола органами государственной администрации.</a:t>
            </a:r>
            <a:endParaRPr lang="ru-RU"/>
          </a:p>
          <a:p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 fontScale="90000"/>
          </a:bodyPr>
          <a:lstStyle/>
          <a:p>
            <a:pPr marL="82550" lvl="0" indent="0"/>
            <a:r>
              <a:t/>
            </a:r>
            <a:br/>
            <a:r>
              <a:rPr lang="ru-RU" smtClean="0">
                <a:solidFill>
                  <a:schemeClr val="accent2">
                    <a:lumMod val="50000"/>
                  </a:schemeClr>
                </a:solidFill>
              </a:rPr>
              <a:t>Стадия утверждения (6)</a:t>
            </a:r>
            <a:r>
              <a:t/>
            </a:r>
            <a:br/>
            <a:r>
              <a:rPr lang="ru-RU" sz="2400">
                <a:solidFill>
                  <a:schemeClr val="accent2">
                    <a:lumMod val="50000"/>
                  </a:schemeClr>
                </a:solidFill>
              </a:rPr>
              <a:t>(Планово-бюджетная комиссия)</a:t>
            </a:r>
            <a:r>
              <a:t/>
            </a:r>
            <a:br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237352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fontScale="92500" lnSpcReduction="10000"/>
          </a:bodyPr>
          <a:lstStyle/>
          <a:p>
            <a:pPr marL="539750" indent="-457200">
              <a:buClr>
                <a:srgbClr val="3891A7"/>
              </a:buClr>
              <a:buFont typeface="Arial" pitchFamily="34" charset="0"/>
              <a:buChar char="•"/>
            </a:pPr>
            <a:r>
              <a:rPr lang="ru-RU" dirty="0" smtClean="0"/>
              <a:t>Политический контроль бюджета в основном осуществляется в рамках </a:t>
            </a:r>
            <a:r>
              <a:rPr lang="ru-RU" dirty="0" smtClean="0"/>
              <a:t>Комиссии;</a:t>
            </a:r>
            <a:endParaRPr lang="ru-RU" dirty="0" smtClean="0"/>
          </a:p>
          <a:p>
            <a:pPr marL="539750" indent="-457200">
              <a:buClr>
                <a:srgbClr val="3891A7"/>
              </a:buClr>
              <a:buFont typeface="Arial" pitchFamily="34" charset="0"/>
              <a:buChar char="•"/>
            </a:pPr>
            <a:r>
              <a:rPr lang="ru-RU" dirty="0" smtClean="0"/>
              <a:t>Рассматривается подотчетность итоговых отчетов и государственных </a:t>
            </a:r>
            <a:r>
              <a:rPr lang="ru-RU" dirty="0" smtClean="0"/>
              <a:t>служащих;</a:t>
            </a:r>
            <a:endParaRPr lang="ru-RU" dirty="0" smtClean="0"/>
          </a:p>
          <a:p>
            <a:pPr marL="539750" indent="-457200">
              <a:buClr>
                <a:srgbClr val="3891A7"/>
              </a:buClr>
              <a:buFont typeface="Arial" pitchFamily="34" charset="0"/>
              <a:buChar char="•"/>
            </a:pPr>
            <a:r>
              <a:rPr lang="ru-RU" dirty="0" smtClean="0"/>
              <a:t>Органы государственной администрации выслушивают критику в свой адрес и очень восприимчивы к необходимости предоставлять объяснения членам </a:t>
            </a:r>
            <a:r>
              <a:rPr lang="ru-RU" dirty="0" smtClean="0"/>
              <a:t>Комиссии;</a:t>
            </a:r>
            <a:endParaRPr lang="ru-RU" dirty="0" smtClean="0"/>
          </a:p>
          <a:p>
            <a:pPr marL="539750" indent="-457200">
              <a:buClr>
                <a:srgbClr val="3891A7"/>
              </a:buClr>
              <a:buFont typeface="Arial" pitchFamily="34" charset="0"/>
              <a:buChar char="•"/>
            </a:pPr>
            <a:r>
              <a:rPr lang="ru-RU" dirty="0" smtClean="0"/>
              <a:t>Обсуждаются не только бюджетные показатели, но и текущие вопросы политики. </a:t>
            </a:r>
            <a:r>
              <a:rPr lang="ru-RU" dirty="0" smtClean="0"/>
              <a:t>Это - лучшая </a:t>
            </a:r>
            <a:r>
              <a:rPr lang="ru-RU" dirty="0" smtClean="0"/>
              <a:t>платформа для вопросов в адрес государственных учреждений. </a:t>
            </a:r>
          </a:p>
          <a:p>
            <a:endParaRPr lang="ru-RU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23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pPr marL="82550" lvl="0" indent="0"/>
            <a:r>
              <a:t/>
            </a:r>
            <a:br/>
            <a:r>
              <a:rPr lang="ru-RU" smtClean="0">
                <a:solidFill>
                  <a:schemeClr val="accent2">
                    <a:lumMod val="50000"/>
                  </a:schemeClr>
                </a:solidFill>
              </a:rPr>
              <a:t>Стадия утверждения (7)</a:t>
            </a:r>
            <a:r>
              <a:t/>
            </a:r>
            <a:br/>
            <a:r>
              <a:rPr lang="ru-RU" sz="2400">
                <a:solidFill>
                  <a:schemeClr val="accent2">
                    <a:lumMod val="50000"/>
                  </a:schemeClr>
                </a:solidFill>
              </a:rPr>
              <a:t>(Планово-бюджетная комиссия)</a:t>
            </a:r>
            <a:r>
              <a:t/>
            </a:r>
            <a:br/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1290338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ru-RU" dirty="0" smtClean="0"/>
              <a:t>В рамках заседаний Комиссии, соответствующий Министр представляет Правительство.  </a:t>
            </a:r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ru-RU" dirty="0" smtClean="0"/>
              <a:t>В конечном итоге, проводится голосование по бюджетам и итоговой отчетности.</a:t>
            </a:r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ru-RU" dirty="0" smtClean="0"/>
              <a:t>Законопроект бюджета утверждается по «функциональным областям».</a:t>
            </a:r>
          </a:p>
          <a:p>
            <a:pPr lvl="0">
              <a:buClr>
                <a:srgbClr val="3891A7"/>
              </a:buClr>
              <a:buSzPct val="120000"/>
              <a:buFont typeface="Arial" pitchFamily="34" charset="0"/>
              <a:buChar char="•"/>
            </a:pPr>
            <a:r>
              <a:rPr lang="ru-RU" dirty="0" smtClean="0"/>
              <a:t>Согласно календарю, Министерство финансов обсуждается в последнюю очередь.</a:t>
            </a:r>
          </a:p>
          <a:p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550" lvl="0" indent="0"/>
            <a:r>
              <a:t/>
            </a:r>
            <a:br/>
            <a:r>
              <a:rPr lang="ru-RU" smtClean="0">
                <a:solidFill>
                  <a:schemeClr val="accent2">
                    <a:lumMod val="50000"/>
                  </a:schemeClr>
                </a:solidFill>
              </a:rPr>
              <a:t>Стадия утверждения (8)</a:t>
            </a:r>
            <a:r>
              <a:t/>
            </a:r>
            <a:br/>
            <a:r>
              <a:rPr lang="ru-RU" sz="2400">
                <a:solidFill>
                  <a:schemeClr val="accent2">
                    <a:lumMod val="50000"/>
                  </a:schemeClr>
                </a:solidFill>
              </a:rPr>
              <a:t>(Планово-бюджетная комиссия)</a:t>
            </a:r>
            <a:r>
              <a:t/>
            </a:r>
            <a:br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3392764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Согласно Конституции, на Пленум отводится 20 дней.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В рамках Пленарного заседания запрещено требовать снижения доходов или повышения расходов.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 Дебаты начинаются с речи Премьер-министра.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Пленарное заседание больше рассматривает политические нежели технические вопросы.</a:t>
            </a:r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25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2550" lvl="0" indent="0"/>
            <a:r>
              <a:t/>
            </a:r>
            <a:br/>
            <a:r>
              <a:rPr lang="ru-RU" smtClean="0">
                <a:solidFill>
                  <a:srgbClr val="4584D3">
                    <a:lumMod val="50000"/>
                  </a:srgbClr>
                </a:solidFill>
              </a:rPr>
              <a:t>Стадия утверждения (9)</a:t>
            </a:r>
            <a:r>
              <a:t/>
            </a:r>
            <a:br/>
            <a:r>
              <a:rPr lang="ru-RU" sz="2400">
                <a:solidFill>
                  <a:srgbClr val="4584D3">
                    <a:lumMod val="50000"/>
                  </a:srgbClr>
                </a:solidFill>
              </a:rPr>
              <a:t>(Пленарное заседание)</a:t>
            </a:r>
            <a:r>
              <a:t/>
            </a:r>
            <a:br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8086386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После утверждения Пленумом, закон о бюджете и закон об итоговой отчетности представляются Президенту Республики для публикации в Официальной газете.  </a:t>
            </a:r>
          </a:p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Согласно Статье 89 Конституции, Президент Республики не отклоняет законопроект бюджета для повторного пересмотра Пленумом.</a:t>
            </a:r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26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06496"/>
          </a:xfrm>
        </p:spPr>
        <p:txBody>
          <a:bodyPr>
            <a:normAutofit fontScale="90000"/>
          </a:bodyPr>
          <a:lstStyle/>
          <a:p>
            <a:pPr marL="82550" lvl="0" indent="0"/>
            <a:r>
              <a:t/>
            </a:r>
            <a:br/>
            <a:r>
              <a:rPr lang="ru-RU" smtClean="0">
                <a:solidFill>
                  <a:srgbClr val="4584D3">
                    <a:lumMod val="50000"/>
                  </a:srgbClr>
                </a:solidFill>
              </a:rPr>
              <a:t>Стадия утверждения (10)</a:t>
            </a:r>
            <a:r>
              <a:t/>
            </a:r>
            <a:br/>
            <a:r>
              <a:rPr lang="ru-RU" sz="2400">
                <a:solidFill>
                  <a:srgbClr val="4584D3">
                    <a:lumMod val="50000"/>
                  </a:srgbClr>
                </a:solidFill>
              </a:rPr>
              <a:t>(Представление Президенту Республики)</a:t>
            </a:r>
            <a:r>
              <a:t/>
            </a:r>
            <a:br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7434857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2600" dirty="0"/>
              <a:t>Министерство финансов: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dirty="0"/>
              <a:t>Дает разрешение на расходы и сбор доходов;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dirty="0" smtClean="0"/>
              <a:t>Осуществляет мониторинг и контроль за исполнением бюджета;</a:t>
            </a:r>
            <a:endParaRPr lang="ru-RU" sz="2400" dirty="0"/>
          </a:p>
          <a:p>
            <a:pPr lvl="1">
              <a:buFont typeface="Wingdings" pitchFamily="2" charset="2"/>
              <a:buChar char="ü"/>
            </a:pPr>
            <a:r>
              <a:rPr lang="ru-RU" sz="2400" dirty="0"/>
              <a:t>Держит счета государственных учреждений и ведет бухгалтерский учет.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 smtClean="0"/>
              <a:t>Министерство развития: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dirty="0"/>
              <a:t>Готовит статистику по госсектору;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dirty="0"/>
              <a:t>Дает разрешение на государственные инвестиции.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/>
              <a:t>Казначейство:</a:t>
            </a:r>
          </a:p>
          <a:p>
            <a:pPr lvl="1">
              <a:buFont typeface="Wingdings" pitchFamily="2" charset="2"/>
              <a:buChar char="ü"/>
            </a:pPr>
            <a:r>
              <a:rPr lang="ru-RU" sz="2400" dirty="0" smtClean="0"/>
              <a:t>Обслуживает государственный долг </a:t>
            </a:r>
            <a:r>
              <a:rPr lang="ru-RU" sz="2400" dirty="0"/>
              <a:t>и </a:t>
            </a:r>
            <a:r>
              <a:rPr lang="ru-RU" sz="2400" dirty="0" smtClean="0"/>
              <a:t>управляет </a:t>
            </a:r>
            <a:r>
              <a:rPr lang="ru-RU" sz="2400" dirty="0"/>
              <a:t>денежными средствами.</a:t>
            </a:r>
          </a:p>
          <a:p>
            <a:endParaRPr lang="ru-RU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27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4000">
                <a:solidFill>
                  <a:schemeClr val="accent2">
                    <a:lumMod val="50000"/>
                  </a:schemeClr>
                </a:solidFill>
              </a:rPr>
              <a:t>Стадия применения</a:t>
            </a:r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5581016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>
              <a:buSzPct val="120000"/>
              <a:buFont typeface="Arial" pitchFamily="34" charset="0"/>
              <a:buChar char="•"/>
            </a:pPr>
            <a:r>
              <a:rPr lang="ru-RU" dirty="0" smtClean="0"/>
              <a:t>В турецкой бюджетной системе процесс аудиторской проверки можно разделить на два этапа:</a:t>
            </a:r>
            <a:endParaRPr lang="ru-RU"/>
          </a:p>
          <a:p>
            <a:pPr marL="403225" lvl="1" indent="0">
              <a:buSzPct val="120000"/>
              <a:buNone/>
            </a:pPr>
            <a:endParaRPr lang="ru-RU" sz="2400"/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ru-RU" dirty="0" smtClean="0"/>
              <a:t>Проверка перед осуществлением расходов (каждым органом государственной администрации)</a:t>
            </a:r>
          </a:p>
          <a:p>
            <a:pPr lvl="1">
              <a:buSzPct val="120000"/>
              <a:buFont typeface="Wingdings" pitchFamily="2" charset="2"/>
              <a:buChar char="ü"/>
            </a:pPr>
            <a:r>
              <a:rPr lang="ru-RU" dirty="0" smtClean="0"/>
              <a:t>Проверка после осуществления расходов (Счетная палата и Парламент)</a:t>
            </a:r>
          </a:p>
          <a:p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28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>
                <a:solidFill>
                  <a:schemeClr val="accent2">
                    <a:lumMod val="50000"/>
                  </a:schemeClr>
                </a:solidFill>
              </a:rPr>
              <a:t>Стадия аудиторской проверки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2741078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Согласно Конституции, Счетная палата обладает полномочиями проведения проверки после осуществления расходов органами государственной администрации, охваченными бюджетом центрального правительства, и фондами социального обеспечения.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Счетная палата осуществляет свои аудиторские полномочия от имени </a:t>
            </a:r>
            <a:r>
              <a:rPr lang="ru-RU" dirty="0" smtClean="0"/>
              <a:t>Парламента,</a:t>
            </a:r>
            <a:endParaRPr lang="ru-RU" u="sng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Представляет аудиторские отчеты Парламенту.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Планово-бюджетная комиссия представляет собой основную платформу для заслушивания отчетов Счетной палаты.</a:t>
            </a:r>
          </a:p>
          <a:p>
            <a:endParaRPr lang="ru-RU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29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550" lvl="0" indent="0"/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Стадия аудиторской проверки (2)</a:t>
            </a:r>
            <a:r>
              <a:t/>
            </a:r>
            <a:br/>
            <a:r>
              <a:rPr lang="ru-RU" sz="2200">
                <a:solidFill>
                  <a:schemeClr val="accent2">
                    <a:lumMod val="50000"/>
                  </a:schemeClr>
                </a:solidFill>
              </a:rPr>
              <a:t>(Счетная палата)</a:t>
            </a:r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436229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ru-RU" dirty="0" smtClean="0"/>
              <a:t>В отличие от других постоянных комиссий ВНСТ, ПБК учреждена и регулируется Конституцией. Согласно Статье 162 Конституции:</a:t>
            </a:r>
          </a:p>
          <a:p>
            <a:pPr lvl="1" eaLnBrk="1" hangingPunct="1"/>
            <a:r>
              <a:rPr lang="ru-RU" dirty="0" smtClean="0"/>
              <a:t>ПБК состоит из 40 членов;</a:t>
            </a:r>
          </a:p>
          <a:p>
            <a:pPr lvl="1" eaLnBrk="1" hangingPunct="1"/>
            <a:r>
              <a:rPr lang="ru-RU" dirty="0" smtClean="0"/>
              <a:t>По крайней мере 25 мандатов принадлежат правящей партии или партиям;</a:t>
            </a:r>
          </a:p>
          <a:p>
            <a:pPr lvl="1" eaLnBrk="1" hangingPunct="1"/>
            <a:r>
              <a:rPr lang="ru-RU" dirty="0" smtClean="0"/>
              <a:t>Обеспечено пропорциональное представительство независимых членов.</a:t>
            </a:r>
            <a:endParaRPr lang="ru-RU" smtClean="0"/>
          </a:p>
        </p:txBody>
      </p:sp>
      <p:sp>
        <p:nvSpPr>
          <p:cNvPr id="5122" name="Başlık 1"/>
          <p:cNvSpPr>
            <a:spLocks noGrp="1"/>
          </p:cNvSpPr>
          <p:nvPr>
            <p:ph type="title"/>
          </p:nvPr>
        </p:nvSpPr>
        <p:spPr>
          <a:xfrm>
            <a:off x="468313" y="549274"/>
            <a:ext cx="8229600" cy="1655589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Планово-бюджетная комиссия</a:t>
            </a:r>
            <a:r>
              <a:t/>
            </a:r>
            <a:br/>
            <a:r>
              <a:rPr lang="ru-RU" sz="2200" smtClean="0">
                <a:solidFill>
                  <a:schemeClr val="accent2">
                    <a:lumMod val="50000"/>
                  </a:schemeClr>
                </a:solidFill>
              </a:rPr>
              <a:t>(ПБК)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9059919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Общий отчет соответствия подготавливается Счетной палатой и представляется Парламенту не позднее, чем через 75 дней после презентации Законопроекта итоговой отчетности.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Законопроект итоговой отчетности и Общий отчет соответствия вместе обсуждаются в Парламенте.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Счетная палата подчеркивает в отчетах важные заключения/предложения.</a:t>
            </a:r>
          </a:p>
          <a:p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30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550" lvl="0" indent="0"/>
            <a:r>
              <a:rPr lang="ru-RU" sz="4000">
                <a:solidFill>
                  <a:schemeClr val="accent2">
                    <a:lumMod val="50000"/>
                  </a:schemeClr>
                </a:solidFill>
              </a:rPr>
              <a:t>Стадия аудиторской проверки (4)</a:t>
            </a:r>
            <a:r>
              <a:t/>
            </a:r>
            <a:br/>
            <a:r>
              <a:rPr lang="ru-RU" sz="2200">
                <a:solidFill>
                  <a:schemeClr val="accent2">
                    <a:lumMod val="50000"/>
                  </a:schemeClr>
                </a:solidFill>
              </a:rPr>
              <a:t>(Общий отчет соответствия)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8396156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Административный орган Планово-бюджетной </a:t>
            </a:r>
            <a:r>
              <a:rPr lang="ru-RU" dirty="0" smtClean="0"/>
              <a:t>комиссии;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Создан при Генеральном секретаре Великого национального собрания </a:t>
            </a:r>
            <a:r>
              <a:rPr lang="ru-RU" dirty="0" smtClean="0"/>
              <a:t>Турции;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Предоставляет техническую и экспертную помощь членам Планово-бюджетной </a:t>
            </a:r>
            <a:r>
              <a:rPr lang="ru-RU" dirty="0" smtClean="0"/>
              <a:t>комиссии;</a:t>
            </a: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Штат сформирован из </a:t>
            </a:r>
            <a:r>
              <a:rPr lang="ru-RU" dirty="0" smtClean="0"/>
              <a:t>31 сотрудника.</a:t>
            </a:r>
          </a:p>
          <a:p>
            <a:endParaRPr lang="ru-RU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31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4000">
                <a:solidFill>
                  <a:schemeClr val="accent2">
                    <a:lumMod val="50000"/>
                  </a:schemeClr>
                </a:solidFill>
              </a:rPr>
              <a:t>Бюджетное управление</a:t>
            </a:r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468095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866435"/>
            <a:ext cx="7497763" cy="5113338"/>
          </a:xfrm>
        </p:spPr>
        <p:txBody>
          <a:bodyPr>
            <a:normAutofit fontScale="55000" lnSpcReduction="20000"/>
          </a:bodyPr>
          <a:lstStyle/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9300" dirty="0" smtClean="0">
                <a:solidFill>
                  <a:schemeClr val="accent2">
                    <a:lumMod val="50000"/>
                  </a:schemeClr>
                </a:solidFill>
              </a:rPr>
              <a:t>Спасибо</a:t>
            </a:r>
            <a:endParaRPr lang="ru-RU" sz="9300" dirty="0">
              <a:solidFill>
                <a:schemeClr val="accent2">
                  <a:lumMod val="50000"/>
                </a:schemeClr>
              </a:solidFill>
            </a:endParaRPr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6600" dirty="0"/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66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5100" b="1" u="sng" dirty="0" smtClean="0"/>
              <a:t>Контакт:</a:t>
            </a:r>
            <a:r>
              <a:rPr lang="en-US" dirty="0" smtClean="0"/>
              <a:t>	</a:t>
            </a:r>
            <a:r>
              <a:rPr lang="ru-RU" sz="5100" dirty="0" err="1" smtClean="0"/>
              <a:t>Yüksel</a:t>
            </a:r>
            <a:r>
              <a:rPr lang="ru-RU" sz="5100" dirty="0" smtClean="0"/>
              <a:t> KARADENİZ</a:t>
            </a:r>
            <a:endParaRPr lang="ru-RU" sz="51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5100" dirty="0" smtClean="0"/>
              <a:t>		</a:t>
            </a:r>
            <a:r>
              <a:rPr lang="ru-RU" sz="5100" dirty="0" smtClean="0"/>
              <a:t>Великое </a:t>
            </a:r>
            <a:r>
              <a:rPr lang="ru-RU" sz="5100" dirty="0" smtClean="0"/>
              <a:t>Национальное Собрание 		Турции</a:t>
            </a:r>
            <a:endParaRPr lang="ru-RU" sz="51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5100" dirty="0" smtClean="0"/>
              <a:t>		</a:t>
            </a:r>
            <a:r>
              <a:rPr lang="ru-RU" sz="5100" dirty="0" smtClean="0"/>
              <a:t>Бюджетное управление</a:t>
            </a:r>
            <a:endParaRPr lang="ru-RU" sz="51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5100" dirty="0" smtClean="0"/>
              <a:t>		</a:t>
            </a:r>
            <a:r>
              <a:rPr lang="ru-RU" sz="5100" dirty="0" smtClean="0"/>
              <a:t>Тел: 0312 420 68 06</a:t>
            </a:r>
            <a:endParaRPr lang="ru-RU" sz="5100" dirty="0"/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5100" dirty="0" smtClean="0"/>
              <a:t>		</a:t>
            </a:r>
            <a:r>
              <a:rPr lang="ru-RU" sz="5100" dirty="0" smtClean="0"/>
              <a:t>Э-почта: karadenizy82@gmail.com</a:t>
            </a:r>
            <a:endParaRPr lang="ru-RU" sz="5400" dirty="0" smtClean="0"/>
          </a:p>
          <a:p>
            <a:pPr marL="82296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	</a:t>
            </a:r>
            <a:endParaRPr lang="ru-RU" sz="5400" dirty="0" smtClean="0"/>
          </a:p>
          <a:p>
            <a:pPr marL="82296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5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1DE1DF-1665-4B92-8456-8B91564E5541}" type="slidenum">
              <a:rPr lang="tr-TR"/>
              <a:pPr>
                <a:defRPr/>
              </a:pPr>
              <a:t>32</a:t>
            </a:fld>
            <a:endParaRPr lang="ru-RU"/>
          </a:p>
        </p:txBody>
      </p:sp>
      <p:pic>
        <p:nvPicPr>
          <p:cNvPr id="41987" name="Picture 4" descr="d:\45408\Desktop\yaldizli_eski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6015038"/>
            <a:ext cx="72723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2132856"/>
            <a:ext cx="7272808" cy="3528392"/>
          </a:xfrm>
        </p:spPr>
        <p:txBody>
          <a:bodyPr>
            <a:normAutofit fontScale="92500"/>
          </a:bodyPr>
          <a:lstStyle/>
          <a:p>
            <a:pPr>
              <a:defRPr/>
            </a:pPr>
            <a:endParaRPr lang="ru-RU" sz="2400" b="1" dirty="0" smtClean="0"/>
          </a:p>
          <a:p>
            <a:pPr>
              <a:defRPr/>
            </a:pPr>
            <a:r>
              <a:rPr lang="ru-RU" dirty="0" smtClean="0"/>
              <a:t>Численное преимущество правящей партии/партий в Комиссии в основном обусловлено необходимостью:  </a:t>
            </a:r>
            <a:endParaRPr lang="ru-RU" sz="2400" dirty="0"/>
          </a:p>
          <a:p>
            <a:pPr marL="0" indent="0">
              <a:buNone/>
              <a:defRPr/>
            </a:pPr>
            <a:r>
              <a:rPr lang="ru-RU" dirty="0" smtClean="0"/>
              <a:t>1- Обеспечить утверждение законопроекта бюджета;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dirty="0" smtClean="0"/>
              <a:t>2- Не допустить возможности внесения значительных изменений в законопроект бюджета в разрез программе </a:t>
            </a:r>
            <a:r>
              <a:rPr lang="ru-RU" dirty="0" smtClean="0"/>
              <a:t>правительства;</a:t>
            </a:r>
            <a:endParaRPr lang="ru-RU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400" dirty="0" smtClean="0"/>
              <a:t>3- Обеспечить быстрый и эффективный процесс утверждения.</a:t>
            </a:r>
            <a:endParaRPr lang="ru-RU" dirty="0"/>
          </a:p>
          <a:p>
            <a:pPr marL="0" indent="0" algn="just">
              <a:buFont typeface="Wingdings" pitchFamily="2" charset="2"/>
              <a:buNone/>
              <a:defRPr/>
            </a:pPr>
            <a:endParaRPr lang="ru-RU" dirty="0" smtClean="0"/>
          </a:p>
          <a:p>
            <a:pPr marL="0" indent="0" algn="just">
              <a:buFont typeface="Wingdings" pitchFamily="2" charset="2"/>
              <a:buNone/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Численное преимущество правящей партии. Почему?</a:t>
            </a:r>
            <a:endParaRPr lang="ru-RU" sz="400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3742716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Законопроекты </a:t>
            </a:r>
            <a:r>
              <a:rPr lang="ru-RU" dirty="0" smtClean="0"/>
              <a:t>бюджета;</a:t>
            </a:r>
            <a:endParaRPr lang="ru-RU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Законопроекты итоговой </a:t>
            </a:r>
            <a:r>
              <a:rPr lang="ru-RU" dirty="0" smtClean="0"/>
              <a:t>отчетности; </a:t>
            </a:r>
            <a:endParaRPr lang="ru-RU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Планы </a:t>
            </a:r>
            <a:r>
              <a:rPr lang="ru-RU" dirty="0" smtClean="0"/>
              <a:t>развития;</a:t>
            </a:r>
            <a:endParaRPr lang="ru-RU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Законопроекты, личные законопроекты депутатов, </a:t>
            </a:r>
            <a:r>
              <a:rPr lang="ru-RU" dirty="0" smtClean="0"/>
              <a:t>декреты;</a:t>
            </a:r>
            <a:endParaRPr lang="ru-RU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Отчеты, представляемые ВНСТ Счетной </a:t>
            </a:r>
            <a:r>
              <a:rPr lang="ru-RU" dirty="0" smtClean="0"/>
              <a:t>палатой. </a:t>
            </a:r>
            <a:endParaRPr lang="ru-RU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/>
              <a:t>Дополнительно, согласно ряду законов: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Предварительные выборы председателя и членов Счетной палаты;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Слушания соответствующих органов государственной администрации.</a:t>
            </a:r>
            <a:endParaRPr lang="ru-RU" dirty="0"/>
          </a:p>
        </p:txBody>
      </p:sp>
      <p:sp>
        <p:nvSpPr>
          <p:cNvPr id="6146" name="Başlık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Круг обязанностей ПБК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9720901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Согласно краткому определению: «Бюджет - это документ о доходах и расходах органов государственного управления». </a:t>
            </a:r>
            <a:endParaRPr lang="ru-RU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Согласно более широкому определению: «Бюджет - это закон, уполномочивающий и разрешающий правительству собирать доходы в госбюджет и осуществлять государственные расходы на протяжении следующего года».</a:t>
            </a:r>
            <a:endParaRPr lang="ru-RU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>
                <a:solidFill>
                  <a:schemeClr val="accent2">
                    <a:lumMod val="50000"/>
                  </a:schemeClr>
                </a:solidFill>
              </a:rPr>
              <a:t>О бюджете (1)</a:t>
            </a:r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65297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1600" y="2420888"/>
            <a:ext cx="7787382" cy="345638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Конституция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Закон № 5018 о государственном финансовом управлении и контроле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Закон № 4749 о государственных финансах и обслуживании долга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Закон № 6085 о Счетной палате</a:t>
            </a:r>
            <a:endParaRPr lang="ru-RU" dirty="0"/>
          </a:p>
          <a:p>
            <a:pPr>
              <a:buFont typeface="Arial" pitchFamily="34" charset="0"/>
              <a:buChar char="•"/>
            </a:pPr>
            <a:endParaRPr lang="ru-RU" sz="2800" dirty="0" smtClean="0"/>
          </a:p>
          <a:p>
            <a:pPr marL="82550" indent="0">
              <a:buNone/>
            </a:pPr>
            <a:endParaRPr lang="ru-RU" dirty="0" smtClean="0"/>
          </a:p>
          <a:p>
            <a:pPr marL="8255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8255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7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141252" y="476671"/>
            <a:ext cx="705678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Нормативно-правовая основа   процесса разработки законопроектов бюджета и  итоговой отчетности </a:t>
            </a:r>
            <a:endParaRPr lang="ru-RU" sz="4000">
              <a:solidFill>
                <a:schemeClr val="accent2">
                  <a:lumMod val="50000"/>
                </a:schemeClr>
              </a:solidFill>
              <a:latin typeface="+mj-lt"/>
              <a:cs typeface="Times New Roman" pitchFamily="18" charset="0"/>
            </a:endParaRPr>
          </a:p>
          <a:p>
            <a:endParaRPr lang="ru-RU" sz="360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d:\45408\Desktop\yaldizli_eski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5667375"/>
            <a:ext cx="72723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3809154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Статья 161 о подготовке и применении бюджета</a:t>
            </a:r>
            <a:endParaRPr lang="ru-RU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Статья 162 об обсуждении бюджета</a:t>
            </a:r>
            <a:endParaRPr lang="ru-RU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Статья 163 о принципах внесения изменений в бюджет</a:t>
            </a:r>
            <a:endParaRPr lang="ru-RU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Статья 164 об итоговой отчетности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A9001-3609-4979-B680-10F9C5921DBB}" type="slidenum">
              <a:rPr lang="tr-TR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smtClean="0">
                <a:solidFill>
                  <a:schemeClr val="accent2">
                    <a:lumMod val="50000"/>
                  </a:schemeClr>
                </a:solidFill>
              </a:rPr>
              <a:t>Конституция</a:t>
            </a:r>
            <a:endParaRPr lang="ru-RU" sz="400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891701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1" y="2132856"/>
            <a:ext cx="7920880" cy="399330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200" dirty="0" smtClean="0"/>
              <a:t>Закон № 5018, принятый в 2003 г., устанавливает основные рамки бюджетного процесса и новой системы государственного финансового </a:t>
            </a:r>
            <a:r>
              <a:rPr lang="ru-RU" sz="2200" dirty="0" smtClean="0"/>
              <a:t>управления.</a:t>
            </a:r>
            <a:endParaRPr lang="ru-RU" sz="2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200" dirty="0" smtClean="0"/>
              <a:t>Основные характеристики Закона №5018: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Учреждение системы многолетнего бюджетирования, основанного на результатах деятельности,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Расширение охвата бюджета центральных органов власти,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Реорганизация функциональных обязанностей в виду сохранения прозрачности и подотчетности,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Организация процессов внутреннего и внешнего аудита.</a:t>
            </a:r>
          </a:p>
        </p:txBody>
      </p:sp>
      <p:sp>
        <p:nvSpPr>
          <p:cNvPr id="7170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Бюджетная реформа: Закон о государственном финансовом управлении и контроле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570704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3569</TotalTime>
  <Words>1259</Words>
  <Application>Microsoft Office PowerPoint</Application>
  <PresentationFormat>Экран (4:3)</PresentationFormat>
  <Paragraphs>212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Dalga Biçimi</vt:lpstr>
      <vt:lpstr>                                               ПЛАНОВО-БЮДЖЕТНАЯ КОМИССИЯ И ОБЩИЙ БЮДЖЕТНЫЙ ПРОЦЕСС </vt:lpstr>
      <vt:lpstr>Краткая информация о Великом Национальном Собрании Турции (ВНСТ)</vt:lpstr>
      <vt:lpstr>Планово-бюджетная комиссия (ПБК)</vt:lpstr>
      <vt:lpstr>Численное преимущество правящей партии. Почему?</vt:lpstr>
      <vt:lpstr>Круг обязанностей ПБК</vt:lpstr>
      <vt:lpstr>О бюджете (1)</vt:lpstr>
      <vt:lpstr>Слайд 7</vt:lpstr>
      <vt:lpstr>Конституция</vt:lpstr>
      <vt:lpstr> Бюджетная реформа: Закон о государственном финансовом управлении и контроле</vt:lpstr>
      <vt:lpstr>Стадии бюджетного процесса</vt:lpstr>
      <vt:lpstr>Участники бюджетного процесса</vt:lpstr>
      <vt:lpstr>Типы бюджетов в системе УГФ</vt:lpstr>
      <vt:lpstr>Стадия подготовки (1) (Среднесрочная программа)</vt:lpstr>
      <vt:lpstr>Стадия подготовки (2) (Среднесрочный фискальный план)</vt:lpstr>
      <vt:lpstr>Стадия подготовки (3) (Бюджетные предложения органов государственной администрации) </vt:lpstr>
      <vt:lpstr> Стадия подготовки (4) (Представление законопроекта бюджета Собранию) </vt:lpstr>
      <vt:lpstr> Стадия подготовки (5) (Представление бюджета Парламенту) </vt:lpstr>
      <vt:lpstr>Стадия утверждения (1)</vt:lpstr>
      <vt:lpstr>Стадия утверждения (2)</vt:lpstr>
      <vt:lpstr> Стадия утверждения (4) (Планово-бюджетная комиссия) </vt:lpstr>
      <vt:lpstr> Стадия утверждения (5) (Планово-бюджетная комиссия) </vt:lpstr>
      <vt:lpstr> Стадия утверждения (6) (Планово-бюджетная комиссия) </vt:lpstr>
      <vt:lpstr> Стадия утверждения (7) (Планово-бюджетная комиссия) </vt:lpstr>
      <vt:lpstr> Стадия утверждения (8) (Планово-бюджетная комиссия) </vt:lpstr>
      <vt:lpstr> Стадия утверждения (9) (Пленарное заседание) </vt:lpstr>
      <vt:lpstr> Стадия утверждения (10) (Представление Президенту Республики) </vt:lpstr>
      <vt:lpstr>Стадия применения</vt:lpstr>
      <vt:lpstr>Стадия аудиторской проверки</vt:lpstr>
      <vt:lpstr>Стадия аудиторской проверки (2) (Счетная палата)</vt:lpstr>
      <vt:lpstr>Стадия аудиторской проверки (4) (Общий отчет соответствия)</vt:lpstr>
      <vt:lpstr>Бюджетное управление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VE BÜTÇE KOMİSYONUNUN GÖREVLERİ</dc:title>
  <dc:creator>Mehmet Ali MEYDANLI</dc:creator>
  <cp:lastModifiedBy>Настя</cp:lastModifiedBy>
  <cp:revision>606</cp:revision>
  <cp:lastPrinted>2013-11-20T12:45:09Z</cp:lastPrinted>
  <dcterms:created xsi:type="dcterms:W3CDTF">2012-01-10T11:09:48Z</dcterms:created>
  <dcterms:modified xsi:type="dcterms:W3CDTF">2013-12-19T16:00:27Z</dcterms:modified>
</cp:coreProperties>
</file>