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71" r:id="rId2"/>
    <p:sldId id="391" r:id="rId3"/>
    <p:sldId id="370" r:id="rId4"/>
    <p:sldId id="403" r:id="rId5"/>
    <p:sldId id="404" r:id="rId6"/>
    <p:sldId id="405" r:id="rId7"/>
    <p:sldId id="394" r:id="rId8"/>
    <p:sldId id="395" r:id="rId9"/>
    <p:sldId id="366" r:id="rId10"/>
    <p:sldId id="397" r:id="rId11"/>
    <p:sldId id="398" r:id="rId12"/>
    <p:sldId id="400" r:id="rId13"/>
    <p:sldId id="312" r:id="rId14"/>
  </p:sldIdLst>
  <p:sldSz cx="9906000" cy="6858000" type="A4"/>
  <p:notesSz cx="9931400" cy="6819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61" autoAdjust="0"/>
    <p:restoredTop sz="81525" autoAdjust="0"/>
  </p:normalViewPr>
  <p:slideViewPr>
    <p:cSldViewPr>
      <p:cViewPr varScale="1">
        <p:scale>
          <a:sx n="123" d="100"/>
          <a:sy n="123" d="100"/>
        </p:scale>
        <p:origin x="-930" y="-9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6461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3/8/2018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6461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6461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3/8/2018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511175"/>
            <a:ext cx="3695700" cy="2557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3" rIns="91567" bIns="4578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51" y="3239004"/>
            <a:ext cx="7946900" cy="3069855"/>
          </a:xfrm>
          <a:prstGeom prst="rect">
            <a:avLst/>
          </a:prstGeom>
        </p:spPr>
        <p:txBody>
          <a:bodyPr vert="horz" lIns="91567" tIns="45783" rIns="91567" bIns="4578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6461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1379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11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401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13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2111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dirty="0">
                <a:solidFill>
                  <a:schemeClr val="tx1"/>
                </a:solidFill>
              </a:rPr>
              <a:t>  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800" baseline="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hr-HR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1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2362200"/>
          </a:xfrm>
        </p:spPr>
        <p:txBody>
          <a:bodyPr/>
          <a:lstStyle/>
          <a:p>
            <a:r>
              <a:rPr lang="hr-HR" sz="2400" dirty="0">
                <a:solidFill>
                  <a:srgbClr val="002060"/>
                </a:solidFill>
              </a:rPr>
              <a:t>Najnovije informacije o aktivnostima Radne skupine za proračunsku pismenost i transparentnost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75" y="3695700"/>
            <a:ext cx="6934200" cy="76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(BCOP)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proračunsku pismenost i transparentnost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624541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dirty="0">
              <a:latin typeface="Calibri" pitchFamily="34" charset="0"/>
            </a:endParaRPr>
          </a:p>
          <a:p>
            <a:pPr algn="ctr"/>
            <a:r>
              <a:rPr lang="hr-HR" dirty="0">
                <a:latin typeface="Calibri" pitchFamily="34" charset="0"/>
              </a:rPr>
              <a:t>Anna Belenchuk, Ministarstvo financija Ruske Federacije</a:t>
            </a:r>
          </a:p>
          <a:p>
            <a:pPr algn="ctr"/>
            <a:r>
              <a:rPr lang="hr-HR" dirty="0">
                <a:latin typeface="Calibri" pitchFamily="34" charset="0"/>
              </a:rPr>
              <a:t>16. ožujka 2018.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724" y="1181100"/>
            <a:ext cx="8923337" cy="56769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800" b="1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Pozitivnu povratnu informacija o dokumentu dali su stručnjaci brojnih međunarodnih organizacija: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OECD, Međunarodno partnerstvo za proračun (IBP), Globalna inicijativa za fiskalnu transparentnost (GIFT)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i Institut za javna financije (Hrvatska). Neke su povratne informacije navedene u predgovoru proizvodu znanja.</a:t>
            </a: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Rezultati su predstavljeni 18. travnja 2017. na webinaru „Poboljšanje otvorenosti proračunom za građane” koji je organizirao Centar za izvrsnost u financijama (Slovenija) kao dio programa stručnog razvoja državnih službenika raznih zemalja.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Tijekom skupa najveće su zanimanje potaknule studije slučajeva s primjerima zemalja članica PEMPAL-a. </a:t>
            </a: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Rezultati aktivnosti radne skupine, uključujući proizvod znanja o proračunu za građane predstavljeni su 7. srpnja 2017. na Simpoziju o promicanju fiskalne transparentnosti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koji je održan 2.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dana 13. godišnje skupštine visokih dužnosnika odgovornih za proračun iz zemalja srednje, istočne i jugoistočne Europe (CESEE SBO)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uz sudjelovanje GIFT-a, PEFA-e, Međunarodne federacije računovođa i PEMPAL-a.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hr-HR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Cilj nam je odsad poboljšati naš rad na temelju onoga što je već postignuto i upotrijebiti proračun za građane kao alat za promicanje </a:t>
            </a:r>
            <a:r>
              <a:rPr lang="hr-HR" sz="1600" b="1" u="sng" dirty="0">
                <a:solidFill>
                  <a:schemeClr val="accent6">
                    <a:lumMod val="50000"/>
                  </a:schemeClr>
                </a:solidFill>
              </a:rPr>
              <a:t>aktivnijeg sudjelovanja javnosti u proračunskom procesu</a:t>
            </a: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hr-H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hr-HR" sz="1800" dirty="0">
              <a:solidFill>
                <a:schemeClr val="tx1"/>
              </a:solidFill>
            </a:endParaRPr>
          </a:p>
          <a:p>
            <a:pPr lvl="0"/>
            <a:endParaRPr lang="hr-HR" sz="1800" dirty="0">
              <a:solidFill>
                <a:schemeClr val="tx1"/>
              </a:solidFill>
            </a:endParaRPr>
          </a:p>
          <a:p>
            <a:pPr lvl="0" algn="l"/>
            <a:endParaRPr lang="hr-HR" sz="1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47724" y="76200"/>
            <a:ext cx="9007473" cy="8763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hr-HR" sz="2400" dirty="0">
                <a:solidFill>
                  <a:srgbClr val="002060"/>
                </a:solidFill>
              </a:rPr>
              <a:t>Proizvodu znanja međunarodni su stručnjaci dali visoku ocjenu</a:t>
            </a:r>
          </a:p>
        </p:txBody>
      </p:sp>
    </p:spTree>
    <p:extLst>
      <p:ext uri="{BB962C8B-B14F-4D97-AF65-F5344CB8AC3E}">
        <p14:creationId xmlns:p14="http://schemas.microsoft.com/office/powerpoint/2010/main" val="295418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9313861" cy="6019800"/>
          </a:xfrm>
        </p:spPr>
        <p:txBody>
          <a:bodyPr rtlCol="0">
            <a:noAutofit/>
          </a:bodyPr>
          <a:lstStyle/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Upozorenje GIFT-a i IBP-a: uspostava sudjelovanja javnosti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i rad na njegovoj održivosti </a:t>
            </a: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zahtijeva više vremena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 (u usporedbi s objavom proračunske dokumentacije).</a:t>
            </a: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Moramo djelovati na dvjema razinama –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na državnoj razini i na razini civilnog društva / javnosti, tj. provoditi mehanizme koji omogućuju sudjelovanje javnosti u procesu, kao i inicijative namijenjene povećanju potražnje za proračunskim informacijama (posebno u zemljama s manje razvijenim i manje aktivnim civilnim društvom). </a:t>
            </a: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Možemo početi od toga da građane pitamo što bi željeli vidjeti u proračunima za građane </a:t>
            </a:r>
            <a:r>
              <a:rPr lang="hr-HR" sz="1600" dirty="0">
                <a:solidFill>
                  <a:schemeClr val="accent6">
                    <a:lumMod val="50000"/>
                  </a:schemeClr>
                </a:solidFill>
              </a:rPr>
              <a:t>i, općenito, kako bi željeli sudjelovati u proračunskom procesu.</a:t>
            </a: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b="1" dirty="0">
                <a:solidFill>
                  <a:srgbClr val="C0504D"/>
                </a:solidFill>
              </a:rPr>
              <a:t>Današnji dnevni red</a:t>
            </a:r>
            <a:r>
              <a:rPr lang="hr-HR" sz="1600" dirty="0">
                <a:solidFill>
                  <a:srgbClr val="C0504D"/>
                </a:solidFill>
              </a:rPr>
              <a:t>:</a:t>
            </a:r>
            <a:r>
              <a:rPr lang="hr-HR" sz="1600" dirty="0">
                <a:solidFill>
                  <a:srgbClr val="C0504D"/>
                </a:solidFill>
              </a:rPr>
              <a:t> </a:t>
            </a:r>
            <a:r>
              <a:rPr lang="hr-HR" sz="1600" dirty="0">
                <a:solidFill>
                  <a:srgbClr val="C0504D"/>
                </a:solidFill>
              </a:rPr>
              <a:t>Stručnjakinja Svjetske banke Harika Masoud održat će izlaganje o krajnjim rezultatima ankete zemalja PEMPAL-a o njihovim iskustvima u pogledu sudjelovanja javnosti; stručnjakinja IBP-a Sally Torbert predstavit će najnovije</a:t>
            </a:r>
            <a:r>
              <a:rPr lang="hr-HR" sz="1600" dirty="0">
                <a:solidFill>
                  <a:srgbClr val="C0504D"/>
                </a:solidFill>
              </a:rPr>
              <a:t> </a:t>
            </a:r>
            <a:r>
              <a:rPr lang="hr-HR" sz="1600" dirty="0">
                <a:solidFill>
                  <a:srgbClr val="C0504D"/>
                </a:solidFill>
              </a:rPr>
              <a:t>rezultate IBP-ove Ankete o otvorenosti proračuna na temu sudjelovanja javnosti iz 115 zemalja; direktor mreže GIFT Juan Pablo Guerrero predstavit će nove praktične primjere sudjelovanja javnosti u proračunskom procesu; iskustvo zemalja PEMPAL-a predstavit će se s pomoću primjera Gruzije (Inga Gurgenidze) i Hrvatske (Mladenka Karačić).</a:t>
            </a: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hr-HR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hr-HR" sz="1600" dirty="0">
              <a:solidFill>
                <a:schemeClr val="tx1"/>
              </a:solidFill>
            </a:endParaRPr>
          </a:p>
          <a:p>
            <a:pPr lvl="0"/>
            <a:endParaRPr lang="hr-HR" sz="1600" dirty="0">
              <a:solidFill>
                <a:schemeClr val="tx1"/>
              </a:solidFill>
            </a:endParaRPr>
          </a:p>
          <a:p>
            <a:pPr lvl="0" algn="l"/>
            <a:endParaRPr lang="hr-HR" sz="1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89792" y="9525"/>
            <a:ext cx="8839200" cy="904875"/>
          </a:xfrm>
        </p:spPr>
        <p:txBody>
          <a:bodyPr/>
          <a:lstStyle/>
          <a:p>
            <a:r>
              <a:rPr lang="hr-HR" sz="3600" dirty="0">
                <a:solidFill>
                  <a:srgbClr val="002060"/>
                </a:solidFill>
              </a:rPr>
              <a:t>Sljedeći koraci u reformiranju</a:t>
            </a:r>
          </a:p>
        </p:txBody>
      </p:sp>
    </p:spTree>
    <p:extLst>
      <p:ext uri="{BB962C8B-B14F-4D97-AF65-F5344CB8AC3E}">
        <p14:creationId xmlns:p14="http://schemas.microsoft.com/office/powerpoint/2010/main" val="858637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8686800" cy="876300"/>
          </a:xfrm>
        </p:spPr>
        <p:txBody>
          <a:bodyPr/>
          <a:lstStyle/>
          <a:p>
            <a:r>
              <a:rPr lang="hr-HR" sz="3600" dirty="0">
                <a:solidFill>
                  <a:srgbClr val="002060"/>
                </a:solidFill>
              </a:rPr>
              <a:t>Nadolazeće aktivnosti radne skupine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88590"/>
              </p:ext>
            </p:extLst>
          </p:nvPr>
        </p:nvGraphicFramePr>
        <p:xfrm>
          <a:off x="914400" y="838200"/>
          <a:ext cx="8830491" cy="468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6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6628437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82009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</a:tblGrid>
              <a:tr h="396018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Akcijski plan za 2018. – 2019.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1400" b="1" kern="1200" dirty="0">
                          <a:solidFill>
                            <a:schemeClr val="tx1"/>
                          </a:solidFill>
                          <a:latin typeface="+mn-lt"/>
                        </a:rPr>
                        <a:t>Razdoblje</a:t>
                      </a:r>
                      <a:endParaRPr lang="hr-H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389291">
                <a:tc gridSpan="3">
                  <a:txBody>
                    <a:bodyPr/>
                    <a:lstStyle/>
                    <a:p>
                      <a:pPr algn="ctr"/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Tekuća fiskalna godina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689643">
                <a:tc>
                  <a:txBody>
                    <a:bodyPr/>
                    <a:lstStyle/>
                    <a:p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1.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Sastanak će se održati paralelno s 14. skupom visokih dužnosnika odgovornih za proračun iz zemalja srednje, istočne i jugoistočne Europe (Zagreb, Hrvatska)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24. – 25. svibnja 2018.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285567">
                <a:tc gridSpan="3">
                  <a:txBody>
                    <a:bodyPr/>
                    <a:lstStyle/>
                    <a:p>
                      <a:pPr algn="ctr"/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Sljedeća fiskalna godina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625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1.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Studijski posjet određenoj zemlji radi proučavanja dobrih praksi uključivanja javnosti (Portugal se smatra kandidatom)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jesen 2018.</a:t>
                      </a:r>
                    </a:p>
                    <a:p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548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2.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Nacrt novog proizvoda znanja o sudjelovanju javnosti u proračunskom procesu (videokonferencija)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jesen 2018.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660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3.</a:t>
                      </a:r>
                      <a:endParaRPr lang="hr-HR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endParaRPr lang="hr-HR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kern="1200" dirty="0">
                          <a:solidFill>
                            <a:schemeClr val="accent2"/>
                          </a:solidFill>
                          <a:latin typeface="Lucida Grande CY"/>
                        </a:rPr>
                        <a:t>Razmatra se moguće sudjelovanje na međunarodnoj konferenciji o participativnom planiranju proračuna koju zajedno organiziraju Ministarstvo financija Rusije i Svjetska banka drugog dana Moskovskog financijskog foruma</a:t>
                      </a:r>
                      <a:endParaRPr lang="hr-HR" sz="1400" kern="1200" dirty="0">
                        <a:solidFill>
                          <a:schemeClr val="accent2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kern="1200" dirty="0">
                          <a:solidFill>
                            <a:schemeClr val="accent2"/>
                          </a:solidFill>
                          <a:latin typeface="Lucida Grande CY"/>
                        </a:rPr>
                        <a:t>14. rujna 2018.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4.</a:t>
                      </a:r>
                      <a:endParaRPr lang="hr-HR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baseline="0" dirty="0">
                          <a:solidFill>
                            <a:schemeClr val="tx1"/>
                          </a:solidFill>
                          <a:latin typeface="Lucida Grande CY"/>
                        </a:rPr>
                        <a:t>Mogućnosti zajedničkih projekata s IBP-om i GIFT-om također se razmatraju.  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Za raspraviti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660007">
                <a:tc>
                  <a:txBody>
                    <a:bodyPr/>
                    <a:lstStyle/>
                    <a:p>
                      <a:r>
                        <a:rPr lang="hr-HR" sz="16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5.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Rasprave mogu biti organizirane u okviru drugih aktivnosti PEMPAL-ove Zajednice prakse za proračun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kern="1200" dirty="0">
                          <a:solidFill>
                            <a:schemeClr val="tx1"/>
                          </a:solidFill>
                          <a:latin typeface="Lucida Grande CY"/>
                        </a:rPr>
                        <a:t>Prema potrebi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38645" y="5874603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i="1" dirty="0"/>
              <a:t>Glavna područja djelovanja radne skupine i dalje su usredotočenost na pitanja proračunske pismenosti, proračuna za građane i sudjelovanja javnosti u proračunskom procesu.</a:t>
            </a:r>
          </a:p>
        </p:txBody>
      </p:sp>
    </p:spTree>
    <p:extLst>
      <p:ext uri="{BB962C8B-B14F-4D97-AF65-F5344CB8AC3E}">
        <p14:creationId xmlns:p14="http://schemas.microsoft.com/office/powerpoint/2010/main" val="1044130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9906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3600" dirty="0">
                <a:solidFill>
                  <a:srgbClr val="000000"/>
                </a:solidFill>
              </a:rPr>
              <a:t>Hvala na pozornosti!</a:t>
            </a: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2000" dirty="0">
                <a:solidFill>
                  <a:srgbClr val="000000"/>
                </a:solidFill>
              </a:rPr>
              <a:t>Svi materijali radne skupine na engleskom, ruskom i bosansko-srpsko-hrvatskom objavljeni su na </a:t>
            </a:r>
            <a:r>
              <a:rPr lang="hr-HR" sz="2000" i="1" dirty="0">
                <a:solidFill>
                  <a:srgbClr val="000000"/>
                </a:solidFill>
              </a:rPr>
              <a:t>web</a:t>
            </a:r>
            <a:r>
              <a:rPr lang="hr-HR" sz="2000" dirty="0">
                <a:solidFill>
                  <a:srgbClr val="000000"/>
                </a:solidFill>
              </a:rPr>
              <a:t>-mjestu </a:t>
            </a:r>
            <a:r>
              <a:rPr lang="hr-HR" sz="2000" dirty="0">
                <a:solidFill>
                  <a:srgbClr val="000000"/>
                </a:solidFill>
                <a:hlinkClick r:id="rId4"/>
              </a:rPr>
              <a:t>www.pempal.org</a:t>
            </a:r>
            <a:r>
              <a:rPr lang="hr-HR" sz="2000" dirty="0">
                <a:solidFill>
                  <a:srgbClr val="000000"/>
                </a:solidFill>
              </a:rPr>
              <a:t>, a dodatni su materijali objavljeni na BCOP-ovoj wiki-strani</a:t>
            </a:r>
            <a:r>
              <a:rPr lang="hr-HR" sz="2000" dirty="0">
                <a:solidFill>
                  <a:srgbClr val="000000"/>
                </a:solidFill>
              </a:rPr>
              <a:t>ci</a:t>
            </a:r>
            <a:r>
              <a:rPr lang="hr-HR" sz="2000" dirty="0">
                <a:solidFill>
                  <a:srgbClr val="000000"/>
                </a:solidFill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hr-HR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mtClean="0"/>
              <a:t> </a:t>
            </a:r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+mj-lt"/>
              </a:rPr>
              <a:t>Pozadina Radne skupine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63588" y="798731"/>
            <a:ext cx="90662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Zadatak:</a:t>
            </a:r>
            <a:r>
              <a:rPr lang="hr-HR" dirty="0" smtClean="0"/>
              <a:t> </a:t>
            </a:r>
            <a:r>
              <a:rPr lang="hr-HR" sz="1600" b="1" dirty="0">
                <a:solidFill>
                  <a:schemeClr val="accent6">
                    <a:lumMod val="50000"/>
                  </a:schemeClr>
                </a:solidFill>
              </a:rPr>
              <a:t>proučiti međunarodno iskustvo u pogledu unaprjeđenja proračunske pismenosti, otvorenosti i javne dostupnosti, kao i sudjelovanja građana u proračunskom procesu</a:t>
            </a:r>
          </a:p>
          <a:p>
            <a:pPr algn="just">
              <a:spcBef>
                <a:spcPts val="800"/>
              </a:spcBef>
            </a:pPr>
            <a:r>
              <a:rPr lang="hr-H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Ciljevi: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Pregledati najbolje međunarodne prakse u području proračunske pismenosti, transparentnosti i javnog sudjelovanja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Razmijeniti iskustvo s proračunskim stručnjacima iz zemalja članica Radne skupine kako bi se razvili standardizirani pristupi za provedbu sličnih projekata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Izraditi nove proizvode znanja BCOP-a na temelju prikupljenih krajnjih rezultata, poput smjernica za provedbu sličnih projekata u zemljama PEMPAL-a. </a:t>
            </a:r>
            <a:endParaRPr lang="hr-HR" sz="16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hr-HR" sz="1600" b="1" dirty="0">
                <a:solidFill>
                  <a:schemeClr val="tx1"/>
                </a:solidFill>
              </a:rPr>
              <a:t>Partnerstva: </a:t>
            </a:r>
            <a:r>
              <a:rPr lang="hr-HR" sz="1600" dirty="0">
                <a:solidFill>
                  <a:schemeClr val="tx1"/>
                </a:solidFill>
              </a:rPr>
              <a:t>Svjetska banka: proračunska pismenost; Međunarodno partnerstvo za proračun (IBP):</a:t>
            </a:r>
            <a:r>
              <a:rPr lang="hr-HR" dirty="0" smtClean="0"/>
              <a:t>  </a:t>
            </a:r>
            <a:r>
              <a:rPr lang="hr-HR" sz="1600" dirty="0">
                <a:solidFill>
                  <a:schemeClr val="tx1"/>
                </a:solidFill>
              </a:rPr>
              <a:t>pokretači uspjeha na Indeksu otvorenosti proračuna; OECD/ Globalna inicijativa za fiskalnu transparentnost (GIFT):</a:t>
            </a:r>
            <a:r>
              <a:rPr lang="hr-HR" dirty="0" smtClean="0"/>
              <a:t> </a:t>
            </a:r>
            <a:r>
              <a:rPr lang="hr-HR" sz="1600" dirty="0">
                <a:solidFill>
                  <a:schemeClr val="tx1"/>
                </a:solidFill>
              </a:rPr>
              <a:t>doprinos nacrtu Vodiča za proračunsku pismenost; sastanci visokih dužnosnika OECD-a odgovornih za proračun: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  <a:r>
              <a:rPr lang="hr-HR" sz="1600" dirty="0">
                <a:solidFill>
                  <a:srgbClr val="000000"/>
                </a:solidFill>
              </a:rPr>
              <a:t>izvještaj o aktivnostima radne skupine i proizvodu znanja koji se bavi razvojem proračuna za građane. </a:t>
            </a:r>
            <a:endParaRPr lang="hr-HR" sz="1600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endParaRPr lang="hr-HR" sz="1600" b="1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r>
              <a:rPr lang="hr-HR" sz="1600" b="1" i="1" dirty="0">
                <a:solidFill>
                  <a:schemeClr val="tx1"/>
                </a:solidFill>
              </a:rPr>
              <a:t>Članice Radne skupine (15 zemalja)</a:t>
            </a:r>
            <a:r>
              <a:rPr lang="hr-HR" sz="1600" i="1" dirty="0">
                <a:solidFill>
                  <a:schemeClr val="tx1"/>
                </a:solidFill>
              </a:rPr>
              <a:t>:  Albanija, Rusija, Armenija, Kosovo, Kirgiska Republika, Hrvatska, Turska, Bjelarus, Bosna i Hercegovina, Rumunjska, Tadžikistan, Ukrajina, Uzbekistan, Kazahstan i Moldova.  </a:t>
            </a:r>
          </a:p>
          <a:p>
            <a:pPr marL="0" lvl="1" algn="just">
              <a:spcBef>
                <a:spcPts val="800"/>
              </a:spcBef>
            </a:pPr>
            <a:endParaRPr lang="hr-HR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hr-HR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7223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 fontScale="40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mtClean="0"/>
              <a:t> </a:t>
            </a:r>
            <a:r>
              <a:rPr lang="hr-HR" sz="4500" b="1" dirty="0">
                <a:solidFill>
                  <a:schemeClr val="tx1"/>
                </a:solidFill>
              </a:rPr>
              <a:t>Aktivnosti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mtClean="0"/>
              <a:t> 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4500" dirty="0">
                <a:solidFill>
                  <a:schemeClr val="tx1"/>
                </a:solidFill>
              </a:rPr>
              <a:t>5 sastanka uživo i 3 videokonferencije (od svibnja 2015. do danas)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4500" dirty="0">
                <a:solidFill>
                  <a:schemeClr val="tx1"/>
                </a:solidFill>
              </a:rPr>
              <a:t>1 studijski posjet Hrvatskoj (1. – 4. prosinca 2015.)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4500" dirty="0">
                <a:solidFill>
                  <a:schemeClr val="tx1"/>
                </a:solidFill>
              </a:rPr>
              <a:t>PEMPAL-ova anketa prije skupa kojom se utvrđuje napredak u reformama proračunske pismenosti i transparentnosti (svibanj 2015., prije sastanka u Poljskoj)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45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4500" b="1" dirty="0">
                <a:solidFill>
                  <a:schemeClr val="tx1"/>
                </a:solidFill>
              </a:rPr>
              <a:t>Proizvodi znanja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4500" dirty="0">
              <a:solidFill>
                <a:schemeClr val="tx1"/>
              </a:solidFill>
            </a:endParaRP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4500" dirty="0">
                <a:solidFill>
                  <a:schemeClr val="tx1"/>
                </a:solidFill>
              </a:rPr>
              <a:t>Rješavanje problema vezanih uz pripremu proračuna za građane u zemljama PEMPAL-a (2016. – 2017.)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4500" dirty="0">
                <a:solidFill>
                  <a:schemeClr val="tx1"/>
                </a:solidFill>
              </a:rPr>
              <a:t>Sudjelovanje javnosti u fiskalnoj politici i proračunskom procesu.</a:t>
            </a:r>
            <a:r>
              <a:rPr lang="hr-HR" smtClean="0"/>
              <a:t> </a:t>
            </a:r>
            <a:r>
              <a:rPr lang="hr-HR" sz="4500" dirty="0">
                <a:solidFill>
                  <a:schemeClr val="tx1"/>
                </a:solidFill>
              </a:rPr>
              <a:t>Kako izraditi i/ili učvrstiti mehanizme zemalja PEMPAL-a? (2017. – 2018.) – u tijeku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45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4500" b="1" dirty="0">
                <a:solidFill>
                  <a:schemeClr val="tx1"/>
                </a:solidFill>
              </a:rPr>
              <a:t>Suradnja s OECD-om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4500" dirty="0">
              <a:solidFill>
                <a:schemeClr val="tx1"/>
              </a:solidFill>
            </a:endParaRP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4500" dirty="0">
                <a:solidFill>
                  <a:schemeClr val="tx1"/>
                </a:solidFill>
              </a:rPr>
              <a:t>Sudjelovanje u raspravama o razvoju Priručnika za transparentnost proračuna za OECD i zemlje skupine G20 (sastanak visokih dužnosnika odgovornih za proračun zemalja iz istočne i srednje Europe, 2016. i 2017.)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4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38899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rgbClr val="002060"/>
                </a:solidFill>
                <a:latin typeface="Calibri"/>
              </a:rPr>
              <a:t>Sažetak aktivnosti Radne skupine</a:t>
            </a:r>
          </a:p>
        </p:txBody>
      </p:sp>
    </p:spTree>
    <p:extLst>
      <p:ext uri="{BB962C8B-B14F-4D97-AF65-F5344CB8AC3E}">
        <p14:creationId xmlns:p14="http://schemas.microsoft.com/office/powerpoint/2010/main" val="49025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838201"/>
            <a:ext cx="8970523" cy="5791200"/>
          </a:xfrm>
        </p:spPr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hr-H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900" b="1" dirty="0">
                <a:solidFill>
                  <a:srgbClr val="996633"/>
                </a:solidFill>
              </a:rPr>
              <a:t>Transparentnost i dostupnost proračuna, uključujući proračun za građane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300" dirty="0">
                <a:solidFill>
                  <a:prstClr val="black"/>
                </a:solidFill>
              </a:rPr>
              <a:t>Kako državni proračun učiniti razumljivijim građanima donošenjem proračuna za građane, razvojem portala za informiranje, pokretanjem projekata za studente i temeljnih programa za učenje u školama (Poljska, 20. svibnja 2015.)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Svladavanje 10 poteškoća povezanih s razvojem proračuna za građane na koje nailaze zemlje članice radne skupine (22. rujna 2016., videokonferencija)</a:t>
            </a:r>
            <a:endParaRPr lang="hr-HR" sz="2300" dirty="0">
              <a:solidFill>
                <a:prstClr val="black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Razmjena iskustava u pogledu pokretača uspjeha koji su omogućili poboljšanje transparentnosti proračuna primjenom dviju studija slučaja zemalja: </a:t>
            </a:r>
            <a:r>
              <a:rPr lang="hr-HR" sz="2300" dirty="0">
                <a:solidFill>
                  <a:prstClr val="black"/>
                </a:solidFill>
              </a:rPr>
              <a:t>Rumunjske (75/100) i Rusije (74/100) (obje su zemlje predvodnice regije prema Indeksu o otvorenosti proračuna iz 2015.), kao i </a:t>
            </a:r>
            <a:r>
              <a:rPr lang="hr-HR" sz="2300" dirty="0" err="1">
                <a:solidFill>
                  <a:prstClr val="black"/>
                </a:solidFill>
              </a:rPr>
              <a:t>Kirgiske</a:t>
            </a:r>
            <a:r>
              <a:rPr lang="hr-HR" sz="2300" dirty="0">
                <a:solidFill>
                  <a:prstClr val="black"/>
                </a:solidFill>
              </a:rPr>
              <a:t> Republike (s 20/100 na 54/100) – zemlja koja je ostvarila najveći napredak u svojim ocjenama (</a:t>
            </a:r>
            <a:r>
              <a:rPr lang="hr-HR" sz="2300" dirty="0" err="1">
                <a:solidFill>
                  <a:prstClr val="black"/>
                </a:solidFill>
              </a:rPr>
              <a:t>Bjelarus</a:t>
            </a:r>
            <a:r>
              <a:rPr lang="hr-HR" sz="2300" dirty="0">
                <a:solidFill>
                  <a:prstClr val="black"/>
                </a:solidFill>
              </a:rPr>
              <a:t>, 23. veljače 2016.)</a:t>
            </a:r>
            <a:endParaRPr lang="hr-HR" sz="23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900" b="1" dirty="0">
                <a:solidFill>
                  <a:srgbClr val="996633"/>
                </a:solidFill>
              </a:rPr>
              <a:t>Neki od zaključaka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2300" b="1" dirty="0">
                <a:solidFill>
                  <a:prstClr val="black"/>
                </a:solidFill>
              </a:rPr>
              <a:t>Studijski posjet i sastanak u Zagrebu u Hrvatskoj 1. – 4. prosinca 2015. </a:t>
            </a:r>
            <a:r>
              <a:rPr lang="hr-H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Sudjelovalo je 10 zemalja.</a:t>
            </a: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300" dirty="0">
                <a:solidFill>
                  <a:prstClr val="black"/>
                </a:solidFill>
              </a:rPr>
              <a:t>Zakonodavno utvrđivanje standarda transparentnosti preduvjet je poboljšanja transparentnosti; uspostavljanje dobrih standarda transparentnosti na svim državnim razinama. </a:t>
            </a: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300" dirty="0">
                <a:solidFill>
                  <a:prstClr val="black"/>
                </a:solidFill>
              </a:rPr>
              <a:t>Tajna uspješnih reformi i poboljšanja proračunske transparentnosti i uključenosti građana u proračunski proces krije se u uskoj suradnji ministarstava i državnih agencija te u učinkovitoj upotrebi modernog IT-ja (e-vlada).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9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69523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Teme i pitanja za raspravu (1)</a:t>
            </a:r>
          </a:p>
        </p:txBody>
      </p:sp>
    </p:spTree>
    <p:extLst>
      <p:ext uri="{BB962C8B-B14F-4D97-AF65-F5344CB8AC3E}">
        <p14:creationId xmlns:p14="http://schemas.microsoft.com/office/powerpoint/2010/main" val="94254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838201"/>
            <a:ext cx="8970523" cy="57912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hr-H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900" b="1" dirty="0">
                <a:solidFill>
                  <a:srgbClr val="996633"/>
                </a:solidFill>
              </a:rPr>
              <a:t>Proračunska pismenost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Pregled međunarodnih praksi koje se odnose na proračunsku pismenost na temelju ankete Svjetske banke provedene među 30 zemalja (videokonferencija 14. rujna 2015.)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Pregled krajnjih rezultata Svjetske banke i MF-a ruskog projekta Proračunska pismenost srednjoškolskih učenika (Rusija, 22. lipnja 2017.)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900" b="1" dirty="0">
                <a:solidFill>
                  <a:srgbClr val="996633"/>
                </a:solidFill>
              </a:rPr>
              <a:t>Neki od zaključaka</a:t>
            </a:r>
            <a:endParaRPr lang="hr-HR" sz="2200" dirty="0">
              <a:solidFill>
                <a:srgbClr val="996633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Proračunska pismenost poveznica je koja može pomoći građanima da razumiju, upotrijebe i potaknu potražnju za proračunskim podacima čiju transparentnost i otvorenost osigurava vlada. Proračunska pismenost potiče građane na odgovorno ponašanje u pogledu njihovog sudjelovanja u proračunskom procesu, kao i na ostvarenje njihove uloge civilnog društva u proračunskom procesu. </a:t>
            </a: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sz="20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69523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Teme i pitanja za raspravu (2)</a:t>
            </a:r>
          </a:p>
        </p:txBody>
      </p:sp>
    </p:spTree>
    <p:extLst>
      <p:ext uri="{BB962C8B-B14F-4D97-AF65-F5344CB8AC3E}">
        <p14:creationId xmlns:p14="http://schemas.microsoft.com/office/powerpoint/2010/main" val="255867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838201"/>
            <a:ext cx="8970523" cy="57912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900" b="1" dirty="0">
                <a:solidFill>
                  <a:srgbClr val="996633"/>
                </a:solidFill>
              </a:rPr>
              <a:t>Sudjelovanje javnosti u proračunskom procesu</a:t>
            </a:r>
          </a:p>
          <a:p>
            <a:pPr marL="342900" lvl="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Pregled novih Načela sudjelovanja javnosti u fiskalnoj politici koja je razvio GIFT i izmjene IBP-ove metodologije za ocjenu sudjelovanja javnosti (Kirgiska Republika, 13. travnja 2017.)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Razmjena praksi zemalja u području sudjelovanja javnosti u proračunskom procesu: Brazil i Kirgiska Republika (Kirgiska Republika, 13. travnja 2017.)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Formuliranje koncepta proizvoda znanja koji bi bio ključan za daljnje reforme u području sudjelovanja javnosti (videokonferencija 27. listopada 2017.)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rgbClr val="996633"/>
                </a:solidFill>
              </a:rPr>
              <a:t>Neki od zaključaka</a:t>
            </a: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Ključ je uspješnih reformi i poboljšanja transparentnosti proračuna i uključenosti građana u proračunski proces usko međudjelovanje ministarstava i državnih agencija te učinkovita upotreba modernog IT-ja (e-vlada).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69523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Teme i pitanja za raspravu</a:t>
            </a:r>
          </a:p>
        </p:txBody>
      </p:sp>
    </p:spTree>
    <p:extLst>
      <p:ext uri="{BB962C8B-B14F-4D97-AF65-F5344CB8AC3E}">
        <p14:creationId xmlns:p14="http://schemas.microsoft.com/office/powerpoint/2010/main" val="42014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2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965200" y="152400"/>
            <a:ext cx="85598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3" name="Freeform 845"/>
          <p:cNvSpPr>
            <a:spLocks/>
          </p:cNvSpPr>
          <p:nvPr/>
        </p:nvSpPr>
        <p:spPr bwMode="auto">
          <a:xfrm>
            <a:off x="965200" y="6053138"/>
            <a:ext cx="388938" cy="168275"/>
          </a:xfrm>
          <a:custGeom>
            <a:avLst/>
            <a:gdLst>
              <a:gd name="T0" fmla="*/ 0 w 379"/>
              <a:gd name="T1" fmla="*/ 80 h 160"/>
              <a:gd name="T2" fmla="*/ 0 w 379"/>
              <a:gd name="T3" fmla="*/ 80 h 160"/>
              <a:gd name="T4" fmla="*/ 189 w 379"/>
              <a:gd name="T5" fmla="*/ 0 h 160"/>
              <a:gd name="T6" fmla="*/ 379 w 379"/>
              <a:gd name="T7" fmla="*/ 80 h 160"/>
              <a:gd name="T8" fmla="*/ 189 w 379"/>
              <a:gd name="T9" fmla="*/ 160 h 160"/>
              <a:gd name="T10" fmla="*/ 0 w 379"/>
              <a:gd name="T11" fmla="*/ 80 h 160"/>
              <a:gd name="T12" fmla="*/ 0 w 379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9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89" y="0"/>
                </a:cubicBezTo>
                <a:cubicBezTo>
                  <a:pt x="294" y="0"/>
                  <a:pt x="379" y="35"/>
                  <a:pt x="379" y="80"/>
                </a:cubicBezTo>
                <a:cubicBezTo>
                  <a:pt x="379" y="124"/>
                  <a:pt x="294" y="160"/>
                  <a:pt x="189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4" name="Freeform 846"/>
          <p:cNvSpPr>
            <a:spLocks/>
          </p:cNvSpPr>
          <p:nvPr/>
        </p:nvSpPr>
        <p:spPr bwMode="auto">
          <a:xfrm>
            <a:off x="965200" y="605313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4" y="0"/>
                  <a:pt x="380" y="35"/>
                  <a:pt x="380" y="80"/>
                </a:cubicBezTo>
                <a:cubicBezTo>
                  <a:pt x="380" y="124"/>
                  <a:pt x="294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5" name="Freeform 847"/>
          <p:cNvSpPr>
            <a:spLocks/>
          </p:cNvSpPr>
          <p:nvPr/>
        </p:nvSpPr>
        <p:spPr bwMode="auto">
          <a:xfrm>
            <a:off x="965200" y="6249988"/>
            <a:ext cx="388938" cy="169863"/>
          </a:xfrm>
          <a:custGeom>
            <a:avLst/>
            <a:gdLst>
              <a:gd name="T0" fmla="*/ 0 w 379"/>
              <a:gd name="T1" fmla="*/ 80 h 160"/>
              <a:gd name="T2" fmla="*/ 0 w 379"/>
              <a:gd name="T3" fmla="*/ 80 h 160"/>
              <a:gd name="T4" fmla="*/ 189 w 379"/>
              <a:gd name="T5" fmla="*/ 0 h 160"/>
              <a:gd name="T6" fmla="*/ 379 w 379"/>
              <a:gd name="T7" fmla="*/ 80 h 160"/>
              <a:gd name="T8" fmla="*/ 189 w 379"/>
              <a:gd name="T9" fmla="*/ 160 h 160"/>
              <a:gd name="T10" fmla="*/ 0 w 379"/>
              <a:gd name="T11" fmla="*/ 80 h 160"/>
              <a:gd name="T12" fmla="*/ 0 w 379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9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89" y="0"/>
                </a:cubicBezTo>
                <a:cubicBezTo>
                  <a:pt x="294" y="0"/>
                  <a:pt x="379" y="36"/>
                  <a:pt x="379" y="80"/>
                </a:cubicBezTo>
                <a:cubicBezTo>
                  <a:pt x="379" y="124"/>
                  <a:pt x="294" y="160"/>
                  <a:pt x="189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6" name="Freeform 848"/>
          <p:cNvSpPr>
            <a:spLocks/>
          </p:cNvSpPr>
          <p:nvPr/>
        </p:nvSpPr>
        <p:spPr bwMode="auto">
          <a:xfrm>
            <a:off x="965200" y="62499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4" y="0"/>
                  <a:pt x="380" y="36"/>
                  <a:pt x="380" y="80"/>
                </a:cubicBezTo>
                <a:cubicBezTo>
                  <a:pt x="380" y="124"/>
                  <a:pt x="294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7" name="Freeform 849"/>
          <p:cNvSpPr>
            <a:spLocks/>
          </p:cNvSpPr>
          <p:nvPr/>
        </p:nvSpPr>
        <p:spPr bwMode="auto">
          <a:xfrm>
            <a:off x="5461000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8" name="Freeform 850"/>
          <p:cNvSpPr>
            <a:spLocks/>
          </p:cNvSpPr>
          <p:nvPr/>
        </p:nvSpPr>
        <p:spPr bwMode="auto">
          <a:xfrm>
            <a:off x="5461000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9" name="Freeform 851"/>
          <p:cNvSpPr>
            <a:spLocks/>
          </p:cNvSpPr>
          <p:nvPr/>
        </p:nvSpPr>
        <p:spPr bwMode="auto">
          <a:xfrm>
            <a:off x="274161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0" name="Freeform 852"/>
          <p:cNvSpPr>
            <a:spLocks/>
          </p:cNvSpPr>
          <p:nvPr/>
        </p:nvSpPr>
        <p:spPr bwMode="auto">
          <a:xfrm>
            <a:off x="274161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1" name="Freeform 853"/>
          <p:cNvSpPr>
            <a:spLocks/>
          </p:cNvSpPr>
          <p:nvPr/>
        </p:nvSpPr>
        <p:spPr bwMode="auto">
          <a:xfrm>
            <a:off x="274161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2" name="Freeform 854"/>
          <p:cNvSpPr>
            <a:spLocks/>
          </p:cNvSpPr>
          <p:nvPr/>
        </p:nvSpPr>
        <p:spPr bwMode="auto">
          <a:xfrm>
            <a:off x="274161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3" name="Freeform 855"/>
          <p:cNvSpPr>
            <a:spLocks/>
          </p:cNvSpPr>
          <p:nvPr/>
        </p:nvSpPr>
        <p:spPr bwMode="auto">
          <a:xfrm>
            <a:off x="274161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4" name="Freeform 856"/>
          <p:cNvSpPr>
            <a:spLocks/>
          </p:cNvSpPr>
          <p:nvPr/>
        </p:nvSpPr>
        <p:spPr bwMode="auto">
          <a:xfrm>
            <a:off x="274161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5" name="Freeform 857"/>
          <p:cNvSpPr>
            <a:spLocks/>
          </p:cNvSpPr>
          <p:nvPr/>
        </p:nvSpPr>
        <p:spPr bwMode="auto">
          <a:xfrm>
            <a:off x="36576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6" name="Freeform 858"/>
          <p:cNvSpPr>
            <a:spLocks/>
          </p:cNvSpPr>
          <p:nvPr/>
        </p:nvSpPr>
        <p:spPr bwMode="auto">
          <a:xfrm>
            <a:off x="36576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7" name="Freeform 859"/>
          <p:cNvSpPr>
            <a:spLocks/>
          </p:cNvSpPr>
          <p:nvPr/>
        </p:nvSpPr>
        <p:spPr bwMode="auto">
          <a:xfrm>
            <a:off x="36576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8" name="Freeform 860"/>
          <p:cNvSpPr>
            <a:spLocks/>
          </p:cNvSpPr>
          <p:nvPr/>
        </p:nvSpPr>
        <p:spPr bwMode="auto">
          <a:xfrm>
            <a:off x="36576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9" name="Freeform 861"/>
          <p:cNvSpPr>
            <a:spLocks/>
          </p:cNvSpPr>
          <p:nvPr/>
        </p:nvSpPr>
        <p:spPr bwMode="auto">
          <a:xfrm>
            <a:off x="36576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0" name="Freeform 862"/>
          <p:cNvSpPr>
            <a:spLocks/>
          </p:cNvSpPr>
          <p:nvPr/>
        </p:nvSpPr>
        <p:spPr bwMode="auto">
          <a:xfrm>
            <a:off x="36576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1" name="Freeform 863"/>
          <p:cNvSpPr>
            <a:spLocks/>
          </p:cNvSpPr>
          <p:nvPr/>
        </p:nvSpPr>
        <p:spPr bwMode="auto">
          <a:xfrm>
            <a:off x="36576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2" name="Freeform 864"/>
          <p:cNvSpPr>
            <a:spLocks/>
          </p:cNvSpPr>
          <p:nvPr/>
        </p:nvSpPr>
        <p:spPr bwMode="auto">
          <a:xfrm>
            <a:off x="36576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3" name="Freeform 865"/>
          <p:cNvSpPr>
            <a:spLocks/>
          </p:cNvSpPr>
          <p:nvPr/>
        </p:nvSpPr>
        <p:spPr bwMode="auto">
          <a:xfrm>
            <a:off x="36576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4" name="Freeform 866"/>
          <p:cNvSpPr>
            <a:spLocks/>
          </p:cNvSpPr>
          <p:nvPr/>
        </p:nvSpPr>
        <p:spPr bwMode="auto">
          <a:xfrm>
            <a:off x="36576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5" name="Freeform 867"/>
          <p:cNvSpPr>
            <a:spLocks/>
          </p:cNvSpPr>
          <p:nvPr/>
        </p:nvSpPr>
        <p:spPr bwMode="auto">
          <a:xfrm>
            <a:off x="36576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6" name="Freeform 868"/>
          <p:cNvSpPr>
            <a:spLocks/>
          </p:cNvSpPr>
          <p:nvPr/>
        </p:nvSpPr>
        <p:spPr bwMode="auto">
          <a:xfrm>
            <a:off x="36576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7" name="Freeform 869"/>
          <p:cNvSpPr>
            <a:spLocks/>
          </p:cNvSpPr>
          <p:nvPr/>
        </p:nvSpPr>
        <p:spPr bwMode="auto">
          <a:xfrm>
            <a:off x="36576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8" name="Freeform 870"/>
          <p:cNvSpPr>
            <a:spLocks/>
          </p:cNvSpPr>
          <p:nvPr/>
        </p:nvSpPr>
        <p:spPr bwMode="auto">
          <a:xfrm>
            <a:off x="36576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9" name="Freeform 871"/>
          <p:cNvSpPr>
            <a:spLocks/>
          </p:cNvSpPr>
          <p:nvPr/>
        </p:nvSpPr>
        <p:spPr bwMode="auto">
          <a:xfrm>
            <a:off x="5461000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0" name="Freeform 872"/>
          <p:cNvSpPr>
            <a:spLocks/>
          </p:cNvSpPr>
          <p:nvPr/>
        </p:nvSpPr>
        <p:spPr bwMode="auto">
          <a:xfrm>
            <a:off x="5461000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3" name="Freeform 875"/>
          <p:cNvSpPr>
            <a:spLocks/>
          </p:cNvSpPr>
          <p:nvPr/>
        </p:nvSpPr>
        <p:spPr bwMode="auto">
          <a:xfrm>
            <a:off x="5461000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4" name="Freeform 876"/>
          <p:cNvSpPr>
            <a:spLocks/>
          </p:cNvSpPr>
          <p:nvPr/>
        </p:nvSpPr>
        <p:spPr bwMode="auto">
          <a:xfrm>
            <a:off x="5461000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5" name="Freeform 877"/>
          <p:cNvSpPr>
            <a:spLocks/>
          </p:cNvSpPr>
          <p:nvPr/>
        </p:nvSpPr>
        <p:spPr bwMode="auto">
          <a:xfrm>
            <a:off x="5461000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6" name="Freeform 878"/>
          <p:cNvSpPr>
            <a:spLocks/>
          </p:cNvSpPr>
          <p:nvPr/>
        </p:nvSpPr>
        <p:spPr bwMode="auto">
          <a:xfrm>
            <a:off x="5461000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7" name="Freeform 879"/>
          <p:cNvSpPr>
            <a:spLocks/>
          </p:cNvSpPr>
          <p:nvPr/>
        </p:nvSpPr>
        <p:spPr bwMode="auto">
          <a:xfrm>
            <a:off x="5461000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8" name="Freeform 880"/>
          <p:cNvSpPr>
            <a:spLocks/>
          </p:cNvSpPr>
          <p:nvPr/>
        </p:nvSpPr>
        <p:spPr bwMode="auto">
          <a:xfrm>
            <a:off x="5461000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9" name="Freeform 881"/>
          <p:cNvSpPr>
            <a:spLocks/>
          </p:cNvSpPr>
          <p:nvPr/>
        </p:nvSpPr>
        <p:spPr bwMode="auto">
          <a:xfrm>
            <a:off x="45593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0" name="Freeform 882"/>
          <p:cNvSpPr>
            <a:spLocks/>
          </p:cNvSpPr>
          <p:nvPr/>
        </p:nvSpPr>
        <p:spPr bwMode="auto">
          <a:xfrm>
            <a:off x="45593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1" name="Freeform 883"/>
          <p:cNvSpPr>
            <a:spLocks/>
          </p:cNvSpPr>
          <p:nvPr/>
        </p:nvSpPr>
        <p:spPr bwMode="auto">
          <a:xfrm>
            <a:off x="45593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2" name="Freeform 884"/>
          <p:cNvSpPr>
            <a:spLocks/>
          </p:cNvSpPr>
          <p:nvPr/>
        </p:nvSpPr>
        <p:spPr bwMode="auto">
          <a:xfrm>
            <a:off x="45593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3" name="Freeform 885"/>
          <p:cNvSpPr>
            <a:spLocks/>
          </p:cNvSpPr>
          <p:nvPr/>
        </p:nvSpPr>
        <p:spPr bwMode="auto">
          <a:xfrm>
            <a:off x="45593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4" name="Freeform 886"/>
          <p:cNvSpPr>
            <a:spLocks/>
          </p:cNvSpPr>
          <p:nvPr/>
        </p:nvSpPr>
        <p:spPr bwMode="auto">
          <a:xfrm>
            <a:off x="45593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5" name="Freeform 887"/>
          <p:cNvSpPr>
            <a:spLocks/>
          </p:cNvSpPr>
          <p:nvPr/>
        </p:nvSpPr>
        <p:spPr bwMode="auto">
          <a:xfrm>
            <a:off x="45593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6" name="Freeform 888"/>
          <p:cNvSpPr>
            <a:spLocks/>
          </p:cNvSpPr>
          <p:nvPr/>
        </p:nvSpPr>
        <p:spPr bwMode="auto">
          <a:xfrm>
            <a:off x="45593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7" name="Freeform 889"/>
          <p:cNvSpPr>
            <a:spLocks/>
          </p:cNvSpPr>
          <p:nvPr/>
        </p:nvSpPr>
        <p:spPr bwMode="auto">
          <a:xfrm>
            <a:off x="45593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8" name="Freeform 890"/>
          <p:cNvSpPr>
            <a:spLocks/>
          </p:cNvSpPr>
          <p:nvPr/>
        </p:nvSpPr>
        <p:spPr bwMode="auto">
          <a:xfrm>
            <a:off x="45593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9" name="Freeform 891"/>
          <p:cNvSpPr>
            <a:spLocks/>
          </p:cNvSpPr>
          <p:nvPr/>
        </p:nvSpPr>
        <p:spPr bwMode="auto">
          <a:xfrm>
            <a:off x="45593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0" name="Freeform 892"/>
          <p:cNvSpPr>
            <a:spLocks/>
          </p:cNvSpPr>
          <p:nvPr/>
        </p:nvSpPr>
        <p:spPr bwMode="auto">
          <a:xfrm>
            <a:off x="45593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1" name="Freeform 893"/>
          <p:cNvSpPr>
            <a:spLocks/>
          </p:cNvSpPr>
          <p:nvPr/>
        </p:nvSpPr>
        <p:spPr bwMode="auto">
          <a:xfrm>
            <a:off x="4559300" y="42291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2" name="Freeform 894"/>
          <p:cNvSpPr>
            <a:spLocks/>
          </p:cNvSpPr>
          <p:nvPr/>
        </p:nvSpPr>
        <p:spPr bwMode="auto">
          <a:xfrm>
            <a:off x="4559300" y="42291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3" name="Freeform 895"/>
          <p:cNvSpPr>
            <a:spLocks/>
          </p:cNvSpPr>
          <p:nvPr/>
        </p:nvSpPr>
        <p:spPr bwMode="auto">
          <a:xfrm>
            <a:off x="45593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4" name="Freeform 896"/>
          <p:cNvSpPr>
            <a:spLocks/>
          </p:cNvSpPr>
          <p:nvPr/>
        </p:nvSpPr>
        <p:spPr bwMode="auto">
          <a:xfrm>
            <a:off x="45593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5" name="Freeform 897"/>
          <p:cNvSpPr>
            <a:spLocks/>
          </p:cNvSpPr>
          <p:nvPr/>
        </p:nvSpPr>
        <p:spPr bwMode="auto">
          <a:xfrm>
            <a:off x="45593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6" name="Freeform 898"/>
          <p:cNvSpPr>
            <a:spLocks/>
          </p:cNvSpPr>
          <p:nvPr/>
        </p:nvSpPr>
        <p:spPr bwMode="auto">
          <a:xfrm>
            <a:off x="45593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7" name="Freeform 899"/>
          <p:cNvSpPr>
            <a:spLocks/>
          </p:cNvSpPr>
          <p:nvPr/>
        </p:nvSpPr>
        <p:spPr bwMode="auto">
          <a:xfrm>
            <a:off x="45593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8" name="Freeform 900"/>
          <p:cNvSpPr>
            <a:spLocks/>
          </p:cNvSpPr>
          <p:nvPr/>
        </p:nvSpPr>
        <p:spPr bwMode="auto">
          <a:xfrm>
            <a:off x="45593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9" name="Freeform 901"/>
          <p:cNvSpPr>
            <a:spLocks/>
          </p:cNvSpPr>
          <p:nvPr/>
        </p:nvSpPr>
        <p:spPr bwMode="auto">
          <a:xfrm>
            <a:off x="45593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0" name="Freeform 902"/>
          <p:cNvSpPr>
            <a:spLocks/>
          </p:cNvSpPr>
          <p:nvPr/>
        </p:nvSpPr>
        <p:spPr bwMode="auto">
          <a:xfrm>
            <a:off x="45593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1" name="Freeform 903"/>
          <p:cNvSpPr>
            <a:spLocks/>
          </p:cNvSpPr>
          <p:nvPr/>
        </p:nvSpPr>
        <p:spPr bwMode="auto">
          <a:xfrm>
            <a:off x="63087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2" name="Freeform 904"/>
          <p:cNvSpPr>
            <a:spLocks/>
          </p:cNvSpPr>
          <p:nvPr/>
        </p:nvSpPr>
        <p:spPr bwMode="auto">
          <a:xfrm>
            <a:off x="63087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3" name="Freeform 905"/>
          <p:cNvSpPr>
            <a:spLocks/>
          </p:cNvSpPr>
          <p:nvPr/>
        </p:nvSpPr>
        <p:spPr bwMode="auto">
          <a:xfrm>
            <a:off x="63087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4" name="Freeform 906"/>
          <p:cNvSpPr>
            <a:spLocks/>
          </p:cNvSpPr>
          <p:nvPr/>
        </p:nvSpPr>
        <p:spPr bwMode="auto">
          <a:xfrm>
            <a:off x="63087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5" name="Freeform 907"/>
          <p:cNvSpPr>
            <a:spLocks/>
          </p:cNvSpPr>
          <p:nvPr/>
        </p:nvSpPr>
        <p:spPr bwMode="auto">
          <a:xfrm>
            <a:off x="63087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6" name="Freeform 908"/>
          <p:cNvSpPr>
            <a:spLocks/>
          </p:cNvSpPr>
          <p:nvPr/>
        </p:nvSpPr>
        <p:spPr bwMode="auto">
          <a:xfrm>
            <a:off x="63087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7" name="Freeform 909"/>
          <p:cNvSpPr>
            <a:spLocks/>
          </p:cNvSpPr>
          <p:nvPr/>
        </p:nvSpPr>
        <p:spPr bwMode="auto">
          <a:xfrm>
            <a:off x="63087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8" name="Freeform 910"/>
          <p:cNvSpPr>
            <a:spLocks/>
          </p:cNvSpPr>
          <p:nvPr/>
        </p:nvSpPr>
        <p:spPr bwMode="auto">
          <a:xfrm>
            <a:off x="63087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9" name="Freeform 911"/>
          <p:cNvSpPr>
            <a:spLocks/>
          </p:cNvSpPr>
          <p:nvPr/>
        </p:nvSpPr>
        <p:spPr bwMode="auto">
          <a:xfrm>
            <a:off x="63087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0" name="Freeform 912"/>
          <p:cNvSpPr>
            <a:spLocks/>
          </p:cNvSpPr>
          <p:nvPr/>
        </p:nvSpPr>
        <p:spPr bwMode="auto">
          <a:xfrm>
            <a:off x="63087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1" name="Freeform 913"/>
          <p:cNvSpPr>
            <a:spLocks/>
          </p:cNvSpPr>
          <p:nvPr/>
        </p:nvSpPr>
        <p:spPr bwMode="auto">
          <a:xfrm>
            <a:off x="63087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2" name="Freeform 914"/>
          <p:cNvSpPr>
            <a:spLocks/>
          </p:cNvSpPr>
          <p:nvPr/>
        </p:nvSpPr>
        <p:spPr bwMode="auto">
          <a:xfrm>
            <a:off x="63087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3" name="Freeform 915"/>
          <p:cNvSpPr>
            <a:spLocks/>
          </p:cNvSpPr>
          <p:nvPr/>
        </p:nvSpPr>
        <p:spPr bwMode="auto">
          <a:xfrm>
            <a:off x="63087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4" name="Freeform 916"/>
          <p:cNvSpPr>
            <a:spLocks/>
          </p:cNvSpPr>
          <p:nvPr/>
        </p:nvSpPr>
        <p:spPr bwMode="auto">
          <a:xfrm>
            <a:off x="63087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5" name="Freeform 917"/>
          <p:cNvSpPr>
            <a:spLocks/>
          </p:cNvSpPr>
          <p:nvPr/>
        </p:nvSpPr>
        <p:spPr bwMode="auto">
          <a:xfrm>
            <a:off x="63087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6" name="Freeform 918"/>
          <p:cNvSpPr>
            <a:spLocks/>
          </p:cNvSpPr>
          <p:nvPr/>
        </p:nvSpPr>
        <p:spPr bwMode="auto">
          <a:xfrm>
            <a:off x="63087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7" name="Freeform 919"/>
          <p:cNvSpPr>
            <a:spLocks/>
          </p:cNvSpPr>
          <p:nvPr/>
        </p:nvSpPr>
        <p:spPr bwMode="auto">
          <a:xfrm>
            <a:off x="7102475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8" name="Freeform 920"/>
          <p:cNvSpPr>
            <a:spLocks/>
          </p:cNvSpPr>
          <p:nvPr/>
        </p:nvSpPr>
        <p:spPr bwMode="auto">
          <a:xfrm>
            <a:off x="7102475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9" name="Freeform 921"/>
          <p:cNvSpPr>
            <a:spLocks/>
          </p:cNvSpPr>
          <p:nvPr/>
        </p:nvSpPr>
        <p:spPr bwMode="auto">
          <a:xfrm>
            <a:off x="79216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0" name="Freeform 922"/>
          <p:cNvSpPr>
            <a:spLocks/>
          </p:cNvSpPr>
          <p:nvPr/>
        </p:nvSpPr>
        <p:spPr bwMode="auto">
          <a:xfrm>
            <a:off x="79216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1" name="Freeform 923"/>
          <p:cNvSpPr>
            <a:spLocks/>
          </p:cNvSpPr>
          <p:nvPr/>
        </p:nvSpPr>
        <p:spPr bwMode="auto">
          <a:xfrm>
            <a:off x="79216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2" name="Freeform 924"/>
          <p:cNvSpPr>
            <a:spLocks/>
          </p:cNvSpPr>
          <p:nvPr/>
        </p:nvSpPr>
        <p:spPr bwMode="auto">
          <a:xfrm>
            <a:off x="79216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3" name="Freeform 925"/>
          <p:cNvSpPr>
            <a:spLocks/>
          </p:cNvSpPr>
          <p:nvPr/>
        </p:nvSpPr>
        <p:spPr bwMode="auto">
          <a:xfrm>
            <a:off x="79216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4" name="Freeform 926"/>
          <p:cNvSpPr>
            <a:spLocks/>
          </p:cNvSpPr>
          <p:nvPr/>
        </p:nvSpPr>
        <p:spPr bwMode="auto">
          <a:xfrm>
            <a:off x="79216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5" name="Freeform 927"/>
          <p:cNvSpPr>
            <a:spLocks/>
          </p:cNvSpPr>
          <p:nvPr/>
        </p:nvSpPr>
        <p:spPr bwMode="auto">
          <a:xfrm>
            <a:off x="79216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6" name="Freeform 928"/>
          <p:cNvSpPr>
            <a:spLocks/>
          </p:cNvSpPr>
          <p:nvPr/>
        </p:nvSpPr>
        <p:spPr bwMode="auto">
          <a:xfrm>
            <a:off x="79216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7" name="Freeform 929"/>
          <p:cNvSpPr>
            <a:spLocks/>
          </p:cNvSpPr>
          <p:nvPr/>
        </p:nvSpPr>
        <p:spPr bwMode="auto">
          <a:xfrm>
            <a:off x="79216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8" name="Freeform 930"/>
          <p:cNvSpPr>
            <a:spLocks/>
          </p:cNvSpPr>
          <p:nvPr/>
        </p:nvSpPr>
        <p:spPr bwMode="auto">
          <a:xfrm>
            <a:off x="79216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9" name="Freeform 931"/>
          <p:cNvSpPr>
            <a:spLocks/>
          </p:cNvSpPr>
          <p:nvPr/>
        </p:nvSpPr>
        <p:spPr bwMode="auto">
          <a:xfrm>
            <a:off x="79216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0" name="Freeform 932"/>
          <p:cNvSpPr>
            <a:spLocks/>
          </p:cNvSpPr>
          <p:nvPr/>
        </p:nvSpPr>
        <p:spPr bwMode="auto">
          <a:xfrm>
            <a:off x="79216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1" name="Freeform 933"/>
          <p:cNvSpPr>
            <a:spLocks/>
          </p:cNvSpPr>
          <p:nvPr/>
        </p:nvSpPr>
        <p:spPr bwMode="auto">
          <a:xfrm>
            <a:off x="79216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2" name="Freeform 934"/>
          <p:cNvSpPr>
            <a:spLocks/>
          </p:cNvSpPr>
          <p:nvPr/>
        </p:nvSpPr>
        <p:spPr bwMode="auto">
          <a:xfrm>
            <a:off x="79216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3" name="Freeform 935"/>
          <p:cNvSpPr>
            <a:spLocks/>
          </p:cNvSpPr>
          <p:nvPr/>
        </p:nvSpPr>
        <p:spPr bwMode="auto">
          <a:xfrm>
            <a:off x="79216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4" name="Freeform 936"/>
          <p:cNvSpPr>
            <a:spLocks/>
          </p:cNvSpPr>
          <p:nvPr/>
        </p:nvSpPr>
        <p:spPr bwMode="auto">
          <a:xfrm>
            <a:off x="79216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5" name="Freeform 937"/>
          <p:cNvSpPr>
            <a:spLocks/>
          </p:cNvSpPr>
          <p:nvPr/>
        </p:nvSpPr>
        <p:spPr bwMode="auto">
          <a:xfrm>
            <a:off x="79216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6" name="Freeform 938"/>
          <p:cNvSpPr>
            <a:spLocks/>
          </p:cNvSpPr>
          <p:nvPr/>
        </p:nvSpPr>
        <p:spPr bwMode="auto">
          <a:xfrm>
            <a:off x="79216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7" name="Freeform 939"/>
          <p:cNvSpPr>
            <a:spLocks/>
          </p:cNvSpPr>
          <p:nvPr/>
        </p:nvSpPr>
        <p:spPr bwMode="auto">
          <a:xfrm>
            <a:off x="875506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8" name="Freeform 940"/>
          <p:cNvSpPr>
            <a:spLocks/>
          </p:cNvSpPr>
          <p:nvPr/>
        </p:nvSpPr>
        <p:spPr bwMode="auto">
          <a:xfrm>
            <a:off x="875506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9" name="Freeform 941"/>
          <p:cNvSpPr>
            <a:spLocks/>
          </p:cNvSpPr>
          <p:nvPr/>
        </p:nvSpPr>
        <p:spPr bwMode="auto">
          <a:xfrm>
            <a:off x="875506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0" name="Freeform 942"/>
          <p:cNvSpPr>
            <a:spLocks/>
          </p:cNvSpPr>
          <p:nvPr/>
        </p:nvSpPr>
        <p:spPr bwMode="auto">
          <a:xfrm>
            <a:off x="875506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1" name="Freeform 943"/>
          <p:cNvSpPr>
            <a:spLocks/>
          </p:cNvSpPr>
          <p:nvPr/>
        </p:nvSpPr>
        <p:spPr bwMode="auto">
          <a:xfrm>
            <a:off x="875506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2" name="Freeform 944"/>
          <p:cNvSpPr>
            <a:spLocks/>
          </p:cNvSpPr>
          <p:nvPr/>
        </p:nvSpPr>
        <p:spPr bwMode="auto">
          <a:xfrm>
            <a:off x="875506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3" name="Freeform 945"/>
          <p:cNvSpPr>
            <a:spLocks/>
          </p:cNvSpPr>
          <p:nvPr/>
        </p:nvSpPr>
        <p:spPr bwMode="auto">
          <a:xfrm>
            <a:off x="875506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4" name="Freeform 946"/>
          <p:cNvSpPr>
            <a:spLocks/>
          </p:cNvSpPr>
          <p:nvPr/>
        </p:nvSpPr>
        <p:spPr bwMode="auto">
          <a:xfrm>
            <a:off x="875506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5" name="Freeform 947"/>
          <p:cNvSpPr>
            <a:spLocks/>
          </p:cNvSpPr>
          <p:nvPr/>
        </p:nvSpPr>
        <p:spPr bwMode="auto">
          <a:xfrm>
            <a:off x="875506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6" name="Freeform 948"/>
          <p:cNvSpPr>
            <a:spLocks/>
          </p:cNvSpPr>
          <p:nvPr/>
        </p:nvSpPr>
        <p:spPr bwMode="auto">
          <a:xfrm>
            <a:off x="875506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7" name="Freeform 949"/>
          <p:cNvSpPr>
            <a:spLocks/>
          </p:cNvSpPr>
          <p:nvPr/>
        </p:nvSpPr>
        <p:spPr bwMode="auto">
          <a:xfrm>
            <a:off x="274161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8" name="Freeform 950"/>
          <p:cNvSpPr>
            <a:spLocks/>
          </p:cNvSpPr>
          <p:nvPr/>
        </p:nvSpPr>
        <p:spPr bwMode="auto">
          <a:xfrm>
            <a:off x="274161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9" name="Freeform 951"/>
          <p:cNvSpPr>
            <a:spLocks/>
          </p:cNvSpPr>
          <p:nvPr/>
        </p:nvSpPr>
        <p:spPr bwMode="auto">
          <a:xfrm>
            <a:off x="63087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0" name="Freeform 952"/>
          <p:cNvSpPr>
            <a:spLocks/>
          </p:cNvSpPr>
          <p:nvPr/>
        </p:nvSpPr>
        <p:spPr bwMode="auto">
          <a:xfrm>
            <a:off x="63087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1" name="Freeform 953"/>
          <p:cNvSpPr>
            <a:spLocks/>
          </p:cNvSpPr>
          <p:nvPr/>
        </p:nvSpPr>
        <p:spPr bwMode="auto">
          <a:xfrm>
            <a:off x="875506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2" name="Freeform 954"/>
          <p:cNvSpPr>
            <a:spLocks/>
          </p:cNvSpPr>
          <p:nvPr/>
        </p:nvSpPr>
        <p:spPr bwMode="auto">
          <a:xfrm>
            <a:off x="875506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3" name="Freeform 955"/>
          <p:cNvSpPr>
            <a:spLocks/>
          </p:cNvSpPr>
          <p:nvPr/>
        </p:nvSpPr>
        <p:spPr bwMode="auto">
          <a:xfrm>
            <a:off x="5461000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4" name="Freeform 956"/>
          <p:cNvSpPr>
            <a:spLocks/>
          </p:cNvSpPr>
          <p:nvPr/>
        </p:nvSpPr>
        <p:spPr bwMode="auto">
          <a:xfrm>
            <a:off x="5461000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5" name="Freeform 957"/>
          <p:cNvSpPr>
            <a:spLocks/>
          </p:cNvSpPr>
          <p:nvPr/>
        </p:nvSpPr>
        <p:spPr bwMode="auto">
          <a:xfrm>
            <a:off x="875506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6" name="Freeform 958"/>
          <p:cNvSpPr>
            <a:spLocks/>
          </p:cNvSpPr>
          <p:nvPr/>
        </p:nvSpPr>
        <p:spPr bwMode="auto">
          <a:xfrm>
            <a:off x="875506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7" name="Freeform 959"/>
          <p:cNvSpPr>
            <a:spLocks/>
          </p:cNvSpPr>
          <p:nvPr/>
        </p:nvSpPr>
        <p:spPr bwMode="auto">
          <a:xfrm>
            <a:off x="7102475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8" name="Freeform 960"/>
          <p:cNvSpPr>
            <a:spLocks/>
          </p:cNvSpPr>
          <p:nvPr/>
        </p:nvSpPr>
        <p:spPr bwMode="auto">
          <a:xfrm>
            <a:off x="7102475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9" name="Freeform 961"/>
          <p:cNvSpPr>
            <a:spLocks/>
          </p:cNvSpPr>
          <p:nvPr/>
        </p:nvSpPr>
        <p:spPr bwMode="auto">
          <a:xfrm>
            <a:off x="274161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0" name="Freeform 962"/>
          <p:cNvSpPr>
            <a:spLocks/>
          </p:cNvSpPr>
          <p:nvPr/>
        </p:nvSpPr>
        <p:spPr bwMode="auto">
          <a:xfrm>
            <a:off x="274161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1" name="Freeform 963"/>
          <p:cNvSpPr>
            <a:spLocks/>
          </p:cNvSpPr>
          <p:nvPr/>
        </p:nvSpPr>
        <p:spPr bwMode="auto">
          <a:xfrm>
            <a:off x="7102475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2" name="Freeform 964"/>
          <p:cNvSpPr>
            <a:spLocks/>
          </p:cNvSpPr>
          <p:nvPr/>
        </p:nvSpPr>
        <p:spPr bwMode="auto">
          <a:xfrm>
            <a:off x="7102475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3" name="Freeform 965"/>
          <p:cNvSpPr>
            <a:spLocks/>
          </p:cNvSpPr>
          <p:nvPr/>
        </p:nvSpPr>
        <p:spPr bwMode="auto">
          <a:xfrm>
            <a:off x="79216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4" name="Freeform 966"/>
          <p:cNvSpPr>
            <a:spLocks/>
          </p:cNvSpPr>
          <p:nvPr/>
        </p:nvSpPr>
        <p:spPr bwMode="auto">
          <a:xfrm>
            <a:off x="79216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5" name="Freeform 967"/>
          <p:cNvSpPr>
            <a:spLocks/>
          </p:cNvSpPr>
          <p:nvPr/>
        </p:nvSpPr>
        <p:spPr bwMode="auto">
          <a:xfrm>
            <a:off x="274161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6" name="Freeform 968"/>
          <p:cNvSpPr>
            <a:spLocks/>
          </p:cNvSpPr>
          <p:nvPr/>
        </p:nvSpPr>
        <p:spPr bwMode="auto">
          <a:xfrm>
            <a:off x="274161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7" name="Freeform 969"/>
          <p:cNvSpPr>
            <a:spLocks/>
          </p:cNvSpPr>
          <p:nvPr/>
        </p:nvSpPr>
        <p:spPr bwMode="auto">
          <a:xfrm>
            <a:off x="7102475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8" name="Freeform 970"/>
          <p:cNvSpPr>
            <a:spLocks/>
          </p:cNvSpPr>
          <p:nvPr/>
        </p:nvSpPr>
        <p:spPr bwMode="auto">
          <a:xfrm>
            <a:off x="7102475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9" name="Freeform 971"/>
          <p:cNvSpPr>
            <a:spLocks/>
          </p:cNvSpPr>
          <p:nvPr/>
        </p:nvSpPr>
        <p:spPr bwMode="auto">
          <a:xfrm>
            <a:off x="274161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0" name="Freeform 972"/>
          <p:cNvSpPr>
            <a:spLocks/>
          </p:cNvSpPr>
          <p:nvPr/>
        </p:nvSpPr>
        <p:spPr bwMode="auto">
          <a:xfrm>
            <a:off x="274161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1" name="Freeform 973"/>
          <p:cNvSpPr>
            <a:spLocks/>
          </p:cNvSpPr>
          <p:nvPr/>
        </p:nvSpPr>
        <p:spPr bwMode="auto">
          <a:xfrm>
            <a:off x="36576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2" name="Freeform 974"/>
          <p:cNvSpPr>
            <a:spLocks/>
          </p:cNvSpPr>
          <p:nvPr/>
        </p:nvSpPr>
        <p:spPr bwMode="auto">
          <a:xfrm>
            <a:off x="36576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3" name="Freeform 975"/>
          <p:cNvSpPr>
            <a:spLocks/>
          </p:cNvSpPr>
          <p:nvPr/>
        </p:nvSpPr>
        <p:spPr bwMode="auto">
          <a:xfrm>
            <a:off x="5461000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4" name="Freeform 976"/>
          <p:cNvSpPr>
            <a:spLocks/>
          </p:cNvSpPr>
          <p:nvPr/>
        </p:nvSpPr>
        <p:spPr bwMode="auto">
          <a:xfrm>
            <a:off x="5461000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5" name="Freeform 977"/>
          <p:cNvSpPr>
            <a:spLocks/>
          </p:cNvSpPr>
          <p:nvPr/>
        </p:nvSpPr>
        <p:spPr bwMode="auto">
          <a:xfrm>
            <a:off x="45593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6" name="Freeform 978"/>
          <p:cNvSpPr>
            <a:spLocks/>
          </p:cNvSpPr>
          <p:nvPr/>
        </p:nvSpPr>
        <p:spPr bwMode="auto">
          <a:xfrm>
            <a:off x="45593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7" name="Freeform 979"/>
          <p:cNvSpPr>
            <a:spLocks/>
          </p:cNvSpPr>
          <p:nvPr/>
        </p:nvSpPr>
        <p:spPr bwMode="auto">
          <a:xfrm>
            <a:off x="63087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8" name="Freeform 980"/>
          <p:cNvSpPr>
            <a:spLocks/>
          </p:cNvSpPr>
          <p:nvPr/>
        </p:nvSpPr>
        <p:spPr bwMode="auto">
          <a:xfrm>
            <a:off x="63087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9" name="Freeform 981"/>
          <p:cNvSpPr>
            <a:spLocks/>
          </p:cNvSpPr>
          <p:nvPr/>
        </p:nvSpPr>
        <p:spPr bwMode="auto">
          <a:xfrm>
            <a:off x="7102475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0" name="Freeform 982"/>
          <p:cNvSpPr>
            <a:spLocks/>
          </p:cNvSpPr>
          <p:nvPr/>
        </p:nvSpPr>
        <p:spPr bwMode="auto">
          <a:xfrm>
            <a:off x="7102475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1" name="Freeform 983"/>
          <p:cNvSpPr>
            <a:spLocks/>
          </p:cNvSpPr>
          <p:nvPr/>
        </p:nvSpPr>
        <p:spPr bwMode="auto">
          <a:xfrm>
            <a:off x="79216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2" name="Freeform 984"/>
          <p:cNvSpPr>
            <a:spLocks/>
          </p:cNvSpPr>
          <p:nvPr/>
        </p:nvSpPr>
        <p:spPr bwMode="auto">
          <a:xfrm>
            <a:off x="79216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3" name="Freeform 985"/>
          <p:cNvSpPr>
            <a:spLocks/>
          </p:cNvSpPr>
          <p:nvPr/>
        </p:nvSpPr>
        <p:spPr bwMode="auto">
          <a:xfrm>
            <a:off x="875506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4" name="Freeform 986"/>
          <p:cNvSpPr>
            <a:spLocks/>
          </p:cNvSpPr>
          <p:nvPr/>
        </p:nvSpPr>
        <p:spPr bwMode="auto">
          <a:xfrm>
            <a:off x="875506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6" name="Freeform 988"/>
          <p:cNvSpPr>
            <a:spLocks/>
          </p:cNvSpPr>
          <p:nvPr/>
        </p:nvSpPr>
        <p:spPr bwMode="auto">
          <a:xfrm>
            <a:off x="2741613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7" name="Freeform 989"/>
          <p:cNvSpPr>
            <a:spLocks/>
          </p:cNvSpPr>
          <p:nvPr/>
        </p:nvSpPr>
        <p:spPr bwMode="auto">
          <a:xfrm>
            <a:off x="36576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8" name="Freeform 990"/>
          <p:cNvSpPr>
            <a:spLocks/>
          </p:cNvSpPr>
          <p:nvPr/>
        </p:nvSpPr>
        <p:spPr bwMode="auto">
          <a:xfrm>
            <a:off x="36576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9" name="Freeform 991"/>
          <p:cNvSpPr>
            <a:spLocks/>
          </p:cNvSpPr>
          <p:nvPr/>
        </p:nvSpPr>
        <p:spPr bwMode="auto">
          <a:xfrm>
            <a:off x="7102475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0" name="Freeform 992"/>
          <p:cNvSpPr>
            <a:spLocks/>
          </p:cNvSpPr>
          <p:nvPr/>
        </p:nvSpPr>
        <p:spPr bwMode="auto">
          <a:xfrm>
            <a:off x="7102475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1" name="Freeform 993"/>
          <p:cNvSpPr>
            <a:spLocks/>
          </p:cNvSpPr>
          <p:nvPr/>
        </p:nvSpPr>
        <p:spPr bwMode="auto">
          <a:xfrm>
            <a:off x="8755063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2" name="Freeform 994"/>
          <p:cNvSpPr>
            <a:spLocks/>
          </p:cNvSpPr>
          <p:nvPr/>
        </p:nvSpPr>
        <p:spPr bwMode="auto">
          <a:xfrm>
            <a:off x="8755063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3" name="Freeform 995"/>
          <p:cNvSpPr>
            <a:spLocks/>
          </p:cNvSpPr>
          <p:nvPr/>
        </p:nvSpPr>
        <p:spPr bwMode="auto">
          <a:xfrm>
            <a:off x="7102475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4" name="Freeform 996"/>
          <p:cNvSpPr>
            <a:spLocks/>
          </p:cNvSpPr>
          <p:nvPr/>
        </p:nvSpPr>
        <p:spPr bwMode="auto">
          <a:xfrm>
            <a:off x="7102475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7" name="Freeform 999"/>
          <p:cNvSpPr>
            <a:spLocks/>
          </p:cNvSpPr>
          <p:nvPr/>
        </p:nvSpPr>
        <p:spPr bwMode="auto">
          <a:xfrm>
            <a:off x="5461000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8" name="Freeform 1000"/>
          <p:cNvSpPr>
            <a:spLocks/>
          </p:cNvSpPr>
          <p:nvPr/>
        </p:nvSpPr>
        <p:spPr bwMode="auto">
          <a:xfrm>
            <a:off x="5461000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9" name="Freeform 1001"/>
          <p:cNvSpPr>
            <a:spLocks/>
          </p:cNvSpPr>
          <p:nvPr/>
        </p:nvSpPr>
        <p:spPr bwMode="auto">
          <a:xfrm>
            <a:off x="3657600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0" name="Freeform 1002"/>
          <p:cNvSpPr>
            <a:spLocks/>
          </p:cNvSpPr>
          <p:nvPr/>
        </p:nvSpPr>
        <p:spPr bwMode="auto">
          <a:xfrm>
            <a:off x="3657600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1" name="Freeform 1003"/>
          <p:cNvSpPr>
            <a:spLocks/>
          </p:cNvSpPr>
          <p:nvPr/>
        </p:nvSpPr>
        <p:spPr bwMode="auto">
          <a:xfrm>
            <a:off x="8755063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2" name="Freeform 1004"/>
          <p:cNvSpPr>
            <a:spLocks/>
          </p:cNvSpPr>
          <p:nvPr/>
        </p:nvSpPr>
        <p:spPr bwMode="auto">
          <a:xfrm>
            <a:off x="8755063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3" name="Freeform 1005"/>
          <p:cNvSpPr>
            <a:spLocks/>
          </p:cNvSpPr>
          <p:nvPr/>
        </p:nvSpPr>
        <p:spPr bwMode="auto">
          <a:xfrm>
            <a:off x="7921625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4" name="Freeform 1006"/>
          <p:cNvSpPr>
            <a:spLocks/>
          </p:cNvSpPr>
          <p:nvPr/>
        </p:nvSpPr>
        <p:spPr bwMode="auto">
          <a:xfrm>
            <a:off x="7921625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5" name="Freeform 1007"/>
          <p:cNvSpPr>
            <a:spLocks/>
          </p:cNvSpPr>
          <p:nvPr/>
        </p:nvSpPr>
        <p:spPr bwMode="auto">
          <a:xfrm>
            <a:off x="7102475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6" name="Freeform 1008"/>
          <p:cNvSpPr>
            <a:spLocks/>
          </p:cNvSpPr>
          <p:nvPr/>
        </p:nvSpPr>
        <p:spPr bwMode="auto">
          <a:xfrm>
            <a:off x="7102475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2" name="Freeform 1010"/>
          <p:cNvSpPr>
            <a:spLocks/>
          </p:cNvSpPr>
          <p:nvPr/>
        </p:nvSpPr>
        <p:spPr bwMode="auto">
          <a:xfrm>
            <a:off x="6308725" y="36353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3" name="Freeform 1011"/>
          <p:cNvSpPr>
            <a:spLocks/>
          </p:cNvSpPr>
          <p:nvPr/>
        </p:nvSpPr>
        <p:spPr bwMode="auto">
          <a:xfrm>
            <a:off x="6308725" y="36353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4" name="Freeform 1012"/>
          <p:cNvSpPr>
            <a:spLocks/>
          </p:cNvSpPr>
          <p:nvPr/>
        </p:nvSpPr>
        <p:spPr bwMode="auto">
          <a:xfrm>
            <a:off x="4559300" y="36353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5" name="Freeform 1013"/>
          <p:cNvSpPr>
            <a:spLocks/>
          </p:cNvSpPr>
          <p:nvPr/>
        </p:nvSpPr>
        <p:spPr bwMode="auto">
          <a:xfrm>
            <a:off x="4559300" y="36353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6" name="Freeform 1014"/>
          <p:cNvSpPr>
            <a:spLocks/>
          </p:cNvSpPr>
          <p:nvPr/>
        </p:nvSpPr>
        <p:spPr bwMode="auto">
          <a:xfrm>
            <a:off x="5461000" y="38322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7" name="Freeform 1015"/>
          <p:cNvSpPr>
            <a:spLocks/>
          </p:cNvSpPr>
          <p:nvPr/>
        </p:nvSpPr>
        <p:spPr bwMode="auto">
          <a:xfrm>
            <a:off x="5461000" y="38322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8" name="Freeform 1016"/>
          <p:cNvSpPr>
            <a:spLocks/>
          </p:cNvSpPr>
          <p:nvPr/>
        </p:nvSpPr>
        <p:spPr bwMode="auto">
          <a:xfrm>
            <a:off x="7102475" y="38322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9" name="Freeform 1017"/>
          <p:cNvSpPr>
            <a:spLocks/>
          </p:cNvSpPr>
          <p:nvPr/>
        </p:nvSpPr>
        <p:spPr bwMode="auto">
          <a:xfrm>
            <a:off x="7102475" y="38322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0" name="Freeform 1018"/>
          <p:cNvSpPr>
            <a:spLocks/>
          </p:cNvSpPr>
          <p:nvPr/>
        </p:nvSpPr>
        <p:spPr bwMode="auto">
          <a:xfrm>
            <a:off x="63087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1" name="Freeform 1019"/>
          <p:cNvSpPr>
            <a:spLocks/>
          </p:cNvSpPr>
          <p:nvPr/>
        </p:nvSpPr>
        <p:spPr bwMode="auto">
          <a:xfrm>
            <a:off x="63087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2" name="Freeform 1020"/>
          <p:cNvSpPr>
            <a:spLocks/>
          </p:cNvSpPr>
          <p:nvPr/>
        </p:nvSpPr>
        <p:spPr bwMode="auto">
          <a:xfrm>
            <a:off x="7102475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3" name="Freeform 1021"/>
          <p:cNvSpPr>
            <a:spLocks/>
          </p:cNvSpPr>
          <p:nvPr/>
        </p:nvSpPr>
        <p:spPr bwMode="auto">
          <a:xfrm>
            <a:off x="7102475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4" name="Freeform 1022"/>
          <p:cNvSpPr>
            <a:spLocks/>
          </p:cNvSpPr>
          <p:nvPr/>
        </p:nvSpPr>
        <p:spPr bwMode="auto">
          <a:xfrm>
            <a:off x="79216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5" name="Freeform 1023"/>
          <p:cNvSpPr>
            <a:spLocks/>
          </p:cNvSpPr>
          <p:nvPr/>
        </p:nvSpPr>
        <p:spPr bwMode="auto">
          <a:xfrm>
            <a:off x="79216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6" name="Freeform 1024"/>
          <p:cNvSpPr>
            <a:spLocks/>
          </p:cNvSpPr>
          <p:nvPr/>
        </p:nvSpPr>
        <p:spPr bwMode="auto">
          <a:xfrm>
            <a:off x="875506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7" name="Freeform 1025"/>
          <p:cNvSpPr>
            <a:spLocks/>
          </p:cNvSpPr>
          <p:nvPr/>
        </p:nvSpPr>
        <p:spPr bwMode="auto">
          <a:xfrm>
            <a:off x="875506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8" name="Freeform 1026"/>
          <p:cNvSpPr>
            <a:spLocks/>
          </p:cNvSpPr>
          <p:nvPr/>
        </p:nvSpPr>
        <p:spPr bwMode="auto">
          <a:xfrm>
            <a:off x="5461000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9" name="Freeform 1027"/>
          <p:cNvSpPr>
            <a:spLocks/>
          </p:cNvSpPr>
          <p:nvPr/>
        </p:nvSpPr>
        <p:spPr bwMode="auto">
          <a:xfrm>
            <a:off x="5461000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0" name="Freeform 1028"/>
          <p:cNvSpPr>
            <a:spLocks/>
          </p:cNvSpPr>
          <p:nvPr/>
        </p:nvSpPr>
        <p:spPr bwMode="auto">
          <a:xfrm>
            <a:off x="3657600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1" name="Freeform 1029"/>
          <p:cNvSpPr>
            <a:spLocks/>
          </p:cNvSpPr>
          <p:nvPr/>
        </p:nvSpPr>
        <p:spPr bwMode="auto">
          <a:xfrm>
            <a:off x="3657600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" name="Freeform 1030"/>
          <p:cNvSpPr>
            <a:spLocks/>
          </p:cNvSpPr>
          <p:nvPr/>
        </p:nvSpPr>
        <p:spPr bwMode="auto">
          <a:xfrm>
            <a:off x="274161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3" name="Freeform 1031"/>
          <p:cNvSpPr>
            <a:spLocks/>
          </p:cNvSpPr>
          <p:nvPr/>
        </p:nvSpPr>
        <p:spPr bwMode="auto">
          <a:xfrm>
            <a:off x="274161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4" name="Freeform 1032"/>
          <p:cNvSpPr>
            <a:spLocks/>
          </p:cNvSpPr>
          <p:nvPr/>
        </p:nvSpPr>
        <p:spPr bwMode="auto">
          <a:xfrm>
            <a:off x="7102475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5" name="Freeform 1033"/>
          <p:cNvSpPr>
            <a:spLocks/>
          </p:cNvSpPr>
          <p:nvPr/>
        </p:nvSpPr>
        <p:spPr bwMode="auto">
          <a:xfrm>
            <a:off x="7102475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6" name="Freeform 1034"/>
          <p:cNvSpPr>
            <a:spLocks/>
          </p:cNvSpPr>
          <p:nvPr/>
        </p:nvSpPr>
        <p:spPr bwMode="auto">
          <a:xfrm>
            <a:off x="875506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" name="Freeform 1035"/>
          <p:cNvSpPr>
            <a:spLocks/>
          </p:cNvSpPr>
          <p:nvPr/>
        </p:nvSpPr>
        <p:spPr bwMode="auto">
          <a:xfrm>
            <a:off x="875506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" name="Freeform 1036"/>
          <p:cNvSpPr>
            <a:spLocks/>
          </p:cNvSpPr>
          <p:nvPr/>
        </p:nvSpPr>
        <p:spPr bwMode="auto">
          <a:xfrm>
            <a:off x="36576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9" name="Freeform 1037"/>
          <p:cNvSpPr>
            <a:spLocks/>
          </p:cNvSpPr>
          <p:nvPr/>
        </p:nvSpPr>
        <p:spPr bwMode="auto">
          <a:xfrm>
            <a:off x="36576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0" name="Freeform 1038"/>
          <p:cNvSpPr>
            <a:spLocks/>
          </p:cNvSpPr>
          <p:nvPr/>
        </p:nvSpPr>
        <p:spPr bwMode="auto">
          <a:xfrm>
            <a:off x="274161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1" name="Freeform 1039"/>
          <p:cNvSpPr>
            <a:spLocks/>
          </p:cNvSpPr>
          <p:nvPr/>
        </p:nvSpPr>
        <p:spPr bwMode="auto">
          <a:xfrm>
            <a:off x="274161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2" name="Freeform 1040"/>
          <p:cNvSpPr>
            <a:spLocks/>
          </p:cNvSpPr>
          <p:nvPr/>
        </p:nvSpPr>
        <p:spPr bwMode="auto">
          <a:xfrm>
            <a:off x="5461000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3" name="Freeform 1041"/>
          <p:cNvSpPr>
            <a:spLocks/>
          </p:cNvSpPr>
          <p:nvPr/>
        </p:nvSpPr>
        <p:spPr bwMode="auto">
          <a:xfrm>
            <a:off x="5461000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4" name="Freeform 1042"/>
          <p:cNvSpPr>
            <a:spLocks/>
          </p:cNvSpPr>
          <p:nvPr/>
        </p:nvSpPr>
        <p:spPr bwMode="auto">
          <a:xfrm>
            <a:off x="36576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5" name="Freeform 1043"/>
          <p:cNvSpPr>
            <a:spLocks/>
          </p:cNvSpPr>
          <p:nvPr/>
        </p:nvSpPr>
        <p:spPr bwMode="auto">
          <a:xfrm>
            <a:off x="36576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6" name="Freeform 1044"/>
          <p:cNvSpPr>
            <a:spLocks/>
          </p:cNvSpPr>
          <p:nvPr/>
        </p:nvSpPr>
        <p:spPr bwMode="auto">
          <a:xfrm>
            <a:off x="45593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7" name="Freeform 1045"/>
          <p:cNvSpPr>
            <a:spLocks/>
          </p:cNvSpPr>
          <p:nvPr/>
        </p:nvSpPr>
        <p:spPr bwMode="auto">
          <a:xfrm>
            <a:off x="45593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8" name="Freeform 1046"/>
          <p:cNvSpPr>
            <a:spLocks/>
          </p:cNvSpPr>
          <p:nvPr/>
        </p:nvSpPr>
        <p:spPr bwMode="auto">
          <a:xfrm>
            <a:off x="875506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9" name="Freeform 1047"/>
          <p:cNvSpPr>
            <a:spLocks/>
          </p:cNvSpPr>
          <p:nvPr/>
        </p:nvSpPr>
        <p:spPr bwMode="auto">
          <a:xfrm>
            <a:off x="875506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0" name="Freeform 1048"/>
          <p:cNvSpPr>
            <a:spLocks/>
          </p:cNvSpPr>
          <p:nvPr/>
        </p:nvSpPr>
        <p:spPr bwMode="auto">
          <a:xfrm>
            <a:off x="79216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1" name="Freeform 1049"/>
          <p:cNvSpPr>
            <a:spLocks/>
          </p:cNvSpPr>
          <p:nvPr/>
        </p:nvSpPr>
        <p:spPr bwMode="auto">
          <a:xfrm>
            <a:off x="79216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2" name="Freeform 1050"/>
          <p:cNvSpPr>
            <a:spLocks/>
          </p:cNvSpPr>
          <p:nvPr/>
        </p:nvSpPr>
        <p:spPr bwMode="auto">
          <a:xfrm>
            <a:off x="7102475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3" name="Freeform 1051"/>
          <p:cNvSpPr>
            <a:spLocks/>
          </p:cNvSpPr>
          <p:nvPr/>
        </p:nvSpPr>
        <p:spPr bwMode="auto">
          <a:xfrm>
            <a:off x="7102475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4" name="Freeform 1052"/>
          <p:cNvSpPr>
            <a:spLocks/>
          </p:cNvSpPr>
          <p:nvPr/>
        </p:nvSpPr>
        <p:spPr bwMode="auto">
          <a:xfrm>
            <a:off x="63087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5" name="Freeform 1053"/>
          <p:cNvSpPr>
            <a:spLocks/>
          </p:cNvSpPr>
          <p:nvPr/>
        </p:nvSpPr>
        <p:spPr bwMode="auto">
          <a:xfrm>
            <a:off x="63087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6" name="Freeform 1054"/>
          <p:cNvSpPr>
            <a:spLocks/>
          </p:cNvSpPr>
          <p:nvPr/>
        </p:nvSpPr>
        <p:spPr bwMode="auto">
          <a:xfrm>
            <a:off x="274161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7" name="Freeform 1055"/>
          <p:cNvSpPr>
            <a:spLocks/>
          </p:cNvSpPr>
          <p:nvPr/>
        </p:nvSpPr>
        <p:spPr bwMode="auto">
          <a:xfrm>
            <a:off x="274161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8" name="Freeform 1056"/>
          <p:cNvSpPr>
            <a:spLocks/>
          </p:cNvSpPr>
          <p:nvPr/>
        </p:nvSpPr>
        <p:spPr bwMode="auto">
          <a:xfrm>
            <a:off x="36576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9" name="Freeform 1057"/>
          <p:cNvSpPr>
            <a:spLocks/>
          </p:cNvSpPr>
          <p:nvPr/>
        </p:nvSpPr>
        <p:spPr bwMode="auto">
          <a:xfrm>
            <a:off x="36576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0" name="Freeform 1058"/>
          <p:cNvSpPr>
            <a:spLocks/>
          </p:cNvSpPr>
          <p:nvPr/>
        </p:nvSpPr>
        <p:spPr bwMode="auto">
          <a:xfrm>
            <a:off x="63087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1" name="Freeform 1059"/>
          <p:cNvSpPr>
            <a:spLocks/>
          </p:cNvSpPr>
          <p:nvPr/>
        </p:nvSpPr>
        <p:spPr bwMode="auto">
          <a:xfrm>
            <a:off x="63087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2" name="Freeform 1060"/>
          <p:cNvSpPr>
            <a:spLocks/>
          </p:cNvSpPr>
          <p:nvPr/>
        </p:nvSpPr>
        <p:spPr bwMode="auto">
          <a:xfrm>
            <a:off x="7102475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3" name="Freeform 1061"/>
          <p:cNvSpPr>
            <a:spLocks/>
          </p:cNvSpPr>
          <p:nvPr/>
        </p:nvSpPr>
        <p:spPr bwMode="auto">
          <a:xfrm>
            <a:off x="7102475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88" name="Freeform 1062"/>
          <p:cNvSpPr>
            <a:spLocks/>
          </p:cNvSpPr>
          <p:nvPr/>
        </p:nvSpPr>
        <p:spPr bwMode="auto">
          <a:xfrm>
            <a:off x="5461000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89" name="Freeform 1063"/>
          <p:cNvSpPr>
            <a:spLocks/>
          </p:cNvSpPr>
          <p:nvPr/>
        </p:nvSpPr>
        <p:spPr bwMode="auto">
          <a:xfrm>
            <a:off x="5461000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1" name="Freeform 1064"/>
          <p:cNvSpPr>
            <a:spLocks/>
          </p:cNvSpPr>
          <p:nvPr/>
        </p:nvSpPr>
        <p:spPr bwMode="auto">
          <a:xfrm>
            <a:off x="274161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2" name="Freeform 1065"/>
          <p:cNvSpPr>
            <a:spLocks/>
          </p:cNvSpPr>
          <p:nvPr/>
        </p:nvSpPr>
        <p:spPr bwMode="auto">
          <a:xfrm>
            <a:off x="274161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3" name="Freeform 1066"/>
          <p:cNvSpPr>
            <a:spLocks/>
          </p:cNvSpPr>
          <p:nvPr/>
        </p:nvSpPr>
        <p:spPr bwMode="auto">
          <a:xfrm>
            <a:off x="274161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4" name="Freeform 1067"/>
          <p:cNvSpPr>
            <a:spLocks/>
          </p:cNvSpPr>
          <p:nvPr/>
        </p:nvSpPr>
        <p:spPr bwMode="auto">
          <a:xfrm>
            <a:off x="274161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5" name="Freeform 1068"/>
          <p:cNvSpPr>
            <a:spLocks/>
          </p:cNvSpPr>
          <p:nvPr/>
        </p:nvSpPr>
        <p:spPr bwMode="auto">
          <a:xfrm>
            <a:off x="5461000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6" name="Freeform 1069"/>
          <p:cNvSpPr>
            <a:spLocks/>
          </p:cNvSpPr>
          <p:nvPr/>
        </p:nvSpPr>
        <p:spPr bwMode="auto">
          <a:xfrm>
            <a:off x="5461000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7" name="Freeform 1070"/>
          <p:cNvSpPr>
            <a:spLocks/>
          </p:cNvSpPr>
          <p:nvPr/>
        </p:nvSpPr>
        <p:spPr bwMode="auto">
          <a:xfrm>
            <a:off x="875506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8" name="Freeform 1071"/>
          <p:cNvSpPr>
            <a:spLocks/>
          </p:cNvSpPr>
          <p:nvPr/>
        </p:nvSpPr>
        <p:spPr bwMode="auto">
          <a:xfrm>
            <a:off x="875506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9" name="Freeform 1072"/>
          <p:cNvSpPr>
            <a:spLocks/>
          </p:cNvSpPr>
          <p:nvPr/>
        </p:nvSpPr>
        <p:spPr bwMode="auto">
          <a:xfrm>
            <a:off x="7102475" y="52609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0" name="Freeform 1073"/>
          <p:cNvSpPr>
            <a:spLocks/>
          </p:cNvSpPr>
          <p:nvPr/>
        </p:nvSpPr>
        <p:spPr bwMode="auto">
          <a:xfrm>
            <a:off x="7102475" y="52609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1" name="Freeform 1074"/>
          <p:cNvSpPr>
            <a:spLocks/>
          </p:cNvSpPr>
          <p:nvPr/>
        </p:nvSpPr>
        <p:spPr bwMode="auto">
          <a:xfrm>
            <a:off x="274161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2" name="Freeform 1075"/>
          <p:cNvSpPr>
            <a:spLocks/>
          </p:cNvSpPr>
          <p:nvPr/>
        </p:nvSpPr>
        <p:spPr bwMode="auto">
          <a:xfrm>
            <a:off x="274161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3" name="Freeform 1076"/>
          <p:cNvSpPr>
            <a:spLocks/>
          </p:cNvSpPr>
          <p:nvPr/>
        </p:nvSpPr>
        <p:spPr bwMode="auto">
          <a:xfrm>
            <a:off x="5461000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4" name="Freeform 1077"/>
          <p:cNvSpPr>
            <a:spLocks/>
          </p:cNvSpPr>
          <p:nvPr/>
        </p:nvSpPr>
        <p:spPr bwMode="auto">
          <a:xfrm>
            <a:off x="5461000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5" name="Freeform 1078"/>
          <p:cNvSpPr>
            <a:spLocks/>
          </p:cNvSpPr>
          <p:nvPr/>
        </p:nvSpPr>
        <p:spPr bwMode="auto">
          <a:xfrm>
            <a:off x="7102475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6" name="Freeform 1079"/>
          <p:cNvSpPr>
            <a:spLocks/>
          </p:cNvSpPr>
          <p:nvPr/>
        </p:nvSpPr>
        <p:spPr bwMode="auto">
          <a:xfrm>
            <a:off x="7102475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7" name="Freeform 1080"/>
          <p:cNvSpPr>
            <a:spLocks/>
          </p:cNvSpPr>
          <p:nvPr/>
        </p:nvSpPr>
        <p:spPr bwMode="auto">
          <a:xfrm>
            <a:off x="79216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8" name="Freeform 1081"/>
          <p:cNvSpPr>
            <a:spLocks/>
          </p:cNvSpPr>
          <p:nvPr/>
        </p:nvSpPr>
        <p:spPr bwMode="auto">
          <a:xfrm>
            <a:off x="79216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9" name="Freeform 1082"/>
          <p:cNvSpPr>
            <a:spLocks/>
          </p:cNvSpPr>
          <p:nvPr/>
        </p:nvSpPr>
        <p:spPr bwMode="auto">
          <a:xfrm>
            <a:off x="875506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0" name="Freeform 1083"/>
          <p:cNvSpPr>
            <a:spLocks/>
          </p:cNvSpPr>
          <p:nvPr/>
        </p:nvSpPr>
        <p:spPr bwMode="auto">
          <a:xfrm>
            <a:off x="875506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1" name="Freeform 1084"/>
          <p:cNvSpPr>
            <a:spLocks/>
          </p:cNvSpPr>
          <p:nvPr/>
        </p:nvSpPr>
        <p:spPr bwMode="auto">
          <a:xfrm>
            <a:off x="63087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2" name="Freeform 1085"/>
          <p:cNvSpPr>
            <a:spLocks/>
          </p:cNvSpPr>
          <p:nvPr/>
        </p:nvSpPr>
        <p:spPr bwMode="auto">
          <a:xfrm>
            <a:off x="63087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3" name="Freeform 1086"/>
          <p:cNvSpPr>
            <a:spLocks/>
          </p:cNvSpPr>
          <p:nvPr/>
        </p:nvSpPr>
        <p:spPr bwMode="auto">
          <a:xfrm>
            <a:off x="45593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4" name="Freeform 1087"/>
          <p:cNvSpPr>
            <a:spLocks/>
          </p:cNvSpPr>
          <p:nvPr/>
        </p:nvSpPr>
        <p:spPr bwMode="auto">
          <a:xfrm>
            <a:off x="45593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5" name="Freeform 1088"/>
          <p:cNvSpPr>
            <a:spLocks/>
          </p:cNvSpPr>
          <p:nvPr/>
        </p:nvSpPr>
        <p:spPr bwMode="auto">
          <a:xfrm>
            <a:off x="36576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6" name="Freeform 1089"/>
          <p:cNvSpPr>
            <a:spLocks/>
          </p:cNvSpPr>
          <p:nvPr/>
        </p:nvSpPr>
        <p:spPr bwMode="auto">
          <a:xfrm>
            <a:off x="36576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7" name="Freeform 1090"/>
          <p:cNvSpPr>
            <a:spLocks/>
          </p:cNvSpPr>
          <p:nvPr/>
        </p:nvSpPr>
        <p:spPr bwMode="auto">
          <a:xfrm>
            <a:off x="965200" y="6448425"/>
            <a:ext cx="388938" cy="169863"/>
          </a:xfrm>
          <a:custGeom>
            <a:avLst/>
            <a:gdLst>
              <a:gd name="T0" fmla="*/ 0 w 379"/>
              <a:gd name="T1" fmla="*/ 80 h 160"/>
              <a:gd name="T2" fmla="*/ 0 w 379"/>
              <a:gd name="T3" fmla="*/ 80 h 160"/>
              <a:gd name="T4" fmla="*/ 189 w 379"/>
              <a:gd name="T5" fmla="*/ 0 h 160"/>
              <a:gd name="T6" fmla="*/ 379 w 379"/>
              <a:gd name="T7" fmla="*/ 80 h 160"/>
              <a:gd name="T8" fmla="*/ 189 w 379"/>
              <a:gd name="T9" fmla="*/ 160 h 160"/>
              <a:gd name="T10" fmla="*/ 0 w 379"/>
              <a:gd name="T11" fmla="*/ 80 h 160"/>
              <a:gd name="T12" fmla="*/ 0 w 379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9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89" y="0"/>
                </a:cubicBezTo>
                <a:cubicBezTo>
                  <a:pt x="294" y="0"/>
                  <a:pt x="379" y="36"/>
                  <a:pt x="379" y="80"/>
                </a:cubicBezTo>
                <a:cubicBezTo>
                  <a:pt x="379" y="124"/>
                  <a:pt x="294" y="160"/>
                  <a:pt x="189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8" name="Freeform 1091"/>
          <p:cNvSpPr>
            <a:spLocks/>
          </p:cNvSpPr>
          <p:nvPr/>
        </p:nvSpPr>
        <p:spPr bwMode="auto">
          <a:xfrm>
            <a:off x="965200" y="64484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4" y="0"/>
                  <a:pt x="380" y="36"/>
                  <a:pt x="380" y="80"/>
                </a:cubicBezTo>
                <a:cubicBezTo>
                  <a:pt x="380" y="124"/>
                  <a:pt x="294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9" name="Freeform 1092"/>
          <p:cNvSpPr>
            <a:spLocks/>
          </p:cNvSpPr>
          <p:nvPr/>
        </p:nvSpPr>
        <p:spPr bwMode="auto">
          <a:xfrm>
            <a:off x="274161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0" name="Freeform 1093"/>
          <p:cNvSpPr>
            <a:spLocks/>
          </p:cNvSpPr>
          <p:nvPr/>
        </p:nvSpPr>
        <p:spPr bwMode="auto">
          <a:xfrm>
            <a:off x="274161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1" name="Freeform 1094"/>
          <p:cNvSpPr>
            <a:spLocks/>
          </p:cNvSpPr>
          <p:nvPr/>
        </p:nvSpPr>
        <p:spPr bwMode="auto">
          <a:xfrm>
            <a:off x="36576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2" name="Freeform 1095"/>
          <p:cNvSpPr>
            <a:spLocks/>
          </p:cNvSpPr>
          <p:nvPr/>
        </p:nvSpPr>
        <p:spPr bwMode="auto">
          <a:xfrm>
            <a:off x="36576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3" name="Freeform 1096"/>
          <p:cNvSpPr>
            <a:spLocks/>
          </p:cNvSpPr>
          <p:nvPr/>
        </p:nvSpPr>
        <p:spPr bwMode="auto">
          <a:xfrm>
            <a:off x="5461000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4" name="Freeform 1097"/>
          <p:cNvSpPr>
            <a:spLocks/>
          </p:cNvSpPr>
          <p:nvPr/>
        </p:nvSpPr>
        <p:spPr bwMode="auto">
          <a:xfrm>
            <a:off x="5461000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5" name="Freeform 1098"/>
          <p:cNvSpPr>
            <a:spLocks/>
          </p:cNvSpPr>
          <p:nvPr/>
        </p:nvSpPr>
        <p:spPr bwMode="auto">
          <a:xfrm>
            <a:off x="45593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6" name="Freeform 1099"/>
          <p:cNvSpPr>
            <a:spLocks/>
          </p:cNvSpPr>
          <p:nvPr/>
        </p:nvSpPr>
        <p:spPr bwMode="auto">
          <a:xfrm>
            <a:off x="45593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7" name="Freeform 1100"/>
          <p:cNvSpPr>
            <a:spLocks/>
          </p:cNvSpPr>
          <p:nvPr/>
        </p:nvSpPr>
        <p:spPr bwMode="auto">
          <a:xfrm>
            <a:off x="63087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8" name="Freeform 1101"/>
          <p:cNvSpPr>
            <a:spLocks/>
          </p:cNvSpPr>
          <p:nvPr/>
        </p:nvSpPr>
        <p:spPr bwMode="auto">
          <a:xfrm>
            <a:off x="63087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9" name="Freeform 1102"/>
          <p:cNvSpPr>
            <a:spLocks/>
          </p:cNvSpPr>
          <p:nvPr/>
        </p:nvSpPr>
        <p:spPr bwMode="auto">
          <a:xfrm>
            <a:off x="7102475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0" name="Freeform 1103"/>
          <p:cNvSpPr>
            <a:spLocks/>
          </p:cNvSpPr>
          <p:nvPr/>
        </p:nvSpPr>
        <p:spPr bwMode="auto">
          <a:xfrm>
            <a:off x="7102475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1" name="Freeform 1104"/>
          <p:cNvSpPr>
            <a:spLocks/>
          </p:cNvSpPr>
          <p:nvPr/>
        </p:nvSpPr>
        <p:spPr bwMode="auto">
          <a:xfrm>
            <a:off x="79216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2" name="Freeform 1105"/>
          <p:cNvSpPr>
            <a:spLocks/>
          </p:cNvSpPr>
          <p:nvPr/>
        </p:nvSpPr>
        <p:spPr bwMode="auto">
          <a:xfrm>
            <a:off x="79216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3" name="Freeform 1106"/>
          <p:cNvSpPr>
            <a:spLocks/>
          </p:cNvSpPr>
          <p:nvPr/>
        </p:nvSpPr>
        <p:spPr bwMode="auto">
          <a:xfrm>
            <a:off x="875506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4" name="Freeform 1107"/>
          <p:cNvSpPr>
            <a:spLocks/>
          </p:cNvSpPr>
          <p:nvPr/>
        </p:nvSpPr>
        <p:spPr bwMode="auto">
          <a:xfrm>
            <a:off x="875506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7" name="Freeform 1110"/>
          <p:cNvSpPr>
            <a:spLocks/>
          </p:cNvSpPr>
          <p:nvPr/>
        </p:nvSpPr>
        <p:spPr bwMode="auto">
          <a:xfrm>
            <a:off x="36576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8" name="Freeform 1111"/>
          <p:cNvSpPr>
            <a:spLocks/>
          </p:cNvSpPr>
          <p:nvPr/>
        </p:nvSpPr>
        <p:spPr bwMode="auto">
          <a:xfrm>
            <a:off x="36576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9" name="Freeform 1112"/>
          <p:cNvSpPr>
            <a:spLocks/>
          </p:cNvSpPr>
          <p:nvPr/>
        </p:nvSpPr>
        <p:spPr bwMode="auto">
          <a:xfrm>
            <a:off x="45593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0" name="Freeform 1113"/>
          <p:cNvSpPr>
            <a:spLocks/>
          </p:cNvSpPr>
          <p:nvPr/>
        </p:nvSpPr>
        <p:spPr bwMode="auto">
          <a:xfrm>
            <a:off x="45593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1" name="Freeform 1114"/>
          <p:cNvSpPr>
            <a:spLocks/>
          </p:cNvSpPr>
          <p:nvPr/>
        </p:nvSpPr>
        <p:spPr bwMode="auto">
          <a:xfrm>
            <a:off x="5461000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2" name="Freeform 1115"/>
          <p:cNvSpPr>
            <a:spLocks/>
          </p:cNvSpPr>
          <p:nvPr/>
        </p:nvSpPr>
        <p:spPr bwMode="auto">
          <a:xfrm>
            <a:off x="5461000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3" name="Freeform 1116"/>
          <p:cNvSpPr>
            <a:spLocks/>
          </p:cNvSpPr>
          <p:nvPr/>
        </p:nvSpPr>
        <p:spPr bwMode="auto">
          <a:xfrm>
            <a:off x="7102475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4" name="Freeform 1117"/>
          <p:cNvSpPr>
            <a:spLocks/>
          </p:cNvSpPr>
          <p:nvPr/>
        </p:nvSpPr>
        <p:spPr bwMode="auto">
          <a:xfrm>
            <a:off x="7102475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5" name="Freeform 1118"/>
          <p:cNvSpPr>
            <a:spLocks/>
          </p:cNvSpPr>
          <p:nvPr/>
        </p:nvSpPr>
        <p:spPr bwMode="auto">
          <a:xfrm>
            <a:off x="63087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6" name="Freeform 1119"/>
          <p:cNvSpPr>
            <a:spLocks/>
          </p:cNvSpPr>
          <p:nvPr/>
        </p:nvSpPr>
        <p:spPr bwMode="auto">
          <a:xfrm>
            <a:off x="63087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7" name="Freeform 1120"/>
          <p:cNvSpPr>
            <a:spLocks/>
          </p:cNvSpPr>
          <p:nvPr/>
        </p:nvSpPr>
        <p:spPr bwMode="auto">
          <a:xfrm>
            <a:off x="79216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8" name="Freeform 1121"/>
          <p:cNvSpPr>
            <a:spLocks/>
          </p:cNvSpPr>
          <p:nvPr/>
        </p:nvSpPr>
        <p:spPr bwMode="auto">
          <a:xfrm>
            <a:off x="79216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9" name="Freeform 1122"/>
          <p:cNvSpPr>
            <a:spLocks/>
          </p:cNvSpPr>
          <p:nvPr/>
        </p:nvSpPr>
        <p:spPr bwMode="auto">
          <a:xfrm>
            <a:off x="8755063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0" name="Freeform 1123"/>
          <p:cNvSpPr>
            <a:spLocks/>
          </p:cNvSpPr>
          <p:nvPr/>
        </p:nvSpPr>
        <p:spPr bwMode="auto">
          <a:xfrm>
            <a:off x="8755063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1" name="Freeform 1124"/>
          <p:cNvSpPr>
            <a:spLocks/>
          </p:cNvSpPr>
          <p:nvPr/>
        </p:nvSpPr>
        <p:spPr bwMode="auto">
          <a:xfrm>
            <a:off x="274161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2" name="Freeform 1125"/>
          <p:cNvSpPr>
            <a:spLocks/>
          </p:cNvSpPr>
          <p:nvPr/>
        </p:nvSpPr>
        <p:spPr bwMode="auto">
          <a:xfrm>
            <a:off x="274161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3" name="Freeform 1126"/>
          <p:cNvSpPr>
            <a:spLocks/>
          </p:cNvSpPr>
          <p:nvPr/>
        </p:nvSpPr>
        <p:spPr bwMode="auto">
          <a:xfrm>
            <a:off x="7102475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4" name="Freeform 1127"/>
          <p:cNvSpPr>
            <a:spLocks/>
          </p:cNvSpPr>
          <p:nvPr/>
        </p:nvSpPr>
        <p:spPr bwMode="auto">
          <a:xfrm>
            <a:off x="7102475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5" name="Freeform 1128"/>
          <p:cNvSpPr>
            <a:spLocks/>
          </p:cNvSpPr>
          <p:nvPr/>
        </p:nvSpPr>
        <p:spPr bwMode="auto">
          <a:xfrm>
            <a:off x="5461000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6" name="Freeform 1129"/>
          <p:cNvSpPr>
            <a:spLocks/>
          </p:cNvSpPr>
          <p:nvPr/>
        </p:nvSpPr>
        <p:spPr bwMode="auto">
          <a:xfrm>
            <a:off x="5461000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7" name="Freeform 1130"/>
          <p:cNvSpPr>
            <a:spLocks/>
          </p:cNvSpPr>
          <p:nvPr/>
        </p:nvSpPr>
        <p:spPr bwMode="auto">
          <a:xfrm>
            <a:off x="36576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8" name="Freeform 1131"/>
          <p:cNvSpPr>
            <a:spLocks/>
          </p:cNvSpPr>
          <p:nvPr/>
        </p:nvSpPr>
        <p:spPr bwMode="auto">
          <a:xfrm>
            <a:off x="36576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9" name="Freeform 1132"/>
          <p:cNvSpPr>
            <a:spLocks/>
          </p:cNvSpPr>
          <p:nvPr/>
        </p:nvSpPr>
        <p:spPr bwMode="auto">
          <a:xfrm>
            <a:off x="45593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0" name="Freeform 1133"/>
          <p:cNvSpPr>
            <a:spLocks/>
          </p:cNvSpPr>
          <p:nvPr/>
        </p:nvSpPr>
        <p:spPr bwMode="auto">
          <a:xfrm>
            <a:off x="45593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1" name="Freeform 1134"/>
          <p:cNvSpPr>
            <a:spLocks/>
          </p:cNvSpPr>
          <p:nvPr/>
        </p:nvSpPr>
        <p:spPr bwMode="auto">
          <a:xfrm>
            <a:off x="63087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2" name="Freeform 1135"/>
          <p:cNvSpPr>
            <a:spLocks/>
          </p:cNvSpPr>
          <p:nvPr/>
        </p:nvSpPr>
        <p:spPr bwMode="auto">
          <a:xfrm>
            <a:off x="63087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3" name="Freeform 1136"/>
          <p:cNvSpPr>
            <a:spLocks/>
          </p:cNvSpPr>
          <p:nvPr/>
        </p:nvSpPr>
        <p:spPr bwMode="auto">
          <a:xfrm>
            <a:off x="79216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4" name="Freeform 1137"/>
          <p:cNvSpPr>
            <a:spLocks/>
          </p:cNvSpPr>
          <p:nvPr/>
        </p:nvSpPr>
        <p:spPr bwMode="auto">
          <a:xfrm>
            <a:off x="79216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5" name="Freeform 1138"/>
          <p:cNvSpPr>
            <a:spLocks/>
          </p:cNvSpPr>
          <p:nvPr/>
        </p:nvSpPr>
        <p:spPr bwMode="auto">
          <a:xfrm>
            <a:off x="875506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6" name="Freeform 1139"/>
          <p:cNvSpPr>
            <a:spLocks/>
          </p:cNvSpPr>
          <p:nvPr/>
        </p:nvSpPr>
        <p:spPr bwMode="auto">
          <a:xfrm>
            <a:off x="875506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143" name="object 13"/>
          <p:cNvSpPr txBox="1"/>
          <p:nvPr/>
        </p:nvSpPr>
        <p:spPr>
          <a:xfrm>
            <a:off x="2783900" y="1490451"/>
            <a:ext cx="36398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00" dirty="0">
                <a:latin typeface="+mn-lt"/>
              </a:rPr>
              <a:t>IBP ne uključuje Armeniju</a:t>
            </a:r>
            <a:endParaRPr lang="hr-HR" sz="1000" dirty="0">
              <a:latin typeface="+mn-lt"/>
              <a:cs typeface="Arial"/>
            </a:endParaRPr>
          </a:p>
        </p:txBody>
      </p:sp>
      <p:sp>
        <p:nvSpPr>
          <p:cNvPr id="1144" name="object 14"/>
          <p:cNvSpPr txBox="1"/>
          <p:nvPr/>
        </p:nvSpPr>
        <p:spPr>
          <a:xfrm>
            <a:off x="2783900" y="1688537"/>
            <a:ext cx="35763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00" dirty="0">
                <a:latin typeface="+mn-lt"/>
              </a:rPr>
              <a:t>IBP ne uključuje </a:t>
            </a:r>
            <a:r>
              <a:rPr lang="hr-HR" sz="1000" dirty="0" err="1">
                <a:latin typeface="+mn-lt"/>
              </a:rPr>
              <a:t>Bjelarus</a:t>
            </a:r>
            <a:endParaRPr lang="hr-HR" sz="1000" dirty="0">
              <a:latin typeface="+mn-lt"/>
            </a:endParaRPr>
          </a:p>
        </p:txBody>
      </p:sp>
      <p:sp>
        <p:nvSpPr>
          <p:cNvPr id="1145" name="object 22"/>
          <p:cNvSpPr txBox="1"/>
          <p:nvPr/>
        </p:nvSpPr>
        <p:spPr>
          <a:xfrm>
            <a:off x="2783900" y="3270184"/>
            <a:ext cx="356425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hr-HR" sz="1000" dirty="0">
                <a:latin typeface="+mn-lt"/>
              </a:rPr>
              <a:t>IBP ne uključuje Kosovo</a:t>
            </a:r>
            <a:endParaRPr lang="hr-HR" sz="1000" dirty="0">
              <a:latin typeface="+mn-lt"/>
            </a:endParaRPr>
          </a:p>
        </p:txBody>
      </p:sp>
      <p:sp>
        <p:nvSpPr>
          <p:cNvPr id="1146" name="object 26"/>
          <p:cNvSpPr txBox="1"/>
          <p:nvPr/>
        </p:nvSpPr>
        <p:spPr>
          <a:xfrm>
            <a:off x="2783900" y="4065578"/>
            <a:ext cx="38874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00" dirty="0">
                <a:latin typeface="+mn-lt"/>
              </a:rPr>
              <a:t>IBP ne uključuje Crnu Goru</a:t>
            </a:r>
          </a:p>
        </p:txBody>
      </p:sp>
      <p:sp>
        <p:nvSpPr>
          <p:cNvPr id="1147" name="object 33"/>
          <p:cNvSpPr txBox="1"/>
          <p:nvPr/>
        </p:nvSpPr>
        <p:spPr>
          <a:xfrm>
            <a:off x="2783900" y="5491803"/>
            <a:ext cx="37934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hr-HR" sz="1000" dirty="0">
                <a:latin typeface="+mn-lt"/>
              </a:rPr>
              <a:t>IBP ne uključuje Uzbekistan</a:t>
            </a:r>
          </a:p>
        </p:txBody>
      </p:sp>
      <p:sp>
        <p:nvSpPr>
          <p:cNvPr id="1148" name="object 34"/>
          <p:cNvSpPr txBox="1"/>
          <p:nvPr/>
        </p:nvSpPr>
        <p:spPr>
          <a:xfrm>
            <a:off x="884996" y="844375"/>
            <a:ext cx="1809581" cy="5103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"/>
            <a:r>
              <a:rPr lang="hr-HR" sz="1000" dirty="0" smtClean="0">
                <a:latin typeface="+mn-lt"/>
              </a:rPr>
              <a:t>Zemlje članice PEMPAL-a</a:t>
            </a:r>
            <a:endParaRPr lang="hr-HR" sz="1000" dirty="0" smtClean="0">
              <a:latin typeface="+mn-lt"/>
              <a:cs typeface="Arial"/>
            </a:endParaRPr>
          </a:p>
          <a:p>
            <a:pPr marL="12700" marR="5080" indent="8890">
              <a:lnSpc>
                <a:spcPts val="1500"/>
              </a:lnSpc>
            </a:pPr>
            <a:r>
              <a:rPr lang="hr-HR" sz="1000" dirty="0" smtClean="0">
                <a:latin typeface="+mn-lt"/>
              </a:rPr>
              <a:t>Albanija</a:t>
            </a:r>
            <a:endParaRPr lang="hr-HR" sz="1000" dirty="0" smtClean="0">
              <a:latin typeface="+mn-lt"/>
              <a:cs typeface="Arial"/>
            </a:endParaRPr>
          </a:p>
          <a:p>
            <a:pPr marL="15240" marR="1036955">
              <a:lnSpc>
                <a:spcPts val="1500"/>
              </a:lnSpc>
              <a:spcBef>
                <a:spcPts val="45"/>
              </a:spcBef>
            </a:pPr>
            <a:r>
              <a:rPr lang="hr-HR" sz="1000" dirty="0" smtClean="0">
                <a:latin typeface="+mn-lt"/>
              </a:rPr>
              <a:t>Azerbajdžan</a:t>
            </a:r>
            <a:r>
              <a:rPr lang="hr-HR" sz="1000" dirty="0" smtClean="0"/>
              <a:t>  </a:t>
            </a:r>
            <a:r>
              <a:rPr lang="hr-HR" sz="1000" dirty="0" smtClean="0">
                <a:latin typeface="+mn-lt"/>
              </a:rPr>
              <a:t>Armenija</a:t>
            </a:r>
            <a:r>
              <a:rPr lang="hr-HR" sz="1000" dirty="0" smtClean="0"/>
              <a:t> </a:t>
            </a:r>
            <a:r>
              <a:rPr lang="hr-HR" sz="1000" dirty="0" err="1" smtClean="0">
                <a:latin typeface="+mn-lt"/>
              </a:rPr>
              <a:t>Bjelarus</a:t>
            </a:r>
            <a:r>
              <a:rPr lang="hr-HR" sz="1000" dirty="0" smtClean="0"/>
              <a:t>  </a:t>
            </a:r>
            <a:endParaRPr lang="hr-HR" sz="1000" dirty="0" smtClean="0">
              <a:latin typeface="+mn-lt"/>
              <a:cs typeface="Arial"/>
            </a:endParaRPr>
          </a:p>
          <a:p>
            <a:pPr marL="15240" marR="1036955">
              <a:lnSpc>
                <a:spcPts val="1500"/>
              </a:lnSpc>
              <a:spcBef>
                <a:spcPts val="45"/>
              </a:spcBef>
            </a:pPr>
            <a:r>
              <a:rPr lang="hr-HR" sz="1000" dirty="0" smtClean="0">
                <a:latin typeface="+mn-lt"/>
              </a:rPr>
              <a:t>BiH</a:t>
            </a:r>
            <a:r>
              <a:rPr lang="hr-HR" sz="1000" dirty="0" smtClean="0"/>
              <a:t> </a:t>
            </a:r>
            <a:endParaRPr lang="hr-HR" sz="1000" b="1" dirty="0" smtClean="0">
              <a:latin typeface="+mn-lt"/>
              <a:cs typeface="Arial"/>
            </a:endParaRPr>
          </a:p>
          <a:p>
            <a:pPr marL="15240" marR="1036955">
              <a:lnSpc>
                <a:spcPts val="1500"/>
              </a:lnSpc>
              <a:spcBef>
                <a:spcPts val="45"/>
              </a:spcBef>
            </a:pPr>
            <a:r>
              <a:rPr lang="hr-HR" sz="1000" dirty="0" smtClean="0">
                <a:latin typeface="+mn-lt"/>
              </a:rPr>
              <a:t>Bugarska</a:t>
            </a:r>
            <a:r>
              <a:rPr lang="hr-HR" sz="1000" dirty="0" smtClean="0"/>
              <a:t>  </a:t>
            </a:r>
            <a:r>
              <a:rPr lang="hr-HR" sz="1000" dirty="0" smtClean="0">
                <a:latin typeface="+mn-lt"/>
              </a:rPr>
              <a:t>Hrvatska</a:t>
            </a:r>
            <a:endParaRPr lang="hr-HR" sz="1000" dirty="0" smtClean="0">
              <a:latin typeface="+mn-lt"/>
              <a:cs typeface="Arial"/>
            </a:endParaRPr>
          </a:p>
          <a:p>
            <a:pPr marL="15240" marR="254635">
              <a:lnSpc>
                <a:spcPts val="1500"/>
              </a:lnSpc>
            </a:pPr>
            <a:r>
              <a:rPr lang="hr-HR" sz="1000" dirty="0" smtClean="0">
                <a:latin typeface="+mn-lt"/>
              </a:rPr>
              <a:t>Češka Republika (IACOP)</a:t>
            </a:r>
          </a:p>
          <a:p>
            <a:pPr marL="15240" marR="254635">
              <a:lnSpc>
                <a:spcPts val="1500"/>
              </a:lnSpc>
            </a:pPr>
            <a:r>
              <a:rPr lang="hr-HR" sz="1000" dirty="0" smtClean="0">
                <a:latin typeface="+mn-lt"/>
              </a:rPr>
              <a:t>Gruzija</a:t>
            </a:r>
            <a:endParaRPr lang="hr-HR" sz="1000" dirty="0" smtClean="0">
              <a:latin typeface="+mn-lt"/>
              <a:cs typeface="Arial"/>
            </a:endParaRPr>
          </a:p>
          <a:p>
            <a:pPr marL="21590" marR="659765">
              <a:lnSpc>
                <a:spcPts val="1500"/>
              </a:lnSpc>
              <a:spcBef>
                <a:spcPts val="20"/>
              </a:spcBef>
            </a:pPr>
            <a:r>
              <a:rPr lang="hr-HR" sz="1000" dirty="0" smtClean="0">
                <a:latin typeface="+mn-lt"/>
              </a:rPr>
              <a:t>Mađarska (IACOP)</a:t>
            </a:r>
            <a:r>
              <a:rPr lang="hr-HR" sz="1000" dirty="0" smtClean="0"/>
              <a:t>  </a:t>
            </a:r>
            <a:r>
              <a:rPr lang="hr-HR" sz="1000" dirty="0" smtClean="0">
                <a:latin typeface="+mn-lt"/>
              </a:rPr>
              <a:t>Kazahstan</a:t>
            </a:r>
            <a:r>
              <a:rPr lang="hr-HR" sz="1000" dirty="0" smtClean="0"/>
              <a:t> </a:t>
            </a:r>
            <a:endParaRPr lang="hr-HR" sz="1000" dirty="0" smtClean="0">
              <a:latin typeface="+mn-lt"/>
              <a:cs typeface="Arial"/>
            </a:endParaRPr>
          </a:p>
          <a:p>
            <a:pPr marL="21590" marR="659765">
              <a:lnSpc>
                <a:spcPts val="1500"/>
              </a:lnSpc>
              <a:spcBef>
                <a:spcPts val="20"/>
              </a:spcBef>
            </a:pPr>
            <a:r>
              <a:rPr lang="hr-HR" sz="1000" dirty="0" smtClean="0">
                <a:latin typeface="+mn-lt"/>
              </a:rPr>
              <a:t>Kosovo</a:t>
            </a:r>
            <a:endParaRPr lang="hr-HR" sz="1000" dirty="0" smtClean="0">
              <a:latin typeface="+mn-lt"/>
              <a:cs typeface="Arial"/>
            </a:endParaRPr>
          </a:p>
          <a:p>
            <a:pPr marL="21590" marR="716915">
              <a:lnSpc>
                <a:spcPts val="1500"/>
              </a:lnSpc>
              <a:spcBef>
                <a:spcPts val="85"/>
              </a:spcBef>
            </a:pPr>
            <a:r>
              <a:rPr lang="hr-HR" sz="1000" dirty="0" err="1" smtClean="0">
                <a:latin typeface="+mn-lt"/>
              </a:rPr>
              <a:t>Kirgiska</a:t>
            </a:r>
            <a:r>
              <a:rPr lang="hr-HR" sz="1000" dirty="0" smtClean="0">
                <a:latin typeface="+mn-lt"/>
              </a:rPr>
              <a:t> Republika</a:t>
            </a:r>
            <a:r>
              <a:rPr lang="hr-HR" sz="1000" dirty="0" smtClean="0"/>
              <a:t> </a:t>
            </a:r>
            <a:r>
              <a:rPr lang="hr-HR" sz="1000" dirty="0" smtClean="0">
                <a:latin typeface="+mn-lt"/>
              </a:rPr>
              <a:t>Makedonija</a:t>
            </a:r>
            <a:endParaRPr lang="hr-HR" sz="1000" dirty="0" smtClean="0">
              <a:latin typeface="+mn-lt"/>
              <a:cs typeface="Arial"/>
            </a:endParaRPr>
          </a:p>
          <a:p>
            <a:pPr marL="21590" marR="907415">
              <a:lnSpc>
                <a:spcPts val="1500"/>
              </a:lnSpc>
              <a:spcBef>
                <a:spcPts val="20"/>
              </a:spcBef>
            </a:pPr>
            <a:r>
              <a:rPr lang="hr-HR" sz="1000" dirty="0" err="1" smtClean="0">
                <a:latin typeface="+mn-lt"/>
              </a:rPr>
              <a:t>Moldova</a:t>
            </a:r>
            <a:r>
              <a:rPr lang="hr-HR" sz="1000" dirty="0" smtClean="0"/>
              <a:t> </a:t>
            </a:r>
          </a:p>
          <a:p>
            <a:pPr marL="21590" marR="907415">
              <a:lnSpc>
                <a:spcPts val="1500"/>
              </a:lnSpc>
              <a:spcBef>
                <a:spcPts val="20"/>
              </a:spcBef>
            </a:pPr>
            <a:r>
              <a:rPr lang="hr-HR" sz="1000" dirty="0" smtClean="0">
                <a:latin typeface="+mn-lt"/>
              </a:rPr>
              <a:t>Crna Gora</a:t>
            </a:r>
            <a:endParaRPr lang="hr-HR" sz="1000" dirty="0" smtClean="0">
              <a:latin typeface="+mn-lt"/>
              <a:cs typeface="Arial"/>
            </a:endParaRPr>
          </a:p>
          <a:p>
            <a:pPr marL="12700" marR="1000760" indent="8890">
              <a:lnSpc>
                <a:spcPts val="1500"/>
              </a:lnSpc>
              <a:spcBef>
                <a:spcPts val="200"/>
              </a:spcBef>
            </a:pPr>
            <a:r>
              <a:rPr lang="hr-HR" sz="1000" dirty="0" smtClean="0">
                <a:latin typeface="+mn-lt"/>
              </a:rPr>
              <a:t>Rumunjska</a:t>
            </a:r>
            <a:r>
              <a:rPr lang="hr-HR" sz="1000" dirty="0" smtClean="0"/>
              <a:t> </a:t>
            </a:r>
            <a:endParaRPr lang="hr-HR" sz="1000" dirty="0" smtClean="0">
              <a:latin typeface="+mn-lt"/>
              <a:cs typeface="Arial"/>
            </a:endParaRPr>
          </a:p>
          <a:p>
            <a:pPr marL="12700" marR="1000760" indent="8890">
              <a:lnSpc>
                <a:spcPts val="1500"/>
              </a:lnSpc>
              <a:spcBef>
                <a:spcPts val="200"/>
              </a:spcBef>
            </a:pPr>
            <a:r>
              <a:rPr lang="hr-HR" sz="1000" dirty="0" smtClean="0">
                <a:latin typeface="+mn-lt"/>
              </a:rPr>
              <a:t>Rusija</a:t>
            </a:r>
            <a:endParaRPr lang="hr-HR" sz="1000" dirty="0" smtClean="0">
              <a:latin typeface="+mn-lt"/>
              <a:cs typeface="Arial"/>
            </a:endParaRPr>
          </a:p>
          <a:p>
            <a:pPr marL="12700" marR="1000760" indent="8890">
              <a:lnSpc>
                <a:spcPts val="1500"/>
              </a:lnSpc>
              <a:spcBef>
                <a:spcPts val="200"/>
              </a:spcBef>
            </a:pPr>
            <a:r>
              <a:rPr lang="hr-HR" sz="1000" dirty="0" smtClean="0">
                <a:latin typeface="+mn-lt"/>
              </a:rPr>
              <a:t>Srbija</a:t>
            </a:r>
            <a:r>
              <a:rPr lang="hr-HR" sz="1000" dirty="0" smtClean="0"/>
              <a:t>  </a:t>
            </a:r>
            <a:r>
              <a:rPr lang="hr-HR" sz="1000" dirty="0" smtClean="0">
                <a:latin typeface="+mn-lt"/>
              </a:rPr>
              <a:t>Tadžikistan</a:t>
            </a:r>
            <a:r>
              <a:rPr lang="hr-HR" sz="1000" dirty="0" smtClean="0"/>
              <a:t>  </a:t>
            </a:r>
            <a:r>
              <a:rPr lang="hr-HR" sz="1000" dirty="0" smtClean="0">
                <a:latin typeface="+mn-lt"/>
              </a:rPr>
              <a:t>Turska</a:t>
            </a:r>
            <a:r>
              <a:rPr lang="hr-HR" sz="1000" dirty="0" smtClean="0"/>
              <a:t> </a:t>
            </a:r>
            <a:endParaRPr lang="hr-HR" sz="1000" dirty="0" smtClean="0">
              <a:latin typeface="+mn-lt"/>
              <a:cs typeface="Arial"/>
            </a:endParaRPr>
          </a:p>
          <a:p>
            <a:pPr marL="12700" marR="1000760" indent="8890">
              <a:lnSpc>
                <a:spcPts val="1500"/>
              </a:lnSpc>
              <a:spcBef>
                <a:spcPts val="200"/>
              </a:spcBef>
            </a:pPr>
            <a:r>
              <a:rPr lang="hr-HR" sz="1000" dirty="0" smtClean="0">
                <a:latin typeface="+mn-lt"/>
              </a:rPr>
              <a:t>Ukrajina</a:t>
            </a:r>
            <a:r>
              <a:rPr lang="hr-HR" sz="1000" dirty="0" smtClean="0"/>
              <a:t>  </a:t>
            </a:r>
            <a:r>
              <a:rPr lang="hr-HR" sz="1000" dirty="0" smtClean="0">
                <a:latin typeface="+mn-lt"/>
              </a:rPr>
              <a:t>Uzbekistan</a:t>
            </a:r>
          </a:p>
          <a:p>
            <a:pPr marL="12700" marR="1000760" indent="8890">
              <a:lnSpc>
                <a:spcPts val="1500"/>
              </a:lnSpc>
              <a:spcBef>
                <a:spcPts val="200"/>
              </a:spcBef>
            </a:pPr>
            <a:r>
              <a:rPr lang="hr-HR" sz="1000" dirty="0" smtClean="0">
                <a:latin typeface="+mn-lt"/>
              </a:rPr>
              <a:t>Javni pristup (broj zemalja)</a:t>
            </a:r>
            <a:endParaRPr lang="hr-HR" sz="1000" dirty="0">
              <a:latin typeface="+mn-lt"/>
            </a:endParaRPr>
          </a:p>
        </p:txBody>
      </p:sp>
      <p:sp>
        <p:nvSpPr>
          <p:cNvPr id="1149" name="object 36"/>
          <p:cNvSpPr txBox="1"/>
          <p:nvPr/>
        </p:nvSpPr>
        <p:spPr>
          <a:xfrm>
            <a:off x="2777804" y="5894070"/>
            <a:ext cx="1097280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  <a:tabLst>
                <a:tab pos="935990" algn="l"/>
              </a:tabLst>
            </a:pPr>
            <a:r>
              <a:rPr lang="hr-HR" sz="1000" dirty="0">
                <a:latin typeface="+mn-lt"/>
              </a:rPr>
              <a:t>8</a:t>
            </a:r>
            <a:r>
              <a:rPr lang="en-US" sz="1000" dirty="0">
                <a:latin typeface="+mn-lt"/>
              </a:rPr>
              <a:t>	</a:t>
            </a:r>
            <a:r>
              <a:rPr lang="hr-HR" sz="1000" dirty="0">
                <a:latin typeface="+mn-lt"/>
              </a:rPr>
              <a:t>18</a:t>
            </a:r>
          </a:p>
        </p:txBody>
      </p:sp>
      <p:sp>
        <p:nvSpPr>
          <p:cNvPr id="1150" name="object 37"/>
          <p:cNvSpPr txBox="1"/>
          <p:nvPr/>
        </p:nvSpPr>
        <p:spPr>
          <a:xfrm>
            <a:off x="4603470" y="5894070"/>
            <a:ext cx="174625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00" dirty="0">
                <a:latin typeface="+mn-lt"/>
              </a:rPr>
              <a:t>18</a:t>
            </a:r>
          </a:p>
        </p:txBody>
      </p:sp>
      <p:sp>
        <p:nvSpPr>
          <p:cNvPr id="1151" name="object 38"/>
          <p:cNvSpPr txBox="1"/>
          <p:nvPr/>
        </p:nvSpPr>
        <p:spPr>
          <a:xfrm>
            <a:off x="8797319" y="5894070"/>
            <a:ext cx="175895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00" dirty="0">
                <a:latin typeface="+mn-lt"/>
              </a:rPr>
              <a:t>17</a:t>
            </a:r>
          </a:p>
        </p:txBody>
      </p:sp>
      <p:sp>
        <p:nvSpPr>
          <p:cNvPr id="1152" name="object 41"/>
          <p:cNvSpPr txBox="1"/>
          <p:nvPr/>
        </p:nvSpPr>
        <p:spPr>
          <a:xfrm>
            <a:off x="5496492" y="5894070"/>
            <a:ext cx="3204210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21590">
              <a:lnSpc>
                <a:spcPct val="100000"/>
              </a:lnSpc>
              <a:tabLst>
                <a:tab pos="868680" algn="l"/>
                <a:tab pos="1654810" algn="l"/>
                <a:tab pos="2480945" algn="l"/>
              </a:tabLst>
            </a:pPr>
            <a:r>
              <a:rPr lang="hr-HR" sz="1000" dirty="0">
                <a:latin typeface="+mn-lt"/>
              </a:rPr>
              <a:t>11</a:t>
            </a:r>
            <a:r>
              <a:rPr lang="en-US" sz="1000" dirty="0">
                <a:latin typeface="+mn-lt"/>
              </a:rPr>
              <a:t>	</a:t>
            </a:r>
            <a:r>
              <a:rPr lang="hr-HR" sz="1000" dirty="0">
                <a:latin typeface="+mn-lt"/>
              </a:rPr>
              <a:t>17</a:t>
            </a:r>
            <a:r>
              <a:rPr lang="en-US" sz="1000" dirty="0">
                <a:latin typeface="+mn-lt"/>
              </a:rPr>
              <a:t>	</a:t>
            </a:r>
            <a:r>
              <a:rPr lang="hr-HR" sz="1000" dirty="0">
                <a:latin typeface="+mn-lt"/>
              </a:rPr>
              <a:t>6</a:t>
            </a:r>
            <a:r>
              <a:rPr lang="en-US" sz="1000" dirty="0">
                <a:latin typeface="+mn-lt"/>
              </a:rPr>
              <a:t>	</a:t>
            </a:r>
            <a:r>
              <a:rPr lang="hr-HR" sz="1000" dirty="0">
                <a:latin typeface="+mn-lt"/>
              </a:rPr>
              <a:t>17</a:t>
            </a:r>
          </a:p>
        </p:txBody>
      </p:sp>
      <p:sp>
        <p:nvSpPr>
          <p:cNvPr id="1153" name="object 43"/>
          <p:cNvSpPr txBox="1"/>
          <p:nvPr/>
        </p:nvSpPr>
        <p:spPr>
          <a:xfrm>
            <a:off x="1851257" y="6040342"/>
            <a:ext cx="4457468" cy="605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04110" indent="8890">
              <a:lnSpc>
                <a:spcPct val="130000"/>
              </a:lnSpc>
            </a:pPr>
            <a:r>
              <a:rPr lang="hr-HR" sz="1000" dirty="0">
                <a:latin typeface="+mn-lt"/>
              </a:rPr>
              <a:t>Nije izrađeno</a:t>
            </a:r>
          </a:p>
          <a:p>
            <a:pPr marL="12700" marR="2404110" indent="8890">
              <a:lnSpc>
                <a:spcPct val="130000"/>
              </a:lnSpc>
            </a:pPr>
            <a:r>
              <a:rPr lang="hr-HR" sz="1000" dirty="0">
                <a:latin typeface="+mn-lt"/>
              </a:rPr>
              <a:t>Dostupno javnosti</a:t>
            </a:r>
          </a:p>
          <a:p>
            <a:pPr marL="21590">
              <a:lnSpc>
                <a:spcPct val="100000"/>
              </a:lnSpc>
              <a:spcBef>
                <a:spcPts val="359"/>
              </a:spcBef>
            </a:pPr>
            <a:r>
              <a:rPr lang="hr-HR" sz="1000" dirty="0">
                <a:latin typeface="+mn-lt"/>
              </a:rPr>
              <a:t>Izrađeno, ali nije dostupno javnosti ili je objavljeno sa zakašnjenjem</a:t>
            </a:r>
            <a:endParaRPr lang="hr-HR" sz="1000" dirty="0">
              <a:latin typeface="+mn-lt"/>
              <a:cs typeface="Arial"/>
            </a:endParaRPr>
          </a:p>
        </p:txBody>
      </p:sp>
      <p:sp>
        <p:nvSpPr>
          <p:cNvPr id="1154" name="object 41"/>
          <p:cNvSpPr txBox="1"/>
          <p:nvPr/>
        </p:nvSpPr>
        <p:spPr>
          <a:xfrm>
            <a:off x="6822778" y="6217525"/>
            <a:ext cx="188095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hr-HR" sz="1000" dirty="0">
                <a:latin typeface="+mn-lt"/>
              </a:rPr>
              <a:t>Izvor: Međunarodno partnerstvo za proračun, siječanj 2018.</a:t>
            </a:r>
            <a:endParaRPr lang="hr-HR" sz="1000" dirty="0">
              <a:latin typeface="+mn-lt"/>
            </a:endParaRPr>
          </a:p>
        </p:txBody>
      </p:sp>
      <p:sp>
        <p:nvSpPr>
          <p:cNvPr id="1155" name="object 2"/>
          <p:cNvSpPr txBox="1"/>
          <p:nvPr/>
        </p:nvSpPr>
        <p:spPr>
          <a:xfrm>
            <a:off x="763588" y="118646"/>
            <a:ext cx="8837612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2200" dirty="0">
                <a:solidFill>
                  <a:srgbClr val="002060"/>
                </a:solidFill>
                <a:latin typeface="Calibri"/>
              </a:rPr>
              <a:t>Pristup dokumentima prema Anketi o otvorenosti proračuna iz 2017.: Zemlje članice PEMPAL-a</a:t>
            </a:r>
          </a:p>
        </p:txBody>
      </p:sp>
      <p:sp>
        <p:nvSpPr>
          <p:cNvPr id="1156" name="Прямоугольник 1155"/>
          <p:cNvSpPr/>
          <p:nvPr/>
        </p:nvSpPr>
        <p:spPr>
          <a:xfrm>
            <a:off x="2511590" y="630105"/>
            <a:ext cx="1011898" cy="39014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dirty="0">
                <a:latin typeface="Calibri"/>
              </a:rPr>
              <a:t>Pretproračunski izvještaj</a:t>
            </a:r>
          </a:p>
        </p:txBody>
      </p:sp>
      <p:sp>
        <p:nvSpPr>
          <p:cNvPr id="1157" name="Прямоугольник 1156"/>
          <p:cNvSpPr/>
          <p:nvPr/>
        </p:nvSpPr>
        <p:spPr>
          <a:xfrm>
            <a:off x="3576892" y="456369"/>
            <a:ext cx="818324" cy="5760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dirty="0">
                <a:latin typeface="Calibri"/>
              </a:rPr>
              <a:t>Prijedlog proračuna izvršne vlasti</a:t>
            </a:r>
          </a:p>
        </p:txBody>
      </p:sp>
      <p:sp>
        <p:nvSpPr>
          <p:cNvPr id="1158" name="Прямоугольник 1157"/>
          <p:cNvSpPr/>
          <p:nvPr/>
        </p:nvSpPr>
        <p:spPr>
          <a:xfrm>
            <a:off x="4428744" y="648393"/>
            <a:ext cx="842745" cy="37795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dirty="0">
                <a:latin typeface="Calibri"/>
              </a:rPr>
              <a:t>Doneseni proračun</a:t>
            </a:r>
          </a:p>
        </p:txBody>
      </p:sp>
      <p:sp>
        <p:nvSpPr>
          <p:cNvPr id="1159" name="Прямоугольник 1158"/>
          <p:cNvSpPr/>
          <p:nvPr/>
        </p:nvSpPr>
        <p:spPr>
          <a:xfrm>
            <a:off x="5327904" y="657537"/>
            <a:ext cx="830606" cy="368808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b="1" dirty="0">
                <a:latin typeface="Calibri"/>
              </a:rPr>
              <a:t>Proračun za građane</a:t>
            </a:r>
          </a:p>
        </p:txBody>
      </p:sp>
      <p:sp>
        <p:nvSpPr>
          <p:cNvPr id="1160" name="Прямоугольник 1159"/>
          <p:cNvSpPr/>
          <p:nvPr/>
        </p:nvSpPr>
        <p:spPr>
          <a:xfrm>
            <a:off x="6321552" y="651441"/>
            <a:ext cx="542544" cy="3749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dirty="0">
                <a:latin typeface="Calibri"/>
              </a:rPr>
              <a:t>Izvješća tijekom godine</a:t>
            </a:r>
          </a:p>
        </p:txBody>
      </p:sp>
      <p:sp>
        <p:nvSpPr>
          <p:cNvPr id="1161" name="Прямоугольник 1160"/>
          <p:cNvSpPr/>
          <p:nvPr/>
        </p:nvSpPr>
        <p:spPr>
          <a:xfrm>
            <a:off x="7006908" y="657537"/>
            <a:ext cx="756348" cy="36271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b="1" dirty="0">
                <a:latin typeface="Calibri"/>
              </a:rPr>
              <a:t>Polugodišnja izvješća</a:t>
            </a:r>
          </a:p>
        </p:txBody>
      </p:sp>
      <p:sp>
        <p:nvSpPr>
          <p:cNvPr id="1162" name="Прямоугольник 1161"/>
          <p:cNvSpPr/>
          <p:nvPr/>
        </p:nvSpPr>
        <p:spPr>
          <a:xfrm>
            <a:off x="7906512" y="663633"/>
            <a:ext cx="661416" cy="368808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dirty="0">
                <a:latin typeface="Calibri"/>
              </a:rPr>
              <a:t>Izvješće na kraju godine</a:t>
            </a:r>
          </a:p>
        </p:txBody>
      </p:sp>
      <p:sp>
        <p:nvSpPr>
          <p:cNvPr id="1163" name="Прямоугольник 1162"/>
          <p:cNvSpPr/>
          <p:nvPr/>
        </p:nvSpPr>
        <p:spPr>
          <a:xfrm>
            <a:off x="8567928" y="657537"/>
            <a:ext cx="725424" cy="35661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hr-HR" sz="1000" dirty="0">
                <a:latin typeface="Calibri"/>
              </a:rPr>
              <a:t>Revizorsko izvješće</a:t>
            </a:r>
          </a:p>
        </p:txBody>
      </p:sp>
      <p:sp>
        <p:nvSpPr>
          <p:cNvPr id="319" name="Freeform 967"/>
          <p:cNvSpPr>
            <a:spLocks/>
          </p:cNvSpPr>
          <p:nvPr/>
        </p:nvSpPr>
        <p:spPr bwMode="auto">
          <a:xfrm>
            <a:off x="2743200" y="24384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0" name="Freeform 967"/>
          <p:cNvSpPr>
            <a:spLocks/>
          </p:cNvSpPr>
          <p:nvPr/>
        </p:nvSpPr>
        <p:spPr bwMode="auto">
          <a:xfrm>
            <a:off x="2743200" y="3030537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1" name="Freeform 1128"/>
          <p:cNvSpPr>
            <a:spLocks/>
          </p:cNvSpPr>
          <p:nvPr/>
        </p:nvSpPr>
        <p:spPr bwMode="auto">
          <a:xfrm>
            <a:off x="5476875" y="30480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2" name="Freeform 967"/>
          <p:cNvSpPr>
            <a:spLocks/>
          </p:cNvSpPr>
          <p:nvPr/>
        </p:nvSpPr>
        <p:spPr bwMode="auto">
          <a:xfrm>
            <a:off x="2743200" y="3640137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580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2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863600" y="30163"/>
            <a:ext cx="9042400" cy="668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321" name="Rectangle 229"/>
          <p:cNvSpPr>
            <a:spLocks noChangeArrowheads="1"/>
          </p:cNvSpPr>
          <p:nvPr/>
        </p:nvSpPr>
        <p:spPr bwMode="auto">
          <a:xfrm>
            <a:off x="46275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2" name="Rectangle 230"/>
          <p:cNvSpPr>
            <a:spLocks noChangeArrowheads="1"/>
          </p:cNvSpPr>
          <p:nvPr/>
        </p:nvSpPr>
        <p:spPr bwMode="auto">
          <a:xfrm>
            <a:off x="466725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3" name="Rectangle 231"/>
          <p:cNvSpPr>
            <a:spLocks noChangeArrowheads="1"/>
          </p:cNvSpPr>
          <p:nvPr/>
        </p:nvSpPr>
        <p:spPr bwMode="auto">
          <a:xfrm>
            <a:off x="47069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4" name="Rectangle 232"/>
          <p:cNvSpPr>
            <a:spLocks noChangeArrowheads="1"/>
          </p:cNvSpPr>
          <p:nvPr/>
        </p:nvSpPr>
        <p:spPr bwMode="auto">
          <a:xfrm>
            <a:off x="474662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5" name="Rectangle 233"/>
          <p:cNvSpPr>
            <a:spLocks noChangeArrowheads="1"/>
          </p:cNvSpPr>
          <p:nvPr/>
        </p:nvSpPr>
        <p:spPr bwMode="auto">
          <a:xfrm>
            <a:off x="47879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6" name="Rectangle 234"/>
          <p:cNvSpPr>
            <a:spLocks noChangeArrowheads="1"/>
          </p:cNvSpPr>
          <p:nvPr/>
        </p:nvSpPr>
        <p:spPr bwMode="auto">
          <a:xfrm>
            <a:off x="48260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7" name="Rectangle 235"/>
          <p:cNvSpPr>
            <a:spLocks noChangeArrowheads="1"/>
          </p:cNvSpPr>
          <p:nvPr/>
        </p:nvSpPr>
        <p:spPr bwMode="auto">
          <a:xfrm>
            <a:off x="486568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8" name="Rectangle 236"/>
          <p:cNvSpPr>
            <a:spLocks noChangeArrowheads="1"/>
          </p:cNvSpPr>
          <p:nvPr/>
        </p:nvSpPr>
        <p:spPr bwMode="auto">
          <a:xfrm>
            <a:off x="49069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9" name="Rectangle 237"/>
          <p:cNvSpPr>
            <a:spLocks noChangeArrowheads="1"/>
          </p:cNvSpPr>
          <p:nvPr/>
        </p:nvSpPr>
        <p:spPr bwMode="auto">
          <a:xfrm>
            <a:off x="494665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0" name="Rectangle 238"/>
          <p:cNvSpPr>
            <a:spLocks noChangeArrowheads="1"/>
          </p:cNvSpPr>
          <p:nvPr/>
        </p:nvSpPr>
        <p:spPr bwMode="auto">
          <a:xfrm>
            <a:off x="49863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1" name="Rectangle 239"/>
          <p:cNvSpPr>
            <a:spLocks noChangeArrowheads="1"/>
          </p:cNvSpPr>
          <p:nvPr/>
        </p:nvSpPr>
        <p:spPr bwMode="auto">
          <a:xfrm>
            <a:off x="502602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2" name="Rectangle 240"/>
          <p:cNvSpPr>
            <a:spLocks noChangeArrowheads="1"/>
          </p:cNvSpPr>
          <p:nvPr/>
        </p:nvSpPr>
        <p:spPr bwMode="auto">
          <a:xfrm>
            <a:off x="50673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3" name="Rectangle 241"/>
          <p:cNvSpPr>
            <a:spLocks noChangeArrowheads="1"/>
          </p:cNvSpPr>
          <p:nvPr/>
        </p:nvSpPr>
        <p:spPr bwMode="auto">
          <a:xfrm>
            <a:off x="510698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4" name="Rectangle 242"/>
          <p:cNvSpPr>
            <a:spLocks noChangeArrowheads="1"/>
          </p:cNvSpPr>
          <p:nvPr/>
        </p:nvSpPr>
        <p:spPr bwMode="auto">
          <a:xfrm>
            <a:off x="514667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5" name="Rectangle 243"/>
          <p:cNvSpPr>
            <a:spLocks noChangeArrowheads="1"/>
          </p:cNvSpPr>
          <p:nvPr/>
        </p:nvSpPr>
        <p:spPr bwMode="auto">
          <a:xfrm>
            <a:off x="51863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6" name="Rectangle 244"/>
          <p:cNvSpPr>
            <a:spLocks noChangeArrowheads="1"/>
          </p:cNvSpPr>
          <p:nvPr/>
        </p:nvSpPr>
        <p:spPr bwMode="auto">
          <a:xfrm>
            <a:off x="52276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7" name="Rectangle 245"/>
          <p:cNvSpPr>
            <a:spLocks noChangeArrowheads="1"/>
          </p:cNvSpPr>
          <p:nvPr/>
        </p:nvSpPr>
        <p:spPr bwMode="auto">
          <a:xfrm>
            <a:off x="526732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8" name="Rectangle 246"/>
          <p:cNvSpPr>
            <a:spLocks noChangeArrowheads="1"/>
          </p:cNvSpPr>
          <p:nvPr/>
        </p:nvSpPr>
        <p:spPr bwMode="auto">
          <a:xfrm>
            <a:off x="530701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9" name="Rectangle 247"/>
          <p:cNvSpPr>
            <a:spLocks noChangeArrowheads="1"/>
          </p:cNvSpPr>
          <p:nvPr/>
        </p:nvSpPr>
        <p:spPr bwMode="auto">
          <a:xfrm>
            <a:off x="53467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0" name="Rectangle 248"/>
          <p:cNvSpPr>
            <a:spLocks noChangeArrowheads="1"/>
          </p:cNvSpPr>
          <p:nvPr/>
        </p:nvSpPr>
        <p:spPr bwMode="auto">
          <a:xfrm>
            <a:off x="538638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1" name="Rectangle 249"/>
          <p:cNvSpPr>
            <a:spLocks noChangeArrowheads="1"/>
          </p:cNvSpPr>
          <p:nvPr/>
        </p:nvSpPr>
        <p:spPr bwMode="auto">
          <a:xfrm>
            <a:off x="54276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2" name="Rectangle 250"/>
          <p:cNvSpPr>
            <a:spLocks noChangeArrowheads="1"/>
          </p:cNvSpPr>
          <p:nvPr/>
        </p:nvSpPr>
        <p:spPr bwMode="auto">
          <a:xfrm>
            <a:off x="546735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3" name="Rectangle 251"/>
          <p:cNvSpPr>
            <a:spLocks noChangeArrowheads="1"/>
          </p:cNvSpPr>
          <p:nvPr/>
        </p:nvSpPr>
        <p:spPr bwMode="auto">
          <a:xfrm>
            <a:off x="55070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6" name="Rectangle 274"/>
          <p:cNvSpPr>
            <a:spLocks noChangeArrowheads="1"/>
          </p:cNvSpPr>
          <p:nvPr/>
        </p:nvSpPr>
        <p:spPr bwMode="auto">
          <a:xfrm>
            <a:off x="46275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7" name="Rectangle 275"/>
          <p:cNvSpPr>
            <a:spLocks noChangeArrowheads="1"/>
          </p:cNvSpPr>
          <p:nvPr/>
        </p:nvSpPr>
        <p:spPr bwMode="auto">
          <a:xfrm>
            <a:off x="466725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8" name="Rectangle 276"/>
          <p:cNvSpPr>
            <a:spLocks noChangeArrowheads="1"/>
          </p:cNvSpPr>
          <p:nvPr/>
        </p:nvSpPr>
        <p:spPr bwMode="auto">
          <a:xfrm>
            <a:off x="47069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9" name="Rectangle 277"/>
          <p:cNvSpPr>
            <a:spLocks noChangeArrowheads="1"/>
          </p:cNvSpPr>
          <p:nvPr/>
        </p:nvSpPr>
        <p:spPr bwMode="auto">
          <a:xfrm>
            <a:off x="474662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0" name="Rectangle 278"/>
          <p:cNvSpPr>
            <a:spLocks noChangeArrowheads="1"/>
          </p:cNvSpPr>
          <p:nvPr/>
        </p:nvSpPr>
        <p:spPr bwMode="auto">
          <a:xfrm>
            <a:off x="47879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1" name="Rectangle 279"/>
          <p:cNvSpPr>
            <a:spLocks noChangeArrowheads="1"/>
          </p:cNvSpPr>
          <p:nvPr/>
        </p:nvSpPr>
        <p:spPr bwMode="auto">
          <a:xfrm>
            <a:off x="48260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2" name="Rectangle 280"/>
          <p:cNvSpPr>
            <a:spLocks noChangeArrowheads="1"/>
          </p:cNvSpPr>
          <p:nvPr/>
        </p:nvSpPr>
        <p:spPr bwMode="auto">
          <a:xfrm>
            <a:off x="486568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3" name="Rectangle 281"/>
          <p:cNvSpPr>
            <a:spLocks noChangeArrowheads="1"/>
          </p:cNvSpPr>
          <p:nvPr/>
        </p:nvSpPr>
        <p:spPr bwMode="auto">
          <a:xfrm>
            <a:off x="49069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4" name="Rectangle 282"/>
          <p:cNvSpPr>
            <a:spLocks noChangeArrowheads="1"/>
          </p:cNvSpPr>
          <p:nvPr/>
        </p:nvSpPr>
        <p:spPr bwMode="auto">
          <a:xfrm>
            <a:off x="494665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5" name="Rectangle 283"/>
          <p:cNvSpPr>
            <a:spLocks noChangeArrowheads="1"/>
          </p:cNvSpPr>
          <p:nvPr/>
        </p:nvSpPr>
        <p:spPr bwMode="auto">
          <a:xfrm>
            <a:off x="49863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6" name="Rectangle 284"/>
          <p:cNvSpPr>
            <a:spLocks noChangeArrowheads="1"/>
          </p:cNvSpPr>
          <p:nvPr/>
        </p:nvSpPr>
        <p:spPr bwMode="auto">
          <a:xfrm>
            <a:off x="502602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7" name="Rectangle 285"/>
          <p:cNvSpPr>
            <a:spLocks noChangeArrowheads="1"/>
          </p:cNvSpPr>
          <p:nvPr/>
        </p:nvSpPr>
        <p:spPr bwMode="auto">
          <a:xfrm>
            <a:off x="50673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8" name="Rectangle 286"/>
          <p:cNvSpPr>
            <a:spLocks noChangeArrowheads="1"/>
          </p:cNvSpPr>
          <p:nvPr/>
        </p:nvSpPr>
        <p:spPr bwMode="auto">
          <a:xfrm>
            <a:off x="510698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9" name="Rectangle 287"/>
          <p:cNvSpPr>
            <a:spLocks noChangeArrowheads="1"/>
          </p:cNvSpPr>
          <p:nvPr/>
        </p:nvSpPr>
        <p:spPr bwMode="auto">
          <a:xfrm>
            <a:off x="514667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0" name="Rectangle 288"/>
          <p:cNvSpPr>
            <a:spLocks noChangeArrowheads="1"/>
          </p:cNvSpPr>
          <p:nvPr/>
        </p:nvSpPr>
        <p:spPr bwMode="auto">
          <a:xfrm>
            <a:off x="51863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1" name="Rectangle 289"/>
          <p:cNvSpPr>
            <a:spLocks noChangeArrowheads="1"/>
          </p:cNvSpPr>
          <p:nvPr/>
        </p:nvSpPr>
        <p:spPr bwMode="auto">
          <a:xfrm>
            <a:off x="52276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2" name="Rectangle 290"/>
          <p:cNvSpPr>
            <a:spLocks noChangeArrowheads="1"/>
          </p:cNvSpPr>
          <p:nvPr/>
        </p:nvSpPr>
        <p:spPr bwMode="auto">
          <a:xfrm>
            <a:off x="526732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3" name="Rectangle 291"/>
          <p:cNvSpPr>
            <a:spLocks noChangeArrowheads="1"/>
          </p:cNvSpPr>
          <p:nvPr/>
        </p:nvSpPr>
        <p:spPr bwMode="auto">
          <a:xfrm>
            <a:off x="530701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4" name="Rectangle 292"/>
          <p:cNvSpPr>
            <a:spLocks noChangeArrowheads="1"/>
          </p:cNvSpPr>
          <p:nvPr/>
        </p:nvSpPr>
        <p:spPr bwMode="auto">
          <a:xfrm>
            <a:off x="53467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5" name="Rectangle 293"/>
          <p:cNvSpPr>
            <a:spLocks noChangeArrowheads="1"/>
          </p:cNvSpPr>
          <p:nvPr/>
        </p:nvSpPr>
        <p:spPr bwMode="auto">
          <a:xfrm>
            <a:off x="538638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6" name="Rectangle 294"/>
          <p:cNvSpPr>
            <a:spLocks noChangeArrowheads="1"/>
          </p:cNvSpPr>
          <p:nvPr/>
        </p:nvSpPr>
        <p:spPr bwMode="auto">
          <a:xfrm>
            <a:off x="54276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7" name="Rectangle 295"/>
          <p:cNvSpPr>
            <a:spLocks noChangeArrowheads="1"/>
          </p:cNvSpPr>
          <p:nvPr/>
        </p:nvSpPr>
        <p:spPr bwMode="auto">
          <a:xfrm>
            <a:off x="546735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8" name="Rectangle 296"/>
          <p:cNvSpPr>
            <a:spLocks noChangeArrowheads="1"/>
          </p:cNvSpPr>
          <p:nvPr/>
        </p:nvSpPr>
        <p:spPr bwMode="auto">
          <a:xfrm>
            <a:off x="55070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17" name="Rectangle 325"/>
          <p:cNvSpPr>
            <a:spLocks noChangeArrowheads="1"/>
          </p:cNvSpPr>
          <p:nvPr/>
        </p:nvSpPr>
        <p:spPr bwMode="auto">
          <a:xfrm>
            <a:off x="46275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18" name="Rectangle 326"/>
          <p:cNvSpPr>
            <a:spLocks noChangeArrowheads="1"/>
          </p:cNvSpPr>
          <p:nvPr/>
        </p:nvSpPr>
        <p:spPr bwMode="auto">
          <a:xfrm>
            <a:off x="466725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19" name="Rectangle 327"/>
          <p:cNvSpPr>
            <a:spLocks noChangeArrowheads="1"/>
          </p:cNvSpPr>
          <p:nvPr/>
        </p:nvSpPr>
        <p:spPr bwMode="auto">
          <a:xfrm>
            <a:off x="47069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0" name="Rectangle 328"/>
          <p:cNvSpPr>
            <a:spLocks noChangeArrowheads="1"/>
          </p:cNvSpPr>
          <p:nvPr/>
        </p:nvSpPr>
        <p:spPr bwMode="auto">
          <a:xfrm>
            <a:off x="474662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1" name="Rectangle 329"/>
          <p:cNvSpPr>
            <a:spLocks noChangeArrowheads="1"/>
          </p:cNvSpPr>
          <p:nvPr/>
        </p:nvSpPr>
        <p:spPr bwMode="auto">
          <a:xfrm>
            <a:off x="47879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2" name="Rectangle 330"/>
          <p:cNvSpPr>
            <a:spLocks noChangeArrowheads="1"/>
          </p:cNvSpPr>
          <p:nvPr/>
        </p:nvSpPr>
        <p:spPr bwMode="auto">
          <a:xfrm>
            <a:off x="48260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3" name="Rectangle 331"/>
          <p:cNvSpPr>
            <a:spLocks noChangeArrowheads="1"/>
          </p:cNvSpPr>
          <p:nvPr/>
        </p:nvSpPr>
        <p:spPr bwMode="auto">
          <a:xfrm>
            <a:off x="486568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4" name="Rectangle 332"/>
          <p:cNvSpPr>
            <a:spLocks noChangeArrowheads="1"/>
          </p:cNvSpPr>
          <p:nvPr/>
        </p:nvSpPr>
        <p:spPr bwMode="auto">
          <a:xfrm>
            <a:off x="49069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5" name="Rectangle 333"/>
          <p:cNvSpPr>
            <a:spLocks noChangeArrowheads="1"/>
          </p:cNvSpPr>
          <p:nvPr/>
        </p:nvSpPr>
        <p:spPr bwMode="auto">
          <a:xfrm>
            <a:off x="494665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6" name="Rectangle 334"/>
          <p:cNvSpPr>
            <a:spLocks noChangeArrowheads="1"/>
          </p:cNvSpPr>
          <p:nvPr/>
        </p:nvSpPr>
        <p:spPr bwMode="auto">
          <a:xfrm>
            <a:off x="49863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7" name="Rectangle 335"/>
          <p:cNvSpPr>
            <a:spLocks noChangeArrowheads="1"/>
          </p:cNvSpPr>
          <p:nvPr/>
        </p:nvSpPr>
        <p:spPr bwMode="auto">
          <a:xfrm>
            <a:off x="502602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8" name="Rectangle 336"/>
          <p:cNvSpPr>
            <a:spLocks noChangeArrowheads="1"/>
          </p:cNvSpPr>
          <p:nvPr/>
        </p:nvSpPr>
        <p:spPr bwMode="auto">
          <a:xfrm>
            <a:off x="50673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9" name="Rectangle 337"/>
          <p:cNvSpPr>
            <a:spLocks noChangeArrowheads="1"/>
          </p:cNvSpPr>
          <p:nvPr/>
        </p:nvSpPr>
        <p:spPr bwMode="auto">
          <a:xfrm>
            <a:off x="510698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0" name="Rectangle 338"/>
          <p:cNvSpPr>
            <a:spLocks noChangeArrowheads="1"/>
          </p:cNvSpPr>
          <p:nvPr/>
        </p:nvSpPr>
        <p:spPr bwMode="auto">
          <a:xfrm>
            <a:off x="514667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1" name="Rectangle 339"/>
          <p:cNvSpPr>
            <a:spLocks noChangeArrowheads="1"/>
          </p:cNvSpPr>
          <p:nvPr/>
        </p:nvSpPr>
        <p:spPr bwMode="auto">
          <a:xfrm>
            <a:off x="51863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2" name="Rectangle 340"/>
          <p:cNvSpPr>
            <a:spLocks noChangeArrowheads="1"/>
          </p:cNvSpPr>
          <p:nvPr/>
        </p:nvSpPr>
        <p:spPr bwMode="auto">
          <a:xfrm>
            <a:off x="52276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3" name="Rectangle 341"/>
          <p:cNvSpPr>
            <a:spLocks noChangeArrowheads="1"/>
          </p:cNvSpPr>
          <p:nvPr/>
        </p:nvSpPr>
        <p:spPr bwMode="auto">
          <a:xfrm>
            <a:off x="526732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4" name="Rectangle 342"/>
          <p:cNvSpPr>
            <a:spLocks noChangeArrowheads="1"/>
          </p:cNvSpPr>
          <p:nvPr/>
        </p:nvSpPr>
        <p:spPr bwMode="auto">
          <a:xfrm>
            <a:off x="530701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5" name="Rectangle 343"/>
          <p:cNvSpPr>
            <a:spLocks noChangeArrowheads="1"/>
          </p:cNvSpPr>
          <p:nvPr/>
        </p:nvSpPr>
        <p:spPr bwMode="auto">
          <a:xfrm>
            <a:off x="53467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6" name="Rectangle 344"/>
          <p:cNvSpPr>
            <a:spLocks noChangeArrowheads="1"/>
          </p:cNvSpPr>
          <p:nvPr/>
        </p:nvSpPr>
        <p:spPr bwMode="auto">
          <a:xfrm>
            <a:off x="538638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7" name="Rectangle 345"/>
          <p:cNvSpPr>
            <a:spLocks noChangeArrowheads="1"/>
          </p:cNvSpPr>
          <p:nvPr/>
        </p:nvSpPr>
        <p:spPr bwMode="auto">
          <a:xfrm>
            <a:off x="54276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8" name="Rectangle 346"/>
          <p:cNvSpPr>
            <a:spLocks noChangeArrowheads="1"/>
          </p:cNvSpPr>
          <p:nvPr/>
        </p:nvSpPr>
        <p:spPr bwMode="auto">
          <a:xfrm>
            <a:off x="546735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9" name="Rectangle 347"/>
          <p:cNvSpPr>
            <a:spLocks noChangeArrowheads="1"/>
          </p:cNvSpPr>
          <p:nvPr/>
        </p:nvSpPr>
        <p:spPr bwMode="auto">
          <a:xfrm>
            <a:off x="55070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53" name="Rectangle 763"/>
          <p:cNvSpPr>
            <a:spLocks noChangeArrowheads="1"/>
          </p:cNvSpPr>
          <p:nvPr/>
        </p:nvSpPr>
        <p:spPr bwMode="auto">
          <a:xfrm>
            <a:off x="2203450" y="6172201"/>
            <a:ext cx="14446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70" name="Rectangle 780"/>
          <p:cNvSpPr>
            <a:spLocks noChangeArrowheads="1"/>
          </p:cNvSpPr>
          <p:nvPr/>
        </p:nvSpPr>
        <p:spPr bwMode="auto">
          <a:xfrm>
            <a:off x="2065338" y="6350001"/>
            <a:ext cx="14446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1" name="Rectangle 791"/>
          <p:cNvSpPr>
            <a:spLocks noChangeArrowheads="1"/>
          </p:cNvSpPr>
          <p:nvPr/>
        </p:nvSpPr>
        <p:spPr bwMode="auto">
          <a:xfrm>
            <a:off x="2300288" y="6529388"/>
            <a:ext cx="14446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 Bold"/>
              </a:rPr>
              <a:t>8</a:t>
            </a:r>
            <a:endParaRPr kumimoji="0" lang="hr-HR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2" name="Rectangle 792"/>
          <p:cNvSpPr>
            <a:spLocks noChangeArrowheads="1"/>
          </p:cNvSpPr>
          <p:nvPr/>
        </p:nvSpPr>
        <p:spPr bwMode="auto">
          <a:xfrm>
            <a:off x="3394075" y="6529388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Bold"/>
              </a:rPr>
              <a:t>11</a:t>
            </a:r>
            <a:endParaRPr kumimoji="0" lang="hr-HR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3" name="Rectangle 793"/>
          <p:cNvSpPr>
            <a:spLocks noChangeArrowheads="1"/>
          </p:cNvSpPr>
          <p:nvPr/>
        </p:nvSpPr>
        <p:spPr bwMode="auto">
          <a:xfrm>
            <a:off x="3465513" y="6529388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4" name="Freeform 794"/>
          <p:cNvSpPr>
            <a:spLocks/>
          </p:cNvSpPr>
          <p:nvPr/>
        </p:nvSpPr>
        <p:spPr bwMode="auto">
          <a:xfrm>
            <a:off x="4587875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5" name="Freeform 795"/>
          <p:cNvSpPr>
            <a:spLocks/>
          </p:cNvSpPr>
          <p:nvPr/>
        </p:nvSpPr>
        <p:spPr bwMode="auto">
          <a:xfrm>
            <a:off x="4587875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6" name="Freeform 796"/>
          <p:cNvSpPr>
            <a:spLocks/>
          </p:cNvSpPr>
          <p:nvPr/>
        </p:nvSpPr>
        <p:spPr bwMode="auto">
          <a:xfrm>
            <a:off x="4587875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7" name="Freeform 797"/>
          <p:cNvSpPr>
            <a:spLocks/>
          </p:cNvSpPr>
          <p:nvPr/>
        </p:nvSpPr>
        <p:spPr bwMode="auto">
          <a:xfrm>
            <a:off x="4587875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8" name="Freeform 798"/>
          <p:cNvSpPr>
            <a:spLocks/>
          </p:cNvSpPr>
          <p:nvPr/>
        </p:nvSpPr>
        <p:spPr bwMode="auto">
          <a:xfrm>
            <a:off x="3354388" y="181768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9" name="Freeform 799"/>
          <p:cNvSpPr>
            <a:spLocks/>
          </p:cNvSpPr>
          <p:nvPr/>
        </p:nvSpPr>
        <p:spPr bwMode="auto">
          <a:xfrm>
            <a:off x="3354388" y="181768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0" name="Freeform 800"/>
          <p:cNvSpPr>
            <a:spLocks/>
          </p:cNvSpPr>
          <p:nvPr/>
        </p:nvSpPr>
        <p:spPr bwMode="auto">
          <a:xfrm>
            <a:off x="3354388" y="22764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1" name="Freeform 801"/>
          <p:cNvSpPr>
            <a:spLocks/>
          </p:cNvSpPr>
          <p:nvPr/>
        </p:nvSpPr>
        <p:spPr bwMode="auto">
          <a:xfrm>
            <a:off x="3354388" y="22764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4" name="Freeform 804"/>
          <p:cNvSpPr>
            <a:spLocks/>
          </p:cNvSpPr>
          <p:nvPr/>
        </p:nvSpPr>
        <p:spPr bwMode="auto">
          <a:xfrm>
            <a:off x="3354388" y="365125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5" name="Freeform 805"/>
          <p:cNvSpPr>
            <a:spLocks/>
          </p:cNvSpPr>
          <p:nvPr/>
        </p:nvSpPr>
        <p:spPr bwMode="auto">
          <a:xfrm>
            <a:off x="3354388" y="365125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6" name="Freeform 806"/>
          <p:cNvSpPr>
            <a:spLocks/>
          </p:cNvSpPr>
          <p:nvPr/>
        </p:nvSpPr>
        <p:spPr bwMode="auto">
          <a:xfrm>
            <a:off x="3354388" y="47974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7" name="Freeform 807"/>
          <p:cNvSpPr>
            <a:spLocks/>
          </p:cNvSpPr>
          <p:nvPr/>
        </p:nvSpPr>
        <p:spPr bwMode="auto">
          <a:xfrm>
            <a:off x="3354388" y="47974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809"/>
          <p:cNvSpPr>
            <a:spLocks/>
          </p:cNvSpPr>
          <p:nvPr/>
        </p:nvSpPr>
        <p:spPr bwMode="auto">
          <a:xfrm>
            <a:off x="3354388" y="525462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Freeform 810"/>
          <p:cNvSpPr>
            <a:spLocks/>
          </p:cNvSpPr>
          <p:nvPr/>
        </p:nvSpPr>
        <p:spPr bwMode="auto">
          <a:xfrm>
            <a:off x="3354388" y="525462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Freeform 811"/>
          <p:cNvSpPr>
            <a:spLocks/>
          </p:cNvSpPr>
          <p:nvPr/>
        </p:nvSpPr>
        <p:spPr bwMode="auto">
          <a:xfrm>
            <a:off x="3354388" y="90170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Freeform 812"/>
          <p:cNvSpPr>
            <a:spLocks/>
          </p:cNvSpPr>
          <p:nvPr/>
        </p:nvSpPr>
        <p:spPr bwMode="auto">
          <a:xfrm>
            <a:off x="3354388" y="90170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Freeform 813"/>
          <p:cNvSpPr>
            <a:spLocks/>
          </p:cNvSpPr>
          <p:nvPr/>
        </p:nvSpPr>
        <p:spPr bwMode="auto">
          <a:xfrm>
            <a:off x="3354388" y="27352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Freeform 814"/>
          <p:cNvSpPr>
            <a:spLocks/>
          </p:cNvSpPr>
          <p:nvPr/>
        </p:nvSpPr>
        <p:spPr bwMode="auto">
          <a:xfrm>
            <a:off x="3354388" y="27352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Freeform 815"/>
          <p:cNvSpPr>
            <a:spLocks/>
          </p:cNvSpPr>
          <p:nvPr/>
        </p:nvSpPr>
        <p:spPr bwMode="auto">
          <a:xfrm>
            <a:off x="3354388" y="387985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Freeform 816"/>
          <p:cNvSpPr>
            <a:spLocks/>
          </p:cNvSpPr>
          <p:nvPr/>
        </p:nvSpPr>
        <p:spPr bwMode="auto">
          <a:xfrm>
            <a:off x="3354388" y="387985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Freeform 817"/>
          <p:cNvSpPr>
            <a:spLocks/>
          </p:cNvSpPr>
          <p:nvPr/>
        </p:nvSpPr>
        <p:spPr bwMode="auto">
          <a:xfrm>
            <a:off x="3354388" y="4110038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Freeform 818"/>
          <p:cNvSpPr>
            <a:spLocks/>
          </p:cNvSpPr>
          <p:nvPr/>
        </p:nvSpPr>
        <p:spPr bwMode="auto">
          <a:xfrm>
            <a:off x="3354388" y="4110038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Freeform 819"/>
          <p:cNvSpPr>
            <a:spLocks/>
          </p:cNvSpPr>
          <p:nvPr/>
        </p:nvSpPr>
        <p:spPr bwMode="auto">
          <a:xfrm>
            <a:off x="3354388" y="456723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Freeform 820"/>
          <p:cNvSpPr>
            <a:spLocks/>
          </p:cNvSpPr>
          <p:nvPr/>
        </p:nvSpPr>
        <p:spPr bwMode="auto">
          <a:xfrm>
            <a:off x="3354388" y="456723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Freeform 821"/>
          <p:cNvSpPr>
            <a:spLocks/>
          </p:cNvSpPr>
          <p:nvPr/>
        </p:nvSpPr>
        <p:spPr bwMode="auto">
          <a:xfrm>
            <a:off x="3354388" y="50260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Freeform 822"/>
          <p:cNvSpPr>
            <a:spLocks/>
          </p:cNvSpPr>
          <p:nvPr/>
        </p:nvSpPr>
        <p:spPr bwMode="auto">
          <a:xfrm>
            <a:off x="3354388" y="50260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Freeform 823"/>
          <p:cNvSpPr>
            <a:spLocks/>
          </p:cNvSpPr>
          <p:nvPr/>
        </p:nvSpPr>
        <p:spPr bwMode="auto">
          <a:xfrm>
            <a:off x="3354388" y="54848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Freeform 824"/>
          <p:cNvSpPr>
            <a:spLocks/>
          </p:cNvSpPr>
          <p:nvPr/>
        </p:nvSpPr>
        <p:spPr bwMode="auto">
          <a:xfrm>
            <a:off x="3354388" y="54848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Freeform 825"/>
          <p:cNvSpPr>
            <a:spLocks/>
          </p:cNvSpPr>
          <p:nvPr/>
        </p:nvSpPr>
        <p:spPr bwMode="auto">
          <a:xfrm>
            <a:off x="3354388" y="57134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Freeform 826"/>
          <p:cNvSpPr>
            <a:spLocks/>
          </p:cNvSpPr>
          <p:nvPr/>
        </p:nvSpPr>
        <p:spPr bwMode="auto">
          <a:xfrm>
            <a:off x="3354388" y="57134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Freeform 827"/>
          <p:cNvSpPr>
            <a:spLocks/>
          </p:cNvSpPr>
          <p:nvPr/>
        </p:nvSpPr>
        <p:spPr bwMode="auto">
          <a:xfrm>
            <a:off x="3354388" y="113030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Freeform 828"/>
          <p:cNvSpPr>
            <a:spLocks/>
          </p:cNvSpPr>
          <p:nvPr/>
        </p:nvSpPr>
        <p:spPr bwMode="auto">
          <a:xfrm>
            <a:off x="3354388" y="113030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Freeform 829"/>
          <p:cNvSpPr>
            <a:spLocks/>
          </p:cNvSpPr>
          <p:nvPr/>
        </p:nvSpPr>
        <p:spPr bwMode="auto">
          <a:xfrm>
            <a:off x="4587875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Freeform 830"/>
          <p:cNvSpPr>
            <a:spLocks/>
          </p:cNvSpPr>
          <p:nvPr/>
        </p:nvSpPr>
        <p:spPr bwMode="auto">
          <a:xfrm>
            <a:off x="4587875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Freeform 831"/>
          <p:cNvSpPr>
            <a:spLocks/>
          </p:cNvSpPr>
          <p:nvPr/>
        </p:nvSpPr>
        <p:spPr bwMode="auto">
          <a:xfrm>
            <a:off x="3354388" y="20478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Freeform 832"/>
          <p:cNvSpPr>
            <a:spLocks/>
          </p:cNvSpPr>
          <p:nvPr/>
        </p:nvSpPr>
        <p:spPr bwMode="auto">
          <a:xfrm>
            <a:off x="3354388" y="20478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Freeform 833"/>
          <p:cNvSpPr>
            <a:spLocks/>
          </p:cNvSpPr>
          <p:nvPr/>
        </p:nvSpPr>
        <p:spPr bwMode="auto">
          <a:xfrm>
            <a:off x="2262188" y="90170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Freeform 834"/>
          <p:cNvSpPr>
            <a:spLocks/>
          </p:cNvSpPr>
          <p:nvPr/>
        </p:nvSpPr>
        <p:spPr bwMode="auto">
          <a:xfrm>
            <a:off x="2262188" y="90170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Freeform 835"/>
          <p:cNvSpPr>
            <a:spLocks/>
          </p:cNvSpPr>
          <p:nvPr/>
        </p:nvSpPr>
        <p:spPr bwMode="auto">
          <a:xfrm>
            <a:off x="2262188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Freeform 836"/>
          <p:cNvSpPr>
            <a:spLocks/>
          </p:cNvSpPr>
          <p:nvPr/>
        </p:nvSpPr>
        <p:spPr bwMode="auto">
          <a:xfrm>
            <a:off x="2262188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Freeform 837"/>
          <p:cNvSpPr>
            <a:spLocks/>
          </p:cNvSpPr>
          <p:nvPr/>
        </p:nvSpPr>
        <p:spPr bwMode="auto">
          <a:xfrm>
            <a:off x="2262188" y="4110038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Freeform 838"/>
          <p:cNvSpPr>
            <a:spLocks/>
          </p:cNvSpPr>
          <p:nvPr/>
        </p:nvSpPr>
        <p:spPr bwMode="auto">
          <a:xfrm>
            <a:off x="2262188" y="4110038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Freeform 839"/>
          <p:cNvSpPr>
            <a:spLocks/>
          </p:cNvSpPr>
          <p:nvPr/>
        </p:nvSpPr>
        <p:spPr bwMode="auto">
          <a:xfrm>
            <a:off x="2262188" y="456723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Freeform 840"/>
          <p:cNvSpPr>
            <a:spLocks/>
          </p:cNvSpPr>
          <p:nvPr/>
        </p:nvSpPr>
        <p:spPr bwMode="auto">
          <a:xfrm>
            <a:off x="2262188" y="456723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Freeform 841"/>
          <p:cNvSpPr>
            <a:spLocks/>
          </p:cNvSpPr>
          <p:nvPr/>
        </p:nvSpPr>
        <p:spPr bwMode="auto">
          <a:xfrm>
            <a:off x="2262188" y="57134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Freeform 842"/>
          <p:cNvSpPr>
            <a:spLocks/>
          </p:cNvSpPr>
          <p:nvPr/>
        </p:nvSpPr>
        <p:spPr bwMode="auto">
          <a:xfrm>
            <a:off x="2262188" y="57134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Freeform 843"/>
          <p:cNvSpPr>
            <a:spLocks/>
          </p:cNvSpPr>
          <p:nvPr/>
        </p:nvSpPr>
        <p:spPr bwMode="auto">
          <a:xfrm>
            <a:off x="2262188" y="54848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Freeform 844"/>
          <p:cNvSpPr>
            <a:spLocks/>
          </p:cNvSpPr>
          <p:nvPr/>
        </p:nvSpPr>
        <p:spPr bwMode="auto">
          <a:xfrm>
            <a:off x="2262188" y="54848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Freeform 845"/>
          <p:cNvSpPr>
            <a:spLocks/>
          </p:cNvSpPr>
          <p:nvPr/>
        </p:nvSpPr>
        <p:spPr bwMode="auto">
          <a:xfrm>
            <a:off x="2262188" y="113030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Freeform 846"/>
          <p:cNvSpPr>
            <a:spLocks/>
          </p:cNvSpPr>
          <p:nvPr/>
        </p:nvSpPr>
        <p:spPr bwMode="auto">
          <a:xfrm>
            <a:off x="2262188" y="113030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Freeform 847"/>
          <p:cNvSpPr>
            <a:spLocks/>
          </p:cNvSpPr>
          <p:nvPr/>
        </p:nvSpPr>
        <p:spPr bwMode="auto">
          <a:xfrm>
            <a:off x="2262188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Freeform 848"/>
          <p:cNvSpPr>
            <a:spLocks/>
          </p:cNvSpPr>
          <p:nvPr/>
        </p:nvSpPr>
        <p:spPr bwMode="auto">
          <a:xfrm>
            <a:off x="2262188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Freeform 849"/>
          <p:cNvSpPr>
            <a:spLocks/>
          </p:cNvSpPr>
          <p:nvPr/>
        </p:nvSpPr>
        <p:spPr bwMode="auto">
          <a:xfrm>
            <a:off x="2262188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Freeform 850"/>
          <p:cNvSpPr>
            <a:spLocks/>
          </p:cNvSpPr>
          <p:nvPr/>
        </p:nvSpPr>
        <p:spPr bwMode="auto">
          <a:xfrm>
            <a:off x="2262188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Freeform 851"/>
          <p:cNvSpPr>
            <a:spLocks/>
          </p:cNvSpPr>
          <p:nvPr/>
        </p:nvSpPr>
        <p:spPr bwMode="auto">
          <a:xfrm>
            <a:off x="2262188" y="27352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Freeform 852"/>
          <p:cNvSpPr>
            <a:spLocks/>
          </p:cNvSpPr>
          <p:nvPr/>
        </p:nvSpPr>
        <p:spPr bwMode="auto">
          <a:xfrm>
            <a:off x="2262188" y="27352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Freeform 853"/>
          <p:cNvSpPr>
            <a:spLocks/>
          </p:cNvSpPr>
          <p:nvPr/>
        </p:nvSpPr>
        <p:spPr bwMode="auto">
          <a:xfrm>
            <a:off x="2262188" y="3192463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Freeform 854"/>
          <p:cNvSpPr>
            <a:spLocks/>
          </p:cNvSpPr>
          <p:nvPr/>
        </p:nvSpPr>
        <p:spPr bwMode="auto">
          <a:xfrm>
            <a:off x="2262188" y="3192463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Freeform 855"/>
          <p:cNvSpPr>
            <a:spLocks/>
          </p:cNvSpPr>
          <p:nvPr/>
        </p:nvSpPr>
        <p:spPr bwMode="auto">
          <a:xfrm>
            <a:off x="2262188" y="387985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Freeform 856"/>
          <p:cNvSpPr>
            <a:spLocks/>
          </p:cNvSpPr>
          <p:nvPr/>
        </p:nvSpPr>
        <p:spPr bwMode="auto">
          <a:xfrm>
            <a:off x="2262188" y="387985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Freeform 857"/>
          <p:cNvSpPr>
            <a:spLocks/>
          </p:cNvSpPr>
          <p:nvPr/>
        </p:nvSpPr>
        <p:spPr bwMode="auto">
          <a:xfrm>
            <a:off x="2262188" y="365125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Freeform 858"/>
          <p:cNvSpPr>
            <a:spLocks/>
          </p:cNvSpPr>
          <p:nvPr/>
        </p:nvSpPr>
        <p:spPr bwMode="auto">
          <a:xfrm>
            <a:off x="2262188" y="365125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Freeform 859"/>
          <p:cNvSpPr>
            <a:spLocks/>
          </p:cNvSpPr>
          <p:nvPr/>
        </p:nvSpPr>
        <p:spPr bwMode="auto">
          <a:xfrm>
            <a:off x="2262188" y="47974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" name="Freeform 860"/>
          <p:cNvSpPr>
            <a:spLocks/>
          </p:cNvSpPr>
          <p:nvPr/>
        </p:nvSpPr>
        <p:spPr bwMode="auto">
          <a:xfrm>
            <a:off x="2262188" y="47974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Freeform 861"/>
          <p:cNvSpPr>
            <a:spLocks/>
          </p:cNvSpPr>
          <p:nvPr/>
        </p:nvSpPr>
        <p:spPr bwMode="auto">
          <a:xfrm>
            <a:off x="2262188" y="50260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2" name="Freeform 862"/>
          <p:cNvSpPr>
            <a:spLocks/>
          </p:cNvSpPr>
          <p:nvPr/>
        </p:nvSpPr>
        <p:spPr bwMode="auto">
          <a:xfrm>
            <a:off x="2262188" y="50260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Freeform 863"/>
          <p:cNvSpPr>
            <a:spLocks/>
          </p:cNvSpPr>
          <p:nvPr/>
        </p:nvSpPr>
        <p:spPr bwMode="auto">
          <a:xfrm>
            <a:off x="2262188" y="525462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88" name="Freeform 864"/>
          <p:cNvSpPr>
            <a:spLocks/>
          </p:cNvSpPr>
          <p:nvPr/>
        </p:nvSpPr>
        <p:spPr bwMode="auto">
          <a:xfrm>
            <a:off x="2262188" y="525462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89" name="Freeform 865"/>
          <p:cNvSpPr>
            <a:spLocks/>
          </p:cNvSpPr>
          <p:nvPr/>
        </p:nvSpPr>
        <p:spPr bwMode="auto">
          <a:xfrm>
            <a:off x="3354388" y="29638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1" name="Freeform 866"/>
          <p:cNvSpPr>
            <a:spLocks/>
          </p:cNvSpPr>
          <p:nvPr/>
        </p:nvSpPr>
        <p:spPr bwMode="auto">
          <a:xfrm>
            <a:off x="3354388" y="29638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2" name="Freeform 867"/>
          <p:cNvSpPr>
            <a:spLocks/>
          </p:cNvSpPr>
          <p:nvPr/>
        </p:nvSpPr>
        <p:spPr bwMode="auto">
          <a:xfrm>
            <a:off x="2262188" y="29638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3" name="Freeform 868"/>
          <p:cNvSpPr>
            <a:spLocks/>
          </p:cNvSpPr>
          <p:nvPr/>
        </p:nvSpPr>
        <p:spPr bwMode="auto">
          <a:xfrm>
            <a:off x="2262188" y="29638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4" name="Freeform 869"/>
          <p:cNvSpPr>
            <a:spLocks/>
          </p:cNvSpPr>
          <p:nvPr/>
        </p:nvSpPr>
        <p:spPr bwMode="auto">
          <a:xfrm>
            <a:off x="2262188" y="250507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5" name="Freeform 870"/>
          <p:cNvSpPr>
            <a:spLocks/>
          </p:cNvSpPr>
          <p:nvPr/>
        </p:nvSpPr>
        <p:spPr bwMode="auto">
          <a:xfrm>
            <a:off x="2262188" y="250507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6" name="Freeform 871"/>
          <p:cNvSpPr>
            <a:spLocks/>
          </p:cNvSpPr>
          <p:nvPr/>
        </p:nvSpPr>
        <p:spPr bwMode="auto">
          <a:xfrm>
            <a:off x="3354388" y="250507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7" name="Freeform 872"/>
          <p:cNvSpPr>
            <a:spLocks/>
          </p:cNvSpPr>
          <p:nvPr/>
        </p:nvSpPr>
        <p:spPr bwMode="auto">
          <a:xfrm>
            <a:off x="3354388" y="250507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75" name="object 3"/>
          <p:cNvSpPr txBox="1"/>
          <p:nvPr/>
        </p:nvSpPr>
        <p:spPr>
          <a:xfrm>
            <a:off x="901499" y="0"/>
            <a:ext cx="8486775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12700">
              <a:lnSpc>
                <a:spcPct val="100000"/>
              </a:lnSpc>
              <a:defRPr sz="2200">
                <a:solidFill>
                  <a:srgbClr val="002060"/>
                </a:solidFill>
                <a:latin typeface="Calibri"/>
              </a:defRPr>
            </a:lvl1pPr>
          </a:lstStyle>
          <a:p>
            <a:r>
              <a:rPr lang="hr-HR" smtClean="0"/>
              <a:t>Izmjene dostupnosti proračuna za građane (IBP): Zemlje članice PEMPAL-a </a:t>
            </a:r>
            <a:endParaRPr lang="hr-HR" dirty="0"/>
          </a:p>
        </p:txBody>
      </p:sp>
      <p:sp>
        <p:nvSpPr>
          <p:cNvPr id="876" name="object 4"/>
          <p:cNvSpPr txBox="1"/>
          <p:nvPr/>
        </p:nvSpPr>
        <p:spPr>
          <a:xfrm>
            <a:off x="2292388" y="664934"/>
            <a:ext cx="407034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450" dirty="0">
                <a:latin typeface="+mn-lt"/>
              </a:rPr>
              <a:t>2015</a:t>
            </a:r>
          </a:p>
        </p:txBody>
      </p:sp>
      <p:sp>
        <p:nvSpPr>
          <p:cNvPr id="877" name="object 5"/>
          <p:cNvSpPr txBox="1"/>
          <p:nvPr/>
        </p:nvSpPr>
        <p:spPr>
          <a:xfrm>
            <a:off x="3382896" y="664934"/>
            <a:ext cx="42735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450" dirty="0">
                <a:latin typeface="+mn-lt"/>
              </a:rPr>
              <a:t>2017</a:t>
            </a:r>
          </a:p>
        </p:txBody>
      </p:sp>
      <p:sp>
        <p:nvSpPr>
          <p:cNvPr id="880" name="object 36"/>
          <p:cNvSpPr txBox="1"/>
          <p:nvPr/>
        </p:nvSpPr>
        <p:spPr>
          <a:xfrm>
            <a:off x="5267325" y="1788704"/>
            <a:ext cx="517207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22575" indent="19050">
              <a:lnSpc>
                <a:spcPct val="120000"/>
              </a:lnSpc>
            </a:pPr>
            <a:r>
              <a:rPr lang="hr-HR" sz="1250" dirty="0">
                <a:latin typeface="+mn-lt"/>
              </a:rPr>
              <a:t>Nije izrađeno</a:t>
            </a:r>
            <a:endParaRPr lang="hr-HR" sz="1250" dirty="0">
              <a:latin typeface="+mn-lt"/>
              <a:cs typeface="Arial"/>
            </a:endParaRPr>
          </a:p>
          <a:p>
            <a:pPr marL="12700" marR="2822575" indent="19050">
              <a:lnSpc>
                <a:spcPct val="120000"/>
              </a:lnSpc>
            </a:pPr>
            <a:r>
              <a:rPr lang="hr-HR" sz="1250" dirty="0">
                <a:latin typeface="+mn-lt"/>
              </a:rPr>
              <a:t>Dostupno javnosti</a:t>
            </a:r>
          </a:p>
          <a:p>
            <a:pPr marL="12700" marR="2822575" indent="19050">
              <a:lnSpc>
                <a:spcPct val="120000"/>
              </a:lnSpc>
            </a:pPr>
            <a:r>
              <a:rPr lang="hr-HR" sz="1250" dirty="0">
                <a:latin typeface="+mn-lt"/>
              </a:rPr>
              <a:t>Izrađeno, ali nije dostupno javnosti ili je objavljeno sa zakašnjenjem</a:t>
            </a:r>
          </a:p>
        </p:txBody>
      </p:sp>
      <p:sp>
        <p:nvSpPr>
          <p:cNvPr id="881" name="object 22"/>
          <p:cNvSpPr txBox="1"/>
          <p:nvPr/>
        </p:nvSpPr>
        <p:spPr>
          <a:xfrm>
            <a:off x="2292387" y="4379866"/>
            <a:ext cx="283682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50" dirty="0"/>
              <a:t>IBP ne uključuje Crnu Goru</a:t>
            </a:r>
            <a:endParaRPr lang="hr-HR" sz="1050" dirty="0">
              <a:latin typeface="+mn-lt"/>
              <a:cs typeface="Times New Roman"/>
            </a:endParaRPr>
          </a:p>
        </p:txBody>
      </p:sp>
      <p:sp>
        <p:nvSpPr>
          <p:cNvPr id="882" name="object 29"/>
          <p:cNvSpPr txBox="1"/>
          <p:nvPr/>
        </p:nvSpPr>
        <p:spPr>
          <a:xfrm>
            <a:off x="2292388" y="5986598"/>
            <a:ext cx="2654262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50" dirty="0"/>
              <a:t>IBP ne uključuje Uzbekistan</a:t>
            </a:r>
            <a:endParaRPr lang="hr-HR" sz="1050" dirty="0">
              <a:latin typeface="+mn-lt"/>
              <a:cs typeface="Times New Roman"/>
            </a:endParaRPr>
          </a:p>
        </p:txBody>
      </p:sp>
      <p:sp>
        <p:nvSpPr>
          <p:cNvPr id="883" name="object 8"/>
          <p:cNvSpPr txBox="1"/>
          <p:nvPr/>
        </p:nvSpPr>
        <p:spPr>
          <a:xfrm>
            <a:off x="2292387" y="1401534"/>
            <a:ext cx="271617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50" dirty="0"/>
              <a:t>IBP ne uključuje Armeniju</a:t>
            </a:r>
            <a:endParaRPr lang="hr-HR" sz="1050" dirty="0">
              <a:latin typeface="+mn-lt"/>
              <a:cs typeface="Times New Roman"/>
            </a:endParaRPr>
          </a:p>
        </p:txBody>
      </p:sp>
      <p:sp>
        <p:nvSpPr>
          <p:cNvPr id="884" name="object 9"/>
          <p:cNvSpPr txBox="1"/>
          <p:nvPr/>
        </p:nvSpPr>
        <p:spPr>
          <a:xfrm>
            <a:off x="2292388" y="1630134"/>
            <a:ext cx="2017674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50" dirty="0"/>
              <a:t>IBP ne uključuje Bjelarus</a:t>
            </a:r>
            <a:endParaRPr lang="hr-HR" sz="1050" dirty="0">
              <a:latin typeface="+mn-lt"/>
              <a:cs typeface="Times New Roman"/>
            </a:endParaRPr>
          </a:p>
        </p:txBody>
      </p:sp>
      <p:sp>
        <p:nvSpPr>
          <p:cNvPr id="885" name="object 18"/>
          <p:cNvSpPr txBox="1"/>
          <p:nvPr/>
        </p:nvSpPr>
        <p:spPr>
          <a:xfrm>
            <a:off x="2292388" y="3465466"/>
            <a:ext cx="2017674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hr-HR" sz="1050" dirty="0"/>
              <a:t>IBP ne uključuje Kosovo</a:t>
            </a:r>
            <a:endParaRPr lang="hr-HR" sz="1050" dirty="0">
              <a:latin typeface="+mn-lt"/>
              <a:cs typeface="Times New Roman"/>
            </a:endParaRPr>
          </a:p>
        </p:txBody>
      </p:sp>
      <p:sp>
        <p:nvSpPr>
          <p:cNvPr id="886" name="object 30"/>
          <p:cNvSpPr txBox="1"/>
          <p:nvPr/>
        </p:nvSpPr>
        <p:spPr>
          <a:xfrm>
            <a:off x="881909" y="644752"/>
            <a:ext cx="1666029" cy="5446876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305"/>
              </a:spcBef>
            </a:pPr>
            <a:r>
              <a:rPr lang="hr-HR" sz="1200" dirty="0">
                <a:latin typeface="+mn-lt"/>
              </a:rPr>
              <a:t>Zemlja</a:t>
            </a:r>
            <a:endParaRPr lang="hr-HR" sz="1200" dirty="0">
              <a:latin typeface="+mn-lt"/>
              <a:cs typeface="Arial"/>
            </a:endParaRPr>
          </a:p>
          <a:p>
            <a:pPr marL="12700" marR="56007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Albanija</a:t>
            </a:r>
            <a:r>
              <a:rPr lang="hr-HR" sz="1200" dirty="0" smtClean="0"/>
              <a:t>  </a:t>
            </a:r>
            <a:r>
              <a:rPr lang="hr-HR" sz="1200" dirty="0">
                <a:latin typeface="+mn-lt"/>
              </a:rPr>
              <a:t>Azerbajdžan</a:t>
            </a:r>
            <a:r>
              <a:rPr lang="hr-HR" sz="1200" dirty="0" smtClean="0"/>
              <a:t>  </a:t>
            </a:r>
            <a:r>
              <a:rPr lang="hr-HR" sz="1200" dirty="0">
                <a:latin typeface="+mn-lt"/>
              </a:rPr>
              <a:t>Armenija</a:t>
            </a:r>
            <a:r>
              <a:rPr lang="hr-HR" sz="1200" dirty="0" smtClean="0"/>
              <a:t>  </a:t>
            </a:r>
            <a:r>
              <a:rPr lang="hr-HR" sz="1200" dirty="0">
                <a:latin typeface="+mn-lt"/>
              </a:rPr>
              <a:t>Bjelarus</a:t>
            </a:r>
            <a:endParaRPr lang="hr-HR" sz="1200" dirty="0">
              <a:latin typeface="+mn-lt"/>
              <a:cs typeface="Arial"/>
            </a:endParaRPr>
          </a:p>
          <a:p>
            <a:pPr marL="12700" marR="56007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BiH</a:t>
            </a:r>
            <a:endParaRPr lang="hr-HR" sz="1200" dirty="0">
              <a:latin typeface="+mn-lt"/>
              <a:cs typeface="Arial"/>
            </a:endParaRPr>
          </a:p>
          <a:p>
            <a:pPr marL="12700" marR="56007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Bugarska</a:t>
            </a:r>
          </a:p>
          <a:p>
            <a:pPr marL="12700" marR="56007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Hrvatska</a:t>
            </a:r>
            <a:endParaRPr lang="hr-HR" sz="1200" dirty="0">
              <a:latin typeface="+mn-lt"/>
              <a:cs typeface="Arial"/>
            </a:endParaRPr>
          </a:p>
          <a:p>
            <a:pPr marL="19050" marR="227965">
              <a:lnSpc>
                <a:spcPct val="120000"/>
              </a:lnSpc>
            </a:pPr>
            <a:r>
              <a:rPr lang="hr-HR" sz="1200" dirty="0">
                <a:latin typeface="+mn-lt"/>
              </a:rPr>
              <a:t>Češka Republika</a:t>
            </a:r>
            <a:endParaRPr lang="hr-HR" sz="1200" dirty="0">
              <a:latin typeface="+mn-lt"/>
              <a:cs typeface="Arial"/>
            </a:endParaRPr>
          </a:p>
          <a:p>
            <a:pPr marL="19050" marR="227965">
              <a:lnSpc>
                <a:spcPct val="120000"/>
              </a:lnSpc>
            </a:pPr>
            <a:r>
              <a:rPr lang="hr-HR" sz="1200" dirty="0">
                <a:latin typeface="+mn-lt"/>
              </a:rPr>
              <a:t>Gruzija</a:t>
            </a:r>
            <a:endParaRPr lang="hr-HR" sz="1200" dirty="0">
              <a:latin typeface="+mn-lt"/>
              <a:cs typeface="Arial"/>
            </a:endParaRPr>
          </a:p>
          <a:p>
            <a:pPr marL="19050" marR="507365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Mađarska</a:t>
            </a:r>
            <a:r>
              <a:rPr lang="hr-HR" sz="1200" dirty="0" smtClean="0"/>
              <a:t>  </a:t>
            </a:r>
            <a:r>
              <a:rPr lang="hr-HR" sz="1200" dirty="0">
                <a:latin typeface="+mn-lt"/>
              </a:rPr>
              <a:t>Kazahstan</a:t>
            </a:r>
            <a:r>
              <a:rPr lang="hr-HR" sz="1200" dirty="0" smtClean="0"/>
              <a:t>  </a:t>
            </a:r>
            <a:r>
              <a:rPr lang="hr-HR" sz="1200" dirty="0">
                <a:latin typeface="+mn-lt"/>
              </a:rPr>
              <a:t>Kosovo</a:t>
            </a:r>
            <a:endParaRPr lang="hr-HR" sz="1200" dirty="0">
              <a:latin typeface="+mn-lt"/>
              <a:cs typeface="Arial"/>
            </a:endParaRPr>
          </a:p>
          <a:p>
            <a:pPr marL="25400" marR="182245" indent="-6985">
              <a:lnSpc>
                <a:spcPct val="120000"/>
              </a:lnSpc>
            </a:pPr>
            <a:r>
              <a:rPr lang="hr-HR" sz="1200" dirty="0">
                <a:latin typeface="+mn-lt"/>
              </a:rPr>
              <a:t>Kirgiska Republika</a:t>
            </a:r>
            <a:r>
              <a:rPr lang="hr-HR" sz="1200" dirty="0" smtClean="0"/>
              <a:t> </a:t>
            </a:r>
            <a:endParaRPr lang="hr-HR" sz="1200" dirty="0">
              <a:latin typeface="+mn-lt"/>
              <a:cs typeface="Arial"/>
            </a:endParaRPr>
          </a:p>
          <a:p>
            <a:pPr marL="25400" marR="182245" indent="-6985">
              <a:lnSpc>
                <a:spcPct val="120000"/>
              </a:lnSpc>
            </a:pPr>
            <a:r>
              <a:rPr lang="hr-HR" sz="1200" dirty="0">
                <a:latin typeface="+mn-lt"/>
              </a:rPr>
              <a:t>Makedonija</a:t>
            </a:r>
            <a:endParaRPr lang="hr-HR" sz="1200" dirty="0">
              <a:latin typeface="+mn-lt"/>
              <a:cs typeface="Arial"/>
            </a:endParaRPr>
          </a:p>
          <a:p>
            <a:pPr marL="25400" marR="386715">
              <a:lnSpc>
                <a:spcPct val="120000"/>
              </a:lnSpc>
            </a:pPr>
            <a:r>
              <a:rPr lang="hr-HR" sz="1200" dirty="0">
                <a:latin typeface="+mn-lt"/>
              </a:rPr>
              <a:t>Moldova</a:t>
            </a:r>
            <a:endParaRPr lang="hr-HR" sz="1200" dirty="0">
              <a:latin typeface="+mn-lt"/>
              <a:cs typeface="Arial"/>
            </a:endParaRPr>
          </a:p>
          <a:p>
            <a:pPr marL="25400" marR="386715">
              <a:lnSpc>
                <a:spcPct val="120000"/>
              </a:lnSpc>
            </a:pPr>
            <a:r>
              <a:rPr lang="hr-HR" sz="1200" dirty="0">
                <a:latin typeface="+mn-lt"/>
              </a:rPr>
              <a:t>Crna Gora</a:t>
            </a:r>
            <a:endParaRPr lang="hr-HR" sz="1200" dirty="0">
              <a:latin typeface="+mn-lt"/>
              <a:cs typeface="Arial"/>
            </a:endParaRP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Rumunjska</a:t>
            </a:r>
            <a:endParaRPr lang="hr-HR" sz="1200" dirty="0">
              <a:latin typeface="+mn-lt"/>
              <a:cs typeface="Arial"/>
            </a:endParaRP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Rusija</a:t>
            </a:r>
            <a:endParaRPr lang="hr-HR" sz="1200" dirty="0">
              <a:latin typeface="+mn-lt"/>
              <a:cs typeface="Arial"/>
            </a:endParaRP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Srbija</a:t>
            </a:r>
            <a:r>
              <a:rPr lang="hr-HR" sz="1200" dirty="0" smtClean="0"/>
              <a:t>  </a:t>
            </a:r>
            <a:endParaRPr lang="hr-HR" sz="1200" dirty="0">
              <a:latin typeface="+mn-lt"/>
              <a:cs typeface="Arial"/>
            </a:endParaRP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Tadžikistan</a:t>
            </a:r>
            <a:endParaRPr lang="hr-HR" sz="1200" dirty="0">
              <a:latin typeface="+mn-lt"/>
              <a:cs typeface="Arial"/>
            </a:endParaRP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Turska</a:t>
            </a:r>
            <a:endParaRPr lang="hr-HR" sz="1200" dirty="0">
              <a:latin typeface="+mn-lt"/>
              <a:cs typeface="Arial"/>
            </a:endParaRP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hr-HR" sz="1200" dirty="0">
                <a:latin typeface="+mn-lt"/>
              </a:rPr>
              <a:t>Ukrajina</a:t>
            </a:r>
            <a:r>
              <a:rPr lang="hr-HR" sz="1200" dirty="0" smtClean="0"/>
              <a:t>  </a:t>
            </a:r>
            <a:r>
              <a:rPr lang="hr-HR" sz="1200" dirty="0">
                <a:latin typeface="+mn-lt"/>
              </a:rPr>
              <a:t>Uzbekistan</a:t>
            </a:r>
            <a:endParaRPr lang="hr-HR" sz="1200" dirty="0">
              <a:latin typeface="+mn-lt"/>
              <a:cs typeface="Arial"/>
            </a:endParaRPr>
          </a:p>
        </p:txBody>
      </p:sp>
      <p:sp>
        <p:nvSpPr>
          <p:cNvPr id="887" name="object 30"/>
          <p:cNvSpPr txBox="1"/>
          <p:nvPr/>
        </p:nvSpPr>
        <p:spPr>
          <a:xfrm>
            <a:off x="870586" y="6177916"/>
            <a:ext cx="1421802" cy="359201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6350">
              <a:lnSpc>
                <a:spcPct val="104200"/>
              </a:lnSpc>
              <a:spcBef>
                <a:spcPts val="85"/>
              </a:spcBef>
            </a:pPr>
            <a:r>
              <a:rPr lang="hr-HR" sz="1000" b="1" dirty="0">
                <a:latin typeface="+mn-lt"/>
              </a:rPr>
              <a:t>Dostupno javnosti (broj zemalja članica PEMPAL-a)</a:t>
            </a:r>
          </a:p>
        </p:txBody>
      </p:sp>
      <p:sp>
        <p:nvSpPr>
          <p:cNvPr id="170" name="Freeform 867"/>
          <p:cNvSpPr>
            <a:spLocks/>
          </p:cNvSpPr>
          <p:nvPr/>
        </p:nvSpPr>
        <p:spPr bwMode="auto">
          <a:xfrm>
            <a:off x="3362780" y="3200400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301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1143000"/>
            <a:ext cx="8913812" cy="54864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800" b="1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hr-HR" sz="2000" b="1" dirty="0">
                <a:solidFill>
                  <a:schemeClr val="accent6">
                    <a:lumMod val="50000"/>
                  </a:schemeClr>
                </a:solidFill>
              </a:rPr>
              <a:t>Sadržava prijedloge (opcije) za svladavanje 10 poteškoća na koje su naišle zemlje članice radne skupine koji se temelje na preporukama zemalja članica i međunarodnom iskustvu</a:t>
            </a:r>
            <a:r>
              <a:rPr lang="hr-HR" sz="1800" dirty="0"/>
              <a:t>:</a:t>
            </a:r>
          </a:p>
          <a:p>
            <a:pPr algn="l">
              <a:spcBef>
                <a:spcPct val="0"/>
              </a:spcBef>
            </a:pPr>
            <a:endParaRPr lang="hr-HR" sz="1800" dirty="0"/>
          </a:p>
          <a:p>
            <a:pPr lvl="0" algn="just">
              <a:spcAft>
                <a:spcPts val="400"/>
              </a:spcAft>
            </a:pPr>
            <a:r>
              <a:rPr lang="hr-HR" sz="1400" dirty="0" smtClean="0">
                <a:solidFill>
                  <a:schemeClr val="tx1"/>
                </a:solidFill>
              </a:rPr>
              <a:t> 1</a:t>
            </a:r>
            <a:r>
              <a:rPr lang="hr-HR" sz="1400" dirty="0">
                <a:solidFill>
                  <a:schemeClr val="tx1"/>
                </a:solidFill>
              </a:rPr>
              <a:t>. Utvrditi subjekte/osobe odgovorne za pripremu i distribuciju proračuna za građane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>
                <a:solidFill>
                  <a:schemeClr val="tx1"/>
                </a:solidFill>
              </a:rPr>
              <a:t> 2. Nedostatak javnih resursa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3. Nedostatak političke volje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4. Nedostatak motivacije i poticaja na razinama državne uprave i lokalnih samouprava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5. Utvrditi odgovarajuće vremenske okvire za pripremu proračuna za građane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6. Utvrditi odgovarajuće formate proračuna za građane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7. Utvrditi odgovarajući pristup javnom savjetovanju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8. Građani i neki državni službenici nisu osposobljeni i nemaju znanje o proračunu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9. Niska zainteresiranost javnosti za pitanja u pogledu proračuna</a:t>
            </a:r>
          </a:p>
          <a:p>
            <a:pPr lvl="0" algn="just">
              <a:spcAft>
                <a:spcPts val="400"/>
              </a:spcAft>
            </a:pPr>
            <a:r>
              <a:rPr lang="hr-HR" sz="1400" dirty="0" smtClean="0"/>
              <a:t> </a:t>
            </a:r>
            <a:r>
              <a:rPr lang="hr-HR" sz="1400" dirty="0">
                <a:solidFill>
                  <a:schemeClr val="tx1"/>
                </a:solidFill>
              </a:rPr>
              <a:t>10. Nedostupnost pouzdanih masovnih medija i/ili komunikacijskih tehnologija</a:t>
            </a:r>
          </a:p>
          <a:p>
            <a:pPr lvl="0"/>
            <a:endParaRPr lang="hr-HR" sz="1400" dirty="0">
              <a:solidFill>
                <a:schemeClr val="tx1"/>
              </a:solidFill>
            </a:endParaRPr>
          </a:p>
          <a:p>
            <a:pPr lvl="0"/>
            <a:r>
              <a:rPr lang="hr-HR" sz="1400" dirty="0">
                <a:solidFill>
                  <a:schemeClr val="tx1"/>
                </a:solidFill>
              </a:rPr>
              <a:t>Posjetite stranicu Zajednice prakse za proračun na PEMPAL-ovu </a:t>
            </a:r>
            <a:r>
              <a:rPr lang="hr-HR" sz="1400" i="1" dirty="0">
                <a:solidFill>
                  <a:schemeClr val="tx1"/>
                </a:solidFill>
              </a:rPr>
              <a:t>web</a:t>
            </a:r>
            <a:r>
              <a:rPr lang="hr-HR" sz="1400" dirty="0">
                <a:solidFill>
                  <a:schemeClr val="tx1"/>
                </a:solidFill>
              </a:rPr>
              <a:t>-mjestu kako biste dobili uvid u najnovije informacije o proizvodu znanja koji je pripremila radna skupina. Upotrijebite ga za promicanje reformi u svojim zemljama.</a:t>
            </a:r>
          </a:p>
          <a:p>
            <a:pPr lvl="0"/>
            <a:endParaRPr lang="hr-HR" sz="1800" dirty="0">
              <a:solidFill>
                <a:schemeClr val="tx1"/>
              </a:solidFill>
            </a:endParaRPr>
          </a:p>
          <a:p>
            <a:pPr lvl="0" algn="l"/>
            <a:endParaRPr lang="hr-HR" sz="1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29733" y="228600"/>
            <a:ext cx="8839200" cy="876300"/>
          </a:xfrm>
        </p:spPr>
        <p:txBody>
          <a:bodyPr/>
          <a:lstStyle/>
          <a:p>
            <a:r>
              <a:rPr lang="hr-HR" sz="2400" dirty="0">
                <a:solidFill>
                  <a:srgbClr val="002060"/>
                </a:solidFill>
              </a:rPr>
              <a:t>Proizvod znanja o razvoju proračuna za građane: dovršen i priprema se za tisak</a:t>
            </a:r>
          </a:p>
        </p:txBody>
      </p:sp>
    </p:spTree>
    <p:extLst>
      <p:ext uri="{BB962C8B-B14F-4D97-AF65-F5344CB8AC3E}">
        <p14:creationId xmlns:p14="http://schemas.microsoft.com/office/powerpoint/2010/main" val="141772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7422</TotalTime>
  <Words>1228</Words>
  <Application>Microsoft Office PowerPoint</Application>
  <PresentationFormat>A4 Paper (210x297 mm)</PresentationFormat>
  <Paragraphs>225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Najnovije informacije o aktivnostima Radne skupine za proračunsku pismenost i transparentnost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Proizvod znanja o razvoju proračuna za građane: dovršen i priprema se za tisak</vt:lpstr>
      <vt:lpstr>Proizvodu znanja međunarodni su stručnjaci dali visoku ocjenu</vt:lpstr>
      <vt:lpstr>Sljedeći koraci u reformiranju</vt:lpstr>
      <vt:lpstr>Nadolazeće aktivnosti radne skupine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creator>Deanna Aubrey</dc:creator>
  <cp:keywords>BCOP Budget Literacy and Transparency Working Group</cp:keywords>
  <cp:lastModifiedBy>Maja P</cp:lastModifiedBy>
  <cp:revision>762</cp:revision>
  <cp:lastPrinted>2018-03-05T16:15:00Z</cp:lastPrinted>
  <dcterms:created xsi:type="dcterms:W3CDTF">2010-10-04T16:57:49Z</dcterms:created>
  <dcterms:modified xsi:type="dcterms:W3CDTF">2018-03-08T13:41:03Z</dcterms:modified>
  <cp:category>PEMPAL</cp:category>
</cp:coreProperties>
</file>