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5"/>
  </p:notesMasterIdLst>
  <p:handoutMasterIdLst>
    <p:handoutMasterId r:id="rId16"/>
  </p:handoutMasterIdLst>
  <p:sldIdLst>
    <p:sldId id="271" r:id="rId2"/>
    <p:sldId id="391" r:id="rId3"/>
    <p:sldId id="370" r:id="rId4"/>
    <p:sldId id="403" r:id="rId5"/>
    <p:sldId id="404" r:id="rId6"/>
    <p:sldId id="405" r:id="rId7"/>
    <p:sldId id="394" r:id="rId8"/>
    <p:sldId id="395" r:id="rId9"/>
    <p:sldId id="366" r:id="rId10"/>
    <p:sldId id="397" r:id="rId11"/>
    <p:sldId id="398" r:id="rId12"/>
    <p:sldId id="400" r:id="rId13"/>
    <p:sldId id="312" r:id="rId14"/>
  </p:sldIdLst>
  <p:sldSz cx="9906000" cy="6858000" type="A4"/>
  <p:notesSz cx="9931400" cy="68199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lena Mondo" initials="EM" lastIdx="9"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6633"/>
    <a:srgbClr val="CC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7061" autoAdjust="0"/>
    <p:restoredTop sz="81525" autoAdjust="0"/>
  </p:normalViewPr>
  <p:slideViewPr>
    <p:cSldViewPr>
      <p:cViewPr varScale="1">
        <p:scale>
          <a:sx n="65" d="100"/>
          <a:sy n="65" d="100"/>
        </p:scale>
        <p:origin x="714" y="78"/>
      </p:cViewPr>
      <p:guideLst>
        <p:guide orient="horz" pos="2160"/>
        <p:guide pos="2880"/>
        <p:guide pos="312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4302716" cy="340695"/>
          </a:xfrm>
          <a:prstGeom prst="rect">
            <a:avLst/>
          </a:prstGeom>
        </p:spPr>
        <p:txBody>
          <a:bodyPr vert="horz" lIns="91567" tIns="45783" rIns="91567" bIns="45783" rtlCol="0"/>
          <a:lstStyle>
            <a:lvl1pPr algn="l" fontAlgn="auto">
              <a:spcBef>
                <a:spcPts val="0"/>
              </a:spcBef>
              <a:spcAft>
                <a:spcPts val="0"/>
              </a:spcAft>
              <a:defRPr sz="1200" dirty="0">
                <a:latin typeface="+mn-lt"/>
              </a:defRPr>
            </a:lvl1pPr>
          </a:lstStyle>
          <a:p>
            <a:pPr>
              <a:defRPr/>
            </a:pPr>
            <a:endParaRPr lang="en-US" dirty="0"/>
          </a:p>
        </p:txBody>
      </p:sp>
      <p:sp>
        <p:nvSpPr>
          <p:cNvPr id="3" name="Date Placeholder 2"/>
          <p:cNvSpPr>
            <a:spLocks noGrp="1"/>
          </p:cNvSpPr>
          <p:nvPr>
            <p:ph type="dt" sz="quarter" idx="1"/>
          </p:nvPr>
        </p:nvSpPr>
        <p:spPr>
          <a:xfrm>
            <a:off x="5626461" y="0"/>
            <a:ext cx="4302716" cy="340695"/>
          </a:xfrm>
          <a:prstGeom prst="rect">
            <a:avLst/>
          </a:prstGeom>
        </p:spPr>
        <p:txBody>
          <a:bodyPr vert="horz" lIns="91567" tIns="45783" rIns="91567" bIns="45783" rtlCol="0"/>
          <a:lstStyle>
            <a:lvl1pPr algn="r" fontAlgn="auto">
              <a:spcBef>
                <a:spcPts val="0"/>
              </a:spcBef>
              <a:spcAft>
                <a:spcPts val="0"/>
              </a:spcAft>
              <a:defRPr sz="1200" smtClean="0">
                <a:latin typeface="+mn-lt"/>
              </a:defRPr>
            </a:lvl1pPr>
          </a:lstStyle>
          <a:p>
            <a:pPr>
              <a:defRPr/>
            </a:pPr>
            <a:fld id="{83DEF46C-3B29-459B-AD1C-1E45D54687AF}" type="datetimeFigureOut">
              <a:rPr lang="en-US"/>
              <a:pPr>
                <a:defRPr/>
              </a:pPr>
              <a:t>3/9/2018</a:t>
            </a:fld>
            <a:endParaRPr lang="en-US" dirty="0"/>
          </a:p>
        </p:txBody>
      </p:sp>
      <p:sp>
        <p:nvSpPr>
          <p:cNvPr id="4" name="Footer Placeholder 3"/>
          <p:cNvSpPr>
            <a:spLocks noGrp="1"/>
          </p:cNvSpPr>
          <p:nvPr>
            <p:ph type="ftr" sz="quarter" idx="2"/>
          </p:nvPr>
        </p:nvSpPr>
        <p:spPr>
          <a:xfrm>
            <a:off x="2" y="6478006"/>
            <a:ext cx="4302716" cy="340695"/>
          </a:xfrm>
          <a:prstGeom prst="rect">
            <a:avLst/>
          </a:prstGeom>
        </p:spPr>
        <p:txBody>
          <a:bodyPr vert="horz" lIns="91567" tIns="45783" rIns="91567" bIns="45783" rtlCol="0" anchor="b"/>
          <a:lstStyle>
            <a:lvl1pPr algn="l" fontAlgn="auto">
              <a:spcBef>
                <a:spcPts val="0"/>
              </a:spcBef>
              <a:spcAft>
                <a:spcPts val="0"/>
              </a:spcAft>
              <a:defRPr sz="1200" dirty="0">
                <a:latin typeface="+mn-lt"/>
              </a:defRPr>
            </a:lvl1pPr>
          </a:lstStyle>
          <a:p>
            <a:pPr>
              <a:defRPr/>
            </a:pPr>
            <a:endParaRPr lang="en-US" dirty="0"/>
          </a:p>
        </p:txBody>
      </p:sp>
      <p:sp>
        <p:nvSpPr>
          <p:cNvPr id="5" name="Slide Number Placeholder 4"/>
          <p:cNvSpPr>
            <a:spLocks noGrp="1"/>
          </p:cNvSpPr>
          <p:nvPr>
            <p:ph type="sldNum" sz="quarter" idx="3"/>
          </p:nvPr>
        </p:nvSpPr>
        <p:spPr>
          <a:xfrm>
            <a:off x="5626461" y="6478006"/>
            <a:ext cx="4302716" cy="340695"/>
          </a:xfrm>
          <a:prstGeom prst="rect">
            <a:avLst/>
          </a:prstGeom>
        </p:spPr>
        <p:txBody>
          <a:bodyPr vert="horz" lIns="91567" tIns="45783" rIns="91567" bIns="45783" rtlCol="0" anchor="b"/>
          <a:lstStyle>
            <a:lvl1pPr algn="r" fontAlgn="auto">
              <a:spcBef>
                <a:spcPts val="0"/>
              </a:spcBef>
              <a:spcAft>
                <a:spcPts val="0"/>
              </a:spcAft>
              <a:defRPr sz="1200" smtClean="0">
                <a:latin typeface="+mn-lt"/>
              </a:defRPr>
            </a:lvl1pPr>
          </a:lstStyle>
          <a:p>
            <a:pPr>
              <a:defRPr/>
            </a:pPr>
            <a:fld id="{A3FA3048-62B1-4C44-B29A-EA0FED456B63}" type="slidenum">
              <a:rPr lang="en-US"/>
              <a:pPr>
                <a:defRPr/>
              </a:pPr>
              <a:t>‹#›</a:t>
            </a:fld>
            <a:endParaRPr lang="en-US" dirty="0"/>
          </a:p>
        </p:txBody>
      </p:sp>
    </p:spTree>
    <p:extLst>
      <p:ext uri="{BB962C8B-B14F-4D97-AF65-F5344CB8AC3E}">
        <p14:creationId xmlns:p14="http://schemas.microsoft.com/office/powerpoint/2010/main" val="4522772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4302716" cy="340695"/>
          </a:xfrm>
          <a:prstGeom prst="rect">
            <a:avLst/>
          </a:prstGeom>
        </p:spPr>
        <p:txBody>
          <a:bodyPr vert="horz" lIns="91567" tIns="45783" rIns="91567" bIns="45783" rtlCol="0"/>
          <a:lstStyle>
            <a:lvl1pPr algn="l" fontAlgn="auto">
              <a:spcBef>
                <a:spcPts val="0"/>
              </a:spcBef>
              <a:spcAft>
                <a:spcPts val="0"/>
              </a:spcAft>
              <a:defRPr sz="1200" dirty="0">
                <a:latin typeface="+mn-lt"/>
              </a:defRPr>
            </a:lvl1pPr>
          </a:lstStyle>
          <a:p>
            <a:pPr>
              <a:defRPr/>
            </a:pPr>
            <a:endParaRPr lang="en-US" dirty="0"/>
          </a:p>
        </p:txBody>
      </p:sp>
      <p:sp>
        <p:nvSpPr>
          <p:cNvPr id="3" name="Date Placeholder 2"/>
          <p:cNvSpPr>
            <a:spLocks noGrp="1"/>
          </p:cNvSpPr>
          <p:nvPr>
            <p:ph type="dt" idx="1"/>
          </p:nvPr>
        </p:nvSpPr>
        <p:spPr>
          <a:xfrm>
            <a:off x="5626461" y="0"/>
            <a:ext cx="4302716" cy="340695"/>
          </a:xfrm>
          <a:prstGeom prst="rect">
            <a:avLst/>
          </a:prstGeom>
        </p:spPr>
        <p:txBody>
          <a:bodyPr vert="horz" lIns="91567" tIns="45783" rIns="91567" bIns="45783" rtlCol="0"/>
          <a:lstStyle>
            <a:lvl1pPr algn="r" fontAlgn="auto">
              <a:spcBef>
                <a:spcPts val="0"/>
              </a:spcBef>
              <a:spcAft>
                <a:spcPts val="0"/>
              </a:spcAft>
              <a:defRPr sz="1200" smtClean="0">
                <a:latin typeface="+mn-lt"/>
              </a:defRPr>
            </a:lvl1pPr>
          </a:lstStyle>
          <a:p>
            <a:pPr>
              <a:defRPr/>
            </a:pPr>
            <a:fld id="{611A730C-CD51-46F1-A484-178E442E2468}" type="datetimeFigureOut">
              <a:rPr lang="en-US"/>
              <a:pPr>
                <a:defRPr/>
              </a:pPr>
              <a:t>3/9/2018</a:t>
            </a:fld>
            <a:endParaRPr lang="en-US" dirty="0"/>
          </a:p>
        </p:txBody>
      </p:sp>
      <p:sp>
        <p:nvSpPr>
          <p:cNvPr id="4" name="Slide Image Placeholder 3"/>
          <p:cNvSpPr>
            <a:spLocks noGrp="1" noRot="1" noChangeAspect="1"/>
          </p:cNvSpPr>
          <p:nvPr>
            <p:ph type="sldImg" idx="2"/>
          </p:nvPr>
        </p:nvSpPr>
        <p:spPr>
          <a:xfrm>
            <a:off x="3117850" y="511175"/>
            <a:ext cx="3695700" cy="2557463"/>
          </a:xfrm>
          <a:prstGeom prst="rect">
            <a:avLst/>
          </a:prstGeom>
          <a:noFill/>
          <a:ln w="12700">
            <a:solidFill>
              <a:prstClr val="black"/>
            </a:solidFill>
          </a:ln>
        </p:spPr>
        <p:txBody>
          <a:bodyPr vert="horz" lIns="91567" tIns="45783" rIns="91567" bIns="45783" rtlCol="0" anchor="ctr"/>
          <a:lstStyle/>
          <a:p>
            <a:pPr lvl="0"/>
            <a:endParaRPr lang="en-US" noProof="0" dirty="0"/>
          </a:p>
        </p:txBody>
      </p:sp>
      <p:sp>
        <p:nvSpPr>
          <p:cNvPr id="5" name="Notes Placeholder 4"/>
          <p:cNvSpPr>
            <a:spLocks noGrp="1"/>
          </p:cNvSpPr>
          <p:nvPr>
            <p:ph type="body" sz="quarter" idx="3"/>
          </p:nvPr>
        </p:nvSpPr>
        <p:spPr>
          <a:xfrm>
            <a:off x="992251" y="3239004"/>
            <a:ext cx="7946900" cy="3069855"/>
          </a:xfrm>
          <a:prstGeom prst="rect">
            <a:avLst/>
          </a:prstGeom>
        </p:spPr>
        <p:txBody>
          <a:bodyPr vert="horz" lIns="91567" tIns="45783" rIns="91567" bIns="45783"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2" y="6478006"/>
            <a:ext cx="4302716" cy="340695"/>
          </a:xfrm>
          <a:prstGeom prst="rect">
            <a:avLst/>
          </a:prstGeom>
        </p:spPr>
        <p:txBody>
          <a:bodyPr vert="horz" lIns="91567" tIns="45783" rIns="91567" bIns="45783" rtlCol="0" anchor="b"/>
          <a:lstStyle>
            <a:lvl1pPr algn="l" fontAlgn="auto">
              <a:spcBef>
                <a:spcPts val="0"/>
              </a:spcBef>
              <a:spcAft>
                <a:spcPts val="0"/>
              </a:spcAft>
              <a:defRPr sz="1200" dirty="0">
                <a:latin typeface="+mn-lt"/>
              </a:defRPr>
            </a:lvl1pPr>
          </a:lstStyle>
          <a:p>
            <a:pPr>
              <a:defRPr/>
            </a:pPr>
            <a:endParaRPr lang="en-US" dirty="0"/>
          </a:p>
        </p:txBody>
      </p:sp>
      <p:sp>
        <p:nvSpPr>
          <p:cNvPr id="7" name="Slide Number Placeholder 6"/>
          <p:cNvSpPr>
            <a:spLocks noGrp="1"/>
          </p:cNvSpPr>
          <p:nvPr>
            <p:ph type="sldNum" sz="quarter" idx="5"/>
          </p:nvPr>
        </p:nvSpPr>
        <p:spPr>
          <a:xfrm>
            <a:off x="5626461" y="6478006"/>
            <a:ext cx="4302716" cy="340695"/>
          </a:xfrm>
          <a:prstGeom prst="rect">
            <a:avLst/>
          </a:prstGeom>
        </p:spPr>
        <p:txBody>
          <a:bodyPr vert="horz" lIns="91567" tIns="45783" rIns="91567" bIns="45783" rtlCol="0" anchor="b"/>
          <a:lstStyle>
            <a:lvl1pPr algn="r" fontAlgn="auto">
              <a:spcBef>
                <a:spcPts val="0"/>
              </a:spcBef>
              <a:spcAft>
                <a:spcPts val="0"/>
              </a:spcAft>
              <a:defRPr sz="1200" smtClean="0">
                <a:latin typeface="+mn-lt"/>
              </a:defRPr>
            </a:lvl1pPr>
          </a:lstStyle>
          <a:p>
            <a:pPr>
              <a:defRPr/>
            </a:pPr>
            <a:fld id="{C228C16A-6598-4F59-8139-79C5FA12BCDD}" type="slidenum">
              <a:rPr lang="en-US"/>
              <a:pPr>
                <a:defRPr/>
              </a:pPr>
              <a:t>‹#›</a:t>
            </a:fld>
            <a:endParaRPr lang="en-US" dirty="0"/>
          </a:p>
        </p:txBody>
      </p:sp>
    </p:spTree>
    <p:extLst>
      <p:ext uri="{BB962C8B-B14F-4D97-AF65-F5344CB8AC3E}">
        <p14:creationId xmlns:p14="http://schemas.microsoft.com/office/powerpoint/2010/main" val="394533053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xfrm>
            <a:off x="3117850" y="511175"/>
            <a:ext cx="3695700" cy="2557463"/>
          </a:xfrm>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ru-RU" dirty="0"/>
          </a:p>
        </p:txBody>
      </p:sp>
      <p:sp>
        <p:nvSpPr>
          <p:cNvPr id="163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4C88DE2-B501-4DB1-B8EA-01C094CFBE09}" type="slidenum">
              <a:rPr lang="en-US"/>
              <a:pPr fontAlgn="base">
                <a:spcBef>
                  <a:spcPct val="0"/>
                </a:spcBef>
                <a:spcAft>
                  <a:spcPct val="0"/>
                </a:spcAft>
              </a:pPr>
              <a:t>1</a:t>
            </a:fld>
            <a:endParaRPr lang="en-US" dirty="0"/>
          </a:p>
        </p:txBody>
      </p:sp>
    </p:spTree>
    <p:extLst>
      <p:ext uri="{BB962C8B-B14F-4D97-AF65-F5344CB8AC3E}">
        <p14:creationId xmlns:p14="http://schemas.microsoft.com/office/powerpoint/2010/main" val="24058280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p:cNvSpPr>
          <p:nvPr>
            <p:ph type="sldImg"/>
          </p:nvPr>
        </p:nvSpPr>
        <p:spPr bwMode="auto">
          <a:xfrm>
            <a:off x="3117850" y="511175"/>
            <a:ext cx="3695700" cy="2557463"/>
          </a:xfrm>
          <a:noFill/>
          <a:ln>
            <a:solidFill>
              <a:srgbClr val="000000"/>
            </a:solidFill>
            <a:miter lim="800000"/>
            <a:headEnd/>
            <a:tailEnd/>
          </a:ln>
        </p:spPr>
      </p:sp>
      <p:sp>
        <p:nvSpPr>
          <p:cNvPr id="3891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ru-RU" dirty="0"/>
          </a:p>
        </p:txBody>
      </p:sp>
      <p:sp>
        <p:nvSpPr>
          <p:cNvPr id="3891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55CD790-025B-4CC7-A6E2-6DDFA9087807}" type="slidenum">
              <a:rPr lang="en-US"/>
              <a:pPr fontAlgn="base">
                <a:spcBef>
                  <a:spcPct val="0"/>
                </a:spcBef>
                <a:spcAft>
                  <a:spcPct val="0"/>
                </a:spcAft>
              </a:pPr>
              <a:t>10</a:t>
            </a:fld>
            <a:endParaRPr lang="en-US"/>
          </a:p>
        </p:txBody>
      </p:sp>
    </p:spTree>
    <p:extLst>
      <p:ext uri="{BB962C8B-B14F-4D97-AF65-F5344CB8AC3E}">
        <p14:creationId xmlns:p14="http://schemas.microsoft.com/office/powerpoint/2010/main" val="7249378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p:cNvSpPr>
          <p:nvPr>
            <p:ph type="sldImg"/>
          </p:nvPr>
        </p:nvSpPr>
        <p:spPr bwMode="auto">
          <a:xfrm>
            <a:off x="3117850" y="511175"/>
            <a:ext cx="3695700" cy="2557463"/>
          </a:xfrm>
          <a:noFill/>
          <a:ln>
            <a:solidFill>
              <a:srgbClr val="000000"/>
            </a:solidFill>
            <a:miter lim="800000"/>
            <a:headEnd/>
            <a:tailEnd/>
          </a:ln>
        </p:spPr>
      </p:sp>
      <p:sp>
        <p:nvSpPr>
          <p:cNvPr id="3891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ru-RU" dirty="0"/>
          </a:p>
        </p:txBody>
      </p:sp>
      <p:sp>
        <p:nvSpPr>
          <p:cNvPr id="3891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55CD790-025B-4CC7-A6E2-6DDFA9087807}" type="slidenum">
              <a:rPr lang="en-US"/>
              <a:pPr fontAlgn="base">
                <a:spcBef>
                  <a:spcPct val="0"/>
                </a:spcBef>
                <a:spcAft>
                  <a:spcPct val="0"/>
                </a:spcAft>
              </a:pPr>
              <a:t>11</a:t>
            </a:fld>
            <a:endParaRPr lang="en-US"/>
          </a:p>
        </p:txBody>
      </p:sp>
    </p:spTree>
    <p:extLst>
      <p:ext uri="{BB962C8B-B14F-4D97-AF65-F5344CB8AC3E}">
        <p14:creationId xmlns:p14="http://schemas.microsoft.com/office/powerpoint/2010/main" val="8213793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p:cNvSpPr>
          <p:nvPr>
            <p:ph type="sldImg"/>
          </p:nvPr>
        </p:nvSpPr>
        <p:spPr bwMode="auto">
          <a:xfrm>
            <a:off x="3117850" y="511175"/>
            <a:ext cx="3695700" cy="2557463"/>
          </a:xfrm>
          <a:noFill/>
          <a:ln>
            <a:solidFill>
              <a:srgbClr val="000000"/>
            </a:solidFill>
            <a:miter lim="800000"/>
            <a:headEnd/>
            <a:tailEnd/>
          </a:ln>
        </p:spPr>
      </p:sp>
      <p:sp>
        <p:nvSpPr>
          <p:cNvPr id="3891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ru-RU" dirty="0"/>
          </a:p>
        </p:txBody>
      </p:sp>
      <p:sp>
        <p:nvSpPr>
          <p:cNvPr id="3891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55CD790-025B-4CC7-A6E2-6DDFA9087807}" type="slidenum">
              <a:rPr lang="en-US"/>
              <a:pPr fontAlgn="base">
                <a:spcBef>
                  <a:spcPct val="0"/>
                </a:spcBef>
                <a:spcAft>
                  <a:spcPct val="0"/>
                </a:spcAft>
              </a:pPr>
              <a:t>12</a:t>
            </a:fld>
            <a:endParaRPr lang="en-US" dirty="0"/>
          </a:p>
        </p:txBody>
      </p:sp>
    </p:spTree>
    <p:extLst>
      <p:ext uri="{BB962C8B-B14F-4D97-AF65-F5344CB8AC3E}">
        <p14:creationId xmlns:p14="http://schemas.microsoft.com/office/powerpoint/2010/main" val="72493788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Slide Image Placeholder 1"/>
          <p:cNvSpPr>
            <a:spLocks noGrp="1" noRot="1" noChangeAspect="1"/>
          </p:cNvSpPr>
          <p:nvPr>
            <p:ph type="sldImg"/>
          </p:nvPr>
        </p:nvSpPr>
        <p:spPr bwMode="auto">
          <a:xfrm>
            <a:off x="3117850" y="511175"/>
            <a:ext cx="3695700" cy="2557463"/>
          </a:xfrm>
          <a:noFill/>
          <a:ln>
            <a:solidFill>
              <a:srgbClr val="000000"/>
            </a:solidFill>
            <a:miter lim="800000"/>
            <a:headEnd/>
            <a:tailEnd/>
          </a:ln>
        </p:spPr>
      </p:sp>
      <p:sp>
        <p:nvSpPr>
          <p:cNvPr id="7577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a:p>
        </p:txBody>
      </p:sp>
      <p:sp>
        <p:nvSpPr>
          <p:cNvPr id="7577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754396D-8E82-4941-B4DF-1193D24FEC30}" type="slidenum">
              <a:rPr lang="en-US"/>
              <a:pPr fontAlgn="base">
                <a:spcBef>
                  <a:spcPct val="0"/>
                </a:spcBef>
                <a:spcAft>
                  <a:spcPct val="0"/>
                </a:spcAft>
              </a:pPr>
              <a:t>13</a:t>
            </a:fld>
            <a:endParaRPr lang="en-US" dirty="0"/>
          </a:p>
        </p:txBody>
      </p:sp>
    </p:spTree>
    <p:extLst>
      <p:ext uri="{BB962C8B-B14F-4D97-AF65-F5344CB8AC3E}">
        <p14:creationId xmlns:p14="http://schemas.microsoft.com/office/powerpoint/2010/main" val="27134744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bwMode="auto">
          <a:xfrm>
            <a:off x="3117850" y="511175"/>
            <a:ext cx="3695700" cy="2557463"/>
          </a:xfrm>
          <a:noFill/>
          <a:ln>
            <a:solidFill>
              <a:srgbClr val="000000"/>
            </a:solidFill>
            <a:miter lim="800000"/>
            <a:headEnd/>
            <a:tailEnd/>
          </a:ln>
        </p:spPr>
      </p:sp>
      <p:sp>
        <p:nvSpPr>
          <p:cNvPr id="1843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baseline="0" dirty="0"/>
          </a:p>
        </p:txBody>
      </p:sp>
      <p:sp>
        <p:nvSpPr>
          <p:cNvPr id="1843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5E49C48-BC26-42D6-AA3D-28B97E864269}" type="slidenum">
              <a:rPr lang="en-US"/>
              <a:pPr fontAlgn="base">
                <a:spcBef>
                  <a:spcPct val="0"/>
                </a:spcBef>
                <a:spcAft>
                  <a:spcPct val="0"/>
                </a:spcAft>
              </a:pPr>
              <a:t>2</a:t>
            </a:fld>
            <a:endParaRPr lang="en-US" dirty="0"/>
          </a:p>
        </p:txBody>
      </p:sp>
    </p:spTree>
    <p:extLst>
      <p:ext uri="{BB962C8B-B14F-4D97-AF65-F5344CB8AC3E}">
        <p14:creationId xmlns:p14="http://schemas.microsoft.com/office/powerpoint/2010/main" val="10429548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bwMode="auto">
          <a:xfrm>
            <a:off x="3117850" y="511175"/>
            <a:ext cx="3695700" cy="2557463"/>
          </a:xfrm>
          <a:noFill/>
          <a:ln>
            <a:solidFill>
              <a:srgbClr val="000000"/>
            </a:solidFill>
            <a:miter lim="800000"/>
            <a:headEnd/>
            <a:tailEnd/>
          </a:ln>
        </p:spPr>
      </p:sp>
      <p:sp>
        <p:nvSpPr>
          <p:cNvPr id="1843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baseline="0" dirty="0"/>
          </a:p>
        </p:txBody>
      </p:sp>
      <p:sp>
        <p:nvSpPr>
          <p:cNvPr id="1843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5E49C48-BC26-42D6-AA3D-28B97E864269}" type="slidenum">
              <a:rPr lang="en-US">
                <a:solidFill>
                  <a:prstClr val="black"/>
                </a:solidFill>
              </a:rPr>
              <a:pPr/>
              <a:t>3</a:t>
            </a:fld>
            <a:endParaRPr lang="en-US" dirty="0">
              <a:solidFill>
                <a:prstClr val="black"/>
              </a:solidFill>
            </a:endParaRPr>
          </a:p>
        </p:txBody>
      </p:sp>
    </p:spTree>
    <p:extLst>
      <p:ext uri="{BB962C8B-B14F-4D97-AF65-F5344CB8AC3E}">
        <p14:creationId xmlns:p14="http://schemas.microsoft.com/office/powerpoint/2010/main" val="10429548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bwMode="auto">
          <a:xfrm>
            <a:off x="3117850" y="511175"/>
            <a:ext cx="3695700" cy="2557463"/>
          </a:xfrm>
          <a:noFill/>
          <a:ln>
            <a:solidFill>
              <a:srgbClr val="000000"/>
            </a:solidFill>
            <a:miter lim="800000"/>
            <a:headEnd/>
            <a:tailEnd/>
          </a:ln>
        </p:spPr>
      </p:sp>
      <p:sp>
        <p:nvSpPr>
          <p:cNvPr id="1843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baseline="0" dirty="0"/>
          </a:p>
        </p:txBody>
      </p:sp>
      <p:sp>
        <p:nvSpPr>
          <p:cNvPr id="1843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5E49C48-BC26-42D6-AA3D-28B97E864269}" type="slidenum">
              <a:rPr lang="en-US">
                <a:solidFill>
                  <a:prstClr val="black"/>
                </a:solidFill>
              </a:rPr>
              <a:pPr/>
              <a:t>4</a:t>
            </a:fld>
            <a:endParaRPr lang="en-US" dirty="0">
              <a:solidFill>
                <a:prstClr val="black"/>
              </a:solidFill>
            </a:endParaRPr>
          </a:p>
        </p:txBody>
      </p:sp>
    </p:spTree>
    <p:extLst>
      <p:ext uri="{BB962C8B-B14F-4D97-AF65-F5344CB8AC3E}">
        <p14:creationId xmlns:p14="http://schemas.microsoft.com/office/powerpoint/2010/main" val="10311111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bwMode="auto">
          <a:xfrm>
            <a:off x="3117850" y="511175"/>
            <a:ext cx="3695700" cy="2557463"/>
          </a:xfrm>
          <a:noFill/>
          <a:ln>
            <a:solidFill>
              <a:srgbClr val="000000"/>
            </a:solidFill>
            <a:miter lim="800000"/>
            <a:headEnd/>
            <a:tailEnd/>
          </a:ln>
        </p:spPr>
      </p:sp>
      <p:sp>
        <p:nvSpPr>
          <p:cNvPr id="1843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baseline="0" dirty="0"/>
          </a:p>
        </p:txBody>
      </p:sp>
      <p:sp>
        <p:nvSpPr>
          <p:cNvPr id="1843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5E49C48-BC26-42D6-AA3D-28B97E864269}" type="slidenum">
              <a:rPr lang="en-US">
                <a:solidFill>
                  <a:prstClr val="black"/>
                </a:solidFill>
              </a:rPr>
              <a:pPr/>
              <a:t>5</a:t>
            </a:fld>
            <a:endParaRPr lang="en-US" dirty="0">
              <a:solidFill>
                <a:prstClr val="black"/>
              </a:solidFill>
            </a:endParaRPr>
          </a:p>
        </p:txBody>
      </p:sp>
    </p:spTree>
    <p:extLst>
      <p:ext uri="{BB962C8B-B14F-4D97-AF65-F5344CB8AC3E}">
        <p14:creationId xmlns:p14="http://schemas.microsoft.com/office/powerpoint/2010/main" val="25824016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bwMode="auto">
          <a:xfrm>
            <a:off x="3117850" y="511175"/>
            <a:ext cx="3695700" cy="2557463"/>
          </a:xfrm>
          <a:noFill/>
          <a:ln>
            <a:solidFill>
              <a:srgbClr val="000000"/>
            </a:solidFill>
            <a:miter lim="800000"/>
            <a:headEnd/>
            <a:tailEnd/>
          </a:ln>
        </p:spPr>
      </p:sp>
      <p:sp>
        <p:nvSpPr>
          <p:cNvPr id="1843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baseline="0" dirty="0"/>
          </a:p>
        </p:txBody>
      </p:sp>
      <p:sp>
        <p:nvSpPr>
          <p:cNvPr id="1843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5E49C48-BC26-42D6-AA3D-28B97E864269}" type="slidenum">
              <a:rPr lang="en-US">
                <a:solidFill>
                  <a:prstClr val="black"/>
                </a:solidFill>
              </a:rPr>
              <a:pPr/>
              <a:t>6</a:t>
            </a:fld>
            <a:endParaRPr lang="en-US" dirty="0">
              <a:solidFill>
                <a:prstClr val="black"/>
              </a:solidFill>
            </a:endParaRPr>
          </a:p>
        </p:txBody>
      </p:sp>
    </p:spTree>
    <p:extLst>
      <p:ext uri="{BB962C8B-B14F-4D97-AF65-F5344CB8AC3E}">
        <p14:creationId xmlns:p14="http://schemas.microsoft.com/office/powerpoint/2010/main" val="25655133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p:cNvSpPr>
          <p:nvPr>
            <p:ph type="sldImg"/>
          </p:nvPr>
        </p:nvSpPr>
        <p:spPr bwMode="auto">
          <a:xfrm>
            <a:off x="3117850" y="511175"/>
            <a:ext cx="3695700" cy="2557463"/>
          </a:xfrm>
          <a:noFill/>
          <a:ln>
            <a:solidFill>
              <a:srgbClr val="000000"/>
            </a:solidFill>
            <a:miter lim="800000"/>
            <a:headEnd/>
            <a:tailEnd/>
          </a:ln>
        </p:spPr>
      </p:sp>
      <p:sp>
        <p:nvSpPr>
          <p:cNvPr id="38914" name="Notes Placeholder 2"/>
          <p:cNvSpPr>
            <a:spLocks noGrp="1"/>
          </p:cNvSpPr>
          <p:nvPr>
            <p:ph type="body" idx="1"/>
          </p:nvPr>
        </p:nvSpPr>
        <p:spPr bwMode="auto">
          <a:noFill/>
        </p:spPr>
        <p:txBody>
          <a:bodyPr wrap="square" numCol="1" anchor="t" anchorCtr="0" compatLnSpc="1">
            <a:prstTxWarp prst="textNoShape">
              <a:avLst/>
            </a:prstTxWarp>
            <a:normAutofit/>
          </a:bodyPr>
          <a:lstStyle/>
          <a:p>
            <a:pPr>
              <a:spcBef>
                <a:spcPct val="0"/>
              </a:spcBef>
            </a:pPr>
            <a:endParaRPr lang="ru-RU" dirty="0"/>
          </a:p>
        </p:txBody>
      </p:sp>
      <p:sp>
        <p:nvSpPr>
          <p:cNvPr id="3891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55CD790-025B-4CC7-A6E2-6DDFA9087807}" type="slidenum">
              <a:rPr lang="en-US"/>
              <a:pPr fontAlgn="base">
                <a:spcBef>
                  <a:spcPct val="0"/>
                </a:spcBef>
                <a:spcAft>
                  <a:spcPct val="0"/>
                </a:spcAft>
              </a:pPr>
              <a:t>7</a:t>
            </a:fld>
            <a:endParaRPr lang="en-US"/>
          </a:p>
        </p:txBody>
      </p:sp>
    </p:spTree>
    <p:extLst>
      <p:ext uri="{BB962C8B-B14F-4D97-AF65-F5344CB8AC3E}">
        <p14:creationId xmlns:p14="http://schemas.microsoft.com/office/powerpoint/2010/main" val="20821119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p:cNvSpPr>
          <p:nvPr>
            <p:ph type="sldImg"/>
          </p:nvPr>
        </p:nvSpPr>
        <p:spPr bwMode="auto">
          <a:xfrm>
            <a:off x="3117850" y="511175"/>
            <a:ext cx="3695700" cy="2557463"/>
          </a:xfrm>
          <a:noFill/>
          <a:ln>
            <a:solidFill>
              <a:srgbClr val="000000"/>
            </a:solidFill>
            <a:miter lim="800000"/>
            <a:headEnd/>
            <a:tailEnd/>
          </a:ln>
        </p:spPr>
      </p:sp>
      <p:sp>
        <p:nvSpPr>
          <p:cNvPr id="38914" name="Notes Placeholder 2"/>
          <p:cNvSpPr>
            <a:spLocks noGrp="1"/>
          </p:cNvSpPr>
          <p:nvPr>
            <p:ph type="body" idx="1"/>
          </p:nvPr>
        </p:nvSpPr>
        <p:spPr bwMode="auto">
          <a:noFill/>
        </p:spPr>
        <p:txBody>
          <a:bodyPr wrap="square" numCol="1" anchor="t" anchorCtr="0" compatLnSpc="1">
            <a:prstTxWarp prst="textNoShape">
              <a:avLst/>
            </a:prstTxWarp>
            <a:normAutofit/>
          </a:bodyPr>
          <a:lstStyle/>
          <a:p>
            <a:pPr marL="457200" indent="-457200" algn="just" fontAlgn="auto">
              <a:spcAft>
                <a:spcPts val="0"/>
              </a:spcAft>
              <a:buFont typeface="Arial" pitchFamily="34" charset="0"/>
              <a:buChar char="•"/>
              <a:defRPr/>
            </a:pPr>
            <a:endParaRPr lang="en-US" dirty="0">
              <a:cs typeface="Calibri"/>
            </a:endParaRPr>
          </a:p>
          <a:p>
            <a:pPr marL="914400" lvl="1" indent="-457200" algn="just" fontAlgn="auto">
              <a:spcAft>
                <a:spcPts val="0"/>
              </a:spcAft>
              <a:buFont typeface="Arial" pitchFamily="34" charset="0"/>
              <a:buChar char="•"/>
              <a:defRPr/>
            </a:pPr>
            <a:endParaRPr lang="en-US" sz="1800" baseline="0" dirty="0">
              <a:solidFill>
                <a:schemeClr val="tx1"/>
              </a:solidFill>
            </a:endParaRPr>
          </a:p>
          <a:p>
            <a:pPr>
              <a:spcBef>
                <a:spcPct val="0"/>
              </a:spcBef>
            </a:pPr>
            <a:endParaRPr lang="ru-RU" dirty="0"/>
          </a:p>
        </p:txBody>
      </p:sp>
      <p:sp>
        <p:nvSpPr>
          <p:cNvPr id="3891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55CD790-025B-4CC7-A6E2-6DDFA9087807}" type="slidenum">
              <a:rPr lang="en-US"/>
              <a:pPr fontAlgn="base">
                <a:spcBef>
                  <a:spcPct val="0"/>
                </a:spcBef>
                <a:spcAft>
                  <a:spcPct val="0"/>
                </a:spcAft>
              </a:pPr>
              <a:t>8</a:t>
            </a:fld>
            <a:endParaRPr lang="en-US"/>
          </a:p>
        </p:txBody>
      </p:sp>
    </p:spTree>
    <p:extLst>
      <p:ext uri="{BB962C8B-B14F-4D97-AF65-F5344CB8AC3E}">
        <p14:creationId xmlns:p14="http://schemas.microsoft.com/office/powerpoint/2010/main" val="1611518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p:cNvSpPr>
          <p:nvPr>
            <p:ph type="sldImg"/>
          </p:nvPr>
        </p:nvSpPr>
        <p:spPr bwMode="auto">
          <a:xfrm>
            <a:off x="3117850" y="511175"/>
            <a:ext cx="3695700" cy="2557463"/>
          </a:xfrm>
          <a:noFill/>
          <a:ln>
            <a:solidFill>
              <a:srgbClr val="000000"/>
            </a:solidFill>
            <a:miter lim="800000"/>
            <a:headEnd/>
            <a:tailEnd/>
          </a:ln>
        </p:spPr>
      </p:sp>
      <p:sp>
        <p:nvSpPr>
          <p:cNvPr id="3891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ru-RU" dirty="0"/>
          </a:p>
        </p:txBody>
      </p:sp>
      <p:sp>
        <p:nvSpPr>
          <p:cNvPr id="3891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55CD790-025B-4CC7-A6E2-6DDFA9087807}" type="slidenum">
              <a:rPr lang="en-US"/>
              <a:pPr fontAlgn="base">
                <a:spcBef>
                  <a:spcPct val="0"/>
                </a:spcBef>
                <a:spcAft>
                  <a:spcPct val="0"/>
                </a:spcAft>
              </a:pPr>
              <a:t>9</a:t>
            </a:fld>
            <a:endParaRPr lang="en-US" dirty="0"/>
          </a:p>
        </p:txBody>
      </p:sp>
    </p:spTree>
    <p:extLst>
      <p:ext uri="{BB962C8B-B14F-4D97-AF65-F5344CB8AC3E}">
        <p14:creationId xmlns:p14="http://schemas.microsoft.com/office/powerpoint/2010/main" val="7249378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2130428"/>
            <a:ext cx="8420100" cy="1470025"/>
          </a:xfrm>
        </p:spPr>
        <p:txBody>
          <a:bodyPr/>
          <a:lstStyle/>
          <a:p>
            <a:r>
              <a:rPr lang="en-US"/>
              <a:t>Click to edit Master title style</a:t>
            </a:r>
          </a:p>
        </p:txBody>
      </p:sp>
      <p:sp>
        <p:nvSpPr>
          <p:cNvPr id="3" name="Subtitle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6CC88743-DAB4-41FA-9DA6-4EF09FF19F4C}" type="datetimeFigureOut">
              <a:rPr lang="en-US"/>
              <a:pPr>
                <a:defRPr/>
              </a:pPr>
              <a:t>3/9/2018</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A9B3BBAE-7D5F-41AB-BD10-EF89A677EBB9}"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AE9DC09-C7E8-473F-8C00-DA091F95A1EB}" type="datetimeFigureOut">
              <a:rPr lang="en-US"/>
              <a:pPr>
                <a:defRPr/>
              </a:pPr>
              <a:t>3/9/2018</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CAC1B2B7-ED7E-40C8-AB88-99064FB57AAB}"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81850" y="274641"/>
            <a:ext cx="222885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95300" y="274641"/>
            <a:ext cx="652145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46B34E1-E386-4084-B7B9-51AE47AAE7CA}" type="datetimeFigureOut">
              <a:rPr lang="en-US"/>
              <a:pPr>
                <a:defRPr/>
              </a:pPr>
              <a:t>3/9/2018</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D453A031-8C87-495F-8161-33479F35BD7B}"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E56B5A17-879E-4160-93EC-7D24F369FC4B}" type="datetimeFigureOut">
              <a:rPr lang="en-US"/>
              <a:pPr>
                <a:defRPr/>
              </a:pPr>
              <a:t>3/9/2018</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2D413107-B301-4006-969E-82B6FA1BE5A4}"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506" y="4406902"/>
            <a:ext cx="84201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82506" y="2906716"/>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AC372DC1-AFCB-4961-82A6-69AF9CF4182B}" type="datetimeFigureOut">
              <a:rPr lang="en-US"/>
              <a:pPr>
                <a:defRPr/>
              </a:pPr>
              <a:t>3/9/2018</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E7C421D5-AC61-48EB-AF70-CE986F164A70}"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95300" y="1600203"/>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035550" y="1600203"/>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9D8F14C6-C4F2-4A7C-97F2-93E9D3F52B95}" type="datetimeFigureOut">
              <a:rPr lang="en-US"/>
              <a:pPr>
                <a:defRPr/>
              </a:pPr>
              <a:t>3/9/2018</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E1C11DB5-DA54-486C-AE6D-D01447F372A7}"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95301"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95301"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032112" y="1535113"/>
            <a:ext cx="4378589"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32112" y="2174875"/>
            <a:ext cx="4378589"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F2424715-F681-4152-9549-5A0516B953BF}" type="datetimeFigureOut">
              <a:rPr lang="en-US"/>
              <a:pPr>
                <a:defRPr/>
              </a:pPr>
              <a:t>3/9/2018</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725DFB1F-0932-40E9-9FC8-4685FCBBE7AD}"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1CF10952-97C1-450C-8404-BEE294189A77}" type="datetimeFigureOut">
              <a:rPr lang="en-US"/>
              <a:pPr>
                <a:defRPr/>
              </a:pPr>
              <a:t>3/9/2018</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B5F5FB05-52CC-4A02-A181-5157D23A47E3}"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03D27DC5-EBBB-4732-8B2A-60BEF70459C9}" type="datetimeFigureOut">
              <a:rPr lang="en-US"/>
              <a:pPr>
                <a:defRPr/>
              </a:pPr>
              <a:t>3/9/2018</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BB4F6CF5-24BC-4CD1-8A80-386CB6D2FE59}"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2" y="273050"/>
            <a:ext cx="3259006"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872972" y="273053"/>
            <a:ext cx="553773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95302"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DDC26220-5127-4CAE-894A-720B47330FD3}" type="datetimeFigureOut">
              <a:rPr lang="en-US"/>
              <a:pPr>
                <a:defRPr/>
              </a:pPr>
              <a:t>3/9/2018</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74D6CB80-B3E8-45F9-8241-913BB41D1673}"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645" y="4800601"/>
            <a:ext cx="59436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941645" y="612775"/>
            <a:ext cx="59436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941645" y="5367339"/>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8D1AEDC5-7C04-4750-85C4-DE585CF2F301}" type="datetimeFigureOut">
              <a:rPr lang="en-US"/>
              <a:pPr>
                <a:defRPr/>
              </a:pPr>
              <a:t>3/9/2018</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ABF8177A-534F-4E47-9536-CA6A7610BEDD}"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95300" y="274638"/>
            <a:ext cx="8915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95300" y="1600203"/>
            <a:ext cx="8915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95300" y="6356353"/>
            <a:ext cx="23114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B6BD40B1-177C-4AE4-83C4-C0163600D023}" type="datetimeFigureOut">
              <a:rPr lang="en-US"/>
              <a:pPr>
                <a:defRPr/>
              </a:pPr>
              <a:t>3/9/2018</a:t>
            </a:fld>
            <a:endParaRPr lang="en-US" dirty="0"/>
          </a:p>
        </p:txBody>
      </p:sp>
      <p:sp>
        <p:nvSpPr>
          <p:cNvPr id="5" name="Footer Placeholder 4"/>
          <p:cNvSpPr>
            <a:spLocks noGrp="1"/>
          </p:cNvSpPr>
          <p:nvPr>
            <p:ph type="ftr" sz="quarter" idx="3"/>
          </p:nvPr>
        </p:nvSpPr>
        <p:spPr>
          <a:xfrm>
            <a:off x="3384550" y="6356353"/>
            <a:ext cx="3136900" cy="365125"/>
          </a:xfrm>
          <a:prstGeom prst="rect">
            <a:avLst/>
          </a:prstGeom>
        </p:spPr>
        <p:txBody>
          <a:bodyPr vert="horz" lIns="91440" tIns="45720" rIns="91440" bIns="45720" rtlCol="0" anchor="ctr"/>
          <a:lstStyle>
            <a:lvl1pPr algn="ctr" fontAlgn="auto">
              <a:spcBef>
                <a:spcPts val="0"/>
              </a:spcBef>
              <a:spcAft>
                <a:spcPts val="0"/>
              </a:spcAft>
              <a:defRPr sz="1200" dirty="0">
                <a:solidFill>
                  <a:schemeClr val="tx1">
                    <a:tint val="75000"/>
                  </a:schemeClr>
                </a:solidFill>
                <a:latin typeface="+mn-lt"/>
              </a:defRPr>
            </a:lvl1pPr>
          </a:lstStyle>
          <a:p>
            <a:pPr>
              <a:defRPr/>
            </a:pPr>
            <a:endParaRPr lang="en-US" dirty="0"/>
          </a:p>
        </p:txBody>
      </p:sp>
      <p:sp>
        <p:nvSpPr>
          <p:cNvPr id="6" name="Slide Number Placeholder 5"/>
          <p:cNvSpPr>
            <a:spLocks noGrp="1"/>
          </p:cNvSpPr>
          <p:nvPr>
            <p:ph type="sldNum" sz="quarter" idx="4"/>
          </p:nvPr>
        </p:nvSpPr>
        <p:spPr>
          <a:xfrm>
            <a:off x="7099300" y="6356353"/>
            <a:ext cx="23114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433BEA64-BD09-492F-8F95-6EA01CA143B1}"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WMF"/><Relationship Id="rId4" Type="http://schemas.openxmlformats.org/officeDocument/2006/relationships/image" Target="../media/image2.gif"/></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image" Target="../media/image2.gif"/><Relationship Id="rId5" Type="http://schemas.openxmlformats.org/officeDocument/2006/relationships/image" Target="../media/image1.jpeg"/><Relationship Id="rId4" Type="http://schemas.openxmlformats.org/officeDocument/2006/relationships/hyperlink" Target="http://www.pempal.org/"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ctrTitle"/>
          </p:nvPr>
        </p:nvSpPr>
        <p:spPr>
          <a:xfrm>
            <a:off x="1073150" y="990600"/>
            <a:ext cx="8528050" cy="2362200"/>
          </a:xfrm>
        </p:spPr>
        <p:txBody>
          <a:bodyPr/>
          <a:lstStyle/>
          <a:p>
            <a:r>
              <a:rPr lang="en-US" sz="2400" dirty="0">
                <a:solidFill>
                  <a:srgbClr val="002060"/>
                </a:solidFill>
              </a:rPr>
              <a:t>Update on Budget Literacy and Transparency Working Group Progress</a:t>
            </a:r>
          </a:p>
        </p:txBody>
      </p:sp>
      <p:sp>
        <p:nvSpPr>
          <p:cNvPr id="3" name="Subtitle 2"/>
          <p:cNvSpPr>
            <a:spLocks noGrp="1"/>
          </p:cNvSpPr>
          <p:nvPr>
            <p:ph type="subTitle" idx="1"/>
          </p:nvPr>
        </p:nvSpPr>
        <p:spPr>
          <a:xfrm>
            <a:off x="1857375" y="3695700"/>
            <a:ext cx="6934200" cy="762000"/>
          </a:xfrm>
        </p:spPr>
        <p:txBody>
          <a:bodyPr rtlCol="0">
            <a:normAutofit fontScale="92500" lnSpcReduction="10000"/>
          </a:bodyPr>
          <a:lstStyle/>
          <a:p>
            <a:pPr fontAlgn="auto">
              <a:spcAft>
                <a:spcPts val="0"/>
              </a:spcAft>
              <a:defRPr/>
            </a:pPr>
            <a:r>
              <a:rPr lang="en-US" sz="2400" i="1" dirty="0">
                <a:solidFill>
                  <a:schemeClr val="tx1">
                    <a:lumMod val="95000"/>
                    <a:lumOff val="5000"/>
                  </a:schemeClr>
                </a:solidFill>
              </a:rPr>
              <a:t>PEMPAL Budget Community of Practice </a:t>
            </a:r>
            <a:r>
              <a:rPr lang="ru-RU" sz="2400" i="1" dirty="0">
                <a:solidFill>
                  <a:schemeClr val="tx1">
                    <a:lumMod val="95000"/>
                    <a:lumOff val="5000"/>
                  </a:schemeClr>
                </a:solidFill>
              </a:rPr>
              <a:t>(</a:t>
            </a:r>
            <a:r>
              <a:rPr lang="en-US" sz="2400" i="1" dirty="0">
                <a:solidFill>
                  <a:schemeClr val="tx1">
                    <a:lumMod val="95000"/>
                    <a:lumOff val="5000"/>
                  </a:schemeClr>
                </a:solidFill>
              </a:rPr>
              <a:t>BCOP</a:t>
            </a:r>
            <a:r>
              <a:rPr lang="ru-RU" sz="2400" i="1" dirty="0">
                <a:solidFill>
                  <a:schemeClr val="tx1">
                    <a:lumMod val="95000"/>
                    <a:lumOff val="5000"/>
                  </a:schemeClr>
                </a:solidFill>
              </a:rPr>
              <a:t>)</a:t>
            </a:r>
            <a:endParaRPr lang="en-US" sz="2400" i="1" dirty="0">
              <a:solidFill>
                <a:schemeClr val="tx1">
                  <a:lumMod val="95000"/>
                  <a:lumOff val="5000"/>
                </a:schemeClr>
              </a:solidFill>
            </a:endParaRPr>
          </a:p>
          <a:p>
            <a:pPr fontAlgn="auto">
              <a:spcAft>
                <a:spcPts val="0"/>
              </a:spcAft>
              <a:buFont typeface="Arial" pitchFamily="34" charset="0"/>
              <a:buNone/>
              <a:defRPr/>
            </a:pPr>
            <a:r>
              <a:rPr lang="en-US" sz="2400" i="1" dirty="0">
                <a:solidFill>
                  <a:schemeClr val="tx1">
                    <a:lumMod val="95000"/>
                    <a:lumOff val="5000"/>
                  </a:schemeClr>
                </a:solidFill>
              </a:rPr>
              <a:t>Budget Literacy and Transparency Working Group (WG)</a:t>
            </a:r>
          </a:p>
        </p:txBody>
      </p:sp>
      <p:pic>
        <p:nvPicPr>
          <p:cNvPr id="15363"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pic>
        <p:nvPicPr>
          <p:cNvPr id="15364" name="Рисунок 15" descr="pempal-logo-top.gif"/>
          <p:cNvPicPr>
            <a:picLocks noChangeAspect="1"/>
          </p:cNvPicPr>
          <p:nvPr/>
        </p:nvPicPr>
        <p:blipFill>
          <a:blip r:embed="rId4"/>
          <a:srcRect/>
          <a:stretch>
            <a:fillRect/>
          </a:stretch>
        </p:blipFill>
        <p:spPr bwMode="auto">
          <a:xfrm>
            <a:off x="3384550" y="381000"/>
            <a:ext cx="3879850" cy="342900"/>
          </a:xfrm>
          <a:prstGeom prst="rect">
            <a:avLst/>
          </a:prstGeom>
          <a:noFill/>
          <a:ln w="9525">
            <a:noFill/>
            <a:miter lim="800000"/>
            <a:headEnd/>
            <a:tailEnd/>
          </a:ln>
        </p:spPr>
      </p:pic>
      <p:sp>
        <p:nvSpPr>
          <p:cNvPr id="15365" name="TextBox 5"/>
          <p:cNvSpPr txBox="1">
            <a:spLocks noChangeArrowheads="1"/>
          </p:cNvSpPr>
          <p:nvPr/>
        </p:nvSpPr>
        <p:spPr bwMode="auto">
          <a:xfrm>
            <a:off x="2476500" y="5624541"/>
            <a:ext cx="4953000" cy="1200329"/>
          </a:xfrm>
          <a:prstGeom prst="rect">
            <a:avLst/>
          </a:prstGeom>
          <a:noFill/>
          <a:ln w="9525">
            <a:noFill/>
            <a:miter lim="800000"/>
            <a:headEnd/>
            <a:tailEnd/>
          </a:ln>
        </p:spPr>
        <p:txBody>
          <a:bodyPr>
            <a:spAutoFit/>
          </a:bodyPr>
          <a:lstStyle/>
          <a:p>
            <a:pPr algn="ctr"/>
            <a:endParaRPr lang="bs-Latn-BA" dirty="0">
              <a:latin typeface="Calibri" pitchFamily="34" charset="0"/>
            </a:endParaRPr>
          </a:p>
          <a:p>
            <a:pPr algn="ctr"/>
            <a:r>
              <a:rPr lang="en-US" dirty="0">
                <a:latin typeface="Calibri" pitchFamily="34" charset="0"/>
              </a:rPr>
              <a:t>Anna </a:t>
            </a:r>
            <a:r>
              <a:rPr lang="en-US" dirty="0" err="1">
                <a:latin typeface="Calibri" pitchFamily="34" charset="0"/>
              </a:rPr>
              <a:t>Belenchuk</a:t>
            </a:r>
            <a:r>
              <a:rPr lang="en-US" dirty="0">
                <a:latin typeface="Calibri" pitchFamily="34" charset="0"/>
              </a:rPr>
              <a:t>, Ministry of Finance of the Russian Federation</a:t>
            </a:r>
            <a:endParaRPr lang="ru-RU" dirty="0">
              <a:latin typeface="Calibri" pitchFamily="34" charset="0"/>
            </a:endParaRPr>
          </a:p>
          <a:p>
            <a:pPr algn="ctr"/>
            <a:r>
              <a:rPr lang="en-US" dirty="0">
                <a:latin typeface="Calibri" pitchFamily="34" charset="0"/>
              </a:rPr>
              <a:t>March 1</a:t>
            </a:r>
            <a:r>
              <a:rPr lang="ru-RU" dirty="0">
                <a:latin typeface="Calibri" pitchFamily="34" charset="0"/>
              </a:rPr>
              <a:t>6</a:t>
            </a:r>
            <a:r>
              <a:rPr lang="en-US" dirty="0">
                <a:latin typeface="Calibri" pitchFamily="34" charset="0"/>
              </a:rPr>
              <a:t>, 201</a:t>
            </a:r>
            <a:r>
              <a:rPr lang="ru-RU" dirty="0">
                <a:latin typeface="Calibri" pitchFamily="34" charset="0"/>
              </a:rPr>
              <a:t>8</a:t>
            </a:r>
            <a:endParaRPr lang="en-US" dirty="0">
              <a:latin typeface="Calibri" pitchFamily="34" charset="0"/>
            </a:endParaRPr>
          </a:p>
        </p:txBody>
      </p:sp>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759703" y="4724403"/>
            <a:ext cx="1647367" cy="1698041"/>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47724" y="1181100"/>
            <a:ext cx="8923337" cy="5676900"/>
          </a:xfrm>
        </p:spPr>
        <p:txBody>
          <a:bodyPr rtlCol="0">
            <a:noAutofit/>
          </a:bodyPr>
          <a:lstStyle/>
          <a:p>
            <a:pPr marL="342900" indent="-342900" algn="just" fontAlgn="auto">
              <a:spcAft>
                <a:spcPts val="0"/>
              </a:spcAft>
              <a:buFont typeface="Arial"/>
              <a:buChar char="•"/>
              <a:defRPr/>
            </a:pPr>
            <a:endParaRPr lang="en-US" sz="800" b="1" dirty="0">
              <a:solidFill>
                <a:schemeClr val="tx1"/>
              </a:solidFill>
            </a:endParaRPr>
          </a:p>
          <a:p>
            <a:pPr marL="342900" indent="-342900" algn="just">
              <a:spcBef>
                <a:spcPct val="0"/>
              </a:spcBef>
              <a:buFont typeface="Arial" charset="0"/>
              <a:buChar char="•"/>
            </a:pPr>
            <a:r>
              <a:rPr lang="en-US" sz="1600" b="1" dirty="0">
                <a:solidFill>
                  <a:schemeClr val="accent6">
                    <a:lumMod val="50000"/>
                  </a:schemeClr>
                </a:solidFill>
              </a:rPr>
              <a:t>Positive feedback to the document was received from experts of a number of international organizations</a:t>
            </a:r>
            <a:r>
              <a:rPr lang="en-GB" sz="1600" b="1" dirty="0">
                <a:solidFill>
                  <a:schemeClr val="accent6">
                    <a:lumMod val="50000"/>
                  </a:schemeClr>
                </a:solidFill>
              </a:rPr>
              <a:t>: </a:t>
            </a:r>
            <a:r>
              <a:rPr lang="en-GB" sz="1600" dirty="0">
                <a:solidFill>
                  <a:schemeClr val="accent6">
                    <a:lumMod val="50000"/>
                  </a:schemeClr>
                </a:solidFill>
              </a:rPr>
              <a:t>OECD</a:t>
            </a:r>
            <a:r>
              <a:rPr lang="ru-RU" sz="1600" dirty="0">
                <a:solidFill>
                  <a:schemeClr val="accent6">
                    <a:lumMod val="50000"/>
                  </a:schemeClr>
                </a:solidFill>
              </a:rPr>
              <a:t>, </a:t>
            </a:r>
            <a:r>
              <a:rPr lang="en-US" sz="1600" dirty="0">
                <a:solidFill>
                  <a:schemeClr val="accent6">
                    <a:lumMod val="50000"/>
                  </a:schemeClr>
                </a:solidFill>
              </a:rPr>
              <a:t>International Budget Partnership</a:t>
            </a:r>
            <a:r>
              <a:rPr lang="ru-RU" sz="1600" dirty="0">
                <a:solidFill>
                  <a:schemeClr val="accent6">
                    <a:lumMod val="50000"/>
                  </a:schemeClr>
                </a:solidFill>
              </a:rPr>
              <a:t> (</a:t>
            </a:r>
            <a:r>
              <a:rPr lang="en-US" sz="1600" dirty="0">
                <a:solidFill>
                  <a:schemeClr val="accent6">
                    <a:lumMod val="50000"/>
                  </a:schemeClr>
                </a:solidFill>
              </a:rPr>
              <a:t>IBP)</a:t>
            </a:r>
            <a:r>
              <a:rPr lang="en-GB" sz="1600" dirty="0">
                <a:solidFill>
                  <a:schemeClr val="accent6">
                    <a:lumMod val="50000"/>
                  </a:schemeClr>
                </a:solidFill>
              </a:rPr>
              <a:t>, Global Initiative for Fiscal Transparency (GIFT)</a:t>
            </a:r>
            <a:r>
              <a:rPr lang="ru-RU" sz="1600" dirty="0">
                <a:solidFill>
                  <a:schemeClr val="accent6">
                    <a:lumMod val="50000"/>
                  </a:schemeClr>
                </a:solidFill>
              </a:rPr>
              <a:t> </a:t>
            </a:r>
            <a:r>
              <a:rPr lang="en-US" sz="1600" dirty="0">
                <a:solidFill>
                  <a:schemeClr val="accent6">
                    <a:lumMod val="50000"/>
                  </a:schemeClr>
                </a:solidFill>
              </a:rPr>
              <a:t>and Public Finance Institute</a:t>
            </a:r>
            <a:r>
              <a:rPr lang="ru-RU" sz="1600" dirty="0">
                <a:solidFill>
                  <a:schemeClr val="accent6">
                    <a:lumMod val="50000"/>
                  </a:schemeClr>
                </a:solidFill>
              </a:rPr>
              <a:t> (</a:t>
            </a:r>
            <a:r>
              <a:rPr lang="en-US" sz="1600" dirty="0">
                <a:solidFill>
                  <a:schemeClr val="accent6">
                    <a:lumMod val="50000"/>
                  </a:schemeClr>
                </a:solidFill>
              </a:rPr>
              <a:t>Croatia</a:t>
            </a:r>
            <a:r>
              <a:rPr lang="ru-RU" sz="1600" dirty="0">
                <a:solidFill>
                  <a:schemeClr val="accent6">
                    <a:lumMod val="50000"/>
                  </a:schemeClr>
                </a:solidFill>
              </a:rPr>
              <a:t>)</a:t>
            </a:r>
            <a:r>
              <a:rPr lang="en-GB" sz="1600" dirty="0">
                <a:solidFill>
                  <a:schemeClr val="accent6">
                    <a:lumMod val="50000"/>
                  </a:schemeClr>
                </a:solidFill>
              </a:rPr>
              <a:t>. Some of the feedback is referred to in the Foreword to the Knowledge Product</a:t>
            </a:r>
            <a:r>
              <a:rPr lang="ru-RU" sz="1600" dirty="0">
                <a:solidFill>
                  <a:schemeClr val="accent6">
                    <a:lumMod val="50000"/>
                  </a:schemeClr>
                </a:solidFill>
              </a:rPr>
              <a:t>.</a:t>
            </a:r>
          </a:p>
          <a:p>
            <a:pPr marL="342900" indent="-342900" algn="just">
              <a:spcBef>
                <a:spcPct val="0"/>
              </a:spcBef>
              <a:buFont typeface="Arial" charset="0"/>
              <a:buChar char="•"/>
            </a:pPr>
            <a:endParaRPr lang="en-GB" sz="1600" dirty="0">
              <a:solidFill>
                <a:schemeClr val="accent6">
                  <a:lumMod val="50000"/>
                </a:schemeClr>
              </a:solidFill>
            </a:endParaRPr>
          </a:p>
          <a:p>
            <a:pPr marL="342900" indent="-342900" algn="just">
              <a:spcBef>
                <a:spcPct val="0"/>
              </a:spcBef>
              <a:buFont typeface="Arial" charset="0"/>
              <a:buChar char="•"/>
            </a:pPr>
            <a:r>
              <a:rPr lang="en-US" sz="1600" b="1" dirty="0">
                <a:solidFill>
                  <a:schemeClr val="accent6">
                    <a:lumMod val="50000"/>
                  </a:schemeClr>
                </a:solidFill>
              </a:rPr>
              <a:t>On April </a:t>
            </a:r>
            <a:r>
              <a:rPr lang="ru-RU" sz="1600" b="1" dirty="0">
                <a:solidFill>
                  <a:schemeClr val="accent6">
                    <a:lumMod val="50000"/>
                  </a:schemeClr>
                </a:solidFill>
              </a:rPr>
              <a:t>18</a:t>
            </a:r>
            <a:r>
              <a:rPr lang="en-US" sz="1600" b="1" dirty="0">
                <a:solidFill>
                  <a:schemeClr val="accent6">
                    <a:lumMod val="50000"/>
                  </a:schemeClr>
                </a:solidFill>
              </a:rPr>
              <a:t>, 2017, the results were presented at the webinar ‘Improving Openness through Citizens Budgets’ organized by CEF (Slovenia)</a:t>
            </a:r>
            <a:r>
              <a:rPr lang="ru-RU" sz="1600" b="1" dirty="0">
                <a:solidFill>
                  <a:schemeClr val="accent6">
                    <a:lumMod val="50000"/>
                  </a:schemeClr>
                </a:solidFill>
              </a:rPr>
              <a:t> </a:t>
            </a:r>
            <a:r>
              <a:rPr lang="en-US" sz="1600" b="1" dirty="0">
                <a:solidFill>
                  <a:schemeClr val="accent6">
                    <a:lumMod val="50000"/>
                  </a:schemeClr>
                </a:solidFill>
              </a:rPr>
              <a:t>as part of professional development program for civil servants of various countries</a:t>
            </a:r>
            <a:r>
              <a:rPr lang="en-GB" sz="1600" b="1" dirty="0">
                <a:solidFill>
                  <a:schemeClr val="accent6">
                    <a:lumMod val="50000"/>
                  </a:schemeClr>
                </a:solidFill>
              </a:rPr>
              <a:t>. </a:t>
            </a:r>
            <a:r>
              <a:rPr lang="en-GB" sz="1600" dirty="0">
                <a:solidFill>
                  <a:schemeClr val="accent6">
                    <a:lumMod val="50000"/>
                  </a:schemeClr>
                </a:solidFill>
              </a:rPr>
              <a:t>Case studies featuring examples of PEMPAL countries enjoyed the highest degree of interest in the course of the event. </a:t>
            </a:r>
          </a:p>
          <a:p>
            <a:pPr marL="342900" indent="-342900" algn="just">
              <a:spcBef>
                <a:spcPct val="0"/>
              </a:spcBef>
              <a:buFont typeface="Arial" charset="0"/>
              <a:buChar char="•"/>
            </a:pPr>
            <a:endParaRPr lang="en-GB" sz="1600" b="1" dirty="0">
              <a:solidFill>
                <a:schemeClr val="accent6">
                  <a:lumMod val="50000"/>
                </a:schemeClr>
              </a:solidFill>
            </a:endParaRPr>
          </a:p>
          <a:p>
            <a:pPr marL="342900" indent="-342900" algn="just">
              <a:spcBef>
                <a:spcPct val="0"/>
              </a:spcBef>
              <a:buFont typeface="Arial" charset="0"/>
              <a:buChar char="•"/>
            </a:pPr>
            <a:r>
              <a:rPr lang="en-US" sz="1600" b="1" dirty="0">
                <a:solidFill>
                  <a:schemeClr val="accent6">
                    <a:lumMod val="50000"/>
                  </a:schemeClr>
                </a:solidFill>
              </a:rPr>
              <a:t>On July 7, </a:t>
            </a:r>
            <a:r>
              <a:rPr lang="ru-RU" sz="1600" b="1" dirty="0">
                <a:solidFill>
                  <a:schemeClr val="accent6">
                    <a:lumMod val="50000"/>
                  </a:schemeClr>
                </a:solidFill>
              </a:rPr>
              <a:t>2017</a:t>
            </a:r>
            <a:r>
              <a:rPr lang="en-US" sz="1600" b="1" dirty="0">
                <a:solidFill>
                  <a:schemeClr val="accent6">
                    <a:lumMod val="50000"/>
                  </a:schemeClr>
                </a:solidFill>
              </a:rPr>
              <a:t>, the Working Group’s activity results including the Citizens Budget Knowledge Product were presented at the Symposium on Promoting Fiscal Transparency, </a:t>
            </a:r>
            <a:r>
              <a:rPr lang="en-US" sz="1600" dirty="0">
                <a:solidFill>
                  <a:schemeClr val="accent6">
                    <a:lumMod val="50000"/>
                  </a:schemeClr>
                </a:solidFill>
              </a:rPr>
              <a:t>held on Day 2 of the 13</a:t>
            </a:r>
            <a:r>
              <a:rPr lang="en-US" sz="1600" baseline="30000" dirty="0">
                <a:solidFill>
                  <a:schemeClr val="accent6">
                    <a:lumMod val="50000"/>
                  </a:schemeClr>
                </a:solidFill>
              </a:rPr>
              <a:t>th</a:t>
            </a:r>
            <a:r>
              <a:rPr lang="en-US" sz="1600" dirty="0">
                <a:solidFill>
                  <a:schemeClr val="accent6">
                    <a:lumMod val="50000"/>
                  </a:schemeClr>
                </a:solidFill>
              </a:rPr>
              <a:t> Annual Meeting of Senior Budget Officials from Central, Eastern &amp; South-Eastern European Countries (CESEE SBO)</a:t>
            </a:r>
            <a:r>
              <a:rPr lang="ru-RU" sz="1600" dirty="0">
                <a:solidFill>
                  <a:schemeClr val="accent6">
                    <a:lumMod val="50000"/>
                  </a:schemeClr>
                </a:solidFill>
              </a:rPr>
              <a:t> </a:t>
            </a:r>
            <a:r>
              <a:rPr lang="en-US" sz="1600" dirty="0">
                <a:solidFill>
                  <a:schemeClr val="accent6">
                    <a:lumMod val="50000"/>
                  </a:schemeClr>
                </a:solidFill>
              </a:rPr>
              <a:t>with participation of </a:t>
            </a:r>
            <a:r>
              <a:rPr lang="ru-RU" sz="1600" dirty="0">
                <a:solidFill>
                  <a:schemeClr val="accent6">
                    <a:lumMod val="50000"/>
                  </a:schemeClr>
                </a:solidFill>
              </a:rPr>
              <a:t>GIFT, PEFA, </a:t>
            </a:r>
            <a:r>
              <a:rPr lang="en-US" sz="1600" dirty="0">
                <a:solidFill>
                  <a:schemeClr val="accent6">
                    <a:lumMod val="50000"/>
                  </a:schemeClr>
                </a:solidFill>
              </a:rPr>
              <a:t>International Federation of Accountants and </a:t>
            </a:r>
            <a:r>
              <a:rPr lang="ru-RU" sz="1600" dirty="0">
                <a:solidFill>
                  <a:schemeClr val="accent6">
                    <a:lumMod val="50000"/>
                  </a:schemeClr>
                </a:solidFill>
              </a:rPr>
              <a:t>PEMPAL. </a:t>
            </a:r>
            <a:r>
              <a:rPr lang="en-US" sz="1600" dirty="0">
                <a:solidFill>
                  <a:schemeClr val="accent6">
                    <a:lumMod val="50000"/>
                  </a:schemeClr>
                </a:solidFill>
              </a:rPr>
              <a:t> </a:t>
            </a:r>
            <a:endParaRPr lang="en-GB" sz="1600" dirty="0">
              <a:solidFill>
                <a:schemeClr val="accent6">
                  <a:lumMod val="50000"/>
                </a:schemeClr>
              </a:solidFill>
            </a:endParaRPr>
          </a:p>
          <a:p>
            <a:pPr marL="342900" indent="-342900" algn="just">
              <a:spcBef>
                <a:spcPct val="0"/>
              </a:spcBef>
              <a:buFont typeface="Arial" charset="0"/>
              <a:buChar char="•"/>
            </a:pPr>
            <a:endParaRPr lang="en-GB" sz="1600" dirty="0">
              <a:solidFill>
                <a:schemeClr val="accent6">
                  <a:lumMod val="50000"/>
                </a:schemeClr>
              </a:solidFill>
            </a:endParaRPr>
          </a:p>
          <a:p>
            <a:pPr marL="342900" indent="-342900" algn="just">
              <a:spcBef>
                <a:spcPct val="0"/>
              </a:spcBef>
              <a:buFont typeface="Arial" charset="0"/>
              <a:buChar char="•"/>
            </a:pPr>
            <a:r>
              <a:rPr lang="en-US" sz="1600" b="1" dirty="0">
                <a:solidFill>
                  <a:schemeClr val="accent6">
                    <a:lumMod val="50000"/>
                  </a:schemeClr>
                </a:solidFill>
              </a:rPr>
              <a:t>Our objective as of now is to enhance our activity on the basis of what has already been achieved and use citizens budgets as a tool promoting </a:t>
            </a:r>
            <a:r>
              <a:rPr lang="en-US" sz="1600" b="1" u="sng" dirty="0">
                <a:solidFill>
                  <a:schemeClr val="accent6">
                    <a:lumMod val="50000"/>
                  </a:schemeClr>
                </a:solidFill>
              </a:rPr>
              <a:t>more active public participation in the budget process</a:t>
            </a:r>
            <a:r>
              <a:rPr lang="ru-RU" sz="1600" b="1" dirty="0">
                <a:solidFill>
                  <a:schemeClr val="accent6">
                    <a:lumMod val="50000"/>
                  </a:schemeClr>
                </a:solidFill>
              </a:rPr>
              <a:t>.</a:t>
            </a:r>
            <a:endParaRPr lang="en-GB" sz="1600" b="1" dirty="0">
              <a:solidFill>
                <a:schemeClr val="accent6">
                  <a:lumMod val="50000"/>
                </a:schemeClr>
              </a:solidFill>
            </a:endParaRPr>
          </a:p>
          <a:p>
            <a:pPr marL="342900" indent="-342900" algn="just">
              <a:spcBef>
                <a:spcPct val="0"/>
              </a:spcBef>
              <a:buFont typeface="Arial" charset="0"/>
              <a:buChar char="•"/>
            </a:pPr>
            <a:endParaRPr lang="en-GB" sz="2000" b="1" dirty="0">
              <a:solidFill>
                <a:schemeClr val="accent6">
                  <a:lumMod val="50000"/>
                </a:schemeClr>
              </a:solidFill>
            </a:endParaRPr>
          </a:p>
          <a:p>
            <a:pPr marL="342900" indent="-342900" algn="just">
              <a:spcBef>
                <a:spcPct val="0"/>
              </a:spcBef>
              <a:buFont typeface="Arial" charset="0"/>
              <a:buChar char="•"/>
            </a:pPr>
            <a:endParaRPr lang="en-GB" sz="2000" b="1" dirty="0">
              <a:solidFill>
                <a:schemeClr val="accent6">
                  <a:lumMod val="50000"/>
                </a:schemeClr>
              </a:solidFill>
            </a:endParaRPr>
          </a:p>
          <a:p>
            <a:pPr marL="342900" indent="-342900" algn="just">
              <a:spcBef>
                <a:spcPct val="0"/>
              </a:spcBef>
              <a:buFont typeface="Arial" charset="0"/>
              <a:buChar char="•"/>
            </a:pPr>
            <a:endParaRPr lang="en-GB" sz="2000" b="1" dirty="0">
              <a:solidFill>
                <a:schemeClr val="accent6">
                  <a:lumMod val="50000"/>
                </a:schemeClr>
              </a:solidFill>
            </a:endParaRPr>
          </a:p>
          <a:p>
            <a:pPr>
              <a:spcBef>
                <a:spcPct val="0"/>
              </a:spcBef>
            </a:pPr>
            <a:endParaRPr lang="en-GB" sz="2000" b="1" dirty="0">
              <a:solidFill>
                <a:schemeClr val="accent6">
                  <a:lumMod val="50000"/>
                </a:schemeClr>
              </a:solidFill>
            </a:endParaRPr>
          </a:p>
          <a:p>
            <a:pPr lvl="0"/>
            <a:endParaRPr lang="en-US" sz="1800" dirty="0">
              <a:solidFill>
                <a:schemeClr val="tx1"/>
              </a:solidFill>
            </a:endParaRPr>
          </a:p>
          <a:p>
            <a:pPr lvl="0"/>
            <a:endParaRPr lang="en-US" sz="1800" dirty="0">
              <a:solidFill>
                <a:schemeClr val="tx1"/>
              </a:solidFill>
            </a:endParaRPr>
          </a:p>
          <a:p>
            <a:pPr lvl="0" algn="l"/>
            <a:endParaRPr lang="en-US" sz="1800" dirty="0">
              <a:solidFill>
                <a:schemeClr val="tx1"/>
              </a:solidFill>
            </a:endParaRPr>
          </a:p>
          <a:p>
            <a:pPr marL="457200" indent="-457200" algn="just" fontAlgn="auto">
              <a:spcAft>
                <a:spcPts val="0"/>
              </a:spcAft>
              <a:buFont typeface="Arial" pitchFamily="34" charset="0"/>
              <a:buChar char="•"/>
              <a:defRPr/>
            </a:pPr>
            <a:endParaRPr lang="en-US" sz="2800" dirty="0">
              <a:solidFill>
                <a:schemeClr val="tx1"/>
              </a:solidFill>
            </a:endParaRPr>
          </a:p>
        </p:txBody>
      </p:sp>
      <p:pic>
        <p:nvPicPr>
          <p:cNvPr id="37890"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5" name="Title 1"/>
          <p:cNvSpPr>
            <a:spLocks noGrp="1"/>
          </p:cNvSpPr>
          <p:nvPr>
            <p:ph type="ctrTitle"/>
          </p:nvPr>
        </p:nvSpPr>
        <p:spPr>
          <a:xfrm>
            <a:off x="847724" y="76200"/>
            <a:ext cx="9007473" cy="876300"/>
          </a:xfrm>
          <a:noFill/>
          <a:ln w="9525">
            <a:noFill/>
            <a:miter lim="800000"/>
            <a:headEnd/>
            <a:tailEnd/>
          </a:ln>
        </p:spPr>
        <p:txBody>
          <a:bodyPr vert="horz" wrap="square" lIns="91440" tIns="45720" rIns="91440" bIns="45720" numCol="1" anchor="ctr" anchorCtr="0" compatLnSpc="1">
            <a:prstTxWarp prst="textNoShape">
              <a:avLst/>
            </a:prstTxWarp>
          </a:bodyPr>
          <a:lstStyle/>
          <a:p>
            <a:r>
              <a:rPr lang="en-US" sz="2400" dirty="0">
                <a:solidFill>
                  <a:srgbClr val="002060"/>
                </a:solidFill>
              </a:rPr>
              <a:t>The Knowledge Product Has Been Highly Appraised by International Experts</a:t>
            </a:r>
          </a:p>
        </p:txBody>
      </p:sp>
    </p:spTree>
    <p:extLst>
      <p:ext uri="{BB962C8B-B14F-4D97-AF65-F5344CB8AC3E}">
        <p14:creationId xmlns:p14="http://schemas.microsoft.com/office/powerpoint/2010/main" val="29541870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838200"/>
            <a:ext cx="9313861" cy="6019800"/>
          </a:xfrm>
        </p:spPr>
        <p:txBody>
          <a:bodyPr rtlCol="0">
            <a:noAutofit/>
          </a:bodyPr>
          <a:lstStyle/>
          <a:p>
            <a:pPr marL="342900" indent="-342900" algn="just">
              <a:spcBef>
                <a:spcPct val="0"/>
              </a:spcBef>
              <a:buFont typeface="Arial" charset="0"/>
              <a:buChar char="•"/>
            </a:pPr>
            <a:endParaRPr lang="en-GB" sz="1600" dirty="0">
              <a:solidFill>
                <a:schemeClr val="accent6">
                  <a:lumMod val="50000"/>
                </a:schemeClr>
              </a:solidFill>
            </a:endParaRPr>
          </a:p>
          <a:p>
            <a:pPr marL="800100" lvl="1" indent="-342900" algn="just">
              <a:spcBef>
                <a:spcPct val="0"/>
              </a:spcBef>
              <a:buFont typeface="Arial" charset="0"/>
              <a:buChar char="•"/>
            </a:pPr>
            <a:r>
              <a:rPr lang="en-US" sz="1600" b="1" dirty="0">
                <a:solidFill>
                  <a:schemeClr val="accent6">
                    <a:lumMod val="50000"/>
                  </a:schemeClr>
                </a:solidFill>
              </a:rPr>
              <a:t>GIFT and IBP’s Warning</a:t>
            </a:r>
            <a:r>
              <a:rPr lang="en-GB" sz="1600" b="1" dirty="0">
                <a:solidFill>
                  <a:schemeClr val="accent6">
                    <a:lumMod val="50000"/>
                  </a:schemeClr>
                </a:solidFill>
              </a:rPr>
              <a:t>: establishing public participation </a:t>
            </a:r>
            <a:r>
              <a:rPr lang="en-US" sz="1600" dirty="0">
                <a:solidFill>
                  <a:schemeClr val="accent6">
                    <a:lumMod val="50000"/>
                  </a:schemeClr>
                </a:solidFill>
              </a:rPr>
              <a:t>and making it sustainable </a:t>
            </a:r>
            <a:r>
              <a:rPr lang="en-US" sz="1600" b="1" dirty="0">
                <a:solidFill>
                  <a:schemeClr val="accent6">
                    <a:lumMod val="50000"/>
                  </a:schemeClr>
                </a:solidFill>
              </a:rPr>
              <a:t>requires more time </a:t>
            </a:r>
            <a:r>
              <a:rPr lang="en-GB" sz="1600" dirty="0">
                <a:solidFill>
                  <a:schemeClr val="accent6">
                    <a:lumMod val="50000"/>
                  </a:schemeClr>
                </a:solidFill>
              </a:rPr>
              <a:t>(as compared to publishing budget documentation).</a:t>
            </a:r>
          </a:p>
          <a:p>
            <a:pPr marL="800100" lvl="1" indent="-342900" algn="just">
              <a:spcBef>
                <a:spcPct val="0"/>
              </a:spcBef>
              <a:buFont typeface="Arial" charset="0"/>
              <a:buChar char="•"/>
            </a:pPr>
            <a:endParaRPr lang="en-GB" sz="1600" dirty="0">
              <a:solidFill>
                <a:schemeClr val="accent6">
                  <a:lumMod val="50000"/>
                </a:schemeClr>
              </a:solidFill>
            </a:endParaRPr>
          </a:p>
          <a:p>
            <a:pPr marL="800100" lvl="1" indent="-342900" algn="just">
              <a:spcBef>
                <a:spcPct val="0"/>
              </a:spcBef>
              <a:buFont typeface="Arial" charset="0"/>
              <a:buChar char="•"/>
            </a:pPr>
            <a:r>
              <a:rPr lang="en-US" sz="1600" b="1" dirty="0">
                <a:solidFill>
                  <a:schemeClr val="accent6">
                    <a:lumMod val="50000"/>
                  </a:schemeClr>
                </a:solidFill>
              </a:rPr>
              <a:t>We need to work at two levels - </a:t>
            </a:r>
            <a:r>
              <a:rPr lang="en-GB" sz="1600" dirty="0">
                <a:solidFill>
                  <a:schemeClr val="accent6">
                    <a:lumMod val="50000"/>
                  </a:schemeClr>
                </a:solidFill>
              </a:rPr>
              <a:t>that of the state and that of the civil society/population</a:t>
            </a:r>
            <a:r>
              <a:rPr lang="ru-RU" sz="1600" dirty="0">
                <a:solidFill>
                  <a:schemeClr val="accent6">
                    <a:lumMod val="50000"/>
                  </a:schemeClr>
                </a:solidFill>
              </a:rPr>
              <a:t>, </a:t>
            </a:r>
            <a:r>
              <a:rPr lang="en-US" sz="1600" dirty="0">
                <a:solidFill>
                  <a:schemeClr val="accent6">
                    <a:lumMod val="50000"/>
                  </a:schemeClr>
                </a:solidFill>
              </a:rPr>
              <a:t>i.e. implement mechanisms enabling public participation in the process, as well as initiatives designed to increase the demand for budget information (especially in countries with less developed and less active civil society</a:t>
            </a:r>
            <a:r>
              <a:rPr lang="ru-RU" sz="1600" dirty="0">
                <a:solidFill>
                  <a:schemeClr val="accent6">
                    <a:lumMod val="50000"/>
                  </a:schemeClr>
                </a:solidFill>
              </a:rPr>
              <a:t>)</a:t>
            </a:r>
            <a:r>
              <a:rPr lang="en-GB" sz="1600" dirty="0">
                <a:solidFill>
                  <a:schemeClr val="accent6">
                    <a:lumMod val="50000"/>
                  </a:schemeClr>
                </a:solidFill>
              </a:rPr>
              <a:t>. </a:t>
            </a:r>
          </a:p>
          <a:p>
            <a:pPr marL="800100" lvl="1" indent="-342900" algn="just">
              <a:spcBef>
                <a:spcPct val="0"/>
              </a:spcBef>
              <a:buFont typeface="Arial" charset="0"/>
              <a:buChar char="•"/>
            </a:pPr>
            <a:endParaRPr lang="en-GB" sz="1600" dirty="0">
              <a:solidFill>
                <a:schemeClr val="accent6">
                  <a:lumMod val="50000"/>
                </a:schemeClr>
              </a:solidFill>
            </a:endParaRPr>
          </a:p>
          <a:p>
            <a:pPr marL="800100" lvl="1" indent="-342900" algn="just">
              <a:spcBef>
                <a:spcPct val="0"/>
              </a:spcBef>
              <a:buFont typeface="Arial" charset="0"/>
              <a:buChar char="•"/>
            </a:pPr>
            <a:r>
              <a:rPr lang="en-US" sz="1600" b="1" dirty="0">
                <a:solidFill>
                  <a:schemeClr val="accent6">
                    <a:lumMod val="50000"/>
                  </a:schemeClr>
                </a:solidFill>
              </a:rPr>
              <a:t>As a starting point, we may ask citizens what they would like to see in the citizens budgets </a:t>
            </a:r>
            <a:r>
              <a:rPr lang="en-US" sz="1600" dirty="0">
                <a:solidFill>
                  <a:schemeClr val="accent6">
                    <a:lumMod val="50000"/>
                  </a:schemeClr>
                </a:solidFill>
              </a:rPr>
              <a:t>and, more generally, how they would like to participate in the budget process</a:t>
            </a:r>
            <a:r>
              <a:rPr lang="en-GB" sz="1600" dirty="0">
                <a:solidFill>
                  <a:schemeClr val="accent6">
                    <a:lumMod val="50000"/>
                  </a:schemeClr>
                </a:solidFill>
              </a:rPr>
              <a:t>.</a:t>
            </a:r>
          </a:p>
          <a:p>
            <a:pPr marL="800100" lvl="1" indent="-342900" algn="just">
              <a:spcBef>
                <a:spcPct val="0"/>
              </a:spcBef>
              <a:buFont typeface="Arial" charset="0"/>
              <a:buChar char="•"/>
            </a:pPr>
            <a:endParaRPr lang="en-GB" sz="1600" dirty="0">
              <a:solidFill>
                <a:schemeClr val="accent6">
                  <a:lumMod val="50000"/>
                </a:schemeClr>
              </a:solidFill>
            </a:endParaRPr>
          </a:p>
          <a:p>
            <a:pPr marL="457200" lvl="0" indent="-457200" algn="just" fontAlgn="auto">
              <a:spcAft>
                <a:spcPts val="0"/>
              </a:spcAft>
              <a:buFont typeface="Arial"/>
              <a:buChar char="•"/>
              <a:defRPr/>
            </a:pPr>
            <a:r>
              <a:rPr lang="en-US" sz="1600" b="1" dirty="0">
                <a:solidFill>
                  <a:srgbClr val="C0504D"/>
                </a:solidFill>
              </a:rPr>
              <a:t>Today’s Agenda</a:t>
            </a:r>
            <a:r>
              <a:rPr lang="en-US" sz="1600" dirty="0">
                <a:solidFill>
                  <a:srgbClr val="C0504D"/>
                </a:solidFill>
              </a:rPr>
              <a:t>:</a:t>
            </a:r>
            <a:r>
              <a:rPr lang="ru-RU" sz="1600" dirty="0">
                <a:solidFill>
                  <a:srgbClr val="C0504D"/>
                </a:solidFill>
              </a:rPr>
              <a:t> </a:t>
            </a:r>
            <a:r>
              <a:rPr lang="en-US" sz="1600" dirty="0">
                <a:solidFill>
                  <a:srgbClr val="C0504D"/>
                </a:solidFill>
              </a:rPr>
              <a:t>World Bank expert Harika Masoud will deliver a presentation on the outcomes of PEMPAL countries survey of their public participation related experiences;</a:t>
            </a:r>
            <a:r>
              <a:rPr lang="ru-RU" sz="1600" dirty="0">
                <a:solidFill>
                  <a:srgbClr val="C0504D"/>
                </a:solidFill>
              </a:rPr>
              <a:t> </a:t>
            </a:r>
            <a:r>
              <a:rPr lang="en-US" sz="1600" dirty="0">
                <a:solidFill>
                  <a:srgbClr val="C0504D"/>
                </a:solidFill>
              </a:rPr>
              <a:t>IBP expert Sally </a:t>
            </a:r>
            <a:r>
              <a:rPr lang="en-US" sz="1600" dirty="0" err="1">
                <a:solidFill>
                  <a:srgbClr val="C0504D"/>
                </a:solidFill>
              </a:rPr>
              <a:t>Torbert</a:t>
            </a:r>
            <a:r>
              <a:rPr lang="en-US" sz="1600" dirty="0">
                <a:solidFill>
                  <a:srgbClr val="C0504D"/>
                </a:solidFill>
              </a:rPr>
              <a:t> will present the latest Public Participation Section results of the IBP Open Budget Survey in 115 countries;</a:t>
            </a:r>
            <a:r>
              <a:rPr lang="ru-RU" sz="1600" dirty="0">
                <a:solidFill>
                  <a:srgbClr val="C0504D"/>
                </a:solidFill>
              </a:rPr>
              <a:t> </a:t>
            </a:r>
            <a:r>
              <a:rPr lang="en-US" sz="1600" dirty="0">
                <a:solidFill>
                  <a:srgbClr val="C0504D"/>
                </a:solidFill>
              </a:rPr>
              <a:t>GIFT Network Director Juan Pablo Guerrero will present new practical examples of public participation in the budget process</a:t>
            </a:r>
            <a:r>
              <a:rPr lang="ru-RU" sz="1600" dirty="0">
                <a:solidFill>
                  <a:srgbClr val="C0504D"/>
                </a:solidFill>
              </a:rPr>
              <a:t>; </a:t>
            </a:r>
            <a:r>
              <a:rPr lang="en-US" sz="1600" dirty="0">
                <a:solidFill>
                  <a:srgbClr val="C0504D"/>
                </a:solidFill>
              </a:rPr>
              <a:t>experience of a PEMPAL</a:t>
            </a:r>
            <a:r>
              <a:rPr lang="ru-RU" sz="1600" dirty="0">
                <a:solidFill>
                  <a:srgbClr val="C0504D"/>
                </a:solidFill>
              </a:rPr>
              <a:t> </a:t>
            </a:r>
            <a:r>
              <a:rPr lang="en-US" sz="1600" dirty="0">
                <a:solidFill>
                  <a:srgbClr val="C0504D"/>
                </a:solidFill>
              </a:rPr>
              <a:t>country will be presented using the examples of Georgia (Inga </a:t>
            </a:r>
            <a:r>
              <a:rPr lang="en-US" sz="1600" dirty="0" err="1">
                <a:solidFill>
                  <a:srgbClr val="C0504D"/>
                </a:solidFill>
              </a:rPr>
              <a:t>Gurgenidze</a:t>
            </a:r>
            <a:r>
              <a:rPr lang="en-US" sz="1600" dirty="0">
                <a:solidFill>
                  <a:srgbClr val="C0504D"/>
                </a:solidFill>
              </a:rPr>
              <a:t>) and Croatia (</a:t>
            </a:r>
            <a:r>
              <a:rPr lang="en-US" sz="1600" dirty="0" err="1">
                <a:solidFill>
                  <a:srgbClr val="C0504D"/>
                </a:solidFill>
              </a:rPr>
              <a:t>Mladenka</a:t>
            </a:r>
            <a:r>
              <a:rPr lang="en-US" sz="1600" dirty="0">
                <a:solidFill>
                  <a:srgbClr val="C0504D"/>
                </a:solidFill>
              </a:rPr>
              <a:t> </a:t>
            </a:r>
            <a:r>
              <a:rPr lang="en-US" sz="1600" dirty="0" err="1">
                <a:solidFill>
                  <a:srgbClr val="C0504D"/>
                </a:solidFill>
              </a:rPr>
              <a:t>Karacic</a:t>
            </a:r>
            <a:r>
              <a:rPr lang="en-US" sz="1600" dirty="0">
                <a:solidFill>
                  <a:srgbClr val="C0504D"/>
                </a:solidFill>
              </a:rPr>
              <a:t>).</a:t>
            </a:r>
          </a:p>
          <a:p>
            <a:pPr marL="342900" indent="-342900" algn="just">
              <a:spcBef>
                <a:spcPct val="0"/>
              </a:spcBef>
              <a:buFont typeface="Arial" charset="0"/>
              <a:buChar char="•"/>
            </a:pPr>
            <a:endParaRPr lang="en-GB" sz="1600" b="1" dirty="0">
              <a:solidFill>
                <a:schemeClr val="accent6">
                  <a:lumMod val="50000"/>
                </a:schemeClr>
              </a:solidFill>
            </a:endParaRPr>
          </a:p>
          <a:p>
            <a:pPr marL="342900" indent="-342900" algn="just">
              <a:spcBef>
                <a:spcPct val="0"/>
              </a:spcBef>
              <a:buFont typeface="Arial" charset="0"/>
              <a:buChar char="•"/>
            </a:pPr>
            <a:endParaRPr lang="en-GB" sz="1600" b="1" dirty="0">
              <a:solidFill>
                <a:schemeClr val="accent6">
                  <a:lumMod val="50000"/>
                </a:schemeClr>
              </a:solidFill>
            </a:endParaRPr>
          </a:p>
          <a:p>
            <a:pPr marL="342900" indent="-342900" algn="just">
              <a:spcBef>
                <a:spcPct val="0"/>
              </a:spcBef>
              <a:buFont typeface="Arial" charset="0"/>
              <a:buChar char="•"/>
            </a:pPr>
            <a:endParaRPr lang="en-GB" sz="1600" b="1" dirty="0">
              <a:solidFill>
                <a:schemeClr val="accent6">
                  <a:lumMod val="50000"/>
                </a:schemeClr>
              </a:solidFill>
            </a:endParaRPr>
          </a:p>
          <a:p>
            <a:pPr marL="342900" indent="-342900" algn="just">
              <a:spcBef>
                <a:spcPct val="0"/>
              </a:spcBef>
              <a:buFont typeface="Arial" charset="0"/>
              <a:buChar char="•"/>
            </a:pPr>
            <a:endParaRPr lang="en-GB" sz="1600" b="1" dirty="0">
              <a:solidFill>
                <a:schemeClr val="accent6">
                  <a:lumMod val="50000"/>
                </a:schemeClr>
              </a:solidFill>
            </a:endParaRPr>
          </a:p>
          <a:p>
            <a:pPr>
              <a:spcBef>
                <a:spcPct val="0"/>
              </a:spcBef>
            </a:pPr>
            <a:endParaRPr lang="en-GB" sz="1600" b="1" dirty="0">
              <a:solidFill>
                <a:schemeClr val="accent6">
                  <a:lumMod val="50000"/>
                </a:schemeClr>
              </a:solidFill>
            </a:endParaRPr>
          </a:p>
          <a:p>
            <a:pPr lvl="0"/>
            <a:endParaRPr lang="en-US" sz="1600" dirty="0">
              <a:solidFill>
                <a:schemeClr val="tx1"/>
              </a:solidFill>
            </a:endParaRPr>
          </a:p>
          <a:p>
            <a:pPr lvl="0"/>
            <a:endParaRPr lang="en-US" sz="1600" dirty="0">
              <a:solidFill>
                <a:schemeClr val="tx1"/>
              </a:solidFill>
            </a:endParaRPr>
          </a:p>
          <a:p>
            <a:pPr lvl="0" algn="l"/>
            <a:endParaRPr lang="en-US" sz="1600" dirty="0">
              <a:solidFill>
                <a:schemeClr val="tx1"/>
              </a:solidFill>
            </a:endParaRPr>
          </a:p>
          <a:p>
            <a:pPr marL="457200" indent="-457200" algn="just" fontAlgn="auto">
              <a:spcAft>
                <a:spcPts val="0"/>
              </a:spcAft>
              <a:buFont typeface="Arial" pitchFamily="34" charset="0"/>
              <a:buChar char="•"/>
              <a:defRPr/>
            </a:pPr>
            <a:endParaRPr lang="en-US" sz="1600" dirty="0">
              <a:solidFill>
                <a:schemeClr val="tx1"/>
              </a:solidFill>
            </a:endParaRPr>
          </a:p>
        </p:txBody>
      </p:sp>
      <p:pic>
        <p:nvPicPr>
          <p:cNvPr id="37890"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5" name="Title 1"/>
          <p:cNvSpPr>
            <a:spLocks noGrp="1"/>
          </p:cNvSpPr>
          <p:nvPr>
            <p:ph type="ctrTitle"/>
          </p:nvPr>
        </p:nvSpPr>
        <p:spPr>
          <a:xfrm>
            <a:off x="889792" y="9525"/>
            <a:ext cx="8839200" cy="904875"/>
          </a:xfrm>
        </p:spPr>
        <p:txBody>
          <a:bodyPr/>
          <a:lstStyle/>
          <a:p>
            <a:r>
              <a:rPr lang="en-US" sz="3600" dirty="0">
                <a:solidFill>
                  <a:srgbClr val="002060"/>
                </a:solidFill>
              </a:rPr>
              <a:t>Next</a:t>
            </a:r>
            <a:r>
              <a:rPr lang="en-US" sz="3600" dirty="0">
                <a:solidFill>
                  <a:srgbClr val="002060"/>
                </a:solidFill>
                <a:cs typeface="Calibri"/>
              </a:rPr>
              <a:t> Steps </a:t>
            </a:r>
            <a:endParaRPr lang="en-US" sz="3600" dirty="0">
              <a:solidFill>
                <a:srgbClr val="002060"/>
              </a:solidFill>
            </a:endParaRPr>
          </a:p>
        </p:txBody>
      </p:sp>
    </p:spTree>
    <p:extLst>
      <p:ext uri="{BB962C8B-B14F-4D97-AF65-F5344CB8AC3E}">
        <p14:creationId xmlns:p14="http://schemas.microsoft.com/office/powerpoint/2010/main" val="8586370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0"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5" name="Title 1"/>
          <p:cNvSpPr>
            <a:spLocks noGrp="1"/>
          </p:cNvSpPr>
          <p:nvPr>
            <p:ph type="ctrTitle"/>
          </p:nvPr>
        </p:nvSpPr>
        <p:spPr>
          <a:xfrm>
            <a:off x="990600" y="0"/>
            <a:ext cx="8686800" cy="876300"/>
          </a:xfrm>
        </p:spPr>
        <p:txBody>
          <a:bodyPr/>
          <a:lstStyle/>
          <a:p>
            <a:r>
              <a:rPr lang="en-US" sz="3600" dirty="0">
                <a:solidFill>
                  <a:srgbClr val="002060"/>
                </a:solidFill>
              </a:rPr>
              <a:t>Forthcoming WG Activities</a:t>
            </a:r>
          </a:p>
        </p:txBody>
      </p:sp>
      <p:graphicFrame>
        <p:nvGraphicFramePr>
          <p:cNvPr id="6" name="Таблица 5"/>
          <p:cNvGraphicFramePr>
            <a:graphicFrameLocks noGrp="1"/>
          </p:cNvGraphicFramePr>
          <p:nvPr>
            <p:extLst>
              <p:ext uri="{D42A27DB-BD31-4B8C-83A1-F6EECF244321}">
                <p14:modId xmlns:p14="http://schemas.microsoft.com/office/powerpoint/2010/main" val="2831788590"/>
              </p:ext>
            </p:extLst>
          </p:nvPr>
        </p:nvGraphicFramePr>
        <p:xfrm>
          <a:off x="914400" y="838200"/>
          <a:ext cx="8830491" cy="4663358"/>
        </p:xfrm>
        <a:graphic>
          <a:graphicData uri="http://schemas.openxmlformats.org/drawingml/2006/table">
            <a:tbl>
              <a:tblPr firstRow="1" bandRow="1">
                <a:tableStyleId>{5C22544A-7EE6-4342-B048-85BDC9FD1C3A}</a:tableStyleId>
              </a:tblPr>
              <a:tblGrid>
                <a:gridCol w="381963">
                  <a:extLst>
                    <a:ext uri="{9D8B030D-6E8A-4147-A177-3AD203B41FA5}">
                      <a16:colId xmlns:a16="http://schemas.microsoft.com/office/drawing/2014/main" val="20000"/>
                    </a:ext>
                  </a:extLst>
                </a:gridCol>
                <a:gridCol w="6628437">
                  <a:extLst>
                    <a:ext uri="{9D8B030D-6E8A-4147-A177-3AD203B41FA5}">
                      <a16:colId xmlns:a16="http://schemas.microsoft.com/office/drawing/2014/main" val="20001"/>
                    </a:ext>
                  </a:extLst>
                </a:gridCol>
                <a:gridCol w="1820091">
                  <a:extLst>
                    <a:ext uri="{9D8B030D-6E8A-4147-A177-3AD203B41FA5}">
                      <a16:colId xmlns:a16="http://schemas.microsoft.com/office/drawing/2014/main" val="20002"/>
                    </a:ext>
                  </a:extLst>
                </a:gridCol>
              </a:tblGrid>
              <a:tr h="396018">
                <a:tc>
                  <a:txBody>
                    <a:bodyPr/>
                    <a:lstStyle/>
                    <a:p>
                      <a:endParaRPr lang="ru-RU" sz="1600" dirty="0"/>
                    </a:p>
                  </a:txBody>
                  <a:tcPr>
                    <a:solidFill>
                      <a:schemeClr val="accent1">
                        <a:lumMod val="20000"/>
                        <a:lumOff val="80000"/>
                      </a:schemeClr>
                    </a:solidFill>
                  </a:tcPr>
                </a:tc>
                <a:tc>
                  <a:txBody>
                    <a:bodyPr/>
                    <a:lstStyle/>
                    <a:p>
                      <a:pPr algn="ctr"/>
                      <a:r>
                        <a:rPr lang="en-US" sz="1400" dirty="0">
                          <a:solidFill>
                            <a:schemeClr val="tx1"/>
                          </a:solidFill>
                        </a:rPr>
                        <a:t>Action Plan for 201</a:t>
                      </a:r>
                      <a:r>
                        <a:rPr lang="ru-RU" sz="1400" dirty="0">
                          <a:solidFill>
                            <a:schemeClr val="tx1"/>
                          </a:solidFill>
                        </a:rPr>
                        <a:t>8</a:t>
                      </a:r>
                      <a:r>
                        <a:rPr lang="en-US" sz="1400" dirty="0">
                          <a:solidFill>
                            <a:schemeClr val="tx1"/>
                          </a:solidFill>
                        </a:rPr>
                        <a:t>-</a:t>
                      </a:r>
                      <a:r>
                        <a:rPr lang="ru-RU" sz="1400" dirty="0">
                          <a:solidFill>
                            <a:schemeClr val="tx1"/>
                          </a:solidFill>
                        </a:rPr>
                        <a:t>20</a:t>
                      </a:r>
                      <a:r>
                        <a:rPr lang="en-US" sz="1400" dirty="0">
                          <a:solidFill>
                            <a:schemeClr val="tx1"/>
                          </a:solidFill>
                        </a:rPr>
                        <a:t>1</a:t>
                      </a:r>
                      <a:r>
                        <a:rPr lang="ru-RU" sz="1400" dirty="0">
                          <a:solidFill>
                            <a:schemeClr val="tx1"/>
                          </a:solidFill>
                        </a:rPr>
                        <a:t>9</a:t>
                      </a:r>
                    </a:p>
                  </a:txBody>
                  <a:tcPr>
                    <a:solidFill>
                      <a:schemeClr val="accent1">
                        <a:lumMod val="20000"/>
                        <a:lumOff val="80000"/>
                      </a:schemeClr>
                    </a:solidFill>
                  </a:tcPr>
                </a:tc>
                <a:tc>
                  <a:txBody>
                    <a:bodyPr/>
                    <a:lstStyle/>
                    <a:p>
                      <a:pPr marL="0" algn="ctr" defTabSz="914400" rtl="0" eaLnBrk="1" latinLnBrk="0" hangingPunct="1"/>
                      <a:r>
                        <a:rPr lang="en-US" sz="1400" b="1" kern="1200" dirty="0">
                          <a:solidFill>
                            <a:schemeClr val="tx1"/>
                          </a:solidFill>
                          <a:latin typeface="+mn-lt"/>
                          <a:ea typeface="+mn-ea"/>
                          <a:cs typeface="+mn-cs"/>
                        </a:rPr>
                        <a:t>Timeframe</a:t>
                      </a:r>
                      <a:endParaRPr lang="ru-RU" sz="1400" b="1" kern="1200" dirty="0">
                        <a:solidFill>
                          <a:schemeClr val="tx1"/>
                        </a:solidFill>
                        <a:latin typeface="+mn-lt"/>
                        <a:ea typeface="+mn-ea"/>
                        <a:cs typeface="+mn-cs"/>
                      </a:endParaRPr>
                    </a:p>
                  </a:txBody>
                  <a:tcPr>
                    <a:solidFill>
                      <a:schemeClr val="accent1">
                        <a:lumMod val="20000"/>
                        <a:lumOff val="80000"/>
                      </a:schemeClr>
                    </a:solidFill>
                  </a:tcPr>
                </a:tc>
                <a:extLst>
                  <a:ext uri="{0D108BD9-81ED-4DB2-BD59-A6C34878D82A}">
                    <a16:rowId xmlns:a16="http://schemas.microsoft.com/office/drawing/2014/main" val="10000"/>
                  </a:ext>
                </a:extLst>
              </a:tr>
              <a:tr h="389291">
                <a:tc gridSpan="3">
                  <a:txBody>
                    <a:bodyPr/>
                    <a:lstStyle/>
                    <a:p>
                      <a:pPr algn="ctr"/>
                      <a:r>
                        <a:rPr lang="en-US" sz="1400" kern="1200" dirty="0">
                          <a:solidFill>
                            <a:schemeClr val="tx1"/>
                          </a:solidFill>
                          <a:latin typeface="Lucida Grande CY"/>
                          <a:ea typeface="+mn-ea"/>
                          <a:cs typeface="Lucida Grande CY"/>
                        </a:rPr>
                        <a:t>Current Fiscal Year</a:t>
                      </a:r>
                      <a:endParaRPr lang="ru-RU" sz="1400" kern="1200" dirty="0">
                        <a:solidFill>
                          <a:schemeClr val="tx1"/>
                        </a:solidFill>
                        <a:latin typeface="Lucida Grande CY"/>
                        <a:ea typeface="+mn-ea"/>
                        <a:cs typeface="Lucida Grande CY"/>
                      </a:endParaRPr>
                    </a:p>
                  </a:txBody>
                  <a:tcPr>
                    <a:noFill/>
                  </a:tcPr>
                </a:tc>
                <a:tc hMerge="1">
                  <a:txBody>
                    <a:bodyPr/>
                    <a:lstStyle/>
                    <a:p>
                      <a:pPr algn="just">
                        <a:lnSpc>
                          <a:spcPct val="115000"/>
                        </a:lnSpc>
                        <a:spcAft>
                          <a:spcPts val="0"/>
                        </a:spcAft>
                      </a:pPr>
                      <a:endParaRPr lang="ru-RU" sz="1600" kern="1200" dirty="0">
                        <a:solidFill>
                          <a:schemeClr val="tx1"/>
                        </a:solidFill>
                        <a:latin typeface="Lucida Grande CY"/>
                        <a:ea typeface="+mn-ea"/>
                        <a:cs typeface="Lucida Grande CY"/>
                      </a:endParaRPr>
                    </a:p>
                  </a:txBody>
                  <a:tcPr marL="68580" marR="68580" marT="0" marB="0">
                    <a:solidFill>
                      <a:schemeClr val="accent1">
                        <a:lumMod val="20000"/>
                        <a:lumOff val="80000"/>
                      </a:schemeClr>
                    </a:solidFill>
                  </a:tcPr>
                </a:tc>
                <a:tc hMerge="1">
                  <a:txBody>
                    <a:bodyPr/>
                    <a:lstStyle/>
                    <a:p>
                      <a:endParaRPr lang="ru-RU"/>
                    </a:p>
                  </a:txBody>
                  <a:tcPr/>
                </a:tc>
                <a:extLst>
                  <a:ext uri="{0D108BD9-81ED-4DB2-BD59-A6C34878D82A}">
                    <a16:rowId xmlns:a16="http://schemas.microsoft.com/office/drawing/2014/main" val="10001"/>
                  </a:ext>
                </a:extLst>
              </a:tr>
              <a:tr h="689643">
                <a:tc>
                  <a:txBody>
                    <a:bodyPr/>
                    <a:lstStyle/>
                    <a:p>
                      <a:r>
                        <a:rPr lang="ru-RU" sz="1600" kern="1200" dirty="0">
                          <a:solidFill>
                            <a:schemeClr val="tx1"/>
                          </a:solidFill>
                          <a:latin typeface="Lucida Grande CY"/>
                          <a:ea typeface="+mn-ea"/>
                          <a:cs typeface="Lucida Grande CY"/>
                        </a:rPr>
                        <a:t>1.</a:t>
                      </a:r>
                    </a:p>
                  </a:txBody>
                  <a:tcPr>
                    <a:solidFill>
                      <a:schemeClr val="accent1">
                        <a:lumMod val="20000"/>
                        <a:lumOff val="80000"/>
                      </a:schemeClr>
                    </a:solidFill>
                  </a:tcPr>
                </a:tc>
                <a:tc>
                  <a:txBody>
                    <a:bodyPr/>
                    <a:lstStyle/>
                    <a:p>
                      <a:pPr marL="0" algn="just" defTabSz="914400" rtl="0" eaLnBrk="1" latinLnBrk="0" hangingPunct="1">
                        <a:lnSpc>
                          <a:spcPct val="115000"/>
                        </a:lnSpc>
                        <a:spcAft>
                          <a:spcPts val="0"/>
                        </a:spcAft>
                      </a:pPr>
                      <a:r>
                        <a:rPr lang="en-US" sz="1400" kern="1200" dirty="0">
                          <a:solidFill>
                            <a:schemeClr val="tx1"/>
                          </a:solidFill>
                          <a:latin typeface="Lucida Grande CY"/>
                          <a:ea typeface="+mn-ea"/>
                          <a:cs typeface="Lucida Grande CY"/>
                        </a:rPr>
                        <a:t>Meeting to be held in parallel to the 14</a:t>
                      </a:r>
                      <a:r>
                        <a:rPr lang="en-US" sz="1400" kern="1200" baseline="30000" dirty="0">
                          <a:solidFill>
                            <a:schemeClr val="tx1"/>
                          </a:solidFill>
                          <a:latin typeface="Lucida Grande CY"/>
                          <a:ea typeface="+mn-ea"/>
                          <a:cs typeface="Lucida Grande CY"/>
                        </a:rPr>
                        <a:t>th</a:t>
                      </a:r>
                      <a:r>
                        <a:rPr lang="en-US" sz="1400" kern="1200" dirty="0">
                          <a:solidFill>
                            <a:schemeClr val="tx1"/>
                          </a:solidFill>
                          <a:latin typeface="Lucida Grande CY"/>
                          <a:ea typeface="+mn-ea"/>
                          <a:cs typeface="Lucida Grande CY"/>
                        </a:rPr>
                        <a:t> Meeting of Senior Budget Officials from CESEE Countries </a:t>
                      </a:r>
                      <a:r>
                        <a:rPr lang="ru-RU" sz="1400" kern="1200" dirty="0">
                          <a:solidFill>
                            <a:schemeClr val="tx1"/>
                          </a:solidFill>
                          <a:latin typeface="Lucida Grande CY"/>
                          <a:ea typeface="+mn-ea"/>
                          <a:cs typeface="Lucida Grande CY"/>
                        </a:rPr>
                        <a:t>(</a:t>
                      </a:r>
                      <a:r>
                        <a:rPr lang="en-US" sz="1400" kern="1200" dirty="0">
                          <a:solidFill>
                            <a:schemeClr val="tx1"/>
                          </a:solidFill>
                          <a:latin typeface="Lucida Grande CY"/>
                          <a:ea typeface="+mn-ea"/>
                          <a:cs typeface="Lucida Grande CY"/>
                        </a:rPr>
                        <a:t>Zagreb</a:t>
                      </a:r>
                      <a:r>
                        <a:rPr lang="ru-RU" sz="1400" kern="1200" dirty="0">
                          <a:solidFill>
                            <a:schemeClr val="tx1"/>
                          </a:solidFill>
                          <a:latin typeface="Lucida Grande CY"/>
                          <a:ea typeface="+mn-ea"/>
                          <a:cs typeface="Lucida Grande CY"/>
                        </a:rPr>
                        <a:t>, </a:t>
                      </a:r>
                      <a:r>
                        <a:rPr lang="en-US" sz="1400" kern="1200" dirty="0">
                          <a:solidFill>
                            <a:schemeClr val="tx1"/>
                          </a:solidFill>
                          <a:latin typeface="Lucida Grande CY"/>
                          <a:ea typeface="+mn-ea"/>
                          <a:cs typeface="Lucida Grande CY"/>
                        </a:rPr>
                        <a:t>Croatia</a:t>
                      </a:r>
                      <a:r>
                        <a:rPr lang="ru-RU" sz="1400" kern="1200" dirty="0">
                          <a:solidFill>
                            <a:schemeClr val="tx1"/>
                          </a:solidFill>
                          <a:latin typeface="Lucida Grande CY"/>
                          <a:ea typeface="+mn-ea"/>
                          <a:cs typeface="Lucida Grande CY"/>
                        </a:rPr>
                        <a:t>)</a:t>
                      </a:r>
                    </a:p>
                  </a:txBody>
                  <a:tcPr marL="68580" marR="68580" marT="0" marB="0">
                    <a:solidFill>
                      <a:schemeClr val="accent1">
                        <a:lumMod val="20000"/>
                        <a:lumOff val="80000"/>
                      </a:schemeClr>
                    </a:solidFill>
                  </a:tcPr>
                </a:tc>
                <a:tc>
                  <a:txBody>
                    <a:bodyPr/>
                    <a:lstStyle/>
                    <a:p>
                      <a:pPr marL="0" algn="ctr" defTabSz="914400" rtl="0" eaLnBrk="1" latinLnBrk="0" hangingPunct="1">
                        <a:lnSpc>
                          <a:spcPct val="115000"/>
                        </a:lnSpc>
                        <a:spcAft>
                          <a:spcPts val="0"/>
                        </a:spcAft>
                      </a:pPr>
                      <a:r>
                        <a:rPr lang="en-US" sz="1400" kern="1200" dirty="0">
                          <a:solidFill>
                            <a:schemeClr val="tx1"/>
                          </a:solidFill>
                          <a:latin typeface="Lucida Grande CY"/>
                          <a:ea typeface="+mn-ea"/>
                          <a:cs typeface="Lucida Grande CY"/>
                        </a:rPr>
                        <a:t>May </a:t>
                      </a:r>
                      <a:r>
                        <a:rPr lang="ru-RU" sz="1400" kern="1200" dirty="0">
                          <a:solidFill>
                            <a:schemeClr val="tx1"/>
                          </a:solidFill>
                          <a:latin typeface="Lucida Grande CY"/>
                          <a:ea typeface="+mn-ea"/>
                          <a:cs typeface="Lucida Grande CY"/>
                        </a:rPr>
                        <a:t>24-25</a:t>
                      </a:r>
                      <a:r>
                        <a:rPr lang="en-US" sz="1400" kern="1200" dirty="0">
                          <a:solidFill>
                            <a:schemeClr val="tx1"/>
                          </a:solidFill>
                          <a:latin typeface="Lucida Grande CY"/>
                          <a:ea typeface="+mn-ea"/>
                          <a:cs typeface="Lucida Grande CY"/>
                        </a:rPr>
                        <a:t>, </a:t>
                      </a:r>
                      <a:r>
                        <a:rPr lang="ru-RU" sz="1400" kern="1200" dirty="0">
                          <a:solidFill>
                            <a:schemeClr val="tx1"/>
                          </a:solidFill>
                          <a:latin typeface="Lucida Grande CY"/>
                          <a:ea typeface="+mn-ea"/>
                          <a:cs typeface="Lucida Grande CY"/>
                        </a:rPr>
                        <a:t>2018</a:t>
                      </a:r>
                    </a:p>
                  </a:txBody>
                  <a:tcPr marL="68580" marR="68580" marT="0" marB="0">
                    <a:solidFill>
                      <a:schemeClr val="accent1">
                        <a:lumMod val="20000"/>
                        <a:lumOff val="80000"/>
                      </a:schemeClr>
                    </a:solidFill>
                  </a:tcPr>
                </a:tc>
                <a:extLst>
                  <a:ext uri="{0D108BD9-81ED-4DB2-BD59-A6C34878D82A}">
                    <a16:rowId xmlns:a16="http://schemas.microsoft.com/office/drawing/2014/main" val="10002"/>
                  </a:ext>
                </a:extLst>
              </a:tr>
              <a:tr h="285567">
                <a:tc gridSpan="3">
                  <a:txBody>
                    <a:bodyPr/>
                    <a:lstStyle/>
                    <a:p>
                      <a:pPr algn="ctr"/>
                      <a:r>
                        <a:rPr lang="en-US" sz="1400" kern="1200" dirty="0">
                          <a:solidFill>
                            <a:schemeClr val="tx1"/>
                          </a:solidFill>
                          <a:latin typeface="Lucida Grande CY"/>
                          <a:ea typeface="+mn-ea"/>
                          <a:cs typeface="Lucida Grande CY"/>
                        </a:rPr>
                        <a:t>Next Fiscal Year</a:t>
                      </a:r>
                      <a:endParaRPr lang="ru-RU" sz="1400" kern="1200" dirty="0">
                        <a:solidFill>
                          <a:schemeClr val="tx1"/>
                        </a:solidFill>
                        <a:latin typeface="Lucida Grande CY"/>
                        <a:ea typeface="+mn-ea"/>
                        <a:cs typeface="Lucida Grande CY"/>
                      </a:endParaRPr>
                    </a:p>
                  </a:txBody>
                  <a:tcPr>
                    <a:noFill/>
                  </a:tcPr>
                </a:tc>
                <a:tc hMerge="1">
                  <a:txBody>
                    <a:bodyPr/>
                    <a:lstStyle/>
                    <a:p>
                      <a:pPr algn="just">
                        <a:lnSpc>
                          <a:spcPct val="115000"/>
                        </a:lnSpc>
                        <a:spcAft>
                          <a:spcPts val="0"/>
                        </a:spcAft>
                      </a:pPr>
                      <a:endParaRPr lang="ru-RU" sz="1600" kern="1200" dirty="0">
                        <a:solidFill>
                          <a:schemeClr val="tx1"/>
                        </a:solidFill>
                        <a:latin typeface="Lucida Grande CY"/>
                        <a:ea typeface="+mn-ea"/>
                        <a:cs typeface="Lucida Grande CY"/>
                      </a:endParaRPr>
                    </a:p>
                  </a:txBody>
                  <a:tcPr marL="68580" marR="68580" marT="0" marB="0">
                    <a:solidFill>
                      <a:schemeClr val="accent1">
                        <a:lumMod val="20000"/>
                        <a:lumOff val="80000"/>
                      </a:schemeClr>
                    </a:solidFill>
                  </a:tcPr>
                </a:tc>
                <a:tc hMerge="1">
                  <a:txBody>
                    <a:bodyPr/>
                    <a:lstStyle/>
                    <a:p>
                      <a:endParaRPr lang="ru-RU"/>
                    </a:p>
                  </a:txBody>
                  <a:tcPr/>
                </a:tc>
                <a:extLst>
                  <a:ext uri="{0D108BD9-81ED-4DB2-BD59-A6C34878D82A}">
                    <a16:rowId xmlns:a16="http://schemas.microsoft.com/office/drawing/2014/main" val="10003"/>
                  </a:ext>
                </a:extLst>
              </a:tr>
              <a:tr h="62511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tx1"/>
                          </a:solidFill>
                          <a:latin typeface="Lucida Grande CY"/>
                          <a:ea typeface="+mn-ea"/>
                          <a:cs typeface="Lucida Grande CY"/>
                        </a:rPr>
                        <a:t>1.</a:t>
                      </a:r>
                      <a:endParaRPr lang="ru-RU" sz="1400" kern="1200" dirty="0">
                        <a:solidFill>
                          <a:schemeClr val="tx1"/>
                        </a:solidFill>
                        <a:latin typeface="Lucida Grande CY"/>
                        <a:ea typeface="+mn-ea"/>
                        <a:cs typeface="Lucida Grande CY"/>
                      </a:endParaRPr>
                    </a:p>
                    <a:p>
                      <a:endParaRPr lang="ru-RU" sz="1400" kern="1200" dirty="0">
                        <a:solidFill>
                          <a:schemeClr val="tx1"/>
                        </a:solidFill>
                        <a:latin typeface="Lucida Grande CY"/>
                        <a:ea typeface="+mn-ea"/>
                        <a:cs typeface="Lucida Grande CY"/>
                      </a:endParaRPr>
                    </a:p>
                  </a:txBody>
                  <a:tcPr>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tx1"/>
                          </a:solidFill>
                          <a:latin typeface="Lucida Grande CY"/>
                          <a:ea typeface="+mn-ea"/>
                          <a:cs typeface="Lucida Grande CY"/>
                        </a:rPr>
                        <a:t>Study tour to a country to study good practices of public engagement </a:t>
                      </a:r>
                      <a:r>
                        <a:rPr lang="ru-RU" sz="1400" kern="1200" dirty="0">
                          <a:solidFill>
                            <a:schemeClr val="tx1"/>
                          </a:solidFill>
                          <a:latin typeface="Lucida Grande CY"/>
                          <a:ea typeface="+mn-ea"/>
                          <a:cs typeface="Lucida Grande CY"/>
                        </a:rPr>
                        <a:t>(</a:t>
                      </a:r>
                      <a:r>
                        <a:rPr lang="en-US" sz="1400" kern="1200" dirty="0">
                          <a:solidFill>
                            <a:schemeClr val="tx1"/>
                          </a:solidFill>
                          <a:latin typeface="Lucida Grande CY"/>
                          <a:ea typeface="+mn-ea"/>
                          <a:cs typeface="Lucida Grande CY"/>
                        </a:rPr>
                        <a:t>Portugal is considered as a candidate</a:t>
                      </a:r>
                      <a:r>
                        <a:rPr lang="ru-RU" sz="1400" kern="1200" dirty="0">
                          <a:solidFill>
                            <a:schemeClr val="tx1"/>
                          </a:solidFill>
                          <a:latin typeface="Lucida Grande CY"/>
                          <a:ea typeface="+mn-ea"/>
                          <a:cs typeface="Lucida Grande CY"/>
                        </a:rPr>
                        <a:t>)</a:t>
                      </a:r>
                    </a:p>
                  </a:txBody>
                  <a:tcPr marL="68580" marR="68580" marT="0" marB="0">
                    <a:solidFill>
                      <a:schemeClr val="accent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tx1"/>
                          </a:solidFill>
                          <a:latin typeface="Lucida Grande CY"/>
                          <a:ea typeface="+mn-ea"/>
                          <a:cs typeface="Lucida Grande CY"/>
                        </a:rPr>
                        <a:t>Fall</a:t>
                      </a:r>
                      <a:r>
                        <a:rPr lang="ru-RU" sz="1400" kern="1200" dirty="0">
                          <a:solidFill>
                            <a:schemeClr val="tx1"/>
                          </a:solidFill>
                          <a:latin typeface="Lucida Grande CY"/>
                          <a:ea typeface="+mn-ea"/>
                          <a:cs typeface="Lucida Grande CY"/>
                        </a:rPr>
                        <a:t> 2018</a:t>
                      </a:r>
                    </a:p>
                    <a:p>
                      <a:endParaRPr lang="ru-RU" sz="1400" kern="1200" dirty="0">
                        <a:solidFill>
                          <a:schemeClr val="tx1"/>
                        </a:solidFill>
                        <a:latin typeface="Lucida Grande CY"/>
                        <a:ea typeface="+mn-ea"/>
                        <a:cs typeface="Lucida Grande CY"/>
                      </a:endParaRPr>
                    </a:p>
                  </a:txBody>
                  <a:tcPr marL="68580" marR="68580" marT="0" marB="0">
                    <a:solidFill>
                      <a:schemeClr val="accent1">
                        <a:lumMod val="20000"/>
                        <a:lumOff val="80000"/>
                      </a:schemeClr>
                    </a:solidFill>
                  </a:tcPr>
                </a:tc>
                <a:extLst>
                  <a:ext uri="{0D108BD9-81ED-4DB2-BD59-A6C34878D82A}">
                    <a16:rowId xmlns:a16="http://schemas.microsoft.com/office/drawing/2014/main" val="10004"/>
                  </a:ext>
                </a:extLst>
              </a:tr>
              <a:tr h="54819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tx1"/>
                          </a:solidFill>
                          <a:latin typeface="Lucida Grande CY"/>
                          <a:ea typeface="+mn-ea"/>
                          <a:cs typeface="Lucida Grande CY"/>
                        </a:rPr>
                        <a:t>2.</a:t>
                      </a:r>
                      <a:endParaRPr lang="ru-RU" sz="1400" kern="1200" dirty="0">
                        <a:solidFill>
                          <a:schemeClr val="tx1"/>
                        </a:solidFill>
                        <a:latin typeface="Lucida Grande CY"/>
                        <a:ea typeface="+mn-ea"/>
                        <a:cs typeface="Lucida Grande CY"/>
                      </a:endParaRPr>
                    </a:p>
                    <a:p>
                      <a:endParaRPr lang="ru-RU" sz="1400" kern="1200" dirty="0">
                        <a:solidFill>
                          <a:schemeClr val="tx1"/>
                        </a:solidFill>
                        <a:latin typeface="Lucida Grande CY"/>
                        <a:ea typeface="+mn-ea"/>
                        <a:cs typeface="Lucida Grande CY"/>
                      </a:endParaRPr>
                    </a:p>
                  </a:txBody>
                  <a:tcPr>
                    <a:solidFill>
                      <a:schemeClr val="accent1">
                        <a:lumMod val="20000"/>
                        <a:lumOff val="80000"/>
                      </a:schemeClr>
                    </a:solidFill>
                  </a:tcPr>
                </a:tc>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en-US" sz="1400" kern="1200" dirty="0">
                          <a:solidFill>
                            <a:schemeClr val="tx1"/>
                          </a:solidFill>
                          <a:latin typeface="Lucida Grande CY"/>
                          <a:ea typeface="+mn-ea"/>
                          <a:cs typeface="Lucida Grande CY"/>
                        </a:rPr>
                        <a:t>Drafting a new knowledge product on public participation in the budget process (videoconference)</a:t>
                      </a:r>
                      <a:endParaRPr lang="ru-RU" sz="1400" kern="1200" dirty="0">
                        <a:solidFill>
                          <a:schemeClr val="tx1"/>
                        </a:solidFill>
                        <a:latin typeface="Lucida Grande CY"/>
                        <a:ea typeface="+mn-ea"/>
                        <a:cs typeface="Lucida Grande CY"/>
                      </a:endParaRPr>
                    </a:p>
                  </a:txBody>
                  <a:tcPr marL="68580" marR="68580" marT="0" marB="0">
                    <a:solidFill>
                      <a:schemeClr val="accent1">
                        <a:lumMod val="20000"/>
                        <a:lumOff val="80000"/>
                      </a:schemeClr>
                    </a:solidFill>
                  </a:tcPr>
                </a:tc>
                <a:tc>
                  <a:txBody>
                    <a:bodyPr/>
                    <a:lstStyle/>
                    <a:p>
                      <a:pPr algn="ctr">
                        <a:lnSpc>
                          <a:spcPct val="115000"/>
                        </a:lnSpc>
                        <a:spcAft>
                          <a:spcPts val="0"/>
                        </a:spcAft>
                      </a:pPr>
                      <a:r>
                        <a:rPr lang="en-US" sz="1400" kern="1200" dirty="0">
                          <a:solidFill>
                            <a:schemeClr val="tx1"/>
                          </a:solidFill>
                          <a:latin typeface="Lucida Grande CY"/>
                          <a:ea typeface="+mn-ea"/>
                          <a:cs typeface="Lucida Grande CY"/>
                        </a:rPr>
                        <a:t>Fall</a:t>
                      </a:r>
                      <a:r>
                        <a:rPr lang="ru-RU" sz="1400" kern="1200" dirty="0">
                          <a:solidFill>
                            <a:schemeClr val="tx1"/>
                          </a:solidFill>
                          <a:latin typeface="Lucida Grande CY"/>
                          <a:ea typeface="+mn-ea"/>
                          <a:cs typeface="Lucida Grande CY"/>
                        </a:rPr>
                        <a:t> 2018</a:t>
                      </a:r>
                    </a:p>
                  </a:txBody>
                  <a:tcPr marL="68580" marR="68580" marT="0" marB="0">
                    <a:solidFill>
                      <a:schemeClr val="accent1">
                        <a:lumMod val="20000"/>
                        <a:lumOff val="80000"/>
                      </a:schemeClr>
                    </a:solidFill>
                  </a:tcPr>
                </a:tc>
                <a:extLst>
                  <a:ext uri="{0D108BD9-81ED-4DB2-BD59-A6C34878D82A}">
                    <a16:rowId xmlns:a16="http://schemas.microsoft.com/office/drawing/2014/main" val="10005"/>
                  </a:ext>
                </a:extLst>
              </a:tr>
              <a:tr h="66000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tx1"/>
                          </a:solidFill>
                          <a:latin typeface="Lucida Grande CY"/>
                          <a:ea typeface="+mn-ea"/>
                          <a:cs typeface="Lucida Grande CY"/>
                        </a:rPr>
                        <a:t>3.</a:t>
                      </a:r>
                      <a:endParaRPr lang="ru-RU" sz="1600" kern="1200" dirty="0">
                        <a:solidFill>
                          <a:schemeClr val="tx1"/>
                        </a:solidFill>
                        <a:latin typeface="Lucida Grande CY"/>
                        <a:ea typeface="+mn-ea"/>
                        <a:cs typeface="Lucida Grande CY"/>
                      </a:endParaRPr>
                    </a:p>
                    <a:p>
                      <a:endParaRPr lang="ru-RU" sz="1600" kern="1200" dirty="0">
                        <a:solidFill>
                          <a:schemeClr val="tx1"/>
                        </a:solidFill>
                        <a:latin typeface="Lucida Grande CY"/>
                        <a:ea typeface="+mn-ea"/>
                        <a:cs typeface="Lucida Grande CY"/>
                      </a:endParaRPr>
                    </a:p>
                  </a:txBody>
                  <a:tcPr>
                    <a:solidFill>
                      <a:schemeClr val="accent1">
                        <a:lumMod val="20000"/>
                        <a:lumOff val="80000"/>
                      </a:schemeClr>
                    </a:solidFill>
                  </a:tcPr>
                </a:tc>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en-US" sz="1400" kern="1200" dirty="0">
                          <a:solidFill>
                            <a:schemeClr val="accent2"/>
                          </a:solidFill>
                          <a:latin typeface="Lucida Grande CY"/>
                          <a:ea typeface="+mn-ea"/>
                          <a:cs typeface="Lucida Grande CY"/>
                        </a:rPr>
                        <a:t>Possible participation in the international conference on participatory budgeting, jointly organized by the Ministry of Finance of Russia and World Bank on Day 2 of the Moscow Finance Forum, is being considered</a:t>
                      </a:r>
                      <a:endParaRPr lang="ru-RU" sz="1400" kern="1200" dirty="0">
                        <a:solidFill>
                          <a:schemeClr val="accent2"/>
                        </a:solidFill>
                        <a:latin typeface="Lucida Grande CY"/>
                        <a:ea typeface="+mn-ea"/>
                        <a:cs typeface="Lucida Grande CY"/>
                      </a:endParaRPr>
                    </a:p>
                  </a:txBody>
                  <a:tcPr marL="68580" marR="68580" marT="0" marB="0">
                    <a:solidFill>
                      <a:schemeClr val="accent1">
                        <a:lumMod val="20000"/>
                        <a:lumOff val="80000"/>
                      </a:schemeClr>
                    </a:solidFill>
                  </a:tcPr>
                </a:tc>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ru-RU" sz="1400" kern="1200" dirty="0">
                          <a:solidFill>
                            <a:schemeClr val="accent2"/>
                          </a:solidFill>
                          <a:latin typeface="Lucida Grande CY"/>
                          <a:ea typeface="+mn-ea"/>
                          <a:cs typeface="Lucida Grande CY"/>
                        </a:rPr>
                        <a:t>14 сентября 2018 г.</a:t>
                      </a:r>
                    </a:p>
                  </a:txBody>
                  <a:tcPr marL="68580" marR="68580" marT="0" marB="0">
                    <a:solidFill>
                      <a:schemeClr val="accent1">
                        <a:lumMod val="20000"/>
                        <a:lumOff val="80000"/>
                      </a:schemeClr>
                    </a:solidFill>
                  </a:tcPr>
                </a:tc>
                <a:extLst>
                  <a:ext uri="{0D108BD9-81ED-4DB2-BD59-A6C34878D82A}">
                    <a16:rowId xmlns:a16="http://schemas.microsoft.com/office/drawing/2014/main" val="10007"/>
                  </a:ext>
                </a:extLst>
              </a:tr>
              <a:tr h="317721">
                <a:tc>
                  <a:txBody>
                    <a:bodyPr/>
                    <a:lstStyle/>
                    <a:p>
                      <a:r>
                        <a:rPr lang="en-US" sz="1600" kern="1200" dirty="0">
                          <a:solidFill>
                            <a:schemeClr val="tx1"/>
                          </a:solidFill>
                          <a:latin typeface="Lucida Grande CY"/>
                          <a:ea typeface="+mn-ea"/>
                          <a:cs typeface="Lucida Grande CY"/>
                        </a:rPr>
                        <a:t>4.</a:t>
                      </a:r>
                      <a:endParaRPr lang="ru-RU" sz="1600" kern="1200" dirty="0">
                        <a:solidFill>
                          <a:schemeClr val="tx1"/>
                        </a:solidFill>
                        <a:latin typeface="Lucida Grande CY"/>
                        <a:ea typeface="+mn-ea"/>
                        <a:cs typeface="Lucida Grande CY"/>
                      </a:endParaRPr>
                    </a:p>
                  </a:txBody>
                  <a:tcPr>
                    <a:solidFill>
                      <a:schemeClr val="accent1">
                        <a:lumMod val="20000"/>
                        <a:lumOff val="80000"/>
                      </a:schemeClr>
                    </a:solidFill>
                  </a:tcPr>
                </a:tc>
                <a:tc>
                  <a:txBody>
                    <a:bodyPr/>
                    <a:lstStyle/>
                    <a:p>
                      <a:pPr algn="just">
                        <a:lnSpc>
                          <a:spcPct val="115000"/>
                        </a:lnSpc>
                        <a:spcAft>
                          <a:spcPts val="0"/>
                        </a:spcAft>
                      </a:pPr>
                      <a:r>
                        <a:rPr lang="en-US" sz="1400" kern="1200" baseline="0" dirty="0">
                          <a:solidFill>
                            <a:schemeClr val="tx1"/>
                          </a:solidFill>
                          <a:latin typeface="Lucida Grande CY"/>
                          <a:ea typeface="+mn-ea"/>
                          <a:cs typeface="Lucida Grande CY"/>
                        </a:rPr>
                        <a:t>Opportunities of joint projects with IBP and GIFT are also being considered.  </a:t>
                      </a:r>
                      <a:endParaRPr lang="ru-RU" sz="1400" kern="1200" dirty="0">
                        <a:solidFill>
                          <a:schemeClr val="tx1"/>
                        </a:solidFill>
                        <a:latin typeface="Lucida Grande CY"/>
                        <a:ea typeface="+mn-ea"/>
                        <a:cs typeface="Lucida Grande CY"/>
                      </a:endParaRPr>
                    </a:p>
                  </a:txBody>
                  <a:tcPr marL="68580" marR="68580" marT="0" marB="0">
                    <a:solidFill>
                      <a:schemeClr val="accent1">
                        <a:lumMod val="20000"/>
                        <a:lumOff val="80000"/>
                      </a:schemeClr>
                    </a:solidFill>
                  </a:tcPr>
                </a:tc>
                <a:tc>
                  <a:txBody>
                    <a:bodyPr/>
                    <a:lstStyle/>
                    <a:p>
                      <a:pPr algn="ctr">
                        <a:lnSpc>
                          <a:spcPct val="115000"/>
                        </a:lnSpc>
                        <a:spcAft>
                          <a:spcPts val="0"/>
                        </a:spcAft>
                      </a:pPr>
                      <a:r>
                        <a:rPr lang="en-US" sz="1400" kern="1200" dirty="0">
                          <a:solidFill>
                            <a:schemeClr val="tx1"/>
                          </a:solidFill>
                          <a:latin typeface="Lucida Grande CY"/>
                          <a:ea typeface="+mn-ea"/>
                          <a:cs typeface="Lucida Grande CY"/>
                        </a:rPr>
                        <a:t>To be discussed</a:t>
                      </a:r>
                      <a:endParaRPr lang="ru-RU" sz="1400" kern="1200" dirty="0">
                        <a:solidFill>
                          <a:schemeClr val="tx1"/>
                        </a:solidFill>
                        <a:latin typeface="Lucida Grande CY"/>
                        <a:ea typeface="+mn-ea"/>
                        <a:cs typeface="Lucida Grande CY"/>
                      </a:endParaRPr>
                    </a:p>
                  </a:txBody>
                  <a:tcPr marL="68580" marR="68580" marT="0" marB="0">
                    <a:solidFill>
                      <a:schemeClr val="accent1">
                        <a:lumMod val="20000"/>
                        <a:lumOff val="80000"/>
                      </a:schemeClr>
                    </a:solidFill>
                  </a:tcPr>
                </a:tc>
                <a:extLst>
                  <a:ext uri="{0D108BD9-81ED-4DB2-BD59-A6C34878D82A}">
                    <a16:rowId xmlns:a16="http://schemas.microsoft.com/office/drawing/2014/main" val="10006"/>
                  </a:ext>
                </a:extLst>
              </a:tr>
              <a:tr h="660007">
                <a:tc>
                  <a:txBody>
                    <a:bodyPr/>
                    <a:lstStyle/>
                    <a:p>
                      <a:r>
                        <a:rPr lang="en-US" sz="1600" kern="1200" dirty="0">
                          <a:solidFill>
                            <a:schemeClr val="tx1"/>
                          </a:solidFill>
                          <a:latin typeface="Lucida Grande CY"/>
                          <a:ea typeface="+mn-ea"/>
                          <a:cs typeface="Lucida Grande CY"/>
                        </a:rPr>
                        <a:t>5</a:t>
                      </a:r>
                      <a:r>
                        <a:rPr lang="ru-RU" sz="1600" kern="1200" dirty="0">
                          <a:solidFill>
                            <a:schemeClr val="tx1"/>
                          </a:solidFill>
                          <a:latin typeface="Lucida Grande CY"/>
                          <a:ea typeface="+mn-ea"/>
                          <a:cs typeface="Lucida Grande CY"/>
                        </a:rPr>
                        <a:t>.</a:t>
                      </a:r>
                    </a:p>
                  </a:txBody>
                  <a:tcPr>
                    <a:solidFill>
                      <a:schemeClr val="accent1">
                        <a:lumMod val="20000"/>
                        <a:lumOff val="80000"/>
                      </a:schemeClr>
                    </a:solidFill>
                  </a:tcPr>
                </a:tc>
                <a:tc>
                  <a:txBody>
                    <a:bodyPr/>
                    <a:lstStyle/>
                    <a:p>
                      <a:pPr algn="just">
                        <a:lnSpc>
                          <a:spcPct val="115000"/>
                        </a:lnSpc>
                        <a:spcAft>
                          <a:spcPts val="0"/>
                        </a:spcAft>
                      </a:pPr>
                      <a:r>
                        <a:rPr lang="en-US" sz="1400" kern="1200" dirty="0">
                          <a:solidFill>
                            <a:schemeClr val="tx1"/>
                          </a:solidFill>
                          <a:latin typeface="Lucida Grande CY"/>
                          <a:ea typeface="+mn-ea"/>
                          <a:cs typeface="Lucida Grande CY"/>
                        </a:rPr>
                        <a:t>Discussions may be organized within frameworks of other activities of PEMPAL Budget Community of Practice</a:t>
                      </a:r>
                      <a:endParaRPr lang="ru-RU" sz="1400" kern="1200" dirty="0">
                        <a:solidFill>
                          <a:schemeClr val="tx1"/>
                        </a:solidFill>
                        <a:latin typeface="Lucida Grande CY"/>
                        <a:ea typeface="+mn-ea"/>
                        <a:cs typeface="Lucida Grande CY"/>
                      </a:endParaRPr>
                    </a:p>
                  </a:txBody>
                  <a:tcPr marL="68580" marR="68580" marT="0" marB="0">
                    <a:solidFill>
                      <a:schemeClr val="accent1">
                        <a:lumMod val="20000"/>
                        <a:lumOff val="80000"/>
                      </a:schemeClr>
                    </a:solidFill>
                  </a:tcPr>
                </a:tc>
                <a:tc>
                  <a:txBody>
                    <a:bodyPr/>
                    <a:lstStyle/>
                    <a:p>
                      <a:pPr algn="ctr">
                        <a:lnSpc>
                          <a:spcPct val="115000"/>
                        </a:lnSpc>
                        <a:spcAft>
                          <a:spcPts val="0"/>
                        </a:spcAft>
                      </a:pPr>
                      <a:r>
                        <a:rPr lang="en-US" sz="1400" kern="1200" dirty="0">
                          <a:solidFill>
                            <a:schemeClr val="tx1"/>
                          </a:solidFill>
                          <a:latin typeface="Lucida Grande CY"/>
                          <a:ea typeface="+mn-ea"/>
                          <a:cs typeface="Lucida Grande CY"/>
                        </a:rPr>
                        <a:t>As necessary</a:t>
                      </a:r>
                      <a:endParaRPr lang="ru-RU" sz="1400" kern="1200" dirty="0">
                        <a:solidFill>
                          <a:schemeClr val="tx1"/>
                        </a:solidFill>
                        <a:latin typeface="Lucida Grande CY"/>
                        <a:ea typeface="+mn-ea"/>
                        <a:cs typeface="Lucida Grande CY"/>
                      </a:endParaRPr>
                    </a:p>
                  </a:txBody>
                  <a:tcPr marL="68580" marR="68580" marT="0" marB="0">
                    <a:solidFill>
                      <a:schemeClr val="accent1">
                        <a:lumMod val="20000"/>
                        <a:lumOff val="80000"/>
                      </a:schemeClr>
                    </a:solidFill>
                  </a:tcPr>
                </a:tc>
                <a:extLst>
                  <a:ext uri="{0D108BD9-81ED-4DB2-BD59-A6C34878D82A}">
                    <a16:rowId xmlns:a16="http://schemas.microsoft.com/office/drawing/2014/main" val="10008"/>
                  </a:ext>
                </a:extLst>
              </a:tr>
            </a:tbl>
          </a:graphicData>
        </a:graphic>
      </p:graphicFrame>
      <p:sp>
        <p:nvSpPr>
          <p:cNvPr id="2" name="TextBox 1"/>
          <p:cNvSpPr txBox="1"/>
          <p:nvPr/>
        </p:nvSpPr>
        <p:spPr>
          <a:xfrm>
            <a:off x="1138645" y="5874603"/>
            <a:ext cx="8382000" cy="584775"/>
          </a:xfrm>
          <a:prstGeom prst="rect">
            <a:avLst/>
          </a:prstGeom>
          <a:noFill/>
        </p:spPr>
        <p:txBody>
          <a:bodyPr wrap="square" rtlCol="0">
            <a:spAutoFit/>
          </a:bodyPr>
          <a:lstStyle/>
          <a:p>
            <a:pPr algn="ctr"/>
            <a:r>
              <a:rPr lang="en-US" sz="1600" i="1" dirty="0"/>
              <a:t>WG’s main areas of activity still remain focused on issues of budget literacy, citizens budget and public participation in the budget process.</a:t>
            </a:r>
          </a:p>
        </p:txBody>
      </p:sp>
    </p:spTree>
    <p:extLst>
      <p:ext uri="{BB962C8B-B14F-4D97-AF65-F5344CB8AC3E}">
        <p14:creationId xmlns:p14="http://schemas.microsoft.com/office/powerpoint/2010/main" val="10441303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375150" y="4267200"/>
            <a:ext cx="2113280" cy="1981200"/>
          </a:xfrm>
          <a:prstGeom prst="rect">
            <a:avLst/>
          </a:prstGeom>
        </p:spPr>
      </p:pic>
      <p:sp>
        <p:nvSpPr>
          <p:cNvPr id="3" name="Subtitle 2"/>
          <p:cNvSpPr>
            <a:spLocks noGrp="1"/>
          </p:cNvSpPr>
          <p:nvPr>
            <p:ph type="subTitle" idx="1"/>
          </p:nvPr>
        </p:nvSpPr>
        <p:spPr>
          <a:xfrm>
            <a:off x="1073150" y="1295400"/>
            <a:ext cx="8337550" cy="5410200"/>
          </a:xfrm>
        </p:spPr>
        <p:txBody>
          <a:bodyPr rtlCol="0">
            <a:noAutofit/>
          </a:bodyPr>
          <a:lstStyle/>
          <a:p>
            <a:pPr marL="457200" indent="-457200" algn="just" fontAlgn="auto">
              <a:spcAft>
                <a:spcPts val="0"/>
              </a:spcAft>
              <a:buFont typeface="Arial" pitchFamily="34" charset="0"/>
              <a:buChar char="•"/>
              <a:defRPr/>
            </a:pPr>
            <a:endParaRPr lang="en-US" sz="2000" dirty="0">
              <a:solidFill>
                <a:schemeClr val="tx1"/>
              </a:solidFill>
            </a:endParaRPr>
          </a:p>
          <a:p>
            <a:pPr marL="457200" indent="-457200" algn="just" fontAlgn="auto">
              <a:spcAft>
                <a:spcPts val="0"/>
              </a:spcAft>
              <a:buFont typeface="Arial" pitchFamily="34" charset="0"/>
              <a:buChar char="•"/>
              <a:defRPr/>
            </a:pPr>
            <a:endParaRPr lang="en-US" sz="2000" dirty="0">
              <a:solidFill>
                <a:schemeClr val="tx1"/>
              </a:solidFill>
            </a:endParaRPr>
          </a:p>
          <a:p>
            <a:pPr fontAlgn="auto">
              <a:spcAft>
                <a:spcPts val="0"/>
              </a:spcAft>
              <a:defRPr/>
            </a:pPr>
            <a:endParaRPr lang="en-US" sz="2000" dirty="0">
              <a:solidFill>
                <a:schemeClr val="tx1"/>
              </a:solidFill>
            </a:endParaRPr>
          </a:p>
          <a:p>
            <a:pPr fontAlgn="auto">
              <a:spcAft>
                <a:spcPts val="0"/>
              </a:spcAft>
              <a:defRPr/>
            </a:pPr>
            <a:r>
              <a:rPr lang="en-US" sz="3600" dirty="0">
                <a:solidFill>
                  <a:srgbClr val="000000"/>
                </a:solidFill>
              </a:rPr>
              <a:t>Thank You for Your Attention!</a:t>
            </a:r>
            <a:endParaRPr lang="bs-Latn-BA" sz="3600" dirty="0">
              <a:solidFill>
                <a:srgbClr val="000000"/>
              </a:solidFill>
            </a:endParaRPr>
          </a:p>
          <a:p>
            <a:pPr fontAlgn="auto">
              <a:spcAft>
                <a:spcPts val="0"/>
              </a:spcAft>
              <a:defRPr/>
            </a:pPr>
            <a:endParaRPr lang="en-US" sz="2000" dirty="0">
              <a:solidFill>
                <a:srgbClr val="000000"/>
              </a:solidFill>
            </a:endParaRPr>
          </a:p>
          <a:p>
            <a:pPr fontAlgn="auto">
              <a:spcAft>
                <a:spcPts val="0"/>
              </a:spcAft>
              <a:defRPr/>
            </a:pPr>
            <a:r>
              <a:rPr lang="en-US" sz="2000" dirty="0">
                <a:solidFill>
                  <a:srgbClr val="000000"/>
                </a:solidFill>
              </a:rPr>
              <a:t>All Working Group’s materials in English, Russian and Bosnian-Serbo-Croatian are published on </a:t>
            </a:r>
            <a:r>
              <a:rPr lang="en-US" sz="2000" dirty="0">
                <a:solidFill>
                  <a:srgbClr val="000000"/>
                </a:solidFill>
                <a:hlinkClick r:id="rId4"/>
              </a:rPr>
              <a:t>www.pempal.org</a:t>
            </a:r>
            <a:r>
              <a:rPr lang="en-US" sz="2000" dirty="0">
                <a:solidFill>
                  <a:srgbClr val="000000"/>
                </a:solidFill>
              </a:rPr>
              <a:t> website</a:t>
            </a:r>
            <a:r>
              <a:rPr lang="ru-RU" sz="2000" dirty="0">
                <a:solidFill>
                  <a:srgbClr val="000000"/>
                </a:solidFill>
              </a:rPr>
              <a:t>, </a:t>
            </a:r>
            <a:r>
              <a:rPr lang="en-US" sz="2000" dirty="0">
                <a:solidFill>
                  <a:srgbClr val="000000"/>
                </a:solidFill>
              </a:rPr>
              <a:t>while additional materials </a:t>
            </a:r>
            <a:r>
              <a:rPr lang="ru-RU" sz="2000" dirty="0">
                <a:solidFill>
                  <a:srgbClr val="000000"/>
                </a:solidFill>
              </a:rPr>
              <a:t>а</a:t>
            </a:r>
            <a:r>
              <a:rPr lang="en-US" sz="2000" dirty="0">
                <a:solidFill>
                  <a:srgbClr val="000000"/>
                </a:solidFill>
              </a:rPr>
              <a:t>re posted on the BCOP’s wiki-page.</a:t>
            </a:r>
          </a:p>
          <a:p>
            <a:pPr fontAlgn="auto">
              <a:spcAft>
                <a:spcPts val="0"/>
              </a:spcAft>
              <a:defRPr/>
            </a:pPr>
            <a:endParaRPr lang="bs-Latn-BA" sz="3600" dirty="0">
              <a:solidFill>
                <a:srgbClr val="000000"/>
              </a:solidFill>
            </a:endParaRPr>
          </a:p>
        </p:txBody>
      </p:sp>
      <p:pic>
        <p:nvPicPr>
          <p:cNvPr id="74755" name="Рисунок 11" descr="pempal-logo.jpg"/>
          <p:cNvPicPr>
            <a:picLocks noChangeAspect="1"/>
          </p:cNvPicPr>
          <p:nvPr/>
        </p:nvPicPr>
        <p:blipFill>
          <a:blip r:embed="rId5"/>
          <a:srcRect/>
          <a:stretch>
            <a:fillRect/>
          </a:stretch>
        </p:blipFill>
        <p:spPr bwMode="auto">
          <a:xfrm>
            <a:off x="0" y="0"/>
            <a:ext cx="763588" cy="6858000"/>
          </a:xfrm>
          <a:prstGeom prst="rect">
            <a:avLst/>
          </a:prstGeom>
          <a:noFill/>
          <a:ln w="9525">
            <a:noFill/>
            <a:miter lim="800000"/>
            <a:headEnd/>
            <a:tailEnd/>
          </a:ln>
        </p:spPr>
      </p:pic>
      <p:pic>
        <p:nvPicPr>
          <p:cNvPr id="74756" name="Рисунок 15" descr="pempal-logo-top.gif"/>
          <p:cNvPicPr>
            <a:picLocks noChangeAspect="1"/>
          </p:cNvPicPr>
          <p:nvPr/>
        </p:nvPicPr>
        <p:blipFill>
          <a:blip r:embed="rId6"/>
          <a:srcRect/>
          <a:stretch>
            <a:fillRect/>
          </a:stretch>
        </p:blipFill>
        <p:spPr bwMode="auto">
          <a:xfrm>
            <a:off x="3384550" y="381000"/>
            <a:ext cx="3879850" cy="342900"/>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609600"/>
            <a:ext cx="8763000" cy="6019800"/>
          </a:xfrm>
        </p:spPr>
        <p:txBody>
          <a:bodyPr rtlCol="0">
            <a:normAutofit/>
          </a:bodyPr>
          <a:lstStyle/>
          <a:p>
            <a:pPr algn="just" fontAlgn="auto">
              <a:spcAft>
                <a:spcPts val="0"/>
              </a:spcAft>
              <a:defRPr/>
            </a:pPr>
            <a:r>
              <a:rPr lang="en-US" sz="2000" b="1" dirty="0">
                <a:solidFill>
                  <a:schemeClr val="tx1">
                    <a:lumMod val="95000"/>
                    <a:lumOff val="5000"/>
                  </a:schemeClr>
                </a:solidFill>
              </a:rPr>
              <a:t> </a:t>
            </a:r>
            <a:endParaRPr lang="bs-Latn-BA" sz="2000" b="1" dirty="0">
              <a:solidFill>
                <a:schemeClr val="tx1">
                  <a:lumMod val="95000"/>
                  <a:lumOff val="5000"/>
                </a:schemeClr>
              </a:solidFill>
            </a:endParaRPr>
          </a:p>
          <a:p>
            <a:pPr marL="800100" lvl="1" indent="-342900" algn="just" fontAlgn="auto">
              <a:spcAft>
                <a:spcPts val="0"/>
              </a:spcAft>
              <a:buFont typeface="Arial" pitchFamily="34" charset="0"/>
              <a:buChar char="•"/>
              <a:defRPr/>
            </a:pPr>
            <a:endParaRPr lang="bs-Latn-BA" sz="2000" dirty="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2" name="TextBox 1"/>
          <p:cNvSpPr txBox="1"/>
          <p:nvPr/>
        </p:nvSpPr>
        <p:spPr>
          <a:xfrm>
            <a:off x="1524000" y="152400"/>
            <a:ext cx="7924800" cy="646331"/>
          </a:xfrm>
          <a:prstGeom prst="rect">
            <a:avLst/>
          </a:prstGeom>
          <a:noFill/>
        </p:spPr>
        <p:txBody>
          <a:bodyPr wrap="square" rtlCol="0">
            <a:spAutoFit/>
          </a:bodyPr>
          <a:lstStyle/>
          <a:p>
            <a:pPr algn="ctr"/>
            <a:r>
              <a:rPr lang="en-US" sz="3600" dirty="0">
                <a:solidFill>
                  <a:srgbClr val="002060"/>
                </a:solidFill>
                <a:latin typeface="+mj-lt"/>
                <a:ea typeface="+mj-ea"/>
                <a:cs typeface="+mj-cs"/>
              </a:rPr>
              <a:t>WG Background</a:t>
            </a:r>
          </a:p>
        </p:txBody>
      </p:sp>
      <p:sp>
        <p:nvSpPr>
          <p:cNvPr id="9" name="Содержимое 2"/>
          <p:cNvSpPr txBox="1">
            <a:spLocks/>
          </p:cNvSpPr>
          <p:nvPr/>
        </p:nvSpPr>
        <p:spPr bwMode="auto">
          <a:xfrm>
            <a:off x="763588" y="798731"/>
            <a:ext cx="9066212" cy="6003406"/>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0" indent="0" algn="ctr" rtl="0" fontAlgn="base">
              <a:spcBef>
                <a:spcPct val="20000"/>
              </a:spcBef>
              <a:spcAft>
                <a:spcPct val="0"/>
              </a:spcAft>
              <a:buFont typeface="Arial" charset="0"/>
              <a:buNone/>
              <a:defRPr sz="3200" kern="1200">
                <a:solidFill>
                  <a:schemeClr val="tx1">
                    <a:tint val="75000"/>
                  </a:schemeClr>
                </a:solidFill>
                <a:latin typeface="+mn-lt"/>
                <a:ea typeface="+mn-ea"/>
                <a:cs typeface="+mn-cs"/>
              </a:defRPr>
            </a:lvl1pPr>
            <a:lvl2pPr marL="457200" indent="0" algn="ctr" rtl="0" fontAlgn="base">
              <a:spcBef>
                <a:spcPct val="20000"/>
              </a:spcBef>
              <a:spcAft>
                <a:spcPct val="0"/>
              </a:spcAft>
              <a:buFont typeface="Arial" charset="0"/>
              <a:buNone/>
              <a:defRPr sz="2800" kern="1200">
                <a:solidFill>
                  <a:schemeClr val="tx1">
                    <a:tint val="75000"/>
                  </a:schemeClr>
                </a:solidFill>
                <a:latin typeface="+mn-lt"/>
                <a:ea typeface="+mn-ea"/>
                <a:cs typeface="+mn-cs"/>
              </a:defRPr>
            </a:lvl2pPr>
            <a:lvl3pPr marL="914400" indent="0" algn="ctr" rtl="0" fontAlgn="base">
              <a:spcBef>
                <a:spcPct val="20000"/>
              </a:spcBef>
              <a:spcAft>
                <a:spcPct val="0"/>
              </a:spcAft>
              <a:buFont typeface="Arial" charset="0"/>
              <a:buNone/>
              <a:defRPr sz="2400" kern="1200">
                <a:solidFill>
                  <a:schemeClr val="tx1">
                    <a:tint val="75000"/>
                  </a:schemeClr>
                </a:solidFill>
                <a:latin typeface="+mn-lt"/>
                <a:ea typeface="+mn-ea"/>
                <a:cs typeface="+mn-cs"/>
              </a:defRPr>
            </a:lvl3pPr>
            <a:lvl4pPr marL="1371600" indent="0" algn="ctr" rtl="0" fontAlgn="base">
              <a:spcBef>
                <a:spcPct val="20000"/>
              </a:spcBef>
              <a:spcAft>
                <a:spcPct val="0"/>
              </a:spcAft>
              <a:buFont typeface="Arial" charset="0"/>
              <a:buNone/>
              <a:defRPr sz="2000" kern="1200">
                <a:solidFill>
                  <a:schemeClr val="tx1">
                    <a:tint val="75000"/>
                  </a:schemeClr>
                </a:solidFill>
                <a:latin typeface="+mn-lt"/>
                <a:ea typeface="+mn-ea"/>
                <a:cs typeface="+mn-cs"/>
              </a:defRPr>
            </a:lvl4pPr>
            <a:lvl5pPr marL="1828800" indent="0" algn="ctr" rtl="0" fontAlgn="base">
              <a:spcBef>
                <a:spcPct val="20000"/>
              </a:spcBef>
              <a:spcAft>
                <a:spcPct val="0"/>
              </a:spcAft>
              <a:buFont typeface="Arial"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spcBef>
                <a:spcPts val="800"/>
              </a:spcBef>
            </a:pPr>
            <a:r>
              <a:rPr lang="en-US" sz="1600" b="1" dirty="0">
                <a:solidFill>
                  <a:schemeClr val="accent6">
                    <a:lumMod val="50000"/>
                  </a:schemeClr>
                </a:solidFill>
              </a:rPr>
              <a:t>Goal</a:t>
            </a:r>
            <a:r>
              <a:rPr lang="ru-RU" sz="1600" b="1" dirty="0">
                <a:solidFill>
                  <a:schemeClr val="accent6">
                    <a:lumMod val="50000"/>
                  </a:schemeClr>
                </a:solidFill>
              </a:rPr>
              <a:t>:</a:t>
            </a:r>
            <a:r>
              <a:rPr lang="ru-RU" sz="1600" dirty="0"/>
              <a:t> </a:t>
            </a:r>
            <a:r>
              <a:rPr lang="en-US" sz="1600" b="1" dirty="0">
                <a:solidFill>
                  <a:schemeClr val="accent6">
                    <a:lumMod val="50000"/>
                  </a:schemeClr>
                </a:solidFill>
              </a:rPr>
              <a:t>to learn from international experience related to improving budget literacy, openness and access to citizens, as well as public participation in the budget process</a:t>
            </a:r>
          </a:p>
          <a:p>
            <a:pPr algn="just">
              <a:spcBef>
                <a:spcPts val="800"/>
              </a:spcBef>
            </a:pPr>
            <a:r>
              <a:rPr lang="en-US" sz="1600" b="1" dirty="0">
                <a:solidFill>
                  <a:schemeClr val="tx1">
                    <a:lumMod val="95000"/>
                    <a:lumOff val="5000"/>
                  </a:schemeClr>
                </a:solidFill>
              </a:rPr>
              <a:t>Objectives</a:t>
            </a:r>
            <a:r>
              <a:rPr lang="ru-RU" sz="1600" b="1" dirty="0">
                <a:solidFill>
                  <a:schemeClr val="tx1">
                    <a:lumMod val="95000"/>
                    <a:lumOff val="5000"/>
                  </a:schemeClr>
                </a:solidFill>
              </a:rPr>
              <a:t>:</a:t>
            </a:r>
          </a:p>
          <a:p>
            <a:pPr marL="342900" indent="-342900" algn="just">
              <a:spcBef>
                <a:spcPts val="800"/>
              </a:spcBef>
              <a:buFont typeface="Arial"/>
              <a:buChar char="•"/>
            </a:pPr>
            <a:r>
              <a:rPr lang="en-US" sz="1600" dirty="0">
                <a:solidFill>
                  <a:schemeClr val="tx1">
                    <a:lumMod val="95000"/>
                    <a:lumOff val="5000"/>
                  </a:schemeClr>
                </a:solidFill>
              </a:rPr>
              <a:t>Review best international practices in the area of budget literacy, transparency and public participation</a:t>
            </a:r>
            <a:endParaRPr lang="ru-RU" sz="1600" dirty="0">
              <a:solidFill>
                <a:schemeClr val="tx1">
                  <a:lumMod val="95000"/>
                  <a:lumOff val="5000"/>
                </a:schemeClr>
              </a:solidFill>
            </a:endParaRPr>
          </a:p>
          <a:p>
            <a:pPr marL="342900" indent="-342900" algn="just">
              <a:spcBef>
                <a:spcPts val="800"/>
              </a:spcBef>
              <a:buFont typeface="Arial"/>
              <a:buChar char="•"/>
            </a:pPr>
            <a:r>
              <a:rPr lang="en-US" sz="1600" dirty="0">
                <a:solidFill>
                  <a:schemeClr val="tx1">
                    <a:lumMod val="95000"/>
                    <a:lumOff val="5000"/>
                  </a:schemeClr>
                </a:solidFill>
              </a:rPr>
              <a:t>Exchange experience with budget experts from the WG member countries in order to develop standardized approaches to implementing similar projects</a:t>
            </a:r>
            <a:endParaRPr lang="ru-RU" sz="1600" dirty="0">
              <a:solidFill>
                <a:schemeClr val="tx1">
                  <a:lumMod val="95000"/>
                  <a:lumOff val="5000"/>
                </a:schemeClr>
              </a:solidFill>
            </a:endParaRPr>
          </a:p>
          <a:p>
            <a:pPr marL="342900" indent="-342900" algn="just">
              <a:spcBef>
                <a:spcPts val="800"/>
              </a:spcBef>
              <a:buFont typeface="Arial"/>
              <a:buChar char="•"/>
            </a:pPr>
            <a:r>
              <a:rPr lang="en-US" sz="1600" dirty="0">
                <a:solidFill>
                  <a:schemeClr val="tx1">
                    <a:lumMod val="95000"/>
                    <a:lumOff val="5000"/>
                  </a:schemeClr>
                </a:solidFill>
              </a:rPr>
              <a:t>Create new BCOP knowledge products based on accumulated outcomes, such as guidelines for the implementation of similar projects in PEMPAL countries. </a:t>
            </a:r>
            <a:endParaRPr lang="en-US" sz="1600" b="1" dirty="0">
              <a:solidFill>
                <a:schemeClr val="tx1"/>
              </a:solidFill>
            </a:endParaRPr>
          </a:p>
          <a:p>
            <a:pPr marL="0" lvl="1" algn="just">
              <a:spcBef>
                <a:spcPts val="800"/>
              </a:spcBef>
            </a:pPr>
            <a:endParaRPr lang="en-GB" sz="1600" b="1" dirty="0">
              <a:solidFill>
                <a:schemeClr val="tx1"/>
              </a:solidFill>
            </a:endParaRPr>
          </a:p>
          <a:p>
            <a:pPr marL="0" lvl="1" algn="just">
              <a:spcBef>
                <a:spcPts val="800"/>
              </a:spcBef>
            </a:pPr>
            <a:r>
              <a:rPr lang="en-US" sz="1600" b="1" dirty="0">
                <a:solidFill>
                  <a:schemeClr val="tx1"/>
                </a:solidFill>
              </a:rPr>
              <a:t>Partnerships</a:t>
            </a:r>
            <a:r>
              <a:rPr lang="en-GB" sz="1600" b="1" dirty="0">
                <a:solidFill>
                  <a:schemeClr val="tx1"/>
                </a:solidFill>
              </a:rPr>
              <a:t>: </a:t>
            </a:r>
            <a:r>
              <a:rPr lang="en-US" sz="1600" dirty="0">
                <a:solidFill>
                  <a:schemeClr val="tx1"/>
                </a:solidFill>
              </a:rPr>
              <a:t>World Bank</a:t>
            </a:r>
            <a:r>
              <a:rPr lang="ru-RU" sz="1600" dirty="0">
                <a:solidFill>
                  <a:schemeClr val="tx1"/>
                </a:solidFill>
              </a:rPr>
              <a:t>: </a:t>
            </a:r>
            <a:r>
              <a:rPr lang="en-US" sz="1600" dirty="0">
                <a:solidFill>
                  <a:schemeClr val="tx1"/>
                </a:solidFill>
              </a:rPr>
              <a:t>Budget Literacy</a:t>
            </a:r>
            <a:r>
              <a:rPr lang="ru-RU" sz="1600" dirty="0">
                <a:solidFill>
                  <a:schemeClr val="tx1"/>
                </a:solidFill>
              </a:rPr>
              <a:t>; </a:t>
            </a:r>
            <a:r>
              <a:rPr lang="en-US" sz="1600" dirty="0">
                <a:solidFill>
                  <a:schemeClr val="tx1"/>
                </a:solidFill>
              </a:rPr>
              <a:t>International Budget Partnership (IBP):</a:t>
            </a:r>
            <a:r>
              <a:rPr lang="ru-RU" sz="1600" dirty="0">
                <a:solidFill>
                  <a:schemeClr val="tx1"/>
                </a:solidFill>
              </a:rPr>
              <a:t>  </a:t>
            </a:r>
            <a:r>
              <a:rPr lang="en-US" sz="1600" dirty="0">
                <a:solidFill>
                  <a:schemeClr val="tx1"/>
                </a:solidFill>
              </a:rPr>
              <a:t>Open Budget Index success drivers</a:t>
            </a:r>
            <a:r>
              <a:rPr lang="en-GB" sz="1600" dirty="0">
                <a:solidFill>
                  <a:schemeClr val="tx1"/>
                </a:solidFill>
              </a:rPr>
              <a:t>; OECD</a:t>
            </a:r>
            <a:r>
              <a:rPr lang="ru-RU" sz="1600" dirty="0">
                <a:solidFill>
                  <a:schemeClr val="tx1"/>
                </a:solidFill>
              </a:rPr>
              <a:t>/ </a:t>
            </a:r>
            <a:r>
              <a:rPr lang="en-US" sz="1600" dirty="0">
                <a:solidFill>
                  <a:schemeClr val="tx1"/>
                </a:solidFill>
              </a:rPr>
              <a:t>Global Initiative for Fiscal Transparency</a:t>
            </a:r>
            <a:r>
              <a:rPr lang="ru-RU" sz="1600" dirty="0">
                <a:solidFill>
                  <a:schemeClr val="tx1"/>
                </a:solidFill>
              </a:rPr>
              <a:t> (GIFT)</a:t>
            </a:r>
            <a:r>
              <a:rPr lang="en-GB" sz="1600" dirty="0">
                <a:solidFill>
                  <a:schemeClr val="tx1"/>
                </a:solidFill>
              </a:rPr>
              <a:t>:</a:t>
            </a:r>
            <a:r>
              <a:rPr lang="ru-RU" sz="1600" dirty="0">
                <a:solidFill>
                  <a:schemeClr val="tx1"/>
                </a:solidFill>
              </a:rPr>
              <a:t> </a:t>
            </a:r>
            <a:r>
              <a:rPr lang="en-US" sz="1600" dirty="0">
                <a:solidFill>
                  <a:schemeClr val="tx1"/>
                </a:solidFill>
              </a:rPr>
              <a:t>contribution to the draft Toolkit for Budget Literacy</a:t>
            </a:r>
            <a:r>
              <a:rPr lang="en-US" sz="1600" i="1" dirty="0">
                <a:solidFill>
                  <a:srgbClr val="000000"/>
                </a:solidFill>
              </a:rPr>
              <a:t>; </a:t>
            </a:r>
            <a:r>
              <a:rPr lang="en-US" sz="1600" dirty="0">
                <a:solidFill>
                  <a:srgbClr val="000000"/>
                </a:solidFill>
              </a:rPr>
              <a:t>OECD SBO meetings: Report on the WG activity and on the knowledge product dealing with citizens budget development. </a:t>
            </a:r>
            <a:endParaRPr lang="en-US" sz="1600" dirty="0">
              <a:solidFill>
                <a:schemeClr val="tx1"/>
              </a:solidFill>
            </a:endParaRPr>
          </a:p>
          <a:p>
            <a:pPr marL="0" lvl="1">
              <a:spcBef>
                <a:spcPts val="800"/>
              </a:spcBef>
            </a:pPr>
            <a:endParaRPr lang="en-US" sz="1600" b="1" i="1" dirty="0">
              <a:solidFill>
                <a:schemeClr val="tx1"/>
              </a:solidFill>
            </a:endParaRPr>
          </a:p>
          <a:p>
            <a:pPr marL="0" lvl="1">
              <a:spcBef>
                <a:spcPts val="800"/>
              </a:spcBef>
            </a:pPr>
            <a:r>
              <a:rPr lang="en-US" sz="1600" b="1" i="1" dirty="0">
                <a:solidFill>
                  <a:schemeClr val="tx1"/>
                </a:solidFill>
              </a:rPr>
              <a:t>WG Members</a:t>
            </a:r>
            <a:r>
              <a:rPr lang="ru-RU" sz="1600" b="1" i="1" dirty="0">
                <a:solidFill>
                  <a:schemeClr val="tx1"/>
                </a:solidFill>
              </a:rPr>
              <a:t> (1</a:t>
            </a:r>
            <a:r>
              <a:rPr lang="en-US" sz="1600" b="1" i="1" dirty="0">
                <a:solidFill>
                  <a:schemeClr val="tx1"/>
                </a:solidFill>
              </a:rPr>
              <a:t>5 countries</a:t>
            </a:r>
            <a:r>
              <a:rPr lang="ru-RU" sz="1600" b="1" i="1" dirty="0">
                <a:solidFill>
                  <a:schemeClr val="tx1"/>
                </a:solidFill>
              </a:rPr>
              <a:t>)</a:t>
            </a:r>
            <a:r>
              <a:rPr lang="ru-RU" sz="1600" i="1" dirty="0">
                <a:solidFill>
                  <a:schemeClr val="tx1"/>
                </a:solidFill>
              </a:rPr>
              <a:t>: </a:t>
            </a:r>
            <a:r>
              <a:rPr lang="en-US" sz="1600" i="1" dirty="0">
                <a:solidFill>
                  <a:schemeClr val="tx1"/>
                </a:solidFill>
              </a:rPr>
              <a:t> Albania</a:t>
            </a:r>
            <a:r>
              <a:rPr lang="ru-RU" sz="1600" i="1" dirty="0">
                <a:solidFill>
                  <a:schemeClr val="tx1"/>
                </a:solidFill>
              </a:rPr>
              <a:t>, </a:t>
            </a:r>
            <a:r>
              <a:rPr lang="en-US" sz="1600" i="1" dirty="0">
                <a:solidFill>
                  <a:schemeClr val="tx1"/>
                </a:solidFill>
              </a:rPr>
              <a:t>Russia</a:t>
            </a:r>
            <a:r>
              <a:rPr lang="ru-RU" sz="1600" i="1" dirty="0">
                <a:solidFill>
                  <a:schemeClr val="tx1"/>
                </a:solidFill>
              </a:rPr>
              <a:t>, </a:t>
            </a:r>
            <a:r>
              <a:rPr lang="en-US" sz="1600" i="1" dirty="0">
                <a:solidFill>
                  <a:schemeClr val="tx1"/>
                </a:solidFill>
              </a:rPr>
              <a:t>Armenia</a:t>
            </a:r>
            <a:r>
              <a:rPr lang="ru-RU" sz="1600" i="1" dirty="0">
                <a:solidFill>
                  <a:schemeClr val="tx1"/>
                </a:solidFill>
              </a:rPr>
              <a:t>, </a:t>
            </a:r>
            <a:r>
              <a:rPr lang="en-US" sz="1600" i="1" dirty="0">
                <a:solidFill>
                  <a:schemeClr val="tx1"/>
                </a:solidFill>
              </a:rPr>
              <a:t>Kosovo</a:t>
            </a:r>
            <a:r>
              <a:rPr lang="ru-RU" sz="1600" i="1" dirty="0">
                <a:solidFill>
                  <a:schemeClr val="tx1"/>
                </a:solidFill>
              </a:rPr>
              <a:t>, </a:t>
            </a:r>
            <a:r>
              <a:rPr lang="en-US" sz="1600" i="1" dirty="0">
                <a:solidFill>
                  <a:schemeClr val="tx1"/>
                </a:solidFill>
              </a:rPr>
              <a:t>Kyrgyz Republic</a:t>
            </a:r>
            <a:r>
              <a:rPr lang="ru-RU" sz="1600" i="1" dirty="0">
                <a:solidFill>
                  <a:schemeClr val="tx1"/>
                </a:solidFill>
              </a:rPr>
              <a:t>, </a:t>
            </a:r>
            <a:r>
              <a:rPr lang="en-US" sz="1600" i="1" dirty="0">
                <a:solidFill>
                  <a:schemeClr val="tx1"/>
                </a:solidFill>
              </a:rPr>
              <a:t>Croatia</a:t>
            </a:r>
            <a:r>
              <a:rPr lang="ru-RU" sz="1600" i="1" dirty="0">
                <a:solidFill>
                  <a:schemeClr val="tx1"/>
                </a:solidFill>
              </a:rPr>
              <a:t>, </a:t>
            </a:r>
            <a:r>
              <a:rPr lang="en-US" sz="1600" i="1" dirty="0">
                <a:solidFill>
                  <a:schemeClr val="tx1"/>
                </a:solidFill>
              </a:rPr>
              <a:t>Turkey</a:t>
            </a:r>
            <a:r>
              <a:rPr lang="ru-RU" sz="1600" i="1" dirty="0">
                <a:solidFill>
                  <a:schemeClr val="tx1"/>
                </a:solidFill>
              </a:rPr>
              <a:t>, </a:t>
            </a:r>
            <a:r>
              <a:rPr lang="en-US" sz="1600" i="1" dirty="0">
                <a:solidFill>
                  <a:schemeClr val="tx1"/>
                </a:solidFill>
              </a:rPr>
              <a:t>Belarus</a:t>
            </a:r>
            <a:r>
              <a:rPr lang="ru-RU" sz="1600" i="1" dirty="0">
                <a:solidFill>
                  <a:schemeClr val="tx1"/>
                </a:solidFill>
              </a:rPr>
              <a:t>, </a:t>
            </a:r>
            <a:r>
              <a:rPr lang="en-US" sz="1600" i="1" dirty="0">
                <a:solidFill>
                  <a:schemeClr val="tx1"/>
                </a:solidFill>
              </a:rPr>
              <a:t>Bosnia and Herzegovina</a:t>
            </a:r>
            <a:r>
              <a:rPr lang="ru-RU" sz="1600" i="1" dirty="0">
                <a:solidFill>
                  <a:schemeClr val="tx1"/>
                </a:solidFill>
              </a:rPr>
              <a:t>, </a:t>
            </a:r>
            <a:r>
              <a:rPr lang="en-US" sz="1600" i="1" dirty="0">
                <a:solidFill>
                  <a:schemeClr val="tx1"/>
                </a:solidFill>
              </a:rPr>
              <a:t>Romania</a:t>
            </a:r>
            <a:r>
              <a:rPr lang="ru-RU" sz="1600" i="1" dirty="0">
                <a:solidFill>
                  <a:schemeClr val="tx1"/>
                </a:solidFill>
              </a:rPr>
              <a:t>, </a:t>
            </a:r>
            <a:r>
              <a:rPr lang="en-US" sz="1600" i="1" dirty="0">
                <a:solidFill>
                  <a:schemeClr val="tx1"/>
                </a:solidFill>
              </a:rPr>
              <a:t>Tajikistan</a:t>
            </a:r>
            <a:r>
              <a:rPr lang="ru-RU" sz="1600" i="1" dirty="0">
                <a:solidFill>
                  <a:schemeClr val="tx1"/>
                </a:solidFill>
              </a:rPr>
              <a:t>, </a:t>
            </a:r>
            <a:r>
              <a:rPr lang="en-US" sz="1600" i="1" dirty="0">
                <a:solidFill>
                  <a:schemeClr val="tx1"/>
                </a:solidFill>
              </a:rPr>
              <a:t>Ukraine</a:t>
            </a:r>
            <a:r>
              <a:rPr lang="ru-RU" sz="1600" i="1" dirty="0">
                <a:solidFill>
                  <a:schemeClr val="tx1"/>
                </a:solidFill>
              </a:rPr>
              <a:t>, </a:t>
            </a:r>
            <a:r>
              <a:rPr lang="en-US" sz="1600" i="1" dirty="0">
                <a:solidFill>
                  <a:schemeClr val="tx1"/>
                </a:solidFill>
              </a:rPr>
              <a:t>Uzbekistan</a:t>
            </a:r>
            <a:r>
              <a:rPr lang="ru-RU" sz="1600" i="1" dirty="0">
                <a:solidFill>
                  <a:schemeClr val="tx1"/>
                </a:solidFill>
              </a:rPr>
              <a:t>, </a:t>
            </a:r>
            <a:r>
              <a:rPr lang="en-US" sz="1600" i="1" dirty="0">
                <a:solidFill>
                  <a:schemeClr val="tx1"/>
                </a:solidFill>
              </a:rPr>
              <a:t>Kazakhstan, and Moldova</a:t>
            </a:r>
            <a:r>
              <a:rPr lang="ru-RU" sz="1600" i="1" dirty="0">
                <a:solidFill>
                  <a:schemeClr val="tx1"/>
                </a:solidFill>
              </a:rPr>
              <a:t>.  </a:t>
            </a:r>
            <a:endParaRPr lang="en-GB" sz="1600" i="1" dirty="0">
              <a:solidFill>
                <a:schemeClr val="tx1"/>
              </a:solidFill>
            </a:endParaRPr>
          </a:p>
          <a:p>
            <a:pPr marL="0" lvl="1" algn="just">
              <a:spcBef>
                <a:spcPts val="800"/>
              </a:spcBef>
            </a:pPr>
            <a:endParaRPr lang="bs-Latn-BA" sz="1600" b="1" dirty="0">
              <a:solidFill>
                <a:schemeClr val="tx1">
                  <a:lumMod val="95000"/>
                  <a:lumOff val="5000"/>
                </a:schemeClr>
              </a:solidFill>
            </a:endParaRPr>
          </a:p>
          <a:p>
            <a:pPr algn="just">
              <a:spcBef>
                <a:spcPts val="800"/>
              </a:spcBef>
            </a:pPr>
            <a:endParaRPr lang="ru-RU" sz="1300" dirty="0">
              <a:solidFill>
                <a:schemeClr val="tx1"/>
              </a:solidFill>
              <a:latin typeface="Lucida Grande CY"/>
              <a:cs typeface="Lucida Grande CY"/>
            </a:endParaRPr>
          </a:p>
        </p:txBody>
      </p:sp>
    </p:spTree>
    <p:extLst>
      <p:ext uri="{BB962C8B-B14F-4D97-AF65-F5344CB8AC3E}">
        <p14:creationId xmlns:p14="http://schemas.microsoft.com/office/powerpoint/2010/main" val="722347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917167"/>
            <a:ext cx="8763000" cy="5712234"/>
          </a:xfrm>
        </p:spPr>
        <p:txBody>
          <a:bodyPr rtlCol="0">
            <a:normAutofit fontScale="40000" lnSpcReduction="20000"/>
          </a:bodyPr>
          <a:lstStyle/>
          <a:p>
            <a:pPr algn="just" fontAlgn="auto">
              <a:spcAft>
                <a:spcPts val="0"/>
              </a:spcAft>
              <a:defRPr/>
            </a:pPr>
            <a:r>
              <a:rPr lang="en-US" sz="1800" b="1" dirty="0">
                <a:solidFill>
                  <a:schemeClr val="tx1">
                    <a:lumMod val="95000"/>
                    <a:lumOff val="5000"/>
                  </a:schemeClr>
                </a:solidFill>
              </a:rPr>
              <a:t> </a:t>
            </a:r>
            <a:r>
              <a:rPr lang="en-US" sz="4500" b="1" dirty="0">
                <a:solidFill>
                  <a:schemeClr val="tx1"/>
                </a:solidFill>
              </a:rPr>
              <a:t>Activities</a:t>
            </a:r>
            <a:endParaRPr lang="ru-RU" sz="4500" b="1" dirty="0">
              <a:solidFill>
                <a:schemeClr val="tx1"/>
              </a:solidFill>
            </a:endParaRPr>
          </a:p>
          <a:p>
            <a:pPr algn="just" fontAlgn="auto">
              <a:spcAft>
                <a:spcPts val="0"/>
              </a:spcAft>
              <a:defRPr/>
            </a:pPr>
            <a:r>
              <a:rPr lang="ru-RU" sz="4500" b="1" dirty="0">
                <a:solidFill>
                  <a:schemeClr val="tx1"/>
                </a:solidFill>
              </a:rPr>
              <a:t> </a:t>
            </a:r>
          </a:p>
          <a:p>
            <a:pPr marL="685800" indent="-685800" algn="just" fontAlgn="auto">
              <a:spcAft>
                <a:spcPts val="0"/>
              </a:spcAft>
              <a:buFont typeface="Arial" panose="020B0604020202020204" pitchFamily="34" charset="0"/>
              <a:buChar char="•"/>
              <a:defRPr/>
            </a:pPr>
            <a:r>
              <a:rPr lang="ru-RU" sz="4500" dirty="0">
                <a:solidFill>
                  <a:schemeClr val="tx1"/>
                </a:solidFill>
              </a:rPr>
              <a:t>5 </a:t>
            </a:r>
            <a:r>
              <a:rPr lang="en-US" sz="4500" dirty="0">
                <a:solidFill>
                  <a:schemeClr val="tx1"/>
                </a:solidFill>
              </a:rPr>
              <a:t>face-to-face meetings and 3 videoconferences </a:t>
            </a:r>
            <a:r>
              <a:rPr lang="ru-RU" sz="4500" dirty="0">
                <a:solidFill>
                  <a:schemeClr val="tx1"/>
                </a:solidFill>
              </a:rPr>
              <a:t>(</a:t>
            </a:r>
            <a:r>
              <a:rPr lang="en-US" sz="4500" dirty="0">
                <a:solidFill>
                  <a:schemeClr val="tx1"/>
                </a:solidFill>
              </a:rPr>
              <a:t>from May </a:t>
            </a:r>
            <a:r>
              <a:rPr lang="ru-RU" sz="4500" dirty="0">
                <a:solidFill>
                  <a:schemeClr val="tx1"/>
                </a:solidFill>
              </a:rPr>
              <a:t>2015</a:t>
            </a:r>
            <a:r>
              <a:rPr lang="en-US" sz="4500" dirty="0">
                <a:solidFill>
                  <a:schemeClr val="tx1"/>
                </a:solidFill>
              </a:rPr>
              <a:t> to date</a:t>
            </a:r>
            <a:r>
              <a:rPr lang="ru-RU" sz="4500" dirty="0">
                <a:solidFill>
                  <a:schemeClr val="tx1"/>
                </a:solidFill>
              </a:rPr>
              <a:t>)</a:t>
            </a:r>
          </a:p>
          <a:p>
            <a:pPr marL="685800" indent="-685800" algn="just" fontAlgn="auto">
              <a:spcAft>
                <a:spcPts val="0"/>
              </a:spcAft>
              <a:buFont typeface="Arial" panose="020B0604020202020204" pitchFamily="34" charset="0"/>
              <a:buChar char="•"/>
              <a:defRPr/>
            </a:pPr>
            <a:r>
              <a:rPr lang="ru-RU" sz="4500" dirty="0">
                <a:solidFill>
                  <a:schemeClr val="tx1"/>
                </a:solidFill>
              </a:rPr>
              <a:t>1 </a:t>
            </a:r>
            <a:r>
              <a:rPr lang="en-US" sz="4500" dirty="0">
                <a:solidFill>
                  <a:schemeClr val="tx1"/>
                </a:solidFill>
              </a:rPr>
              <a:t>study tour to Croatia </a:t>
            </a:r>
            <a:r>
              <a:rPr lang="ru-RU" sz="4500" dirty="0">
                <a:solidFill>
                  <a:schemeClr val="tx1"/>
                </a:solidFill>
              </a:rPr>
              <a:t>(</a:t>
            </a:r>
            <a:r>
              <a:rPr lang="en-US" sz="4500" dirty="0">
                <a:solidFill>
                  <a:schemeClr val="tx1"/>
                </a:solidFill>
              </a:rPr>
              <a:t>December </a:t>
            </a:r>
            <a:r>
              <a:rPr lang="ru-RU" sz="4500" dirty="0">
                <a:solidFill>
                  <a:schemeClr val="tx1"/>
                </a:solidFill>
              </a:rPr>
              <a:t>1-4</a:t>
            </a:r>
            <a:r>
              <a:rPr lang="en-US" sz="4500" dirty="0">
                <a:solidFill>
                  <a:schemeClr val="tx1"/>
                </a:solidFill>
              </a:rPr>
              <a:t>,</a:t>
            </a:r>
            <a:r>
              <a:rPr lang="ru-RU" sz="4500" dirty="0">
                <a:solidFill>
                  <a:schemeClr val="tx1"/>
                </a:solidFill>
              </a:rPr>
              <a:t> 2015)</a:t>
            </a:r>
          </a:p>
          <a:p>
            <a:pPr marL="685800" indent="-685800" algn="just" fontAlgn="auto">
              <a:spcAft>
                <a:spcPts val="0"/>
              </a:spcAft>
              <a:buFont typeface="Arial" panose="020B0604020202020204" pitchFamily="34" charset="0"/>
              <a:buChar char="•"/>
              <a:defRPr/>
            </a:pPr>
            <a:r>
              <a:rPr lang="en-US" sz="4500" dirty="0">
                <a:solidFill>
                  <a:schemeClr val="tx1"/>
                </a:solidFill>
              </a:rPr>
              <a:t>PEMPAL Pre-meeting survey to identify progress in budget literacy and transparency reforms</a:t>
            </a:r>
            <a:r>
              <a:rPr lang="ru-RU" sz="4500" dirty="0">
                <a:solidFill>
                  <a:schemeClr val="tx1"/>
                </a:solidFill>
              </a:rPr>
              <a:t> (</a:t>
            </a:r>
            <a:r>
              <a:rPr lang="en-US" sz="4500" dirty="0">
                <a:solidFill>
                  <a:schemeClr val="tx1"/>
                </a:solidFill>
              </a:rPr>
              <a:t>May </a:t>
            </a:r>
            <a:r>
              <a:rPr lang="ru-RU" sz="4500" dirty="0">
                <a:solidFill>
                  <a:schemeClr val="tx1"/>
                </a:solidFill>
              </a:rPr>
              <a:t>2015, </a:t>
            </a:r>
            <a:r>
              <a:rPr lang="en-US" sz="4500" dirty="0">
                <a:solidFill>
                  <a:schemeClr val="tx1"/>
                </a:solidFill>
              </a:rPr>
              <a:t>prior to the meeting in Poland</a:t>
            </a:r>
            <a:r>
              <a:rPr lang="ru-RU" sz="4500" dirty="0">
                <a:solidFill>
                  <a:schemeClr val="tx1"/>
                </a:solidFill>
              </a:rPr>
              <a:t>)</a:t>
            </a:r>
          </a:p>
          <a:p>
            <a:pPr algn="just" fontAlgn="auto">
              <a:spcAft>
                <a:spcPts val="0"/>
              </a:spcAft>
              <a:defRPr/>
            </a:pPr>
            <a:endParaRPr lang="ru-RU" sz="4500" b="1" dirty="0">
              <a:solidFill>
                <a:schemeClr val="tx1"/>
              </a:solidFill>
            </a:endParaRPr>
          </a:p>
          <a:p>
            <a:pPr algn="just" fontAlgn="auto">
              <a:spcAft>
                <a:spcPts val="0"/>
              </a:spcAft>
              <a:defRPr/>
            </a:pPr>
            <a:r>
              <a:rPr lang="en-US" sz="4500" b="1" dirty="0">
                <a:solidFill>
                  <a:schemeClr val="tx1"/>
                </a:solidFill>
              </a:rPr>
              <a:t>Knowledge Products</a:t>
            </a:r>
            <a:endParaRPr lang="ru-RU" sz="4500" b="1" dirty="0">
              <a:solidFill>
                <a:schemeClr val="tx1"/>
              </a:solidFill>
            </a:endParaRPr>
          </a:p>
          <a:p>
            <a:pPr algn="just" fontAlgn="auto">
              <a:spcAft>
                <a:spcPts val="0"/>
              </a:spcAft>
              <a:defRPr/>
            </a:pPr>
            <a:endParaRPr lang="en-US" sz="4500" dirty="0">
              <a:solidFill>
                <a:schemeClr val="tx1"/>
              </a:solidFill>
            </a:endParaRPr>
          </a:p>
          <a:p>
            <a:pPr marL="685800" indent="-685800" algn="just" fontAlgn="auto">
              <a:spcAft>
                <a:spcPts val="0"/>
              </a:spcAft>
              <a:buFont typeface="Arial" panose="020B0604020202020204" pitchFamily="34" charset="0"/>
              <a:buChar char="•"/>
              <a:defRPr/>
            </a:pPr>
            <a:r>
              <a:rPr lang="en-US" sz="4500" dirty="0">
                <a:solidFill>
                  <a:schemeClr val="tx1"/>
                </a:solidFill>
              </a:rPr>
              <a:t>Overcoming Barriers in Citizen’s Budget Preparation in PEMPAL Member States</a:t>
            </a:r>
            <a:r>
              <a:rPr lang="ru-RU" sz="4500" dirty="0">
                <a:solidFill>
                  <a:schemeClr val="tx1"/>
                </a:solidFill>
              </a:rPr>
              <a:t> (2016-2017)</a:t>
            </a:r>
          </a:p>
          <a:p>
            <a:pPr marL="685800" indent="-685800" algn="just" fontAlgn="auto">
              <a:spcAft>
                <a:spcPts val="0"/>
              </a:spcAft>
              <a:buFont typeface="Arial" panose="020B0604020202020204" pitchFamily="34" charset="0"/>
              <a:buChar char="•"/>
              <a:defRPr/>
            </a:pPr>
            <a:r>
              <a:rPr lang="en-US" sz="4500" dirty="0">
                <a:solidFill>
                  <a:schemeClr val="tx1"/>
                </a:solidFill>
              </a:rPr>
              <a:t>Public Participation in the Fiscal Policy and Budget Process.</a:t>
            </a:r>
            <a:r>
              <a:rPr lang="ru-RU" sz="4500" dirty="0">
                <a:solidFill>
                  <a:schemeClr val="tx1"/>
                </a:solidFill>
              </a:rPr>
              <a:t> </a:t>
            </a:r>
            <a:r>
              <a:rPr lang="en-US" sz="4500" dirty="0">
                <a:solidFill>
                  <a:schemeClr val="tx1"/>
                </a:solidFill>
              </a:rPr>
              <a:t>How to Create and/or Strengthen the Mechanisms in PEMPAL Countries</a:t>
            </a:r>
            <a:r>
              <a:rPr lang="ru-RU" sz="4500" dirty="0">
                <a:solidFill>
                  <a:schemeClr val="tx1"/>
                </a:solidFill>
              </a:rPr>
              <a:t>? (2017-2018) – </a:t>
            </a:r>
            <a:r>
              <a:rPr lang="en-US" sz="4500" dirty="0">
                <a:solidFill>
                  <a:schemeClr val="tx1"/>
                </a:solidFill>
              </a:rPr>
              <a:t>in progress</a:t>
            </a:r>
          </a:p>
          <a:p>
            <a:pPr algn="just" fontAlgn="auto">
              <a:spcAft>
                <a:spcPts val="0"/>
              </a:spcAft>
              <a:defRPr/>
            </a:pPr>
            <a:endParaRPr lang="ru-RU" sz="4500" b="1" dirty="0">
              <a:solidFill>
                <a:schemeClr val="tx1"/>
              </a:solidFill>
            </a:endParaRPr>
          </a:p>
          <a:p>
            <a:pPr algn="just" fontAlgn="auto">
              <a:spcAft>
                <a:spcPts val="0"/>
              </a:spcAft>
              <a:defRPr/>
            </a:pPr>
            <a:r>
              <a:rPr lang="en-US" sz="4500" b="1" dirty="0">
                <a:solidFill>
                  <a:schemeClr val="tx1"/>
                </a:solidFill>
              </a:rPr>
              <a:t>Cooperation with OECD</a:t>
            </a:r>
            <a:endParaRPr lang="ru-RU" sz="4500" b="1" dirty="0">
              <a:solidFill>
                <a:schemeClr val="tx1"/>
              </a:solidFill>
            </a:endParaRPr>
          </a:p>
          <a:p>
            <a:pPr algn="just" fontAlgn="auto">
              <a:spcAft>
                <a:spcPts val="0"/>
              </a:spcAft>
              <a:defRPr/>
            </a:pPr>
            <a:endParaRPr lang="ru-RU" sz="4500" dirty="0">
              <a:solidFill>
                <a:schemeClr val="tx1"/>
              </a:solidFill>
            </a:endParaRPr>
          </a:p>
          <a:p>
            <a:pPr marL="685800" indent="-685800" algn="just" fontAlgn="auto">
              <a:spcAft>
                <a:spcPts val="0"/>
              </a:spcAft>
              <a:buFont typeface="Arial" panose="020B0604020202020204" pitchFamily="34" charset="0"/>
              <a:buChar char="•"/>
              <a:defRPr/>
            </a:pPr>
            <a:r>
              <a:rPr lang="en-US" sz="4500" dirty="0">
                <a:solidFill>
                  <a:schemeClr val="tx1"/>
                </a:solidFill>
              </a:rPr>
              <a:t>Participation in discussions on the development of the Budget Transparency Toolkit for OECD and G20 countries</a:t>
            </a:r>
            <a:r>
              <a:rPr lang="ru-RU" sz="4500" dirty="0">
                <a:solidFill>
                  <a:schemeClr val="tx1"/>
                </a:solidFill>
              </a:rPr>
              <a:t> (</a:t>
            </a:r>
            <a:r>
              <a:rPr lang="en-US" sz="4500" dirty="0">
                <a:solidFill>
                  <a:schemeClr val="tx1"/>
                </a:solidFill>
              </a:rPr>
              <a:t>East and Central Europe Senior Budget Officials meetings</a:t>
            </a:r>
            <a:r>
              <a:rPr lang="ru-RU" sz="4500" dirty="0">
                <a:solidFill>
                  <a:schemeClr val="tx1"/>
                </a:solidFill>
              </a:rPr>
              <a:t>, 2016</a:t>
            </a:r>
            <a:r>
              <a:rPr lang="en-US" sz="4500" dirty="0">
                <a:solidFill>
                  <a:schemeClr val="tx1"/>
                </a:solidFill>
              </a:rPr>
              <a:t> and </a:t>
            </a:r>
            <a:r>
              <a:rPr lang="ru-RU" sz="4500" dirty="0">
                <a:solidFill>
                  <a:schemeClr val="tx1"/>
                </a:solidFill>
              </a:rPr>
              <a:t>2017)</a:t>
            </a:r>
          </a:p>
          <a:p>
            <a:pPr algn="just" fontAlgn="auto">
              <a:spcAft>
                <a:spcPts val="0"/>
              </a:spcAft>
              <a:defRPr/>
            </a:pPr>
            <a:endParaRPr lang="ru-RU" sz="4500" dirty="0">
              <a:solidFill>
                <a:schemeClr val="tx1">
                  <a:lumMod val="95000"/>
                  <a:lumOff val="5000"/>
                </a:schemeClr>
              </a:solidFill>
            </a:endParaRPr>
          </a:p>
          <a:p>
            <a:pPr algn="just" fontAlgn="auto">
              <a:spcAft>
                <a:spcPts val="0"/>
              </a:spcAft>
              <a:defRPr/>
            </a:pPr>
            <a:endParaRPr lang="ru-RU" sz="2000" dirty="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2" name="TextBox 1"/>
          <p:cNvSpPr txBox="1"/>
          <p:nvPr/>
        </p:nvSpPr>
        <p:spPr>
          <a:xfrm>
            <a:off x="838899" y="152400"/>
            <a:ext cx="8839200" cy="584775"/>
          </a:xfrm>
          <a:prstGeom prst="rect">
            <a:avLst/>
          </a:prstGeom>
          <a:noFill/>
        </p:spPr>
        <p:txBody>
          <a:bodyPr wrap="square" rtlCol="0">
            <a:spAutoFit/>
          </a:bodyPr>
          <a:lstStyle/>
          <a:p>
            <a:pPr algn="ctr"/>
            <a:r>
              <a:rPr lang="en-US" sz="3200" dirty="0">
                <a:solidFill>
                  <a:srgbClr val="002060"/>
                </a:solidFill>
                <a:latin typeface="Calibri"/>
              </a:rPr>
              <a:t>Summary of WG Activity</a:t>
            </a:r>
          </a:p>
        </p:txBody>
      </p:sp>
    </p:spTree>
    <p:extLst>
      <p:ext uri="{BB962C8B-B14F-4D97-AF65-F5344CB8AC3E}">
        <p14:creationId xmlns:p14="http://schemas.microsoft.com/office/powerpoint/2010/main" val="4902504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8199" y="838201"/>
            <a:ext cx="8970523" cy="5791200"/>
          </a:xfrm>
        </p:spPr>
        <p:txBody>
          <a:bodyPr rtlCol="0">
            <a:normAutofit fontScale="77500" lnSpcReduction="20000"/>
          </a:bodyPr>
          <a:lstStyle/>
          <a:p>
            <a:pPr algn="just" fontAlgn="auto">
              <a:spcAft>
                <a:spcPts val="0"/>
              </a:spcAft>
              <a:defRPr/>
            </a:pPr>
            <a:endParaRPr lang="en-US" sz="1600" dirty="0">
              <a:solidFill>
                <a:schemeClr val="tx1">
                  <a:lumMod val="95000"/>
                  <a:lumOff val="5000"/>
                </a:schemeClr>
              </a:solidFill>
            </a:endParaRPr>
          </a:p>
          <a:p>
            <a:pPr algn="just" fontAlgn="auto">
              <a:spcAft>
                <a:spcPts val="0"/>
              </a:spcAft>
              <a:defRPr/>
            </a:pPr>
            <a:r>
              <a:rPr lang="en-US" sz="2900" b="1" dirty="0">
                <a:solidFill>
                  <a:srgbClr val="996633"/>
                </a:solidFill>
              </a:rPr>
              <a:t>Budget Transparency and Access, Including Citizens Budgets</a:t>
            </a:r>
            <a:endParaRPr lang="ru-RU" sz="2900" b="1" dirty="0">
              <a:solidFill>
                <a:srgbClr val="996633"/>
              </a:solidFill>
            </a:endParaRPr>
          </a:p>
          <a:p>
            <a:pPr marL="342900" indent="-342900" algn="just" fontAlgn="auto">
              <a:spcAft>
                <a:spcPts val="0"/>
              </a:spcAft>
              <a:buFont typeface="Arial" panose="020B0604020202020204" pitchFamily="34" charset="0"/>
              <a:buChar char="•"/>
              <a:defRPr/>
            </a:pPr>
            <a:r>
              <a:rPr lang="en-US" sz="2300" dirty="0">
                <a:solidFill>
                  <a:prstClr val="black"/>
                </a:solidFill>
              </a:rPr>
              <a:t>How to make the government budget easier–to-understand for citizens by means of adopting a ‘citizens budget’, developing information portals, projects for students and basic learning programs for schools</a:t>
            </a:r>
            <a:r>
              <a:rPr lang="ru-RU" sz="2300" dirty="0">
                <a:solidFill>
                  <a:prstClr val="black"/>
                </a:solidFill>
              </a:rPr>
              <a:t> (</a:t>
            </a:r>
            <a:r>
              <a:rPr lang="en-US" sz="2300" dirty="0">
                <a:solidFill>
                  <a:prstClr val="black"/>
                </a:solidFill>
              </a:rPr>
              <a:t>Poland</a:t>
            </a:r>
            <a:r>
              <a:rPr lang="ru-RU" sz="2300" dirty="0">
                <a:solidFill>
                  <a:prstClr val="black"/>
                </a:solidFill>
              </a:rPr>
              <a:t>, </a:t>
            </a:r>
            <a:r>
              <a:rPr lang="en-US" sz="2300" dirty="0">
                <a:solidFill>
                  <a:prstClr val="black"/>
                </a:solidFill>
              </a:rPr>
              <a:t>May </a:t>
            </a:r>
            <a:r>
              <a:rPr lang="ru-RU" sz="2300" dirty="0">
                <a:solidFill>
                  <a:prstClr val="black"/>
                </a:solidFill>
              </a:rPr>
              <a:t>20</a:t>
            </a:r>
            <a:r>
              <a:rPr lang="en-US" sz="2300" dirty="0">
                <a:solidFill>
                  <a:prstClr val="black"/>
                </a:solidFill>
              </a:rPr>
              <a:t>,</a:t>
            </a:r>
            <a:r>
              <a:rPr lang="ru-RU" sz="2300" dirty="0">
                <a:solidFill>
                  <a:prstClr val="black"/>
                </a:solidFill>
              </a:rPr>
              <a:t> 2015)</a:t>
            </a:r>
          </a:p>
          <a:p>
            <a:pPr marL="342900" indent="-342900" algn="just" fontAlgn="auto">
              <a:spcAft>
                <a:spcPts val="0"/>
              </a:spcAft>
              <a:buFont typeface="Arial" panose="020B0604020202020204" pitchFamily="34" charset="0"/>
              <a:buChar char="•"/>
              <a:defRPr/>
            </a:pPr>
            <a:r>
              <a:rPr lang="en-US" sz="2300" dirty="0">
                <a:solidFill>
                  <a:schemeClr val="tx1">
                    <a:lumMod val="95000"/>
                    <a:lumOff val="5000"/>
                  </a:schemeClr>
                </a:solidFill>
              </a:rPr>
              <a:t>Addressing 10 challenges related to the development of the citizens budget</a:t>
            </a:r>
            <a:r>
              <a:rPr lang="ru-RU" sz="2300" dirty="0">
                <a:solidFill>
                  <a:schemeClr val="tx1">
                    <a:lumMod val="95000"/>
                    <a:lumOff val="5000"/>
                  </a:schemeClr>
                </a:solidFill>
              </a:rPr>
              <a:t>, </a:t>
            </a:r>
            <a:r>
              <a:rPr lang="en-US" sz="2300" dirty="0">
                <a:solidFill>
                  <a:schemeClr val="tx1">
                    <a:lumMod val="95000"/>
                    <a:lumOff val="5000"/>
                  </a:schemeClr>
                </a:solidFill>
              </a:rPr>
              <a:t>encountered by the WG member states </a:t>
            </a:r>
            <a:r>
              <a:rPr lang="ru-RU" sz="2300" dirty="0">
                <a:solidFill>
                  <a:schemeClr val="tx1">
                    <a:lumMod val="95000"/>
                    <a:lumOff val="5000"/>
                  </a:schemeClr>
                </a:solidFill>
              </a:rPr>
              <a:t>(</a:t>
            </a:r>
            <a:r>
              <a:rPr lang="en-US" sz="2300" dirty="0">
                <a:solidFill>
                  <a:schemeClr val="tx1">
                    <a:lumMod val="95000"/>
                    <a:lumOff val="5000"/>
                  </a:schemeClr>
                </a:solidFill>
              </a:rPr>
              <a:t>September </a:t>
            </a:r>
            <a:r>
              <a:rPr lang="ru-RU" sz="2300" dirty="0">
                <a:solidFill>
                  <a:schemeClr val="tx1">
                    <a:lumMod val="95000"/>
                    <a:lumOff val="5000"/>
                  </a:schemeClr>
                </a:solidFill>
              </a:rPr>
              <a:t>22</a:t>
            </a:r>
            <a:r>
              <a:rPr lang="en-US" sz="2300" dirty="0">
                <a:solidFill>
                  <a:schemeClr val="tx1">
                    <a:lumMod val="95000"/>
                    <a:lumOff val="5000"/>
                  </a:schemeClr>
                </a:solidFill>
              </a:rPr>
              <a:t>, </a:t>
            </a:r>
            <a:r>
              <a:rPr lang="ru-RU" sz="2300" dirty="0">
                <a:solidFill>
                  <a:schemeClr val="tx1">
                    <a:lumMod val="95000"/>
                    <a:lumOff val="5000"/>
                  </a:schemeClr>
                </a:solidFill>
              </a:rPr>
              <a:t>2016, </a:t>
            </a:r>
            <a:r>
              <a:rPr lang="en-US" sz="2300" dirty="0">
                <a:solidFill>
                  <a:schemeClr val="tx1">
                    <a:lumMod val="95000"/>
                    <a:lumOff val="5000"/>
                  </a:schemeClr>
                </a:solidFill>
              </a:rPr>
              <a:t>videoconference</a:t>
            </a:r>
            <a:r>
              <a:rPr lang="ru-RU" sz="2300" dirty="0">
                <a:solidFill>
                  <a:schemeClr val="tx1">
                    <a:lumMod val="95000"/>
                    <a:lumOff val="5000"/>
                  </a:schemeClr>
                </a:solidFill>
              </a:rPr>
              <a:t>)</a:t>
            </a:r>
            <a:endParaRPr lang="ru-RU" sz="2300" dirty="0">
              <a:solidFill>
                <a:prstClr val="black"/>
              </a:solidFill>
            </a:endParaRPr>
          </a:p>
          <a:p>
            <a:pPr marL="342900" indent="-342900" algn="just" fontAlgn="auto">
              <a:spcAft>
                <a:spcPts val="0"/>
              </a:spcAft>
              <a:buFont typeface="Arial" panose="020B0604020202020204" pitchFamily="34" charset="0"/>
              <a:buChar char="•"/>
              <a:defRPr/>
            </a:pPr>
            <a:r>
              <a:rPr lang="en-US" sz="2300" dirty="0">
                <a:solidFill>
                  <a:schemeClr val="tx1">
                    <a:lumMod val="95000"/>
                    <a:lumOff val="5000"/>
                  </a:schemeClr>
                </a:solidFill>
              </a:rPr>
              <a:t>Exchange of experience on drivers of success facilitating improved budget transparency, using two country case-studies</a:t>
            </a:r>
            <a:r>
              <a:rPr lang="ru-RU" sz="2300" dirty="0">
                <a:solidFill>
                  <a:schemeClr val="tx1">
                    <a:lumMod val="95000"/>
                    <a:lumOff val="5000"/>
                  </a:schemeClr>
                </a:solidFill>
              </a:rPr>
              <a:t>: </a:t>
            </a:r>
            <a:r>
              <a:rPr lang="en-US" sz="2300" dirty="0">
                <a:solidFill>
                  <a:schemeClr val="tx1">
                    <a:lumMod val="95000"/>
                    <a:lumOff val="5000"/>
                  </a:schemeClr>
                </a:solidFill>
              </a:rPr>
              <a:t>Romania (75/100) and Russia</a:t>
            </a:r>
            <a:r>
              <a:rPr lang="ru-RU" sz="2300" dirty="0">
                <a:solidFill>
                  <a:schemeClr val="tx1">
                    <a:lumMod val="95000"/>
                    <a:lumOff val="5000"/>
                  </a:schemeClr>
                </a:solidFill>
              </a:rPr>
              <a:t> </a:t>
            </a:r>
            <a:r>
              <a:rPr lang="en-US" sz="2300" dirty="0">
                <a:solidFill>
                  <a:schemeClr val="tx1">
                    <a:lumMod val="95000"/>
                    <a:lumOff val="5000"/>
                  </a:schemeClr>
                </a:solidFill>
              </a:rPr>
              <a:t>(74/100) (both countries have leading positions in the region according to Open Budget Index 2015)</a:t>
            </a:r>
            <a:r>
              <a:rPr lang="ru-RU" sz="2300" dirty="0">
                <a:solidFill>
                  <a:schemeClr val="tx1">
                    <a:lumMod val="95000"/>
                    <a:lumOff val="5000"/>
                  </a:schemeClr>
                </a:solidFill>
              </a:rPr>
              <a:t>, </a:t>
            </a:r>
            <a:r>
              <a:rPr lang="en-US" sz="2300" dirty="0">
                <a:solidFill>
                  <a:schemeClr val="tx1">
                    <a:lumMod val="95000"/>
                    <a:lumOff val="5000"/>
                  </a:schemeClr>
                </a:solidFill>
              </a:rPr>
              <a:t>as well as Kyrgyz Republic (from</a:t>
            </a:r>
            <a:r>
              <a:rPr lang="ru-RU" sz="2300" dirty="0">
                <a:solidFill>
                  <a:schemeClr val="tx1">
                    <a:lumMod val="95000"/>
                    <a:lumOff val="5000"/>
                  </a:schemeClr>
                </a:solidFill>
              </a:rPr>
              <a:t> </a:t>
            </a:r>
            <a:r>
              <a:rPr lang="en-US" sz="2300" dirty="0">
                <a:solidFill>
                  <a:schemeClr val="tx1">
                    <a:lumMod val="95000"/>
                    <a:lumOff val="5000"/>
                  </a:schemeClr>
                </a:solidFill>
              </a:rPr>
              <a:t>20/100 to</a:t>
            </a:r>
            <a:r>
              <a:rPr lang="ru-RU" sz="2300" dirty="0">
                <a:solidFill>
                  <a:schemeClr val="tx1">
                    <a:lumMod val="95000"/>
                    <a:lumOff val="5000"/>
                  </a:schemeClr>
                </a:solidFill>
              </a:rPr>
              <a:t> </a:t>
            </a:r>
            <a:r>
              <a:rPr lang="en-US" sz="2300" dirty="0">
                <a:solidFill>
                  <a:schemeClr val="tx1">
                    <a:lumMod val="95000"/>
                    <a:lumOff val="5000"/>
                  </a:schemeClr>
                </a:solidFill>
              </a:rPr>
              <a:t>54/100) </a:t>
            </a:r>
            <a:r>
              <a:rPr lang="ru-RU" sz="2300" dirty="0">
                <a:solidFill>
                  <a:schemeClr val="tx1">
                    <a:lumMod val="95000"/>
                    <a:lumOff val="5000"/>
                  </a:schemeClr>
                </a:solidFill>
              </a:rPr>
              <a:t>– </a:t>
            </a:r>
            <a:r>
              <a:rPr lang="en-US" sz="2300" dirty="0">
                <a:solidFill>
                  <a:schemeClr val="tx1">
                    <a:lumMod val="95000"/>
                    <a:lumOff val="5000"/>
                  </a:schemeClr>
                </a:solidFill>
              </a:rPr>
              <a:t>a country that has achieved the largest increase in its rating </a:t>
            </a:r>
            <a:r>
              <a:rPr lang="ru-RU" sz="2300" dirty="0">
                <a:solidFill>
                  <a:schemeClr val="tx1">
                    <a:lumMod val="95000"/>
                    <a:lumOff val="5000"/>
                  </a:schemeClr>
                </a:solidFill>
              </a:rPr>
              <a:t>(</a:t>
            </a:r>
            <a:r>
              <a:rPr lang="en-US" sz="2300" dirty="0">
                <a:solidFill>
                  <a:schemeClr val="tx1">
                    <a:lumMod val="95000"/>
                    <a:lumOff val="5000"/>
                  </a:schemeClr>
                </a:solidFill>
              </a:rPr>
              <a:t>Belarus</a:t>
            </a:r>
            <a:r>
              <a:rPr lang="ru-RU" sz="2300" dirty="0">
                <a:solidFill>
                  <a:schemeClr val="tx1">
                    <a:lumMod val="95000"/>
                    <a:lumOff val="5000"/>
                  </a:schemeClr>
                </a:solidFill>
              </a:rPr>
              <a:t>, </a:t>
            </a:r>
            <a:r>
              <a:rPr lang="en-US" sz="2300" dirty="0">
                <a:solidFill>
                  <a:schemeClr val="tx1">
                    <a:lumMod val="95000"/>
                    <a:lumOff val="5000"/>
                  </a:schemeClr>
                </a:solidFill>
              </a:rPr>
              <a:t>February </a:t>
            </a:r>
            <a:r>
              <a:rPr lang="ru-RU" sz="2300" dirty="0">
                <a:solidFill>
                  <a:schemeClr val="tx1">
                    <a:lumMod val="95000"/>
                    <a:lumOff val="5000"/>
                  </a:schemeClr>
                </a:solidFill>
              </a:rPr>
              <a:t>23</a:t>
            </a:r>
            <a:r>
              <a:rPr lang="en-US" sz="2300" dirty="0">
                <a:solidFill>
                  <a:schemeClr val="tx1">
                    <a:lumMod val="95000"/>
                    <a:lumOff val="5000"/>
                  </a:schemeClr>
                </a:solidFill>
              </a:rPr>
              <a:t>,</a:t>
            </a:r>
            <a:r>
              <a:rPr lang="ru-RU" sz="2300" dirty="0">
                <a:solidFill>
                  <a:schemeClr val="tx1">
                    <a:lumMod val="95000"/>
                    <a:lumOff val="5000"/>
                  </a:schemeClr>
                </a:solidFill>
              </a:rPr>
              <a:t> 2016 г.)</a:t>
            </a:r>
            <a:endParaRPr lang="en-US" sz="2300" dirty="0">
              <a:solidFill>
                <a:schemeClr val="tx1">
                  <a:lumMod val="95000"/>
                  <a:lumOff val="5000"/>
                </a:schemeClr>
              </a:solidFill>
            </a:endParaRPr>
          </a:p>
          <a:p>
            <a:pPr algn="just" fontAlgn="auto">
              <a:spcAft>
                <a:spcPts val="0"/>
              </a:spcAft>
              <a:defRPr/>
            </a:pPr>
            <a:endParaRPr lang="ru-RU" sz="2000" dirty="0">
              <a:solidFill>
                <a:schemeClr val="tx1">
                  <a:lumMod val="95000"/>
                  <a:lumOff val="5000"/>
                </a:schemeClr>
              </a:solidFill>
            </a:endParaRPr>
          </a:p>
          <a:p>
            <a:pPr algn="just" fontAlgn="auto">
              <a:spcAft>
                <a:spcPts val="0"/>
              </a:spcAft>
              <a:defRPr/>
            </a:pPr>
            <a:r>
              <a:rPr lang="en-US" sz="2900" b="1" dirty="0">
                <a:solidFill>
                  <a:srgbClr val="996633"/>
                </a:solidFill>
              </a:rPr>
              <a:t>Some Conclusions</a:t>
            </a:r>
            <a:endParaRPr lang="ru-RU" sz="2900" b="1" dirty="0">
              <a:solidFill>
                <a:srgbClr val="996633"/>
              </a:solidFill>
            </a:endParaRPr>
          </a:p>
          <a:p>
            <a:pPr algn="just" fontAlgn="auto">
              <a:spcAft>
                <a:spcPts val="0"/>
              </a:spcAft>
              <a:defRPr/>
            </a:pPr>
            <a:r>
              <a:rPr lang="en-US" sz="2600" b="1" dirty="0">
                <a:solidFill>
                  <a:schemeClr val="tx1">
                    <a:lumMod val="95000"/>
                    <a:lumOff val="5000"/>
                  </a:schemeClr>
                </a:solidFill>
              </a:rPr>
              <a:t>Study Tour and Meeting in Zagreb, Croatia, December 1-4,</a:t>
            </a:r>
            <a:r>
              <a:rPr lang="ru-RU" sz="2600" b="1" dirty="0">
                <a:solidFill>
                  <a:schemeClr val="tx1">
                    <a:lumMod val="95000"/>
                    <a:lumOff val="5000"/>
                  </a:schemeClr>
                </a:solidFill>
              </a:rPr>
              <a:t> </a:t>
            </a:r>
            <a:r>
              <a:rPr lang="en-US" sz="2600" b="1" dirty="0">
                <a:solidFill>
                  <a:schemeClr val="tx1">
                    <a:lumMod val="95000"/>
                    <a:lumOff val="5000"/>
                  </a:schemeClr>
                </a:solidFill>
              </a:rPr>
              <a:t>2015</a:t>
            </a:r>
            <a:r>
              <a:rPr lang="ru-RU" sz="2600" b="1" dirty="0">
                <a:solidFill>
                  <a:schemeClr val="tx1">
                    <a:lumMod val="95000"/>
                    <a:lumOff val="5000"/>
                  </a:schemeClr>
                </a:solidFill>
              </a:rPr>
              <a:t>.</a:t>
            </a:r>
            <a:r>
              <a:rPr lang="en-US" sz="2600" b="1" dirty="0">
                <a:solidFill>
                  <a:schemeClr val="tx1">
                    <a:lumMod val="95000"/>
                    <a:lumOff val="5000"/>
                  </a:schemeClr>
                </a:solidFill>
              </a:rPr>
              <a:t> </a:t>
            </a:r>
            <a:r>
              <a:rPr lang="en-US" sz="2600" dirty="0">
                <a:solidFill>
                  <a:schemeClr val="tx1">
                    <a:lumMod val="95000"/>
                    <a:lumOff val="5000"/>
                  </a:schemeClr>
                </a:solidFill>
              </a:rPr>
              <a:t>10 countries participated.</a:t>
            </a:r>
          </a:p>
          <a:p>
            <a:pPr marL="285750" indent="-285750" algn="just" fontAlgn="auto">
              <a:spcAft>
                <a:spcPts val="0"/>
              </a:spcAft>
              <a:buFont typeface="Arial" panose="020B0604020202020204" pitchFamily="34" charset="0"/>
              <a:buChar char="•"/>
              <a:defRPr/>
            </a:pPr>
            <a:r>
              <a:rPr lang="en-US" sz="2600" dirty="0">
                <a:solidFill>
                  <a:schemeClr val="tx1">
                    <a:lumMod val="95000"/>
                    <a:lumOff val="5000"/>
                  </a:schemeClr>
                </a:solidFill>
              </a:rPr>
              <a:t>Legislative establishment of transparency standards is a pre-requisite for improving transparency; setting good transparency standards across all the levels of government</a:t>
            </a:r>
            <a:r>
              <a:rPr lang="ru-RU" sz="2600" dirty="0">
                <a:solidFill>
                  <a:schemeClr val="tx1">
                    <a:lumMod val="95000"/>
                    <a:lumOff val="5000"/>
                  </a:schemeClr>
                </a:solidFill>
              </a:rPr>
              <a:t>.</a:t>
            </a:r>
            <a:r>
              <a:rPr lang="en-US" sz="2600" dirty="0">
                <a:solidFill>
                  <a:schemeClr val="tx1">
                    <a:lumMod val="95000"/>
                    <a:lumOff val="5000"/>
                  </a:schemeClr>
                </a:solidFill>
              </a:rPr>
              <a:t> </a:t>
            </a:r>
            <a:endParaRPr lang="ru-RU" sz="2600" dirty="0">
              <a:solidFill>
                <a:schemeClr val="tx1">
                  <a:lumMod val="95000"/>
                  <a:lumOff val="5000"/>
                </a:schemeClr>
              </a:solidFill>
            </a:endParaRPr>
          </a:p>
          <a:p>
            <a:pPr marL="285750" indent="-285750" algn="just" fontAlgn="auto">
              <a:spcAft>
                <a:spcPts val="0"/>
              </a:spcAft>
              <a:buFont typeface="Arial" panose="020B0604020202020204" pitchFamily="34" charset="0"/>
              <a:buChar char="•"/>
              <a:defRPr/>
            </a:pPr>
            <a:r>
              <a:rPr lang="en-US" sz="2600" dirty="0">
                <a:solidFill>
                  <a:schemeClr val="tx1">
                    <a:lumMod val="95000"/>
                    <a:lumOff val="5000"/>
                  </a:schemeClr>
                </a:solidFill>
              </a:rPr>
              <a:t>A key for successful reforms and improvements in budget transparency and citizens’ engagement in the budget process is close interaction among ministries and government agencies and effective use of modern IT (e-government)</a:t>
            </a:r>
            <a:r>
              <a:rPr lang="ru-RU" sz="2600" dirty="0">
                <a:solidFill>
                  <a:schemeClr val="tx1">
                    <a:lumMod val="95000"/>
                    <a:lumOff val="5000"/>
                  </a:schemeClr>
                </a:solidFill>
              </a:rPr>
              <a:t>.</a:t>
            </a:r>
            <a:endParaRPr lang="en-GB" sz="2600" dirty="0">
              <a:solidFill>
                <a:schemeClr val="tx1">
                  <a:lumMod val="95000"/>
                  <a:lumOff val="5000"/>
                </a:schemeClr>
              </a:solidFill>
            </a:endParaRPr>
          </a:p>
          <a:p>
            <a:pPr algn="just" fontAlgn="auto">
              <a:spcAft>
                <a:spcPts val="0"/>
              </a:spcAft>
              <a:defRPr/>
            </a:pPr>
            <a:endParaRPr lang="ru-RU" sz="2900" b="1" dirty="0">
              <a:solidFill>
                <a:schemeClr val="accent3">
                  <a:lumMod val="75000"/>
                </a:schemeClr>
              </a:solidFill>
            </a:endParaRPr>
          </a:p>
          <a:p>
            <a:pPr algn="just" fontAlgn="auto">
              <a:spcAft>
                <a:spcPts val="0"/>
              </a:spcAft>
              <a:defRPr/>
            </a:pPr>
            <a:endParaRPr lang="en-GB" sz="2000" dirty="0">
              <a:solidFill>
                <a:prstClr val="black"/>
              </a:solidFill>
            </a:endParaRPr>
          </a:p>
          <a:p>
            <a:pPr algn="just" fontAlgn="auto">
              <a:spcAft>
                <a:spcPts val="0"/>
              </a:spcAft>
              <a:defRPr/>
            </a:pPr>
            <a:endParaRPr lang="ru-RU" sz="2000" b="1" dirty="0">
              <a:solidFill>
                <a:schemeClr val="tx1">
                  <a:lumMod val="95000"/>
                  <a:lumOff val="5000"/>
                </a:schemeClr>
              </a:solidFill>
            </a:endParaRPr>
          </a:p>
          <a:p>
            <a:pPr algn="just" fontAlgn="auto">
              <a:spcAft>
                <a:spcPts val="0"/>
              </a:spcAft>
              <a:defRPr/>
            </a:pPr>
            <a:endParaRPr lang="ru-RU" sz="2000" dirty="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2" name="TextBox 1"/>
          <p:cNvSpPr txBox="1"/>
          <p:nvPr/>
        </p:nvSpPr>
        <p:spPr>
          <a:xfrm>
            <a:off x="969523" y="152400"/>
            <a:ext cx="8839200" cy="646331"/>
          </a:xfrm>
          <a:prstGeom prst="rect">
            <a:avLst/>
          </a:prstGeom>
          <a:noFill/>
        </p:spPr>
        <p:txBody>
          <a:bodyPr wrap="square" rtlCol="0">
            <a:spAutoFit/>
          </a:bodyPr>
          <a:lstStyle/>
          <a:p>
            <a:pPr algn="ctr"/>
            <a:r>
              <a:rPr lang="en-US" sz="3600" dirty="0">
                <a:solidFill>
                  <a:srgbClr val="002060"/>
                </a:solidFill>
                <a:latin typeface="Calibri"/>
              </a:rPr>
              <a:t>Topics and Issues for Discussion</a:t>
            </a:r>
            <a:r>
              <a:rPr lang="ru-RU" sz="3600" dirty="0">
                <a:solidFill>
                  <a:srgbClr val="002060"/>
                </a:solidFill>
                <a:latin typeface="Calibri"/>
              </a:rPr>
              <a:t> (1)</a:t>
            </a:r>
            <a:endParaRPr lang="en-US" sz="3600" dirty="0">
              <a:solidFill>
                <a:srgbClr val="002060"/>
              </a:solidFill>
              <a:latin typeface="Calibri"/>
            </a:endParaRPr>
          </a:p>
        </p:txBody>
      </p:sp>
    </p:spTree>
    <p:extLst>
      <p:ext uri="{BB962C8B-B14F-4D97-AF65-F5344CB8AC3E}">
        <p14:creationId xmlns:p14="http://schemas.microsoft.com/office/powerpoint/2010/main" val="9425420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8199" y="838201"/>
            <a:ext cx="8970523" cy="5791200"/>
          </a:xfrm>
        </p:spPr>
        <p:txBody>
          <a:bodyPr rtlCol="0">
            <a:normAutofit/>
          </a:bodyPr>
          <a:lstStyle/>
          <a:p>
            <a:pPr algn="just" fontAlgn="auto">
              <a:spcAft>
                <a:spcPts val="0"/>
              </a:spcAft>
              <a:defRPr/>
            </a:pPr>
            <a:endParaRPr lang="en-US" sz="1600" dirty="0">
              <a:solidFill>
                <a:schemeClr val="tx1">
                  <a:lumMod val="95000"/>
                  <a:lumOff val="5000"/>
                </a:schemeClr>
              </a:solidFill>
            </a:endParaRPr>
          </a:p>
          <a:p>
            <a:pPr algn="just" fontAlgn="auto">
              <a:spcAft>
                <a:spcPts val="0"/>
              </a:spcAft>
              <a:defRPr/>
            </a:pPr>
            <a:r>
              <a:rPr lang="en-US" sz="2900" b="1" dirty="0">
                <a:solidFill>
                  <a:srgbClr val="996633"/>
                </a:solidFill>
              </a:rPr>
              <a:t>Budget Literacy</a:t>
            </a:r>
            <a:endParaRPr lang="ru-RU" sz="2900" b="1" dirty="0">
              <a:solidFill>
                <a:srgbClr val="996633"/>
              </a:solidFill>
            </a:endParaRPr>
          </a:p>
          <a:p>
            <a:pPr marL="342900" indent="-342900" algn="just" fontAlgn="auto">
              <a:spcAft>
                <a:spcPts val="0"/>
              </a:spcAft>
              <a:buFont typeface="Arial" panose="020B0604020202020204" pitchFamily="34" charset="0"/>
              <a:buChar char="•"/>
              <a:defRPr/>
            </a:pPr>
            <a:r>
              <a:rPr lang="en-US" sz="2200" dirty="0">
                <a:solidFill>
                  <a:schemeClr val="tx1">
                    <a:lumMod val="95000"/>
                    <a:lumOff val="5000"/>
                  </a:schemeClr>
                </a:solidFill>
              </a:rPr>
              <a:t>Review of international practices related to budget literacy based on the World Bank’s  survey of over 30 countries </a:t>
            </a:r>
            <a:r>
              <a:rPr lang="ru-RU" sz="2200" dirty="0">
                <a:solidFill>
                  <a:schemeClr val="tx1">
                    <a:lumMod val="95000"/>
                    <a:lumOff val="5000"/>
                  </a:schemeClr>
                </a:solidFill>
              </a:rPr>
              <a:t>(</a:t>
            </a:r>
            <a:r>
              <a:rPr lang="en-US" sz="2200" dirty="0">
                <a:solidFill>
                  <a:schemeClr val="tx1">
                    <a:lumMod val="95000"/>
                    <a:lumOff val="5000"/>
                  </a:schemeClr>
                </a:solidFill>
              </a:rPr>
              <a:t>Videoconference on September 14, 2015</a:t>
            </a:r>
            <a:r>
              <a:rPr lang="ru-RU" sz="2200" dirty="0">
                <a:solidFill>
                  <a:schemeClr val="tx1">
                    <a:lumMod val="95000"/>
                    <a:lumOff val="5000"/>
                  </a:schemeClr>
                </a:solidFill>
              </a:rPr>
              <a:t>)</a:t>
            </a:r>
          </a:p>
          <a:p>
            <a:pPr marL="342900" indent="-342900" algn="just" fontAlgn="auto">
              <a:spcAft>
                <a:spcPts val="0"/>
              </a:spcAft>
              <a:buFont typeface="Arial" panose="020B0604020202020204" pitchFamily="34" charset="0"/>
              <a:buChar char="•"/>
              <a:defRPr/>
            </a:pPr>
            <a:r>
              <a:rPr lang="en-US" sz="2200" dirty="0">
                <a:solidFill>
                  <a:schemeClr val="tx1">
                    <a:lumMod val="95000"/>
                    <a:lumOff val="5000"/>
                  </a:schemeClr>
                </a:solidFill>
              </a:rPr>
              <a:t>Review of outcomes of the World Bank’s and the </a:t>
            </a:r>
            <a:r>
              <a:rPr lang="en-US" sz="2200" dirty="0" err="1">
                <a:solidFill>
                  <a:schemeClr val="tx1">
                    <a:lumMod val="95000"/>
                    <a:lumOff val="5000"/>
                  </a:schemeClr>
                </a:solidFill>
              </a:rPr>
              <a:t>MoF</a:t>
            </a:r>
            <a:r>
              <a:rPr lang="en-US" sz="2200" dirty="0">
                <a:solidFill>
                  <a:schemeClr val="tx1">
                    <a:lumMod val="95000"/>
                    <a:lumOff val="5000"/>
                  </a:schemeClr>
                </a:solidFill>
              </a:rPr>
              <a:t> of Russia’s Project ‘Budget Literacy for High-Grade Students’</a:t>
            </a:r>
            <a:r>
              <a:rPr lang="ru-RU" sz="2200" dirty="0">
                <a:solidFill>
                  <a:schemeClr val="tx1">
                    <a:lumMod val="95000"/>
                    <a:lumOff val="5000"/>
                  </a:schemeClr>
                </a:solidFill>
              </a:rPr>
              <a:t> (</a:t>
            </a:r>
            <a:r>
              <a:rPr lang="en-US" sz="2200" dirty="0">
                <a:solidFill>
                  <a:schemeClr val="tx1">
                    <a:lumMod val="95000"/>
                    <a:lumOff val="5000"/>
                  </a:schemeClr>
                </a:solidFill>
              </a:rPr>
              <a:t>Russia</a:t>
            </a:r>
            <a:r>
              <a:rPr lang="ru-RU" sz="2200" dirty="0">
                <a:solidFill>
                  <a:schemeClr val="tx1">
                    <a:lumMod val="95000"/>
                    <a:lumOff val="5000"/>
                  </a:schemeClr>
                </a:solidFill>
              </a:rPr>
              <a:t>, </a:t>
            </a:r>
            <a:r>
              <a:rPr lang="en-US" sz="2200" dirty="0">
                <a:solidFill>
                  <a:schemeClr val="tx1">
                    <a:lumMod val="95000"/>
                    <a:lumOff val="5000"/>
                  </a:schemeClr>
                </a:solidFill>
              </a:rPr>
              <a:t>June </a:t>
            </a:r>
            <a:r>
              <a:rPr lang="ru-RU" sz="2200" dirty="0">
                <a:solidFill>
                  <a:schemeClr val="tx1">
                    <a:lumMod val="95000"/>
                    <a:lumOff val="5000"/>
                  </a:schemeClr>
                </a:solidFill>
              </a:rPr>
              <a:t>22</a:t>
            </a:r>
            <a:r>
              <a:rPr lang="en-US" sz="2200" dirty="0">
                <a:solidFill>
                  <a:schemeClr val="tx1">
                    <a:lumMod val="95000"/>
                    <a:lumOff val="5000"/>
                  </a:schemeClr>
                </a:solidFill>
              </a:rPr>
              <a:t>,</a:t>
            </a:r>
            <a:r>
              <a:rPr lang="ru-RU" sz="2200" dirty="0">
                <a:solidFill>
                  <a:schemeClr val="tx1">
                    <a:lumMod val="95000"/>
                    <a:lumOff val="5000"/>
                  </a:schemeClr>
                </a:solidFill>
              </a:rPr>
              <a:t> 2017)</a:t>
            </a:r>
          </a:p>
          <a:p>
            <a:pPr algn="just" fontAlgn="auto">
              <a:spcAft>
                <a:spcPts val="0"/>
              </a:spcAft>
              <a:defRPr/>
            </a:pPr>
            <a:endParaRPr lang="ru-RU" sz="2000" dirty="0">
              <a:solidFill>
                <a:schemeClr val="tx1">
                  <a:lumMod val="95000"/>
                  <a:lumOff val="5000"/>
                </a:schemeClr>
              </a:solidFill>
            </a:endParaRPr>
          </a:p>
          <a:p>
            <a:pPr algn="just" fontAlgn="auto">
              <a:spcAft>
                <a:spcPts val="0"/>
              </a:spcAft>
              <a:defRPr/>
            </a:pPr>
            <a:r>
              <a:rPr lang="en-US" sz="2900" b="1" dirty="0">
                <a:solidFill>
                  <a:srgbClr val="996633"/>
                </a:solidFill>
              </a:rPr>
              <a:t>Some Conclusions</a:t>
            </a:r>
            <a:endParaRPr lang="ru-RU" sz="2200" dirty="0">
              <a:solidFill>
                <a:srgbClr val="996633"/>
              </a:solidFill>
            </a:endParaRPr>
          </a:p>
          <a:p>
            <a:pPr marL="285750" indent="-285750" algn="just" fontAlgn="auto">
              <a:spcAft>
                <a:spcPts val="0"/>
              </a:spcAft>
              <a:buFont typeface="Arial" panose="020B0604020202020204" pitchFamily="34" charset="0"/>
              <a:buChar char="•"/>
              <a:defRPr/>
            </a:pPr>
            <a:r>
              <a:rPr lang="en-US" sz="2000" dirty="0">
                <a:solidFill>
                  <a:schemeClr val="tx1">
                    <a:lumMod val="95000"/>
                    <a:lumOff val="5000"/>
                  </a:schemeClr>
                </a:solidFill>
              </a:rPr>
              <a:t>Budget literacy is a link which may help citizens understand, use and stimulate demand for budget data, the transparency and openness of which are ensured by the government</a:t>
            </a:r>
            <a:r>
              <a:rPr lang="ru-RU" sz="2000" dirty="0">
                <a:solidFill>
                  <a:schemeClr val="tx1">
                    <a:lumMod val="95000"/>
                    <a:lumOff val="5000"/>
                  </a:schemeClr>
                </a:solidFill>
              </a:rPr>
              <a:t>. </a:t>
            </a:r>
            <a:r>
              <a:rPr lang="en-US" sz="2000" dirty="0">
                <a:solidFill>
                  <a:schemeClr val="tx1">
                    <a:lumMod val="95000"/>
                    <a:lumOff val="5000"/>
                  </a:schemeClr>
                </a:solidFill>
              </a:rPr>
              <a:t>Budget literacy cultivates responsible attitude in citizens participation in the budget process as well as helps to better understand their role and the role of civil society in the budget process</a:t>
            </a:r>
            <a:r>
              <a:rPr lang="ru-RU" sz="2000" dirty="0">
                <a:solidFill>
                  <a:schemeClr val="tx1">
                    <a:lumMod val="95000"/>
                    <a:lumOff val="5000"/>
                  </a:schemeClr>
                </a:solidFill>
              </a:rPr>
              <a:t>. </a:t>
            </a:r>
            <a:endParaRPr lang="en-US" sz="2000" dirty="0">
              <a:solidFill>
                <a:schemeClr val="tx1">
                  <a:lumMod val="95000"/>
                  <a:lumOff val="5000"/>
                </a:schemeClr>
              </a:solidFill>
            </a:endParaRPr>
          </a:p>
          <a:p>
            <a:pPr marL="285750" indent="-285750" algn="just" fontAlgn="auto">
              <a:spcAft>
                <a:spcPts val="0"/>
              </a:spcAft>
              <a:buFont typeface="Arial" charset="0"/>
              <a:buChar char="•"/>
              <a:defRPr/>
            </a:pPr>
            <a:endParaRPr lang="en-GB" sz="2000" dirty="0">
              <a:solidFill>
                <a:prstClr val="black"/>
              </a:solidFill>
            </a:endParaRPr>
          </a:p>
          <a:p>
            <a:pPr algn="just" fontAlgn="auto">
              <a:spcAft>
                <a:spcPts val="0"/>
              </a:spcAft>
              <a:defRPr/>
            </a:pPr>
            <a:endParaRPr lang="ru-RU" sz="2000" b="1" dirty="0">
              <a:solidFill>
                <a:schemeClr val="tx1">
                  <a:lumMod val="95000"/>
                  <a:lumOff val="5000"/>
                </a:schemeClr>
              </a:solidFill>
            </a:endParaRPr>
          </a:p>
          <a:p>
            <a:pPr algn="just" fontAlgn="auto">
              <a:spcAft>
                <a:spcPts val="0"/>
              </a:spcAft>
              <a:defRPr/>
            </a:pPr>
            <a:endParaRPr lang="ru-RU" sz="2000" dirty="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2" name="TextBox 1"/>
          <p:cNvSpPr txBox="1"/>
          <p:nvPr/>
        </p:nvSpPr>
        <p:spPr>
          <a:xfrm>
            <a:off x="969523" y="152400"/>
            <a:ext cx="8839200" cy="646331"/>
          </a:xfrm>
          <a:prstGeom prst="rect">
            <a:avLst/>
          </a:prstGeom>
          <a:noFill/>
        </p:spPr>
        <p:txBody>
          <a:bodyPr wrap="square" rtlCol="0">
            <a:spAutoFit/>
          </a:bodyPr>
          <a:lstStyle/>
          <a:p>
            <a:pPr algn="ctr"/>
            <a:r>
              <a:rPr lang="en-US" sz="3600" dirty="0">
                <a:solidFill>
                  <a:srgbClr val="002060"/>
                </a:solidFill>
                <a:latin typeface="Calibri"/>
              </a:rPr>
              <a:t>Topics and Issues for Discussion</a:t>
            </a:r>
            <a:r>
              <a:rPr lang="ru-RU" sz="3600" dirty="0">
                <a:solidFill>
                  <a:srgbClr val="002060"/>
                </a:solidFill>
                <a:latin typeface="Calibri"/>
              </a:rPr>
              <a:t> (2)</a:t>
            </a:r>
            <a:endParaRPr lang="en-US" sz="3600" dirty="0">
              <a:solidFill>
                <a:srgbClr val="002060"/>
              </a:solidFill>
              <a:latin typeface="Calibri"/>
            </a:endParaRPr>
          </a:p>
        </p:txBody>
      </p:sp>
    </p:spTree>
    <p:extLst>
      <p:ext uri="{BB962C8B-B14F-4D97-AF65-F5344CB8AC3E}">
        <p14:creationId xmlns:p14="http://schemas.microsoft.com/office/powerpoint/2010/main" val="25586777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8199" y="838201"/>
            <a:ext cx="8970523" cy="5791200"/>
          </a:xfrm>
        </p:spPr>
        <p:txBody>
          <a:bodyPr rtlCol="0">
            <a:normAutofit/>
          </a:bodyPr>
          <a:lstStyle/>
          <a:p>
            <a:pPr algn="just" fontAlgn="auto">
              <a:spcAft>
                <a:spcPts val="0"/>
              </a:spcAft>
              <a:defRPr/>
            </a:pPr>
            <a:r>
              <a:rPr lang="en-US" sz="2900" b="1" dirty="0">
                <a:solidFill>
                  <a:srgbClr val="996633"/>
                </a:solidFill>
              </a:rPr>
              <a:t>Public Participation in the Budget Process</a:t>
            </a:r>
            <a:endParaRPr lang="ru-RU" sz="2900" b="1" dirty="0">
              <a:solidFill>
                <a:srgbClr val="996633"/>
              </a:solidFill>
            </a:endParaRPr>
          </a:p>
          <a:p>
            <a:pPr marL="342900" lvl="0" indent="-342900" algn="just" fontAlgn="auto">
              <a:spcAft>
                <a:spcPts val="0"/>
              </a:spcAft>
              <a:buFont typeface="Arial" panose="020B0604020202020204" pitchFamily="34" charset="0"/>
              <a:buChar char="•"/>
              <a:defRPr/>
            </a:pPr>
            <a:r>
              <a:rPr lang="en-US" sz="2200" dirty="0">
                <a:solidFill>
                  <a:prstClr val="black">
                    <a:lumMod val="95000"/>
                    <a:lumOff val="5000"/>
                  </a:prstClr>
                </a:solidFill>
              </a:rPr>
              <a:t>Review of the new Principles of Public Participation in Fiscal Policy developed by GIFT</a:t>
            </a:r>
            <a:r>
              <a:rPr lang="ru-RU" sz="2200" dirty="0">
                <a:solidFill>
                  <a:prstClr val="black">
                    <a:lumMod val="95000"/>
                    <a:lumOff val="5000"/>
                  </a:prstClr>
                </a:solidFill>
              </a:rPr>
              <a:t>, </a:t>
            </a:r>
            <a:r>
              <a:rPr lang="en-US" sz="2200" dirty="0">
                <a:solidFill>
                  <a:prstClr val="black">
                    <a:lumMod val="95000"/>
                    <a:lumOff val="5000"/>
                  </a:prstClr>
                </a:solidFill>
              </a:rPr>
              <a:t>and changes to the IBP public participation assessment methodology</a:t>
            </a:r>
            <a:r>
              <a:rPr lang="ru-RU" sz="2200" dirty="0">
                <a:solidFill>
                  <a:prstClr val="black">
                    <a:lumMod val="95000"/>
                    <a:lumOff val="5000"/>
                  </a:prstClr>
                </a:solidFill>
              </a:rPr>
              <a:t> (</a:t>
            </a:r>
            <a:r>
              <a:rPr lang="en-US" sz="2200" dirty="0">
                <a:solidFill>
                  <a:prstClr val="black">
                    <a:lumMod val="95000"/>
                    <a:lumOff val="5000"/>
                  </a:prstClr>
                </a:solidFill>
              </a:rPr>
              <a:t>Kyrgyz Republic</a:t>
            </a:r>
            <a:r>
              <a:rPr lang="ru-RU" sz="2200" dirty="0">
                <a:solidFill>
                  <a:prstClr val="black">
                    <a:lumMod val="95000"/>
                    <a:lumOff val="5000"/>
                  </a:prstClr>
                </a:solidFill>
              </a:rPr>
              <a:t>, </a:t>
            </a:r>
            <a:r>
              <a:rPr lang="en-US" sz="2200" dirty="0">
                <a:solidFill>
                  <a:prstClr val="black">
                    <a:lumMod val="95000"/>
                    <a:lumOff val="5000"/>
                  </a:prstClr>
                </a:solidFill>
              </a:rPr>
              <a:t>April </a:t>
            </a:r>
            <a:r>
              <a:rPr lang="ru-RU" sz="2200" dirty="0">
                <a:solidFill>
                  <a:prstClr val="black">
                    <a:lumMod val="95000"/>
                    <a:lumOff val="5000"/>
                  </a:prstClr>
                </a:solidFill>
              </a:rPr>
              <a:t>13</a:t>
            </a:r>
            <a:r>
              <a:rPr lang="en-US" sz="2200" dirty="0">
                <a:solidFill>
                  <a:prstClr val="black">
                    <a:lumMod val="95000"/>
                    <a:lumOff val="5000"/>
                  </a:prstClr>
                </a:solidFill>
              </a:rPr>
              <a:t>,</a:t>
            </a:r>
            <a:r>
              <a:rPr lang="ru-RU" sz="2200" dirty="0">
                <a:solidFill>
                  <a:prstClr val="black">
                    <a:lumMod val="95000"/>
                    <a:lumOff val="5000"/>
                  </a:prstClr>
                </a:solidFill>
              </a:rPr>
              <a:t> 2017)</a:t>
            </a:r>
          </a:p>
          <a:p>
            <a:pPr marL="342900" indent="-342900" algn="just" fontAlgn="auto">
              <a:spcAft>
                <a:spcPts val="0"/>
              </a:spcAft>
              <a:buFont typeface="Arial" panose="020B0604020202020204" pitchFamily="34" charset="0"/>
              <a:buChar char="•"/>
              <a:defRPr/>
            </a:pPr>
            <a:r>
              <a:rPr lang="en-US" sz="2200" dirty="0">
                <a:solidFill>
                  <a:prstClr val="black">
                    <a:lumMod val="95000"/>
                    <a:lumOff val="5000"/>
                  </a:prstClr>
                </a:solidFill>
              </a:rPr>
              <a:t>Exchange of countries’ practices in the area of public participation in the budget process: Brazil and Kyrgyz Republic </a:t>
            </a:r>
            <a:r>
              <a:rPr lang="ru-RU" sz="2200" dirty="0">
                <a:solidFill>
                  <a:prstClr val="black">
                    <a:lumMod val="95000"/>
                    <a:lumOff val="5000"/>
                  </a:prstClr>
                </a:solidFill>
              </a:rPr>
              <a:t>(</a:t>
            </a:r>
            <a:r>
              <a:rPr lang="en-US" sz="2200" dirty="0">
                <a:solidFill>
                  <a:prstClr val="black">
                    <a:lumMod val="95000"/>
                    <a:lumOff val="5000"/>
                  </a:prstClr>
                </a:solidFill>
              </a:rPr>
              <a:t>Kyrgyz Republic</a:t>
            </a:r>
            <a:r>
              <a:rPr lang="ru-RU" sz="2200" dirty="0">
                <a:solidFill>
                  <a:prstClr val="black">
                    <a:lumMod val="95000"/>
                    <a:lumOff val="5000"/>
                  </a:prstClr>
                </a:solidFill>
              </a:rPr>
              <a:t>, </a:t>
            </a:r>
            <a:r>
              <a:rPr lang="en-US" sz="2200" dirty="0">
                <a:solidFill>
                  <a:prstClr val="black">
                    <a:lumMod val="95000"/>
                    <a:lumOff val="5000"/>
                  </a:prstClr>
                </a:solidFill>
              </a:rPr>
              <a:t>April </a:t>
            </a:r>
            <a:r>
              <a:rPr lang="ru-RU" sz="2200" dirty="0">
                <a:solidFill>
                  <a:prstClr val="black">
                    <a:lumMod val="95000"/>
                    <a:lumOff val="5000"/>
                  </a:prstClr>
                </a:solidFill>
              </a:rPr>
              <a:t>13</a:t>
            </a:r>
            <a:r>
              <a:rPr lang="en-US" sz="2200" dirty="0">
                <a:solidFill>
                  <a:prstClr val="black">
                    <a:lumMod val="95000"/>
                    <a:lumOff val="5000"/>
                  </a:prstClr>
                </a:solidFill>
              </a:rPr>
              <a:t>, </a:t>
            </a:r>
            <a:r>
              <a:rPr lang="ru-RU" sz="2200" dirty="0">
                <a:solidFill>
                  <a:prstClr val="black">
                    <a:lumMod val="95000"/>
                    <a:lumOff val="5000"/>
                  </a:prstClr>
                </a:solidFill>
              </a:rPr>
              <a:t>2017)</a:t>
            </a:r>
          </a:p>
          <a:p>
            <a:pPr marL="342900" indent="-342900" algn="just" fontAlgn="auto">
              <a:spcAft>
                <a:spcPts val="0"/>
              </a:spcAft>
              <a:buFont typeface="Arial" panose="020B0604020202020204" pitchFamily="34" charset="0"/>
              <a:buChar char="•"/>
              <a:defRPr/>
            </a:pPr>
            <a:r>
              <a:rPr lang="en-US" sz="2200" dirty="0">
                <a:solidFill>
                  <a:schemeClr val="tx1">
                    <a:lumMod val="95000"/>
                    <a:lumOff val="5000"/>
                  </a:schemeClr>
                </a:solidFill>
              </a:rPr>
              <a:t>Formulating the concept of a knowledge product that would be instrumental in further reforms in the area of public participation </a:t>
            </a:r>
            <a:r>
              <a:rPr lang="ru-RU" sz="2200" dirty="0">
                <a:solidFill>
                  <a:schemeClr val="tx1">
                    <a:lumMod val="95000"/>
                    <a:lumOff val="5000"/>
                  </a:schemeClr>
                </a:solidFill>
              </a:rPr>
              <a:t>(</a:t>
            </a:r>
            <a:r>
              <a:rPr lang="en-US" sz="2200" dirty="0">
                <a:solidFill>
                  <a:schemeClr val="tx1">
                    <a:lumMod val="95000"/>
                    <a:lumOff val="5000"/>
                  </a:schemeClr>
                </a:solidFill>
              </a:rPr>
              <a:t>videoconference of October </a:t>
            </a:r>
            <a:r>
              <a:rPr lang="ru-RU" sz="2200" dirty="0">
                <a:solidFill>
                  <a:schemeClr val="tx1">
                    <a:lumMod val="95000"/>
                    <a:lumOff val="5000"/>
                  </a:schemeClr>
                </a:solidFill>
              </a:rPr>
              <a:t>27</a:t>
            </a:r>
            <a:r>
              <a:rPr lang="en-US" sz="2200" dirty="0">
                <a:solidFill>
                  <a:schemeClr val="tx1">
                    <a:lumMod val="95000"/>
                    <a:lumOff val="5000"/>
                  </a:schemeClr>
                </a:solidFill>
              </a:rPr>
              <a:t>, </a:t>
            </a:r>
            <a:r>
              <a:rPr lang="ru-RU" sz="2200" dirty="0">
                <a:solidFill>
                  <a:schemeClr val="tx1">
                    <a:lumMod val="95000"/>
                    <a:lumOff val="5000"/>
                  </a:schemeClr>
                </a:solidFill>
              </a:rPr>
              <a:t>2017)</a:t>
            </a:r>
          </a:p>
          <a:p>
            <a:pPr algn="just" fontAlgn="auto">
              <a:spcAft>
                <a:spcPts val="0"/>
              </a:spcAft>
              <a:defRPr/>
            </a:pPr>
            <a:endParaRPr lang="en-GB" sz="2000" dirty="0">
              <a:solidFill>
                <a:prstClr val="black"/>
              </a:solidFill>
            </a:endParaRPr>
          </a:p>
          <a:p>
            <a:pPr algn="just" fontAlgn="auto">
              <a:spcAft>
                <a:spcPts val="0"/>
              </a:spcAft>
              <a:defRPr/>
            </a:pPr>
            <a:r>
              <a:rPr lang="en-US" sz="2400" b="1" dirty="0">
                <a:solidFill>
                  <a:srgbClr val="996633"/>
                </a:solidFill>
              </a:rPr>
              <a:t>Some Conclusions</a:t>
            </a:r>
            <a:endParaRPr lang="ru-RU" sz="2400" b="1" dirty="0">
              <a:solidFill>
                <a:srgbClr val="996633"/>
              </a:solidFill>
            </a:endParaRPr>
          </a:p>
          <a:p>
            <a:pPr marL="285750" indent="-285750" algn="just" fontAlgn="auto">
              <a:spcAft>
                <a:spcPts val="0"/>
              </a:spcAft>
              <a:buFont typeface="Arial" panose="020B0604020202020204" pitchFamily="34" charset="0"/>
              <a:buChar char="•"/>
              <a:defRPr/>
            </a:pPr>
            <a:r>
              <a:rPr lang="en-US" sz="2000" dirty="0">
                <a:solidFill>
                  <a:schemeClr val="tx1">
                    <a:lumMod val="95000"/>
                    <a:lumOff val="5000"/>
                  </a:schemeClr>
                </a:solidFill>
              </a:rPr>
              <a:t>A key for successful reforms and improvements in budget transparency and citizens’ involvement in the budget process is close interaction among ministries and government agencies and effective use of modern IT (e-government)</a:t>
            </a:r>
            <a:r>
              <a:rPr lang="ru-RU" sz="2000" dirty="0">
                <a:solidFill>
                  <a:schemeClr val="tx1">
                    <a:lumMod val="95000"/>
                    <a:lumOff val="5000"/>
                  </a:schemeClr>
                </a:solidFill>
              </a:rPr>
              <a:t>.</a:t>
            </a:r>
            <a:endParaRPr lang="en-GB" sz="2000" dirty="0">
              <a:solidFill>
                <a:schemeClr val="tx1">
                  <a:lumMod val="95000"/>
                  <a:lumOff val="5000"/>
                </a:schemeClr>
              </a:solidFill>
            </a:endParaRPr>
          </a:p>
          <a:p>
            <a:pPr algn="just" fontAlgn="auto">
              <a:spcAft>
                <a:spcPts val="0"/>
              </a:spcAft>
              <a:defRPr/>
            </a:pPr>
            <a:endParaRPr lang="ru-RU" sz="2000" b="1" dirty="0">
              <a:solidFill>
                <a:schemeClr val="tx1">
                  <a:lumMod val="95000"/>
                  <a:lumOff val="5000"/>
                </a:schemeClr>
              </a:solidFill>
            </a:endParaRPr>
          </a:p>
          <a:p>
            <a:pPr algn="just" fontAlgn="auto">
              <a:spcAft>
                <a:spcPts val="0"/>
              </a:spcAft>
              <a:defRPr/>
            </a:pPr>
            <a:endParaRPr lang="ru-RU" sz="2000" dirty="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2" name="TextBox 1"/>
          <p:cNvSpPr txBox="1"/>
          <p:nvPr/>
        </p:nvSpPr>
        <p:spPr>
          <a:xfrm>
            <a:off x="969523" y="152400"/>
            <a:ext cx="8839200" cy="646331"/>
          </a:xfrm>
          <a:prstGeom prst="rect">
            <a:avLst/>
          </a:prstGeom>
          <a:noFill/>
        </p:spPr>
        <p:txBody>
          <a:bodyPr wrap="square" rtlCol="0">
            <a:spAutoFit/>
          </a:bodyPr>
          <a:lstStyle/>
          <a:p>
            <a:pPr algn="ctr"/>
            <a:r>
              <a:rPr lang="en-US" sz="3600" dirty="0">
                <a:solidFill>
                  <a:srgbClr val="002060"/>
                </a:solidFill>
                <a:latin typeface="Calibri"/>
              </a:rPr>
              <a:t>Topics and Issues for Discussion</a:t>
            </a:r>
          </a:p>
        </p:txBody>
      </p:sp>
    </p:spTree>
    <p:extLst>
      <p:ext uri="{BB962C8B-B14F-4D97-AF65-F5344CB8AC3E}">
        <p14:creationId xmlns:p14="http://schemas.microsoft.com/office/powerpoint/2010/main" val="420140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0" name="Рисунок 11" descr="pempal-logo.jpg"/>
          <p:cNvPicPr>
            <a:picLocks noChangeAspect="1"/>
          </p:cNvPicPr>
          <p:nvPr/>
        </p:nvPicPr>
        <p:blipFill>
          <a:blip r:embed="rId3"/>
          <a:srcRect/>
          <a:stretch>
            <a:fillRect/>
          </a:stretch>
        </p:blipFill>
        <p:spPr bwMode="auto">
          <a:xfrm>
            <a:off x="0" y="-10002"/>
            <a:ext cx="763588" cy="6858000"/>
          </a:xfrm>
          <a:prstGeom prst="rect">
            <a:avLst/>
          </a:prstGeom>
          <a:noFill/>
          <a:ln w="9525">
            <a:noFill/>
            <a:miter lim="800000"/>
            <a:headEnd/>
            <a:tailEnd/>
          </a:ln>
        </p:spPr>
      </p:pic>
      <p:sp>
        <p:nvSpPr>
          <p:cNvPr id="6" name="AutoShape 3"/>
          <p:cNvSpPr>
            <a:spLocks noChangeAspect="1" noChangeArrowheads="1" noTextEdit="1"/>
          </p:cNvSpPr>
          <p:nvPr/>
        </p:nvSpPr>
        <p:spPr bwMode="auto">
          <a:xfrm>
            <a:off x="965200" y="152400"/>
            <a:ext cx="8559800" cy="670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003" name="Freeform 845"/>
          <p:cNvSpPr>
            <a:spLocks/>
          </p:cNvSpPr>
          <p:nvPr/>
        </p:nvSpPr>
        <p:spPr bwMode="auto">
          <a:xfrm>
            <a:off x="965200" y="6053138"/>
            <a:ext cx="388938" cy="168275"/>
          </a:xfrm>
          <a:custGeom>
            <a:avLst/>
            <a:gdLst>
              <a:gd name="T0" fmla="*/ 0 w 379"/>
              <a:gd name="T1" fmla="*/ 80 h 160"/>
              <a:gd name="T2" fmla="*/ 0 w 379"/>
              <a:gd name="T3" fmla="*/ 80 h 160"/>
              <a:gd name="T4" fmla="*/ 189 w 379"/>
              <a:gd name="T5" fmla="*/ 0 h 160"/>
              <a:gd name="T6" fmla="*/ 379 w 379"/>
              <a:gd name="T7" fmla="*/ 80 h 160"/>
              <a:gd name="T8" fmla="*/ 189 w 379"/>
              <a:gd name="T9" fmla="*/ 160 h 160"/>
              <a:gd name="T10" fmla="*/ 0 w 379"/>
              <a:gd name="T11" fmla="*/ 80 h 160"/>
              <a:gd name="T12" fmla="*/ 0 w 379"/>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79" h="160">
                <a:moveTo>
                  <a:pt x="0" y="80"/>
                </a:moveTo>
                <a:lnTo>
                  <a:pt x="0" y="80"/>
                </a:lnTo>
                <a:cubicBezTo>
                  <a:pt x="0" y="35"/>
                  <a:pt x="85" y="0"/>
                  <a:pt x="189" y="0"/>
                </a:cubicBezTo>
                <a:cubicBezTo>
                  <a:pt x="294" y="0"/>
                  <a:pt x="379" y="35"/>
                  <a:pt x="379" y="80"/>
                </a:cubicBezTo>
                <a:cubicBezTo>
                  <a:pt x="379" y="124"/>
                  <a:pt x="294" y="160"/>
                  <a:pt x="189" y="160"/>
                </a:cubicBezTo>
                <a:cubicBezTo>
                  <a:pt x="85" y="160"/>
                  <a:pt x="0" y="124"/>
                  <a:pt x="0" y="80"/>
                </a:cubicBezTo>
                <a:lnTo>
                  <a:pt x="0" y="80"/>
                </a:lnTo>
                <a:close/>
              </a:path>
            </a:pathLst>
          </a:custGeom>
          <a:solidFill>
            <a:srgbClr val="FF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004" name="Freeform 846"/>
          <p:cNvSpPr>
            <a:spLocks/>
          </p:cNvSpPr>
          <p:nvPr/>
        </p:nvSpPr>
        <p:spPr bwMode="auto">
          <a:xfrm>
            <a:off x="965200" y="6053138"/>
            <a:ext cx="388938" cy="168275"/>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5"/>
                  <a:pt x="85" y="0"/>
                  <a:pt x="190" y="0"/>
                </a:cubicBezTo>
                <a:cubicBezTo>
                  <a:pt x="294" y="0"/>
                  <a:pt x="380" y="35"/>
                  <a:pt x="380" y="80"/>
                </a:cubicBezTo>
                <a:cubicBezTo>
                  <a:pt x="380" y="124"/>
                  <a:pt x="294"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005" name="Freeform 847"/>
          <p:cNvSpPr>
            <a:spLocks/>
          </p:cNvSpPr>
          <p:nvPr/>
        </p:nvSpPr>
        <p:spPr bwMode="auto">
          <a:xfrm>
            <a:off x="965200" y="6249988"/>
            <a:ext cx="388938" cy="169863"/>
          </a:xfrm>
          <a:custGeom>
            <a:avLst/>
            <a:gdLst>
              <a:gd name="T0" fmla="*/ 0 w 379"/>
              <a:gd name="T1" fmla="*/ 80 h 160"/>
              <a:gd name="T2" fmla="*/ 0 w 379"/>
              <a:gd name="T3" fmla="*/ 80 h 160"/>
              <a:gd name="T4" fmla="*/ 189 w 379"/>
              <a:gd name="T5" fmla="*/ 0 h 160"/>
              <a:gd name="T6" fmla="*/ 379 w 379"/>
              <a:gd name="T7" fmla="*/ 80 h 160"/>
              <a:gd name="T8" fmla="*/ 189 w 379"/>
              <a:gd name="T9" fmla="*/ 160 h 160"/>
              <a:gd name="T10" fmla="*/ 0 w 379"/>
              <a:gd name="T11" fmla="*/ 80 h 160"/>
              <a:gd name="T12" fmla="*/ 0 w 379"/>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79" h="160">
                <a:moveTo>
                  <a:pt x="0" y="80"/>
                </a:moveTo>
                <a:lnTo>
                  <a:pt x="0" y="80"/>
                </a:lnTo>
                <a:cubicBezTo>
                  <a:pt x="0" y="36"/>
                  <a:pt x="85" y="0"/>
                  <a:pt x="189" y="0"/>
                </a:cubicBezTo>
                <a:cubicBezTo>
                  <a:pt x="294" y="0"/>
                  <a:pt x="379" y="36"/>
                  <a:pt x="379" y="80"/>
                </a:cubicBezTo>
                <a:cubicBezTo>
                  <a:pt x="379" y="124"/>
                  <a:pt x="294" y="160"/>
                  <a:pt x="189" y="160"/>
                </a:cubicBezTo>
                <a:cubicBezTo>
                  <a:pt x="85"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006" name="Freeform 848"/>
          <p:cNvSpPr>
            <a:spLocks/>
          </p:cNvSpPr>
          <p:nvPr/>
        </p:nvSpPr>
        <p:spPr bwMode="auto">
          <a:xfrm>
            <a:off x="965200" y="6249988"/>
            <a:ext cx="388938"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4" y="0"/>
                  <a:pt x="380" y="36"/>
                  <a:pt x="380" y="80"/>
                </a:cubicBezTo>
                <a:cubicBezTo>
                  <a:pt x="380" y="124"/>
                  <a:pt x="294"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007" name="Freeform 849"/>
          <p:cNvSpPr>
            <a:spLocks/>
          </p:cNvSpPr>
          <p:nvPr/>
        </p:nvSpPr>
        <p:spPr bwMode="auto">
          <a:xfrm>
            <a:off x="5461000" y="1854201"/>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5"/>
                  <a:pt x="85" y="0"/>
                  <a:pt x="190" y="0"/>
                </a:cubicBezTo>
                <a:cubicBezTo>
                  <a:pt x="295" y="0"/>
                  <a:pt x="380" y="35"/>
                  <a:pt x="380" y="80"/>
                </a:cubicBezTo>
                <a:cubicBezTo>
                  <a:pt x="380" y="124"/>
                  <a:pt x="295" y="160"/>
                  <a:pt x="190" y="160"/>
                </a:cubicBezTo>
                <a:cubicBezTo>
                  <a:pt x="85" y="160"/>
                  <a:pt x="0" y="124"/>
                  <a:pt x="0" y="80"/>
                </a:cubicBezTo>
                <a:lnTo>
                  <a:pt x="0" y="80"/>
                </a:lnTo>
                <a:close/>
              </a:path>
            </a:pathLst>
          </a:custGeom>
          <a:solidFill>
            <a:srgbClr val="FF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008" name="Freeform 850"/>
          <p:cNvSpPr>
            <a:spLocks/>
          </p:cNvSpPr>
          <p:nvPr/>
        </p:nvSpPr>
        <p:spPr bwMode="auto">
          <a:xfrm>
            <a:off x="5461000" y="1854201"/>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5"/>
                  <a:pt x="85" y="0"/>
                  <a:pt x="190" y="0"/>
                </a:cubicBezTo>
                <a:cubicBezTo>
                  <a:pt x="295" y="0"/>
                  <a:pt x="380" y="35"/>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009" name="Freeform 851"/>
          <p:cNvSpPr>
            <a:spLocks/>
          </p:cNvSpPr>
          <p:nvPr/>
        </p:nvSpPr>
        <p:spPr bwMode="auto">
          <a:xfrm>
            <a:off x="2741613" y="1062038"/>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010" name="Freeform 852"/>
          <p:cNvSpPr>
            <a:spLocks/>
          </p:cNvSpPr>
          <p:nvPr/>
        </p:nvSpPr>
        <p:spPr bwMode="auto">
          <a:xfrm>
            <a:off x="2741613" y="1062038"/>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011" name="Freeform 853"/>
          <p:cNvSpPr>
            <a:spLocks/>
          </p:cNvSpPr>
          <p:nvPr/>
        </p:nvSpPr>
        <p:spPr bwMode="auto">
          <a:xfrm>
            <a:off x="2741613" y="3436938"/>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012" name="Freeform 854"/>
          <p:cNvSpPr>
            <a:spLocks/>
          </p:cNvSpPr>
          <p:nvPr/>
        </p:nvSpPr>
        <p:spPr bwMode="auto">
          <a:xfrm>
            <a:off x="2741613" y="3436938"/>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013" name="Freeform 855"/>
          <p:cNvSpPr>
            <a:spLocks/>
          </p:cNvSpPr>
          <p:nvPr/>
        </p:nvSpPr>
        <p:spPr bwMode="auto">
          <a:xfrm>
            <a:off x="2741613" y="3832226"/>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014" name="Freeform 856"/>
          <p:cNvSpPr>
            <a:spLocks/>
          </p:cNvSpPr>
          <p:nvPr/>
        </p:nvSpPr>
        <p:spPr bwMode="auto">
          <a:xfrm>
            <a:off x="2741613" y="3832226"/>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015" name="Freeform 857"/>
          <p:cNvSpPr>
            <a:spLocks/>
          </p:cNvSpPr>
          <p:nvPr/>
        </p:nvSpPr>
        <p:spPr bwMode="auto">
          <a:xfrm>
            <a:off x="3657600" y="1062038"/>
            <a:ext cx="388938"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016" name="Freeform 858"/>
          <p:cNvSpPr>
            <a:spLocks/>
          </p:cNvSpPr>
          <p:nvPr/>
        </p:nvSpPr>
        <p:spPr bwMode="auto">
          <a:xfrm>
            <a:off x="3657600" y="1062038"/>
            <a:ext cx="388938"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017" name="Freeform 859"/>
          <p:cNvSpPr>
            <a:spLocks/>
          </p:cNvSpPr>
          <p:nvPr/>
        </p:nvSpPr>
        <p:spPr bwMode="auto">
          <a:xfrm>
            <a:off x="3657600" y="1854201"/>
            <a:ext cx="388938"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5"/>
                  <a:pt x="85" y="0"/>
                  <a:pt x="190" y="0"/>
                </a:cubicBezTo>
                <a:cubicBezTo>
                  <a:pt x="295" y="0"/>
                  <a:pt x="380" y="35"/>
                  <a:pt x="380" y="80"/>
                </a:cubicBezTo>
                <a:cubicBezTo>
                  <a:pt x="380" y="124"/>
                  <a:pt x="295" y="160"/>
                  <a:pt x="190" y="160"/>
                </a:cubicBezTo>
                <a:cubicBezTo>
                  <a:pt x="85"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018" name="Freeform 860"/>
          <p:cNvSpPr>
            <a:spLocks/>
          </p:cNvSpPr>
          <p:nvPr/>
        </p:nvSpPr>
        <p:spPr bwMode="auto">
          <a:xfrm>
            <a:off x="3657600" y="1854201"/>
            <a:ext cx="388938"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5"/>
                  <a:pt x="85" y="0"/>
                  <a:pt x="190" y="0"/>
                </a:cubicBezTo>
                <a:cubicBezTo>
                  <a:pt x="295" y="0"/>
                  <a:pt x="380" y="35"/>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019" name="Freeform 861"/>
          <p:cNvSpPr>
            <a:spLocks/>
          </p:cNvSpPr>
          <p:nvPr/>
        </p:nvSpPr>
        <p:spPr bwMode="auto">
          <a:xfrm>
            <a:off x="3657600" y="2249488"/>
            <a:ext cx="388938"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020" name="Freeform 862"/>
          <p:cNvSpPr>
            <a:spLocks/>
          </p:cNvSpPr>
          <p:nvPr/>
        </p:nvSpPr>
        <p:spPr bwMode="auto">
          <a:xfrm>
            <a:off x="3657600" y="2249488"/>
            <a:ext cx="388938"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021" name="Freeform 863"/>
          <p:cNvSpPr>
            <a:spLocks/>
          </p:cNvSpPr>
          <p:nvPr/>
        </p:nvSpPr>
        <p:spPr bwMode="auto">
          <a:xfrm>
            <a:off x="3657600" y="3436938"/>
            <a:ext cx="388938"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022" name="Freeform 864"/>
          <p:cNvSpPr>
            <a:spLocks/>
          </p:cNvSpPr>
          <p:nvPr/>
        </p:nvSpPr>
        <p:spPr bwMode="auto">
          <a:xfrm>
            <a:off x="3657600" y="3436938"/>
            <a:ext cx="388938"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023" name="Freeform 865"/>
          <p:cNvSpPr>
            <a:spLocks/>
          </p:cNvSpPr>
          <p:nvPr/>
        </p:nvSpPr>
        <p:spPr bwMode="auto">
          <a:xfrm>
            <a:off x="3657600" y="3832226"/>
            <a:ext cx="388938"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024" name="Freeform 866"/>
          <p:cNvSpPr>
            <a:spLocks/>
          </p:cNvSpPr>
          <p:nvPr/>
        </p:nvSpPr>
        <p:spPr bwMode="auto">
          <a:xfrm>
            <a:off x="3657600" y="3832226"/>
            <a:ext cx="388938"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025" name="Freeform 867"/>
          <p:cNvSpPr>
            <a:spLocks/>
          </p:cNvSpPr>
          <p:nvPr/>
        </p:nvSpPr>
        <p:spPr bwMode="auto">
          <a:xfrm>
            <a:off x="3657600" y="5062538"/>
            <a:ext cx="388938"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026" name="Freeform 868"/>
          <p:cNvSpPr>
            <a:spLocks/>
          </p:cNvSpPr>
          <p:nvPr/>
        </p:nvSpPr>
        <p:spPr bwMode="auto">
          <a:xfrm>
            <a:off x="3657600" y="5062538"/>
            <a:ext cx="388938"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027" name="Freeform 869"/>
          <p:cNvSpPr>
            <a:spLocks/>
          </p:cNvSpPr>
          <p:nvPr/>
        </p:nvSpPr>
        <p:spPr bwMode="auto">
          <a:xfrm>
            <a:off x="3657600" y="5260976"/>
            <a:ext cx="388938"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028" name="Freeform 870"/>
          <p:cNvSpPr>
            <a:spLocks/>
          </p:cNvSpPr>
          <p:nvPr/>
        </p:nvSpPr>
        <p:spPr bwMode="auto">
          <a:xfrm>
            <a:off x="3657600" y="5260976"/>
            <a:ext cx="388938"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029" name="Freeform 871"/>
          <p:cNvSpPr>
            <a:spLocks/>
          </p:cNvSpPr>
          <p:nvPr/>
        </p:nvSpPr>
        <p:spPr bwMode="auto">
          <a:xfrm>
            <a:off x="5461000" y="2249488"/>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030" name="Freeform 872"/>
          <p:cNvSpPr>
            <a:spLocks/>
          </p:cNvSpPr>
          <p:nvPr/>
        </p:nvSpPr>
        <p:spPr bwMode="auto">
          <a:xfrm>
            <a:off x="5461000" y="2249488"/>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033" name="Freeform 875"/>
          <p:cNvSpPr>
            <a:spLocks/>
          </p:cNvSpPr>
          <p:nvPr/>
        </p:nvSpPr>
        <p:spPr bwMode="auto">
          <a:xfrm>
            <a:off x="5461000" y="3436938"/>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034" name="Freeform 876"/>
          <p:cNvSpPr>
            <a:spLocks/>
          </p:cNvSpPr>
          <p:nvPr/>
        </p:nvSpPr>
        <p:spPr bwMode="auto">
          <a:xfrm>
            <a:off x="5461000" y="3436938"/>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035" name="Freeform 877"/>
          <p:cNvSpPr>
            <a:spLocks/>
          </p:cNvSpPr>
          <p:nvPr/>
        </p:nvSpPr>
        <p:spPr bwMode="auto">
          <a:xfrm>
            <a:off x="5461000" y="4468813"/>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036" name="Freeform 878"/>
          <p:cNvSpPr>
            <a:spLocks/>
          </p:cNvSpPr>
          <p:nvPr/>
        </p:nvSpPr>
        <p:spPr bwMode="auto">
          <a:xfrm>
            <a:off x="5461000" y="4468813"/>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037" name="Freeform 879"/>
          <p:cNvSpPr>
            <a:spLocks/>
          </p:cNvSpPr>
          <p:nvPr/>
        </p:nvSpPr>
        <p:spPr bwMode="auto">
          <a:xfrm>
            <a:off x="5461000" y="4865688"/>
            <a:ext cx="390525" cy="168275"/>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5"/>
                  <a:pt x="85" y="0"/>
                  <a:pt x="190" y="0"/>
                </a:cubicBezTo>
                <a:cubicBezTo>
                  <a:pt x="295" y="0"/>
                  <a:pt x="380" y="35"/>
                  <a:pt x="380" y="80"/>
                </a:cubicBezTo>
                <a:cubicBezTo>
                  <a:pt x="380" y="124"/>
                  <a:pt x="295" y="160"/>
                  <a:pt x="190" y="160"/>
                </a:cubicBezTo>
                <a:cubicBezTo>
                  <a:pt x="85"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038" name="Freeform 880"/>
          <p:cNvSpPr>
            <a:spLocks/>
          </p:cNvSpPr>
          <p:nvPr/>
        </p:nvSpPr>
        <p:spPr bwMode="auto">
          <a:xfrm>
            <a:off x="5461000" y="4865688"/>
            <a:ext cx="390525" cy="168275"/>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5"/>
                  <a:pt x="85" y="0"/>
                  <a:pt x="190" y="0"/>
                </a:cubicBezTo>
                <a:cubicBezTo>
                  <a:pt x="295" y="0"/>
                  <a:pt x="380" y="35"/>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039" name="Freeform 881"/>
          <p:cNvSpPr>
            <a:spLocks/>
          </p:cNvSpPr>
          <p:nvPr/>
        </p:nvSpPr>
        <p:spPr bwMode="auto">
          <a:xfrm>
            <a:off x="4559300" y="1062038"/>
            <a:ext cx="388938"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040" name="Freeform 882"/>
          <p:cNvSpPr>
            <a:spLocks/>
          </p:cNvSpPr>
          <p:nvPr/>
        </p:nvSpPr>
        <p:spPr bwMode="auto">
          <a:xfrm>
            <a:off x="4559300" y="1062038"/>
            <a:ext cx="388938"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041" name="Freeform 883"/>
          <p:cNvSpPr>
            <a:spLocks/>
          </p:cNvSpPr>
          <p:nvPr/>
        </p:nvSpPr>
        <p:spPr bwMode="auto">
          <a:xfrm>
            <a:off x="4559300" y="1854201"/>
            <a:ext cx="388938"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5"/>
                  <a:pt x="85" y="0"/>
                  <a:pt x="190" y="0"/>
                </a:cubicBezTo>
                <a:cubicBezTo>
                  <a:pt x="295" y="0"/>
                  <a:pt x="380" y="35"/>
                  <a:pt x="380" y="80"/>
                </a:cubicBezTo>
                <a:cubicBezTo>
                  <a:pt x="380" y="124"/>
                  <a:pt x="295" y="160"/>
                  <a:pt x="190" y="160"/>
                </a:cubicBezTo>
                <a:cubicBezTo>
                  <a:pt x="85"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042" name="Freeform 884"/>
          <p:cNvSpPr>
            <a:spLocks/>
          </p:cNvSpPr>
          <p:nvPr/>
        </p:nvSpPr>
        <p:spPr bwMode="auto">
          <a:xfrm>
            <a:off x="4559300" y="1854201"/>
            <a:ext cx="388938"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5"/>
                  <a:pt x="85" y="0"/>
                  <a:pt x="190" y="0"/>
                </a:cubicBezTo>
                <a:cubicBezTo>
                  <a:pt x="295" y="0"/>
                  <a:pt x="380" y="35"/>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043" name="Freeform 885"/>
          <p:cNvSpPr>
            <a:spLocks/>
          </p:cNvSpPr>
          <p:nvPr/>
        </p:nvSpPr>
        <p:spPr bwMode="auto">
          <a:xfrm>
            <a:off x="4559300" y="2249488"/>
            <a:ext cx="388938"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044" name="Freeform 886"/>
          <p:cNvSpPr>
            <a:spLocks/>
          </p:cNvSpPr>
          <p:nvPr/>
        </p:nvSpPr>
        <p:spPr bwMode="auto">
          <a:xfrm>
            <a:off x="4559300" y="2249488"/>
            <a:ext cx="388938"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045" name="Freeform 887"/>
          <p:cNvSpPr>
            <a:spLocks/>
          </p:cNvSpPr>
          <p:nvPr/>
        </p:nvSpPr>
        <p:spPr bwMode="auto">
          <a:xfrm>
            <a:off x="4559300" y="3041651"/>
            <a:ext cx="388938"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5"/>
                  <a:pt x="85" y="0"/>
                  <a:pt x="190" y="0"/>
                </a:cubicBezTo>
                <a:cubicBezTo>
                  <a:pt x="295" y="0"/>
                  <a:pt x="380" y="35"/>
                  <a:pt x="380" y="80"/>
                </a:cubicBezTo>
                <a:cubicBezTo>
                  <a:pt x="380" y="124"/>
                  <a:pt x="295" y="160"/>
                  <a:pt x="190" y="160"/>
                </a:cubicBezTo>
                <a:cubicBezTo>
                  <a:pt x="85"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046" name="Freeform 888"/>
          <p:cNvSpPr>
            <a:spLocks/>
          </p:cNvSpPr>
          <p:nvPr/>
        </p:nvSpPr>
        <p:spPr bwMode="auto">
          <a:xfrm>
            <a:off x="4559300" y="3041651"/>
            <a:ext cx="388938"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5"/>
                  <a:pt x="85" y="0"/>
                  <a:pt x="190" y="0"/>
                </a:cubicBezTo>
                <a:cubicBezTo>
                  <a:pt x="295" y="0"/>
                  <a:pt x="380" y="35"/>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047" name="Freeform 889"/>
          <p:cNvSpPr>
            <a:spLocks/>
          </p:cNvSpPr>
          <p:nvPr/>
        </p:nvSpPr>
        <p:spPr bwMode="auto">
          <a:xfrm>
            <a:off x="4559300" y="3436938"/>
            <a:ext cx="388938"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048" name="Freeform 890"/>
          <p:cNvSpPr>
            <a:spLocks/>
          </p:cNvSpPr>
          <p:nvPr/>
        </p:nvSpPr>
        <p:spPr bwMode="auto">
          <a:xfrm>
            <a:off x="4559300" y="3436938"/>
            <a:ext cx="388938"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049" name="Freeform 891"/>
          <p:cNvSpPr>
            <a:spLocks/>
          </p:cNvSpPr>
          <p:nvPr/>
        </p:nvSpPr>
        <p:spPr bwMode="auto">
          <a:xfrm>
            <a:off x="4559300" y="3832226"/>
            <a:ext cx="388938"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050" name="Freeform 892"/>
          <p:cNvSpPr>
            <a:spLocks/>
          </p:cNvSpPr>
          <p:nvPr/>
        </p:nvSpPr>
        <p:spPr bwMode="auto">
          <a:xfrm>
            <a:off x="4559300" y="3832226"/>
            <a:ext cx="388938"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051" name="Freeform 893"/>
          <p:cNvSpPr>
            <a:spLocks/>
          </p:cNvSpPr>
          <p:nvPr/>
        </p:nvSpPr>
        <p:spPr bwMode="auto">
          <a:xfrm>
            <a:off x="4559300" y="4229101"/>
            <a:ext cx="388938"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5"/>
                  <a:pt x="85" y="0"/>
                  <a:pt x="190" y="0"/>
                </a:cubicBezTo>
                <a:cubicBezTo>
                  <a:pt x="295" y="0"/>
                  <a:pt x="380" y="35"/>
                  <a:pt x="380" y="80"/>
                </a:cubicBezTo>
                <a:cubicBezTo>
                  <a:pt x="380" y="124"/>
                  <a:pt x="295" y="160"/>
                  <a:pt x="190" y="160"/>
                </a:cubicBezTo>
                <a:cubicBezTo>
                  <a:pt x="85"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052" name="Freeform 894"/>
          <p:cNvSpPr>
            <a:spLocks/>
          </p:cNvSpPr>
          <p:nvPr/>
        </p:nvSpPr>
        <p:spPr bwMode="auto">
          <a:xfrm>
            <a:off x="4559300" y="4229101"/>
            <a:ext cx="388938"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5"/>
                  <a:pt x="85" y="0"/>
                  <a:pt x="190" y="0"/>
                </a:cubicBezTo>
                <a:cubicBezTo>
                  <a:pt x="295" y="0"/>
                  <a:pt x="380" y="35"/>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053" name="Freeform 895"/>
          <p:cNvSpPr>
            <a:spLocks/>
          </p:cNvSpPr>
          <p:nvPr/>
        </p:nvSpPr>
        <p:spPr bwMode="auto">
          <a:xfrm>
            <a:off x="4559300" y="4468813"/>
            <a:ext cx="388938"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054" name="Freeform 896"/>
          <p:cNvSpPr>
            <a:spLocks/>
          </p:cNvSpPr>
          <p:nvPr/>
        </p:nvSpPr>
        <p:spPr bwMode="auto">
          <a:xfrm>
            <a:off x="4559300" y="4468813"/>
            <a:ext cx="388938"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055" name="Freeform 897"/>
          <p:cNvSpPr>
            <a:spLocks/>
          </p:cNvSpPr>
          <p:nvPr/>
        </p:nvSpPr>
        <p:spPr bwMode="auto">
          <a:xfrm>
            <a:off x="4559300" y="4865688"/>
            <a:ext cx="388938" cy="168275"/>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5"/>
                  <a:pt x="85" y="0"/>
                  <a:pt x="190" y="0"/>
                </a:cubicBezTo>
                <a:cubicBezTo>
                  <a:pt x="295" y="0"/>
                  <a:pt x="380" y="35"/>
                  <a:pt x="380" y="80"/>
                </a:cubicBezTo>
                <a:cubicBezTo>
                  <a:pt x="380" y="124"/>
                  <a:pt x="295" y="160"/>
                  <a:pt x="190" y="160"/>
                </a:cubicBezTo>
                <a:cubicBezTo>
                  <a:pt x="85"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056" name="Freeform 898"/>
          <p:cNvSpPr>
            <a:spLocks/>
          </p:cNvSpPr>
          <p:nvPr/>
        </p:nvSpPr>
        <p:spPr bwMode="auto">
          <a:xfrm>
            <a:off x="4559300" y="4865688"/>
            <a:ext cx="388938" cy="168275"/>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5"/>
                  <a:pt x="85" y="0"/>
                  <a:pt x="190" y="0"/>
                </a:cubicBezTo>
                <a:cubicBezTo>
                  <a:pt x="295" y="0"/>
                  <a:pt x="380" y="35"/>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057" name="Freeform 899"/>
          <p:cNvSpPr>
            <a:spLocks/>
          </p:cNvSpPr>
          <p:nvPr/>
        </p:nvSpPr>
        <p:spPr bwMode="auto">
          <a:xfrm>
            <a:off x="4559300" y="5062538"/>
            <a:ext cx="388938"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058" name="Freeform 900"/>
          <p:cNvSpPr>
            <a:spLocks/>
          </p:cNvSpPr>
          <p:nvPr/>
        </p:nvSpPr>
        <p:spPr bwMode="auto">
          <a:xfrm>
            <a:off x="4559300" y="5062538"/>
            <a:ext cx="388938"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059" name="Freeform 901"/>
          <p:cNvSpPr>
            <a:spLocks/>
          </p:cNvSpPr>
          <p:nvPr/>
        </p:nvSpPr>
        <p:spPr bwMode="auto">
          <a:xfrm>
            <a:off x="4559300" y="5260976"/>
            <a:ext cx="388938"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060" name="Freeform 902"/>
          <p:cNvSpPr>
            <a:spLocks/>
          </p:cNvSpPr>
          <p:nvPr/>
        </p:nvSpPr>
        <p:spPr bwMode="auto">
          <a:xfrm>
            <a:off x="4559300" y="5260976"/>
            <a:ext cx="388938"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061" name="Freeform 903"/>
          <p:cNvSpPr>
            <a:spLocks/>
          </p:cNvSpPr>
          <p:nvPr/>
        </p:nvSpPr>
        <p:spPr bwMode="auto">
          <a:xfrm>
            <a:off x="6308725" y="1062038"/>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062" name="Freeform 904"/>
          <p:cNvSpPr>
            <a:spLocks/>
          </p:cNvSpPr>
          <p:nvPr/>
        </p:nvSpPr>
        <p:spPr bwMode="auto">
          <a:xfrm>
            <a:off x="6308725" y="1062038"/>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063" name="Freeform 905"/>
          <p:cNvSpPr>
            <a:spLocks/>
          </p:cNvSpPr>
          <p:nvPr/>
        </p:nvSpPr>
        <p:spPr bwMode="auto">
          <a:xfrm>
            <a:off x="6308725" y="2249488"/>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064" name="Freeform 906"/>
          <p:cNvSpPr>
            <a:spLocks/>
          </p:cNvSpPr>
          <p:nvPr/>
        </p:nvSpPr>
        <p:spPr bwMode="auto">
          <a:xfrm>
            <a:off x="6308725" y="2249488"/>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065" name="Freeform 907"/>
          <p:cNvSpPr>
            <a:spLocks/>
          </p:cNvSpPr>
          <p:nvPr/>
        </p:nvSpPr>
        <p:spPr bwMode="auto">
          <a:xfrm>
            <a:off x="6308725" y="3041651"/>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5"/>
                  <a:pt x="85" y="0"/>
                  <a:pt x="190" y="0"/>
                </a:cubicBezTo>
                <a:cubicBezTo>
                  <a:pt x="295" y="0"/>
                  <a:pt x="380" y="35"/>
                  <a:pt x="380" y="80"/>
                </a:cubicBezTo>
                <a:cubicBezTo>
                  <a:pt x="380" y="124"/>
                  <a:pt x="295" y="160"/>
                  <a:pt x="190" y="160"/>
                </a:cubicBezTo>
                <a:cubicBezTo>
                  <a:pt x="85"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066" name="Freeform 908"/>
          <p:cNvSpPr>
            <a:spLocks/>
          </p:cNvSpPr>
          <p:nvPr/>
        </p:nvSpPr>
        <p:spPr bwMode="auto">
          <a:xfrm>
            <a:off x="6308725" y="3041651"/>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5"/>
                  <a:pt x="85" y="0"/>
                  <a:pt x="190" y="0"/>
                </a:cubicBezTo>
                <a:cubicBezTo>
                  <a:pt x="295" y="0"/>
                  <a:pt x="380" y="35"/>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067" name="Freeform 909"/>
          <p:cNvSpPr>
            <a:spLocks/>
          </p:cNvSpPr>
          <p:nvPr/>
        </p:nvSpPr>
        <p:spPr bwMode="auto">
          <a:xfrm>
            <a:off x="6308725" y="3436938"/>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068" name="Freeform 910"/>
          <p:cNvSpPr>
            <a:spLocks/>
          </p:cNvSpPr>
          <p:nvPr/>
        </p:nvSpPr>
        <p:spPr bwMode="auto">
          <a:xfrm>
            <a:off x="6308725" y="3436938"/>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069" name="Freeform 911"/>
          <p:cNvSpPr>
            <a:spLocks/>
          </p:cNvSpPr>
          <p:nvPr/>
        </p:nvSpPr>
        <p:spPr bwMode="auto">
          <a:xfrm>
            <a:off x="6308725" y="3832226"/>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070" name="Freeform 912"/>
          <p:cNvSpPr>
            <a:spLocks/>
          </p:cNvSpPr>
          <p:nvPr/>
        </p:nvSpPr>
        <p:spPr bwMode="auto">
          <a:xfrm>
            <a:off x="6308725" y="3832226"/>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071" name="Freeform 913"/>
          <p:cNvSpPr>
            <a:spLocks/>
          </p:cNvSpPr>
          <p:nvPr/>
        </p:nvSpPr>
        <p:spPr bwMode="auto">
          <a:xfrm>
            <a:off x="6308725" y="4468813"/>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072" name="Freeform 914"/>
          <p:cNvSpPr>
            <a:spLocks/>
          </p:cNvSpPr>
          <p:nvPr/>
        </p:nvSpPr>
        <p:spPr bwMode="auto">
          <a:xfrm>
            <a:off x="6308725" y="4468813"/>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073" name="Freeform 915"/>
          <p:cNvSpPr>
            <a:spLocks/>
          </p:cNvSpPr>
          <p:nvPr/>
        </p:nvSpPr>
        <p:spPr bwMode="auto">
          <a:xfrm>
            <a:off x="6308725" y="5062538"/>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074" name="Freeform 916"/>
          <p:cNvSpPr>
            <a:spLocks/>
          </p:cNvSpPr>
          <p:nvPr/>
        </p:nvSpPr>
        <p:spPr bwMode="auto">
          <a:xfrm>
            <a:off x="6308725" y="5062538"/>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075" name="Freeform 917"/>
          <p:cNvSpPr>
            <a:spLocks/>
          </p:cNvSpPr>
          <p:nvPr/>
        </p:nvSpPr>
        <p:spPr bwMode="auto">
          <a:xfrm>
            <a:off x="6308725" y="5260976"/>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076" name="Freeform 918"/>
          <p:cNvSpPr>
            <a:spLocks/>
          </p:cNvSpPr>
          <p:nvPr/>
        </p:nvSpPr>
        <p:spPr bwMode="auto">
          <a:xfrm>
            <a:off x="6308725" y="5260976"/>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077" name="Freeform 919"/>
          <p:cNvSpPr>
            <a:spLocks/>
          </p:cNvSpPr>
          <p:nvPr/>
        </p:nvSpPr>
        <p:spPr bwMode="auto">
          <a:xfrm>
            <a:off x="7102475" y="5062538"/>
            <a:ext cx="388938"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078" name="Freeform 920"/>
          <p:cNvSpPr>
            <a:spLocks/>
          </p:cNvSpPr>
          <p:nvPr/>
        </p:nvSpPr>
        <p:spPr bwMode="auto">
          <a:xfrm>
            <a:off x="7102475" y="5062538"/>
            <a:ext cx="388938"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079" name="Freeform 921"/>
          <p:cNvSpPr>
            <a:spLocks/>
          </p:cNvSpPr>
          <p:nvPr/>
        </p:nvSpPr>
        <p:spPr bwMode="auto">
          <a:xfrm>
            <a:off x="7921625" y="1062038"/>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080" name="Freeform 922"/>
          <p:cNvSpPr>
            <a:spLocks/>
          </p:cNvSpPr>
          <p:nvPr/>
        </p:nvSpPr>
        <p:spPr bwMode="auto">
          <a:xfrm>
            <a:off x="7921625" y="1062038"/>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081" name="Freeform 923"/>
          <p:cNvSpPr>
            <a:spLocks/>
          </p:cNvSpPr>
          <p:nvPr/>
        </p:nvSpPr>
        <p:spPr bwMode="auto">
          <a:xfrm>
            <a:off x="7921625" y="2249488"/>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082" name="Freeform 924"/>
          <p:cNvSpPr>
            <a:spLocks/>
          </p:cNvSpPr>
          <p:nvPr/>
        </p:nvSpPr>
        <p:spPr bwMode="auto">
          <a:xfrm>
            <a:off x="7921625" y="2249488"/>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083" name="Freeform 925"/>
          <p:cNvSpPr>
            <a:spLocks/>
          </p:cNvSpPr>
          <p:nvPr/>
        </p:nvSpPr>
        <p:spPr bwMode="auto">
          <a:xfrm>
            <a:off x="7921625" y="3041651"/>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5"/>
                  <a:pt x="85" y="0"/>
                  <a:pt x="190" y="0"/>
                </a:cubicBezTo>
                <a:cubicBezTo>
                  <a:pt x="295" y="0"/>
                  <a:pt x="380" y="35"/>
                  <a:pt x="380" y="80"/>
                </a:cubicBezTo>
                <a:cubicBezTo>
                  <a:pt x="380" y="124"/>
                  <a:pt x="295" y="160"/>
                  <a:pt x="190" y="160"/>
                </a:cubicBezTo>
                <a:cubicBezTo>
                  <a:pt x="85"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084" name="Freeform 926"/>
          <p:cNvSpPr>
            <a:spLocks/>
          </p:cNvSpPr>
          <p:nvPr/>
        </p:nvSpPr>
        <p:spPr bwMode="auto">
          <a:xfrm>
            <a:off x="7921625" y="3041651"/>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5"/>
                  <a:pt x="85" y="0"/>
                  <a:pt x="190" y="0"/>
                </a:cubicBezTo>
                <a:cubicBezTo>
                  <a:pt x="295" y="0"/>
                  <a:pt x="380" y="35"/>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085" name="Freeform 927"/>
          <p:cNvSpPr>
            <a:spLocks/>
          </p:cNvSpPr>
          <p:nvPr/>
        </p:nvSpPr>
        <p:spPr bwMode="auto">
          <a:xfrm>
            <a:off x="7921625" y="3436938"/>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086" name="Freeform 928"/>
          <p:cNvSpPr>
            <a:spLocks/>
          </p:cNvSpPr>
          <p:nvPr/>
        </p:nvSpPr>
        <p:spPr bwMode="auto">
          <a:xfrm>
            <a:off x="7921625" y="3436938"/>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087" name="Freeform 929"/>
          <p:cNvSpPr>
            <a:spLocks/>
          </p:cNvSpPr>
          <p:nvPr/>
        </p:nvSpPr>
        <p:spPr bwMode="auto">
          <a:xfrm>
            <a:off x="7921625" y="3832226"/>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088" name="Freeform 930"/>
          <p:cNvSpPr>
            <a:spLocks/>
          </p:cNvSpPr>
          <p:nvPr/>
        </p:nvSpPr>
        <p:spPr bwMode="auto">
          <a:xfrm>
            <a:off x="7921625" y="3832226"/>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089" name="Freeform 931"/>
          <p:cNvSpPr>
            <a:spLocks/>
          </p:cNvSpPr>
          <p:nvPr/>
        </p:nvSpPr>
        <p:spPr bwMode="auto">
          <a:xfrm>
            <a:off x="7921625" y="4468813"/>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090" name="Freeform 932"/>
          <p:cNvSpPr>
            <a:spLocks/>
          </p:cNvSpPr>
          <p:nvPr/>
        </p:nvSpPr>
        <p:spPr bwMode="auto">
          <a:xfrm>
            <a:off x="7921625" y="4468813"/>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091" name="Freeform 933"/>
          <p:cNvSpPr>
            <a:spLocks/>
          </p:cNvSpPr>
          <p:nvPr/>
        </p:nvSpPr>
        <p:spPr bwMode="auto">
          <a:xfrm>
            <a:off x="7921625" y="4865688"/>
            <a:ext cx="390525" cy="168275"/>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5"/>
                  <a:pt x="85" y="0"/>
                  <a:pt x="190" y="0"/>
                </a:cubicBezTo>
                <a:cubicBezTo>
                  <a:pt x="295" y="0"/>
                  <a:pt x="380" y="35"/>
                  <a:pt x="380" y="80"/>
                </a:cubicBezTo>
                <a:cubicBezTo>
                  <a:pt x="380" y="124"/>
                  <a:pt x="295" y="160"/>
                  <a:pt x="190" y="160"/>
                </a:cubicBezTo>
                <a:cubicBezTo>
                  <a:pt x="85"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092" name="Freeform 934"/>
          <p:cNvSpPr>
            <a:spLocks/>
          </p:cNvSpPr>
          <p:nvPr/>
        </p:nvSpPr>
        <p:spPr bwMode="auto">
          <a:xfrm>
            <a:off x="7921625" y="4865688"/>
            <a:ext cx="390525" cy="168275"/>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5"/>
                  <a:pt x="85" y="0"/>
                  <a:pt x="190" y="0"/>
                </a:cubicBezTo>
                <a:cubicBezTo>
                  <a:pt x="295" y="0"/>
                  <a:pt x="380" y="35"/>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093" name="Freeform 935"/>
          <p:cNvSpPr>
            <a:spLocks/>
          </p:cNvSpPr>
          <p:nvPr/>
        </p:nvSpPr>
        <p:spPr bwMode="auto">
          <a:xfrm>
            <a:off x="7921625" y="5062538"/>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094" name="Freeform 936"/>
          <p:cNvSpPr>
            <a:spLocks/>
          </p:cNvSpPr>
          <p:nvPr/>
        </p:nvSpPr>
        <p:spPr bwMode="auto">
          <a:xfrm>
            <a:off x="7921625" y="5062538"/>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095" name="Freeform 937"/>
          <p:cNvSpPr>
            <a:spLocks/>
          </p:cNvSpPr>
          <p:nvPr/>
        </p:nvSpPr>
        <p:spPr bwMode="auto">
          <a:xfrm>
            <a:off x="7921625" y="5260976"/>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096" name="Freeform 938"/>
          <p:cNvSpPr>
            <a:spLocks/>
          </p:cNvSpPr>
          <p:nvPr/>
        </p:nvSpPr>
        <p:spPr bwMode="auto">
          <a:xfrm>
            <a:off x="7921625" y="5260976"/>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097" name="Freeform 939"/>
          <p:cNvSpPr>
            <a:spLocks/>
          </p:cNvSpPr>
          <p:nvPr/>
        </p:nvSpPr>
        <p:spPr bwMode="auto">
          <a:xfrm>
            <a:off x="8755063" y="1854201"/>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5"/>
                  <a:pt x="86" y="0"/>
                  <a:pt x="190" y="0"/>
                </a:cubicBezTo>
                <a:cubicBezTo>
                  <a:pt x="295" y="0"/>
                  <a:pt x="380" y="35"/>
                  <a:pt x="380" y="80"/>
                </a:cubicBezTo>
                <a:cubicBezTo>
                  <a:pt x="380" y="124"/>
                  <a:pt x="295" y="160"/>
                  <a:pt x="190" y="160"/>
                </a:cubicBezTo>
                <a:cubicBezTo>
                  <a:pt x="86"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098" name="Freeform 940"/>
          <p:cNvSpPr>
            <a:spLocks/>
          </p:cNvSpPr>
          <p:nvPr/>
        </p:nvSpPr>
        <p:spPr bwMode="auto">
          <a:xfrm>
            <a:off x="8755063" y="1854201"/>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5"/>
                  <a:pt x="86" y="0"/>
                  <a:pt x="190" y="0"/>
                </a:cubicBezTo>
                <a:cubicBezTo>
                  <a:pt x="295" y="0"/>
                  <a:pt x="380" y="35"/>
                  <a:pt x="380" y="80"/>
                </a:cubicBezTo>
                <a:cubicBezTo>
                  <a:pt x="380" y="124"/>
                  <a:pt x="295" y="160"/>
                  <a:pt x="190" y="160"/>
                </a:cubicBezTo>
                <a:cubicBezTo>
                  <a:pt x="86"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099" name="Freeform 941"/>
          <p:cNvSpPr>
            <a:spLocks/>
          </p:cNvSpPr>
          <p:nvPr/>
        </p:nvSpPr>
        <p:spPr bwMode="auto">
          <a:xfrm>
            <a:off x="8755063" y="2249488"/>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6" y="0"/>
                  <a:pt x="190" y="0"/>
                </a:cubicBezTo>
                <a:cubicBezTo>
                  <a:pt x="295" y="0"/>
                  <a:pt x="380" y="36"/>
                  <a:pt x="380" y="80"/>
                </a:cubicBezTo>
                <a:cubicBezTo>
                  <a:pt x="380" y="124"/>
                  <a:pt x="295" y="160"/>
                  <a:pt x="190" y="160"/>
                </a:cubicBezTo>
                <a:cubicBezTo>
                  <a:pt x="86"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100" name="Freeform 942"/>
          <p:cNvSpPr>
            <a:spLocks/>
          </p:cNvSpPr>
          <p:nvPr/>
        </p:nvSpPr>
        <p:spPr bwMode="auto">
          <a:xfrm>
            <a:off x="8755063" y="2249488"/>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6" y="0"/>
                  <a:pt x="190" y="0"/>
                </a:cubicBezTo>
                <a:cubicBezTo>
                  <a:pt x="295" y="0"/>
                  <a:pt x="380" y="36"/>
                  <a:pt x="380" y="80"/>
                </a:cubicBezTo>
                <a:cubicBezTo>
                  <a:pt x="380" y="124"/>
                  <a:pt x="295" y="160"/>
                  <a:pt x="190" y="160"/>
                </a:cubicBezTo>
                <a:cubicBezTo>
                  <a:pt x="86"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101" name="Freeform 943"/>
          <p:cNvSpPr>
            <a:spLocks/>
          </p:cNvSpPr>
          <p:nvPr/>
        </p:nvSpPr>
        <p:spPr bwMode="auto">
          <a:xfrm>
            <a:off x="8755063" y="3436938"/>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6" y="0"/>
                  <a:pt x="190" y="0"/>
                </a:cubicBezTo>
                <a:cubicBezTo>
                  <a:pt x="295" y="0"/>
                  <a:pt x="380" y="36"/>
                  <a:pt x="380" y="80"/>
                </a:cubicBezTo>
                <a:cubicBezTo>
                  <a:pt x="380" y="124"/>
                  <a:pt x="295" y="160"/>
                  <a:pt x="190" y="160"/>
                </a:cubicBezTo>
                <a:cubicBezTo>
                  <a:pt x="86"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102" name="Freeform 944"/>
          <p:cNvSpPr>
            <a:spLocks/>
          </p:cNvSpPr>
          <p:nvPr/>
        </p:nvSpPr>
        <p:spPr bwMode="auto">
          <a:xfrm>
            <a:off x="8755063" y="3436938"/>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6" y="0"/>
                  <a:pt x="190" y="0"/>
                </a:cubicBezTo>
                <a:cubicBezTo>
                  <a:pt x="295" y="0"/>
                  <a:pt x="380" y="36"/>
                  <a:pt x="380" y="80"/>
                </a:cubicBezTo>
                <a:cubicBezTo>
                  <a:pt x="380" y="124"/>
                  <a:pt x="295" y="160"/>
                  <a:pt x="190" y="160"/>
                </a:cubicBezTo>
                <a:cubicBezTo>
                  <a:pt x="86"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103" name="Freeform 945"/>
          <p:cNvSpPr>
            <a:spLocks/>
          </p:cNvSpPr>
          <p:nvPr/>
        </p:nvSpPr>
        <p:spPr bwMode="auto">
          <a:xfrm>
            <a:off x="8755063" y="3832226"/>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6" y="0"/>
                  <a:pt x="190" y="0"/>
                </a:cubicBezTo>
                <a:cubicBezTo>
                  <a:pt x="295" y="0"/>
                  <a:pt x="380" y="36"/>
                  <a:pt x="380" y="80"/>
                </a:cubicBezTo>
                <a:cubicBezTo>
                  <a:pt x="380" y="124"/>
                  <a:pt x="295" y="160"/>
                  <a:pt x="190" y="160"/>
                </a:cubicBezTo>
                <a:cubicBezTo>
                  <a:pt x="86"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104" name="Freeform 946"/>
          <p:cNvSpPr>
            <a:spLocks/>
          </p:cNvSpPr>
          <p:nvPr/>
        </p:nvSpPr>
        <p:spPr bwMode="auto">
          <a:xfrm>
            <a:off x="8755063" y="3832226"/>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6" y="0"/>
                  <a:pt x="190" y="0"/>
                </a:cubicBezTo>
                <a:cubicBezTo>
                  <a:pt x="295" y="0"/>
                  <a:pt x="380" y="36"/>
                  <a:pt x="380" y="80"/>
                </a:cubicBezTo>
                <a:cubicBezTo>
                  <a:pt x="380" y="124"/>
                  <a:pt x="295" y="160"/>
                  <a:pt x="190" y="160"/>
                </a:cubicBezTo>
                <a:cubicBezTo>
                  <a:pt x="86"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105" name="Freeform 947"/>
          <p:cNvSpPr>
            <a:spLocks/>
          </p:cNvSpPr>
          <p:nvPr/>
        </p:nvSpPr>
        <p:spPr bwMode="auto">
          <a:xfrm>
            <a:off x="8755063" y="5062538"/>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6" y="0"/>
                  <a:pt x="190" y="0"/>
                </a:cubicBezTo>
                <a:cubicBezTo>
                  <a:pt x="295" y="0"/>
                  <a:pt x="380" y="36"/>
                  <a:pt x="380" y="80"/>
                </a:cubicBezTo>
                <a:cubicBezTo>
                  <a:pt x="380" y="124"/>
                  <a:pt x="295" y="160"/>
                  <a:pt x="190" y="160"/>
                </a:cubicBezTo>
                <a:cubicBezTo>
                  <a:pt x="86"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106" name="Freeform 948"/>
          <p:cNvSpPr>
            <a:spLocks/>
          </p:cNvSpPr>
          <p:nvPr/>
        </p:nvSpPr>
        <p:spPr bwMode="auto">
          <a:xfrm>
            <a:off x="8755063" y="5062538"/>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6" y="0"/>
                  <a:pt x="190" y="0"/>
                </a:cubicBezTo>
                <a:cubicBezTo>
                  <a:pt x="295" y="0"/>
                  <a:pt x="380" y="36"/>
                  <a:pt x="380" y="80"/>
                </a:cubicBezTo>
                <a:cubicBezTo>
                  <a:pt x="380" y="124"/>
                  <a:pt x="295" y="160"/>
                  <a:pt x="190" y="160"/>
                </a:cubicBezTo>
                <a:cubicBezTo>
                  <a:pt x="86"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107" name="Freeform 949"/>
          <p:cNvSpPr>
            <a:spLocks/>
          </p:cNvSpPr>
          <p:nvPr/>
        </p:nvSpPr>
        <p:spPr bwMode="auto">
          <a:xfrm>
            <a:off x="2741613" y="4468813"/>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385723"/>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108" name="Freeform 950"/>
          <p:cNvSpPr>
            <a:spLocks/>
          </p:cNvSpPr>
          <p:nvPr/>
        </p:nvSpPr>
        <p:spPr bwMode="auto">
          <a:xfrm>
            <a:off x="2741613" y="4468813"/>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109" name="Freeform 951"/>
          <p:cNvSpPr>
            <a:spLocks/>
          </p:cNvSpPr>
          <p:nvPr/>
        </p:nvSpPr>
        <p:spPr bwMode="auto">
          <a:xfrm>
            <a:off x="6308725" y="1854201"/>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5"/>
                  <a:pt x="85" y="0"/>
                  <a:pt x="190" y="0"/>
                </a:cubicBezTo>
                <a:cubicBezTo>
                  <a:pt x="295" y="0"/>
                  <a:pt x="380" y="35"/>
                  <a:pt x="380" y="80"/>
                </a:cubicBezTo>
                <a:cubicBezTo>
                  <a:pt x="380" y="124"/>
                  <a:pt x="295" y="160"/>
                  <a:pt x="190" y="160"/>
                </a:cubicBezTo>
                <a:cubicBezTo>
                  <a:pt x="85" y="160"/>
                  <a:pt x="0" y="124"/>
                  <a:pt x="0" y="80"/>
                </a:cubicBezTo>
                <a:lnTo>
                  <a:pt x="0" y="80"/>
                </a:lnTo>
                <a:close/>
              </a:path>
            </a:pathLst>
          </a:custGeom>
          <a:solidFill>
            <a:srgbClr val="385723"/>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110" name="Freeform 952"/>
          <p:cNvSpPr>
            <a:spLocks/>
          </p:cNvSpPr>
          <p:nvPr/>
        </p:nvSpPr>
        <p:spPr bwMode="auto">
          <a:xfrm>
            <a:off x="6308725" y="1854201"/>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5"/>
                  <a:pt x="85" y="0"/>
                  <a:pt x="190" y="0"/>
                </a:cubicBezTo>
                <a:cubicBezTo>
                  <a:pt x="295" y="0"/>
                  <a:pt x="380" y="35"/>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111" name="Freeform 953"/>
          <p:cNvSpPr>
            <a:spLocks/>
          </p:cNvSpPr>
          <p:nvPr/>
        </p:nvSpPr>
        <p:spPr bwMode="auto">
          <a:xfrm>
            <a:off x="8755063" y="4865688"/>
            <a:ext cx="390525" cy="168275"/>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5"/>
                  <a:pt x="86" y="0"/>
                  <a:pt x="190" y="0"/>
                </a:cubicBezTo>
                <a:cubicBezTo>
                  <a:pt x="295" y="0"/>
                  <a:pt x="380" y="35"/>
                  <a:pt x="380" y="80"/>
                </a:cubicBezTo>
                <a:cubicBezTo>
                  <a:pt x="380" y="124"/>
                  <a:pt x="295" y="160"/>
                  <a:pt x="190" y="160"/>
                </a:cubicBezTo>
                <a:cubicBezTo>
                  <a:pt x="86" y="160"/>
                  <a:pt x="0" y="124"/>
                  <a:pt x="0" y="80"/>
                </a:cubicBezTo>
                <a:lnTo>
                  <a:pt x="0" y="80"/>
                </a:lnTo>
                <a:close/>
              </a:path>
            </a:pathLst>
          </a:custGeom>
          <a:solidFill>
            <a:srgbClr val="385723"/>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112" name="Freeform 954"/>
          <p:cNvSpPr>
            <a:spLocks/>
          </p:cNvSpPr>
          <p:nvPr/>
        </p:nvSpPr>
        <p:spPr bwMode="auto">
          <a:xfrm>
            <a:off x="8755063" y="4865688"/>
            <a:ext cx="390525" cy="168275"/>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5"/>
                  <a:pt x="86" y="0"/>
                  <a:pt x="190" y="0"/>
                </a:cubicBezTo>
                <a:cubicBezTo>
                  <a:pt x="295" y="0"/>
                  <a:pt x="380" y="35"/>
                  <a:pt x="380" y="80"/>
                </a:cubicBezTo>
                <a:cubicBezTo>
                  <a:pt x="380" y="124"/>
                  <a:pt x="295" y="160"/>
                  <a:pt x="190" y="160"/>
                </a:cubicBezTo>
                <a:cubicBezTo>
                  <a:pt x="86"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113" name="Freeform 955"/>
          <p:cNvSpPr>
            <a:spLocks/>
          </p:cNvSpPr>
          <p:nvPr/>
        </p:nvSpPr>
        <p:spPr bwMode="auto">
          <a:xfrm>
            <a:off x="5461000" y="1062038"/>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114" name="Freeform 956"/>
          <p:cNvSpPr>
            <a:spLocks/>
          </p:cNvSpPr>
          <p:nvPr/>
        </p:nvSpPr>
        <p:spPr bwMode="auto">
          <a:xfrm>
            <a:off x="5461000" y="1062038"/>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115" name="Freeform 957"/>
          <p:cNvSpPr>
            <a:spLocks/>
          </p:cNvSpPr>
          <p:nvPr/>
        </p:nvSpPr>
        <p:spPr bwMode="auto">
          <a:xfrm>
            <a:off x="8755063" y="1062038"/>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6" y="0"/>
                  <a:pt x="190" y="0"/>
                </a:cubicBezTo>
                <a:cubicBezTo>
                  <a:pt x="295" y="0"/>
                  <a:pt x="380" y="36"/>
                  <a:pt x="380" y="80"/>
                </a:cubicBezTo>
                <a:cubicBezTo>
                  <a:pt x="380" y="124"/>
                  <a:pt x="295" y="160"/>
                  <a:pt x="190" y="160"/>
                </a:cubicBezTo>
                <a:cubicBezTo>
                  <a:pt x="86"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116" name="Freeform 958"/>
          <p:cNvSpPr>
            <a:spLocks/>
          </p:cNvSpPr>
          <p:nvPr/>
        </p:nvSpPr>
        <p:spPr bwMode="auto">
          <a:xfrm>
            <a:off x="8755063" y="1062038"/>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6" y="0"/>
                  <a:pt x="190" y="0"/>
                </a:cubicBezTo>
                <a:cubicBezTo>
                  <a:pt x="295" y="0"/>
                  <a:pt x="380" y="36"/>
                  <a:pt x="380" y="80"/>
                </a:cubicBezTo>
                <a:cubicBezTo>
                  <a:pt x="380" y="124"/>
                  <a:pt x="295" y="160"/>
                  <a:pt x="190" y="160"/>
                </a:cubicBezTo>
                <a:cubicBezTo>
                  <a:pt x="86"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117" name="Freeform 959"/>
          <p:cNvSpPr>
            <a:spLocks/>
          </p:cNvSpPr>
          <p:nvPr/>
        </p:nvSpPr>
        <p:spPr bwMode="auto">
          <a:xfrm>
            <a:off x="7102475" y="1062038"/>
            <a:ext cx="388938"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FF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118" name="Freeform 960"/>
          <p:cNvSpPr>
            <a:spLocks/>
          </p:cNvSpPr>
          <p:nvPr/>
        </p:nvSpPr>
        <p:spPr bwMode="auto">
          <a:xfrm>
            <a:off x="7102475" y="1062038"/>
            <a:ext cx="388938"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119" name="Freeform 961"/>
          <p:cNvSpPr>
            <a:spLocks/>
          </p:cNvSpPr>
          <p:nvPr/>
        </p:nvSpPr>
        <p:spPr bwMode="auto">
          <a:xfrm>
            <a:off x="2741613" y="1854201"/>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5"/>
                  <a:pt x="85" y="0"/>
                  <a:pt x="190" y="0"/>
                </a:cubicBezTo>
                <a:cubicBezTo>
                  <a:pt x="295" y="0"/>
                  <a:pt x="380" y="35"/>
                  <a:pt x="380" y="80"/>
                </a:cubicBezTo>
                <a:cubicBezTo>
                  <a:pt x="380" y="124"/>
                  <a:pt x="295" y="160"/>
                  <a:pt x="190" y="160"/>
                </a:cubicBezTo>
                <a:cubicBezTo>
                  <a:pt x="85"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120" name="Freeform 962"/>
          <p:cNvSpPr>
            <a:spLocks/>
          </p:cNvSpPr>
          <p:nvPr/>
        </p:nvSpPr>
        <p:spPr bwMode="auto">
          <a:xfrm>
            <a:off x="2741613" y="1854201"/>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5"/>
                  <a:pt x="85" y="0"/>
                  <a:pt x="190" y="0"/>
                </a:cubicBezTo>
                <a:cubicBezTo>
                  <a:pt x="295" y="0"/>
                  <a:pt x="380" y="35"/>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121" name="Freeform 963"/>
          <p:cNvSpPr>
            <a:spLocks/>
          </p:cNvSpPr>
          <p:nvPr/>
        </p:nvSpPr>
        <p:spPr bwMode="auto">
          <a:xfrm>
            <a:off x="7102475" y="1854201"/>
            <a:ext cx="388938"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5"/>
                  <a:pt x="85" y="0"/>
                  <a:pt x="190" y="0"/>
                </a:cubicBezTo>
                <a:cubicBezTo>
                  <a:pt x="295" y="0"/>
                  <a:pt x="380" y="35"/>
                  <a:pt x="380" y="80"/>
                </a:cubicBezTo>
                <a:cubicBezTo>
                  <a:pt x="380" y="124"/>
                  <a:pt x="295" y="160"/>
                  <a:pt x="190" y="160"/>
                </a:cubicBezTo>
                <a:cubicBezTo>
                  <a:pt x="85" y="160"/>
                  <a:pt x="0" y="124"/>
                  <a:pt x="0" y="80"/>
                </a:cubicBezTo>
                <a:lnTo>
                  <a:pt x="0" y="80"/>
                </a:lnTo>
                <a:close/>
              </a:path>
            </a:pathLst>
          </a:custGeom>
          <a:solidFill>
            <a:srgbClr val="FF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122" name="Freeform 964"/>
          <p:cNvSpPr>
            <a:spLocks/>
          </p:cNvSpPr>
          <p:nvPr/>
        </p:nvSpPr>
        <p:spPr bwMode="auto">
          <a:xfrm>
            <a:off x="7102475" y="1854201"/>
            <a:ext cx="388938"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5"/>
                  <a:pt x="85" y="0"/>
                  <a:pt x="190" y="0"/>
                </a:cubicBezTo>
                <a:cubicBezTo>
                  <a:pt x="295" y="0"/>
                  <a:pt x="380" y="35"/>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123" name="Freeform 965"/>
          <p:cNvSpPr>
            <a:spLocks/>
          </p:cNvSpPr>
          <p:nvPr/>
        </p:nvSpPr>
        <p:spPr bwMode="auto">
          <a:xfrm>
            <a:off x="7921625" y="1854201"/>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5"/>
                  <a:pt x="85" y="0"/>
                  <a:pt x="190" y="0"/>
                </a:cubicBezTo>
                <a:cubicBezTo>
                  <a:pt x="295" y="0"/>
                  <a:pt x="380" y="35"/>
                  <a:pt x="380" y="80"/>
                </a:cubicBezTo>
                <a:cubicBezTo>
                  <a:pt x="380" y="124"/>
                  <a:pt x="295" y="160"/>
                  <a:pt x="190" y="160"/>
                </a:cubicBezTo>
                <a:cubicBezTo>
                  <a:pt x="85"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124" name="Freeform 966"/>
          <p:cNvSpPr>
            <a:spLocks/>
          </p:cNvSpPr>
          <p:nvPr/>
        </p:nvSpPr>
        <p:spPr bwMode="auto">
          <a:xfrm>
            <a:off x="7921625" y="1854201"/>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5"/>
                  <a:pt x="85" y="0"/>
                  <a:pt x="190" y="0"/>
                </a:cubicBezTo>
                <a:cubicBezTo>
                  <a:pt x="295" y="0"/>
                  <a:pt x="380" y="35"/>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125" name="Freeform 967"/>
          <p:cNvSpPr>
            <a:spLocks/>
          </p:cNvSpPr>
          <p:nvPr/>
        </p:nvSpPr>
        <p:spPr bwMode="auto">
          <a:xfrm>
            <a:off x="2741613" y="2249488"/>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385723"/>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126" name="Freeform 968"/>
          <p:cNvSpPr>
            <a:spLocks/>
          </p:cNvSpPr>
          <p:nvPr/>
        </p:nvSpPr>
        <p:spPr bwMode="auto">
          <a:xfrm>
            <a:off x="2741613" y="2249488"/>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127" name="Freeform 969"/>
          <p:cNvSpPr>
            <a:spLocks/>
          </p:cNvSpPr>
          <p:nvPr/>
        </p:nvSpPr>
        <p:spPr bwMode="auto">
          <a:xfrm>
            <a:off x="7102475" y="2249488"/>
            <a:ext cx="388938"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FF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128" name="Freeform 970"/>
          <p:cNvSpPr>
            <a:spLocks/>
          </p:cNvSpPr>
          <p:nvPr/>
        </p:nvSpPr>
        <p:spPr bwMode="auto">
          <a:xfrm>
            <a:off x="7102475" y="2249488"/>
            <a:ext cx="388938"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129" name="Freeform 971"/>
          <p:cNvSpPr>
            <a:spLocks/>
          </p:cNvSpPr>
          <p:nvPr/>
        </p:nvSpPr>
        <p:spPr bwMode="auto">
          <a:xfrm>
            <a:off x="2741613" y="2644776"/>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130" name="Freeform 972"/>
          <p:cNvSpPr>
            <a:spLocks/>
          </p:cNvSpPr>
          <p:nvPr/>
        </p:nvSpPr>
        <p:spPr bwMode="auto">
          <a:xfrm>
            <a:off x="2741613" y="2644776"/>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131" name="Freeform 973"/>
          <p:cNvSpPr>
            <a:spLocks/>
          </p:cNvSpPr>
          <p:nvPr/>
        </p:nvSpPr>
        <p:spPr bwMode="auto">
          <a:xfrm>
            <a:off x="3657600" y="2644776"/>
            <a:ext cx="388938"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132" name="Freeform 974"/>
          <p:cNvSpPr>
            <a:spLocks/>
          </p:cNvSpPr>
          <p:nvPr/>
        </p:nvSpPr>
        <p:spPr bwMode="auto">
          <a:xfrm>
            <a:off x="3657600" y="2644776"/>
            <a:ext cx="388938"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133" name="Freeform 975"/>
          <p:cNvSpPr>
            <a:spLocks/>
          </p:cNvSpPr>
          <p:nvPr/>
        </p:nvSpPr>
        <p:spPr bwMode="auto">
          <a:xfrm>
            <a:off x="5461000" y="2644776"/>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134" name="Freeform 976"/>
          <p:cNvSpPr>
            <a:spLocks/>
          </p:cNvSpPr>
          <p:nvPr/>
        </p:nvSpPr>
        <p:spPr bwMode="auto">
          <a:xfrm>
            <a:off x="5461000" y="2644776"/>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135" name="Freeform 977"/>
          <p:cNvSpPr>
            <a:spLocks/>
          </p:cNvSpPr>
          <p:nvPr/>
        </p:nvSpPr>
        <p:spPr bwMode="auto">
          <a:xfrm>
            <a:off x="4559300" y="2644776"/>
            <a:ext cx="388938"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136" name="Freeform 978"/>
          <p:cNvSpPr>
            <a:spLocks/>
          </p:cNvSpPr>
          <p:nvPr/>
        </p:nvSpPr>
        <p:spPr bwMode="auto">
          <a:xfrm>
            <a:off x="4559300" y="2644776"/>
            <a:ext cx="388938"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137" name="Freeform 979"/>
          <p:cNvSpPr>
            <a:spLocks/>
          </p:cNvSpPr>
          <p:nvPr/>
        </p:nvSpPr>
        <p:spPr bwMode="auto">
          <a:xfrm>
            <a:off x="6308725" y="2644776"/>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138" name="Freeform 980"/>
          <p:cNvSpPr>
            <a:spLocks/>
          </p:cNvSpPr>
          <p:nvPr/>
        </p:nvSpPr>
        <p:spPr bwMode="auto">
          <a:xfrm>
            <a:off x="6308725" y="2644776"/>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139" name="Freeform 981"/>
          <p:cNvSpPr>
            <a:spLocks/>
          </p:cNvSpPr>
          <p:nvPr/>
        </p:nvSpPr>
        <p:spPr bwMode="auto">
          <a:xfrm>
            <a:off x="7102475" y="2644776"/>
            <a:ext cx="388938"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140" name="Freeform 982"/>
          <p:cNvSpPr>
            <a:spLocks/>
          </p:cNvSpPr>
          <p:nvPr/>
        </p:nvSpPr>
        <p:spPr bwMode="auto">
          <a:xfrm>
            <a:off x="7102475" y="2644776"/>
            <a:ext cx="388938"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141" name="Freeform 983"/>
          <p:cNvSpPr>
            <a:spLocks/>
          </p:cNvSpPr>
          <p:nvPr/>
        </p:nvSpPr>
        <p:spPr bwMode="auto">
          <a:xfrm>
            <a:off x="7921625" y="2644776"/>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142" name="Freeform 984"/>
          <p:cNvSpPr>
            <a:spLocks/>
          </p:cNvSpPr>
          <p:nvPr/>
        </p:nvSpPr>
        <p:spPr bwMode="auto">
          <a:xfrm>
            <a:off x="7921625" y="2644776"/>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143" name="Freeform 985"/>
          <p:cNvSpPr>
            <a:spLocks/>
          </p:cNvSpPr>
          <p:nvPr/>
        </p:nvSpPr>
        <p:spPr bwMode="auto">
          <a:xfrm>
            <a:off x="8755063" y="2644776"/>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6" y="0"/>
                  <a:pt x="190" y="0"/>
                </a:cubicBezTo>
                <a:cubicBezTo>
                  <a:pt x="295" y="0"/>
                  <a:pt x="380" y="36"/>
                  <a:pt x="380" y="80"/>
                </a:cubicBezTo>
                <a:cubicBezTo>
                  <a:pt x="380" y="124"/>
                  <a:pt x="295" y="160"/>
                  <a:pt x="190" y="160"/>
                </a:cubicBezTo>
                <a:cubicBezTo>
                  <a:pt x="86"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144" name="Freeform 986"/>
          <p:cNvSpPr>
            <a:spLocks/>
          </p:cNvSpPr>
          <p:nvPr/>
        </p:nvSpPr>
        <p:spPr bwMode="auto">
          <a:xfrm>
            <a:off x="8755063" y="2644776"/>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6" y="0"/>
                  <a:pt x="190" y="0"/>
                </a:cubicBezTo>
                <a:cubicBezTo>
                  <a:pt x="295" y="0"/>
                  <a:pt x="380" y="36"/>
                  <a:pt x="380" y="80"/>
                </a:cubicBezTo>
                <a:cubicBezTo>
                  <a:pt x="380" y="124"/>
                  <a:pt x="295" y="160"/>
                  <a:pt x="190" y="160"/>
                </a:cubicBezTo>
                <a:cubicBezTo>
                  <a:pt x="86"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146" name="Freeform 988"/>
          <p:cNvSpPr>
            <a:spLocks/>
          </p:cNvSpPr>
          <p:nvPr/>
        </p:nvSpPr>
        <p:spPr bwMode="auto">
          <a:xfrm>
            <a:off x="2741613" y="3041651"/>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5"/>
                  <a:pt x="85" y="0"/>
                  <a:pt x="190" y="0"/>
                </a:cubicBezTo>
                <a:cubicBezTo>
                  <a:pt x="295" y="0"/>
                  <a:pt x="380" y="35"/>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147" name="Freeform 989"/>
          <p:cNvSpPr>
            <a:spLocks/>
          </p:cNvSpPr>
          <p:nvPr/>
        </p:nvSpPr>
        <p:spPr bwMode="auto">
          <a:xfrm>
            <a:off x="3657600" y="3041651"/>
            <a:ext cx="388938"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5"/>
                  <a:pt x="85" y="0"/>
                  <a:pt x="190" y="0"/>
                </a:cubicBezTo>
                <a:cubicBezTo>
                  <a:pt x="295" y="0"/>
                  <a:pt x="380" y="35"/>
                  <a:pt x="380" y="80"/>
                </a:cubicBezTo>
                <a:cubicBezTo>
                  <a:pt x="380" y="124"/>
                  <a:pt x="295" y="160"/>
                  <a:pt x="190" y="160"/>
                </a:cubicBezTo>
                <a:cubicBezTo>
                  <a:pt x="85"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148" name="Freeform 990"/>
          <p:cNvSpPr>
            <a:spLocks/>
          </p:cNvSpPr>
          <p:nvPr/>
        </p:nvSpPr>
        <p:spPr bwMode="auto">
          <a:xfrm>
            <a:off x="3657600" y="3041651"/>
            <a:ext cx="388938"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5"/>
                  <a:pt x="85" y="0"/>
                  <a:pt x="190" y="0"/>
                </a:cubicBezTo>
                <a:cubicBezTo>
                  <a:pt x="295" y="0"/>
                  <a:pt x="380" y="35"/>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149" name="Freeform 991"/>
          <p:cNvSpPr>
            <a:spLocks/>
          </p:cNvSpPr>
          <p:nvPr/>
        </p:nvSpPr>
        <p:spPr bwMode="auto">
          <a:xfrm>
            <a:off x="7102475" y="3041651"/>
            <a:ext cx="388938"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5"/>
                  <a:pt x="85" y="0"/>
                  <a:pt x="190" y="0"/>
                </a:cubicBezTo>
                <a:cubicBezTo>
                  <a:pt x="295" y="0"/>
                  <a:pt x="380" y="35"/>
                  <a:pt x="380" y="80"/>
                </a:cubicBezTo>
                <a:cubicBezTo>
                  <a:pt x="380" y="124"/>
                  <a:pt x="295" y="160"/>
                  <a:pt x="190" y="160"/>
                </a:cubicBezTo>
                <a:cubicBezTo>
                  <a:pt x="85"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150" name="Freeform 992"/>
          <p:cNvSpPr>
            <a:spLocks/>
          </p:cNvSpPr>
          <p:nvPr/>
        </p:nvSpPr>
        <p:spPr bwMode="auto">
          <a:xfrm>
            <a:off x="7102475" y="3041651"/>
            <a:ext cx="388938"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5"/>
                  <a:pt x="85" y="0"/>
                  <a:pt x="190" y="0"/>
                </a:cubicBezTo>
                <a:cubicBezTo>
                  <a:pt x="295" y="0"/>
                  <a:pt x="380" y="35"/>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151" name="Freeform 993"/>
          <p:cNvSpPr>
            <a:spLocks/>
          </p:cNvSpPr>
          <p:nvPr/>
        </p:nvSpPr>
        <p:spPr bwMode="auto">
          <a:xfrm>
            <a:off x="8755063" y="3041651"/>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5"/>
                  <a:pt x="86" y="0"/>
                  <a:pt x="190" y="0"/>
                </a:cubicBezTo>
                <a:cubicBezTo>
                  <a:pt x="295" y="0"/>
                  <a:pt x="380" y="35"/>
                  <a:pt x="380" y="80"/>
                </a:cubicBezTo>
                <a:cubicBezTo>
                  <a:pt x="380" y="124"/>
                  <a:pt x="295" y="160"/>
                  <a:pt x="190" y="160"/>
                </a:cubicBezTo>
                <a:cubicBezTo>
                  <a:pt x="86"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152" name="Freeform 994"/>
          <p:cNvSpPr>
            <a:spLocks/>
          </p:cNvSpPr>
          <p:nvPr/>
        </p:nvSpPr>
        <p:spPr bwMode="auto">
          <a:xfrm>
            <a:off x="8755063" y="3041651"/>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5"/>
                  <a:pt x="86" y="0"/>
                  <a:pt x="190" y="0"/>
                </a:cubicBezTo>
                <a:cubicBezTo>
                  <a:pt x="295" y="0"/>
                  <a:pt x="380" y="35"/>
                  <a:pt x="380" y="80"/>
                </a:cubicBezTo>
                <a:cubicBezTo>
                  <a:pt x="380" y="124"/>
                  <a:pt x="295" y="160"/>
                  <a:pt x="190" y="160"/>
                </a:cubicBezTo>
                <a:cubicBezTo>
                  <a:pt x="86"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153" name="Freeform 995"/>
          <p:cNvSpPr>
            <a:spLocks/>
          </p:cNvSpPr>
          <p:nvPr/>
        </p:nvSpPr>
        <p:spPr bwMode="auto">
          <a:xfrm>
            <a:off x="7102475" y="3436938"/>
            <a:ext cx="388938"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FF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154" name="Freeform 996"/>
          <p:cNvSpPr>
            <a:spLocks/>
          </p:cNvSpPr>
          <p:nvPr/>
        </p:nvSpPr>
        <p:spPr bwMode="auto">
          <a:xfrm>
            <a:off x="7102475" y="3436938"/>
            <a:ext cx="388938"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157" name="Freeform 999"/>
          <p:cNvSpPr>
            <a:spLocks/>
          </p:cNvSpPr>
          <p:nvPr/>
        </p:nvSpPr>
        <p:spPr bwMode="auto">
          <a:xfrm>
            <a:off x="5461000" y="3635376"/>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5"/>
                  <a:pt x="85" y="0"/>
                  <a:pt x="190" y="0"/>
                </a:cubicBezTo>
                <a:cubicBezTo>
                  <a:pt x="295" y="0"/>
                  <a:pt x="380" y="35"/>
                  <a:pt x="380" y="80"/>
                </a:cubicBezTo>
                <a:cubicBezTo>
                  <a:pt x="380" y="124"/>
                  <a:pt x="295" y="160"/>
                  <a:pt x="190" y="160"/>
                </a:cubicBezTo>
                <a:cubicBezTo>
                  <a:pt x="85" y="160"/>
                  <a:pt x="0" y="124"/>
                  <a:pt x="0" y="80"/>
                </a:cubicBezTo>
                <a:lnTo>
                  <a:pt x="0" y="80"/>
                </a:lnTo>
                <a:close/>
              </a:path>
            </a:pathLst>
          </a:custGeom>
          <a:solidFill>
            <a:srgbClr val="FF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158" name="Freeform 1000"/>
          <p:cNvSpPr>
            <a:spLocks/>
          </p:cNvSpPr>
          <p:nvPr/>
        </p:nvSpPr>
        <p:spPr bwMode="auto">
          <a:xfrm>
            <a:off x="5461000" y="3635376"/>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5"/>
                  <a:pt x="85" y="0"/>
                  <a:pt x="190" y="0"/>
                </a:cubicBezTo>
                <a:cubicBezTo>
                  <a:pt x="295" y="0"/>
                  <a:pt x="380" y="35"/>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159" name="Freeform 1001"/>
          <p:cNvSpPr>
            <a:spLocks/>
          </p:cNvSpPr>
          <p:nvPr/>
        </p:nvSpPr>
        <p:spPr bwMode="auto">
          <a:xfrm>
            <a:off x="3657600" y="3635376"/>
            <a:ext cx="388938"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5"/>
                  <a:pt x="85" y="0"/>
                  <a:pt x="190" y="0"/>
                </a:cubicBezTo>
                <a:cubicBezTo>
                  <a:pt x="295" y="0"/>
                  <a:pt x="380" y="35"/>
                  <a:pt x="380" y="80"/>
                </a:cubicBezTo>
                <a:cubicBezTo>
                  <a:pt x="380" y="124"/>
                  <a:pt x="295" y="160"/>
                  <a:pt x="190" y="160"/>
                </a:cubicBezTo>
                <a:cubicBezTo>
                  <a:pt x="85"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160" name="Freeform 1002"/>
          <p:cNvSpPr>
            <a:spLocks/>
          </p:cNvSpPr>
          <p:nvPr/>
        </p:nvSpPr>
        <p:spPr bwMode="auto">
          <a:xfrm>
            <a:off x="3657600" y="3635376"/>
            <a:ext cx="388938"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5"/>
                  <a:pt x="85" y="0"/>
                  <a:pt x="190" y="0"/>
                </a:cubicBezTo>
                <a:cubicBezTo>
                  <a:pt x="295" y="0"/>
                  <a:pt x="380" y="35"/>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161" name="Freeform 1003"/>
          <p:cNvSpPr>
            <a:spLocks/>
          </p:cNvSpPr>
          <p:nvPr/>
        </p:nvSpPr>
        <p:spPr bwMode="auto">
          <a:xfrm>
            <a:off x="8755063" y="3635376"/>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5"/>
                  <a:pt x="86" y="0"/>
                  <a:pt x="190" y="0"/>
                </a:cubicBezTo>
                <a:cubicBezTo>
                  <a:pt x="295" y="0"/>
                  <a:pt x="380" y="35"/>
                  <a:pt x="380" y="80"/>
                </a:cubicBezTo>
                <a:cubicBezTo>
                  <a:pt x="380" y="124"/>
                  <a:pt x="295" y="160"/>
                  <a:pt x="190" y="160"/>
                </a:cubicBezTo>
                <a:cubicBezTo>
                  <a:pt x="86"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162" name="Freeform 1004"/>
          <p:cNvSpPr>
            <a:spLocks/>
          </p:cNvSpPr>
          <p:nvPr/>
        </p:nvSpPr>
        <p:spPr bwMode="auto">
          <a:xfrm>
            <a:off x="8755063" y="3635376"/>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5"/>
                  <a:pt x="86" y="0"/>
                  <a:pt x="190" y="0"/>
                </a:cubicBezTo>
                <a:cubicBezTo>
                  <a:pt x="295" y="0"/>
                  <a:pt x="380" y="35"/>
                  <a:pt x="380" y="80"/>
                </a:cubicBezTo>
                <a:cubicBezTo>
                  <a:pt x="380" y="124"/>
                  <a:pt x="295" y="160"/>
                  <a:pt x="190" y="160"/>
                </a:cubicBezTo>
                <a:cubicBezTo>
                  <a:pt x="86"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163" name="Freeform 1005"/>
          <p:cNvSpPr>
            <a:spLocks/>
          </p:cNvSpPr>
          <p:nvPr/>
        </p:nvSpPr>
        <p:spPr bwMode="auto">
          <a:xfrm>
            <a:off x="7921625" y="3635376"/>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5"/>
                  <a:pt x="85" y="0"/>
                  <a:pt x="190" y="0"/>
                </a:cubicBezTo>
                <a:cubicBezTo>
                  <a:pt x="295" y="0"/>
                  <a:pt x="380" y="35"/>
                  <a:pt x="380" y="80"/>
                </a:cubicBezTo>
                <a:cubicBezTo>
                  <a:pt x="380" y="124"/>
                  <a:pt x="295" y="160"/>
                  <a:pt x="190" y="160"/>
                </a:cubicBezTo>
                <a:cubicBezTo>
                  <a:pt x="85"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164" name="Freeform 1006"/>
          <p:cNvSpPr>
            <a:spLocks/>
          </p:cNvSpPr>
          <p:nvPr/>
        </p:nvSpPr>
        <p:spPr bwMode="auto">
          <a:xfrm>
            <a:off x="7921625" y="3635376"/>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5"/>
                  <a:pt x="85" y="0"/>
                  <a:pt x="190" y="0"/>
                </a:cubicBezTo>
                <a:cubicBezTo>
                  <a:pt x="295" y="0"/>
                  <a:pt x="380" y="35"/>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165" name="Freeform 1007"/>
          <p:cNvSpPr>
            <a:spLocks/>
          </p:cNvSpPr>
          <p:nvPr/>
        </p:nvSpPr>
        <p:spPr bwMode="auto">
          <a:xfrm>
            <a:off x="7102475" y="3635376"/>
            <a:ext cx="388938"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5"/>
                  <a:pt x="85" y="0"/>
                  <a:pt x="190" y="0"/>
                </a:cubicBezTo>
                <a:cubicBezTo>
                  <a:pt x="295" y="0"/>
                  <a:pt x="380" y="35"/>
                  <a:pt x="380" y="80"/>
                </a:cubicBezTo>
                <a:cubicBezTo>
                  <a:pt x="380" y="124"/>
                  <a:pt x="295" y="160"/>
                  <a:pt x="190" y="160"/>
                </a:cubicBezTo>
                <a:cubicBezTo>
                  <a:pt x="85" y="160"/>
                  <a:pt x="0" y="124"/>
                  <a:pt x="0" y="80"/>
                </a:cubicBezTo>
                <a:lnTo>
                  <a:pt x="0" y="80"/>
                </a:lnTo>
                <a:close/>
              </a:path>
            </a:pathLst>
          </a:custGeom>
          <a:solidFill>
            <a:srgbClr val="FF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166" name="Freeform 1008"/>
          <p:cNvSpPr>
            <a:spLocks/>
          </p:cNvSpPr>
          <p:nvPr/>
        </p:nvSpPr>
        <p:spPr bwMode="auto">
          <a:xfrm>
            <a:off x="7102475" y="3635376"/>
            <a:ext cx="388938"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5"/>
                  <a:pt x="85" y="0"/>
                  <a:pt x="190" y="0"/>
                </a:cubicBezTo>
                <a:cubicBezTo>
                  <a:pt x="295" y="0"/>
                  <a:pt x="380" y="35"/>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12" name="Freeform 1010"/>
          <p:cNvSpPr>
            <a:spLocks/>
          </p:cNvSpPr>
          <p:nvPr/>
        </p:nvSpPr>
        <p:spPr bwMode="auto">
          <a:xfrm>
            <a:off x="6308725" y="3635375"/>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5"/>
                  <a:pt x="85" y="0"/>
                  <a:pt x="190" y="0"/>
                </a:cubicBezTo>
                <a:cubicBezTo>
                  <a:pt x="295" y="0"/>
                  <a:pt x="380" y="35"/>
                  <a:pt x="380" y="80"/>
                </a:cubicBezTo>
                <a:cubicBezTo>
                  <a:pt x="380" y="124"/>
                  <a:pt x="295" y="160"/>
                  <a:pt x="190" y="160"/>
                </a:cubicBezTo>
                <a:cubicBezTo>
                  <a:pt x="85"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13" name="Freeform 1011"/>
          <p:cNvSpPr>
            <a:spLocks/>
          </p:cNvSpPr>
          <p:nvPr/>
        </p:nvSpPr>
        <p:spPr bwMode="auto">
          <a:xfrm>
            <a:off x="6308725" y="3635375"/>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5"/>
                  <a:pt x="85" y="0"/>
                  <a:pt x="190" y="0"/>
                </a:cubicBezTo>
                <a:cubicBezTo>
                  <a:pt x="295" y="0"/>
                  <a:pt x="380" y="35"/>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14" name="Freeform 1012"/>
          <p:cNvSpPr>
            <a:spLocks/>
          </p:cNvSpPr>
          <p:nvPr/>
        </p:nvSpPr>
        <p:spPr bwMode="auto">
          <a:xfrm>
            <a:off x="4559300" y="3635375"/>
            <a:ext cx="388938"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5"/>
                  <a:pt x="85" y="0"/>
                  <a:pt x="190" y="0"/>
                </a:cubicBezTo>
                <a:cubicBezTo>
                  <a:pt x="295" y="0"/>
                  <a:pt x="380" y="35"/>
                  <a:pt x="380" y="80"/>
                </a:cubicBezTo>
                <a:cubicBezTo>
                  <a:pt x="380" y="124"/>
                  <a:pt x="295" y="160"/>
                  <a:pt x="190" y="160"/>
                </a:cubicBezTo>
                <a:cubicBezTo>
                  <a:pt x="85"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15" name="Freeform 1013"/>
          <p:cNvSpPr>
            <a:spLocks/>
          </p:cNvSpPr>
          <p:nvPr/>
        </p:nvSpPr>
        <p:spPr bwMode="auto">
          <a:xfrm>
            <a:off x="4559300" y="3635375"/>
            <a:ext cx="388938"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5"/>
                  <a:pt x="85" y="0"/>
                  <a:pt x="190" y="0"/>
                </a:cubicBezTo>
                <a:cubicBezTo>
                  <a:pt x="295" y="0"/>
                  <a:pt x="380" y="35"/>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16" name="Freeform 1014"/>
          <p:cNvSpPr>
            <a:spLocks/>
          </p:cNvSpPr>
          <p:nvPr/>
        </p:nvSpPr>
        <p:spPr bwMode="auto">
          <a:xfrm>
            <a:off x="5461000" y="3832225"/>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17" name="Freeform 1015"/>
          <p:cNvSpPr>
            <a:spLocks/>
          </p:cNvSpPr>
          <p:nvPr/>
        </p:nvSpPr>
        <p:spPr bwMode="auto">
          <a:xfrm>
            <a:off x="5461000" y="3832225"/>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18" name="Freeform 1016"/>
          <p:cNvSpPr>
            <a:spLocks/>
          </p:cNvSpPr>
          <p:nvPr/>
        </p:nvSpPr>
        <p:spPr bwMode="auto">
          <a:xfrm>
            <a:off x="7102475" y="3832225"/>
            <a:ext cx="388938"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385723"/>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19" name="Freeform 1017"/>
          <p:cNvSpPr>
            <a:spLocks/>
          </p:cNvSpPr>
          <p:nvPr/>
        </p:nvSpPr>
        <p:spPr bwMode="auto">
          <a:xfrm>
            <a:off x="7102475" y="3832225"/>
            <a:ext cx="388938"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20" name="Freeform 1018"/>
          <p:cNvSpPr>
            <a:spLocks/>
          </p:cNvSpPr>
          <p:nvPr/>
        </p:nvSpPr>
        <p:spPr bwMode="auto">
          <a:xfrm>
            <a:off x="6308725" y="4229100"/>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5"/>
                  <a:pt x="85" y="0"/>
                  <a:pt x="190" y="0"/>
                </a:cubicBezTo>
                <a:cubicBezTo>
                  <a:pt x="295" y="0"/>
                  <a:pt x="380" y="35"/>
                  <a:pt x="380" y="80"/>
                </a:cubicBezTo>
                <a:cubicBezTo>
                  <a:pt x="380" y="124"/>
                  <a:pt x="295" y="160"/>
                  <a:pt x="190" y="160"/>
                </a:cubicBezTo>
                <a:cubicBezTo>
                  <a:pt x="85"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21" name="Freeform 1019"/>
          <p:cNvSpPr>
            <a:spLocks/>
          </p:cNvSpPr>
          <p:nvPr/>
        </p:nvSpPr>
        <p:spPr bwMode="auto">
          <a:xfrm>
            <a:off x="6308725" y="4229100"/>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5"/>
                  <a:pt x="85" y="0"/>
                  <a:pt x="190" y="0"/>
                </a:cubicBezTo>
                <a:cubicBezTo>
                  <a:pt x="295" y="0"/>
                  <a:pt x="380" y="35"/>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22" name="Freeform 1020"/>
          <p:cNvSpPr>
            <a:spLocks/>
          </p:cNvSpPr>
          <p:nvPr/>
        </p:nvSpPr>
        <p:spPr bwMode="auto">
          <a:xfrm>
            <a:off x="7102475" y="4229100"/>
            <a:ext cx="388938"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5"/>
                  <a:pt x="85" y="0"/>
                  <a:pt x="190" y="0"/>
                </a:cubicBezTo>
                <a:cubicBezTo>
                  <a:pt x="295" y="0"/>
                  <a:pt x="380" y="35"/>
                  <a:pt x="380" y="80"/>
                </a:cubicBezTo>
                <a:cubicBezTo>
                  <a:pt x="380" y="124"/>
                  <a:pt x="295" y="160"/>
                  <a:pt x="190" y="160"/>
                </a:cubicBezTo>
                <a:cubicBezTo>
                  <a:pt x="85"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23" name="Freeform 1021"/>
          <p:cNvSpPr>
            <a:spLocks/>
          </p:cNvSpPr>
          <p:nvPr/>
        </p:nvSpPr>
        <p:spPr bwMode="auto">
          <a:xfrm>
            <a:off x="7102475" y="4229100"/>
            <a:ext cx="388938"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5"/>
                  <a:pt x="85" y="0"/>
                  <a:pt x="190" y="0"/>
                </a:cubicBezTo>
                <a:cubicBezTo>
                  <a:pt x="295" y="0"/>
                  <a:pt x="380" y="35"/>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24" name="Freeform 1022"/>
          <p:cNvSpPr>
            <a:spLocks/>
          </p:cNvSpPr>
          <p:nvPr/>
        </p:nvSpPr>
        <p:spPr bwMode="auto">
          <a:xfrm>
            <a:off x="7921625" y="4229100"/>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5"/>
                  <a:pt x="85" y="0"/>
                  <a:pt x="190" y="0"/>
                </a:cubicBezTo>
                <a:cubicBezTo>
                  <a:pt x="295" y="0"/>
                  <a:pt x="380" y="35"/>
                  <a:pt x="380" y="80"/>
                </a:cubicBezTo>
                <a:cubicBezTo>
                  <a:pt x="380" y="124"/>
                  <a:pt x="295" y="160"/>
                  <a:pt x="190" y="160"/>
                </a:cubicBezTo>
                <a:cubicBezTo>
                  <a:pt x="85"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25" name="Freeform 1023"/>
          <p:cNvSpPr>
            <a:spLocks/>
          </p:cNvSpPr>
          <p:nvPr/>
        </p:nvSpPr>
        <p:spPr bwMode="auto">
          <a:xfrm>
            <a:off x="7921625" y="4229100"/>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5"/>
                  <a:pt x="85" y="0"/>
                  <a:pt x="190" y="0"/>
                </a:cubicBezTo>
                <a:cubicBezTo>
                  <a:pt x="295" y="0"/>
                  <a:pt x="380" y="35"/>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26" name="Freeform 1024"/>
          <p:cNvSpPr>
            <a:spLocks/>
          </p:cNvSpPr>
          <p:nvPr/>
        </p:nvSpPr>
        <p:spPr bwMode="auto">
          <a:xfrm>
            <a:off x="8755063" y="4229100"/>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5"/>
                  <a:pt x="86" y="0"/>
                  <a:pt x="190" y="0"/>
                </a:cubicBezTo>
                <a:cubicBezTo>
                  <a:pt x="295" y="0"/>
                  <a:pt x="380" y="35"/>
                  <a:pt x="380" y="80"/>
                </a:cubicBezTo>
                <a:cubicBezTo>
                  <a:pt x="380" y="124"/>
                  <a:pt x="295" y="160"/>
                  <a:pt x="190" y="160"/>
                </a:cubicBezTo>
                <a:cubicBezTo>
                  <a:pt x="86"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27" name="Freeform 1025"/>
          <p:cNvSpPr>
            <a:spLocks/>
          </p:cNvSpPr>
          <p:nvPr/>
        </p:nvSpPr>
        <p:spPr bwMode="auto">
          <a:xfrm>
            <a:off x="8755063" y="4229100"/>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5"/>
                  <a:pt x="86" y="0"/>
                  <a:pt x="190" y="0"/>
                </a:cubicBezTo>
                <a:cubicBezTo>
                  <a:pt x="295" y="0"/>
                  <a:pt x="380" y="35"/>
                  <a:pt x="380" y="80"/>
                </a:cubicBezTo>
                <a:cubicBezTo>
                  <a:pt x="380" y="124"/>
                  <a:pt x="295" y="160"/>
                  <a:pt x="190" y="160"/>
                </a:cubicBezTo>
                <a:cubicBezTo>
                  <a:pt x="86"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28" name="Freeform 1026"/>
          <p:cNvSpPr>
            <a:spLocks/>
          </p:cNvSpPr>
          <p:nvPr/>
        </p:nvSpPr>
        <p:spPr bwMode="auto">
          <a:xfrm>
            <a:off x="5461000" y="4229100"/>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5"/>
                  <a:pt x="85" y="0"/>
                  <a:pt x="190" y="0"/>
                </a:cubicBezTo>
                <a:cubicBezTo>
                  <a:pt x="295" y="0"/>
                  <a:pt x="380" y="35"/>
                  <a:pt x="380" y="80"/>
                </a:cubicBezTo>
                <a:cubicBezTo>
                  <a:pt x="380" y="124"/>
                  <a:pt x="295" y="160"/>
                  <a:pt x="190" y="160"/>
                </a:cubicBezTo>
                <a:cubicBezTo>
                  <a:pt x="85"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29" name="Freeform 1027"/>
          <p:cNvSpPr>
            <a:spLocks/>
          </p:cNvSpPr>
          <p:nvPr/>
        </p:nvSpPr>
        <p:spPr bwMode="auto">
          <a:xfrm>
            <a:off x="5461000" y="4229100"/>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5"/>
                  <a:pt x="85" y="0"/>
                  <a:pt x="190" y="0"/>
                </a:cubicBezTo>
                <a:cubicBezTo>
                  <a:pt x="295" y="0"/>
                  <a:pt x="380" y="35"/>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0" name="Freeform 1028"/>
          <p:cNvSpPr>
            <a:spLocks/>
          </p:cNvSpPr>
          <p:nvPr/>
        </p:nvSpPr>
        <p:spPr bwMode="auto">
          <a:xfrm>
            <a:off x="3657600" y="4229100"/>
            <a:ext cx="388938"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5"/>
                  <a:pt x="85" y="0"/>
                  <a:pt x="190" y="0"/>
                </a:cubicBezTo>
                <a:cubicBezTo>
                  <a:pt x="295" y="0"/>
                  <a:pt x="380" y="35"/>
                  <a:pt x="380" y="80"/>
                </a:cubicBezTo>
                <a:cubicBezTo>
                  <a:pt x="380" y="124"/>
                  <a:pt x="295" y="160"/>
                  <a:pt x="190" y="160"/>
                </a:cubicBezTo>
                <a:cubicBezTo>
                  <a:pt x="85"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1" name="Freeform 1029"/>
          <p:cNvSpPr>
            <a:spLocks/>
          </p:cNvSpPr>
          <p:nvPr/>
        </p:nvSpPr>
        <p:spPr bwMode="auto">
          <a:xfrm>
            <a:off x="3657600" y="4229100"/>
            <a:ext cx="388938"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5"/>
                  <a:pt x="85" y="0"/>
                  <a:pt x="190" y="0"/>
                </a:cubicBezTo>
                <a:cubicBezTo>
                  <a:pt x="295" y="0"/>
                  <a:pt x="380" y="35"/>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2" name="Freeform 1030"/>
          <p:cNvSpPr>
            <a:spLocks/>
          </p:cNvSpPr>
          <p:nvPr/>
        </p:nvSpPr>
        <p:spPr bwMode="auto">
          <a:xfrm>
            <a:off x="2741613" y="4229100"/>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5"/>
                  <a:pt x="85" y="0"/>
                  <a:pt x="190" y="0"/>
                </a:cubicBezTo>
                <a:cubicBezTo>
                  <a:pt x="295" y="0"/>
                  <a:pt x="380" y="35"/>
                  <a:pt x="380" y="80"/>
                </a:cubicBezTo>
                <a:cubicBezTo>
                  <a:pt x="380" y="124"/>
                  <a:pt x="295" y="160"/>
                  <a:pt x="190" y="160"/>
                </a:cubicBezTo>
                <a:cubicBezTo>
                  <a:pt x="85" y="160"/>
                  <a:pt x="0" y="124"/>
                  <a:pt x="0" y="80"/>
                </a:cubicBezTo>
                <a:lnTo>
                  <a:pt x="0" y="80"/>
                </a:lnTo>
                <a:close/>
              </a:path>
            </a:pathLst>
          </a:custGeom>
          <a:solidFill>
            <a:srgbClr val="385723"/>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3" name="Freeform 1031"/>
          <p:cNvSpPr>
            <a:spLocks/>
          </p:cNvSpPr>
          <p:nvPr/>
        </p:nvSpPr>
        <p:spPr bwMode="auto">
          <a:xfrm>
            <a:off x="2741613" y="4229100"/>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5"/>
                  <a:pt x="85" y="0"/>
                  <a:pt x="190" y="0"/>
                </a:cubicBezTo>
                <a:cubicBezTo>
                  <a:pt x="295" y="0"/>
                  <a:pt x="380" y="35"/>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4" name="Freeform 1032"/>
          <p:cNvSpPr>
            <a:spLocks/>
          </p:cNvSpPr>
          <p:nvPr/>
        </p:nvSpPr>
        <p:spPr bwMode="auto">
          <a:xfrm>
            <a:off x="7102475" y="4468813"/>
            <a:ext cx="388938"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5" name="Freeform 1033"/>
          <p:cNvSpPr>
            <a:spLocks/>
          </p:cNvSpPr>
          <p:nvPr/>
        </p:nvSpPr>
        <p:spPr bwMode="auto">
          <a:xfrm>
            <a:off x="7102475" y="4468813"/>
            <a:ext cx="388938"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6" name="Freeform 1034"/>
          <p:cNvSpPr>
            <a:spLocks/>
          </p:cNvSpPr>
          <p:nvPr/>
        </p:nvSpPr>
        <p:spPr bwMode="auto">
          <a:xfrm>
            <a:off x="8755063" y="4468813"/>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6" y="0"/>
                  <a:pt x="190" y="0"/>
                </a:cubicBezTo>
                <a:cubicBezTo>
                  <a:pt x="295" y="0"/>
                  <a:pt x="380" y="36"/>
                  <a:pt x="380" y="80"/>
                </a:cubicBezTo>
                <a:cubicBezTo>
                  <a:pt x="380" y="124"/>
                  <a:pt x="295" y="160"/>
                  <a:pt x="190" y="160"/>
                </a:cubicBezTo>
                <a:cubicBezTo>
                  <a:pt x="86"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7" name="Freeform 1035"/>
          <p:cNvSpPr>
            <a:spLocks/>
          </p:cNvSpPr>
          <p:nvPr/>
        </p:nvSpPr>
        <p:spPr bwMode="auto">
          <a:xfrm>
            <a:off x="8755063" y="4468813"/>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6" y="0"/>
                  <a:pt x="190" y="0"/>
                </a:cubicBezTo>
                <a:cubicBezTo>
                  <a:pt x="295" y="0"/>
                  <a:pt x="380" y="36"/>
                  <a:pt x="380" y="80"/>
                </a:cubicBezTo>
                <a:cubicBezTo>
                  <a:pt x="380" y="124"/>
                  <a:pt x="295" y="160"/>
                  <a:pt x="190" y="160"/>
                </a:cubicBezTo>
                <a:cubicBezTo>
                  <a:pt x="86"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8" name="Freeform 1036"/>
          <p:cNvSpPr>
            <a:spLocks/>
          </p:cNvSpPr>
          <p:nvPr/>
        </p:nvSpPr>
        <p:spPr bwMode="auto">
          <a:xfrm>
            <a:off x="3657600" y="4468813"/>
            <a:ext cx="388938"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9" name="Freeform 1037"/>
          <p:cNvSpPr>
            <a:spLocks/>
          </p:cNvSpPr>
          <p:nvPr/>
        </p:nvSpPr>
        <p:spPr bwMode="auto">
          <a:xfrm>
            <a:off x="3657600" y="4468813"/>
            <a:ext cx="388938"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40" name="Freeform 1038"/>
          <p:cNvSpPr>
            <a:spLocks/>
          </p:cNvSpPr>
          <p:nvPr/>
        </p:nvSpPr>
        <p:spPr bwMode="auto">
          <a:xfrm>
            <a:off x="2741613" y="4667250"/>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385723"/>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41" name="Freeform 1039"/>
          <p:cNvSpPr>
            <a:spLocks/>
          </p:cNvSpPr>
          <p:nvPr/>
        </p:nvSpPr>
        <p:spPr bwMode="auto">
          <a:xfrm>
            <a:off x="2741613" y="4667250"/>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42" name="Freeform 1040"/>
          <p:cNvSpPr>
            <a:spLocks/>
          </p:cNvSpPr>
          <p:nvPr/>
        </p:nvSpPr>
        <p:spPr bwMode="auto">
          <a:xfrm>
            <a:off x="5461000" y="4667250"/>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FF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43" name="Freeform 1041"/>
          <p:cNvSpPr>
            <a:spLocks/>
          </p:cNvSpPr>
          <p:nvPr/>
        </p:nvSpPr>
        <p:spPr bwMode="auto">
          <a:xfrm>
            <a:off x="5461000" y="4667250"/>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44" name="Freeform 1042"/>
          <p:cNvSpPr>
            <a:spLocks/>
          </p:cNvSpPr>
          <p:nvPr/>
        </p:nvSpPr>
        <p:spPr bwMode="auto">
          <a:xfrm>
            <a:off x="3657600" y="4667250"/>
            <a:ext cx="388938"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45" name="Freeform 1043"/>
          <p:cNvSpPr>
            <a:spLocks/>
          </p:cNvSpPr>
          <p:nvPr/>
        </p:nvSpPr>
        <p:spPr bwMode="auto">
          <a:xfrm>
            <a:off x="3657600" y="4667250"/>
            <a:ext cx="388938"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46" name="Freeform 1044"/>
          <p:cNvSpPr>
            <a:spLocks/>
          </p:cNvSpPr>
          <p:nvPr/>
        </p:nvSpPr>
        <p:spPr bwMode="auto">
          <a:xfrm>
            <a:off x="4559300" y="4667250"/>
            <a:ext cx="388938"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47" name="Freeform 1045"/>
          <p:cNvSpPr>
            <a:spLocks/>
          </p:cNvSpPr>
          <p:nvPr/>
        </p:nvSpPr>
        <p:spPr bwMode="auto">
          <a:xfrm>
            <a:off x="4559300" y="4667250"/>
            <a:ext cx="388938"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48" name="Freeform 1046"/>
          <p:cNvSpPr>
            <a:spLocks/>
          </p:cNvSpPr>
          <p:nvPr/>
        </p:nvSpPr>
        <p:spPr bwMode="auto">
          <a:xfrm>
            <a:off x="8755063" y="4667250"/>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6" y="0"/>
                  <a:pt x="190" y="0"/>
                </a:cubicBezTo>
                <a:cubicBezTo>
                  <a:pt x="295" y="0"/>
                  <a:pt x="380" y="36"/>
                  <a:pt x="380" y="80"/>
                </a:cubicBezTo>
                <a:cubicBezTo>
                  <a:pt x="380" y="124"/>
                  <a:pt x="295" y="160"/>
                  <a:pt x="190" y="160"/>
                </a:cubicBezTo>
                <a:cubicBezTo>
                  <a:pt x="86"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49" name="Freeform 1047"/>
          <p:cNvSpPr>
            <a:spLocks/>
          </p:cNvSpPr>
          <p:nvPr/>
        </p:nvSpPr>
        <p:spPr bwMode="auto">
          <a:xfrm>
            <a:off x="8755063" y="4667250"/>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6" y="0"/>
                  <a:pt x="190" y="0"/>
                </a:cubicBezTo>
                <a:cubicBezTo>
                  <a:pt x="295" y="0"/>
                  <a:pt x="380" y="36"/>
                  <a:pt x="380" y="80"/>
                </a:cubicBezTo>
                <a:cubicBezTo>
                  <a:pt x="380" y="124"/>
                  <a:pt x="295" y="160"/>
                  <a:pt x="190" y="160"/>
                </a:cubicBezTo>
                <a:cubicBezTo>
                  <a:pt x="86"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50" name="Freeform 1048"/>
          <p:cNvSpPr>
            <a:spLocks/>
          </p:cNvSpPr>
          <p:nvPr/>
        </p:nvSpPr>
        <p:spPr bwMode="auto">
          <a:xfrm>
            <a:off x="7921625" y="4667250"/>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385723"/>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51" name="Freeform 1049"/>
          <p:cNvSpPr>
            <a:spLocks/>
          </p:cNvSpPr>
          <p:nvPr/>
        </p:nvSpPr>
        <p:spPr bwMode="auto">
          <a:xfrm>
            <a:off x="7921625" y="4667250"/>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52" name="Freeform 1050"/>
          <p:cNvSpPr>
            <a:spLocks/>
          </p:cNvSpPr>
          <p:nvPr/>
        </p:nvSpPr>
        <p:spPr bwMode="auto">
          <a:xfrm>
            <a:off x="7102475" y="4667250"/>
            <a:ext cx="388938"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FF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53" name="Freeform 1051"/>
          <p:cNvSpPr>
            <a:spLocks/>
          </p:cNvSpPr>
          <p:nvPr/>
        </p:nvSpPr>
        <p:spPr bwMode="auto">
          <a:xfrm>
            <a:off x="7102475" y="4667250"/>
            <a:ext cx="388938"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54" name="Freeform 1052"/>
          <p:cNvSpPr>
            <a:spLocks/>
          </p:cNvSpPr>
          <p:nvPr/>
        </p:nvSpPr>
        <p:spPr bwMode="auto">
          <a:xfrm>
            <a:off x="6308725" y="4667250"/>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55" name="Freeform 1053"/>
          <p:cNvSpPr>
            <a:spLocks/>
          </p:cNvSpPr>
          <p:nvPr/>
        </p:nvSpPr>
        <p:spPr bwMode="auto">
          <a:xfrm>
            <a:off x="6308725" y="4667250"/>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56" name="Freeform 1054"/>
          <p:cNvSpPr>
            <a:spLocks/>
          </p:cNvSpPr>
          <p:nvPr/>
        </p:nvSpPr>
        <p:spPr bwMode="auto">
          <a:xfrm>
            <a:off x="2741613" y="4865688"/>
            <a:ext cx="390525" cy="168275"/>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5"/>
                  <a:pt x="85" y="0"/>
                  <a:pt x="190" y="0"/>
                </a:cubicBezTo>
                <a:cubicBezTo>
                  <a:pt x="295" y="0"/>
                  <a:pt x="380" y="35"/>
                  <a:pt x="380" y="80"/>
                </a:cubicBezTo>
                <a:cubicBezTo>
                  <a:pt x="380" y="124"/>
                  <a:pt x="295" y="160"/>
                  <a:pt x="190" y="160"/>
                </a:cubicBezTo>
                <a:cubicBezTo>
                  <a:pt x="85"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57" name="Freeform 1055"/>
          <p:cNvSpPr>
            <a:spLocks/>
          </p:cNvSpPr>
          <p:nvPr/>
        </p:nvSpPr>
        <p:spPr bwMode="auto">
          <a:xfrm>
            <a:off x="2741613" y="4865688"/>
            <a:ext cx="390525" cy="168275"/>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5"/>
                  <a:pt x="85" y="0"/>
                  <a:pt x="190" y="0"/>
                </a:cubicBezTo>
                <a:cubicBezTo>
                  <a:pt x="295" y="0"/>
                  <a:pt x="380" y="35"/>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58" name="Freeform 1056"/>
          <p:cNvSpPr>
            <a:spLocks/>
          </p:cNvSpPr>
          <p:nvPr/>
        </p:nvSpPr>
        <p:spPr bwMode="auto">
          <a:xfrm>
            <a:off x="3657600" y="4865688"/>
            <a:ext cx="388938" cy="168275"/>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5"/>
                  <a:pt x="85" y="0"/>
                  <a:pt x="190" y="0"/>
                </a:cubicBezTo>
                <a:cubicBezTo>
                  <a:pt x="295" y="0"/>
                  <a:pt x="380" y="35"/>
                  <a:pt x="380" y="80"/>
                </a:cubicBezTo>
                <a:cubicBezTo>
                  <a:pt x="380" y="124"/>
                  <a:pt x="295" y="160"/>
                  <a:pt x="190" y="160"/>
                </a:cubicBezTo>
                <a:cubicBezTo>
                  <a:pt x="85"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59" name="Freeform 1057"/>
          <p:cNvSpPr>
            <a:spLocks/>
          </p:cNvSpPr>
          <p:nvPr/>
        </p:nvSpPr>
        <p:spPr bwMode="auto">
          <a:xfrm>
            <a:off x="3657600" y="4865688"/>
            <a:ext cx="388938" cy="168275"/>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5"/>
                  <a:pt x="85" y="0"/>
                  <a:pt x="190" y="0"/>
                </a:cubicBezTo>
                <a:cubicBezTo>
                  <a:pt x="295" y="0"/>
                  <a:pt x="380" y="35"/>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60" name="Freeform 1058"/>
          <p:cNvSpPr>
            <a:spLocks/>
          </p:cNvSpPr>
          <p:nvPr/>
        </p:nvSpPr>
        <p:spPr bwMode="auto">
          <a:xfrm>
            <a:off x="6308725" y="4865688"/>
            <a:ext cx="390525" cy="168275"/>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5"/>
                  <a:pt x="85" y="0"/>
                  <a:pt x="190" y="0"/>
                </a:cubicBezTo>
                <a:cubicBezTo>
                  <a:pt x="295" y="0"/>
                  <a:pt x="380" y="35"/>
                  <a:pt x="380" y="80"/>
                </a:cubicBezTo>
                <a:cubicBezTo>
                  <a:pt x="380" y="124"/>
                  <a:pt x="295" y="160"/>
                  <a:pt x="190" y="160"/>
                </a:cubicBezTo>
                <a:cubicBezTo>
                  <a:pt x="85"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61" name="Freeform 1059"/>
          <p:cNvSpPr>
            <a:spLocks/>
          </p:cNvSpPr>
          <p:nvPr/>
        </p:nvSpPr>
        <p:spPr bwMode="auto">
          <a:xfrm>
            <a:off x="6308725" y="4865688"/>
            <a:ext cx="390525" cy="168275"/>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5"/>
                  <a:pt x="85" y="0"/>
                  <a:pt x="190" y="0"/>
                </a:cubicBezTo>
                <a:cubicBezTo>
                  <a:pt x="295" y="0"/>
                  <a:pt x="380" y="35"/>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62" name="Freeform 1060"/>
          <p:cNvSpPr>
            <a:spLocks/>
          </p:cNvSpPr>
          <p:nvPr/>
        </p:nvSpPr>
        <p:spPr bwMode="auto">
          <a:xfrm>
            <a:off x="7102475" y="4865688"/>
            <a:ext cx="388938" cy="168275"/>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5"/>
                  <a:pt x="85" y="0"/>
                  <a:pt x="190" y="0"/>
                </a:cubicBezTo>
                <a:cubicBezTo>
                  <a:pt x="295" y="0"/>
                  <a:pt x="380" y="35"/>
                  <a:pt x="380" y="80"/>
                </a:cubicBezTo>
                <a:cubicBezTo>
                  <a:pt x="380" y="124"/>
                  <a:pt x="295" y="160"/>
                  <a:pt x="190" y="160"/>
                </a:cubicBezTo>
                <a:cubicBezTo>
                  <a:pt x="85" y="160"/>
                  <a:pt x="0" y="124"/>
                  <a:pt x="0" y="80"/>
                </a:cubicBezTo>
                <a:lnTo>
                  <a:pt x="0" y="80"/>
                </a:lnTo>
                <a:close/>
              </a:path>
            </a:pathLst>
          </a:custGeom>
          <a:solidFill>
            <a:srgbClr val="FF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63" name="Freeform 1061"/>
          <p:cNvSpPr>
            <a:spLocks/>
          </p:cNvSpPr>
          <p:nvPr/>
        </p:nvSpPr>
        <p:spPr bwMode="auto">
          <a:xfrm>
            <a:off x="7102475" y="4865688"/>
            <a:ext cx="388938" cy="168275"/>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5"/>
                  <a:pt x="85" y="0"/>
                  <a:pt x="190" y="0"/>
                </a:cubicBezTo>
                <a:cubicBezTo>
                  <a:pt x="295" y="0"/>
                  <a:pt x="380" y="35"/>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7888" name="Freeform 1062"/>
          <p:cNvSpPr>
            <a:spLocks/>
          </p:cNvSpPr>
          <p:nvPr/>
        </p:nvSpPr>
        <p:spPr bwMode="auto">
          <a:xfrm>
            <a:off x="5461000" y="5062538"/>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7889" name="Freeform 1063"/>
          <p:cNvSpPr>
            <a:spLocks/>
          </p:cNvSpPr>
          <p:nvPr/>
        </p:nvSpPr>
        <p:spPr bwMode="auto">
          <a:xfrm>
            <a:off x="5461000" y="5062538"/>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7891" name="Freeform 1064"/>
          <p:cNvSpPr>
            <a:spLocks/>
          </p:cNvSpPr>
          <p:nvPr/>
        </p:nvSpPr>
        <p:spPr bwMode="auto">
          <a:xfrm>
            <a:off x="2741613" y="5062538"/>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385723"/>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7892" name="Freeform 1065"/>
          <p:cNvSpPr>
            <a:spLocks/>
          </p:cNvSpPr>
          <p:nvPr/>
        </p:nvSpPr>
        <p:spPr bwMode="auto">
          <a:xfrm>
            <a:off x="2741613" y="5062538"/>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7893" name="Freeform 1066"/>
          <p:cNvSpPr>
            <a:spLocks/>
          </p:cNvSpPr>
          <p:nvPr/>
        </p:nvSpPr>
        <p:spPr bwMode="auto">
          <a:xfrm>
            <a:off x="2741613" y="5260975"/>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7894" name="Freeform 1067"/>
          <p:cNvSpPr>
            <a:spLocks/>
          </p:cNvSpPr>
          <p:nvPr/>
        </p:nvSpPr>
        <p:spPr bwMode="auto">
          <a:xfrm>
            <a:off x="2741613" y="5260975"/>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7895" name="Freeform 1068"/>
          <p:cNvSpPr>
            <a:spLocks/>
          </p:cNvSpPr>
          <p:nvPr/>
        </p:nvSpPr>
        <p:spPr bwMode="auto">
          <a:xfrm>
            <a:off x="5461000" y="5260975"/>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7896" name="Freeform 1069"/>
          <p:cNvSpPr>
            <a:spLocks/>
          </p:cNvSpPr>
          <p:nvPr/>
        </p:nvSpPr>
        <p:spPr bwMode="auto">
          <a:xfrm>
            <a:off x="5461000" y="5260975"/>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7897" name="Freeform 1070"/>
          <p:cNvSpPr>
            <a:spLocks/>
          </p:cNvSpPr>
          <p:nvPr/>
        </p:nvSpPr>
        <p:spPr bwMode="auto">
          <a:xfrm>
            <a:off x="8755063" y="5260975"/>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6" y="0"/>
                  <a:pt x="190" y="0"/>
                </a:cubicBezTo>
                <a:cubicBezTo>
                  <a:pt x="295" y="0"/>
                  <a:pt x="380" y="36"/>
                  <a:pt x="380" y="80"/>
                </a:cubicBezTo>
                <a:cubicBezTo>
                  <a:pt x="380" y="124"/>
                  <a:pt x="295" y="160"/>
                  <a:pt x="190" y="160"/>
                </a:cubicBezTo>
                <a:cubicBezTo>
                  <a:pt x="86"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7898" name="Freeform 1071"/>
          <p:cNvSpPr>
            <a:spLocks/>
          </p:cNvSpPr>
          <p:nvPr/>
        </p:nvSpPr>
        <p:spPr bwMode="auto">
          <a:xfrm>
            <a:off x="8755063" y="5260975"/>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6" y="0"/>
                  <a:pt x="190" y="0"/>
                </a:cubicBezTo>
                <a:cubicBezTo>
                  <a:pt x="295" y="0"/>
                  <a:pt x="380" y="36"/>
                  <a:pt x="380" y="80"/>
                </a:cubicBezTo>
                <a:cubicBezTo>
                  <a:pt x="380" y="124"/>
                  <a:pt x="295" y="160"/>
                  <a:pt x="190" y="160"/>
                </a:cubicBezTo>
                <a:cubicBezTo>
                  <a:pt x="86"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7899" name="Freeform 1072"/>
          <p:cNvSpPr>
            <a:spLocks/>
          </p:cNvSpPr>
          <p:nvPr/>
        </p:nvSpPr>
        <p:spPr bwMode="auto">
          <a:xfrm>
            <a:off x="7102475" y="5260975"/>
            <a:ext cx="388938"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FF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7900" name="Freeform 1073"/>
          <p:cNvSpPr>
            <a:spLocks/>
          </p:cNvSpPr>
          <p:nvPr/>
        </p:nvSpPr>
        <p:spPr bwMode="auto">
          <a:xfrm>
            <a:off x="7102475" y="5260975"/>
            <a:ext cx="388938"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7901" name="Freeform 1074"/>
          <p:cNvSpPr>
            <a:spLocks/>
          </p:cNvSpPr>
          <p:nvPr/>
        </p:nvSpPr>
        <p:spPr bwMode="auto">
          <a:xfrm>
            <a:off x="2741613" y="1260475"/>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5"/>
                  <a:pt x="85" y="0"/>
                  <a:pt x="190" y="0"/>
                </a:cubicBezTo>
                <a:cubicBezTo>
                  <a:pt x="295" y="0"/>
                  <a:pt x="380" y="35"/>
                  <a:pt x="380" y="80"/>
                </a:cubicBezTo>
                <a:cubicBezTo>
                  <a:pt x="380" y="124"/>
                  <a:pt x="295" y="160"/>
                  <a:pt x="190" y="160"/>
                </a:cubicBezTo>
                <a:cubicBezTo>
                  <a:pt x="85" y="160"/>
                  <a:pt x="0" y="124"/>
                  <a:pt x="0" y="80"/>
                </a:cubicBezTo>
                <a:lnTo>
                  <a:pt x="0" y="80"/>
                </a:lnTo>
                <a:close/>
              </a:path>
            </a:pathLst>
          </a:custGeom>
          <a:solidFill>
            <a:srgbClr val="FF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7902" name="Freeform 1075"/>
          <p:cNvSpPr>
            <a:spLocks/>
          </p:cNvSpPr>
          <p:nvPr/>
        </p:nvSpPr>
        <p:spPr bwMode="auto">
          <a:xfrm>
            <a:off x="2741613" y="1260475"/>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5"/>
                  <a:pt x="85" y="0"/>
                  <a:pt x="190" y="0"/>
                </a:cubicBezTo>
                <a:cubicBezTo>
                  <a:pt x="295" y="0"/>
                  <a:pt x="380" y="35"/>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7903" name="Freeform 1076"/>
          <p:cNvSpPr>
            <a:spLocks/>
          </p:cNvSpPr>
          <p:nvPr/>
        </p:nvSpPr>
        <p:spPr bwMode="auto">
          <a:xfrm>
            <a:off x="5461000" y="1260475"/>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5"/>
                  <a:pt x="85" y="0"/>
                  <a:pt x="190" y="0"/>
                </a:cubicBezTo>
                <a:cubicBezTo>
                  <a:pt x="295" y="0"/>
                  <a:pt x="380" y="35"/>
                  <a:pt x="380" y="80"/>
                </a:cubicBezTo>
                <a:cubicBezTo>
                  <a:pt x="380" y="124"/>
                  <a:pt x="295" y="160"/>
                  <a:pt x="190" y="160"/>
                </a:cubicBezTo>
                <a:cubicBezTo>
                  <a:pt x="85" y="160"/>
                  <a:pt x="0" y="124"/>
                  <a:pt x="0" y="80"/>
                </a:cubicBezTo>
                <a:lnTo>
                  <a:pt x="0" y="80"/>
                </a:lnTo>
                <a:close/>
              </a:path>
            </a:pathLst>
          </a:custGeom>
          <a:solidFill>
            <a:srgbClr val="385723"/>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7904" name="Freeform 1077"/>
          <p:cNvSpPr>
            <a:spLocks/>
          </p:cNvSpPr>
          <p:nvPr/>
        </p:nvSpPr>
        <p:spPr bwMode="auto">
          <a:xfrm>
            <a:off x="5461000" y="1260475"/>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5"/>
                  <a:pt x="85" y="0"/>
                  <a:pt x="190" y="0"/>
                </a:cubicBezTo>
                <a:cubicBezTo>
                  <a:pt x="295" y="0"/>
                  <a:pt x="380" y="35"/>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7905" name="Freeform 1078"/>
          <p:cNvSpPr>
            <a:spLocks/>
          </p:cNvSpPr>
          <p:nvPr/>
        </p:nvSpPr>
        <p:spPr bwMode="auto">
          <a:xfrm>
            <a:off x="7102475" y="1260475"/>
            <a:ext cx="388938"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5"/>
                  <a:pt x="85" y="0"/>
                  <a:pt x="190" y="0"/>
                </a:cubicBezTo>
                <a:cubicBezTo>
                  <a:pt x="295" y="0"/>
                  <a:pt x="380" y="35"/>
                  <a:pt x="380" y="80"/>
                </a:cubicBezTo>
                <a:cubicBezTo>
                  <a:pt x="380" y="124"/>
                  <a:pt x="295" y="160"/>
                  <a:pt x="190" y="160"/>
                </a:cubicBezTo>
                <a:cubicBezTo>
                  <a:pt x="85" y="160"/>
                  <a:pt x="0" y="124"/>
                  <a:pt x="0" y="80"/>
                </a:cubicBezTo>
                <a:lnTo>
                  <a:pt x="0" y="80"/>
                </a:lnTo>
                <a:close/>
              </a:path>
            </a:pathLst>
          </a:custGeom>
          <a:solidFill>
            <a:srgbClr val="FF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7906" name="Freeform 1079"/>
          <p:cNvSpPr>
            <a:spLocks/>
          </p:cNvSpPr>
          <p:nvPr/>
        </p:nvSpPr>
        <p:spPr bwMode="auto">
          <a:xfrm>
            <a:off x="7102475" y="1260475"/>
            <a:ext cx="388938"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5"/>
                  <a:pt x="85" y="0"/>
                  <a:pt x="190" y="0"/>
                </a:cubicBezTo>
                <a:cubicBezTo>
                  <a:pt x="295" y="0"/>
                  <a:pt x="380" y="35"/>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7907" name="Freeform 1080"/>
          <p:cNvSpPr>
            <a:spLocks/>
          </p:cNvSpPr>
          <p:nvPr/>
        </p:nvSpPr>
        <p:spPr bwMode="auto">
          <a:xfrm>
            <a:off x="7921625" y="1260475"/>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5"/>
                  <a:pt x="85" y="0"/>
                  <a:pt x="190" y="0"/>
                </a:cubicBezTo>
                <a:cubicBezTo>
                  <a:pt x="295" y="0"/>
                  <a:pt x="380" y="35"/>
                  <a:pt x="380" y="80"/>
                </a:cubicBezTo>
                <a:cubicBezTo>
                  <a:pt x="380" y="124"/>
                  <a:pt x="295" y="160"/>
                  <a:pt x="190" y="160"/>
                </a:cubicBezTo>
                <a:cubicBezTo>
                  <a:pt x="85"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7908" name="Freeform 1081"/>
          <p:cNvSpPr>
            <a:spLocks/>
          </p:cNvSpPr>
          <p:nvPr/>
        </p:nvSpPr>
        <p:spPr bwMode="auto">
          <a:xfrm>
            <a:off x="7921625" y="1260475"/>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5"/>
                  <a:pt x="85" y="0"/>
                  <a:pt x="190" y="0"/>
                </a:cubicBezTo>
                <a:cubicBezTo>
                  <a:pt x="295" y="0"/>
                  <a:pt x="380" y="35"/>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7909" name="Freeform 1082"/>
          <p:cNvSpPr>
            <a:spLocks/>
          </p:cNvSpPr>
          <p:nvPr/>
        </p:nvSpPr>
        <p:spPr bwMode="auto">
          <a:xfrm>
            <a:off x="8755063" y="1260475"/>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5"/>
                  <a:pt x="86" y="0"/>
                  <a:pt x="190" y="0"/>
                </a:cubicBezTo>
                <a:cubicBezTo>
                  <a:pt x="295" y="0"/>
                  <a:pt x="380" y="35"/>
                  <a:pt x="380" y="80"/>
                </a:cubicBezTo>
                <a:cubicBezTo>
                  <a:pt x="380" y="124"/>
                  <a:pt x="295" y="160"/>
                  <a:pt x="190" y="160"/>
                </a:cubicBezTo>
                <a:cubicBezTo>
                  <a:pt x="86"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7910" name="Freeform 1083"/>
          <p:cNvSpPr>
            <a:spLocks/>
          </p:cNvSpPr>
          <p:nvPr/>
        </p:nvSpPr>
        <p:spPr bwMode="auto">
          <a:xfrm>
            <a:off x="8755063" y="1260475"/>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5"/>
                  <a:pt x="86" y="0"/>
                  <a:pt x="190" y="0"/>
                </a:cubicBezTo>
                <a:cubicBezTo>
                  <a:pt x="295" y="0"/>
                  <a:pt x="380" y="35"/>
                  <a:pt x="380" y="80"/>
                </a:cubicBezTo>
                <a:cubicBezTo>
                  <a:pt x="380" y="124"/>
                  <a:pt x="295" y="160"/>
                  <a:pt x="190" y="160"/>
                </a:cubicBezTo>
                <a:cubicBezTo>
                  <a:pt x="86"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7911" name="Freeform 1084"/>
          <p:cNvSpPr>
            <a:spLocks/>
          </p:cNvSpPr>
          <p:nvPr/>
        </p:nvSpPr>
        <p:spPr bwMode="auto">
          <a:xfrm>
            <a:off x="6308725" y="1260475"/>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5"/>
                  <a:pt x="85" y="0"/>
                  <a:pt x="190" y="0"/>
                </a:cubicBezTo>
                <a:cubicBezTo>
                  <a:pt x="295" y="0"/>
                  <a:pt x="380" y="35"/>
                  <a:pt x="380" y="80"/>
                </a:cubicBezTo>
                <a:cubicBezTo>
                  <a:pt x="380" y="124"/>
                  <a:pt x="295" y="160"/>
                  <a:pt x="190" y="160"/>
                </a:cubicBezTo>
                <a:cubicBezTo>
                  <a:pt x="85"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7912" name="Freeform 1085"/>
          <p:cNvSpPr>
            <a:spLocks/>
          </p:cNvSpPr>
          <p:nvPr/>
        </p:nvSpPr>
        <p:spPr bwMode="auto">
          <a:xfrm>
            <a:off x="6308725" y="1260475"/>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5"/>
                  <a:pt x="85" y="0"/>
                  <a:pt x="190" y="0"/>
                </a:cubicBezTo>
                <a:cubicBezTo>
                  <a:pt x="295" y="0"/>
                  <a:pt x="380" y="35"/>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7913" name="Freeform 1086"/>
          <p:cNvSpPr>
            <a:spLocks/>
          </p:cNvSpPr>
          <p:nvPr/>
        </p:nvSpPr>
        <p:spPr bwMode="auto">
          <a:xfrm>
            <a:off x="4559300" y="1260475"/>
            <a:ext cx="388938"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5"/>
                  <a:pt x="85" y="0"/>
                  <a:pt x="190" y="0"/>
                </a:cubicBezTo>
                <a:cubicBezTo>
                  <a:pt x="295" y="0"/>
                  <a:pt x="380" y="35"/>
                  <a:pt x="380" y="80"/>
                </a:cubicBezTo>
                <a:cubicBezTo>
                  <a:pt x="380" y="124"/>
                  <a:pt x="295" y="160"/>
                  <a:pt x="190" y="160"/>
                </a:cubicBezTo>
                <a:cubicBezTo>
                  <a:pt x="85"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7914" name="Freeform 1087"/>
          <p:cNvSpPr>
            <a:spLocks/>
          </p:cNvSpPr>
          <p:nvPr/>
        </p:nvSpPr>
        <p:spPr bwMode="auto">
          <a:xfrm>
            <a:off x="4559300" y="1260475"/>
            <a:ext cx="388938"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5"/>
                  <a:pt x="85" y="0"/>
                  <a:pt x="190" y="0"/>
                </a:cubicBezTo>
                <a:cubicBezTo>
                  <a:pt x="295" y="0"/>
                  <a:pt x="380" y="35"/>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7915" name="Freeform 1088"/>
          <p:cNvSpPr>
            <a:spLocks/>
          </p:cNvSpPr>
          <p:nvPr/>
        </p:nvSpPr>
        <p:spPr bwMode="auto">
          <a:xfrm>
            <a:off x="3657600" y="1260475"/>
            <a:ext cx="388938"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5"/>
                  <a:pt x="85" y="0"/>
                  <a:pt x="190" y="0"/>
                </a:cubicBezTo>
                <a:cubicBezTo>
                  <a:pt x="295" y="0"/>
                  <a:pt x="380" y="35"/>
                  <a:pt x="380" y="80"/>
                </a:cubicBezTo>
                <a:cubicBezTo>
                  <a:pt x="380" y="124"/>
                  <a:pt x="295" y="160"/>
                  <a:pt x="190" y="160"/>
                </a:cubicBezTo>
                <a:cubicBezTo>
                  <a:pt x="85"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7916" name="Freeform 1089"/>
          <p:cNvSpPr>
            <a:spLocks/>
          </p:cNvSpPr>
          <p:nvPr/>
        </p:nvSpPr>
        <p:spPr bwMode="auto">
          <a:xfrm>
            <a:off x="3657600" y="1260475"/>
            <a:ext cx="388938"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5"/>
                  <a:pt x="85" y="0"/>
                  <a:pt x="190" y="0"/>
                </a:cubicBezTo>
                <a:cubicBezTo>
                  <a:pt x="295" y="0"/>
                  <a:pt x="380" y="35"/>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7917" name="Freeform 1090"/>
          <p:cNvSpPr>
            <a:spLocks/>
          </p:cNvSpPr>
          <p:nvPr/>
        </p:nvSpPr>
        <p:spPr bwMode="auto">
          <a:xfrm>
            <a:off x="965200" y="6448425"/>
            <a:ext cx="388938" cy="169863"/>
          </a:xfrm>
          <a:custGeom>
            <a:avLst/>
            <a:gdLst>
              <a:gd name="T0" fmla="*/ 0 w 379"/>
              <a:gd name="T1" fmla="*/ 80 h 160"/>
              <a:gd name="T2" fmla="*/ 0 w 379"/>
              <a:gd name="T3" fmla="*/ 80 h 160"/>
              <a:gd name="T4" fmla="*/ 189 w 379"/>
              <a:gd name="T5" fmla="*/ 0 h 160"/>
              <a:gd name="T6" fmla="*/ 379 w 379"/>
              <a:gd name="T7" fmla="*/ 80 h 160"/>
              <a:gd name="T8" fmla="*/ 189 w 379"/>
              <a:gd name="T9" fmla="*/ 160 h 160"/>
              <a:gd name="T10" fmla="*/ 0 w 379"/>
              <a:gd name="T11" fmla="*/ 80 h 160"/>
              <a:gd name="T12" fmla="*/ 0 w 379"/>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79" h="160">
                <a:moveTo>
                  <a:pt x="0" y="80"/>
                </a:moveTo>
                <a:lnTo>
                  <a:pt x="0" y="80"/>
                </a:lnTo>
                <a:cubicBezTo>
                  <a:pt x="0" y="36"/>
                  <a:pt x="85" y="0"/>
                  <a:pt x="189" y="0"/>
                </a:cubicBezTo>
                <a:cubicBezTo>
                  <a:pt x="294" y="0"/>
                  <a:pt x="379" y="36"/>
                  <a:pt x="379" y="80"/>
                </a:cubicBezTo>
                <a:cubicBezTo>
                  <a:pt x="379" y="124"/>
                  <a:pt x="294" y="160"/>
                  <a:pt x="189" y="160"/>
                </a:cubicBezTo>
                <a:cubicBezTo>
                  <a:pt x="85" y="160"/>
                  <a:pt x="0" y="124"/>
                  <a:pt x="0" y="80"/>
                </a:cubicBezTo>
                <a:lnTo>
                  <a:pt x="0" y="80"/>
                </a:lnTo>
                <a:close/>
              </a:path>
            </a:pathLst>
          </a:custGeom>
          <a:solidFill>
            <a:srgbClr val="385723"/>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7918" name="Freeform 1091"/>
          <p:cNvSpPr>
            <a:spLocks/>
          </p:cNvSpPr>
          <p:nvPr/>
        </p:nvSpPr>
        <p:spPr bwMode="auto">
          <a:xfrm>
            <a:off x="965200" y="6448425"/>
            <a:ext cx="388938"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4" y="0"/>
                  <a:pt x="380" y="36"/>
                  <a:pt x="380" y="80"/>
                </a:cubicBezTo>
                <a:cubicBezTo>
                  <a:pt x="380" y="124"/>
                  <a:pt x="294"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7919" name="Freeform 1092"/>
          <p:cNvSpPr>
            <a:spLocks/>
          </p:cNvSpPr>
          <p:nvPr/>
        </p:nvSpPr>
        <p:spPr bwMode="auto">
          <a:xfrm>
            <a:off x="2741613" y="2051050"/>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7920" name="Freeform 1093"/>
          <p:cNvSpPr>
            <a:spLocks/>
          </p:cNvSpPr>
          <p:nvPr/>
        </p:nvSpPr>
        <p:spPr bwMode="auto">
          <a:xfrm>
            <a:off x="2741613" y="2051050"/>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7921" name="Freeform 1094"/>
          <p:cNvSpPr>
            <a:spLocks/>
          </p:cNvSpPr>
          <p:nvPr/>
        </p:nvSpPr>
        <p:spPr bwMode="auto">
          <a:xfrm>
            <a:off x="3657600" y="2051050"/>
            <a:ext cx="388938"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7922" name="Freeform 1095"/>
          <p:cNvSpPr>
            <a:spLocks/>
          </p:cNvSpPr>
          <p:nvPr/>
        </p:nvSpPr>
        <p:spPr bwMode="auto">
          <a:xfrm>
            <a:off x="3657600" y="2051050"/>
            <a:ext cx="388938"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7923" name="Freeform 1096"/>
          <p:cNvSpPr>
            <a:spLocks/>
          </p:cNvSpPr>
          <p:nvPr/>
        </p:nvSpPr>
        <p:spPr bwMode="auto">
          <a:xfrm>
            <a:off x="5461000" y="2051050"/>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7924" name="Freeform 1097"/>
          <p:cNvSpPr>
            <a:spLocks/>
          </p:cNvSpPr>
          <p:nvPr/>
        </p:nvSpPr>
        <p:spPr bwMode="auto">
          <a:xfrm>
            <a:off x="5461000" y="2051050"/>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7925" name="Freeform 1098"/>
          <p:cNvSpPr>
            <a:spLocks/>
          </p:cNvSpPr>
          <p:nvPr/>
        </p:nvSpPr>
        <p:spPr bwMode="auto">
          <a:xfrm>
            <a:off x="4559300" y="2051050"/>
            <a:ext cx="388938"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7926" name="Freeform 1099"/>
          <p:cNvSpPr>
            <a:spLocks/>
          </p:cNvSpPr>
          <p:nvPr/>
        </p:nvSpPr>
        <p:spPr bwMode="auto">
          <a:xfrm>
            <a:off x="4559300" y="2051050"/>
            <a:ext cx="388938"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7927" name="Freeform 1100"/>
          <p:cNvSpPr>
            <a:spLocks/>
          </p:cNvSpPr>
          <p:nvPr/>
        </p:nvSpPr>
        <p:spPr bwMode="auto">
          <a:xfrm>
            <a:off x="6308725" y="2051050"/>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7928" name="Freeform 1101"/>
          <p:cNvSpPr>
            <a:spLocks/>
          </p:cNvSpPr>
          <p:nvPr/>
        </p:nvSpPr>
        <p:spPr bwMode="auto">
          <a:xfrm>
            <a:off x="6308725" y="2051050"/>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7929" name="Freeform 1102"/>
          <p:cNvSpPr>
            <a:spLocks/>
          </p:cNvSpPr>
          <p:nvPr/>
        </p:nvSpPr>
        <p:spPr bwMode="auto">
          <a:xfrm>
            <a:off x="7102475" y="2051050"/>
            <a:ext cx="388938"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7930" name="Freeform 1103"/>
          <p:cNvSpPr>
            <a:spLocks/>
          </p:cNvSpPr>
          <p:nvPr/>
        </p:nvSpPr>
        <p:spPr bwMode="auto">
          <a:xfrm>
            <a:off x="7102475" y="2051050"/>
            <a:ext cx="388938"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7931" name="Freeform 1104"/>
          <p:cNvSpPr>
            <a:spLocks/>
          </p:cNvSpPr>
          <p:nvPr/>
        </p:nvSpPr>
        <p:spPr bwMode="auto">
          <a:xfrm>
            <a:off x="7921625" y="2051050"/>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7932" name="Freeform 1105"/>
          <p:cNvSpPr>
            <a:spLocks/>
          </p:cNvSpPr>
          <p:nvPr/>
        </p:nvSpPr>
        <p:spPr bwMode="auto">
          <a:xfrm>
            <a:off x="7921625" y="2051050"/>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7933" name="Freeform 1106"/>
          <p:cNvSpPr>
            <a:spLocks/>
          </p:cNvSpPr>
          <p:nvPr/>
        </p:nvSpPr>
        <p:spPr bwMode="auto">
          <a:xfrm>
            <a:off x="8755063" y="2051050"/>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6" y="0"/>
                  <a:pt x="190" y="0"/>
                </a:cubicBezTo>
                <a:cubicBezTo>
                  <a:pt x="295" y="0"/>
                  <a:pt x="380" y="36"/>
                  <a:pt x="380" y="80"/>
                </a:cubicBezTo>
                <a:cubicBezTo>
                  <a:pt x="380" y="124"/>
                  <a:pt x="295" y="160"/>
                  <a:pt x="190" y="160"/>
                </a:cubicBezTo>
                <a:cubicBezTo>
                  <a:pt x="86"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7934" name="Freeform 1107"/>
          <p:cNvSpPr>
            <a:spLocks/>
          </p:cNvSpPr>
          <p:nvPr/>
        </p:nvSpPr>
        <p:spPr bwMode="auto">
          <a:xfrm>
            <a:off x="8755063" y="2051050"/>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6" y="0"/>
                  <a:pt x="190" y="0"/>
                </a:cubicBezTo>
                <a:cubicBezTo>
                  <a:pt x="295" y="0"/>
                  <a:pt x="380" y="36"/>
                  <a:pt x="380" y="80"/>
                </a:cubicBezTo>
                <a:cubicBezTo>
                  <a:pt x="380" y="124"/>
                  <a:pt x="295" y="160"/>
                  <a:pt x="190" y="160"/>
                </a:cubicBezTo>
                <a:cubicBezTo>
                  <a:pt x="86"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7937" name="Freeform 1110"/>
          <p:cNvSpPr>
            <a:spLocks/>
          </p:cNvSpPr>
          <p:nvPr/>
        </p:nvSpPr>
        <p:spPr bwMode="auto">
          <a:xfrm>
            <a:off x="3657600" y="2447925"/>
            <a:ext cx="388938"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5"/>
                  <a:pt x="85" y="0"/>
                  <a:pt x="190" y="0"/>
                </a:cubicBezTo>
                <a:cubicBezTo>
                  <a:pt x="295" y="0"/>
                  <a:pt x="380" y="35"/>
                  <a:pt x="380" y="80"/>
                </a:cubicBezTo>
                <a:cubicBezTo>
                  <a:pt x="380" y="124"/>
                  <a:pt x="295" y="160"/>
                  <a:pt x="190" y="160"/>
                </a:cubicBezTo>
                <a:cubicBezTo>
                  <a:pt x="85"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7938" name="Freeform 1111"/>
          <p:cNvSpPr>
            <a:spLocks/>
          </p:cNvSpPr>
          <p:nvPr/>
        </p:nvSpPr>
        <p:spPr bwMode="auto">
          <a:xfrm>
            <a:off x="3657600" y="2447925"/>
            <a:ext cx="388938"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5"/>
                  <a:pt x="85" y="0"/>
                  <a:pt x="190" y="0"/>
                </a:cubicBezTo>
                <a:cubicBezTo>
                  <a:pt x="295" y="0"/>
                  <a:pt x="380" y="35"/>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7939" name="Freeform 1112"/>
          <p:cNvSpPr>
            <a:spLocks/>
          </p:cNvSpPr>
          <p:nvPr/>
        </p:nvSpPr>
        <p:spPr bwMode="auto">
          <a:xfrm>
            <a:off x="4559300" y="2447925"/>
            <a:ext cx="388938"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5"/>
                  <a:pt x="85" y="0"/>
                  <a:pt x="190" y="0"/>
                </a:cubicBezTo>
                <a:cubicBezTo>
                  <a:pt x="295" y="0"/>
                  <a:pt x="380" y="35"/>
                  <a:pt x="380" y="80"/>
                </a:cubicBezTo>
                <a:cubicBezTo>
                  <a:pt x="380" y="124"/>
                  <a:pt x="295" y="160"/>
                  <a:pt x="190" y="160"/>
                </a:cubicBezTo>
                <a:cubicBezTo>
                  <a:pt x="85"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7940" name="Freeform 1113"/>
          <p:cNvSpPr>
            <a:spLocks/>
          </p:cNvSpPr>
          <p:nvPr/>
        </p:nvSpPr>
        <p:spPr bwMode="auto">
          <a:xfrm>
            <a:off x="4559300" y="2447925"/>
            <a:ext cx="388938"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5"/>
                  <a:pt x="85" y="0"/>
                  <a:pt x="190" y="0"/>
                </a:cubicBezTo>
                <a:cubicBezTo>
                  <a:pt x="295" y="0"/>
                  <a:pt x="380" y="35"/>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7941" name="Freeform 1114"/>
          <p:cNvSpPr>
            <a:spLocks/>
          </p:cNvSpPr>
          <p:nvPr/>
        </p:nvSpPr>
        <p:spPr bwMode="auto">
          <a:xfrm>
            <a:off x="5461000" y="2447925"/>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5"/>
                  <a:pt x="85" y="0"/>
                  <a:pt x="190" y="0"/>
                </a:cubicBezTo>
                <a:cubicBezTo>
                  <a:pt x="295" y="0"/>
                  <a:pt x="380" y="35"/>
                  <a:pt x="380" y="80"/>
                </a:cubicBezTo>
                <a:cubicBezTo>
                  <a:pt x="380" y="124"/>
                  <a:pt x="295" y="160"/>
                  <a:pt x="190" y="160"/>
                </a:cubicBezTo>
                <a:cubicBezTo>
                  <a:pt x="85" y="160"/>
                  <a:pt x="0" y="124"/>
                  <a:pt x="0" y="80"/>
                </a:cubicBezTo>
                <a:lnTo>
                  <a:pt x="0" y="80"/>
                </a:lnTo>
                <a:close/>
              </a:path>
            </a:pathLst>
          </a:custGeom>
          <a:solidFill>
            <a:srgbClr val="385723"/>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7942" name="Freeform 1115"/>
          <p:cNvSpPr>
            <a:spLocks/>
          </p:cNvSpPr>
          <p:nvPr/>
        </p:nvSpPr>
        <p:spPr bwMode="auto">
          <a:xfrm>
            <a:off x="5461000" y="2447925"/>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5"/>
                  <a:pt x="85" y="0"/>
                  <a:pt x="190" y="0"/>
                </a:cubicBezTo>
                <a:cubicBezTo>
                  <a:pt x="295" y="0"/>
                  <a:pt x="380" y="35"/>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7943" name="Freeform 1116"/>
          <p:cNvSpPr>
            <a:spLocks/>
          </p:cNvSpPr>
          <p:nvPr/>
        </p:nvSpPr>
        <p:spPr bwMode="auto">
          <a:xfrm>
            <a:off x="7102475" y="2447925"/>
            <a:ext cx="388938"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5"/>
                  <a:pt x="85" y="0"/>
                  <a:pt x="190" y="0"/>
                </a:cubicBezTo>
                <a:cubicBezTo>
                  <a:pt x="295" y="0"/>
                  <a:pt x="380" y="35"/>
                  <a:pt x="380" y="80"/>
                </a:cubicBezTo>
                <a:cubicBezTo>
                  <a:pt x="380" y="124"/>
                  <a:pt x="295" y="160"/>
                  <a:pt x="190" y="160"/>
                </a:cubicBezTo>
                <a:cubicBezTo>
                  <a:pt x="85" y="160"/>
                  <a:pt x="0" y="124"/>
                  <a:pt x="0" y="80"/>
                </a:cubicBezTo>
                <a:lnTo>
                  <a:pt x="0" y="80"/>
                </a:lnTo>
                <a:close/>
              </a:path>
            </a:pathLst>
          </a:custGeom>
          <a:solidFill>
            <a:srgbClr val="385723"/>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7944" name="Freeform 1117"/>
          <p:cNvSpPr>
            <a:spLocks/>
          </p:cNvSpPr>
          <p:nvPr/>
        </p:nvSpPr>
        <p:spPr bwMode="auto">
          <a:xfrm>
            <a:off x="7102475" y="2447925"/>
            <a:ext cx="388938"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5"/>
                  <a:pt x="85" y="0"/>
                  <a:pt x="190" y="0"/>
                </a:cubicBezTo>
                <a:cubicBezTo>
                  <a:pt x="295" y="0"/>
                  <a:pt x="380" y="35"/>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7945" name="Freeform 1118"/>
          <p:cNvSpPr>
            <a:spLocks/>
          </p:cNvSpPr>
          <p:nvPr/>
        </p:nvSpPr>
        <p:spPr bwMode="auto">
          <a:xfrm>
            <a:off x="6308725" y="2447925"/>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5"/>
                  <a:pt x="85" y="0"/>
                  <a:pt x="190" y="0"/>
                </a:cubicBezTo>
                <a:cubicBezTo>
                  <a:pt x="295" y="0"/>
                  <a:pt x="380" y="35"/>
                  <a:pt x="380" y="80"/>
                </a:cubicBezTo>
                <a:cubicBezTo>
                  <a:pt x="380" y="124"/>
                  <a:pt x="295" y="160"/>
                  <a:pt x="190" y="160"/>
                </a:cubicBezTo>
                <a:cubicBezTo>
                  <a:pt x="85"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7946" name="Freeform 1119"/>
          <p:cNvSpPr>
            <a:spLocks/>
          </p:cNvSpPr>
          <p:nvPr/>
        </p:nvSpPr>
        <p:spPr bwMode="auto">
          <a:xfrm>
            <a:off x="6308725" y="2447925"/>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5"/>
                  <a:pt x="85" y="0"/>
                  <a:pt x="190" y="0"/>
                </a:cubicBezTo>
                <a:cubicBezTo>
                  <a:pt x="295" y="0"/>
                  <a:pt x="380" y="35"/>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7947" name="Freeform 1120"/>
          <p:cNvSpPr>
            <a:spLocks/>
          </p:cNvSpPr>
          <p:nvPr/>
        </p:nvSpPr>
        <p:spPr bwMode="auto">
          <a:xfrm>
            <a:off x="7921625" y="2447925"/>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5"/>
                  <a:pt x="85" y="0"/>
                  <a:pt x="190" y="0"/>
                </a:cubicBezTo>
                <a:cubicBezTo>
                  <a:pt x="295" y="0"/>
                  <a:pt x="380" y="35"/>
                  <a:pt x="380" y="80"/>
                </a:cubicBezTo>
                <a:cubicBezTo>
                  <a:pt x="380" y="124"/>
                  <a:pt x="295" y="160"/>
                  <a:pt x="190" y="160"/>
                </a:cubicBezTo>
                <a:cubicBezTo>
                  <a:pt x="85"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7948" name="Freeform 1121"/>
          <p:cNvSpPr>
            <a:spLocks/>
          </p:cNvSpPr>
          <p:nvPr/>
        </p:nvSpPr>
        <p:spPr bwMode="auto">
          <a:xfrm>
            <a:off x="7921625" y="2447925"/>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5"/>
                  <a:pt x="85" y="0"/>
                  <a:pt x="190" y="0"/>
                </a:cubicBezTo>
                <a:cubicBezTo>
                  <a:pt x="295" y="0"/>
                  <a:pt x="380" y="35"/>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7949" name="Freeform 1122"/>
          <p:cNvSpPr>
            <a:spLocks/>
          </p:cNvSpPr>
          <p:nvPr/>
        </p:nvSpPr>
        <p:spPr bwMode="auto">
          <a:xfrm>
            <a:off x="8755063" y="2447925"/>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5"/>
                  <a:pt x="86" y="0"/>
                  <a:pt x="190" y="0"/>
                </a:cubicBezTo>
                <a:cubicBezTo>
                  <a:pt x="295" y="0"/>
                  <a:pt x="380" y="35"/>
                  <a:pt x="380" y="80"/>
                </a:cubicBezTo>
                <a:cubicBezTo>
                  <a:pt x="380" y="124"/>
                  <a:pt x="295" y="160"/>
                  <a:pt x="190" y="160"/>
                </a:cubicBezTo>
                <a:cubicBezTo>
                  <a:pt x="86"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7950" name="Freeform 1123"/>
          <p:cNvSpPr>
            <a:spLocks/>
          </p:cNvSpPr>
          <p:nvPr/>
        </p:nvSpPr>
        <p:spPr bwMode="auto">
          <a:xfrm>
            <a:off x="8755063" y="2447925"/>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5"/>
                  <a:pt x="86" y="0"/>
                  <a:pt x="190" y="0"/>
                </a:cubicBezTo>
                <a:cubicBezTo>
                  <a:pt x="295" y="0"/>
                  <a:pt x="380" y="35"/>
                  <a:pt x="380" y="80"/>
                </a:cubicBezTo>
                <a:cubicBezTo>
                  <a:pt x="380" y="124"/>
                  <a:pt x="295" y="160"/>
                  <a:pt x="190" y="160"/>
                </a:cubicBezTo>
                <a:cubicBezTo>
                  <a:pt x="86"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7951" name="Freeform 1124"/>
          <p:cNvSpPr>
            <a:spLocks/>
          </p:cNvSpPr>
          <p:nvPr/>
        </p:nvSpPr>
        <p:spPr bwMode="auto">
          <a:xfrm>
            <a:off x="2741613" y="2843213"/>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385723"/>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7952" name="Freeform 1125"/>
          <p:cNvSpPr>
            <a:spLocks/>
          </p:cNvSpPr>
          <p:nvPr/>
        </p:nvSpPr>
        <p:spPr bwMode="auto">
          <a:xfrm>
            <a:off x="2741613" y="2843213"/>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7953" name="Freeform 1126"/>
          <p:cNvSpPr>
            <a:spLocks/>
          </p:cNvSpPr>
          <p:nvPr/>
        </p:nvSpPr>
        <p:spPr bwMode="auto">
          <a:xfrm>
            <a:off x="7102475" y="2843213"/>
            <a:ext cx="388938"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385723"/>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7954" name="Freeform 1127"/>
          <p:cNvSpPr>
            <a:spLocks/>
          </p:cNvSpPr>
          <p:nvPr/>
        </p:nvSpPr>
        <p:spPr bwMode="auto">
          <a:xfrm>
            <a:off x="7102475" y="2843213"/>
            <a:ext cx="388938"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7955" name="Freeform 1128"/>
          <p:cNvSpPr>
            <a:spLocks/>
          </p:cNvSpPr>
          <p:nvPr/>
        </p:nvSpPr>
        <p:spPr bwMode="auto">
          <a:xfrm>
            <a:off x="5461000" y="2843213"/>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FF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7956" name="Freeform 1129"/>
          <p:cNvSpPr>
            <a:spLocks/>
          </p:cNvSpPr>
          <p:nvPr/>
        </p:nvSpPr>
        <p:spPr bwMode="auto">
          <a:xfrm>
            <a:off x="5461000" y="2843213"/>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7957" name="Freeform 1130"/>
          <p:cNvSpPr>
            <a:spLocks/>
          </p:cNvSpPr>
          <p:nvPr/>
        </p:nvSpPr>
        <p:spPr bwMode="auto">
          <a:xfrm>
            <a:off x="3657600" y="2843213"/>
            <a:ext cx="388938"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7958" name="Freeform 1131"/>
          <p:cNvSpPr>
            <a:spLocks/>
          </p:cNvSpPr>
          <p:nvPr/>
        </p:nvSpPr>
        <p:spPr bwMode="auto">
          <a:xfrm>
            <a:off x="3657600" y="2843213"/>
            <a:ext cx="388938"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7959" name="Freeform 1132"/>
          <p:cNvSpPr>
            <a:spLocks/>
          </p:cNvSpPr>
          <p:nvPr/>
        </p:nvSpPr>
        <p:spPr bwMode="auto">
          <a:xfrm>
            <a:off x="4559300" y="2843213"/>
            <a:ext cx="388938"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7960" name="Freeform 1133"/>
          <p:cNvSpPr>
            <a:spLocks/>
          </p:cNvSpPr>
          <p:nvPr/>
        </p:nvSpPr>
        <p:spPr bwMode="auto">
          <a:xfrm>
            <a:off x="4559300" y="2843213"/>
            <a:ext cx="388938"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7961" name="Freeform 1134"/>
          <p:cNvSpPr>
            <a:spLocks/>
          </p:cNvSpPr>
          <p:nvPr/>
        </p:nvSpPr>
        <p:spPr bwMode="auto">
          <a:xfrm>
            <a:off x="6308725" y="2843213"/>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7962" name="Freeform 1135"/>
          <p:cNvSpPr>
            <a:spLocks/>
          </p:cNvSpPr>
          <p:nvPr/>
        </p:nvSpPr>
        <p:spPr bwMode="auto">
          <a:xfrm>
            <a:off x="6308725" y="2843213"/>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7963" name="Freeform 1136"/>
          <p:cNvSpPr>
            <a:spLocks/>
          </p:cNvSpPr>
          <p:nvPr/>
        </p:nvSpPr>
        <p:spPr bwMode="auto">
          <a:xfrm>
            <a:off x="7921625" y="2843213"/>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7964" name="Freeform 1137"/>
          <p:cNvSpPr>
            <a:spLocks/>
          </p:cNvSpPr>
          <p:nvPr/>
        </p:nvSpPr>
        <p:spPr bwMode="auto">
          <a:xfrm>
            <a:off x="7921625" y="2843213"/>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7965" name="Freeform 1138"/>
          <p:cNvSpPr>
            <a:spLocks/>
          </p:cNvSpPr>
          <p:nvPr/>
        </p:nvSpPr>
        <p:spPr bwMode="auto">
          <a:xfrm>
            <a:off x="8755063" y="2843213"/>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6" y="0"/>
                  <a:pt x="190" y="0"/>
                </a:cubicBezTo>
                <a:cubicBezTo>
                  <a:pt x="295" y="0"/>
                  <a:pt x="380" y="36"/>
                  <a:pt x="380" y="80"/>
                </a:cubicBezTo>
                <a:cubicBezTo>
                  <a:pt x="380" y="124"/>
                  <a:pt x="295" y="160"/>
                  <a:pt x="190" y="160"/>
                </a:cubicBezTo>
                <a:cubicBezTo>
                  <a:pt x="86"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7966" name="Freeform 1139"/>
          <p:cNvSpPr>
            <a:spLocks/>
          </p:cNvSpPr>
          <p:nvPr/>
        </p:nvSpPr>
        <p:spPr bwMode="auto">
          <a:xfrm>
            <a:off x="8755063" y="2843213"/>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6" y="0"/>
                  <a:pt x="190" y="0"/>
                </a:cubicBezTo>
                <a:cubicBezTo>
                  <a:pt x="295" y="0"/>
                  <a:pt x="380" y="36"/>
                  <a:pt x="380" y="80"/>
                </a:cubicBezTo>
                <a:cubicBezTo>
                  <a:pt x="380" y="124"/>
                  <a:pt x="295" y="160"/>
                  <a:pt x="190" y="160"/>
                </a:cubicBezTo>
                <a:cubicBezTo>
                  <a:pt x="86"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1143" name="object 13"/>
          <p:cNvSpPr txBox="1"/>
          <p:nvPr/>
        </p:nvSpPr>
        <p:spPr>
          <a:xfrm>
            <a:off x="2783900" y="1490451"/>
            <a:ext cx="3639820" cy="153888"/>
          </a:xfrm>
          <a:prstGeom prst="rect">
            <a:avLst/>
          </a:prstGeom>
        </p:spPr>
        <p:txBody>
          <a:bodyPr vert="horz" wrap="square" lIns="0" tIns="0" rIns="0" bIns="0" rtlCol="0">
            <a:spAutoFit/>
          </a:bodyPr>
          <a:lstStyle/>
          <a:p>
            <a:pPr marL="12700">
              <a:lnSpc>
                <a:spcPct val="100000"/>
              </a:lnSpc>
            </a:pPr>
            <a:r>
              <a:rPr lang="en-US" sz="1000" dirty="0">
                <a:latin typeface="+mn-lt"/>
                <a:cs typeface="Arial"/>
              </a:rPr>
              <a:t>IBP does not include Armenia</a:t>
            </a:r>
            <a:endParaRPr sz="1000" dirty="0">
              <a:latin typeface="+mn-lt"/>
              <a:cs typeface="Arial"/>
            </a:endParaRPr>
          </a:p>
        </p:txBody>
      </p:sp>
      <p:sp>
        <p:nvSpPr>
          <p:cNvPr id="1144" name="object 14"/>
          <p:cNvSpPr txBox="1"/>
          <p:nvPr/>
        </p:nvSpPr>
        <p:spPr>
          <a:xfrm>
            <a:off x="2783900" y="1688537"/>
            <a:ext cx="3576320" cy="153888"/>
          </a:xfrm>
          <a:prstGeom prst="rect">
            <a:avLst/>
          </a:prstGeom>
        </p:spPr>
        <p:txBody>
          <a:bodyPr vert="horz" wrap="square" lIns="0" tIns="0" rIns="0" bIns="0" rtlCol="0">
            <a:spAutoFit/>
          </a:bodyPr>
          <a:lstStyle/>
          <a:p>
            <a:pPr marL="12700">
              <a:lnSpc>
                <a:spcPct val="100000"/>
              </a:lnSpc>
            </a:pPr>
            <a:r>
              <a:rPr lang="en-US" sz="1000" dirty="0">
                <a:cs typeface="Arial"/>
              </a:rPr>
              <a:t>IBP does not include</a:t>
            </a:r>
            <a:r>
              <a:rPr lang="ru-RU" sz="1000" dirty="0">
                <a:latin typeface="+mn-lt"/>
                <a:cs typeface="Arial"/>
              </a:rPr>
              <a:t> </a:t>
            </a:r>
            <a:r>
              <a:rPr lang="en-US" sz="1000" dirty="0">
                <a:latin typeface="+mn-lt"/>
                <a:cs typeface="Arial"/>
              </a:rPr>
              <a:t>Belarus</a:t>
            </a:r>
            <a:endParaRPr sz="1000" dirty="0">
              <a:latin typeface="+mn-lt"/>
              <a:cs typeface="Arial"/>
            </a:endParaRPr>
          </a:p>
        </p:txBody>
      </p:sp>
      <p:sp>
        <p:nvSpPr>
          <p:cNvPr id="1145" name="object 22"/>
          <p:cNvSpPr txBox="1"/>
          <p:nvPr/>
        </p:nvSpPr>
        <p:spPr>
          <a:xfrm>
            <a:off x="2783900" y="3270184"/>
            <a:ext cx="3564254" cy="153888"/>
          </a:xfrm>
          <a:prstGeom prst="rect">
            <a:avLst/>
          </a:prstGeom>
        </p:spPr>
        <p:txBody>
          <a:bodyPr vert="horz" wrap="square" lIns="0" tIns="0" rIns="0" bIns="0" rtlCol="0">
            <a:spAutoFit/>
          </a:bodyPr>
          <a:lstStyle/>
          <a:p>
            <a:pPr marL="12700">
              <a:lnSpc>
                <a:spcPct val="100000"/>
              </a:lnSpc>
            </a:pPr>
            <a:r>
              <a:rPr lang="ru-RU" sz="1000" dirty="0">
                <a:latin typeface="+mn-lt"/>
                <a:cs typeface="Arial"/>
              </a:rPr>
              <a:t>МБ</a:t>
            </a:r>
            <a:r>
              <a:rPr lang="en-US" sz="1000" dirty="0">
                <a:cs typeface="Arial"/>
              </a:rPr>
              <a:t> IBP does not include Kosovo</a:t>
            </a:r>
            <a:endParaRPr sz="1000" dirty="0">
              <a:latin typeface="+mn-lt"/>
              <a:cs typeface="Arial"/>
            </a:endParaRPr>
          </a:p>
        </p:txBody>
      </p:sp>
      <p:sp>
        <p:nvSpPr>
          <p:cNvPr id="1146" name="object 26"/>
          <p:cNvSpPr txBox="1"/>
          <p:nvPr/>
        </p:nvSpPr>
        <p:spPr>
          <a:xfrm>
            <a:off x="2783900" y="4065578"/>
            <a:ext cx="3887470" cy="153888"/>
          </a:xfrm>
          <a:prstGeom prst="rect">
            <a:avLst/>
          </a:prstGeom>
        </p:spPr>
        <p:txBody>
          <a:bodyPr vert="horz" wrap="square" lIns="0" tIns="0" rIns="0" bIns="0" rtlCol="0">
            <a:spAutoFit/>
          </a:bodyPr>
          <a:lstStyle/>
          <a:p>
            <a:pPr marL="12700">
              <a:lnSpc>
                <a:spcPct val="100000"/>
              </a:lnSpc>
            </a:pPr>
            <a:r>
              <a:rPr lang="en-US" sz="1000" dirty="0">
                <a:cs typeface="Arial"/>
              </a:rPr>
              <a:t>IBP does not include </a:t>
            </a:r>
            <a:r>
              <a:rPr lang="en-US" sz="1000" dirty="0">
                <a:latin typeface="+mn-lt"/>
                <a:cs typeface="Arial"/>
              </a:rPr>
              <a:t>Montenegro</a:t>
            </a:r>
            <a:endParaRPr sz="1000" dirty="0">
              <a:latin typeface="+mn-lt"/>
              <a:cs typeface="Arial"/>
            </a:endParaRPr>
          </a:p>
        </p:txBody>
      </p:sp>
      <p:sp>
        <p:nvSpPr>
          <p:cNvPr id="1147" name="object 33"/>
          <p:cNvSpPr txBox="1"/>
          <p:nvPr/>
        </p:nvSpPr>
        <p:spPr>
          <a:xfrm>
            <a:off x="2783900" y="5491803"/>
            <a:ext cx="3793490" cy="153888"/>
          </a:xfrm>
          <a:prstGeom prst="rect">
            <a:avLst/>
          </a:prstGeom>
        </p:spPr>
        <p:txBody>
          <a:bodyPr vert="horz" wrap="square" lIns="0" tIns="0" rIns="0" bIns="0" rtlCol="0">
            <a:spAutoFit/>
          </a:bodyPr>
          <a:lstStyle/>
          <a:p>
            <a:pPr marL="12700">
              <a:lnSpc>
                <a:spcPct val="100000"/>
              </a:lnSpc>
            </a:pPr>
            <a:r>
              <a:rPr lang="en-US" sz="1000" dirty="0">
                <a:cs typeface="Arial"/>
              </a:rPr>
              <a:t>IBP does not include </a:t>
            </a:r>
            <a:r>
              <a:rPr lang="en-US" sz="1000" dirty="0">
                <a:latin typeface="+mn-lt"/>
                <a:cs typeface="Arial"/>
              </a:rPr>
              <a:t>Uzbekistan</a:t>
            </a:r>
            <a:endParaRPr sz="1000" dirty="0">
              <a:latin typeface="+mn-lt"/>
              <a:cs typeface="Arial"/>
            </a:endParaRPr>
          </a:p>
        </p:txBody>
      </p:sp>
      <p:sp>
        <p:nvSpPr>
          <p:cNvPr id="1148" name="object 34"/>
          <p:cNvSpPr txBox="1"/>
          <p:nvPr/>
        </p:nvSpPr>
        <p:spPr>
          <a:xfrm>
            <a:off x="884996" y="844375"/>
            <a:ext cx="1809581" cy="5561394"/>
          </a:xfrm>
          <a:prstGeom prst="rect">
            <a:avLst/>
          </a:prstGeom>
        </p:spPr>
        <p:txBody>
          <a:bodyPr vert="horz" wrap="square" lIns="0" tIns="0" rIns="0" bIns="0" rtlCol="0">
            <a:spAutoFit/>
          </a:bodyPr>
          <a:lstStyle/>
          <a:p>
            <a:pPr marL="12700" marR="5080" indent="8890">
              <a:lnSpc>
                <a:spcPct val="132000"/>
              </a:lnSpc>
            </a:pPr>
            <a:r>
              <a:rPr sz="1000" dirty="0">
                <a:latin typeface="+mn-lt"/>
                <a:cs typeface="Arial"/>
              </a:rPr>
              <a:t>PEMPAL</a:t>
            </a:r>
            <a:r>
              <a:rPr lang="en-US" sz="1000" dirty="0">
                <a:latin typeface="+mn-lt"/>
                <a:cs typeface="Arial"/>
              </a:rPr>
              <a:t> Member States</a:t>
            </a:r>
            <a:endParaRPr lang="ru-RU" sz="1000" dirty="0">
              <a:latin typeface="+mn-lt"/>
              <a:cs typeface="Arial"/>
            </a:endParaRPr>
          </a:p>
          <a:p>
            <a:pPr marL="12700" marR="5080" indent="8890">
              <a:lnSpc>
                <a:spcPct val="132000"/>
              </a:lnSpc>
            </a:pPr>
            <a:r>
              <a:rPr lang="en-US" sz="1000" dirty="0">
                <a:latin typeface="+mn-lt"/>
                <a:cs typeface="Arial"/>
              </a:rPr>
              <a:t>Albania</a:t>
            </a:r>
            <a:endParaRPr sz="1000" dirty="0">
              <a:latin typeface="+mn-lt"/>
              <a:cs typeface="Arial"/>
            </a:endParaRPr>
          </a:p>
          <a:p>
            <a:pPr marL="15240" marR="1036955">
              <a:lnSpc>
                <a:spcPct val="125899"/>
              </a:lnSpc>
              <a:spcBef>
                <a:spcPts val="45"/>
              </a:spcBef>
            </a:pPr>
            <a:r>
              <a:rPr lang="en-US" sz="1000" dirty="0">
                <a:latin typeface="+mn-lt"/>
                <a:cs typeface="Arial"/>
              </a:rPr>
              <a:t>Azerbaijan </a:t>
            </a:r>
            <a:r>
              <a:rPr sz="1000" dirty="0">
                <a:latin typeface="+mn-lt"/>
                <a:cs typeface="Arial"/>
              </a:rPr>
              <a:t>  </a:t>
            </a:r>
            <a:r>
              <a:rPr lang="en-US" sz="1000" dirty="0">
                <a:latin typeface="+mn-lt"/>
                <a:cs typeface="Arial"/>
              </a:rPr>
              <a:t>Armenia</a:t>
            </a:r>
            <a:r>
              <a:rPr sz="1000" dirty="0">
                <a:latin typeface="+mn-lt"/>
                <a:cs typeface="Arial"/>
              </a:rPr>
              <a:t> </a:t>
            </a:r>
            <a:r>
              <a:rPr lang="en-US" sz="1000" dirty="0">
                <a:latin typeface="+mn-lt"/>
                <a:cs typeface="Arial"/>
              </a:rPr>
              <a:t>Belarus</a:t>
            </a:r>
            <a:r>
              <a:rPr sz="1000" dirty="0">
                <a:latin typeface="+mn-lt"/>
                <a:cs typeface="Arial"/>
              </a:rPr>
              <a:t>  </a:t>
            </a:r>
            <a:endParaRPr lang="en-US" sz="1000" dirty="0">
              <a:latin typeface="+mn-lt"/>
              <a:cs typeface="Arial"/>
            </a:endParaRPr>
          </a:p>
          <a:p>
            <a:pPr marL="15240" marR="1036955">
              <a:lnSpc>
                <a:spcPct val="125899"/>
              </a:lnSpc>
              <a:spcBef>
                <a:spcPts val="45"/>
              </a:spcBef>
            </a:pPr>
            <a:r>
              <a:rPr lang="en-US" sz="1000" dirty="0">
                <a:latin typeface="+mn-lt"/>
                <a:cs typeface="Arial"/>
              </a:rPr>
              <a:t>B&amp;H</a:t>
            </a:r>
            <a:r>
              <a:rPr sz="1150" b="1" dirty="0">
                <a:latin typeface="+mn-lt"/>
                <a:cs typeface="Arial"/>
              </a:rPr>
              <a:t> </a:t>
            </a:r>
            <a:endParaRPr lang="ru-RU" sz="1150" b="1" dirty="0">
              <a:latin typeface="+mn-lt"/>
              <a:cs typeface="Arial"/>
            </a:endParaRPr>
          </a:p>
          <a:p>
            <a:pPr marL="15240" marR="1036955">
              <a:lnSpc>
                <a:spcPct val="125899"/>
              </a:lnSpc>
              <a:spcBef>
                <a:spcPts val="45"/>
              </a:spcBef>
            </a:pPr>
            <a:r>
              <a:rPr lang="en-US" sz="1000" dirty="0">
                <a:latin typeface="+mn-lt"/>
                <a:cs typeface="Arial"/>
              </a:rPr>
              <a:t>Bulgaria</a:t>
            </a:r>
            <a:r>
              <a:rPr sz="1000" dirty="0">
                <a:latin typeface="+mn-lt"/>
                <a:cs typeface="Arial"/>
              </a:rPr>
              <a:t>  </a:t>
            </a:r>
            <a:r>
              <a:rPr lang="en-US" sz="1000" dirty="0">
                <a:latin typeface="+mn-lt"/>
                <a:cs typeface="Arial"/>
              </a:rPr>
              <a:t>Croatia</a:t>
            </a:r>
            <a:endParaRPr sz="1000" dirty="0">
              <a:latin typeface="+mn-lt"/>
              <a:cs typeface="Arial"/>
            </a:endParaRPr>
          </a:p>
          <a:p>
            <a:pPr marL="15240" marR="254635">
              <a:lnSpc>
                <a:spcPct val="130000"/>
              </a:lnSpc>
            </a:pPr>
            <a:r>
              <a:rPr lang="en-US" sz="1000" dirty="0">
                <a:latin typeface="+mn-lt"/>
                <a:cs typeface="Arial"/>
              </a:rPr>
              <a:t>Czech Republic </a:t>
            </a:r>
            <a:r>
              <a:rPr lang="ru-RU" sz="1000" dirty="0">
                <a:latin typeface="+mn-lt"/>
                <a:cs typeface="Arial"/>
              </a:rPr>
              <a:t>(</a:t>
            </a:r>
            <a:r>
              <a:rPr lang="en-US" sz="1000" dirty="0">
                <a:latin typeface="+mn-lt"/>
                <a:cs typeface="Arial"/>
              </a:rPr>
              <a:t>IACOP</a:t>
            </a:r>
            <a:r>
              <a:rPr lang="ru-RU" sz="1000" dirty="0">
                <a:latin typeface="+mn-lt"/>
                <a:cs typeface="Arial"/>
              </a:rPr>
              <a:t>)</a:t>
            </a:r>
          </a:p>
          <a:p>
            <a:pPr marL="15240" marR="254635">
              <a:lnSpc>
                <a:spcPct val="130000"/>
              </a:lnSpc>
            </a:pPr>
            <a:r>
              <a:rPr lang="en-US" sz="1000" dirty="0">
                <a:latin typeface="+mn-lt"/>
                <a:cs typeface="Arial"/>
              </a:rPr>
              <a:t>Georgia</a:t>
            </a:r>
            <a:endParaRPr sz="1000" dirty="0">
              <a:latin typeface="+mn-lt"/>
              <a:cs typeface="Arial"/>
            </a:endParaRPr>
          </a:p>
          <a:p>
            <a:pPr marL="21590" marR="659765">
              <a:lnSpc>
                <a:spcPct val="130000"/>
              </a:lnSpc>
              <a:spcBef>
                <a:spcPts val="20"/>
              </a:spcBef>
            </a:pPr>
            <a:r>
              <a:rPr lang="en-US" sz="1000" dirty="0">
                <a:latin typeface="+mn-lt"/>
                <a:cs typeface="Arial"/>
              </a:rPr>
              <a:t>Hungary</a:t>
            </a:r>
            <a:r>
              <a:rPr lang="ru-RU" sz="1000" dirty="0">
                <a:latin typeface="+mn-lt"/>
                <a:cs typeface="Arial"/>
              </a:rPr>
              <a:t> (</a:t>
            </a:r>
            <a:r>
              <a:rPr lang="en-US" sz="1000" dirty="0">
                <a:latin typeface="+mn-lt"/>
                <a:cs typeface="Arial"/>
              </a:rPr>
              <a:t>IACOP</a:t>
            </a:r>
            <a:r>
              <a:rPr lang="ru-RU" sz="1000" dirty="0">
                <a:latin typeface="+mn-lt"/>
                <a:cs typeface="Arial"/>
              </a:rPr>
              <a:t>)</a:t>
            </a:r>
            <a:r>
              <a:rPr sz="1000" dirty="0">
                <a:latin typeface="+mn-lt"/>
                <a:cs typeface="Arial"/>
              </a:rPr>
              <a:t>  </a:t>
            </a:r>
            <a:r>
              <a:rPr lang="en-US" sz="1000" dirty="0">
                <a:latin typeface="+mn-lt"/>
                <a:cs typeface="Arial"/>
              </a:rPr>
              <a:t>Kazakhstan</a:t>
            </a:r>
            <a:r>
              <a:rPr sz="1000" dirty="0">
                <a:latin typeface="+mn-lt"/>
                <a:cs typeface="Arial"/>
              </a:rPr>
              <a:t> </a:t>
            </a:r>
            <a:endParaRPr lang="en-US" sz="1000" dirty="0">
              <a:latin typeface="+mn-lt"/>
              <a:cs typeface="Arial"/>
            </a:endParaRPr>
          </a:p>
          <a:p>
            <a:pPr marL="21590" marR="659765">
              <a:lnSpc>
                <a:spcPct val="130000"/>
              </a:lnSpc>
              <a:spcBef>
                <a:spcPts val="20"/>
              </a:spcBef>
            </a:pPr>
            <a:r>
              <a:rPr lang="en-US" sz="1000" dirty="0">
                <a:latin typeface="+mn-lt"/>
                <a:cs typeface="Arial"/>
              </a:rPr>
              <a:t>Kosovo</a:t>
            </a:r>
            <a:endParaRPr sz="1000" dirty="0">
              <a:latin typeface="+mn-lt"/>
              <a:cs typeface="Arial"/>
            </a:endParaRPr>
          </a:p>
          <a:p>
            <a:pPr marL="21590" marR="716915">
              <a:lnSpc>
                <a:spcPts val="1560"/>
              </a:lnSpc>
              <a:spcBef>
                <a:spcPts val="85"/>
              </a:spcBef>
            </a:pPr>
            <a:r>
              <a:rPr lang="en-US" sz="1000" dirty="0">
                <a:latin typeface="+mn-lt"/>
                <a:cs typeface="Arial"/>
              </a:rPr>
              <a:t>Kyrgyz Republic</a:t>
            </a:r>
            <a:r>
              <a:rPr lang="ru-RU" sz="1000" dirty="0">
                <a:latin typeface="+mn-lt"/>
                <a:cs typeface="Arial"/>
              </a:rPr>
              <a:t> </a:t>
            </a:r>
            <a:r>
              <a:rPr lang="en-US" sz="1000" dirty="0">
                <a:latin typeface="+mn-lt"/>
                <a:cs typeface="Arial"/>
              </a:rPr>
              <a:t>Macedonia</a:t>
            </a:r>
            <a:endParaRPr sz="1000" dirty="0">
              <a:latin typeface="+mn-lt"/>
              <a:cs typeface="Arial"/>
            </a:endParaRPr>
          </a:p>
          <a:p>
            <a:pPr marL="21590" marR="907415">
              <a:lnSpc>
                <a:spcPts val="1560"/>
              </a:lnSpc>
              <a:spcBef>
                <a:spcPts val="20"/>
              </a:spcBef>
            </a:pPr>
            <a:r>
              <a:rPr lang="en-US" sz="1000" dirty="0">
                <a:latin typeface="+mn-lt"/>
                <a:cs typeface="Arial"/>
              </a:rPr>
              <a:t>Moldova</a:t>
            </a:r>
            <a:r>
              <a:rPr sz="1000" dirty="0">
                <a:latin typeface="+mn-lt"/>
                <a:cs typeface="Arial"/>
              </a:rPr>
              <a:t> </a:t>
            </a:r>
            <a:r>
              <a:rPr lang="en-US" sz="1000" dirty="0">
                <a:latin typeface="+mn-lt"/>
                <a:cs typeface="Arial"/>
              </a:rPr>
              <a:t>Montenegro</a:t>
            </a:r>
            <a:endParaRPr sz="1000" dirty="0">
              <a:latin typeface="+mn-lt"/>
              <a:cs typeface="Arial"/>
            </a:endParaRPr>
          </a:p>
          <a:p>
            <a:pPr marL="12700" marR="1000760" indent="8890">
              <a:lnSpc>
                <a:spcPct val="130000"/>
              </a:lnSpc>
              <a:spcBef>
                <a:spcPts val="200"/>
              </a:spcBef>
            </a:pPr>
            <a:r>
              <a:rPr lang="en-US" sz="1000" dirty="0">
                <a:latin typeface="+mn-lt"/>
                <a:cs typeface="Arial"/>
              </a:rPr>
              <a:t>Romania</a:t>
            </a:r>
            <a:r>
              <a:rPr sz="1000" dirty="0">
                <a:latin typeface="+mn-lt"/>
                <a:cs typeface="Arial"/>
              </a:rPr>
              <a:t> </a:t>
            </a:r>
            <a:endParaRPr lang="ru-RU" sz="1000" dirty="0">
              <a:latin typeface="+mn-lt"/>
              <a:cs typeface="Arial"/>
            </a:endParaRPr>
          </a:p>
          <a:p>
            <a:pPr marL="12700" marR="1000760" indent="8890">
              <a:lnSpc>
                <a:spcPct val="130000"/>
              </a:lnSpc>
              <a:spcBef>
                <a:spcPts val="200"/>
              </a:spcBef>
            </a:pPr>
            <a:r>
              <a:rPr lang="en-US" sz="1000" dirty="0">
                <a:latin typeface="+mn-lt"/>
                <a:cs typeface="Arial"/>
              </a:rPr>
              <a:t>Russia</a:t>
            </a:r>
            <a:endParaRPr lang="ru-RU" sz="1000" dirty="0">
              <a:latin typeface="+mn-lt"/>
              <a:cs typeface="Arial"/>
            </a:endParaRPr>
          </a:p>
          <a:p>
            <a:pPr marL="12700" marR="1000760" indent="8890">
              <a:lnSpc>
                <a:spcPct val="130000"/>
              </a:lnSpc>
              <a:spcBef>
                <a:spcPts val="200"/>
              </a:spcBef>
            </a:pPr>
            <a:r>
              <a:rPr lang="en-US" sz="1000" dirty="0">
                <a:latin typeface="+mn-lt"/>
                <a:cs typeface="Arial"/>
              </a:rPr>
              <a:t>Serbia</a:t>
            </a:r>
            <a:r>
              <a:rPr sz="1000" dirty="0">
                <a:latin typeface="+mn-lt"/>
                <a:cs typeface="Arial"/>
              </a:rPr>
              <a:t>  </a:t>
            </a:r>
            <a:r>
              <a:rPr lang="en-US" sz="1000" dirty="0">
                <a:latin typeface="+mn-lt"/>
                <a:cs typeface="Arial"/>
              </a:rPr>
              <a:t>Tajikistan</a:t>
            </a:r>
            <a:r>
              <a:rPr sz="1000" dirty="0">
                <a:latin typeface="+mn-lt"/>
                <a:cs typeface="Arial"/>
              </a:rPr>
              <a:t>  </a:t>
            </a:r>
            <a:r>
              <a:rPr lang="en-US" sz="1000" dirty="0">
                <a:latin typeface="+mn-lt"/>
                <a:cs typeface="Arial"/>
              </a:rPr>
              <a:t>Turkey</a:t>
            </a:r>
            <a:r>
              <a:rPr sz="1000" dirty="0">
                <a:latin typeface="+mn-lt"/>
                <a:cs typeface="Arial"/>
              </a:rPr>
              <a:t> </a:t>
            </a:r>
            <a:endParaRPr lang="en-US" sz="1000" dirty="0">
              <a:latin typeface="+mn-lt"/>
              <a:cs typeface="Arial"/>
            </a:endParaRPr>
          </a:p>
          <a:p>
            <a:pPr marL="12700" marR="1000760" indent="8890">
              <a:lnSpc>
                <a:spcPct val="130000"/>
              </a:lnSpc>
              <a:spcBef>
                <a:spcPts val="200"/>
              </a:spcBef>
            </a:pPr>
            <a:r>
              <a:rPr lang="en-US" sz="1000" dirty="0">
                <a:latin typeface="+mn-lt"/>
                <a:cs typeface="Arial"/>
              </a:rPr>
              <a:t>Ukraine</a:t>
            </a:r>
            <a:r>
              <a:rPr sz="1000" dirty="0">
                <a:latin typeface="+mn-lt"/>
                <a:cs typeface="Arial"/>
              </a:rPr>
              <a:t>  </a:t>
            </a:r>
            <a:r>
              <a:rPr lang="en-US" sz="1000" dirty="0">
                <a:latin typeface="+mn-lt"/>
                <a:cs typeface="Arial"/>
              </a:rPr>
              <a:t>Uzbekistan</a:t>
            </a:r>
          </a:p>
          <a:p>
            <a:pPr marL="12700" marR="1000760" indent="8890">
              <a:lnSpc>
                <a:spcPct val="130000"/>
              </a:lnSpc>
              <a:spcBef>
                <a:spcPts val="200"/>
              </a:spcBef>
            </a:pPr>
            <a:r>
              <a:rPr lang="en-US" sz="1000" dirty="0">
                <a:latin typeface="+mn-lt"/>
                <a:cs typeface="Arial"/>
              </a:rPr>
              <a:t>Public Access (No of countries)</a:t>
            </a:r>
          </a:p>
        </p:txBody>
      </p:sp>
      <p:sp>
        <p:nvSpPr>
          <p:cNvPr id="1149" name="object 36"/>
          <p:cNvSpPr txBox="1"/>
          <p:nvPr/>
        </p:nvSpPr>
        <p:spPr>
          <a:xfrm>
            <a:off x="2777804" y="5894070"/>
            <a:ext cx="1097280" cy="153888"/>
          </a:xfrm>
          <a:prstGeom prst="rect">
            <a:avLst/>
          </a:prstGeom>
        </p:spPr>
        <p:txBody>
          <a:bodyPr vert="horz" wrap="square" lIns="0" tIns="0" rIns="0" bIns="0" rtlCol="0" anchor="b">
            <a:spAutoFit/>
          </a:bodyPr>
          <a:lstStyle/>
          <a:p>
            <a:pPr marL="12700">
              <a:lnSpc>
                <a:spcPct val="100000"/>
              </a:lnSpc>
              <a:tabLst>
                <a:tab pos="935990" algn="l"/>
              </a:tabLst>
            </a:pPr>
            <a:r>
              <a:rPr lang="en-US" sz="1000" dirty="0">
                <a:latin typeface="+mn-lt"/>
                <a:cs typeface="Arial"/>
              </a:rPr>
              <a:t>8</a:t>
            </a:r>
            <a:r>
              <a:rPr sz="1000" dirty="0">
                <a:latin typeface="+mn-lt"/>
                <a:cs typeface="Arial"/>
              </a:rPr>
              <a:t>	18</a:t>
            </a:r>
          </a:p>
        </p:txBody>
      </p:sp>
      <p:sp>
        <p:nvSpPr>
          <p:cNvPr id="1150" name="object 37"/>
          <p:cNvSpPr txBox="1"/>
          <p:nvPr/>
        </p:nvSpPr>
        <p:spPr>
          <a:xfrm>
            <a:off x="4603470" y="5894070"/>
            <a:ext cx="174625" cy="153888"/>
          </a:xfrm>
          <a:prstGeom prst="rect">
            <a:avLst/>
          </a:prstGeom>
        </p:spPr>
        <p:txBody>
          <a:bodyPr vert="horz" wrap="square" lIns="0" tIns="0" rIns="0" bIns="0" rtlCol="0" anchor="b">
            <a:spAutoFit/>
          </a:bodyPr>
          <a:lstStyle/>
          <a:p>
            <a:pPr marL="12700">
              <a:lnSpc>
                <a:spcPct val="100000"/>
              </a:lnSpc>
            </a:pPr>
            <a:r>
              <a:rPr sz="1000" dirty="0">
                <a:latin typeface="+mn-lt"/>
                <a:cs typeface="Times New Roman"/>
              </a:rPr>
              <a:t>18</a:t>
            </a:r>
          </a:p>
        </p:txBody>
      </p:sp>
      <p:sp>
        <p:nvSpPr>
          <p:cNvPr id="1151" name="object 38"/>
          <p:cNvSpPr txBox="1"/>
          <p:nvPr/>
        </p:nvSpPr>
        <p:spPr>
          <a:xfrm>
            <a:off x="8797319" y="5894070"/>
            <a:ext cx="175895" cy="153888"/>
          </a:xfrm>
          <a:prstGeom prst="rect">
            <a:avLst/>
          </a:prstGeom>
        </p:spPr>
        <p:txBody>
          <a:bodyPr vert="horz" wrap="square" lIns="0" tIns="0" rIns="0" bIns="0" rtlCol="0" anchor="b">
            <a:spAutoFit/>
          </a:bodyPr>
          <a:lstStyle/>
          <a:p>
            <a:pPr marL="12700">
              <a:lnSpc>
                <a:spcPct val="100000"/>
              </a:lnSpc>
            </a:pPr>
            <a:r>
              <a:rPr sz="1000" dirty="0">
                <a:latin typeface="+mn-lt"/>
                <a:cs typeface="Times New Roman"/>
              </a:rPr>
              <a:t>17</a:t>
            </a:r>
          </a:p>
        </p:txBody>
      </p:sp>
      <p:sp>
        <p:nvSpPr>
          <p:cNvPr id="1152" name="object 41"/>
          <p:cNvSpPr txBox="1"/>
          <p:nvPr/>
        </p:nvSpPr>
        <p:spPr>
          <a:xfrm>
            <a:off x="5496492" y="5894070"/>
            <a:ext cx="3204210" cy="153888"/>
          </a:xfrm>
          <a:prstGeom prst="rect">
            <a:avLst/>
          </a:prstGeom>
        </p:spPr>
        <p:txBody>
          <a:bodyPr vert="horz" wrap="square" lIns="0" tIns="0" rIns="0" bIns="0" rtlCol="0" anchor="b">
            <a:spAutoFit/>
          </a:bodyPr>
          <a:lstStyle/>
          <a:p>
            <a:pPr marL="21590">
              <a:lnSpc>
                <a:spcPct val="100000"/>
              </a:lnSpc>
              <a:tabLst>
                <a:tab pos="868680" algn="l"/>
                <a:tab pos="1654810" algn="l"/>
                <a:tab pos="2480945" algn="l"/>
              </a:tabLst>
            </a:pPr>
            <a:r>
              <a:rPr sz="1000" dirty="0">
                <a:latin typeface="+mn-lt"/>
                <a:cs typeface="Arial"/>
              </a:rPr>
              <a:t>1</a:t>
            </a:r>
            <a:r>
              <a:rPr lang="en-US" sz="1000" dirty="0">
                <a:latin typeface="+mn-lt"/>
                <a:cs typeface="Arial"/>
              </a:rPr>
              <a:t>1</a:t>
            </a:r>
            <a:r>
              <a:rPr sz="1000" dirty="0">
                <a:latin typeface="+mn-lt"/>
                <a:cs typeface="Arial"/>
              </a:rPr>
              <a:t>	17	6	17</a:t>
            </a:r>
          </a:p>
        </p:txBody>
      </p:sp>
      <p:sp>
        <p:nvSpPr>
          <p:cNvPr id="1153" name="object 43"/>
          <p:cNvSpPr txBox="1"/>
          <p:nvPr/>
        </p:nvSpPr>
        <p:spPr>
          <a:xfrm>
            <a:off x="1851257" y="6040342"/>
            <a:ext cx="4457468" cy="605294"/>
          </a:xfrm>
          <a:prstGeom prst="rect">
            <a:avLst/>
          </a:prstGeom>
        </p:spPr>
        <p:txBody>
          <a:bodyPr vert="horz" wrap="square" lIns="0" tIns="0" rIns="0" bIns="0" rtlCol="0">
            <a:spAutoFit/>
          </a:bodyPr>
          <a:lstStyle/>
          <a:p>
            <a:pPr marL="12700" marR="2404110" indent="8890">
              <a:lnSpc>
                <a:spcPct val="130000"/>
              </a:lnSpc>
            </a:pPr>
            <a:r>
              <a:rPr lang="en-US" sz="1000" dirty="0">
                <a:latin typeface="+mn-lt"/>
                <a:cs typeface="Arial"/>
              </a:rPr>
              <a:t>Not produced</a:t>
            </a:r>
          </a:p>
          <a:p>
            <a:pPr marL="12700" marR="2404110" indent="8890">
              <a:lnSpc>
                <a:spcPct val="130000"/>
              </a:lnSpc>
            </a:pPr>
            <a:r>
              <a:rPr lang="en-US" sz="1000" dirty="0">
                <a:latin typeface="+mn-lt"/>
                <a:cs typeface="Arial"/>
              </a:rPr>
              <a:t>Accessible to public</a:t>
            </a:r>
          </a:p>
          <a:p>
            <a:pPr marL="21590">
              <a:lnSpc>
                <a:spcPct val="100000"/>
              </a:lnSpc>
              <a:spcBef>
                <a:spcPts val="359"/>
              </a:spcBef>
            </a:pPr>
            <a:r>
              <a:rPr lang="en-US" sz="1000" dirty="0">
                <a:latin typeface="+mn-lt"/>
                <a:cs typeface="Arial"/>
              </a:rPr>
              <a:t>Produced but inaccessible to public or published with delay</a:t>
            </a:r>
            <a:endParaRPr sz="1000" dirty="0">
              <a:latin typeface="+mn-lt"/>
              <a:cs typeface="Arial"/>
            </a:endParaRPr>
          </a:p>
        </p:txBody>
      </p:sp>
      <p:sp>
        <p:nvSpPr>
          <p:cNvPr id="1154" name="object 41"/>
          <p:cNvSpPr txBox="1"/>
          <p:nvPr/>
        </p:nvSpPr>
        <p:spPr>
          <a:xfrm>
            <a:off x="6805844" y="6221413"/>
            <a:ext cx="1880956" cy="307777"/>
          </a:xfrm>
          <a:prstGeom prst="rect">
            <a:avLst/>
          </a:prstGeom>
        </p:spPr>
        <p:txBody>
          <a:bodyPr vert="horz" wrap="square" lIns="0" tIns="0" rIns="0" bIns="0" rtlCol="0">
            <a:spAutoFit/>
          </a:bodyPr>
          <a:lstStyle/>
          <a:p>
            <a:pPr marL="12700">
              <a:lnSpc>
                <a:spcPct val="100000"/>
              </a:lnSpc>
              <a:spcBef>
                <a:spcPts val="720"/>
              </a:spcBef>
            </a:pPr>
            <a:r>
              <a:rPr lang="en-US" sz="1000" dirty="0">
                <a:latin typeface="+mn-lt"/>
                <a:cs typeface="Arial"/>
              </a:rPr>
              <a:t>Source</a:t>
            </a:r>
            <a:r>
              <a:rPr sz="1000" dirty="0">
                <a:latin typeface="+mn-lt"/>
                <a:cs typeface="Arial"/>
              </a:rPr>
              <a:t>: lnternational Budget </a:t>
            </a:r>
            <a:r>
              <a:rPr lang="en-US" sz="1000" dirty="0">
                <a:latin typeface="+mn-lt"/>
                <a:cs typeface="Arial"/>
              </a:rPr>
              <a:t>Partnership</a:t>
            </a:r>
            <a:r>
              <a:rPr sz="1000" dirty="0">
                <a:latin typeface="+mn-lt"/>
                <a:cs typeface="Arial"/>
              </a:rPr>
              <a:t> </a:t>
            </a:r>
            <a:r>
              <a:rPr lang="en-US" sz="1000" dirty="0">
                <a:latin typeface="+mn-lt"/>
                <a:cs typeface="Arial"/>
              </a:rPr>
              <a:t>, January  2018</a:t>
            </a:r>
            <a:endParaRPr sz="1000" dirty="0">
              <a:latin typeface="+mn-lt"/>
              <a:cs typeface="Arial"/>
            </a:endParaRPr>
          </a:p>
        </p:txBody>
      </p:sp>
      <p:sp>
        <p:nvSpPr>
          <p:cNvPr id="1155" name="object 2"/>
          <p:cNvSpPr txBox="1"/>
          <p:nvPr/>
        </p:nvSpPr>
        <p:spPr>
          <a:xfrm>
            <a:off x="1034770" y="118646"/>
            <a:ext cx="8566430" cy="338554"/>
          </a:xfrm>
          <a:prstGeom prst="rect">
            <a:avLst/>
          </a:prstGeom>
        </p:spPr>
        <p:txBody>
          <a:bodyPr vert="horz" wrap="square" lIns="0" tIns="0" rIns="0" bIns="0" rtlCol="0">
            <a:spAutoFit/>
          </a:bodyPr>
          <a:lstStyle/>
          <a:p>
            <a:pPr marL="12700">
              <a:lnSpc>
                <a:spcPct val="100000"/>
              </a:lnSpc>
            </a:pPr>
            <a:r>
              <a:rPr lang="en-US" sz="2200" dirty="0">
                <a:solidFill>
                  <a:srgbClr val="002060"/>
                </a:solidFill>
                <a:latin typeface="Calibri"/>
              </a:rPr>
              <a:t>Access to Documents According to OBS</a:t>
            </a:r>
            <a:r>
              <a:rPr lang="ru-RU" sz="2200" dirty="0">
                <a:solidFill>
                  <a:srgbClr val="002060"/>
                </a:solidFill>
                <a:latin typeface="Calibri"/>
              </a:rPr>
              <a:t> </a:t>
            </a:r>
            <a:r>
              <a:rPr sz="2200" dirty="0">
                <a:solidFill>
                  <a:srgbClr val="002060"/>
                </a:solidFill>
                <a:latin typeface="Calibri"/>
              </a:rPr>
              <a:t>2017</a:t>
            </a:r>
            <a:r>
              <a:rPr lang="ru-RU" sz="2200" dirty="0">
                <a:solidFill>
                  <a:srgbClr val="002060"/>
                </a:solidFill>
                <a:latin typeface="Calibri"/>
              </a:rPr>
              <a:t>:</a:t>
            </a:r>
            <a:r>
              <a:rPr sz="2200" dirty="0">
                <a:solidFill>
                  <a:srgbClr val="002060"/>
                </a:solidFill>
                <a:latin typeface="Calibri"/>
              </a:rPr>
              <a:t> PEMPAL</a:t>
            </a:r>
            <a:r>
              <a:rPr lang="en-US" sz="2200" dirty="0">
                <a:solidFill>
                  <a:srgbClr val="002060"/>
                </a:solidFill>
                <a:latin typeface="Calibri"/>
              </a:rPr>
              <a:t> Countries</a:t>
            </a:r>
            <a:endParaRPr sz="2200" dirty="0">
              <a:solidFill>
                <a:srgbClr val="002060"/>
              </a:solidFill>
              <a:latin typeface="Calibri"/>
            </a:endParaRPr>
          </a:p>
        </p:txBody>
      </p:sp>
      <p:sp>
        <p:nvSpPr>
          <p:cNvPr id="1156" name="Прямоугольник 1155"/>
          <p:cNvSpPr/>
          <p:nvPr/>
        </p:nvSpPr>
        <p:spPr>
          <a:xfrm>
            <a:off x="2511590" y="630105"/>
            <a:ext cx="1011898" cy="390144"/>
          </a:xfrm>
          <a:prstGeom prst="rect">
            <a:avLst/>
          </a:prstGeom>
        </p:spPr>
        <p:txBody>
          <a:bodyPr lIns="0" tIns="0" rIns="0" bIns="0" anchor="b">
            <a:noAutofit/>
          </a:bodyPr>
          <a:lstStyle/>
          <a:p>
            <a:pPr indent="0">
              <a:spcAft>
                <a:spcPts val="0"/>
              </a:spcAft>
            </a:pPr>
            <a:r>
              <a:rPr lang="en-US" sz="1000" dirty="0">
                <a:latin typeface="Calibri"/>
              </a:rPr>
              <a:t>Pre-Budget Statement</a:t>
            </a:r>
          </a:p>
        </p:txBody>
      </p:sp>
      <p:sp>
        <p:nvSpPr>
          <p:cNvPr id="1157" name="Прямоугольник 1156"/>
          <p:cNvSpPr/>
          <p:nvPr/>
        </p:nvSpPr>
        <p:spPr>
          <a:xfrm>
            <a:off x="3576892" y="456369"/>
            <a:ext cx="818324" cy="576072"/>
          </a:xfrm>
          <a:prstGeom prst="rect">
            <a:avLst/>
          </a:prstGeom>
        </p:spPr>
        <p:txBody>
          <a:bodyPr lIns="0" tIns="0" rIns="0" bIns="0" anchor="b">
            <a:noAutofit/>
          </a:bodyPr>
          <a:lstStyle/>
          <a:p>
            <a:pPr indent="0">
              <a:spcAft>
                <a:spcPts val="0"/>
              </a:spcAft>
            </a:pPr>
            <a:r>
              <a:rPr lang="en-US" sz="1000" dirty="0">
                <a:latin typeface="Calibri"/>
              </a:rPr>
              <a:t>Executive Budget Proposal</a:t>
            </a:r>
          </a:p>
        </p:txBody>
      </p:sp>
      <p:sp>
        <p:nvSpPr>
          <p:cNvPr id="1158" name="Прямоугольник 1157"/>
          <p:cNvSpPr/>
          <p:nvPr/>
        </p:nvSpPr>
        <p:spPr>
          <a:xfrm>
            <a:off x="4428744" y="648393"/>
            <a:ext cx="842745" cy="377952"/>
          </a:xfrm>
          <a:prstGeom prst="rect">
            <a:avLst/>
          </a:prstGeom>
        </p:spPr>
        <p:txBody>
          <a:bodyPr lIns="0" tIns="0" rIns="0" bIns="0" anchor="b">
            <a:noAutofit/>
          </a:bodyPr>
          <a:lstStyle/>
          <a:p>
            <a:pPr indent="0">
              <a:spcAft>
                <a:spcPts val="0"/>
              </a:spcAft>
            </a:pPr>
            <a:r>
              <a:rPr lang="en-US" sz="1000" dirty="0">
                <a:latin typeface="Calibri"/>
              </a:rPr>
              <a:t>Enacted</a:t>
            </a:r>
            <a:r>
              <a:rPr lang="ru-RU" sz="1000" dirty="0">
                <a:latin typeface="Calibri"/>
              </a:rPr>
              <a:t> </a:t>
            </a:r>
            <a:r>
              <a:rPr lang="en-US" sz="1000" dirty="0">
                <a:latin typeface="Calibri"/>
              </a:rPr>
              <a:t>Budget</a:t>
            </a:r>
          </a:p>
        </p:txBody>
      </p:sp>
      <p:sp>
        <p:nvSpPr>
          <p:cNvPr id="1159" name="Прямоугольник 1158"/>
          <p:cNvSpPr/>
          <p:nvPr/>
        </p:nvSpPr>
        <p:spPr>
          <a:xfrm>
            <a:off x="5327904" y="657537"/>
            <a:ext cx="830606" cy="368808"/>
          </a:xfrm>
          <a:prstGeom prst="rect">
            <a:avLst/>
          </a:prstGeom>
        </p:spPr>
        <p:txBody>
          <a:bodyPr lIns="0" tIns="0" rIns="0" bIns="0" anchor="b">
            <a:noAutofit/>
          </a:bodyPr>
          <a:lstStyle/>
          <a:p>
            <a:pPr indent="0">
              <a:spcAft>
                <a:spcPts val="0"/>
              </a:spcAft>
            </a:pPr>
            <a:r>
              <a:rPr lang="en-US" sz="1000" b="1" dirty="0">
                <a:latin typeface="Calibri"/>
              </a:rPr>
              <a:t>Citizens’ Budget</a:t>
            </a:r>
          </a:p>
        </p:txBody>
      </p:sp>
      <p:sp>
        <p:nvSpPr>
          <p:cNvPr id="1160" name="Прямоугольник 1159"/>
          <p:cNvSpPr/>
          <p:nvPr/>
        </p:nvSpPr>
        <p:spPr>
          <a:xfrm>
            <a:off x="6321552" y="651441"/>
            <a:ext cx="542544" cy="374904"/>
          </a:xfrm>
          <a:prstGeom prst="rect">
            <a:avLst/>
          </a:prstGeom>
        </p:spPr>
        <p:txBody>
          <a:bodyPr lIns="0" tIns="0" rIns="0" bIns="0" anchor="b">
            <a:noAutofit/>
          </a:bodyPr>
          <a:lstStyle/>
          <a:p>
            <a:pPr indent="0">
              <a:spcAft>
                <a:spcPts val="0"/>
              </a:spcAft>
            </a:pPr>
            <a:r>
              <a:rPr lang="en-US" sz="1000" dirty="0">
                <a:latin typeface="Calibri"/>
              </a:rPr>
              <a:t>In-year Reports</a:t>
            </a:r>
          </a:p>
        </p:txBody>
      </p:sp>
      <p:sp>
        <p:nvSpPr>
          <p:cNvPr id="1161" name="Прямоугольник 1160"/>
          <p:cNvSpPr/>
          <p:nvPr/>
        </p:nvSpPr>
        <p:spPr>
          <a:xfrm>
            <a:off x="7006908" y="657537"/>
            <a:ext cx="756348" cy="362712"/>
          </a:xfrm>
          <a:prstGeom prst="rect">
            <a:avLst/>
          </a:prstGeom>
        </p:spPr>
        <p:txBody>
          <a:bodyPr lIns="0" tIns="0" rIns="0" bIns="0" anchor="b">
            <a:noAutofit/>
          </a:bodyPr>
          <a:lstStyle/>
          <a:p>
            <a:pPr indent="0">
              <a:spcAft>
                <a:spcPts val="0"/>
              </a:spcAft>
            </a:pPr>
            <a:r>
              <a:rPr lang="en-US" sz="1000" b="1" dirty="0">
                <a:latin typeface="Calibri"/>
              </a:rPr>
              <a:t>Mid-Year Review</a:t>
            </a:r>
          </a:p>
        </p:txBody>
      </p:sp>
      <p:sp>
        <p:nvSpPr>
          <p:cNvPr id="1162" name="Прямоугольник 1161"/>
          <p:cNvSpPr/>
          <p:nvPr/>
        </p:nvSpPr>
        <p:spPr>
          <a:xfrm>
            <a:off x="7906512" y="663633"/>
            <a:ext cx="661416" cy="368808"/>
          </a:xfrm>
          <a:prstGeom prst="rect">
            <a:avLst/>
          </a:prstGeom>
        </p:spPr>
        <p:txBody>
          <a:bodyPr lIns="0" tIns="0" rIns="0" bIns="0" anchor="b">
            <a:noAutofit/>
          </a:bodyPr>
          <a:lstStyle/>
          <a:p>
            <a:pPr indent="0">
              <a:spcAft>
                <a:spcPts val="0"/>
              </a:spcAft>
            </a:pPr>
            <a:r>
              <a:rPr lang="en-US" sz="1000" dirty="0">
                <a:latin typeface="Calibri"/>
              </a:rPr>
              <a:t>Year-end Report</a:t>
            </a:r>
          </a:p>
        </p:txBody>
      </p:sp>
      <p:sp>
        <p:nvSpPr>
          <p:cNvPr id="1163" name="Прямоугольник 1162"/>
          <p:cNvSpPr/>
          <p:nvPr/>
        </p:nvSpPr>
        <p:spPr>
          <a:xfrm>
            <a:off x="8567928" y="657537"/>
            <a:ext cx="725424" cy="356616"/>
          </a:xfrm>
          <a:prstGeom prst="rect">
            <a:avLst/>
          </a:prstGeom>
        </p:spPr>
        <p:txBody>
          <a:bodyPr lIns="0" tIns="0" rIns="0" bIns="0" anchor="b">
            <a:noAutofit/>
          </a:bodyPr>
          <a:lstStyle/>
          <a:p>
            <a:pPr indent="0">
              <a:spcAft>
                <a:spcPts val="0"/>
              </a:spcAft>
            </a:pPr>
            <a:r>
              <a:rPr lang="en-US" sz="1000" dirty="0">
                <a:latin typeface="Calibri"/>
              </a:rPr>
              <a:t>Audit Report</a:t>
            </a:r>
          </a:p>
        </p:txBody>
      </p:sp>
      <p:sp>
        <p:nvSpPr>
          <p:cNvPr id="319" name="Freeform 967"/>
          <p:cNvSpPr>
            <a:spLocks/>
          </p:cNvSpPr>
          <p:nvPr/>
        </p:nvSpPr>
        <p:spPr bwMode="auto">
          <a:xfrm>
            <a:off x="2743200" y="2438400"/>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385723"/>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20" name="Freeform 967"/>
          <p:cNvSpPr>
            <a:spLocks/>
          </p:cNvSpPr>
          <p:nvPr/>
        </p:nvSpPr>
        <p:spPr bwMode="auto">
          <a:xfrm>
            <a:off x="2743200" y="3030537"/>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385723"/>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21" name="Freeform 1128"/>
          <p:cNvSpPr>
            <a:spLocks/>
          </p:cNvSpPr>
          <p:nvPr/>
        </p:nvSpPr>
        <p:spPr bwMode="auto">
          <a:xfrm>
            <a:off x="5476875" y="3048000"/>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FF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latin typeface="+mn-lt"/>
            </a:endParaRPr>
          </a:p>
        </p:txBody>
      </p:sp>
      <p:sp>
        <p:nvSpPr>
          <p:cNvPr id="322" name="Freeform 967"/>
          <p:cNvSpPr>
            <a:spLocks/>
          </p:cNvSpPr>
          <p:nvPr/>
        </p:nvSpPr>
        <p:spPr bwMode="auto">
          <a:xfrm>
            <a:off x="2743200" y="3640137"/>
            <a:ext cx="390525" cy="169863"/>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385723"/>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latin typeface="+mn-lt"/>
            </a:endParaRPr>
          </a:p>
        </p:txBody>
      </p:sp>
    </p:spTree>
    <p:extLst>
      <p:ext uri="{BB962C8B-B14F-4D97-AF65-F5344CB8AC3E}">
        <p14:creationId xmlns:p14="http://schemas.microsoft.com/office/powerpoint/2010/main" val="25358035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0" name="Рисунок 11" descr="pempal-logo.jpg"/>
          <p:cNvPicPr>
            <a:picLocks noChangeAspect="1"/>
          </p:cNvPicPr>
          <p:nvPr/>
        </p:nvPicPr>
        <p:blipFill>
          <a:blip r:embed="rId3"/>
          <a:srcRect/>
          <a:stretch>
            <a:fillRect/>
          </a:stretch>
        </p:blipFill>
        <p:spPr bwMode="auto">
          <a:xfrm>
            <a:off x="0" y="-10002"/>
            <a:ext cx="763588" cy="6858000"/>
          </a:xfrm>
          <a:prstGeom prst="rect">
            <a:avLst/>
          </a:prstGeom>
          <a:noFill/>
          <a:ln w="9525">
            <a:noFill/>
            <a:miter lim="800000"/>
            <a:headEnd/>
            <a:tailEnd/>
          </a:ln>
        </p:spPr>
      </p:pic>
      <p:sp>
        <p:nvSpPr>
          <p:cNvPr id="3" name="AutoShape 3"/>
          <p:cNvSpPr>
            <a:spLocks noChangeAspect="1" noChangeArrowheads="1" noTextEdit="1"/>
          </p:cNvSpPr>
          <p:nvPr/>
        </p:nvSpPr>
        <p:spPr bwMode="auto">
          <a:xfrm>
            <a:off x="863600" y="30163"/>
            <a:ext cx="9042400" cy="668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38321" name="Rectangle 229"/>
          <p:cNvSpPr>
            <a:spLocks noChangeArrowheads="1"/>
          </p:cNvSpPr>
          <p:nvPr/>
        </p:nvSpPr>
        <p:spPr bwMode="auto">
          <a:xfrm>
            <a:off x="4627563" y="1822451"/>
            <a:ext cx="182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a:ln>
                <a:noFill/>
              </a:ln>
              <a:solidFill>
                <a:schemeClr val="tx1"/>
              </a:solidFill>
              <a:effectLst/>
              <a:latin typeface="Arial" pitchFamily="34" charset="0"/>
              <a:cs typeface="Arial" pitchFamily="34" charset="0"/>
            </a:endParaRPr>
          </a:p>
        </p:txBody>
      </p:sp>
      <p:sp>
        <p:nvSpPr>
          <p:cNvPr id="38322" name="Rectangle 230"/>
          <p:cNvSpPr>
            <a:spLocks noChangeArrowheads="1"/>
          </p:cNvSpPr>
          <p:nvPr/>
        </p:nvSpPr>
        <p:spPr bwMode="auto">
          <a:xfrm>
            <a:off x="4667250" y="1822451"/>
            <a:ext cx="182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a:ln>
                <a:noFill/>
              </a:ln>
              <a:solidFill>
                <a:schemeClr val="tx1"/>
              </a:solidFill>
              <a:effectLst/>
              <a:latin typeface="Arial" pitchFamily="34" charset="0"/>
              <a:cs typeface="Arial" pitchFamily="34" charset="0"/>
            </a:endParaRPr>
          </a:p>
        </p:txBody>
      </p:sp>
      <p:sp>
        <p:nvSpPr>
          <p:cNvPr id="38323" name="Rectangle 231"/>
          <p:cNvSpPr>
            <a:spLocks noChangeArrowheads="1"/>
          </p:cNvSpPr>
          <p:nvPr/>
        </p:nvSpPr>
        <p:spPr bwMode="auto">
          <a:xfrm>
            <a:off x="4706938" y="1822451"/>
            <a:ext cx="182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a:ln>
                <a:noFill/>
              </a:ln>
              <a:solidFill>
                <a:schemeClr val="tx1"/>
              </a:solidFill>
              <a:effectLst/>
              <a:latin typeface="Arial" pitchFamily="34" charset="0"/>
              <a:cs typeface="Arial" pitchFamily="34" charset="0"/>
            </a:endParaRPr>
          </a:p>
        </p:txBody>
      </p:sp>
      <p:sp>
        <p:nvSpPr>
          <p:cNvPr id="38324" name="Rectangle 232"/>
          <p:cNvSpPr>
            <a:spLocks noChangeArrowheads="1"/>
          </p:cNvSpPr>
          <p:nvPr/>
        </p:nvSpPr>
        <p:spPr bwMode="auto">
          <a:xfrm>
            <a:off x="4746625" y="1822451"/>
            <a:ext cx="182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a:ln>
                <a:noFill/>
              </a:ln>
              <a:solidFill>
                <a:schemeClr val="tx1"/>
              </a:solidFill>
              <a:effectLst/>
              <a:latin typeface="Arial" pitchFamily="34" charset="0"/>
              <a:cs typeface="Arial" pitchFamily="34" charset="0"/>
            </a:endParaRPr>
          </a:p>
        </p:txBody>
      </p:sp>
      <p:sp>
        <p:nvSpPr>
          <p:cNvPr id="38325" name="Rectangle 233"/>
          <p:cNvSpPr>
            <a:spLocks noChangeArrowheads="1"/>
          </p:cNvSpPr>
          <p:nvPr/>
        </p:nvSpPr>
        <p:spPr bwMode="auto">
          <a:xfrm>
            <a:off x="4787900" y="1822451"/>
            <a:ext cx="182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a:ln>
                <a:noFill/>
              </a:ln>
              <a:solidFill>
                <a:schemeClr val="tx1"/>
              </a:solidFill>
              <a:effectLst/>
              <a:latin typeface="Arial" pitchFamily="34" charset="0"/>
              <a:cs typeface="Arial" pitchFamily="34" charset="0"/>
            </a:endParaRPr>
          </a:p>
        </p:txBody>
      </p:sp>
      <p:sp>
        <p:nvSpPr>
          <p:cNvPr id="38326" name="Rectangle 234"/>
          <p:cNvSpPr>
            <a:spLocks noChangeArrowheads="1"/>
          </p:cNvSpPr>
          <p:nvPr/>
        </p:nvSpPr>
        <p:spPr bwMode="auto">
          <a:xfrm>
            <a:off x="4826000" y="1822451"/>
            <a:ext cx="182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a:ln>
                <a:noFill/>
              </a:ln>
              <a:solidFill>
                <a:schemeClr val="tx1"/>
              </a:solidFill>
              <a:effectLst/>
              <a:latin typeface="Arial" pitchFamily="34" charset="0"/>
              <a:cs typeface="Arial" pitchFamily="34" charset="0"/>
            </a:endParaRPr>
          </a:p>
        </p:txBody>
      </p:sp>
      <p:sp>
        <p:nvSpPr>
          <p:cNvPr id="38327" name="Rectangle 235"/>
          <p:cNvSpPr>
            <a:spLocks noChangeArrowheads="1"/>
          </p:cNvSpPr>
          <p:nvPr/>
        </p:nvSpPr>
        <p:spPr bwMode="auto">
          <a:xfrm>
            <a:off x="4865688" y="1822451"/>
            <a:ext cx="182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a:ln>
                <a:noFill/>
              </a:ln>
              <a:solidFill>
                <a:schemeClr val="tx1"/>
              </a:solidFill>
              <a:effectLst/>
              <a:latin typeface="Arial" pitchFamily="34" charset="0"/>
              <a:cs typeface="Arial" pitchFamily="34" charset="0"/>
            </a:endParaRPr>
          </a:p>
        </p:txBody>
      </p:sp>
      <p:sp>
        <p:nvSpPr>
          <p:cNvPr id="38328" name="Rectangle 236"/>
          <p:cNvSpPr>
            <a:spLocks noChangeArrowheads="1"/>
          </p:cNvSpPr>
          <p:nvPr/>
        </p:nvSpPr>
        <p:spPr bwMode="auto">
          <a:xfrm>
            <a:off x="4906963" y="1822451"/>
            <a:ext cx="182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a:ln>
                <a:noFill/>
              </a:ln>
              <a:solidFill>
                <a:schemeClr val="tx1"/>
              </a:solidFill>
              <a:effectLst/>
              <a:latin typeface="Arial" pitchFamily="34" charset="0"/>
              <a:cs typeface="Arial" pitchFamily="34" charset="0"/>
            </a:endParaRPr>
          </a:p>
        </p:txBody>
      </p:sp>
      <p:sp>
        <p:nvSpPr>
          <p:cNvPr id="38329" name="Rectangle 237"/>
          <p:cNvSpPr>
            <a:spLocks noChangeArrowheads="1"/>
          </p:cNvSpPr>
          <p:nvPr/>
        </p:nvSpPr>
        <p:spPr bwMode="auto">
          <a:xfrm>
            <a:off x="4946650" y="1822451"/>
            <a:ext cx="182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a:ln>
                <a:noFill/>
              </a:ln>
              <a:solidFill>
                <a:schemeClr val="tx1"/>
              </a:solidFill>
              <a:effectLst/>
              <a:latin typeface="Arial" pitchFamily="34" charset="0"/>
              <a:cs typeface="Arial" pitchFamily="34" charset="0"/>
            </a:endParaRPr>
          </a:p>
        </p:txBody>
      </p:sp>
      <p:sp>
        <p:nvSpPr>
          <p:cNvPr id="38330" name="Rectangle 238"/>
          <p:cNvSpPr>
            <a:spLocks noChangeArrowheads="1"/>
          </p:cNvSpPr>
          <p:nvPr/>
        </p:nvSpPr>
        <p:spPr bwMode="auto">
          <a:xfrm>
            <a:off x="4986338" y="1822451"/>
            <a:ext cx="182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a:ln>
                <a:noFill/>
              </a:ln>
              <a:solidFill>
                <a:schemeClr val="tx1"/>
              </a:solidFill>
              <a:effectLst/>
              <a:latin typeface="Arial" pitchFamily="34" charset="0"/>
              <a:cs typeface="Arial" pitchFamily="34" charset="0"/>
            </a:endParaRPr>
          </a:p>
        </p:txBody>
      </p:sp>
      <p:sp>
        <p:nvSpPr>
          <p:cNvPr id="38331" name="Rectangle 239"/>
          <p:cNvSpPr>
            <a:spLocks noChangeArrowheads="1"/>
          </p:cNvSpPr>
          <p:nvPr/>
        </p:nvSpPr>
        <p:spPr bwMode="auto">
          <a:xfrm>
            <a:off x="5026025" y="1822451"/>
            <a:ext cx="182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a:ln>
                <a:noFill/>
              </a:ln>
              <a:solidFill>
                <a:schemeClr val="tx1"/>
              </a:solidFill>
              <a:effectLst/>
              <a:latin typeface="Arial" pitchFamily="34" charset="0"/>
              <a:cs typeface="Arial" pitchFamily="34" charset="0"/>
            </a:endParaRPr>
          </a:p>
        </p:txBody>
      </p:sp>
      <p:sp>
        <p:nvSpPr>
          <p:cNvPr id="38332" name="Rectangle 240"/>
          <p:cNvSpPr>
            <a:spLocks noChangeArrowheads="1"/>
          </p:cNvSpPr>
          <p:nvPr/>
        </p:nvSpPr>
        <p:spPr bwMode="auto">
          <a:xfrm>
            <a:off x="5067300" y="1822451"/>
            <a:ext cx="182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a:ln>
                <a:noFill/>
              </a:ln>
              <a:solidFill>
                <a:schemeClr val="tx1"/>
              </a:solidFill>
              <a:effectLst/>
              <a:latin typeface="Arial" pitchFamily="34" charset="0"/>
              <a:cs typeface="Arial" pitchFamily="34" charset="0"/>
            </a:endParaRPr>
          </a:p>
        </p:txBody>
      </p:sp>
      <p:sp>
        <p:nvSpPr>
          <p:cNvPr id="38333" name="Rectangle 241"/>
          <p:cNvSpPr>
            <a:spLocks noChangeArrowheads="1"/>
          </p:cNvSpPr>
          <p:nvPr/>
        </p:nvSpPr>
        <p:spPr bwMode="auto">
          <a:xfrm>
            <a:off x="5106988" y="1822451"/>
            <a:ext cx="182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a:ln>
                <a:noFill/>
              </a:ln>
              <a:solidFill>
                <a:schemeClr val="tx1"/>
              </a:solidFill>
              <a:effectLst/>
              <a:latin typeface="Arial" pitchFamily="34" charset="0"/>
              <a:cs typeface="Arial" pitchFamily="34" charset="0"/>
            </a:endParaRPr>
          </a:p>
        </p:txBody>
      </p:sp>
      <p:sp>
        <p:nvSpPr>
          <p:cNvPr id="38334" name="Rectangle 242"/>
          <p:cNvSpPr>
            <a:spLocks noChangeArrowheads="1"/>
          </p:cNvSpPr>
          <p:nvPr/>
        </p:nvSpPr>
        <p:spPr bwMode="auto">
          <a:xfrm>
            <a:off x="5146675" y="1822451"/>
            <a:ext cx="182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a:ln>
                <a:noFill/>
              </a:ln>
              <a:solidFill>
                <a:schemeClr val="tx1"/>
              </a:solidFill>
              <a:effectLst/>
              <a:latin typeface="Arial" pitchFamily="34" charset="0"/>
              <a:cs typeface="Arial" pitchFamily="34" charset="0"/>
            </a:endParaRPr>
          </a:p>
        </p:txBody>
      </p:sp>
      <p:sp>
        <p:nvSpPr>
          <p:cNvPr id="38335" name="Rectangle 243"/>
          <p:cNvSpPr>
            <a:spLocks noChangeArrowheads="1"/>
          </p:cNvSpPr>
          <p:nvPr/>
        </p:nvSpPr>
        <p:spPr bwMode="auto">
          <a:xfrm>
            <a:off x="5186363" y="1822451"/>
            <a:ext cx="182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a:ln>
                <a:noFill/>
              </a:ln>
              <a:solidFill>
                <a:schemeClr val="tx1"/>
              </a:solidFill>
              <a:effectLst/>
              <a:latin typeface="Arial" pitchFamily="34" charset="0"/>
              <a:cs typeface="Arial" pitchFamily="34" charset="0"/>
            </a:endParaRPr>
          </a:p>
        </p:txBody>
      </p:sp>
      <p:sp>
        <p:nvSpPr>
          <p:cNvPr id="38336" name="Rectangle 244"/>
          <p:cNvSpPr>
            <a:spLocks noChangeArrowheads="1"/>
          </p:cNvSpPr>
          <p:nvPr/>
        </p:nvSpPr>
        <p:spPr bwMode="auto">
          <a:xfrm>
            <a:off x="5227638" y="1822451"/>
            <a:ext cx="182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a:ln>
                <a:noFill/>
              </a:ln>
              <a:solidFill>
                <a:schemeClr val="tx1"/>
              </a:solidFill>
              <a:effectLst/>
              <a:latin typeface="Arial" pitchFamily="34" charset="0"/>
              <a:cs typeface="Arial" pitchFamily="34" charset="0"/>
            </a:endParaRPr>
          </a:p>
        </p:txBody>
      </p:sp>
      <p:sp>
        <p:nvSpPr>
          <p:cNvPr id="38337" name="Rectangle 245"/>
          <p:cNvSpPr>
            <a:spLocks noChangeArrowheads="1"/>
          </p:cNvSpPr>
          <p:nvPr/>
        </p:nvSpPr>
        <p:spPr bwMode="auto">
          <a:xfrm>
            <a:off x="5267325" y="1822451"/>
            <a:ext cx="182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a:ln>
                <a:noFill/>
              </a:ln>
              <a:solidFill>
                <a:schemeClr val="tx1"/>
              </a:solidFill>
              <a:effectLst/>
              <a:latin typeface="Arial" pitchFamily="34" charset="0"/>
              <a:cs typeface="Arial" pitchFamily="34" charset="0"/>
            </a:endParaRPr>
          </a:p>
        </p:txBody>
      </p:sp>
      <p:sp>
        <p:nvSpPr>
          <p:cNvPr id="38338" name="Rectangle 246"/>
          <p:cNvSpPr>
            <a:spLocks noChangeArrowheads="1"/>
          </p:cNvSpPr>
          <p:nvPr/>
        </p:nvSpPr>
        <p:spPr bwMode="auto">
          <a:xfrm>
            <a:off x="5307013" y="1822451"/>
            <a:ext cx="182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a:ln>
                <a:noFill/>
              </a:ln>
              <a:solidFill>
                <a:schemeClr val="tx1"/>
              </a:solidFill>
              <a:effectLst/>
              <a:latin typeface="Arial" pitchFamily="34" charset="0"/>
              <a:cs typeface="Arial" pitchFamily="34" charset="0"/>
            </a:endParaRPr>
          </a:p>
        </p:txBody>
      </p:sp>
      <p:sp>
        <p:nvSpPr>
          <p:cNvPr id="38339" name="Rectangle 247"/>
          <p:cNvSpPr>
            <a:spLocks noChangeArrowheads="1"/>
          </p:cNvSpPr>
          <p:nvPr/>
        </p:nvSpPr>
        <p:spPr bwMode="auto">
          <a:xfrm>
            <a:off x="5346700" y="1822451"/>
            <a:ext cx="182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a:ln>
                <a:noFill/>
              </a:ln>
              <a:solidFill>
                <a:schemeClr val="tx1"/>
              </a:solidFill>
              <a:effectLst/>
              <a:latin typeface="Arial" pitchFamily="34" charset="0"/>
              <a:cs typeface="Arial" pitchFamily="34" charset="0"/>
            </a:endParaRPr>
          </a:p>
        </p:txBody>
      </p:sp>
      <p:sp>
        <p:nvSpPr>
          <p:cNvPr id="38340" name="Rectangle 248"/>
          <p:cNvSpPr>
            <a:spLocks noChangeArrowheads="1"/>
          </p:cNvSpPr>
          <p:nvPr/>
        </p:nvSpPr>
        <p:spPr bwMode="auto">
          <a:xfrm>
            <a:off x="5386388" y="1822451"/>
            <a:ext cx="182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a:ln>
                <a:noFill/>
              </a:ln>
              <a:solidFill>
                <a:schemeClr val="tx1"/>
              </a:solidFill>
              <a:effectLst/>
              <a:latin typeface="Arial" pitchFamily="34" charset="0"/>
              <a:cs typeface="Arial" pitchFamily="34" charset="0"/>
            </a:endParaRPr>
          </a:p>
        </p:txBody>
      </p:sp>
      <p:sp>
        <p:nvSpPr>
          <p:cNvPr id="38341" name="Rectangle 249"/>
          <p:cNvSpPr>
            <a:spLocks noChangeArrowheads="1"/>
          </p:cNvSpPr>
          <p:nvPr/>
        </p:nvSpPr>
        <p:spPr bwMode="auto">
          <a:xfrm>
            <a:off x="5427663" y="1822451"/>
            <a:ext cx="182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a:ln>
                <a:noFill/>
              </a:ln>
              <a:solidFill>
                <a:schemeClr val="tx1"/>
              </a:solidFill>
              <a:effectLst/>
              <a:latin typeface="Arial" pitchFamily="34" charset="0"/>
              <a:cs typeface="Arial" pitchFamily="34" charset="0"/>
            </a:endParaRPr>
          </a:p>
        </p:txBody>
      </p:sp>
      <p:sp>
        <p:nvSpPr>
          <p:cNvPr id="38342" name="Rectangle 250"/>
          <p:cNvSpPr>
            <a:spLocks noChangeArrowheads="1"/>
          </p:cNvSpPr>
          <p:nvPr/>
        </p:nvSpPr>
        <p:spPr bwMode="auto">
          <a:xfrm>
            <a:off x="5467350" y="1822451"/>
            <a:ext cx="182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a:ln>
                <a:noFill/>
              </a:ln>
              <a:solidFill>
                <a:schemeClr val="tx1"/>
              </a:solidFill>
              <a:effectLst/>
              <a:latin typeface="Arial" pitchFamily="34" charset="0"/>
              <a:cs typeface="Arial" pitchFamily="34" charset="0"/>
            </a:endParaRPr>
          </a:p>
        </p:txBody>
      </p:sp>
      <p:sp>
        <p:nvSpPr>
          <p:cNvPr id="38343" name="Rectangle 251"/>
          <p:cNvSpPr>
            <a:spLocks noChangeArrowheads="1"/>
          </p:cNvSpPr>
          <p:nvPr/>
        </p:nvSpPr>
        <p:spPr bwMode="auto">
          <a:xfrm>
            <a:off x="5507038" y="1822451"/>
            <a:ext cx="182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a:ln>
                <a:noFill/>
              </a:ln>
              <a:solidFill>
                <a:schemeClr val="tx1"/>
              </a:solidFill>
              <a:effectLst/>
              <a:latin typeface="Arial" pitchFamily="34" charset="0"/>
              <a:cs typeface="Arial" pitchFamily="34" charset="0"/>
            </a:endParaRPr>
          </a:p>
        </p:txBody>
      </p:sp>
      <p:sp>
        <p:nvSpPr>
          <p:cNvPr id="38366" name="Rectangle 274"/>
          <p:cNvSpPr>
            <a:spLocks noChangeArrowheads="1"/>
          </p:cNvSpPr>
          <p:nvPr/>
        </p:nvSpPr>
        <p:spPr bwMode="auto">
          <a:xfrm>
            <a:off x="4627563" y="2052639"/>
            <a:ext cx="182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a:ln>
                <a:noFill/>
              </a:ln>
              <a:solidFill>
                <a:schemeClr val="tx1"/>
              </a:solidFill>
              <a:effectLst/>
              <a:latin typeface="Arial" pitchFamily="34" charset="0"/>
              <a:cs typeface="Arial" pitchFamily="34" charset="0"/>
            </a:endParaRPr>
          </a:p>
        </p:txBody>
      </p:sp>
      <p:sp>
        <p:nvSpPr>
          <p:cNvPr id="38367" name="Rectangle 275"/>
          <p:cNvSpPr>
            <a:spLocks noChangeArrowheads="1"/>
          </p:cNvSpPr>
          <p:nvPr/>
        </p:nvSpPr>
        <p:spPr bwMode="auto">
          <a:xfrm>
            <a:off x="4667250" y="2052639"/>
            <a:ext cx="182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a:ln>
                <a:noFill/>
              </a:ln>
              <a:solidFill>
                <a:schemeClr val="tx1"/>
              </a:solidFill>
              <a:effectLst/>
              <a:latin typeface="Arial" pitchFamily="34" charset="0"/>
              <a:cs typeface="Arial" pitchFamily="34" charset="0"/>
            </a:endParaRPr>
          </a:p>
        </p:txBody>
      </p:sp>
      <p:sp>
        <p:nvSpPr>
          <p:cNvPr id="38368" name="Rectangle 276"/>
          <p:cNvSpPr>
            <a:spLocks noChangeArrowheads="1"/>
          </p:cNvSpPr>
          <p:nvPr/>
        </p:nvSpPr>
        <p:spPr bwMode="auto">
          <a:xfrm>
            <a:off x="4706938" y="2052639"/>
            <a:ext cx="182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a:ln>
                <a:noFill/>
              </a:ln>
              <a:solidFill>
                <a:schemeClr val="tx1"/>
              </a:solidFill>
              <a:effectLst/>
              <a:latin typeface="Arial" pitchFamily="34" charset="0"/>
              <a:cs typeface="Arial" pitchFamily="34" charset="0"/>
            </a:endParaRPr>
          </a:p>
        </p:txBody>
      </p:sp>
      <p:sp>
        <p:nvSpPr>
          <p:cNvPr id="38369" name="Rectangle 277"/>
          <p:cNvSpPr>
            <a:spLocks noChangeArrowheads="1"/>
          </p:cNvSpPr>
          <p:nvPr/>
        </p:nvSpPr>
        <p:spPr bwMode="auto">
          <a:xfrm>
            <a:off x="4746625" y="2052639"/>
            <a:ext cx="182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a:ln>
                <a:noFill/>
              </a:ln>
              <a:solidFill>
                <a:schemeClr val="tx1"/>
              </a:solidFill>
              <a:effectLst/>
              <a:latin typeface="Arial" pitchFamily="34" charset="0"/>
              <a:cs typeface="Arial" pitchFamily="34" charset="0"/>
            </a:endParaRPr>
          </a:p>
        </p:txBody>
      </p:sp>
      <p:sp>
        <p:nvSpPr>
          <p:cNvPr id="38370" name="Rectangle 278"/>
          <p:cNvSpPr>
            <a:spLocks noChangeArrowheads="1"/>
          </p:cNvSpPr>
          <p:nvPr/>
        </p:nvSpPr>
        <p:spPr bwMode="auto">
          <a:xfrm>
            <a:off x="4787900" y="2052639"/>
            <a:ext cx="182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a:ln>
                <a:noFill/>
              </a:ln>
              <a:solidFill>
                <a:schemeClr val="tx1"/>
              </a:solidFill>
              <a:effectLst/>
              <a:latin typeface="Arial" pitchFamily="34" charset="0"/>
              <a:cs typeface="Arial" pitchFamily="34" charset="0"/>
            </a:endParaRPr>
          </a:p>
        </p:txBody>
      </p:sp>
      <p:sp>
        <p:nvSpPr>
          <p:cNvPr id="38371" name="Rectangle 279"/>
          <p:cNvSpPr>
            <a:spLocks noChangeArrowheads="1"/>
          </p:cNvSpPr>
          <p:nvPr/>
        </p:nvSpPr>
        <p:spPr bwMode="auto">
          <a:xfrm>
            <a:off x="4826000" y="2052639"/>
            <a:ext cx="182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a:ln>
                <a:noFill/>
              </a:ln>
              <a:solidFill>
                <a:schemeClr val="tx1"/>
              </a:solidFill>
              <a:effectLst/>
              <a:latin typeface="Arial" pitchFamily="34" charset="0"/>
              <a:cs typeface="Arial" pitchFamily="34" charset="0"/>
            </a:endParaRPr>
          </a:p>
        </p:txBody>
      </p:sp>
      <p:sp>
        <p:nvSpPr>
          <p:cNvPr id="38372" name="Rectangle 280"/>
          <p:cNvSpPr>
            <a:spLocks noChangeArrowheads="1"/>
          </p:cNvSpPr>
          <p:nvPr/>
        </p:nvSpPr>
        <p:spPr bwMode="auto">
          <a:xfrm>
            <a:off x="4865688" y="2052639"/>
            <a:ext cx="182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a:ln>
                <a:noFill/>
              </a:ln>
              <a:solidFill>
                <a:schemeClr val="tx1"/>
              </a:solidFill>
              <a:effectLst/>
              <a:latin typeface="Arial" pitchFamily="34" charset="0"/>
              <a:cs typeface="Arial" pitchFamily="34" charset="0"/>
            </a:endParaRPr>
          </a:p>
        </p:txBody>
      </p:sp>
      <p:sp>
        <p:nvSpPr>
          <p:cNvPr id="38373" name="Rectangle 281"/>
          <p:cNvSpPr>
            <a:spLocks noChangeArrowheads="1"/>
          </p:cNvSpPr>
          <p:nvPr/>
        </p:nvSpPr>
        <p:spPr bwMode="auto">
          <a:xfrm>
            <a:off x="4906963" y="2052639"/>
            <a:ext cx="182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a:ln>
                <a:noFill/>
              </a:ln>
              <a:solidFill>
                <a:schemeClr val="tx1"/>
              </a:solidFill>
              <a:effectLst/>
              <a:latin typeface="Arial" pitchFamily="34" charset="0"/>
              <a:cs typeface="Arial" pitchFamily="34" charset="0"/>
            </a:endParaRPr>
          </a:p>
        </p:txBody>
      </p:sp>
      <p:sp>
        <p:nvSpPr>
          <p:cNvPr id="38374" name="Rectangle 282"/>
          <p:cNvSpPr>
            <a:spLocks noChangeArrowheads="1"/>
          </p:cNvSpPr>
          <p:nvPr/>
        </p:nvSpPr>
        <p:spPr bwMode="auto">
          <a:xfrm>
            <a:off x="4946650" y="2052639"/>
            <a:ext cx="182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a:ln>
                <a:noFill/>
              </a:ln>
              <a:solidFill>
                <a:schemeClr val="tx1"/>
              </a:solidFill>
              <a:effectLst/>
              <a:latin typeface="Arial" pitchFamily="34" charset="0"/>
              <a:cs typeface="Arial" pitchFamily="34" charset="0"/>
            </a:endParaRPr>
          </a:p>
        </p:txBody>
      </p:sp>
      <p:sp>
        <p:nvSpPr>
          <p:cNvPr id="38375" name="Rectangle 283"/>
          <p:cNvSpPr>
            <a:spLocks noChangeArrowheads="1"/>
          </p:cNvSpPr>
          <p:nvPr/>
        </p:nvSpPr>
        <p:spPr bwMode="auto">
          <a:xfrm>
            <a:off x="4986338" y="2052639"/>
            <a:ext cx="182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a:ln>
                <a:noFill/>
              </a:ln>
              <a:solidFill>
                <a:schemeClr val="tx1"/>
              </a:solidFill>
              <a:effectLst/>
              <a:latin typeface="Arial" pitchFamily="34" charset="0"/>
              <a:cs typeface="Arial" pitchFamily="34" charset="0"/>
            </a:endParaRPr>
          </a:p>
        </p:txBody>
      </p:sp>
      <p:sp>
        <p:nvSpPr>
          <p:cNvPr id="38376" name="Rectangle 284"/>
          <p:cNvSpPr>
            <a:spLocks noChangeArrowheads="1"/>
          </p:cNvSpPr>
          <p:nvPr/>
        </p:nvSpPr>
        <p:spPr bwMode="auto">
          <a:xfrm>
            <a:off x="5026025" y="2052639"/>
            <a:ext cx="182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a:ln>
                <a:noFill/>
              </a:ln>
              <a:solidFill>
                <a:schemeClr val="tx1"/>
              </a:solidFill>
              <a:effectLst/>
              <a:latin typeface="Arial" pitchFamily="34" charset="0"/>
              <a:cs typeface="Arial" pitchFamily="34" charset="0"/>
            </a:endParaRPr>
          </a:p>
        </p:txBody>
      </p:sp>
      <p:sp>
        <p:nvSpPr>
          <p:cNvPr id="38377" name="Rectangle 285"/>
          <p:cNvSpPr>
            <a:spLocks noChangeArrowheads="1"/>
          </p:cNvSpPr>
          <p:nvPr/>
        </p:nvSpPr>
        <p:spPr bwMode="auto">
          <a:xfrm>
            <a:off x="5067300" y="2052639"/>
            <a:ext cx="182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a:ln>
                <a:noFill/>
              </a:ln>
              <a:solidFill>
                <a:schemeClr val="tx1"/>
              </a:solidFill>
              <a:effectLst/>
              <a:latin typeface="Arial" pitchFamily="34" charset="0"/>
              <a:cs typeface="Arial" pitchFamily="34" charset="0"/>
            </a:endParaRPr>
          </a:p>
        </p:txBody>
      </p:sp>
      <p:sp>
        <p:nvSpPr>
          <p:cNvPr id="38378" name="Rectangle 286"/>
          <p:cNvSpPr>
            <a:spLocks noChangeArrowheads="1"/>
          </p:cNvSpPr>
          <p:nvPr/>
        </p:nvSpPr>
        <p:spPr bwMode="auto">
          <a:xfrm>
            <a:off x="5106988" y="2052639"/>
            <a:ext cx="182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a:ln>
                <a:noFill/>
              </a:ln>
              <a:solidFill>
                <a:schemeClr val="tx1"/>
              </a:solidFill>
              <a:effectLst/>
              <a:latin typeface="Arial" pitchFamily="34" charset="0"/>
              <a:cs typeface="Arial" pitchFamily="34" charset="0"/>
            </a:endParaRPr>
          </a:p>
        </p:txBody>
      </p:sp>
      <p:sp>
        <p:nvSpPr>
          <p:cNvPr id="38379" name="Rectangle 287"/>
          <p:cNvSpPr>
            <a:spLocks noChangeArrowheads="1"/>
          </p:cNvSpPr>
          <p:nvPr/>
        </p:nvSpPr>
        <p:spPr bwMode="auto">
          <a:xfrm>
            <a:off x="5146675" y="2052639"/>
            <a:ext cx="182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a:ln>
                <a:noFill/>
              </a:ln>
              <a:solidFill>
                <a:schemeClr val="tx1"/>
              </a:solidFill>
              <a:effectLst/>
              <a:latin typeface="Arial" pitchFamily="34" charset="0"/>
              <a:cs typeface="Arial" pitchFamily="34" charset="0"/>
            </a:endParaRPr>
          </a:p>
        </p:txBody>
      </p:sp>
      <p:sp>
        <p:nvSpPr>
          <p:cNvPr id="38380" name="Rectangle 288"/>
          <p:cNvSpPr>
            <a:spLocks noChangeArrowheads="1"/>
          </p:cNvSpPr>
          <p:nvPr/>
        </p:nvSpPr>
        <p:spPr bwMode="auto">
          <a:xfrm>
            <a:off x="5186363" y="2052639"/>
            <a:ext cx="182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a:ln>
                <a:noFill/>
              </a:ln>
              <a:solidFill>
                <a:schemeClr val="tx1"/>
              </a:solidFill>
              <a:effectLst/>
              <a:latin typeface="Arial" pitchFamily="34" charset="0"/>
              <a:cs typeface="Arial" pitchFamily="34" charset="0"/>
            </a:endParaRPr>
          </a:p>
        </p:txBody>
      </p:sp>
      <p:sp>
        <p:nvSpPr>
          <p:cNvPr id="38381" name="Rectangle 289"/>
          <p:cNvSpPr>
            <a:spLocks noChangeArrowheads="1"/>
          </p:cNvSpPr>
          <p:nvPr/>
        </p:nvSpPr>
        <p:spPr bwMode="auto">
          <a:xfrm>
            <a:off x="5227638" y="2052639"/>
            <a:ext cx="182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a:ln>
                <a:noFill/>
              </a:ln>
              <a:solidFill>
                <a:schemeClr val="tx1"/>
              </a:solidFill>
              <a:effectLst/>
              <a:latin typeface="Arial" pitchFamily="34" charset="0"/>
              <a:cs typeface="Arial" pitchFamily="34" charset="0"/>
            </a:endParaRPr>
          </a:p>
        </p:txBody>
      </p:sp>
      <p:sp>
        <p:nvSpPr>
          <p:cNvPr id="38382" name="Rectangle 290"/>
          <p:cNvSpPr>
            <a:spLocks noChangeArrowheads="1"/>
          </p:cNvSpPr>
          <p:nvPr/>
        </p:nvSpPr>
        <p:spPr bwMode="auto">
          <a:xfrm>
            <a:off x="5267325" y="2052639"/>
            <a:ext cx="182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a:ln>
                <a:noFill/>
              </a:ln>
              <a:solidFill>
                <a:schemeClr val="tx1"/>
              </a:solidFill>
              <a:effectLst/>
              <a:latin typeface="Arial" pitchFamily="34" charset="0"/>
              <a:cs typeface="Arial" pitchFamily="34" charset="0"/>
            </a:endParaRPr>
          </a:p>
        </p:txBody>
      </p:sp>
      <p:sp>
        <p:nvSpPr>
          <p:cNvPr id="38383" name="Rectangle 291"/>
          <p:cNvSpPr>
            <a:spLocks noChangeArrowheads="1"/>
          </p:cNvSpPr>
          <p:nvPr/>
        </p:nvSpPr>
        <p:spPr bwMode="auto">
          <a:xfrm>
            <a:off x="5307013" y="2052639"/>
            <a:ext cx="182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a:ln>
                <a:noFill/>
              </a:ln>
              <a:solidFill>
                <a:schemeClr val="tx1"/>
              </a:solidFill>
              <a:effectLst/>
              <a:latin typeface="Arial" pitchFamily="34" charset="0"/>
              <a:cs typeface="Arial" pitchFamily="34" charset="0"/>
            </a:endParaRPr>
          </a:p>
        </p:txBody>
      </p:sp>
      <p:sp>
        <p:nvSpPr>
          <p:cNvPr id="38384" name="Rectangle 292"/>
          <p:cNvSpPr>
            <a:spLocks noChangeArrowheads="1"/>
          </p:cNvSpPr>
          <p:nvPr/>
        </p:nvSpPr>
        <p:spPr bwMode="auto">
          <a:xfrm>
            <a:off x="5346700" y="2052639"/>
            <a:ext cx="182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a:ln>
                <a:noFill/>
              </a:ln>
              <a:solidFill>
                <a:schemeClr val="tx1"/>
              </a:solidFill>
              <a:effectLst/>
              <a:latin typeface="Arial" pitchFamily="34" charset="0"/>
              <a:cs typeface="Arial" pitchFamily="34" charset="0"/>
            </a:endParaRPr>
          </a:p>
        </p:txBody>
      </p:sp>
      <p:sp>
        <p:nvSpPr>
          <p:cNvPr id="38385" name="Rectangle 293"/>
          <p:cNvSpPr>
            <a:spLocks noChangeArrowheads="1"/>
          </p:cNvSpPr>
          <p:nvPr/>
        </p:nvSpPr>
        <p:spPr bwMode="auto">
          <a:xfrm>
            <a:off x="5386388" y="2052639"/>
            <a:ext cx="182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a:ln>
                <a:noFill/>
              </a:ln>
              <a:solidFill>
                <a:schemeClr val="tx1"/>
              </a:solidFill>
              <a:effectLst/>
              <a:latin typeface="Arial" pitchFamily="34" charset="0"/>
              <a:cs typeface="Arial" pitchFamily="34" charset="0"/>
            </a:endParaRPr>
          </a:p>
        </p:txBody>
      </p:sp>
      <p:sp>
        <p:nvSpPr>
          <p:cNvPr id="38386" name="Rectangle 294"/>
          <p:cNvSpPr>
            <a:spLocks noChangeArrowheads="1"/>
          </p:cNvSpPr>
          <p:nvPr/>
        </p:nvSpPr>
        <p:spPr bwMode="auto">
          <a:xfrm>
            <a:off x="5427663" y="2052639"/>
            <a:ext cx="182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a:ln>
                <a:noFill/>
              </a:ln>
              <a:solidFill>
                <a:schemeClr val="tx1"/>
              </a:solidFill>
              <a:effectLst/>
              <a:latin typeface="Arial" pitchFamily="34" charset="0"/>
              <a:cs typeface="Arial" pitchFamily="34" charset="0"/>
            </a:endParaRPr>
          </a:p>
        </p:txBody>
      </p:sp>
      <p:sp>
        <p:nvSpPr>
          <p:cNvPr id="38387" name="Rectangle 295"/>
          <p:cNvSpPr>
            <a:spLocks noChangeArrowheads="1"/>
          </p:cNvSpPr>
          <p:nvPr/>
        </p:nvSpPr>
        <p:spPr bwMode="auto">
          <a:xfrm>
            <a:off x="5467350" y="2052639"/>
            <a:ext cx="182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a:ln>
                <a:noFill/>
              </a:ln>
              <a:solidFill>
                <a:schemeClr val="tx1"/>
              </a:solidFill>
              <a:effectLst/>
              <a:latin typeface="Arial" pitchFamily="34" charset="0"/>
              <a:cs typeface="Arial" pitchFamily="34" charset="0"/>
            </a:endParaRPr>
          </a:p>
        </p:txBody>
      </p:sp>
      <p:sp>
        <p:nvSpPr>
          <p:cNvPr id="38388" name="Rectangle 296"/>
          <p:cNvSpPr>
            <a:spLocks noChangeArrowheads="1"/>
          </p:cNvSpPr>
          <p:nvPr/>
        </p:nvSpPr>
        <p:spPr bwMode="auto">
          <a:xfrm>
            <a:off x="5507038" y="2052639"/>
            <a:ext cx="182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a:ln>
                <a:noFill/>
              </a:ln>
              <a:solidFill>
                <a:schemeClr val="tx1"/>
              </a:solidFill>
              <a:effectLst/>
              <a:latin typeface="Arial" pitchFamily="34" charset="0"/>
              <a:cs typeface="Arial" pitchFamily="34" charset="0"/>
            </a:endParaRPr>
          </a:p>
        </p:txBody>
      </p:sp>
      <p:sp>
        <p:nvSpPr>
          <p:cNvPr id="38417" name="Rectangle 325"/>
          <p:cNvSpPr>
            <a:spLocks noChangeArrowheads="1"/>
          </p:cNvSpPr>
          <p:nvPr/>
        </p:nvSpPr>
        <p:spPr bwMode="auto">
          <a:xfrm>
            <a:off x="4627563" y="2281239"/>
            <a:ext cx="182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a:ln>
                <a:noFill/>
              </a:ln>
              <a:solidFill>
                <a:schemeClr val="tx1"/>
              </a:solidFill>
              <a:effectLst/>
              <a:latin typeface="Arial" pitchFamily="34" charset="0"/>
              <a:cs typeface="Arial" pitchFamily="34" charset="0"/>
            </a:endParaRPr>
          </a:p>
        </p:txBody>
      </p:sp>
      <p:sp>
        <p:nvSpPr>
          <p:cNvPr id="38418" name="Rectangle 326"/>
          <p:cNvSpPr>
            <a:spLocks noChangeArrowheads="1"/>
          </p:cNvSpPr>
          <p:nvPr/>
        </p:nvSpPr>
        <p:spPr bwMode="auto">
          <a:xfrm>
            <a:off x="4667250" y="2281239"/>
            <a:ext cx="182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a:ln>
                <a:noFill/>
              </a:ln>
              <a:solidFill>
                <a:schemeClr val="tx1"/>
              </a:solidFill>
              <a:effectLst/>
              <a:latin typeface="Arial" pitchFamily="34" charset="0"/>
              <a:cs typeface="Arial" pitchFamily="34" charset="0"/>
            </a:endParaRPr>
          </a:p>
        </p:txBody>
      </p:sp>
      <p:sp>
        <p:nvSpPr>
          <p:cNvPr id="38419" name="Rectangle 327"/>
          <p:cNvSpPr>
            <a:spLocks noChangeArrowheads="1"/>
          </p:cNvSpPr>
          <p:nvPr/>
        </p:nvSpPr>
        <p:spPr bwMode="auto">
          <a:xfrm>
            <a:off x="4706938" y="2281239"/>
            <a:ext cx="182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a:ln>
                <a:noFill/>
              </a:ln>
              <a:solidFill>
                <a:schemeClr val="tx1"/>
              </a:solidFill>
              <a:effectLst/>
              <a:latin typeface="Arial" pitchFamily="34" charset="0"/>
              <a:cs typeface="Arial" pitchFamily="34" charset="0"/>
            </a:endParaRPr>
          </a:p>
        </p:txBody>
      </p:sp>
      <p:sp>
        <p:nvSpPr>
          <p:cNvPr id="38420" name="Rectangle 328"/>
          <p:cNvSpPr>
            <a:spLocks noChangeArrowheads="1"/>
          </p:cNvSpPr>
          <p:nvPr/>
        </p:nvSpPr>
        <p:spPr bwMode="auto">
          <a:xfrm>
            <a:off x="4746625" y="2281239"/>
            <a:ext cx="182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a:ln>
                <a:noFill/>
              </a:ln>
              <a:solidFill>
                <a:schemeClr val="tx1"/>
              </a:solidFill>
              <a:effectLst/>
              <a:latin typeface="Arial" pitchFamily="34" charset="0"/>
              <a:cs typeface="Arial" pitchFamily="34" charset="0"/>
            </a:endParaRPr>
          </a:p>
        </p:txBody>
      </p:sp>
      <p:sp>
        <p:nvSpPr>
          <p:cNvPr id="38421" name="Rectangle 329"/>
          <p:cNvSpPr>
            <a:spLocks noChangeArrowheads="1"/>
          </p:cNvSpPr>
          <p:nvPr/>
        </p:nvSpPr>
        <p:spPr bwMode="auto">
          <a:xfrm>
            <a:off x="4787900" y="2281239"/>
            <a:ext cx="182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a:ln>
                <a:noFill/>
              </a:ln>
              <a:solidFill>
                <a:schemeClr val="tx1"/>
              </a:solidFill>
              <a:effectLst/>
              <a:latin typeface="Arial" pitchFamily="34" charset="0"/>
              <a:cs typeface="Arial" pitchFamily="34" charset="0"/>
            </a:endParaRPr>
          </a:p>
        </p:txBody>
      </p:sp>
      <p:sp>
        <p:nvSpPr>
          <p:cNvPr id="38422" name="Rectangle 330"/>
          <p:cNvSpPr>
            <a:spLocks noChangeArrowheads="1"/>
          </p:cNvSpPr>
          <p:nvPr/>
        </p:nvSpPr>
        <p:spPr bwMode="auto">
          <a:xfrm>
            <a:off x="4826000" y="2281239"/>
            <a:ext cx="182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a:ln>
                <a:noFill/>
              </a:ln>
              <a:solidFill>
                <a:schemeClr val="tx1"/>
              </a:solidFill>
              <a:effectLst/>
              <a:latin typeface="Arial" pitchFamily="34" charset="0"/>
              <a:cs typeface="Arial" pitchFamily="34" charset="0"/>
            </a:endParaRPr>
          </a:p>
        </p:txBody>
      </p:sp>
      <p:sp>
        <p:nvSpPr>
          <p:cNvPr id="38423" name="Rectangle 331"/>
          <p:cNvSpPr>
            <a:spLocks noChangeArrowheads="1"/>
          </p:cNvSpPr>
          <p:nvPr/>
        </p:nvSpPr>
        <p:spPr bwMode="auto">
          <a:xfrm>
            <a:off x="4865688" y="2281239"/>
            <a:ext cx="182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a:ln>
                <a:noFill/>
              </a:ln>
              <a:solidFill>
                <a:schemeClr val="tx1"/>
              </a:solidFill>
              <a:effectLst/>
              <a:latin typeface="Arial" pitchFamily="34" charset="0"/>
              <a:cs typeface="Arial" pitchFamily="34" charset="0"/>
            </a:endParaRPr>
          </a:p>
        </p:txBody>
      </p:sp>
      <p:sp>
        <p:nvSpPr>
          <p:cNvPr id="38424" name="Rectangle 332"/>
          <p:cNvSpPr>
            <a:spLocks noChangeArrowheads="1"/>
          </p:cNvSpPr>
          <p:nvPr/>
        </p:nvSpPr>
        <p:spPr bwMode="auto">
          <a:xfrm>
            <a:off x="4906963" y="2281239"/>
            <a:ext cx="182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a:ln>
                <a:noFill/>
              </a:ln>
              <a:solidFill>
                <a:schemeClr val="tx1"/>
              </a:solidFill>
              <a:effectLst/>
              <a:latin typeface="Arial" pitchFamily="34" charset="0"/>
              <a:cs typeface="Arial" pitchFamily="34" charset="0"/>
            </a:endParaRPr>
          </a:p>
        </p:txBody>
      </p:sp>
      <p:sp>
        <p:nvSpPr>
          <p:cNvPr id="38425" name="Rectangle 333"/>
          <p:cNvSpPr>
            <a:spLocks noChangeArrowheads="1"/>
          </p:cNvSpPr>
          <p:nvPr/>
        </p:nvSpPr>
        <p:spPr bwMode="auto">
          <a:xfrm>
            <a:off x="4946650" y="2281239"/>
            <a:ext cx="182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a:ln>
                <a:noFill/>
              </a:ln>
              <a:solidFill>
                <a:schemeClr val="tx1"/>
              </a:solidFill>
              <a:effectLst/>
              <a:latin typeface="Arial" pitchFamily="34" charset="0"/>
              <a:cs typeface="Arial" pitchFamily="34" charset="0"/>
            </a:endParaRPr>
          </a:p>
        </p:txBody>
      </p:sp>
      <p:sp>
        <p:nvSpPr>
          <p:cNvPr id="38426" name="Rectangle 334"/>
          <p:cNvSpPr>
            <a:spLocks noChangeArrowheads="1"/>
          </p:cNvSpPr>
          <p:nvPr/>
        </p:nvSpPr>
        <p:spPr bwMode="auto">
          <a:xfrm>
            <a:off x="4986338" y="2281239"/>
            <a:ext cx="182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a:ln>
                <a:noFill/>
              </a:ln>
              <a:solidFill>
                <a:schemeClr val="tx1"/>
              </a:solidFill>
              <a:effectLst/>
              <a:latin typeface="Arial" pitchFamily="34" charset="0"/>
              <a:cs typeface="Arial" pitchFamily="34" charset="0"/>
            </a:endParaRPr>
          </a:p>
        </p:txBody>
      </p:sp>
      <p:sp>
        <p:nvSpPr>
          <p:cNvPr id="38427" name="Rectangle 335"/>
          <p:cNvSpPr>
            <a:spLocks noChangeArrowheads="1"/>
          </p:cNvSpPr>
          <p:nvPr/>
        </p:nvSpPr>
        <p:spPr bwMode="auto">
          <a:xfrm>
            <a:off x="5026025" y="2281239"/>
            <a:ext cx="182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a:ln>
                <a:noFill/>
              </a:ln>
              <a:solidFill>
                <a:schemeClr val="tx1"/>
              </a:solidFill>
              <a:effectLst/>
              <a:latin typeface="Arial" pitchFamily="34" charset="0"/>
              <a:cs typeface="Arial" pitchFamily="34" charset="0"/>
            </a:endParaRPr>
          </a:p>
        </p:txBody>
      </p:sp>
      <p:sp>
        <p:nvSpPr>
          <p:cNvPr id="38428" name="Rectangle 336"/>
          <p:cNvSpPr>
            <a:spLocks noChangeArrowheads="1"/>
          </p:cNvSpPr>
          <p:nvPr/>
        </p:nvSpPr>
        <p:spPr bwMode="auto">
          <a:xfrm>
            <a:off x="5067300" y="2281239"/>
            <a:ext cx="182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a:ln>
                <a:noFill/>
              </a:ln>
              <a:solidFill>
                <a:schemeClr val="tx1"/>
              </a:solidFill>
              <a:effectLst/>
              <a:latin typeface="Arial" pitchFamily="34" charset="0"/>
              <a:cs typeface="Arial" pitchFamily="34" charset="0"/>
            </a:endParaRPr>
          </a:p>
        </p:txBody>
      </p:sp>
      <p:sp>
        <p:nvSpPr>
          <p:cNvPr id="38429" name="Rectangle 337"/>
          <p:cNvSpPr>
            <a:spLocks noChangeArrowheads="1"/>
          </p:cNvSpPr>
          <p:nvPr/>
        </p:nvSpPr>
        <p:spPr bwMode="auto">
          <a:xfrm>
            <a:off x="5106988" y="2281239"/>
            <a:ext cx="182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a:ln>
                <a:noFill/>
              </a:ln>
              <a:solidFill>
                <a:schemeClr val="tx1"/>
              </a:solidFill>
              <a:effectLst/>
              <a:latin typeface="Arial" pitchFamily="34" charset="0"/>
              <a:cs typeface="Arial" pitchFamily="34" charset="0"/>
            </a:endParaRPr>
          </a:p>
        </p:txBody>
      </p:sp>
      <p:sp>
        <p:nvSpPr>
          <p:cNvPr id="38430" name="Rectangle 338"/>
          <p:cNvSpPr>
            <a:spLocks noChangeArrowheads="1"/>
          </p:cNvSpPr>
          <p:nvPr/>
        </p:nvSpPr>
        <p:spPr bwMode="auto">
          <a:xfrm>
            <a:off x="5146675" y="2281239"/>
            <a:ext cx="182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a:ln>
                <a:noFill/>
              </a:ln>
              <a:solidFill>
                <a:schemeClr val="tx1"/>
              </a:solidFill>
              <a:effectLst/>
              <a:latin typeface="Arial" pitchFamily="34" charset="0"/>
              <a:cs typeface="Arial" pitchFamily="34" charset="0"/>
            </a:endParaRPr>
          </a:p>
        </p:txBody>
      </p:sp>
      <p:sp>
        <p:nvSpPr>
          <p:cNvPr id="38431" name="Rectangle 339"/>
          <p:cNvSpPr>
            <a:spLocks noChangeArrowheads="1"/>
          </p:cNvSpPr>
          <p:nvPr/>
        </p:nvSpPr>
        <p:spPr bwMode="auto">
          <a:xfrm>
            <a:off x="5186363" y="2281239"/>
            <a:ext cx="182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a:ln>
                <a:noFill/>
              </a:ln>
              <a:solidFill>
                <a:schemeClr val="tx1"/>
              </a:solidFill>
              <a:effectLst/>
              <a:latin typeface="Arial" pitchFamily="34" charset="0"/>
              <a:cs typeface="Arial" pitchFamily="34" charset="0"/>
            </a:endParaRPr>
          </a:p>
        </p:txBody>
      </p:sp>
      <p:sp>
        <p:nvSpPr>
          <p:cNvPr id="38432" name="Rectangle 340"/>
          <p:cNvSpPr>
            <a:spLocks noChangeArrowheads="1"/>
          </p:cNvSpPr>
          <p:nvPr/>
        </p:nvSpPr>
        <p:spPr bwMode="auto">
          <a:xfrm>
            <a:off x="5227638" y="2281239"/>
            <a:ext cx="182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a:ln>
                <a:noFill/>
              </a:ln>
              <a:solidFill>
                <a:schemeClr val="tx1"/>
              </a:solidFill>
              <a:effectLst/>
              <a:latin typeface="Arial" pitchFamily="34" charset="0"/>
              <a:cs typeface="Arial" pitchFamily="34" charset="0"/>
            </a:endParaRPr>
          </a:p>
        </p:txBody>
      </p:sp>
      <p:sp>
        <p:nvSpPr>
          <p:cNvPr id="38433" name="Rectangle 341"/>
          <p:cNvSpPr>
            <a:spLocks noChangeArrowheads="1"/>
          </p:cNvSpPr>
          <p:nvPr/>
        </p:nvSpPr>
        <p:spPr bwMode="auto">
          <a:xfrm>
            <a:off x="5267325" y="2281239"/>
            <a:ext cx="182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a:ln>
                <a:noFill/>
              </a:ln>
              <a:solidFill>
                <a:schemeClr val="tx1"/>
              </a:solidFill>
              <a:effectLst/>
              <a:latin typeface="Arial" pitchFamily="34" charset="0"/>
              <a:cs typeface="Arial" pitchFamily="34" charset="0"/>
            </a:endParaRPr>
          </a:p>
        </p:txBody>
      </p:sp>
      <p:sp>
        <p:nvSpPr>
          <p:cNvPr id="38434" name="Rectangle 342"/>
          <p:cNvSpPr>
            <a:spLocks noChangeArrowheads="1"/>
          </p:cNvSpPr>
          <p:nvPr/>
        </p:nvSpPr>
        <p:spPr bwMode="auto">
          <a:xfrm>
            <a:off x="5307013" y="2281239"/>
            <a:ext cx="182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a:ln>
                <a:noFill/>
              </a:ln>
              <a:solidFill>
                <a:schemeClr val="tx1"/>
              </a:solidFill>
              <a:effectLst/>
              <a:latin typeface="Arial" pitchFamily="34" charset="0"/>
              <a:cs typeface="Arial" pitchFamily="34" charset="0"/>
            </a:endParaRPr>
          </a:p>
        </p:txBody>
      </p:sp>
      <p:sp>
        <p:nvSpPr>
          <p:cNvPr id="38435" name="Rectangle 343"/>
          <p:cNvSpPr>
            <a:spLocks noChangeArrowheads="1"/>
          </p:cNvSpPr>
          <p:nvPr/>
        </p:nvSpPr>
        <p:spPr bwMode="auto">
          <a:xfrm>
            <a:off x="5346700" y="2281239"/>
            <a:ext cx="182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a:ln>
                <a:noFill/>
              </a:ln>
              <a:solidFill>
                <a:schemeClr val="tx1"/>
              </a:solidFill>
              <a:effectLst/>
              <a:latin typeface="Arial" pitchFamily="34" charset="0"/>
              <a:cs typeface="Arial" pitchFamily="34" charset="0"/>
            </a:endParaRPr>
          </a:p>
        </p:txBody>
      </p:sp>
      <p:sp>
        <p:nvSpPr>
          <p:cNvPr id="38436" name="Rectangle 344"/>
          <p:cNvSpPr>
            <a:spLocks noChangeArrowheads="1"/>
          </p:cNvSpPr>
          <p:nvPr/>
        </p:nvSpPr>
        <p:spPr bwMode="auto">
          <a:xfrm>
            <a:off x="5386388" y="2281239"/>
            <a:ext cx="182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a:ln>
                <a:noFill/>
              </a:ln>
              <a:solidFill>
                <a:schemeClr val="tx1"/>
              </a:solidFill>
              <a:effectLst/>
              <a:latin typeface="Arial" pitchFamily="34" charset="0"/>
              <a:cs typeface="Arial" pitchFamily="34" charset="0"/>
            </a:endParaRPr>
          </a:p>
        </p:txBody>
      </p:sp>
      <p:sp>
        <p:nvSpPr>
          <p:cNvPr id="38437" name="Rectangle 345"/>
          <p:cNvSpPr>
            <a:spLocks noChangeArrowheads="1"/>
          </p:cNvSpPr>
          <p:nvPr/>
        </p:nvSpPr>
        <p:spPr bwMode="auto">
          <a:xfrm>
            <a:off x="5427663" y="2281239"/>
            <a:ext cx="182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a:ln>
                <a:noFill/>
              </a:ln>
              <a:solidFill>
                <a:schemeClr val="tx1"/>
              </a:solidFill>
              <a:effectLst/>
              <a:latin typeface="Arial" pitchFamily="34" charset="0"/>
              <a:cs typeface="Arial" pitchFamily="34" charset="0"/>
            </a:endParaRPr>
          </a:p>
        </p:txBody>
      </p:sp>
      <p:sp>
        <p:nvSpPr>
          <p:cNvPr id="38438" name="Rectangle 346"/>
          <p:cNvSpPr>
            <a:spLocks noChangeArrowheads="1"/>
          </p:cNvSpPr>
          <p:nvPr/>
        </p:nvSpPr>
        <p:spPr bwMode="auto">
          <a:xfrm>
            <a:off x="5467350" y="2281239"/>
            <a:ext cx="182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a:ln>
                <a:noFill/>
              </a:ln>
              <a:solidFill>
                <a:schemeClr val="tx1"/>
              </a:solidFill>
              <a:effectLst/>
              <a:latin typeface="Arial" pitchFamily="34" charset="0"/>
              <a:cs typeface="Arial" pitchFamily="34" charset="0"/>
            </a:endParaRPr>
          </a:p>
        </p:txBody>
      </p:sp>
      <p:sp>
        <p:nvSpPr>
          <p:cNvPr id="38439" name="Rectangle 347"/>
          <p:cNvSpPr>
            <a:spLocks noChangeArrowheads="1"/>
          </p:cNvSpPr>
          <p:nvPr/>
        </p:nvSpPr>
        <p:spPr bwMode="auto">
          <a:xfrm>
            <a:off x="5507038" y="2281239"/>
            <a:ext cx="182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a:ln>
                <a:noFill/>
              </a:ln>
              <a:solidFill>
                <a:schemeClr val="tx1"/>
              </a:solidFill>
              <a:effectLst/>
              <a:latin typeface="Arial" pitchFamily="34" charset="0"/>
              <a:cs typeface="Arial" pitchFamily="34" charset="0"/>
            </a:endParaRPr>
          </a:p>
        </p:txBody>
      </p:sp>
      <p:sp>
        <p:nvSpPr>
          <p:cNvPr id="38053" name="Rectangle 763"/>
          <p:cNvSpPr>
            <a:spLocks noChangeArrowheads="1"/>
          </p:cNvSpPr>
          <p:nvPr/>
        </p:nvSpPr>
        <p:spPr bwMode="auto">
          <a:xfrm>
            <a:off x="2203450" y="6172201"/>
            <a:ext cx="144463" cy="20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a:ln>
                <a:noFill/>
              </a:ln>
              <a:solidFill>
                <a:schemeClr val="tx1"/>
              </a:solidFill>
              <a:effectLst/>
              <a:latin typeface="Arial" pitchFamily="34" charset="0"/>
              <a:cs typeface="Arial" pitchFamily="34" charset="0"/>
            </a:endParaRPr>
          </a:p>
        </p:txBody>
      </p:sp>
      <p:sp>
        <p:nvSpPr>
          <p:cNvPr id="38070" name="Rectangle 780"/>
          <p:cNvSpPr>
            <a:spLocks noChangeArrowheads="1"/>
          </p:cNvSpPr>
          <p:nvPr/>
        </p:nvSpPr>
        <p:spPr bwMode="auto">
          <a:xfrm>
            <a:off x="2065338" y="6350001"/>
            <a:ext cx="144463" cy="20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a:ln>
                <a:noFill/>
              </a:ln>
              <a:solidFill>
                <a:schemeClr val="tx1"/>
              </a:solidFill>
              <a:effectLst/>
              <a:latin typeface="Arial" pitchFamily="34" charset="0"/>
              <a:cs typeface="Arial" pitchFamily="34" charset="0"/>
            </a:endParaRPr>
          </a:p>
        </p:txBody>
      </p:sp>
      <p:sp>
        <p:nvSpPr>
          <p:cNvPr id="38081" name="Rectangle 791"/>
          <p:cNvSpPr>
            <a:spLocks noChangeArrowheads="1"/>
          </p:cNvSpPr>
          <p:nvPr/>
        </p:nvSpPr>
        <p:spPr bwMode="auto">
          <a:xfrm>
            <a:off x="2300288" y="6529388"/>
            <a:ext cx="144463" cy="20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altLang="ru-RU" sz="1100" b="1" i="0" u="none" strike="noStrike" cap="none" normalizeH="0" baseline="0">
                <a:ln>
                  <a:noFill/>
                </a:ln>
                <a:solidFill>
                  <a:srgbClr val="000000"/>
                </a:solidFill>
                <a:effectLst/>
                <a:latin typeface="Calibri Bold"/>
                <a:cs typeface="Arial" pitchFamily="34" charset="0"/>
              </a:rPr>
              <a:t>8</a:t>
            </a:r>
            <a:endParaRPr kumimoji="0" lang="ru-RU" altLang="ru-RU" sz="1800" b="0" i="0" u="none" strike="noStrike" cap="none" normalizeH="0" baseline="0">
              <a:ln>
                <a:noFill/>
              </a:ln>
              <a:solidFill>
                <a:schemeClr val="tx1"/>
              </a:solidFill>
              <a:effectLst/>
              <a:latin typeface="Arial" pitchFamily="34" charset="0"/>
              <a:cs typeface="Arial" pitchFamily="34" charset="0"/>
            </a:endParaRPr>
          </a:p>
        </p:txBody>
      </p:sp>
      <p:sp>
        <p:nvSpPr>
          <p:cNvPr id="38082" name="Rectangle 792"/>
          <p:cNvSpPr>
            <a:spLocks noChangeArrowheads="1"/>
          </p:cNvSpPr>
          <p:nvPr/>
        </p:nvSpPr>
        <p:spPr bwMode="auto">
          <a:xfrm>
            <a:off x="3394075" y="6529388"/>
            <a:ext cx="144270"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ru-RU" sz="1100" b="1" i="0" u="none" strike="noStrike" cap="none" normalizeH="0" baseline="0" dirty="0">
                <a:ln>
                  <a:noFill/>
                </a:ln>
                <a:solidFill>
                  <a:srgbClr val="000000"/>
                </a:solidFill>
                <a:effectLst/>
                <a:latin typeface="Calibri Bold"/>
                <a:cs typeface="Arial" pitchFamily="34" charset="0"/>
              </a:rPr>
              <a:t>1</a:t>
            </a:r>
            <a:r>
              <a:rPr kumimoji="0" lang="ru-RU" altLang="ru-RU" sz="1100" b="1" i="0" u="none" strike="noStrike" cap="none" normalizeH="0" baseline="0" dirty="0">
                <a:ln>
                  <a:noFill/>
                </a:ln>
                <a:solidFill>
                  <a:srgbClr val="000000"/>
                </a:solidFill>
                <a:effectLst/>
                <a:latin typeface="Calibri Bold"/>
                <a:cs typeface="Arial" pitchFamily="34" charset="0"/>
              </a:rPr>
              <a:t>1</a:t>
            </a:r>
            <a:endParaRPr kumimoji="0" lang="ru-RU" altLang="ru-RU" sz="1800" b="0" i="0" u="none" strike="noStrike" cap="none" normalizeH="0" baseline="0" dirty="0">
              <a:ln>
                <a:noFill/>
              </a:ln>
              <a:solidFill>
                <a:schemeClr val="tx1"/>
              </a:solidFill>
              <a:effectLst/>
              <a:latin typeface="Arial" pitchFamily="34" charset="0"/>
              <a:cs typeface="Arial" pitchFamily="34" charset="0"/>
            </a:endParaRPr>
          </a:p>
        </p:txBody>
      </p:sp>
      <p:sp>
        <p:nvSpPr>
          <p:cNvPr id="38083" name="Rectangle 793"/>
          <p:cNvSpPr>
            <a:spLocks noChangeArrowheads="1"/>
          </p:cNvSpPr>
          <p:nvPr/>
        </p:nvSpPr>
        <p:spPr bwMode="auto">
          <a:xfrm>
            <a:off x="3465513" y="6529388"/>
            <a:ext cx="6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dirty="0">
              <a:ln>
                <a:noFill/>
              </a:ln>
              <a:solidFill>
                <a:schemeClr val="tx1"/>
              </a:solidFill>
              <a:effectLst/>
              <a:latin typeface="Arial" pitchFamily="34" charset="0"/>
              <a:cs typeface="Arial" pitchFamily="34" charset="0"/>
            </a:endParaRPr>
          </a:p>
        </p:txBody>
      </p:sp>
      <p:sp>
        <p:nvSpPr>
          <p:cNvPr id="38084" name="Freeform 794"/>
          <p:cNvSpPr>
            <a:spLocks/>
          </p:cNvSpPr>
          <p:nvPr/>
        </p:nvSpPr>
        <p:spPr bwMode="auto">
          <a:xfrm>
            <a:off x="4587875" y="1817688"/>
            <a:ext cx="361950" cy="153988"/>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FF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8085" name="Freeform 795"/>
          <p:cNvSpPr>
            <a:spLocks/>
          </p:cNvSpPr>
          <p:nvPr/>
        </p:nvSpPr>
        <p:spPr bwMode="auto">
          <a:xfrm>
            <a:off x="4587875" y="1817688"/>
            <a:ext cx="361950" cy="153988"/>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38086" name="Freeform 796"/>
          <p:cNvSpPr>
            <a:spLocks/>
          </p:cNvSpPr>
          <p:nvPr/>
        </p:nvSpPr>
        <p:spPr bwMode="auto">
          <a:xfrm>
            <a:off x="4587875" y="2047876"/>
            <a:ext cx="361950" cy="152400"/>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8087" name="Freeform 797"/>
          <p:cNvSpPr>
            <a:spLocks/>
          </p:cNvSpPr>
          <p:nvPr/>
        </p:nvSpPr>
        <p:spPr bwMode="auto">
          <a:xfrm>
            <a:off x="4587875" y="2047876"/>
            <a:ext cx="361950" cy="152400"/>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38088" name="Freeform 798"/>
          <p:cNvSpPr>
            <a:spLocks/>
          </p:cNvSpPr>
          <p:nvPr/>
        </p:nvSpPr>
        <p:spPr bwMode="auto">
          <a:xfrm>
            <a:off x="3354388" y="1817688"/>
            <a:ext cx="363538" cy="153988"/>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FF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8089" name="Freeform 799"/>
          <p:cNvSpPr>
            <a:spLocks/>
          </p:cNvSpPr>
          <p:nvPr/>
        </p:nvSpPr>
        <p:spPr bwMode="auto">
          <a:xfrm>
            <a:off x="3354388" y="1817688"/>
            <a:ext cx="363538" cy="153988"/>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38090" name="Freeform 800"/>
          <p:cNvSpPr>
            <a:spLocks/>
          </p:cNvSpPr>
          <p:nvPr/>
        </p:nvSpPr>
        <p:spPr bwMode="auto">
          <a:xfrm>
            <a:off x="3354388" y="2276476"/>
            <a:ext cx="363538" cy="152400"/>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8091" name="Freeform 801"/>
          <p:cNvSpPr>
            <a:spLocks/>
          </p:cNvSpPr>
          <p:nvPr/>
        </p:nvSpPr>
        <p:spPr bwMode="auto">
          <a:xfrm>
            <a:off x="3354388" y="2276476"/>
            <a:ext cx="363538" cy="152400"/>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38094" name="Freeform 804"/>
          <p:cNvSpPr>
            <a:spLocks/>
          </p:cNvSpPr>
          <p:nvPr/>
        </p:nvSpPr>
        <p:spPr bwMode="auto">
          <a:xfrm>
            <a:off x="3354388" y="3651251"/>
            <a:ext cx="363538" cy="152400"/>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8095" name="Freeform 805"/>
          <p:cNvSpPr>
            <a:spLocks/>
          </p:cNvSpPr>
          <p:nvPr/>
        </p:nvSpPr>
        <p:spPr bwMode="auto">
          <a:xfrm>
            <a:off x="3354388" y="3651251"/>
            <a:ext cx="363538" cy="152400"/>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38096" name="Freeform 806"/>
          <p:cNvSpPr>
            <a:spLocks/>
          </p:cNvSpPr>
          <p:nvPr/>
        </p:nvSpPr>
        <p:spPr bwMode="auto">
          <a:xfrm>
            <a:off x="3354388" y="4797426"/>
            <a:ext cx="363538" cy="152400"/>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8097" name="Freeform 807"/>
          <p:cNvSpPr>
            <a:spLocks/>
          </p:cNvSpPr>
          <p:nvPr/>
        </p:nvSpPr>
        <p:spPr bwMode="auto">
          <a:xfrm>
            <a:off x="3354388" y="4797426"/>
            <a:ext cx="363538" cy="152400"/>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8" name="Freeform 809"/>
          <p:cNvSpPr>
            <a:spLocks/>
          </p:cNvSpPr>
          <p:nvPr/>
        </p:nvSpPr>
        <p:spPr bwMode="auto">
          <a:xfrm>
            <a:off x="3354388" y="5254626"/>
            <a:ext cx="363538" cy="153988"/>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0" name="Freeform 810"/>
          <p:cNvSpPr>
            <a:spLocks/>
          </p:cNvSpPr>
          <p:nvPr/>
        </p:nvSpPr>
        <p:spPr bwMode="auto">
          <a:xfrm>
            <a:off x="3354388" y="5254626"/>
            <a:ext cx="363538" cy="153988"/>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11" name="Freeform 811"/>
          <p:cNvSpPr>
            <a:spLocks/>
          </p:cNvSpPr>
          <p:nvPr/>
        </p:nvSpPr>
        <p:spPr bwMode="auto">
          <a:xfrm>
            <a:off x="3354388" y="901701"/>
            <a:ext cx="363538" cy="152400"/>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2" name="Freeform 812"/>
          <p:cNvSpPr>
            <a:spLocks/>
          </p:cNvSpPr>
          <p:nvPr/>
        </p:nvSpPr>
        <p:spPr bwMode="auto">
          <a:xfrm>
            <a:off x="3354388" y="901701"/>
            <a:ext cx="363538" cy="152400"/>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13" name="Freeform 813"/>
          <p:cNvSpPr>
            <a:spLocks/>
          </p:cNvSpPr>
          <p:nvPr/>
        </p:nvSpPr>
        <p:spPr bwMode="auto">
          <a:xfrm>
            <a:off x="3354388" y="2735263"/>
            <a:ext cx="363538" cy="152400"/>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4" name="Freeform 814"/>
          <p:cNvSpPr>
            <a:spLocks/>
          </p:cNvSpPr>
          <p:nvPr/>
        </p:nvSpPr>
        <p:spPr bwMode="auto">
          <a:xfrm>
            <a:off x="3354388" y="2735263"/>
            <a:ext cx="363538" cy="152400"/>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15" name="Freeform 815"/>
          <p:cNvSpPr>
            <a:spLocks/>
          </p:cNvSpPr>
          <p:nvPr/>
        </p:nvSpPr>
        <p:spPr bwMode="auto">
          <a:xfrm>
            <a:off x="3354388" y="3879851"/>
            <a:ext cx="363538" cy="153988"/>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FF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6" name="Freeform 816"/>
          <p:cNvSpPr>
            <a:spLocks/>
          </p:cNvSpPr>
          <p:nvPr/>
        </p:nvSpPr>
        <p:spPr bwMode="auto">
          <a:xfrm>
            <a:off x="3354388" y="3879851"/>
            <a:ext cx="363538" cy="153988"/>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17" name="Freeform 817"/>
          <p:cNvSpPr>
            <a:spLocks/>
          </p:cNvSpPr>
          <p:nvPr/>
        </p:nvSpPr>
        <p:spPr bwMode="auto">
          <a:xfrm>
            <a:off x="3354388" y="4110038"/>
            <a:ext cx="363538" cy="152400"/>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8" name="Freeform 818"/>
          <p:cNvSpPr>
            <a:spLocks/>
          </p:cNvSpPr>
          <p:nvPr/>
        </p:nvSpPr>
        <p:spPr bwMode="auto">
          <a:xfrm>
            <a:off x="3354388" y="4110038"/>
            <a:ext cx="363538" cy="152400"/>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19" name="Freeform 819"/>
          <p:cNvSpPr>
            <a:spLocks/>
          </p:cNvSpPr>
          <p:nvPr/>
        </p:nvSpPr>
        <p:spPr bwMode="auto">
          <a:xfrm>
            <a:off x="3354388" y="4567238"/>
            <a:ext cx="363538" cy="153988"/>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0" name="Freeform 820"/>
          <p:cNvSpPr>
            <a:spLocks/>
          </p:cNvSpPr>
          <p:nvPr/>
        </p:nvSpPr>
        <p:spPr bwMode="auto">
          <a:xfrm>
            <a:off x="3354388" y="4567238"/>
            <a:ext cx="363538" cy="153988"/>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21" name="Freeform 821"/>
          <p:cNvSpPr>
            <a:spLocks/>
          </p:cNvSpPr>
          <p:nvPr/>
        </p:nvSpPr>
        <p:spPr bwMode="auto">
          <a:xfrm>
            <a:off x="3354388" y="5026026"/>
            <a:ext cx="363538" cy="152400"/>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FF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2" name="Freeform 822"/>
          <p:cNvSpPr>
            <a:spLocks/>
          </p:cNvSpPr>
          <p:nvPr/>
        </p:nvSpPr>
        <p:spPr bwMode="auto">
          <a:xfrm>
            <a:off x="3354388" y="5026026"/>
            <a:ext cx="363538" cy="152400"/>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23" name="Freeform 823"/>
          <p:cNvSpPr>
            <a:spLocks/>
          </p:cNvSpPr>
          <p:nvPr/>
        </p:nvSpPr>
        <p:spPr bwMode="auto">
          <a:xfrm>
            <a:off x="3354388" y="5484813"/>
            <a:ext cx="363538" cy="152400"/>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4" name="Freeform 824"/>
          <p:cNvSpPr>
            <a:spLocks/>
          </p:cNvSpPr>
          <p:nvPr/>
        </p:nvSpPr>
        <p:spPr bwMode="auto">
          <a:xfrm>
            <a:off x="3354388" y="5484813"/>
            <a:ext cx="363538" cy="152400"/>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25" name="Freeform 825"/>
          <p:cNvSpPr>
            <a:spLocks/>
          </p:cNvSpPr>
          <p:nvPr/>
        </p:nvSpPr>
        <p:spPr bwMode="auto">
          <a:xfrm>
            <a:off x="3354388" y="5713413"/>
            <a:ext cx="363538" cy="152400"/>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6" name="Freeform 826"/>
          <p:cNvSpPr>
            <a:spLocks/>
          </p:cNvSpPr>
          <p:nvPr/>
        </p:nvSpPr>
        <p:spPr bwMode="auto">
          <a:xfrm>
            <a:off x="3354388" y="5713413"/>
            <a:ext cx="363538" cy="152400"/>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27" name="Freeform 827"/>
          <p:cNvSpPr>
            <a:spLocks/>
          </p:cNvSpPr>
          <p:nvPr/>
        </p:nvSpPr>
        <p:spPr bwMode="auto">
          <a:xfrm>
            <a:off x="3354388" y="1130301"/>
            <a:ext cx="363538" cy="153988"/>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385723"/>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8" name="Freeform 828"/>
          <p:cNvSpPr>
            <a:spLocks/>
          </p:cNvSpPr>
          <p:nvPr/>
        </p:nvSpPr>
        <p:spPr bwMode="auto">
          <a:xfrm>
            <a:off x="3354388" y="1130301"/>
            <a:ext cx="363538" cy="153988"/>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29" name="Freeform 829"/>
          <p:cNvSpPr>
            <a:spLocks/>
          </p:cNvSpPr>
          <p:nvPr/>
        </p:nvSpPr>
        <p:spPr bwMode="auto">
          <a:xfrm>
            <a:off x="4587875" y="2276476"/>
            <a:ext cx="361950" cy="152400"/>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385723"/>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0" name="Freeform 830"/>
          <p:cNvSpPr>
            <a:spLocks/>
          </p:cNvSpPr>
          <p:nvPr/>
        </p:nvSpPr>
        <p:spPr bwMode="auto">
          <a:xfrm>
            <a:off x="4587875" y="2276476"/>
            <a:ext cx="361950" cy="152400"/>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31" name="Freeform 831"/>
          <p:cNvSpPr>
            <a:spLocks/>
          </p:cNvSpPr>
          <p:nvPr/>
        </p:nvSpPr>
        <p:spPr bwMode="auto">
          <a:xfrm>
            <a:off x="3354388" y="2047876"/>
            <a:ext cx="363538" cy="152400"/>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2" name="Freeform 832"/>
          <p:cNvSpPr>
            <a:spLocks/>
          </p:cNvSpPr>
          <p:nvPr/>
        </p:nvSpPr>
        <p:spPr bwMode="auto">
          <a:xfrm>
            <a:off x="3354388" y="2047876"/>
            <a:ext cx="363538" cy="152400"/>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33" name="Freeform 833"/>
          <p:cNvSpPr>
            <a:spLocks/>
          </p:cNvSpPr>
          <p:nvPr/>
        </p:nvSpPr>
        <p:spPr bwMode="auto">
          <a:xfrm>
            <a:off x="2262188" y="901701"/>
            <a:ext cx="361950" cy="152400"/>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FF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4" name="Freeform 834"/>
          <p:cNvSpPr>
            <a:spLocks/>
          </p:cNvSpPr>
          <p:nvPr/>
        </p:nvSpPr>
        <p:spPr bwMode="auto">
          <a:xfrm>
            <a:off x="2262188" y="901701"/>
            <a:ext cx="361950" cy="152400"/>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35" name="Freeform 835"/>
          <p:cNvSpPr>
            <a:spLocks/>
          </p:cNvSpPr>
          <p:nvPr/>
        </p:nvSpPr>
        <p:spPr bwMode="auto">
          <a:xfrm>
            <a:off x="2262188" y="1817688"/>
            <a:ext cx="361950" cy="153988"/>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FF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6" name="Freeform 836"/>
          <p:cNvSpPr>
            <a:spLocks/>
          </p:cNvSpPr>
          <p:nvPr/>
        </p:nvSpPr>
        <p:spPr bwMode="auto">
          <a:xfrm>
            <a:off x="2262188" y="1817688"/>
            <a:ext cx="361950" cy="153988"/>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37" name="Freeform 837"/>
          <p:cNvSpPr>
            <a:spLocks/>
          </p:cNvSpPr>
          <p:nvPr/>
        </p:nvSpPr>
        <p:spPr bwMode="auto">
          <a:xfrm>
            <a:off x="2262188" y="4110038"/>
            <a:ext cx="361950" cy="152400"/>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FF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8" name="Freeform 838"/>
          <p:cNvSpPr>
            <a:spLocks/>
          </p:cNvSpPr>
          <p:nvPr/>
        </p:nvSpPr>
        <p:spPr bwMode="auto">
          <a:xfrm>
            <a:off x="2262188" y="4110038"/>
            <a:ext cx="361950" cy="152400"/>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39" name="Freeform 839"/>
          <p:cNvSpPr>
            <a:spLocks/>
          </p:cNvSpPr>
          <p:nvPr/>
        </p:nvSpPr>
        <p:spPr bwMode="auto">
          <a:xfrm>
            <a:off x="2262188" y="4567238"/>
            <a:ext cx="361950" cy="153988"/>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FF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0" name="Freeform 840"/>
          <p:cNvSpPr>
            <a:spLocks/>
          </p:cNvSpPr>
          <p:nvPr/>
        </p:nvSpPr>
        <p:spPr bwMode="auto">
          <a:xfrm>
            <a:off x="2262188" y="4567238"/>
            <a:ext cx="361950" cy="153988"/>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41" name="Freeform 841"/>
          <p:cNvSpPr>
            <a:spLocks/>
          </p:cNvSpPr>
          <p:nvPr/>
        </p:nvSpPr>
        <p:spPr bwMode="auto">
          <a:xfrm>
            <a:off x="2262188" y="5713413"/>
            <a:ext cx="361950" cy="152400"/>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FF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2" name="Freeform 842"/>
          <p:cNvSpPr>
            <a:spLocks/>
          </p:cNvSpPr>
          <p:nvPr/>
        </p:nvSpPr>
        <p:spPr bwMode="auto">
          <a:xfrm>
            <a:off x="2262188" y="5713413"/>
            <a:ext cx="361950" cy="152400"/>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43" name="Freeform 843"/>
          <p:cNvSpPr>
            <a:spLocks/>
          </p:cNvSpPr>
          <p:nvPr/>
        </p:nvSpPr>
        <p:spPr bwMode="auto">
          <a:xfrm>
            <a:off x="2262188" y="5484813"/>
            <a:ext cx="361950" cy="152400"/>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FF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4" name="Freeform 844"/>
          <p:cNvSpPr>
            <a:spLocks/>
          </p:cNvSpPr>
          <p:nvPr/>
        </p:nvSpPr>
        <p:spPr bwMode="auto">
          <a:xfrm>
            <a:off x="2262188" y="5484813"/>
            <a:ext cx="361950" cy="152400"/>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45" name="Freeform 845"/>
          <p:cNvSpPr>
            <a:spLocks/>
          </p:cNvSpPr>
          <p:nvPr/>
        </p:nvSpPr>
        <p:spPr bwMode="auto">
          <a:xfrm>
            <a:off x="2262188" y="1130301"/>
            <a:ext cx="361950" cy="153988"/>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6" name="Freeform 846"/>
          <p:cNvSpPr>
            <a:spLocks/>
          </p:cNvSpPr>
          <p:nvPr/>
        </p:nvSpPr>
        <p:spPr bwMode="auto">
          <a:xfrm>
            <a:off x="2262188" y="1130301"/>
            <a:ext cx="361950" cy="153988"/>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47" name="Freeform 847"/>
          <p:cNvSpPr>
            <a:spLocks/>
          </p:cNvSpPr>
          <p:nvPr/>
        </p:nvSpPr>
        <p:spPr bwMode="auto">
          <a:xfrm>
            <a:off x="2262188" y="2047876"/>
            <a:ext cx="361950" cy="152400"/>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8" name="Freeform 848"/>
          <p:cNvSpPr>
            <a:spLocks/>
          </p:cNvSpPr>
          <p:nvPr/>
        </p:nvSpPr>
        <p:spPr bwMode="auto">
          <a:xfrm>
            <a:off x="2262188" y="2047876"/>
            <a:ext cx="361950" cy="152400"/>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49" name="Freeform 849"/>
          <p:cNvSpPr>
            <a:spLocks/>
          </p:cNvSpPr>
          <p:nvPr/>
        </p:nvSpPr>
        <p:spPr bwMode="auto">
          <a:xfrm>
            <a:off x="2262188" y="2276476"/>
            <a:ext cx="361950" cy="152400"/>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50" name="Freeform 850"/>
          <p:cNvSpPr>
            <a:spLocks/>
          </p:cNvSpPr>
          <p:nvPr/>
        </p:nvSpPr>
        <p:spPr bwMode="auto">
          <a:xfrm>
            <a:off x="2262188" y="2276476"/>
            <a:ext cx="361950" cy="152400"/>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51" name="Freeform 851"/>
          <p:cNvSpPr>
            <a:spLocks/>
          </p:cNvSpPr>
          <p:nvPr/>
        </p:nvSpPr>
        <p:spPr bwMode="auto">
          <a:xfrm>
            <a:off x="2262188" y="2735263"/>
            <a:ext cx="361950" cy="152400"/>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52" name="Freeform 852"/>
          <p:cNvSpPr>
            <a:spLocks/>
          </p:cNvSpPr>
          <p:nvPr/>
        </p:nvSpPr>
        <p:spPr bwMode="auto">
          <a:xfrm>
            <a:off x="2262188" y="2735263"/>
            <a:ext cx="361950" cy="152400"/>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53" name="Freeform 853"/>
          <p:cNvSpPr>
            <a:spLocks/>
          </p:cNvSpPr>
          <p:nvPr/>
        </p:nvSpPr>
        <p:spPr bwMode="auto">
          <a:xfrm>
            <a:off x="2262188" y="3192463"/>
            <a:ext cx="361950" cy="153988"/>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FF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54" name="Freeform 854"/>
          <p:cNvSpPr>
            <a:spLocks/>
          </p:cNvSpPr>
          <p:nvPr/>
        </p:nvSpPr>
        <p:spPr bwMode="auto">
          <a:xfrm>
            <a:off x="2262188" y="3192463"/>
            <a:ext cx="361950" cy="153988"/>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55" name="Freeform 855"/>
          <p:cNvSpPr>
            <a:spLocks/>
          </p:cNvSpPr>
          <p:nvPr/>
        </p:nvSpPr>
        <p:spPr bwMode="auto">
          <a:xfrm>
            <a:off x="2262188" y="3879851"/>
            <a:ext cx="361950" cy="153988"/>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FF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56" name="Freeform 856"/>
          <p:cNvSpPr>
            <a:spLocks/>
          </p:cNvSpPr>
          <p:nvPr/>
        </p:nvSpPr>
        <p:spPr bwMode="auto">
          <a:xfrm>
            <a:off x="2262188" y="3879851"/>
            <a:ext cx="361950" cy="153988"/>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57" name="Freeform 857"/>
          <p:cNvSpPr>
            <a:spLocks/>
          </p:cNvSpPr>
          <p:nvPr/>
        </p:nvSpPr>
        <p:spPr bwMode="auto">
          <a:xfrm>
            <a:off x="2262188" y="3651251"/>
            <a:ext cx="361950" cy="152400"/>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58" name="Freeform 858"/>
          <p:cNvSpPr>
            <a:spLocks/>
          </p:cNvSpPr>
          <p:nvPr/>
        </p:nvSpPr>
        <p:spPr bwMode="auto">
          <a:xfrm>
            <a:off x="2262188" y="3651251"/>
            <a:ext cx="361950" cy="152400"/>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59" name="Freeform 859"/>
          <p:cNvSpPr>
            <a:spLocks/>
          </p:cNvSpPr>
          <p:nvPr/>
        </p:nvSpPr>
        <p:spPr bwMode="auto">
          <a:xfrm>
            <a:off x="2262188" y="4797426"/>
            <a:ext cx="361950" cy="152400"/>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60" name="Freeform 860"/>
          <p:cNvSpPr>
            <a:spLocks/>
          </p:cNvSpPr>
          <p:nvPr/>
        </p:nvSpPr>
        <p:spPr bwMode="auto">
          <a:xfrm>
            <a:off x="2262188" y="4797426"/>
            <a:ext cx="361950" cy="152400"/>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61" name="Freeform 861"/>
          <p:cNvSpPr>
            <a:spLocks/>
          </p:cNvSpPr>
          <p:nvPr/>
        </p:nvSpPr>
        <p:spPr bwMode="auto">
          <a:xfrm>
            <a:off x="2262188" y="5026026"/>
            <a:ext cx="361950" cy="152400"/>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FF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62" name="Freeform 862"/>
          <p:cNvSpPr>
            <a:spLocks/>
          </p:cNvSpPr>
          <p:nvPr/>
        </p:nvSpPr>
        <p:spPr bwMode="auto">
          <a:xfrm>
            <a:off x="2262188" y="5026026"/>
            <a:ext cx="361950" cy="152400"/>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63" name="Freeform 863"/>
          <p:cNvSpPr>
            <a:spLocks/>
          </p:cNvSpPr>
          <p:nvPr/>
        </p:nvSpPr>
        <p:spPr bwMode="auto">
          <a:xfrm>
            <a:off x="2262188" y="5254626"/>
            <a:ext cx="361950" cy="153988"/>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7888" name="Freeform 864"/>
          <p:cNvSpPr>
            <a:spLocks/>
          </p:cNvSpPr>
          <p:nvPr/>
        </p:nvSpPr>
        <p:spPr bwMode="auto">
          <a:xfrm>
            <a:off x="2262188" y="5254626"/>
            <a:ext cx="361950" cy="153988"/>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37889" name="Freeform 865"/>
          <p:cNvSpPr>
            <a:spLocks/>
          </p:cNvSpPr>
          <p:nvPr/>
        </p:nvSpPr>
        <p:spPr bwMode="auto">
          <a:xfrm>
            <a:off x="3354388" y="2963863"/>
            <a:ext cx="363538" cy="152400"/>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FF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7891" name="Freeform 866"/>
          <p:cNvSpPr>
            <a:spLocks/>
          </p:cNvSpPr>
          <p:nvPr/>
        </p:nvSpPr>
        <p:spPr bwMode="auto">
          <a:xfrm>
            <a:off x="3354388" y="2963863"/>
            <a:ext cx="363538" cy="152400"/>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37892" name="Freeform 867"/>
          <p:cNvSpPr>
            <a:spLocks/>
          </p:cNvSpPr>
          <p:nvPr/>
        </p:nvSpPr>
        <p:spPr bwMode="auto">
          <a:xfrm>
            <a:off x="2262188" y="2963863"/>
            <a:ext cx="361950" cy="152400"/>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FF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7893" name="Freeform 868"/>
          <p:cNvSpPr>
            <a:spLocks/>
          </p:cNvSpPr>
          <p:nvPr/>
        </p:nvSpPr>
        <p:spPr bwMode="auto">
          <a:xfrm>
            <a:off x="2262188" y="2963863"/>
            <a:ext cx="361950" cy="152400"/>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37894" name="Freeform 869"/>
          <p:cNvSpPr>
            <a:spLocks/>
          </p:cNvSpPr>
          <p:nvPr/>
        </p:nvSpPr>
        <p:spPr bwMode="auto">
          <a:xfrm>
            <a:off x="2262188" y="2505076"/>
            <a:ext cx="361950" cy="153988"/>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7895" name="Freeform 870"/>
          <p:cNvSpPr>
            <a:spLocks/>
          </p:cNvSpPr>
          <p:nvPr/>
        </p:nvSpPr>
        <p:spPr bwMode="auto">
          <a:xfrm>
            <a:off x="2262188" y="2505076"/>
            <a:ext cx="361950" cy="153988"/>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37896" name="Freeform 871"/>
          <p:cNvSpPr>
            <a:spLocks/>
          </p:cNvSpPr>
          <p:nvPr/>
        </p:nvSpPr>
        <p:spPr bwMode="auto">
          <a:xfrm>
            <a:off x="3354388" y="2505076"/>
            <a:ext cx="363538" cy="153988"/>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385723"/>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7897" name="Freeform 872"/>
          <p:cNvSpPr>
            <a:spLocks/>
          </p:cNvSpPr>
          <p:nvPr/>
        </p:nvSpPr>
        <p:spPr bwMode="auto">
          <a:xfrm>
            <a:off x="3354388" y="2505076"/>
            <a:ext cx="363538" cy="153988"/>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noFill/>
          <a:ln w="1270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875" name="object 3"/>
          <p:cNvSpPr txBox="1"/>
          <p:nvPr/>
        </p:nvSpPr>
        <p:spPr>
          <a:xfrm>
            <a:off x="901499" y="0"/>
            <a:ext cx="8486775" cy="338554"/>
          </a:xfrm>
          <a:prstGeom prst="rect">
            <a:avLst/>
          </a:prstGeom>
        </p:spPr>
        <p:txBody>
          <a:bodyPr vert="horz" wrap="square" lIns="0" tIns="0" rIns="0" bIns="0" rtlCol="0">
            <a:spAutoFit/>
          </a:bodyPr>
          <a:lstStyle>
            <a:defPPr>
              <a:defRPr lang="en-US"/>
            </a:defPPr>
            <a:lvl1pPr marL="12700">
              <a:lnSpc>
                <a:spcPct val="100000"/>
              </a:lnSpc>
              <a:defRPr sz="2200">
                <a:solidFill>
                  <a:srgbClr val="002060"/>
                </a:solidFill>
                <a:latin typeface="Calibri"/>
              </a:defRPr>
            </a:lvl1pPr>
          </a:lstStyle>
          <a:p>
            <a:r>
              <a:rPr lang="en-US" dirty="0"/>
              <a:t>Changes in Accessibility of Citizens Budgets (IBP)</a:t>
            </a:r>
            <a:r>
              <a:rPr dirty="0"/>
              <a:t>:</a:t>
            </a:r>
            <a:r>
              <a:rPr lang="ru-RU" dirty="0"/>
              <a:t> </a:t>
            </a:r>
            <a:r>
              <a:rPr dirty="0"/>
              <a:t>PEMPAL</a:t>
            </a:r>
            <a:r>
              <a:rPr lang="en-US" dirty="0"/>
              <a:t> Member States </a:t>
            </a:r>
            <a:endParaRPr dirty="0"/>
          </a:p>
        </p:txBody>
      </p:sp>
      <p:sp>
        <p:nvSpPr>
          <p:cNvPr id="876" name="object 4"/>
          <p:cNvSpPr txBox="1"/>
          <p:nvPr/>
        </p:nvSpPr>
        <p:spPr>
          <a:xfrm>
            <a:off x="2292388" y="664934"/>
            <a:ext cx="407034" cy="223138"/>
          </a:xfrm>
          <a:prstGeom prst="rect">
            <a:avLst/>
          </a:prstGeom>
        </p:spPr>
        <p:txBody>
          <a:bodyPr vert="horz" wrap="square" lIns="0" tIns="0" rIns="0" bIns="0" rtlCol="0">
            <a:spAutoFit/>
          </a:bodyPr>
          <a:lstStyle/>
          <a:p>
            <a:pPr marL="12700">
              <a:lnSpc>
                <a:spcPct val="100000"/>
              </a:lnSpc>
            </a:pPr>
            <a:r>
              <a:rPr sz="1450" dirty="0">
                <a:latin typeface="+mn-lt"/>
                <a:cs typeface="Courier New"/>
              </a:rPr>
              <a:t>2015</a:t>
            </a:r>
          </a:p>
        </p:txBody>
      </p:sp>
      <p:sp>
        <p:nvSpPr>
          <p:cNvPr id="877" name="object 5"/>
          <p:cNvSpPr txBox="1"/>
          <p:nvPr/>
        </p:nvSpPr>
        <p:spPr>
          <a:xfrm>
            <a:off x="3382896" y="664934"/>
            <a:ext cx="427355" cy="223138"/>
          </a:xfrm>
          <a:prstGeom prst="rect">
            <a:avLst/>
          </a:prstGeom>
        </p:spPr>
        <p:txBody>
          <a:bodyPr vert="horz" wrap="square" lIns="0" tIns="0" rIns="0" bIns="0" rtlCol="0">
            <a:spAutoFit/>
          </a:bodyPr>
          <a:lstStyle/>
          <a:p>
            <a:pPr marL="12700">
              <a:lnSpc>
                <a:spcPct val="100000"/>
              </a:lnSpc>
            </a:pPr>
            <a:r>
              <a:rPr sz="1450" dirty="0">
                <a:latin typeface="+mn-lt"/>
                <a:cs typeface="Courier New"/>
              </a:rPr>
              <a:t>2017</a:t>
            </a:r>
          </a:p>
        </p:txBody>
      </p:sp>
      <p:sp>
        <p:nvSpPr>
          <p:cNvPr id="880" name="object 36"/>
          <p:cNvSpPr txBox="1"/>
          <p:nvPr/>
        </p:nvSpPr>
        <p:spPr>
          <a:xfrm>
            <a:off x="5267325" y="1788704"/>
            <a:ext cx="5172075" cy="923330"/>
          </a:xfrm>
          <a:prstGeom prst="rect">
            <a:avLst/>
          </a:prstGeom>
        </p:spPr>
        <p:txBody>
          <a:bodyPr vert="horz" wrap="square" lIns="0" tIns="0" rIns="0" bIns="0" rtlCol="0">
            <a:spAutoFit/>
          </a:bodyPr>
          <a:lstStyle/>
          <a:p>
            <a:pPr marL="12700" marR="2822575" indent="19050">
              <a:lnSpc>
                <a:spcPct val="120000"/>
              </a:lnSpc>
            </a:pPr>
            <a:r>
              <a:rPr lang="en-US" sz="1250" dirty="0">
                <a:latin typeface="+mn-lt"/>
                <a:cs typeface="Arial"/>
              </a:rPr>
              <a:t>Not produced</a:t>
            </a:r>
            <a:endParaRPr lang="ru-RU" sz="1250" dirty="0">
              <a:latin typeface="+mn-lt"/>
              <a:cs typeface="Arial"/>
            </a:endParaRPr>
          </a:p>
          <a:p>
            <a:pPr marL="12700" marR="2822575" indent="19050">
              <a:lnSpc>
                <a:spcPct val="120000"/>
              </a:lnSpc>
            </a:pPr>
            <a:r>
              <a:rPr lang="en-US" sz="1250" dirty="0">
                <a:latin typeface="+mn-lt"/>
                <a:cs typeface="Arial"/>
              </a:rPr>
              <a:t>Accessible to public</a:t>
            </a:r>
          </a:p>
          <a:p>
            <a:pPr marL="12700" marR="2822575" indent="19050">
              <a:lnSpc>
                <a:spcPct val="120000"/>
              </a:lnSpc>
            </a:pPr>
            <a:r>
              <a:rPr lang="en-US" sz="1250" dirty="0">
                <a:latin typeface="+mn-lt"/>
                <a:cs typeface="Arial"/>
              </a:rPr>
              <a:t>Produced but inaccessible to public or published with delay</a:t>
            </a:r>
          </a:p>
        </p:txBody>
      </p:sp>
      <p:sp>
        <p:nvSpPr>
          <p:cNvPr id="881" name="object 22"/>
          <p:cNvSpPr txBox="1"/>
          <p:nvPr/>
        </p:nvSpPr>
        <p:spPr>
          <a:xfrm>
            <a:off x="2292387" y="4379866"/>
            <a:ext cx="2836825" cy="161583"/>
          </a:xfrm>
          <a:prstGeom prst="rect">
            <a:avLst/>
          </a:prstGeom>
        </p:spPr>
        <p:txBody>
          <a:bodyPr vert="horz" wrap="square" lIns="0" tIns="0" rIns="0" bIns="0" rtlCol="0">
            <a:spAutoFit/>
          </a:bodyPr>
          <a:lstStyle/>
          <a:p>
            <a:pPr marL="12700">
              <a:lnSpc>
                <a:spcPct val="100000"/>
              </a:lnSpc>
            </a:pPr>
            <a:r>
              <a:rPr lang="en-US" sz="1050" dirty="0">
                <a:cs typeface="Arial"/>
              </a:rPr>
              <a:t>IBP does not include Montenegro</a:t>
            </a:r>
            <a:endParaRPr sz="1050" dirty="0">
              <a:latin typeface="+mn-lt"/>
              <a:cs typeface="Times New Roman"/>
            </a:endParaRPr>
          </a:p>
        </p:txBody>
      </p:sp>
      <p:sp>
        <p:nvSpPr>
          <p:cNvPr id="882" name="object 29"/>
          <p:cNvSpPr txBox="1"/>
          <p:nvPr/>
        </p:nvSpPr>
        <p:spPr>
          <a:xfrm>
            <a:off x="2292388" y="5986598"/>
            <a:ext cx="2654262" cy="161583"/>
          </a:xfrm>
          <a:prstGeom prst="rect">
            <a:avLst/>
          </a:prstGeom>
        </p:spPr>
        <p:txBody>
          <a:bodyPr vert="horz" wrap="square" lIns="0" tIns="0" rIns="0" bIns="0" rtlCol="0">
            <a:spAutoFit/>
          </a:bodyPr>
          <a:lstStyle/>
          <a:p>
            <a:pPr marL="12700">
              <a:lnSpc>
                <a:spcPct val="100000"/>
              </a:lnSpc>
            </a:pPr>
            <a:r>
              <a:rPr lang="en-US" sz="1050" dirty="0">
                <a:cs typeface="Arial"/>
              </a:rPr>
              <a:t>IBP does not include Uzbekistan</a:t>
            </a:r>
            <a:endParaRPr sz="1050" dirty="0">
              <a:latin typeface="+mn-lt"/>
              <a:cs typeface="Times New Roman"/>
            </a:endParaRPr>
          </a:p>
        </p:txBody>
      </p:sp>
      <p:sp>
        <p:nvSpPr>
          <p:cNvPr id="883" name="object 8"/>
          <p:cNvSpPr txBox="1"/>
          <p:nvPr/>
        </p:nvSpPr>
        <p:spPr>
          <a:xfrm>
            <a:off x="2292387" y="1401534"/>
            <a:ext cx="2716175" cy="161583"/>
          </a:xfrm>
          <a:prstGeom prst="rect">
            <a:avLst/>
          </a:prstGeom>
        </p:spPr>
        <p:txBody>
          <a:bodyPr vert="horz" wrap="square" lIns="0" tIns="0" rIns="0" bIns="0" rtlCol="0">
            <a:spAutoFit/>
          </a:bodyPr>
          <a:lstStyle/>
          <a:p>
            <a:pPr marL="12700">
              <a:lnSpc>
                <a:spcPct val="100000"/>
              </a:lnSpc>
            </a:pPr>
            <a:r>
              <a:rPr lang="en-US" sz="1050" dirty="0">
                <a:cs typeface="Arial"/>
              </a:rPr>
              <a:t>IBP does not include </a:t>
            </a:r>
            <a:r>
              <a:rPr lang="en-US" sz="1050" dirty="0">
                <a:latin typeface="+mn-lt"/>
                <a:cs typeface="Times New Roman"/>
              </a:rPr>
              <a:t>Armenia</a:t>
            </a:r>
            <a:endParaRPr sz="1050" dirty="0">
              <a:latin typeface="+mn-lt"/>
              <a:cs typeface="Times New Roman"/>
            </a:endParaRPr>
          </a:p>
        </p:txBody>
      </p:sp>
      <p:sp>
        <p:nvSpPr>
          <p:cNvPr id="884" name="object 9"/>
          <p:cNvSpPr txBox="1"/>
          <p:nvPr/>
        </p:nvSpPr>
        <p:spPr>
          <a:xfrm>
            <a:off x="2292388" y="1630134"/>
            <a:ext cx="2017674" cy="161583"/>
          </a:xfrm>
          <a:prstGeom prst="rect">
            <a:avLst/>
          </a:prstGeom>
        </p:spPr>
        <p:txBody>
          <a:bodyPr vert="horz" wrap="square" lIns="0" tIns="0" rIns="0" bIns="0" rtlCol="0">
            <a:spAutoFit/>
          </a:bodyPr>
          <a:lstStyle/>
          <a:p>
            <a:pPr marL="12700">
              <a:lnSpc>
                <a:spcPct val="100000"/>
              </a:lnSpc>
            </a:pPr>
            <a:r>
              <a:rPr lang="en-US" sz="1050" dirty="0">
                <a:cs typeface="Arial"/>
              </a:rPr>
              <a:t>IBP does not include Belarus</a:t>
            </a:r>
            <a:endParaRPr sz="1050" dirty="0">
              <a:latin typeface="+mn-lt"/>
              <a:cs typeface="Times New Roman"/>
            </a:endParaRPr>
          </a:p>
        </p:txBody>
      </p:sp>
      <p:sp>
        <p:nvSpPr>
          <p:cNvPr id="885" name="object 18"/>
          <p:cNvSpPr txBox="1"/>
          <p:nvPr/>
        </p:nvSpPr>
        <p:spPr>
          <a:xfrm>
            <a:off x="2292388" y="3465466"/>
            <a:ext cx="2017674" cy="161583"/>
          </a:xfrm>
          <a:prstGeom prst="rect">
            <a:avLst/>
          </a:prstGeom>
        </p:spPr>
        <p:txBody>
          <a:bodyPr vert="horz" wrap="square" lIns="0" tIns="0" rIns="0" bIns="0" rtlCol="0">
            <a:spAutoFit/>
          </a:bodyPr>
          <a:lstStyle/>
          <a:p>
            <a:pPr marL="12700">
              <a:lnSpc>
                <a:spcPct val="100000"/>
              </a:lnSpc>
            </a:pPr>
            <a:r>
              <a:rPr lang="en-US" sz="1050" dirty="0">
                <a:cs typeface="Arial"/>
              </a:rPr>
              <a:t>IBP does not include </a:t>
            </a:r>
            <a:r>
              <a:rPr lang="en-US" sz="1050" dirty="0">
                <a:latin typeface="+mn-lt"/>
                <a:cs typeface="Times New Roman"/>
              </a:rPr>
              <a:t>Kosovo</a:t>
            </a:r>
            <a:endParaRPr sz="1050" dirty="0">
              <a:latin typeface="+mn-lt"/>
              <a:cs typeface="Times New Roman"/>
            </a:endParaRPr>
          </a:p>
        </p:txBody>
      </p:sp>
      <p:sp>
        <p:nvSpPr>
          <p:cNvPr id="886" name="object 30"/>
          <p:cNvSpPr txBox="1"/>
          <p:nvPr/>
        </p:nvSpPr>
        <p:spPr>
          <a:xfrm>
            <a:off x="881909" y="644752"/>
            <a:ext cx="1666029" cy="5681684"/>
          </a:xfrm>
          <a:prstGeom prst="rect">
            <a:avLst/>
          </a:prstGeom>
        </p:spPr>
        <p:txBody>
          <a:bodyPr vert="horz" wrap="square" lIns="0" tIns="38735" rIns="0" bIns="0" rtlCol="0">
            <a:spAutoFit/>
          </a:bodyPr>
          <a:lstStyle/>
          <a:p>
            <a:pPr marL="19050">
              <a:lnSpc>
                <a:spcPct val="100000"/>
              </a:lnSpc>
              <a:spcBef>
                <a:spcPts val="305"/>
              </a:spcBef>
            </a:pPr>
            <a:r>
              <a:rPr lang="en-US" sz="1250" dirty="0">
                <a:latin typeface="+mn-lt"/>
                <a:cs typeface="Arial"/>
              </a:rPr>
              <a:t>Country</a:t>
            </a:r>
            <a:endParaRPr sz="1250" dirty="0">
              <a:latin typeface="+mn-lt"/>
              <a:cs typeface="Arial"/>
            </a:endParaRPr>
          </a:p>
          <a:p>
            <a:pPr marL="12700" marR="560070">
              <a:lnSpc>
                <a:spcPct val="120000"/>
              </a:lnSpc>
              <a:spcBef>
                <a:spcPts val="50"/>
              </a:spcBef>
            </a:pPr>
            <a:r>
              <a:rPr lang="en-US" sz="1250" dirty="0">
                <a:latin typeface="+mn-lt"/>
                <a:cs typeface="Arial"/>
              </a:rPr>
              <a:t>Albania</a:t>
            </a:r>
            <a:r>
              <a:rPr sz="1250" dirty="0">
                <a:latin typeface="+mn-lt"/>
                <a:cs typeface="Arial"/>
              </a:rPr>
              <a:t>  </a:t>
            </a:r>
            <a:r>
              <a:rPr lang="en-US" sz="1250" dirty="0">
                <a:latin typeface="+mn-lt"/>
                <a:cs typeface="Arial"/>
              </a:rPr>
              <a:t>Azerbaijan</a:t>
            </a:r>
            <a:r>
              <a:rPr sz="1250" dirty="0">
                <a:latin typeface="+mn-lt"/>
                <a:cs typeface="Arial"/>
              </a:rPr>
              <a:t>  </a:t>
            </a:r>
            <a:r>
              <a:rPr lang="en-US" sz="1250" dirty="0">
                <a:latin typeface="+mn-lt"/>
                <a:cs typeface="Arial"/>
              </a:rPr>
              <a:t>Armenia</a:t>
            </a:r>
            <a:r>
              <a:rPr sz="1250" dirty="0">
                <a:latin typeface="+mn-lt"/>
                <a:cs typeface="Arial"/>
              </a:rPr>
              <a:t>  </a:t>
            </a:r>
            <a:r>
              <a:rPr lang="en-US" sz="1250" dirty="0">
                <a:latin typeface="+mn-lt"/>
                <a:cs typeface="Arial"/>
              </a:rPr>
              <a:t>Belarus</a:t>
            </a:r>
            <a:endParaRPr lang="ru-RU" sz="1250" dirty="0">
              <a:latin typeface="+mn-lt"/>
              <a:cs typeface="Arial"/>
            </a:endParaRPr>
          </a:p>
          <a:p>
            <a:pPr marL="12700" marR="560070">
              <a:lnSpc>
                <a:spcPct val="120000"/>
              </a:lnSpc>
              <a:spcBef>
                <a:spcPts val="50"/>
              </a:spcBef>
            </a:pPr>
            <a:r>
              <a:rPr lang="en-US" sz="1250" dirty="0">
                <a:latin typeface="+mn-lt"/>
                <a:cs typeface="Arial"/>
              </a:rPr>
              <a:t>B&amp;H</a:t>
            </a:r>
            <a:endParaRPr lang="ru-RU" sz="1250" dirty="0">
              <a:latin typeface="+mn-lt"/>
              <a:cs typeface="Arial"/>
            </a:endParaRPr>
          </a:p>
          <a:p>
            <a:pPr marL="12700" marR="560070">
              <a:lnSpc>
                <a:spcPct val="120000"/>
              </a:lnSpc>
              <a:spcBef>
                <a:spcPts val="50"/>
              </a:spcBef>
            </a:pPr>
            <a:r>
              <a:rPr lang="en-US" sz="1250" dirty="0">
                <a:latin typeface="+mn-lt"/>
                <a:cs typeface="Arial"/>
              </a:rPr>
              <a:t>Bulgaria</a:t>
            </a:r>
          </a:p>
          <a:p>
            <a:pPr marL="12700" marR="560070">
              <a:lnSpc>
                <a:spcPct val="120000"/>
              </a:lnSpc>
              <a:spcBef>
                <a:spcPts val="50"/>
              </a:spcBef>
            </a:pPr>
            <a:r>
              <a:rPr lang="en-US" sz="1250" dirty="0">
                <a:latin typeface="+mn-lt"/>
                <a:cs typeface="Arial"/>
              </a:rPr>
              <a:t>Croatia</a:t>
            </a:r>
            <a:endParaRPr sz="1250" dirty="0">
              <a:latin typeface="+mn-lt"/>
              <a:cs typeface="Arial"/>
            </a:endParaRPr>
          </a:p>
          <a:p>
            <a:pPr marL="19050" marR="227965">
              <a:lnSpc>
                <a:spcPct val="120000"/>
              </a:lnSpc>
            </a:pPr>
            <a:r>
              <a:rPr lang="en-US" sz="1250" dirty="0">
                <a:latin typeface="+mn-lt"/>
                <a:cs typeface="Arial"/>
              </a:rPr>
              <a:t>Czech Republic</a:t>
            </a:r>
            <a:endParaRPr lang="ru-RU" sz="1250" dirty="0">
              <a:latin typeface="+mn-lt"/>
              <a:cs typeface="Arial"/>
            </a:endParaRPr>
          </a:p>
          <a:p>
            <a:pPr marL="19050" marR="227965">
              <a:lnSpc>
                <a:spcPct val="120000"/>
              </a:lnSpc>
            </a:pPr>
            <a:r>
              <a:rPr lang="en-US" sz="1250" dirty="0">
                <a:latin typeface="+mn-lt"/>
                <a:cs typeface="Arial"/>
              </a:rPr>
              <a:t>Georgia</a:t>
            </a:r>
            <a:endParaRPr sz="1250" dirty="0">
              <a:latin typeface="+mn-lt"/>
              <a:cs typeface="Arial"/>
            </a:endParaRPr>
          </a:p>
          <a:p>
            <a:pPr marL="19050" marR="507365">
              <a:lnSpc>
                <a:spcPct val="120000"/>
              </a:lnSpc>
              <a:spcBef>
                <a:spcPts val="50"/>
              </a:spcBef>
            </a:pPr>
            <a:r>
              <a:rPr lang="en-US" sz="1250" dirty="0">
                <a:latin typeface="+mn-lt"/>
                <a:cs typeface="Arial"/>
              </a:rPr>
              <a:t>Hungary</a:t>
            </a:r>
            <a:r>
              <a:rPr sz="1250" dirty="0">
                <a:latin typeface="+mn-lt"/>
                <a:cs typeface="Arial"/>
              </a:rPr>
              <a:t>  </a:t>
            </a:r>
            <a:r>
              <a:rPr lang="en-US" sz="1250" dirty="0">
                <a:latin typeface="+mn-lt"/>
                <a:cs typeface="Arial"/>
              </a:rPr>
              <a:t>Kazakhstan</a:t>
            </a:r>
            <a:r>
              <a:rPr sz="1250" dirty="0">
                <a:latin typeface="+mn-lt"/>
                <a:cs typeface="Arial"/>
              </a:rPr>
              <a:t>  </a:t>
            </a:r>
            <a:r>
              <a:rPr lang="en-US" sz="1250" dirty="0">
                <a:latin typeface="+mn-lt"/>
                <a:cs typeface="Arial"/>
              </a:rPr>
              <a:t>Kosovo</a:t>
            </a:r>
            <a:endParaRPr sz="1250" dirty="0">
              <a:latin typeface="+mn-lt"/>
              <a:cs typeface="Arial"/>
            </a:endParaRPr>
          </a:p>
          <a:p>
            <a:pPr marL="25400" marR="182245" indent="-6985">
              <a:lnSpc>
                <a:spcPct val="120000"/>
              </a:lnSpc>
            </a:pPr>
            <a:r>
              <a:rPr lang="en-US" sz="1250" dirty="0">
                <a:latin typeface="+mn-lt"/>
                <a:cs typeface="Arial"/>
              </a:rPr>
              <a:t>Kyrgyz Rep.</a:t>
            </a:r>
            <a:r>
              <a:rPr lang="ru-RU" sz="1250" dirty="0">
                <a:latin typeface="+mn-lt"/>
                <a:cs typeface="Arial"/>
              </a:rPr>
              <a:t> </a:t>
            </a:r>
            <a:endParaRPr lang="en-US" sz="1250" dirty="0">
              <a:latin typeface="+mn-lt"/>
              <a:cs typeface="Arial"/>
            </a:endParaRPr>
          </a:p>
          <a:p>
            <a:pPr marL="25400" marR="182245" indent="-6985">
              <a:lnSpc>
                <a:spcPct val="120000"/>
              </a:lnSpc>
            </a:pPr>
            <a:r>
              <a:rPr lang="en-US" sz="1250" dirty="0">
                <a:latin typeface="+mn-lt"/>
                <a:cs typeface="Arial"/>
              </a:rPr>
              <a:t>Macedonia</a:t>
            </a:r>
            <a:endParaRPr sz="1250" dirty="0">
              <a:latin typeface="+mn-lt"/>
              <a:cs typeface="Arial"/>
            </a:endParaRPr>
          </a:p>
          <a:p>
            <a:pPr marL="25400" marR="386715">
              <a:lnSpc>
                <a:spcPct val="120000"/>
              </a:lnSpc>
            </a:pPr>
            <a:r>
              <a:rPr lang="en-US" sz="1250" dirty="0">
                <a:latin typeface="+mn-lt"/>
                <a:cs typeface="Arial"/>
              </a:rPr>
              <a:t>Moldova</a:t>
            </a:r>
            <a:endParaRPr lang="ru-RU" sz="1250" dirty="0">
              <a:latin typeface="+mn-lt"/>
              <a:cs typeface="Arial"/>
            </a:endParaRPr>
          </a:p>
          <a:p>
            <a:pPr marL="25400" marR="386715">
              <a:lnSpc>
                <a:spcPct val="120000"/>
              </a:lnSpc>
            </a:pPr>
            <a:r>
              <a:rPr lang="en-US" sz="1250" dirty="0">
                <a:latin typeface="+mn-lt"/>
                <a:cs typeface="Arial"/>
              </a:rPr>
              <a:t>Montenegro</a:t>
            </a:r>
            <a:endParaRPr sz="1250" dirty="0">
              <a:latin typeface="+mn-lt"/>
              <a:cs typeface="Arial"/>
            </a:endParaRPr>
          </a:p>
          <a:p>
            <a:pPr marL="12700" marR="516255" indent="12700">
              <a:lnSpc>
                <a:spcPct val="120000"/>
              </a:lnSpc>
              <a:spcBef>
                <a:spcPts val="50"/>
              </a:spcBef>
            </a:pPr>
            <a:r>
              <a:rPr lang="en-US" sz="1250" dirty="0">
                <a:latin typeface="+mn-lt"/>
                <a:cs typeface="Arial"/>
              </a:rPr>
              <a:t>Romania</a:t>
            </a:r>
            <a:endParaRPr lang="ru-RU" sz="1250" dirty="0">
              <a:latin typeface="+mn-lt"/>
              <a:cs typeface="Arial"/>
            </a:endParaRPr>
          </a:p>
          <a:p>
            <a:pPr marL="12700" marR="516255" indent="12700">
              <a:lnSpc>
                <a:spcPct val="120000"/>
              </a:lnSpc>
              <a:spcBef>
                <a:spcPts val="50"/>
              </a:spcBef>
            </a:pPr>
            <a:r>
              <a:rPr lang="en-US" sz="1250" dirty="0">
                <a:latin typeface="+mn-lt"/>
                <a:cs typeface="Arial"/>
              </a:rPr>
              <a:t>Russia</a:t>
            </a:r>
            <a:endParaRPr lang="ru-RU" sz="1250" dirty="0">
              <a:latin typeface="+mn-lt"/>
              <a:cs typeface="Arial"/>
            </a:endParaRPr>
          </a:p>
          <a:p>
            <a:pPr marL="12700" marR="516255" indent="12700">
              <a:lnSpc>
                <a:spcPct val="120000"/>
              </a:lnSpc>
              <a:spcBef>
                <a:spcPts val="50"/>
              </a:spcBef>
            </a:pPr>
            <a:r>
              <a:rPr lang="en-US" sz="1250" dirty="0">
                <a:latin typeface="+mn-lt"/>
                <a:cs typeface="Arial"/>
              </a:rPr>
              <a:t>Serbia</a:t>
            </a:r>
            <a:r>
              <a:rPr sz="1250" dirty="0">
                <a:latin typeface="+mn-lt"/>
                <a:cs typeface="Arial"/>
              </a:rPr>
              <a:t>  </a:t>
            </a:r>
            <a:endParaRPr lang="en-US" sz="1250" dirty="0">
              <a:latin typeface="+mn-lt"/>
              <a:cs typeface="Arial"/>
            </a:endParaRPr>
          </a:p>
          <a:p>
            <a:pPr marL="12700" marR="516255" indent="12700">
              <a:lnSpc>
                <a:spcPct val="120000"/>
              </a:lnSpc>
              <a:spcBef>
                <a:spcPts val="50"/>
              </a:spcBef>
            </a:pPr>
            <a:r>
              <a:rPr lang="en-US" sz="1250" dirty="0">
                <a:latin typeface="+mn-lt"/>
                <a:cs typeface="Arial"/>
              </a:rPr>
              <a:t>Tajikistan</a:t>
            </a:r>
            <a:endParaRPr lang="ru-RU" sz="1250" dirty="0">
              <a:latin typeface="+mn-lt"/>
              <a:cs typeface="Arial"/>
            </a:endParaRPr>
          </a:p>
          <a:p>
            <a:pPr marL="12700" marR="516255" indent="12700">
              <a:lnSpc>
                <a:spcPct val="120000"/>
              </a:lnSpc>
              <a:spcBef>
                <a:spcPts val="50"/>
              </a:spcBef>
            </a:pPr>
            <a:r>
              <a:rPr lang="en-US" sz="1250" dirty="0">
                <a:latin typeface="+mn-lt"/>
                <a:cs typeface="Arial"/>
              </a:rPr>
              <a:t>Turkey</a:t>
            </a:r>
            <a:endParaRPr lang="ru-RU" sz="1250" dirty="0">
              <a:latin typeface="+mn-lt"/>
              <a:cs typeface="Arial"/>
            </a:endParaRPr>
          </a:p>
          <a:p>
            <a:pPr marL="12700" marR="516255" indent="12700">
              <a:lnSpc>
                <a:spcPct val="120000"/>
              </a:lnSpc>
              <a:spcBef>
                <a:spcPts val="50"/>
              </a:spcBef>
            </a:pPr>
            <a:r>
              <a:rPr lang="en-US" sz="1250" dirty="0">
                <a:latin typeface="+mn-lt"/>
                <a:cs typeface="Arial"/>
              </a:rPr>
              <a:t>Ukraine</a:t>
            </a:r>
            <a:r>
              <a:rPr sz="1250" dirty="0">
                <a:latin typeface="+mn-lt"/>
                <a:cs typeface="Arial"/>
              </a:rPr>
              <a:t>  </a:t>
            </a:r>
            <a:r>
              <a:rPr lang="en-US" sz="1250" dirty="0">
                <a:latin typeface="+mn-lt"/>
                <a:cs typeface="Arial"/>
              </a:rPr>
              <a:t>Uzbekistan</a:t>
            </a:r>
            <a:endParaRPr sz="1250" dirty="0">
              <a:latin typeface="+mn-lt"/>
              <a:cs typeface="Arial"/>
            </a:endParaRPr>
          </a:p>
        </p:txBody>
      </p:sp>
      <p:sp>
        <p:nvSpPr>
          <p:cNvPr id="887" name="object 30"/>
          <p:cNvSpPr txBox="1"/>
          <p:nvPr/>
        </p:nvSpPr>
        <p:spPr>
          <a:xfrm>
            <a:off x="870586" y="6177916"/>
            <a:ext cx="1339215" cy="359201"/>
          </a:xfrm>
          <a:prstGeom prst="rect">
            <a:avLst/>
          </a:prstGeom>
        </p:spPr>
        <p:txBody>
          <a:bodyPr vert="horz" wrap="square" lIns="0" tIns="38735" rIns="0" bIns="0" rtlCol="0">
            <a:spAutoFit/>
          </a:bodyPr>
          <a:lstStyle/>
          <a:p>
            <a:pPr marL="12700" marR="5080" indent="6350">
              <a:lnSpc>
                <a:spcPct val="104200"/>
              </a:lnSpc>
              <a:spcBef>
                <a:spcPts val="85"/>
              </a:spcBef>
            </a:pPr>
            <a:r>
              <a:rPr lang="en-US" sz="1000" b="1" dirty="0">
                <a:latin typeface="+mn-lt"/>
                <a:cs typeface="Times New Roman"/>
              </a:rPr>
              <a:t>Accessible to public</a:t>
            </a:r>
            <a:r>
              <a:rPr lang="ru-RU" sz="1000" b="1" dirty="0">
                <a:latin typeface="+mn-lt"/>
                <a:cs typeface="Times New Roman"/>
              </a:rPr>
              <a:t> (</a:t>
            </a:r>
            <a:r>
              <a:rPr lang="en-US" sz="1000" b="1" dirty="0">
                <a:latin typeface="+mn-lt"/>
                <a:cs typeface="Times New Roman"/>
              </a:rPr>
              <a:t>No. of PEMPAL countries</a:t>
            </a:r>
            <a:r>
              <a:rPr sz="1000" b="1" dirty="0">
                <a:latin typeface="+mn-lt"/>
                <a:cs typeface="Times New Roman"/>
              </a:rPr>
              <a:t>)</a:t>
            </a:r>
          </a:p>
        </p:txBody>
      </p:sp>
      <p:sp>
        <p:nvSpPr>
          <p:cNvPr id="170" name="Freeform 867"/>
          <p:cNvSpPr>
            <a:spLocks/>
          </p:cNvSpPr>
          <p:nvPr/>
        </p:nvSpPr>
        <p:spPr bwMode="auto">
          <a:xfrm>
            <a:off x="3362780" y="3200400"/>
            <a:ext cx="361950" cy="152400"/>
          </a:xfrm>
          <a:custGeom>
            <a:avLst/>
            <a:gdLst>
              <a:gd name="T0" fmla="*/ 0 w 380"/>
              <a:gd name="T1" fmla="*/ 80 h 160"/>
              <a:gd name="T2" fmla="*/ 0 w 380"/>
              <a:gd name="T3" fmla="*/ 80 h 160"/>
              <a:gd name="T4" fmla="*/ 190 w 380"/>
              <a:gd name="T5" fmla="*/ 0 h 160"/>
              <a:gd name="T6" fmla="*/ 380 w 380"/>
              <a:gd name="T7" fmla="*/ 80 h 160"/>
              <a:gd name="T8" fmla="*/ 190 w 380"/>
              <a:gd name="T9" fmla="*/ 160 h 160"/>
              <a:gd name="T10" fmla="*/ 0 w 380"/>
              <a:gd name="T11" fmla="*/ 80 h 160"/>
              <a:gd name="T12" fmla="*/ 0 w 380"/>
              <a:gd name="T13" fmla="*/ 80 h 160"/>
            </a:gdLst>
            <a:ahLst/>
            <a:cxnLst>
              <a:cxn ang="0">
                <a:pos x="T0" y="T1"/>
              </a:cxn>
              <a:cxn ang="0">
                <a:pos x="T2" y="T3"/>
              </a:cxn>
              <a:cxn ang="0">
                <a:pos x="T4" y="T5"/>
              </a:cxn>
              <a:cxn ang="0">
                <a:pos x="T6" y="T7"/>
              </a:cxn>
              <a:cxn ang="0">
                <a:pos x="T8" y="T9"/>
              </a:cxn>
              <a:cxn ang="0">
                <a:pos x="T10" y="T11"/>
              </a:cxn>
              <a:cxn ang="0">
                <a:pos x="T12" y="T13"/>
              </a:cxn>
            </a:cxnLst>
            <a:rect l="0" t="0" r="r" b="b"/>
            <a:pathLst>
              <a:path w="380" h="160">
                <a:moveTo>
                  <a:pt x="0" y="80"/>
                </a:moveTo>
                <a:lnTo>
                  <a:pt x="0" y="80"/>
                </a:lnTo>
                <a:cubicBezTo>
                  <a:pt x="0" y="36"/>
                  <a:pt x="85" y="0"/>
                  <a:pt x="190" y="0"/>
                </a:cubicBezTo>
                <a:cubicBezTo>
                  <a:pt x="295" y="0"/>
                  <a:pt x="380" y="36"/>
                  <a:pt x="380" y="80"/>
                </a:cubicBezTo>
                <a:cubicBezTo>
                  <a:pt x="380" y="124"/>
                  <a:pt x="295" y="160"/>
                  <a:pt x="190" y="160"/>
                </a:cubicBezTo>
                <a:cubicBezTo>
                  <a:pt x="85" y="160"/>
                  <a:pt x="0" y="124"/>
                  <a:pt x="0" y="80"/>
                </a:cubicBezTo>
                <a:lnTo>
                  <a:pt x="0" y="80"/>
                </a:lnTo>
                <a:close/>
              </a:path>
            </a:pathLst>
          </a:custGeom>
          <a:solidFill>
            <a:srgbClr val="FF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r>
              <a:rPr lang="en-US" dirty="0"/>
              <a:t> </a:t>
            </a:r>
            <a:endParaRPr lang="ru-RU" dirty="0"/>
          </a:p>
        </p:txBody>
      </p:sp>
    </p:spTree>
    <p:extLst>
      <p:ext uri="{BB962C8B-B14F-4D97-AF65-F5344CB8AC3E}">
        <p14:creationId xmlns:p14="http://schemas.microsoft.com/office/powerpoint/2010/main" val="12630150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8200" y="1143000"/>
            <a:ext cx="8645524" cy="5486400"/>
          </a:xfrm>
        </p:spPr>
        <p:txBody>
          <a:bodyPr rtlCol="0">
            <a:noAutofit/>
          </a:bodyPr>
          <a:lstStyle/>
          <a:p>
            <a:pPr marL="342900" indent="-342900" algn="just" fontAlgn="auto">
              <a:spcAft>
                <a:spcPts val="0"/>
              </a:spcAft>
              <a:buFont typeface="Arial"/>
              <a:buChar char="•"/>
              <a:defRPr/>
            </a:pPr>
            <a:endParaRPr lang="en-US" sz="800" b="1" dirty="0">
              <a:solidFill>
                <a:schemeClr val="tx1"/>
              </a:solidFill>
            </a:endParaRPr>
          </a:p>
          <a:p>
            <a:pPr>
              <a:spcBef>
                <a:spcPct val="0"/>
              </a:spcBef>
            </a:pPr>
            <a:r>
              <a:rPr lang="en-US" sz="2000" b="1" dirty="0">
                <a:solidFill>
                  <a:schemeClr val="accent6">
                    <a:lumMod val="50000"/>
                  </a:schemeClr>
                </a:solidFill>
              </a:rPr>
              <a:t>Contains proposals (options) for addressing 10 challenges encountered by the WG member states, based on the member state recommendations and international experience</a:t>
            </a:r>
            <a:endParaRPr lang="en-GB" sz="1800" dirty="0">
              <a:cs typeface="Calibri"/>
            </a:endParaRPr>
          </a:p>
          <a:p>
            <a:pPr algn="l">
              <a:spcBef>
                <a:spcPct val="0"/>
              </a:spcBef>
            </a:pPr>
            <a:endParaRPr lang="en-GB" sz="1800" dirty="0"/>
          </a:p>
          <a:p>
            <a:pPr lvl="0" algn="just">
              <a:spcAft>
                <a:spcPts val="400"/>
              </a:spcAft>
            </a:pPr>
            <a:r>
              <a:rPr lang="ru-RU" sz="1400" dirty="0">
                <a:solidFill>
                  <a:schemeClr val="tx1"/>
                </a:solidFill>
              </a:rPr>
              <a:t> </a:t>
            </a:r>
            <a:r>
              <a:rPr lang="en-US" sz="1400" dirty="0">
                <a:solidFill>
                  <a:schemeClr val="tx1"/>
                </a:solidFill>
              </a:rPr>
              <a:t>1</a:t>
            </a:r>
            <a:r>
              <a:rPr lang="ru-RU" sz="1400" dirty="0">
                <a:solidFill>
                  <a:schemeClr val="tx1"/>
                </a:solidFill>
              </a:rPr>
              <a:t>. </a:t>
            </a:r>
            <a:r>
              <a:rPr lang="en-US" sz="1400" dirty="0">
                <a:solidFill>
                  <a:schemeClr val="tx1"/>
                </a:solidFill>
              </a:rPr>
              <a:t>Identify entities/persons responsible for the preparation and distribution of the citizens budget</a:t>
            </a:r>
            <a:endParaRPr lang="en-GB" sz="1400" dirty="0">
              <a:solidFill>
                <a:schemeClr val="tx1"/>
              </a:solidFill>
            </a:endParaRPr>
          </a:p>
          <a:p>
            <a:pPr lvl="0" algn="just">
              <a:spcAft>
                <a:spcPts val="400"/>
              </a:spcAft>
            </a:pPr>
            <a:r>
              <a:rPr lang="en-US" sz="1400" dirty="0">
                <a:solidFill>
                  <a:schemeClr val="tx1"/>
                </a:solidFill>
              </a:rPr>
              <a:t> 2</a:t>
            </a:r>
            <a:r>
              <a:rPr lang="ru-RU" sz="1400" dirty="0">
                <a:solidFill>
                  <a:schemeClr val="tx1"/>
                </a:solidFill>
              </a:rPr>
              <a:t>. </a:t>
            </a:r>
            <a:r>
              <a:rPr lang="en-US" sz="1400" dirty="0">
                <a:solidFill>
                  <a:schemeClr val="tx1"/>
                </a:solidFill>
              </a:rPr>
              <a:t>Lack of public resources</a:t>
            </a:r>
            <a:endParaRPr lang="en-GB" sz="1400" dirty="0">
              <a:solidFill>
                <a:schemeClr val="tx1"/>
              </a:solidFill>
            </a:endParaRPr>
          </a:p>
          <a:p>
            <a:pPr lvl="0" algn="just">
              <a:spcAft>
                <a:spcPts val="400"/>
              </a:spcAft>
            </a:pPr>
            <a:r>
              <a:rPr lang="ru-RU" sz="1400" dirty="0">
                <a:solidFill>
                  <a:schemeClr val="tx1"/>
                </a:solidFill>
              </a:rPr>
              <a:t> </a:t>
            </a:r>
            <a:r>
              <a:rPr lang="en-US" sz="1400" dirty="0">
                <a:solidFill>
                  <a:schemeClr val="tx1"/>
                </a:solidFill>
              </a:rPr>
              <a:t>3</a:t>
            </a:r>
            <a:r>
              <a:rPr lang="ru-RU" sz="1400" dirty="0">
                <a:solidFill>
                  <a:schemeClr val="tx1"/>
                </a:solidFill>
              </a:rPr>
              <a:t>. </a:t>
            </a:r>
            <a:r>
              <a:rPr lang="en-US" sz="1400" dirty="0">
                <a:solidFill>
                  <a:schemeClr val="tx1"/>
                </a:solidFill>
              </a:rPr>
              <a:t>Lack of political will</a:t>
            </a:r>
            <a:endParaRPr lang="en-GB" sz="1400" dirty="0">
              <a:solidFill>
                <a:schemeClr val="tx1"/>
              </a:solidFill>
            </a:endParaRPr>
          </a:p>
          <a:p>
            <a:pPr lvl="0" algn="just">
              <a:spcAft>
                <a:spcPts val="400"/>
              </a:spcAft>
            </a:pPr>
            <a:r>
              <a:rPr lang="ru-RU" sz="1400" dirty="0">
                <a:solidFill>
                  <a:schemeClr val="tx1"/>
                </a:solidFill>
              </a:rPr>
              <a:t> </a:t>
            </a:r>
            <a:r>
              <a:rPr lang="en-US" sz="1400" dirty="0">
                <a:solidFill>
                  <a:schemeClr val="tx1"/>
                </a:solidFill>
              </a:rPr>
              <a:t>4</a:t>
            </a:r>
            <a:r>
              <a:rPr lang="ru-RU" sz="1400" dirty="0">
                <a:solidFill>
                  <a:schemeClr val="tx1"/>
                </a:solidFill>
              </a:rPr>
              <a:t>. </a:t>
            </a:r>
            <a:r>
              <a:rPr lang="en-US" sz="1400" dirty="0">
                <a:solidFill>
                  <a:schemeClr val="tx1"/>
                </a:solidFill>
              </a:rPr>
              <a:t>Lack of motivation and incentives at the levels of central and municipal authorities</a:t>
            </a:r>
            <a:endParaRPr lang="en-GB" sz="1400" dirty="0">
              <a:solidFill>
                <a:schemeClr val="tx1"/>
              </a:solidFill>
            </a:endParaRPr>
          </a:p>
          <a:p>
            <a:pPr lvl="0" algn="just">
              <a:spcAft>
                <a:spcPts val="400"/>
              </a:spcAft>
            </a:pPr>
            <a:r>
              <a:rPr lang="ru-RU" sz="1400" dirty="0">
                <a:solidFill>
                  <a:schemeClr val="tx1"/>
                </a:solidFill>
              </a:rPr>
              <a:t> </a:t>
            </a:r>
            <a:r>
              <a:rPr lang="en-US" sz="1400" dirty="0">
                <a:solidFill>
                  <a:schemeClr val="tx1"/>
                </a:solidFill>
              </a:rPr>
              <a:t>5</a:t>
            </a:r>
            <a:r>
              <a:rPr lang="ru-RU" sz="1400" dirty="0">
                <a:solidFill>
                  <a:schemeClr val="tx1"/>
                </a:solidFill>
              </a:rPr>
              <a:t>. </a:t>
            </a:r>
            <a:r>
              <a:rPr lang="en-US" sz="1400" dirty="0">
                <a:solidFill>
                  <a:schemeClr val="tx1"/>
                </a:solidFill>
              </a:rPr>
              <a:t>Identify suitable timeframes for the preparation of citizens budgets</a:t>
            </a:r>
            <a:endParaRPr lang="en-GB" sz="1400" dirty="0">
              <a:solidFill>
                <a:schemeClr val="tx1"/>
              </a:solidFill>
            </a:endParaRPr>
          </a:p>
          <a:p>
            <a:pPr lvl="0" algn="just">
              <a:spcAft>
                <a:spcPts val="400"/>
              </a:spcAft>
            </a:pPr>
            <a:r>
              <a:rPr lang="ru-RU" sz="1400" dirty="0">
                <a:solidFill>
                  <a:schemeClr val="tx1"/>
                </a:solidFill>
              </a:rPr>
              <a:t> </a:t>
            </a:r>
            <a:r>
              <a:rPr lang="en-US" sz="1400" dirty="0">
                <a:solidFill>
                  <a:schemeClr val="tx1"/>
                </a:solidFill>
              </a:rPr>
              <a:t>6</a:t>
            </a:r>
            <a:r>
              <a:rPr lang="ru-RU" sz="1400" dirty="0">
                <a:solidFill>
                  <a:schemeClr val="tx1"/>
                </a:solidFill>
              </a:rPr>
              <a:t>.</a:t>
            </a:r>
            <a:r>
              <a:rPr lang="en-US" sz="1400" dirty="0">
                <a:solidFill>
                  <a:schemeClr val="tx1"/>
                </a:solidFill>
              </a:rPr>
              <a:t> Identify suitable formats for citizens budgets</a:t>
            </a:r>
            <a:endParaRPr lang="en-GB" sz="1400" dirty="0">
              <a:solidFill>
                <a:schemeClr val="tx1"/>
              </a:solidFill>
            </a:endParaRPr>
          </a:p>
          <a:p>
            <a:pPr lvl="0" algn="just">
              <a:spcAft>
                <a:spcPts val="400"/>
              </a:spcAft>
            </a:pPr>
            <a:r>
              <a:rPr lang="ru-RU" sz="1400" dirty="0">
                <a:solidFill>
                  <a:schemeClr val="tx1"/>
                </a:solidFill>
              </a:rPr>
              <a:t> </a:t>
            </a:r>
            <a:r>
              <a:rPr lang="en-US" sz="1400" dirty="0">
                <a:solidFill>
                  <a:schemeClr val="tx1"/>
                </a:solidFill>
              </a:rPr>
              <a:t>7</a:t>
            </a:r>
            <a:r>
              <a:rPr lang="ru-RU" sz="1400" dirty="0">
                <a:solidFill>
                  <a:schemeClr val="tx1"/>
                </a:solidFill>
              </a:rPr>
              <a:t>. </a:t>
            </a:r>
            <a:r>
              <a:rPr lang="en-US" sz="1400" dirty="0">
                <a:solidFill>
                  <a:schemeClr val="tx1"/>
                </a:solidFill>
              </a:rPr>
              <a:t>Identify a suitable approach to public consultations</a:t>
            </a:r>
            <a:endParaRPr lang="ru-RU" sz="1400" dirty="0">
              <a:solidFill>
                <a:schemeClr val="tx1"/>
              </a:solidFill>
            </a:endParaRPr>
          </a:p>
          <a:p>
            <a:pPr lvl="0" algn="just">
              <a:spcAft>
                <a:spcPts val="400"/>
              </a:spcAft>
            </a:pPr>
            <a:r>
              <a:rPr lang="ru-RU" sz="1400" dirty="0">
                <a:solidFill>
                  <a:schemeClr val="tx1"/>
                </a:solidFill>
              </a:rPr>
              <a:t> </a:t>
            </a:r>
            <a:r>
              <a:rPr lang="en-US" sz="1400" dirty="0">
                <a:solidFill>
                  <a:schemeClr val="tx1"/>
                </a:solidFill>
              </a:rPr>
              <a:t>8</a:t>
            </a:r>
            <a:r>
              <a:rPr lang="ru-RU" sz="1400" dirty="0">
                <a:solidFill>
                  <a:schemeClr val="tx1"/>
                </a:solidFill>
              </a:rPr>
              <a:t>. </a:t>
            </a:r>
            <a:r>
              <a:rPr lang="en-US" sz="1400" dirty="0">
                <a:solidFill>
                  <a:schemeClr val="tx1"/>
                </a:solidFill>
              </a:rPr>
              <a:t>Citizens and some public officials lack budget-related skills and understanding</a:t>
            </a:r>
            <a:endParaRPr lang="ru-RU" sz="1400" dirty="0">
              <a:solidFill>
                <a:schemeClr val="tx1"/>
              </a:solidFill>
            </a:endParaRPr>
          </a:p>
          <a:p>
            <a:pPr lvl="0" algn="just">
              <a:spcAft>
                <a:spcPts val="400"/>
              </a:spcAft>
            </a:pPr>
            <a:r>
              <a:rPr lang="ru-RU" sz="1400" dirty="0">
                <a:solidFill>
                  <a:schemeClr val="tx1"/>
                </a:solidFill>
              </a:rPr>
              <a:t> </a:t>
            </a:r>
            <a:r>
              <a:rPr lang="en-US" sz="1400" dirty="0">
                <a:solidFill>
                  <a:schemeClr val="tx1"/>
                </a:solidFill>
              </a:rPr>
              <a:t>9</a:t>
            </a:r>
            <a:r>
              <a:rPr lang="ru-RU" sz="1400" dirty="0">
                <a:solidFill>
                  <a:schemeClr val="tx1"/>
                </a:solidFill>
              </a:rPr>
              <a:t>. </a:t>
            </a:r>
            <a:r>
              <a:rPr lang="en-US" sz="1400" dirty="0">
                <a:solidFill>
                  <a:schemeClr val="tx1"/>
                </a:solidFill>
              </a:rPr>
              <a:t>Low public interest to  budget-related issues</a:t>
            </a:r>
            <a:endParaRPr lang="en-GB" sz="1400" dirty="0">
              <a:solidFill>
                <a:schemeClr val="tx1"/>
              </a:solidFill>
            </a:endParaRPr>
          </a:p>
          <a:p>
            <a:pPr lvl="0" algn="just">
              <a:spcAft>
                <a:spcPts val="400"/>
              </a:spcAft>
            </a:pPr>
            <a:r>
              <a:rPr lang="ru-RU" sz="1400" dirty="0">
                <a:solidFill>
                  <a:schemeClr val="tx1"/>
                </a:solidFill>
              </a:rPr>
              <a:t> </a:t>
            </a:r>
            <a:r>
              <a:rPr lang="en-US" sz="1400" dirty="0">
                <a:solidFill>
                  <a:schemeClr val="tx1"/>
                </a:solidFill>
              </a:rPr>
              <a:t>10</a:t>
            </a:r>
            <a:r>
              <a:rPr lang="ru-RU" sz="1400" dirty="0">
                <a:solidFill>
                  <a:schemeClr val="tx1"/>
                </a:solidFill>
              </a:rPr>
              <a:t>. </a:t>
            </a:r>
            <a:r>
              <a:rPr lang="en-US" sz="1400" dirty="0">
                <a:solidFill>
                  <a:schemeClr val="tx1"/>
                </a:solidFill>
              </a:rPr>
              <a:t>Lack of access to reliable mass media and/or communication technologies</a:t>
            </a:r>
          </a:p>
          <a:p>
            <a:pPr lvl="0"/>
            <a:endParaRPr lang="ru-RU" sz="1400" dirty="0">
              <a:solidFill>
                <a:schemeClr val="tx1"/>
              </a:solidFill>
            </a:endParaRPr>
          </a:p>
          <a:p>
            <a:pPr lvl="0"/>
            <a:r>
              <a:rPr lang="en-US" sz="1400" dirty="0">
                <a:solidFill>
                  <a:schemeClr val="tx1"/>
                </a:solidFill>
              </a:rPr>
              <a:t>Visit the Budget Community of Practice’s section of the PEMPAL website for the latest update of the knowledge product prepared by the WG</a:t>
            </a:r>
            <a:r>
              <a:rPr lang="ru-RU" sz="1400" dirty="0">
                <a:solidFill>
                  <a:schemeClr val="tx1"/>
                </a:solidFill>
              </a:rPr>
              <a:t>. </a:t>
            </a:r>
            <a:r>
              <a:rPr lang="en-US" sz="1400" dirty="0">
                <a:solidFill>
                  <a:schemeClr val="tx1"/>
                </a:solidFill>
              </a:rPr>
              <a:t>Please use it to promote the reforms in your countries</a:t>
            </a:r>
            <a:r>
              <a:rPr lang="ru-RU" sz="1400" dirty="0">
                <a:solidFill>
                  <a:schemeClr val="tx1"/>
                </a:solidFill>
              </a:rPr>
              <a:t>.</a:t>
            </a:r>
            <a:endParaRPr lang="en-US" sz="1400" dirty="0">
              <a:solidFill>
                <a:schemeClr val="tx1"/>
              </a:solidFill>
            </a:endParaRPr>
          </a:p>
          <a:p>
            <a:pPr lvl="0"/>
            <a:endParaRPr lang="en-US" sz="1800" dirty="0">
              <a:solidFill>
                <a:schemeClr val="tx1"/>
              </a:solidFill>
            </a:endParaRPr>
          </a:p>
          <a:p>
            <a:pPr lvl="0" algn="l"/>
            <a:endParaRPr lang="en-US" sz="1800" dirty="0">
              <a:solidFill>
                <a:schemeClr val="tx1"/>
              </a:solidFill>
            </a:endParaRPr>
          </a:p>
          <a:p>
            <a:pPr marL="457200" indent="-457200" algn="just" fontAlgn="auto">
              <a:spcAft>
                <a:spcPts val="0"/>
              </a:spcAft>
              <a:buFont typeface="Arial" pitchFamily="34" charset="0"/>
              <a:buChar char="•"/>
              <a:defRPr/>
            </a:pPr>
            <a:endParaRPr lang="en-US" sz="2800" dirty="0">
              <a:solidFill>
                <a:schemeClr val="tx1"/>
              </a:solidFill>
            </a:endParaRPr>
          </a:p>
        </p:txBody>
      </p:sp>
      <p:pic>
        <p:nvPicPr>
          <p:cNvPr id="37890"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5" name="Title 1"/>
          <p:cNvSpPr>
            <a:spLocks noGrp="1"/>
          </p:cNvSpPr>
          <p:nvPr>
            <p:ph type="ctrTitle"/>
          </p:nvPr>
        </p:nvSpPr>
        <p:spPr>
          <a:xfrm>
            <a:off x="829733" y="228600"/>
            <a:ext cx="8839200" cy="876300"/>
          </a:xfrm>
        </p:spPr>
        <p:txBody>
          <a:bodyPr/>
          <a:lstStyle/>
          <a:p>
            <a:r>
              <a:rPr lang="en-US" sz="2400" dirty="0">
                <a:solidFill>
                  <a:srgbClr val="002060"/>
                </a:solidFill>
              </a:rPr>
              <a:t>Knowledge Product on the Development of Citizens Budgets</a:t>
            </a:r>
            <a:r>
              <a:rPr lang="ru-RU" sz="2400" dirty="0">
                <a:solidFill>
                  <a:srgbClr val="002060"/>
                </a:solidFill>
              </a:rPr>
              <a:t>:</a:t>
            </a:r>
            <a:r>
              <a:rPr lang="en-US" sz="2400" dirty="0">
                <a:solidFill>
                  <a:srgbClr val="002060"/>
                </a:solidFill>
              </a:rPr>
              <a:t> Finalized and Being Made Print-Ready</a:t>
            </a:r>
          </a:p>
        </p:txBody>
      </p:sp>
    </p:spTree>
    <p:extLst>
      <p:ext uri="{BB962C8B-B14F-4D97-AF65-F5344CB8AC3E}">
        <p14:creationId xmlns:p14="http://schemas.microsoft.com/office/powerpoint/2010/main" val="14177237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7414</TotalTime>
  <Words>2016</Words>
  <Application>Microsoft Office PowerPoint</Application>
  <PresentationFormat>A4 Paper (210x297 mm)</PresentationFormat>
  <Paragraphs>225</Paragraphs>
  <Slides>13</Slides>
  <Notes>13</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Update on Budget Literacy and Transparency Working Group Progress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Knowledge Product on the Development of Citizens Budgets: Finalized and Being Made Print-Ready</vt:lpstr>
      <vt:lpstr>The Knowledge Product Has Been Highly Appraised by International Experts</vt:lpstr>
      <vt:lpstr>Next Steps </vt:lpstr>
      <vt:lpstr>Forthcoming WG Activities</vt:lpstr>
      <vt:lpstr>PowerPoint Presentation</vt:lpstr>
    </vt:vector>
  </TitlesOfParts>
  <Company>The World Bank Group</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2017 BCOP plenary</dc:title>
  <dc:creator>Deanna Aubrey</dc:creator>
  <cp:keywords>BCOP Budget Literacy and Transparency Working Group</cp:keywords>
  <cp:lastModifiedBy>Ksenia Galantsova</cp:lastModifiedBy>
  <cp:revision>782</cp:revision>
  <cp:lastPrinted>2018-03-05T16:15:00Z</cp:lastPrinted>
  <dcterms:created xsi:type="dcterms:W3CDTF">2010-10-04T16:57:49Z</dcterms:created>
  <dcterms:modified xsi:type="dcterms:W3CDTF">2018-03-09T13:49:35Z</dcterms:modified>
  <cp:category>PEMPAL</cp:category>
</cp:coreProperties>
</file>