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71" r:id="rId2"/>
    <p:sldId id="391" r:id="rId3"/>
    <p:sldId id="370" r:id="rId4"/>
    <p:sldId id="403" r:id="rId5"/>
    <p:sldId id="404" r:id="rId6"/>
    <p:sldId id="405" r:id="rId7"/>
    <p:sldId id="394" r:id="rId8"/>
    <p:sldId id="395" r:id="rId9"/>
    <p:sldId id="366" r:id="rId10"/>
    <p:sldId id="397" r:id="rId11"/>
    <p:sldId id="398" r:id="rId12"/>
    <p:sldId id="400" r:id="rId13"/>
    <p:sldId id="312" r:id="rId14"/>
  </p:sldIdLst>
  <p:sldSz cx="9906000" cy="6858000" type="A4"/>
  <p:notesSz cx="9931400" cy="6819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61" autoAdjust="0"/>
    <p:restoredTop sz="81525" autoAdjust="0"/>
  </p:normalViewPr>
  <p:slideViewPr>
    <p:cSldViewPr>
      <p:cViewPr varScale="1">
        <p:scale>
          <a:sx n="55" d="100"/>
          <a:sy n="55" d="100"/>
        </p:scale>
        <p:origin x="1028" y="4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6461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6461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461" y="0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511175"/>
            <a:ext cx="3695700" cy="2557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3" rIns="91567" bIns="4578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51" y="3239004"/>
            <a:ext cx="7946900" cy="3069855"/>
          </a:xfrm>
          <a:prstGeom prst="rect">
            <a:avLst/>
          </a:prstGeom>
        </p:spPr>
        <p:txBody>
          <a:bodyPr vert="horz" lIns="91567" tIns="45783" rIns="91567" bIns="457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461" y="6478006"/>
            <a:ext cx="4302716" cy="340695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79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5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11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01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1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11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1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117850" y="511175"/>
            <a:ext cx="3695700" cy="2557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2362200"/>
          </a:xfrm>
        </p:spPr>
        <p:txBody>
          <a:bodyPr/>
          <a:lstStyle/>
          <a:p>
            <a:r>
              <a:rPr lang="ru-RU" sz="2400" dirty="0">
                <a:solidFill>
                  <a:srgbClr val="002060"/>
                </a:solidFill>
              </a:rPr>
              <a:t>Актуальная информация о деятельности Рабочей группы по бюджетной грамотности и прозрачности бюджета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75" y="3695700"/>
            <a:ext cx="6934200" cy="762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РГ) по бюджетной грамотности и прозрачности бюджета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514600" y="5562600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bs-Latn-BA" dirty="0">
              <a:latin typeface="Calibri" pitchFamily="34" charset="0"/>
            </a:endParaRPr>
          </a:p>
          <a:p>
            <a:pPr algn="ctr"/>
            <a:r>
              <a:rPr lang="ru-RU" dirty="0">
                <a:latin typeface="Calibri" pitchFamily="34" charset="0"/>
              </a:rPr>
              <a:t>Анна Беленчук</a:t>
            </a:r>
            <a:r>
              <a:rPr lang="bs-Latn-BA" dirty="0">
                <a:latin typeface="Calibri" pitchFamily="34" charset="0"/>
              </a:rPr>
              <a:t>, </a:t>
            </a:r>
            <a:r>
              <a:rPr lang="ru-RU" dirty="0">
                <a:latin typeface="Calibri" pitchFamily="34" charset="0"/>
              </a:rPr>
              <a:t>Министерство финансов Российской Федерации </a:t>
            </a:r>
          </a:p>
          <a:p>
            <a:pPr algn="ctr"/>
            <a:r>
              <a:rPr lang="en-US" dirty="0">
                <a:latin typeface="Calibri" pitchFamily="34" charset="0"/>
              </a:rPr>
              <a:t>1</a:t>
            </a:r>
            <a:r>
              <a:rPr lang="ru-RU" dirty="0">
                <a:latin typeface="Calibri" pitchFamily="34" charset="0"/>
              </a:rPr>
              <a:t>6</a:t>
            </a:r>
            <a:r>
              <a:rPr lang="en-US" dirty="0">
                <a:latin typeface="Calibri" pitchFamily="34" charset="0"/>
              </a:rPr>
              <a:t> </a:t>
            </a:r>
            <a:r>
              <a:rPr lang="ru-RU" dirty="0">
                <a:latin typeface="Calibri" pitchFamily="34" charset="0"/>
              </a:rPr>
              <a:t>марта </a:t>
            </a:r>
            <a:r>
              <a:rPr lang="en-US" dirty="0">
                <a:latin typeface="Calibri" pitchFamily="34" charset="0"/>
              </a:rPr>
              <a:t>201</a:t>
            </a:r>
            <a:r>
              <a:rPr lang="ru-RU" dirty="0">
                <a:latin typeface="Calibri" pitchFamily="34" charset="0"/>
              </a:rPr>
              <a:t>8 г.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724" y="1181100"/>
            <a:ext cx="8923337" cy="56769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800" b="1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Положительный отзыв на документ представили эксперты ряда международных организаций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ЭСР, Международного бюджетного партнёрства (МБП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Глобальной инициативы по обеспечению прозрачности в бюджетно-налоговой сфере 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(GIFT)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 и Института публичных финансов (Хорватия)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Часть из них нашли отражение в Предисловии к «продукту знаний».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18 апреля 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2017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года полученные результаты были представлены в ходе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вебинара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на тему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 “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Укрепление открытости посредством бюджетов для граждан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“,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организованного 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</a:rPr>
              <a:t>CEF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Словения</a:t>
            </a: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в рамках повышения квалификации госслужащих разных стран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В ходе мероприятия наибольший интерес представляли кейсы с примерами из стран ПЕМПАЛ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7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июля 2017 г. итоги деятельности Рабочей группы, в том числе продукт знаний по бюджетам для граждан были представлены на Симпозиуме по повышению прозрачности в налогово-бюджетной сфере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, который был организован во второй день 13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ого совещания руководителей бюджетных ведомств стран ЦВЮВЕ ОЭСР с участием GIFT, PEFA, Международной федерации бухгалтеров и PEMPAL. 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Теперь наша задача – развивать работу на базе достигнутого, и использовать «бюджеты для граждан» как инструмент, позволяющий </a:t>
            </a:r>
            <a:r>
              <a:rPr lang="ru-RU" sz="1600" b="1" u="sng" dirty="0">
                <a:solidFill>
                  <a:schemeClr val="accent6">
                    <a:lumMod val="50000"/>
                  </a:schemeClr>
                </a:solidFill>
              </a:rPr>
              <a:t>активизировать гражданское участие в бюджетном процессе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GB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en-US" sz="1800" dirty="0">
              <a:solidFill>
                <a:schemeClr val="tx1"/>
              </a:solidFill>
            </a:endParaRPr>
          </a:p>
          <a:p>
            <a:pPr lvl="0"/>
            <a:endParaRPr lang="en-US" sz="1800" dirty="0">
              <a:solidFill>
                <a:schemeClr val="tx1"/>
              </a:solidFill>
            </a:endParaRPr>
          </a:p>
          <a:p>
            <a:pPr lvl="0" algn="l"/>
            <a:endParaRPr lang="en-US" sz="1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47724" y="76200"/>
            <a:ext cx="9007473" cy="8763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«Продукт знаний» получил высокую оценку международных экспертов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8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9313861" cy="6019800"/>
          </a:xfrm>
        </p:spPr>
        <p:txBody>
          <a:bodyPr rtlCol="0">
            <a:noAutofit/>
          </a:bodyPr>
          <a:lstStyle/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Предостережение со стороны 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</a:rPr>
              <a:t>GIFT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и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МБП</a:t>
            </a:r>
            <a:r>
              <a:rPr lang="en-GB" sz="16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для того, чтобы наладить гражданское участие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и сделать эту практику устойчивой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требуется больше времени 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по сравнению с публикацией бюджетных документов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Необходимо работать на двух уровнях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: 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государства и гражданского общества/населения, т.е. внедрять механизмы, позволяющие общественности принимать участие в процессе, а также осуществлять инициативы, призванные повысить спрос на бюджетную информацию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(особенно в странах, где гражданское общество менее развито или активно)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В качестве отправной точки можно поинтересоваться у граждан о том, что они хотели бы видеть в «бюджетах для граждан»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и вообще – как они хотели бы участвовать в бюджетном процессе</a:t>
            </a:r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800100" lvl="1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600" b="1" dirty="0">
                <a:solidFill>
                  <a:srgbClr val="C0504D"/>
                </a:solidFill>
              </a:rPr>
              <a:t>Программа на сегодня</a:t>
            </a:r>
            <a:r>
              <a:rPr lang="en-US" sz="1600" dirty="0">
                <a:solidFill>
                  <a:srgbClr val="C0504D"/>
                </a:solidFill>
              </a:rPr>
              <a:t>:</a:t>
            </a:r>
            <a:r>
              <a:rPr lang="ru-RU" sz="1600" dirty="0">
                <a:solidFill>
                  <a:srgbClr val="C0504D"/>
                </a:solidFill>
              </a:rPr>
              <a:t> эксперт Всемирного банка </a:t>
            </a:r>
            <a:r>
              <a:rPr lang="ru-RU" sz="1600" dirty="0" err="1">
                <a:solidFill>
                  <a:srgbClr val="C0504D"/>
                </a:solidFill>
              </a:rPr>
              <a:t>Харика</a:t>
            </a:r>
            <a:r>
              <a:rPr lang="ru-RU" sz="1600" dirty="0">
                <a:solidFill>
                  <a:srgbClr val="C0504D"/>
                </a:solidFill>
              </a:rPr>
              <a:t> </a:t>
            </a:r>
            <a:r>
              <a:rPr lang="ru-RU" sz="1600" dirty="0" err="1">
                <a:solidFill>
                  <a:srgbClr val="C0504D"/>
                </a:solidFill>
              </a:rPr>
              <a:t>Масуд</a:t>
            </a:r>
            <a:r>
              <a:rPr lang="ru-RU" sz="1600" dirty="0">
                <a:solidFill>
                  <a:srgbClr val="C0504D"/>
                </a:solidFill>
              </a:rPr>
              <a:t> сделает доклад об итогах опроса стран ПЕМПАЛ об их опыте гражданского участия, эксперт из МБП Салли </a:t>
            </a:r>
            <a:r>
              <a:rPr lang="ru-RU" sz="1600" dirty="0" err="1">
                <a:solidFill>
                  <a:srgbClr val="C0504D"/>
                </a:solidFill>
              </a:rPr>
              <a:t>Торберт</a:t>
            </a:r>
            <a:r>
              <a:rPr lang="ru-RU" sz="1600" dirty="0">
                <a:solidFill>
                  <a:srgbClr val="C0504D"/>
                </a:solidFill>
              </a:rPr>
              <a:t> расскажет о последних результатах обследования МБП по блоку </a:t>
            </a:r>
            <a:r>
              <a:rPr lang="en-US" sz="1600" dirty="0">
                <a:solidFill>
                  <a:srgbClr val="C0504D"/>
                </a:solidFill>
              </a:rPr>
              <a:t>“</a:t>
            </a:r>
            <a:r>
              <a:rPr lang="ru-RU" sz="1600" dirty="0">
                <a:solidFill>
                  <a:srgbClr val="C0504D"/>
                </a:solidFill>
              </a:rPr>
              <a:t>Участие общественности</a:t>
            </a:r>
            <a:r>
              <a:rPr lang="en-US" sz="1600" dirty="0">
                <a:solidFill>
                  <a:srgbClr val="C0504D"/>
                </a:solidFill>
              </a:rPr>
              <a:t>“</a:t>
            </a:r>
            <a:r>
              <a:rPr lang="ru-RU" sz="1600" dirty="0">
                <a:solidFill>
                  <a:srgbClr val="C0504D"/>
                </a:solidFill>
              </a:rPr>
              <a:t> обследования открытости бюджета в </a:t>
            </a:r>
            <a:r>
              <a:rPr lang="en-US" sz="1600" dirty="0">
                <a:solidFill>
                  <a:srgbClr val="C0504D"/>
                </a:solidFill>
              </a:rPr>
              <a:t>115</a:t>
            </a:r>
            <a:r>
              <a:rPr lang="ru-RU" sz="1600" dirty="0">
                <a:solidFill>
                  <a:srgbClr val="C0504D"/>
                </a:solidFill>
              </a:rPr>
              <a:t> странах, Директор сети </a:t>
            </a:r>
            <a:r>
              <a:rPr lang="en-US" sz="1600" dirty="0">
                <a:solidFill>
                  <a:srgbClr val="C0504D"/>
                </a:solidFill>
              </a:rPr>
              <a:t>GIFT </a:t>
            </a:r>
            <a:r>
              <a:rPr lang="ru-RU" sz="1600" dirty="0">
                <a:solidFill>
                  <a:srgbClr val="C0504D"/>
                </a:solidFill>
              </a:rPr>
              <a:t>Хуан Пабло </a:t>
            </a:r>
            <a:r>
              <a:rPr lang="ru-RU" sz="1600" dirty="0" err="1">
                <a:solidFill>
                  <a:srgbClr val="C0504D"/>
                </a:solidFill>
              </a:rPr>
              <a:t>Герреро</a:t>
            </a:r>
            <a:r>
              <a:rPr lang="ru-RU" sz="1600" dirty="0">
                <a:solidFill>
                  <a:srgbClr val="C0504D"/>
                </a:solidFill>
              </a:rPr>
              <a:t> представит новые практические примеры участия общественности в бюджетном процессе; опыт страны </a:t>
            </a:r>
            <a:r>
              <a:rPr lang="en-US" sz="1600" dirty="0">
                <a:solidFill>
                  <a:srgbClr val="C0504D"/>
                </a:solidFill>
              </a:rPr>
              <a:t>PEMPAL</a:t>
            </a:r>
            <a:r>
              <a:rPr lang="ru-RU" sz="1600" dirty="0">
                <a:solidFill>
                  <a:srgbClr val="C0504D"/>
                </a:solidFill>
              </a:rPr>
              <a:t> будет представлен на примере Грузии </a:t>
            </a:r>
            <a:r>
              <a:rPr lang="en-US" sz="1600" dirty="0">
                <a:solidFill>
                  <a:srgbClr val="C0504D"/>
                </a:solidFill>
              </a:rPr>
              <a:t>(</a:t>
            </a:r>
            <a:r>
              <a:rPr lang="ru-RU" sz="1600" dirty="0">
                <a:solidFill>
                  <a:srgbClr val="C0504D"/>
                </a:solidFill>
              </a:rPr>
              <a:t>Инга </a:t>
            </a:r>
            <a:r>
              <a:rPr lang="ru-RU" sz="1600" dirty="0" err="1">
                <a:solidFill>
                  <a:srgbClr val="C0504D"/>
                </a:solidFill>
              </a:rPr>
              <a:t>Гургенидзе</a:t>
            </a:r>
            <a:r>
              <a:rPr lang="en-US" sz="1600" dirty="0">
                <a:solidFill>
                  <a:srgbClr val="C0504D"/>
                </a:solidFill>
              </a:rPr>
              <a:t>)</a:t>
            </a:r>
            <a:r>
              <a:rPr lang="ru-RU" sz="1600" dirty="0">
                <a:solidFill>
                  <a:srgbClr val="C0504D"/>
                </a:solidFill>
              </a:rPr>
              <a:t> и Хорватии </a:t>
            </a:r>
            <a:r>
              <a:rPr lang="en-US" sz="1600" dirty="0">
                <a:solidFill>
                  <a:srgbClr val="C0504D"/>
                </a:solidFill>
              </a:rPr>
              <a:t>(</a:t>
            </a:r>
            <a:r>
              <a:rPr lang="ru-RU" sz="1600" dirty="0" err="1">
                <a:solidFill>
                  <a:srgbClr val="C0504D"/>
                </a:solidFill>
              </a:rPr>
              <a:t>Младенка</a:t>
            </a:r>
            <a:r>
              <a:rPr lang="ru-RU" sz="1600" dirty="0">
                <a:solidFill>
                  <a:srgbClr val="C0504D"/>
                </a:solidFill>
              </a:rPr>
              <a:t> </a:t>
            </a:r>
            <a:r>
              <a:rPr lang="ru-RU" sz="1600" dirty="0" err="1">
                <a:solidFill>
                  <a:srgbClr val="C0504D"/>
                </a:solidFill>
              </a:rPr>
              <a:t>Карачич</a:t>
            </a:r>
            <a:r>
              <a:rPr lang="en-US" sz="1600" dirty="0">
                <a:solidFill>
                  <a:srgbClr val="C0504D"/>
                </a:solidFill>
              </a:rPr>
              <a:t>).</a:t>
            </a: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spcBef>
                <a:spcPct val="0"/>
              </a:spcBef>
              <a:buFont typeface="Arial" charset="0"/>
              <a:buChar char="•"/>
            </a:pP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GB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0"/>
            <a:endParaRPr lang="en-US" sz="1600" dirty="0">
              <a:solidFill>
                <a:schemeClr val="tx1"/>
              </a:solidFill>
            </a:endParaRPr>
          </a:p>
          <a:p>
            <a:pPr lvl="0" algn="l"/>
            <a:endParaRPr lang="en-US" sz="1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89792" y="9525"/>
            <a:ext cx="8839200" cy="904875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Дальнейшие шаги в области реформ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37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8686800" cy="876300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Будущие мероприятия РГ</a:t>
            </a:r>
            <a:endParaRPr lang="en-US" sz="3600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136952"/>
              </p:ext>
            </p:extLst>
          </p:nvPr>
        </p:nvGraphicFramePr>
        <p:xfrm>
          <a:off x="914400" y="838200"/>
          <a:ext cx="8830491" cy="494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18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План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</a:rPr>
                        <a:t> действий на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9 гг.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291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Текущий финансовой год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43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1.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Заседание, параллельное 14 встрече Старших должностных лиц, ответственных за бюджет, стран ЦВЮВЕ (Загреб, Хорватия)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24-25 мая 2018 г.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6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Следующий финансовый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 год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1.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Ознакомительная поездка в страну для изучения надлежащей практики в части подходов к обеспечению общественного участия (рассматривается Португалия)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Осень 2018 г.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2.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Формирование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 проекта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нового продукта знаний об участии общественности в бюджетном процессе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(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видеоконференция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)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Осень 2018 г.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3.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2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Рассматривается возможность участия в международной конференции по вопросам инициативного бюджетирования, организуемой совместно Минфином России и Всемирным банком, как второй день Московского финансового форума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2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14 сентября 2018 г.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721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4.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Рассматриваются также в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озможные совместные проекты с МБП</a:t>
                      </a:r>
                      <a:r>
                        <a:rPr lang="ru-RU" sz="1400" kern="1200" baseline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 и 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GIFT.  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Для обсуждения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007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5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Возможно организовать обсуждение в рамках других мероприятий Бюджетного сообщества ПЕМПАЛ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По мере необходимости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38645" y="58746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/>
              <a:t>Основными направлениями деятельности РГ остаются вопросы бюджетной грамотности, «бюджета для граждан» и участия общественности в бюджетном процессе</a:t>
            </a:r>
            <a:r>
              <a:rPr lang="en-US" sz="16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413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Все материалы Рабочей группы на английском, русском и боснийско-сербско-хорватском языках размещены на сайте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r>
              <a:rPr lang="ru-RU" sz="2000" dirty="0">
                <a:solidFill>
                  <a:srgbClr val="000000"/>
                </a:solidFill>
              </a:rPr>
              <a:t>, а дополнительные материалы размещены на </a:t>
            </a:r>
            <a:r>
              <a:rPr lang="en-US" sz="2000" dirty="0">
                <a:solidFill>
                  <a:srgbClr val="000000"/>
                </a:solidFill>
              </a:rPr>
              <a:t>wiki</a:t>
            </a:r>
            <a:r>
              <a:rPr lang="ru-RU" sz="2000" dirty="0">
                <a:solidFill>
                  <a:srgbClr val="000000"/>
                </a:solidFill>
              </a:rPr>
              <a:t>-странице БС</a:t>
            </a: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524000" y="152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Справочная информация о РГ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763588" y="798731"/>
            <a:ext cx="9066212" cy="6003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800"/>
              </a:spcBef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Цель:</a:t>
            </a:r>
            <a:r>
              <a:rPr lang="ru-RU" sz="1600" dirty="0"/>
              <a:t>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изучение международного опыта в части повышения бюджетной грамотности граждан, открытости и доступности бюджета, участия общественности</a:t>
            </a:r>
            <a:endParaRPr lang="en-US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Задачи: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Обзор передовой международной практики в области бюджетной грамотности, прозрачности бюджета, участия общественности</a:t>
            </a: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Обмен опытом с экспертами по бюджету из стран-участниц РГ с целью разработки стандартных подходов к реализации аналогичных проектов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Создание новых продуктов знаний БС на основе накопленных результатов, таких как рекомендации о реализации аналогичных проектов в странах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PEMPAL. </a:t>
            </a:r>
            <a:endParaRPr lang="en-US" sz="16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en-GB" sz="1600" b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r>
              <a:rPr lang="ru-RU" sz="1600" b="1" dirty="0">
                <a:solidFill>
                  <a:schemeClr val="tx1"/>
                </a:solidFill>
              </a:rPr>
              <a:t>Партнерства</a:t>
            </a:r>
            <a:r>
              <a:rPr lang="en-GB" sz="1600" b="1" dirty="0">
                <a:solidFill>
                  <a:schemeClr val="tx1"/>
                </a:solidFill>
              </a:rPr>
              <a:t>: </a:t>
            </a:r>
            <a:r>
              <a:rPr lang="ru-RU" sz="1600" dirty="0">
                <a:solidFill>
                  <a:schemeClr val="tx1"/>
                </a:solidFill>
              </a:rPr>
              <a:t>Всемирный банк: бюджетная грамотность; Международное бюджетное сообщество (МБП)</a:t>
            </a:r>
            <a:r>
              <a:rPr lang="en-GB" sz="1600" dirty="0">
                <a:solidFill>
                  <a:schemeClr val="tx1"/>
                </a:solidFill>
              </a:rPr>
              <a:t>:</a:t>
            </a:r>
            <a:r>
              <a:rPr lang="ru-RU" sz="1600" dirty="0">
                <a:solidFill>
                  <a:schemeClr val="tx1"/>
                </a:solidFill>
              </a:rPr>
              <a:t> факторы успеха Индекса открытости бюджета</a:t>
            </a:r>
            <a:r>
              <a:rPr lang="en-GB" sz="1600" dirty="0">
                <a:solidFill>
                  <a:schemeClr val="tx1"/>
                </a:solidFill>
              </a:rPr>
              <a:t>; </a:t>
            </a:r>
            <a:r>
              <a:rPr lang="ru-RU" sz="1600" dirty="0">
                <a:solidFill>
                  <a:schemeClr val="tx1"/>
                </a:solidFill>
              </a:rPr>
              <a:t>ОЭСР/ Глобальная инициатива по обеспечению прозрачности в налогово-бюджетной сфере (GIFT)</a:t>
            </a:r>
            <a:r>
              <a:rPr lang="en-GB" sz="1600" dirty="0">
                <a:solidFill>
                  <a:schemeClr val="tx1"/>
                </a:solidFill>
              </a:rPr>
              <a:t>:</a:t>
            </a:r>
            <a:r>
              <a:rPr lang="ru-RU" sz="1600" dirty="0">
                <a:solidFill>
                  <a:schemeClr val="tx1"/>
                </a:solidFill>
              </a:rPr>
              <a:t> вклад в предварительный вариант «Инструментария по бюджетной грамотности»</a:t>
            </a:r>
            <a:r>
              <a:rPr lang="en-US" sz="1600" i="1" dirty="0">
                <a:solidFill>
                  <a:srgbClr val="000000"/>
                </a:solidFill>
              </a:rPr>
              <a:t>; </a:t>
            </a:r>
            <a:r>
              <a:rPr lang="ru-RU" sz="1600" dirty="0">
                <a:solidFill>
                  <a:srgbClr val="000000"/>
                </a:solidFill>
              </a:rPr>
              <a:t>заседания </a:t>
            </a:r>
            <a:r>
              <a:rPr lang="en-US" sz="1600" dirty="0">
                <a:solidFill>
                  <a:srgbClr val="000000"/>
                </a:solidFill>
              </a:rPr>
              <a:t>SBO </a:t>
            </a:r>
            <a:r>
              <a:rPr lang="ru-RU" sz="1600" dirty="0">
                <a:solidFill>
                  <a:srgbClr val="000000"/>
                </a:solidFill>
              </a:rPr>
              <a:t>ОЭСР</a:t>
            </a:r>
            <a:r>
              <a:rPr lang="en-US" sz="1600" dirty="0">
                <a:solidFill>
                  <a:srgbClr val="000000"/>
                </a:solidFill>
              </a:rPr>
              <a:t>: </a:t>
            </a:r>
            <a:r>
              <a:rPr lang="ru-RU" sz="1600" dirty="0">
                <a:solidFill>
                  <a:srgbClr val="000000"/>
                </a:solidFill>
              </a:rPr>
              <a:t>доклад о деятельности РГ и о продукте знаний по разработке бюджета для граждан</a:t>
            </a:r>
            <a:r>
              <a:rPr lang="en-US" sz="1600" dirty="0">
                <a:solidFill>
                  <a:srgbClr val="000000"/>
                </a:solidFill>
              </a:rPr>
              <a:t>. </a:t>
            </a:r>
            <a:endParaRPr lang="en-US" sz="1600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endParaRPr lang="en-US" sz="1600" b="1" i="1" dirty="0">
              <a:solidFill>
                <a:schemeClr val="tx1"/>
              </a:solidFill>
            </a:endParaRPr>
          </a:p>
          <a:p>
            <a:pPr marL="0" lvl="1">
              <a:spcBef>
                <a:spcPts val="800"/>
              </a:spcBef>
            </a:pPr>
            <a:r>
              <a:rPr lang="ru-RU" sz="1600" b="1" i="1" dirty="0">
                <a:solidFill>
                  <a:schemeClr val="tx1"/>
                </a:solidFill>
              </a:rPr>
              <a:t>Члены РГ (1</a:t>
            </a:r>
            <a:r>
              <a:rPr lang="en-US" sz="1600" b="1" i="1" dirty="0">
                <a:solidFill>
                  <a:schemeClr val="tx1"/>
                </a:solidFill>
              </a:rPr>
              <a:t>5 </a:t>
            </a:r>
            <a:r>
              <a:rPr lang="ru-RU" sz="1600" b="1" i="1" dirty="0">
                <a:solidFill>
                  <a:schemeClr val="tx1"/>
                </a:solidFill>
              </a:rPr>
              <a:t>стран)</a:t>
            </a:r>
            <a:r>
              <a:rPr lang="ru-RU" sz="1600" i="1" dirty="0">
                <a:solidFill>
                  <a:schemeClr val="tx1"/>
                </a:solidFill>
              </a:rPr>
              <a:t>: 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ru-RU" sz="1600" i="1" dirty="0">
                <a:solidFill>
                  <a:schemeClr val="tx1"/>
                </a:solidFill>
              </a:rPr>
              <a:t>Албания, Россия, Армения, Косово, Киргизская Республика, Хорватия, Турция, Беларусь, Босния и Герцеговина, Румыния, Таджикистан, Украина, Узбекистан, Казахстан и Молдова.  </a:t>
            </a:r>
            <a:endParaRPr lang="en-GB" sz="1600" i="1" dirty="0">
              <a:solidFill>
                <a:schemeClr val="tx1"/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bs-Latn-BA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</p:spTree>
    <p:extLst>
      <p:ext uri="{BB962C8B-B14F-4D97-AF65-F5344CB8AC3E}">
        <p14:creationId xmlns:p14="http://schemas.microsoft.com/office/powerpoint/2010/main" val="7223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7167"/>
            <a:ext cx="8763000" cy="5712234"/>
          </a:xfrm>
        </p:spPr>
        <p:txBody>
          <a:bodyPr rtlCol="0">
            <a:normAutofit fontScale="40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500" b="1" dirty="0">
                <a:solidFill>
                  <a:schemeClr val="tx1"/>
                </a:solidFill>
              </a:rPr>
              <a:t>Мероприятия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4500" b="1" dirty="0">
                <a:solidFill>
                  <a:schemeClr val="tx1"/>
                </a:solidFill>
              </a:rPr>
              <a:t> 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dirty="0">
                <a:solidFill>
                  <a:schemeClr val="tx1"/>
                </a:solidFill>
              </a:rPr>
              <a:t>5 очных заседаний и 3 заседания в формате видео-конференций (май 2015 г. по настоящее время)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dirty="0">
                <a:solidFill>
                  <a:schemeClr val="tx1"/>
                </a:solidFill>
              </a:rPr>
              <a:t>1 учебная поездка в Хорватию (1-4 декабря 2015 г.)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dirty="0">
                <a:solidFill>
                  <a:schemeClr val="tx1"/>
                </a:solidFill>
              </a:rPr>
              <a:t>Анкетирование накануне заседания </a:t>
            </a:r>
            <a:r>
              <a:rPr lang="en-GB" sz="4500" dirty="0">
                <a:solidFill>
                  <a:schemeClr val="tx1"/>
                </a:solidFill>
              </a:rPr>
              <a:t>PEMPAL </a:t>
            </a:r>
            <a:r>
              <a:rPr lang="ru-RU" sz="4500" dirty="0">
                <a:solidFill>
                  <a:schemeClr val="tx1"/>
                </a:solidFill>
              </a:rPr>
              <a:t>для выявления прогресса в проведении реформ в области бюджетной грамотности и прозрачности бюджета (май 2015 г., накануне заседания в Польше)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45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4500" b="1" dirty="0">
                <a:solidFill>
                  <a:schemeClr val="tx1"/>
                </a:solidFill>
              </a:rPr>
              <a:t>Продукты знаний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4500" dirty="0">
              <a:solidFill>
                <a:schemeClr val="tx1"/>
              </a:solidFill>
            </a:endParaRP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dirty="0">
                <a:solidFill>
                  <a:schemeClr val="tx1"/>
                </a:solidFill>
              </a:rPr>
              <a:t>Преодоление проблем, связанных с составлением бюджета для граждан в странах </a:t>
            </a:r>
            <a:r>
              <a:rPr lang="en-US" sz="4500" dirty="0">
                <a:solidFill>
                  <a:schemeClr val="tx1"/>
                </a:solidFill>
              </a:rPr>
              <a:t>PEMPAL</a:t>
            </a:r>
            <a:r>
              <a:rPr lang="ru-RU" sz="4500" dirty="0">
                <a:solidFill>
                  <a:schemeClr val="tx1"/>
                </a:solidFill>
              </a:rPr>
              <a:t> (2016-2017 г.)</a:t>
            </a: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dirty="0">
                <a:solidFill>
                  <a:schemeClr val="tx1"/>
                </a:solidFill>
              </a:rPr>
              <a:t>Общественное участие в налогово-бюджетной политике и бюджетном процессе. Как создать и/или укрепить механизмы в странах </a:t>
            </a:r>
            <a:r>
              <a:rPr lang="en-US" sz="4500" dirty="0">
                <a:solidFill>
                  <a:schemeClr val="tx1"/>
                </a:solidFill>
              </a:rPr>
              <a:t>PEMPAL</a:t>
            </a:r>
            <a:r>
              <a:rPr lang="ru-RU" sz="4500" dirty="0">
                <a:solidFill>
                  <a:schemeClr val="tx1"/>
                </a:solidFill>
              </a:rPr>
              <a:t>? (2017 г.- 2018 г.) – в разработке</a:t>
            </a:r>
            <a:endParaRPr lang="en-US" sz="45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45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4500" b="1" dirty="0">
                <a:solidFill>
                  <a:schemeClr val="tx1"/>
                </a:solidFill>
              </a:rPr>
              <a:t>Сотрудничество с ОЭСР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4500" dirty="0">
              <a:solidFill>
                <a:schemeClr val="tx1"/>
              </a:solidFill>
            </a:endParaRPr>
          </a:p>
          <a:p>
            <a:pPr marL="685800" indent="-6858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4500" dirty="0">
                <a:solidFill>
                  <a:schemeClr val="tx1"/>
                </a:solidFill>
              </a:rPr>
              <a:t>Участие в обсуждениях по разработке Инструментария оценки прозрачности бюджета для стран ОЭСР и «</a:t>
            </a:r>
            <a:r>
              <a:rPr lang="en-US" sz="4500" dirty="0">
                <a:solidFill>
                  <a:schemeClr val="tx1"/>
                </a:solidFill>
              </a:rPr>
              <a:t>G-</a:t>
            </a:r>
            <a:r>
              <a:rPr lang="ru-RU" sz="4500" dirty="0">
                <a:solidFill>
                  <a:schemeClr val="tx1"/>
                </a:solidFill>
              </a:rPr>
              <a:t>2</a:t>
            </a:r>
            <a:r>
              <a:rPr lang="en-US" sz="4500" dirty="0">
                <a:solidFill>
                  <a:schemeClr val="tx1"/>
                </a:solidFill>
              </a:rPr>
              <a:t>0</a:t>
            </a:r>
            <a:r>
              <a:rPr lang="ru-RU" sz="4500" dirty="0">
                <a:solidFill>
                  <a:schemeClr val="tx1"/>
                </a:solidFill>
              </a:rPr>
              <a:t>» ( Собрания старших должностных лиц  по бюджету стран Восточной и Центральной Европы, 2016 г. и 2017 г.)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4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38899" y="1524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Calibri"/>
              </a:rPr>
              <a:t>Краткая информация о деятельности РГ</a:t>
            </a:r>
            <a:endParaRPr lang="en-US" sz="32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025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838201"/>
            <a:ext cx="8970523" cy="5791200"/>
          </a:xfrm>
        </p:spPr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900" b="1" dirty="0">
                <a:solidFill>
                  <a:srgbClr val="996633"/>
                </a:solidFill>
              </a:rPr>
              <a:t>Прозрачность и доступность бюджета, включая бюджет для граждан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300" dirty="0">
                <a:solidFill>
                  <a:prstClr val="black"/>
                </a:solidFill>
              </a:rPr>
              <a:t>Как облегчить гражданам понимание государственного бюджета путем принятия «бюджета для граждан», разработки информационных порталов, проектов для учащихся и базовых учебных программ для школ (Польша, 20 мая 2015 г.)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Преодоления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трудностей при разработке «бюджетов для граждан», с которыми столкнулись страны-члены РГ (22 сентября 2016 г., видео-конференция)</a:t>
            </a:r>
            <a:endParaRPr lang="ru-RU" sz="2300" dirty="0">
              <a:solidFill>
                <a:prstClr val="black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Обмен опытом о факторах успеха, способствующих повышению прозрачности бюджета, на примере двух стран: Румыния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(75/100) 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Россия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(74/100) (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обе страны занимают лидирующие позиции в регионе в Индексе открытости бюджета за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2015 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а также Киргизской Республики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20/100 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 </a:t>
            </a:r>
            <a:r>
              <a:rPr lang="en-US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54/100) </a:t>
            </a:r>
            <a:r>
              <a:rPr lang="ru-R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страны, добившейся наибольшего повышения рейтинга (Беларусь, 23 февраля, 2016 г.)</a:t>
            </a:r>
            <a:endParaRPr lang="en-US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900" b="1" dirty="0">
                <a:solidFill>
                  <a:srgbClr val="996633"/>
                </a:solidFill>
              </a:rPr>
              <a:t>Некоторые выводы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Учебная поездка и заседание в Загребе (Хорватия)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1-4</a:t>
            </a: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декабря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2015</a:t>
            </a: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Участвовало </a:t>
            </a:r>
            <a:r>
              <a:rPr lang="ru-RU" sz="2600" dirty="0">
                <a:solidFill>
                  <a:schemeClr val="tx1"/>
                </a:solidFill>
              </a:rPr>
              <a:t>10</a:t>
            </a:r>
            <a:r>
              <a:rPr lang="en-GB" sz="2600" dirty="0">
                <a:solidFill>
                  <a:schemeClr val="tx1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стран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Закрепление в законодательстве стандартов прозрачности – обязательное условие повышения прозрачности; установление надлежащих стандартов прозрачности на всех уровнях государственной системы.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Ключевое условие успеха реформ, повышения прозрачности и участия граждан в бюджетном процессе  - тесное взаимодействие между министерствами и государственными ведомствами и эффективное использование современных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-технологий (электронное правительство).</a:t>
            </a:r>
            <a:endParaRPr lang="en-GB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9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69523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Темы и вопросы для обсуждения (1)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254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838201"/>
            <a:ext cx="8970523" cy="5791200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900" b="1" dirty="0">
                <a:solidFill>
                  <a:srgbClr val="996633"/>
                </a:solidFill>
              </a:rPr>
              <a:t>Бюджетная грамотность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Обзор международной практики в области бюджетной грамотности на основе проведенного Всемирным банком обследования более чем 30 стран (видео-конференция 14 сентября 2015 г.)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Ознакомление с результатами проекта Всемирного Банка и Минфина России «Бюджетная грамотность для старшеклассников» (Россия, 22 июня 2017 г.)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900" b="1" dirty="0">
                <a:solidFill>
                  <a:srgbClr val="996633"/>
                </a:solidFill>
              </a:rPr>
              <a:t>Некоторые выводы</a:t>
            </a:r>
            <a:endParaRPr lang="ru-RU" sz="2200" dirty="0">
              <a:solidFill>
                <a:srgbClr val="996633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Бюджетная грамотность - это связующее звено, которое может помочь гражданам понимать, использовать и симулировать спрос на бюджетные данные, прозрачность и доступность которых обеспечивает государство. Бюджетная грамотность воспитывает в гражданах ответственное отношение к участию в бюджетном процессе и осознание своей роли, а также роли гражданского общества в бюджетном процессе.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69523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Темы и вопросы для обсуждения (2)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867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838201"/>
            <a:ext cx="8970523" cy="5791200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900" b="1" dirty="0">
                <a:solidFill>
                  <a:srgbClr val="996633"/>
                </a:solidFill>
              </a:rPr>
              <a:t>Участие граждан в бюджетном процессе</a:t>
            </a:r>
          </a:p>
          <a:p>
            <a:pPr marL="342900" lvl="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Рассмотрение новых «Принципов участия общественности в налогово-бюджетной политике», разработанных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GIFT</a:t>
            </a:r>
            <a:r>
              <a:rPr lang="ru-RU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, и изменений в методике оценки уровня участия граждан МБП (Кыргызская Республика, 13 апреля, 2017 г.)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Обмен опытом в практике стран в отношении участия граждан в бюджетном процессе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: </a:t>
            </a:r>
            <a:r>
              <a:rPr lang="ru-RU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Бразилия и Кыргызская Республика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 </a:t>
            </a:r>
            <a:r>
              <a:rPr lang="ru-RU" sz="2200" dirty="0">
                <a:solidFill>
                  <a:prstClr val="black">
                    <a:lumMod val="95000"/>
                    <a:lumOff val="5000"/>
                  </a:prstClr>
                </a:solidFill>
              </a:rPr>
              <a:t>(Кыргызская Республика, 13 апреля, 2017 г.)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формирования концепции продукта знаний, призванного быть подспорьем в будущих реформах в сфере участия граждан (видео-конференция 27 октября 2017.)</a:t>
            </a:r>
          </a:p>
          <a:p>
            <a:pPr algn="just" fontAlgn="auto">
              <a:spcAft>
                <a:spcPts val="0"/>
              </a:spcAft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996633"/>
                </a:solidFill>
              </a:rPr>
              <a:t>Некоторые выводы</a:t>
            </a:r>
          </a:p>
          <a:p>
            <a:pPr marL="285750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Ключевое условие успеха реформ, повышения прозрачности и участия граждан в бюджетном процессе  - тесное взаимодействие между министерствами и государственными ведомствами и эффективное использование современных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-технологий (электронное правительство).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GB" sz="2000" dirty="0">
              <a:solidFill>
                <a:prstClr val="black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69523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Calibri"/>
              </a:rPr>
              <a:t>Темы и вопросы для обсуждения</a:t>
            </a:r>
            <a:endParaRPr lang="en-US" sz="36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14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965200" y="152400"/>
            <a:ext cx="85598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3" name="Freeform 845"/>
          <p:cNvSpPr>
            <a:spLocks/>
          </p:cNvSpPr>
          <p:nvPr/>
        </p:nvSpPr>
        <p:spPr bwMode="auto">
          <a:xfrm>
            <a:off x="965200" y="6053138"/>
            <a:ext cx="388938" cy="168275"/>
          </a:xfrm>
          <a:custGeom>
            <a:avLst/>
            <a:gdLst>
              <a:gd name="T0" fmla="*/ 0 w 379"/>
              <a:gd name="T1" fmla="*/ 80 h 160"/>
              <a:gd name="T2" fmla="*/ 0 w 379"/>
              <a:gd name="T3" fmla="*/ 80 h 160"/>
              <a:gd name="T4" fmla="*/ 189 w 379"/>
              <a:gd name="T5" fmla="*/ 0 h 160"/>
              <a:gd name="T6" fmla="*/ 379 w 379"/>
              <a:gd name="T7" fmla="*/ 80 h 160"/>
              <a:gd name="T8" fmla="*/ 189 w 379"/>
              <a:gd name="T9" fmla="*/ 160 h 160"/>
              <a:gd name="T10" fmla="*/ 0 w 379"/>
              <a:gd name="T11" fmla="*/ 80 h 160"/>
              <a:gd name="T12" fmla="*/ 0 w 379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89" y="0"/>
                </a:cubicBezTo>
                <a:cubicBezTo>
                  <a:pt x="294" y="0"/>
                  <a:pt x="379" y="35"/>
                  <a:pt x="379" y="80"/>
                </a:cubicBezTo>
                <a:cubicBezTo>
                  <a:pt x="379" y="124"/>
                  <a:pt x="294" y="160"/>
                  <a:pt x="189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4" name="Freeform 846"/>
          <p:cNvSpPr>
            <a:spLocks/>
          </p:cNvSpPr>
          <p:nvPr/>
        </p:nvSpPr>
        <p:spPr bwMode="auto">
          <a:xfrm>
            <a:off x="965200" y="605313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4" y="0"/>
                  <a:pt x="380" y="35"/>
                  <a:pt x="380" y="80"/>
                </a:cubicBezTo>
                <a:cubicBezTo>
                  <a:pt x="380" y="124"/>
                  <a:pt x="294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5" name="Freeform 847"/>
          <p:cNvSpPr>
            <a:spLocks/>
          </p:cNvSpPr>
          <p:nvPr/>
        </p:nvSpPr>
        <p:spPr bwMode="auto">
          <a:xfrm>
            <a:off x="965200" y="6249988"/>
            <a:ext cx="388938" cy="169863"/>
          </a:xfrm>
          <a:custGeom>
            <a:avLst/>
            <a:gdLst>
              <a:gd name="T0" fmla="*/ 0 w 379"/>
              <a:gd name="T1" fmla="*/ 80 h 160"/>
              <a:gd name="T2" fmla="*/ 0 w 379"/>
              <a:gd name="T3" fmla="*/ 80 h 160"/>
              <a:gd name="T4" fmla="*/ 189 w 379"/>
              <a:gd name="T5" fmla="*/ 0 h 160"/>
              <a:gd name="T6" fmla="*/ 379 w 379"/>
              <a:gd name="T7" fmla="*/ 80 h 160"/>
              <a:gd name="T8" fmla="*/ 189 w 379"/>
              <a:gd name="T9" fmla="*/ 160 h 160"/>
              <a:gd name="T10" fmla="*/ 0 w 379"/>
              <a:gd name="T11" fmla="*/ 80 h 160"/>
              <a:gd name="T12" fmla="*/ 0 w 379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89" y="0"/>
                </a:cubicBezTo>
                <a:cubicBezTo>
                  <a:pt x="294" y="0"/>
                  <a:pt x="379" y="36"/>
                  <a:pt x="379" y="80"/>
                </a:cubicBezTo>
                <a:cubicBezTo>
                  <a:pt x="379" y="124"/>
                  <a:pt x="294" y="160"/>
                  <a:pt x="189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6" name="Freeform 848"/>
          <p:cNvSpPr>
            <a:spLocks/>
          </p:cNvSpPr>
          <p:nvPr/>
        </p:nvSpPr>
        <p:spPr bwMode="auto">
          <a:xfrm>
            <a:off x="965200" y="62499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4" y="0"/>
                  <a:pt x="380" y="36"/>
                  <a:pt x="380" y="80"/>
                </a:cubicBezTo>
                <a:cubicBezTo>
                  <a:pt x="380" y="124"/>
                  <a:pt x="294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7" name="Freeform 849"/>
          <p:cNvSpPr>
            <a:spLocks/>
          </p:cNvSpPr>
          <p:nvPr/>
        </p:nvSpPr>
        <p:spPr bwMode="auto">
          <a:xfrm>
            <a:off x="5461000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8" name="Freeform 850"/>
          <p:cNvSpPr>
            <a:spLocks/>
          </p:cNvSpPr>
          <p:nvPr/>
        </p:nvSpPr>
        <p:spPr bwMode="auto">
          <a:xfrm>
            <a:off x="5461000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09" name="Freeform 851"/>
          <p:cNvSpPr>
            <a:spLocks/>
          </p:cNvSpPr>
          <p:nvPr/>
        </p:nvSpPr>
        <p:spPr bwMode="auto">
          <a:xfrm>
            <a:off x="274161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0" name="Freeform 852"/>
          <p:cNvSpPr>
            <a:spLocks/>
          </p:cNvSpPr>
          <p:nvPr/>
        </p:nvSpPr>
        <p:spPr bwMode="auto">
          <a:xfrm>
            <a:off x="274161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1" name="Freeform 853"/>
          <p:cNvSpPr>
            <a:spLocks/>
          </p:cNvSpPr>
          <p:nvPr/>
        </p:nvSpPr>
        <p:spPr bwMode="auto">
          <a:xfrm>
            <a:off x="274161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2" name="Freeform 854"/>
          <p:cNvSpPr>
            <a:spLocks/>
          </p:cNvSpPr>
          <p:nvPr/>
        </p:nvSpPr>
        <p:spPr bwMode="auto">
          <a:xfrm>
            <a:off x="274161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3" name="Freeform 855"/>
          <p:cNvSpPr>
            <a:spLocks/>
          </p:cNvSpPr>
          <p:nvPr/>
        </p:nvSpPr>
        <p:spPr bwMode="auto">
          <a:xfrm>
            <a:off x="274161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4" name="Freeform 856"/>
          <p:cNvSpPr>
            <a:spLocks/>
          </p:cNvSpPr>
          <p:nvPr/>
        </p:nvSpPr>
        <p:spPr bwMode="auto">
          <a:xfrm>
            <a:off x="274161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5" name="Freeform 857"/>
          <p:cNvSpPr>
            <a:spLocks/>
          </p:cNvSpPr>
          <p:nvPr/>
        </p:nvSpPr>
        <p:spPr bwMode="auto">
          <a:xfrm>
            <a:off x="36576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6" name="Freeform 858"/>
          <p:cNvSpPr>
            <a:spLocks/>
          </p:cNvSpPr>
          <p:nvPr/>
        </p:nvSpPr>
        <p:spPr bwMode="auto">
          <a:xfrm>
            <a:off x="36576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7" name="Freeform 859"/>
          <p:cNvSpPr>
            <a:spLocks/>
          </p:cNvSpPr>
          <p:nvPr/>
        </p:nvSpPr>
        <p:spPr bwMode="auto">
          <a:xfrm>
            <a:off x="36576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8" name="Freeform 860"/>
          <p:cNvSpPr>
            <a:spLocks/>
          </p:cNvSpPr>
          <p:nvPr/>
        </p:nvSpPr>
        <p:spPr bwMode="auto">
          <a:xfrm>
            <a:off x="36576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19" name="Freeform 861"/>
          <p:cNvSpPr>
            <a:spLocks/>
          </p:cNvSpPr>
          <p:nvPr/>
        </p:nvSpPr>
        <p:spPr bwMode="auto">
          <a:xfrm>
            <a:off x="36576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0" name="Freeform 862"/>
          <p:cNvSpPr>
            <a:spLocks/>
          </p:cNvSpPr>
          <p:nvPr/>
        </p:nvSpPr>
        <p:spPr bwMode="auto">
          <a:xfrm>
            <a:off x="36576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1" name="Freeform 863"/>
          <p:cNvSpPr>
            <a:spLocks/>
          </p:cNvSpPr>
          <p:nvPr/>
        </p:nvSpPr>
        <p:spPr bwMode="auto">
          <a:xfrm>
            <a:off x="36576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2" name="Freeform 864"/>
          <p:cNvSpPr>
            <a:spLocks/>
          </p:cNvSpPr>
          <p:nvPr/>
        </p:nvSpPr>
        <p:spPr bwMode="auto">
          <a:xfrm>
            <a:off x="36576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3" name="Freeform 865"/>
          <p:cNvSpPr>
            <a:spLocks/>
          </p:cNvSpPr>
          <p:nvPr/>
        </p:nvSpPr>
        <p:spPr bwMode="auto">
          <a:xfrm>
            <a:off x="36576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4" name="Freeform 866"/>
          <p:cNvSpPr>
            <a:spLocks/>
          </p:cNvSpPr>
          <p:nvPr/>
        </p:nvSpPr>
        <p:spPr bwMode="auto">
          <a:xfrm>
            <a:off x="36576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5" name="Freeform 867"/>
          <p:cNvSpPr>
            <a:spLocks/>
          </p:cNvSpPr>
          <p:nvPr/>
        </p:nvSpPr>
        <p:spPr bwMode="auto">
          <a:xfrm>
            <a:off x="36576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6" name="Freeform 868"/>
          <p:cNvSpPr>
            <a:spLocks/>
          </p:cNvSpPr>
          <p:nvPr/>
        </p:nvSpPr>
        <p:spPr bwMode="auto">
          <a:xfrm>
            <a:off x="36576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7" name="Freeform 869"/>
          <p:cNvSpPr>
            <a:spLocks/>
          </p:cNvSpPr>
          <p:nvPr/>
        </p:nvSpPr>
        <p:spPr bwMode="auto">
          <a:xfrm>
            <a:off x="36576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8" name="Freeform 870"/>
          <p:cNvSpPr>
            <a:spLocks/>
          </p:cNvSpPr>
          <p:nvPr/>
        </p:nvSpPr>
        <p:spPr bwMode="auto">
          <a:xfrm>
            <a:off x="36576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29" name="Freeform 871"/>
          <p:cNvSpPr>
            <a:spLocks/>
          </p:cNvSpPr>
          <p:nvPr/>
        </p:nvSpPr>
        <p:spPr bwMode="auto">
          <a:xfrm>
            <a:off x="5461000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0" name="Freeform 872"/>
          <p:cNvSpPr>
            <a:spLocks/>
          </p:cNvSpPr>
          <p:nvPr/>
        </p:nvSpPr>
        <p:spPr bwMode="auto">
          <a:xfrm>
            <a:off x="5461000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3" name="Freeform 875"/>
          <p:cNvSpPr>
            <a:spLocks/>
          </p:cNvSpPr>
          <p:nvPr/>
        </p:nvSpPr>
        <p:spPr bwMode="auto">
          <a:xfrm>
            <a:off x="5461000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4" name="Freeform 876"/>
          <p:cNvSpPr>
            <a:spLocks/>
          </p:cNvSpPr>
          <p:nvPr/>
        </p:nvSpPr>
        <p:spPr bwMode="auto">
          <a:xfrm>
            <a:off x="5461000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5" name="Freeform 877"/>
          <p:cNvSpPr>
            <a:spLocks/>
          </p:cNvSpPr>
          <p:nvPr/>
        </p:nvSpPr>
        <p:spPr bwMode="auto">
          <a:xfrm>
            <a:off x="5461000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6" name="Freeform 878"/>
          <p:cNvSpPr>
            <a:spLocks/>
          </p:cNvSpPr>
          <p:nvPr/>
        </p:nvSpPr>
        <p:spPr bwMode="auto">
          <a:xfrm>
            <a:off x="5461000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7" name="Freeform 879"/>
          <p:cNvSpPr>
            <a:spLocks/>
          </p:cNvSpPr>
          <p:nvPr/>
        </p:nvSpPr>
        <p:spPr bwMode="auto">
          <a:xfrm>
            <a:off x="5461000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8" name="Freeform 880"/>
          <p:cNvSpPr>
            <a:spLocks/>
          </p:cNvSpPr>
          <p:nvPr/>
        </p:nvSpPr>
        <p:spPr bwMode="auto">
          <a:xfrm>
            <a:off x="5461000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39" name="Freeform 881"/>
          <p:cNvSpPr>
            <a:spLocks/>
          </p:cNvSpPr>
          <p:nvPr/>
        </p:nvSpPr>
        <p:spPr bwMode="auto">
          <a:xfrm>
            <a:off x="45593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0" name="Freeform 882"/>
          <p:cNvSpPr>
            <a:spLocks/>
          </p:cNvSpPr>
          <p:nvPr/>
        </p:nvSpPr>
        <p:spPr bwMode="auto">
          <a:xfrm>
            <a:off x="4559300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1" name="Freeform 883"/>
          <p:cNvSpPr>
            <a:spLocks/>
          </p:cNvSpPr>
          <p:nvPr/>
        </p:nvSpPr>
        <p:spPr bwMode="auto">
          <a:xfrm>
            <a:off x="45593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2" name="Freeform 884"/>
          <p:cNvSpPr>
            <a:spLocks/>
          </p:cNvSpPr>
          <p:nvPr/>
        </p:nvSpPr>
        <p:spPr bwMode="auto">
          <a:xfrm>
            <a:off x="4559300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3" name="Freeform 885"/>
          <p:cNvSpPr>
            <a:spLocks/>
          </p:cNvSpPr>
          <p:nvPr/>
        </p:nvSpPr>
        <p:spPr bwMode="auto">
          <a:xfrm>
            <a:off x="45593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4" name="Freeform 886"/>
          <p:cNvSpPr>
            <a:spLocks/>
          </p:cNvSpPr>
          <p:nvPr/>
        </p:nvSpPr>
        <p:spPr bwMode="auto">
          <a:xfrm>
            <a:off x="4559300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5" name="Freeform 887"/>
          <p:cNvSpPr>
            <a:spLocks/>
          </p:cNvSpPr>
          <p:nvPr/>
        </p:nvSpPr>
        <p:spPr bwMode="auto">
          <a:xfrm>
            <a:off x="45593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6" name="Freeform 888"/>
          <p:cNvSpPr>
            <a:spLocks/>
          </p:cNvSpPr>
          <p:nvPr/>
        </p:nvSpPr>
        <p:spPr bwMode="auto">
          <a:xfrm>
            <a:off x="45593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7" name="Freeform 889"/>
          <p:cNvSpPr>
            <a:spLocks/>
          </p:cNvSpPr>
          <p:nvPr/>
        </p:nvSpPr>
        <p:spPr bwMode="auto">
          <a:xfrm>
            <a:off x="45593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8" name="Freeform 890"/>
          <p:cNvSpPr>
            <a:spLocks/>
          </p:cNvSpPr>
          <p:nvPr/>
        </p:nvSpPr>
        <p:spPr bwMode="auto">
          <a:xfrm>
            <a:off x="4559300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49" name="Freeform 891"/>
          <p:cNvSpPr>
            <a:spLocks/>
          </p:cNvSpPr>
          <p:nvPr/>
        </p:nvSpPr>
        <p:spPr bwMode="auto">
          <a:xfrm>
            <a:off x="45593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0" name="Freeform 892"/>
          <p:cNvSpPr>
            <a:spLocks/>
          </p:cNvSpPr>
          <p:nvPr/>
        </p:nvSpPr>
        <p:spPr bwMode="auto">
          <a:xfrm>
            <a:off x="4559300" y="383222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1" name="Freeform 893"/>
          <p:cNvSpPr>
            <a:spLocks/>
          </p:cNvSpPr>
          <p:nvPr/>
        </p:nvSpPr>
        <p:spPr bwMode="auto">
          <a:xfrm>
            <a:off x="4559300" y="42291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2" name="Freeform 894"/>
          <p:cNvSpPr>
            <a:spLocks/>
          </p:cNvSpPr>
          <p:nvPr/>
        </p:nvSpPr>
        <p:spPr bwMode="auto">
          <a:xfrm>
            <a:off x="4559300" y="42291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3" name="Freeform 895"/>
          <p:cNvSpPr>
            <a:spLocks/>
          </p:cNvSpPr>
          <p:nvPr/>
        </p:nvSpPr>
        <p:spPr bwMode="auto">
          <a:xfrm>
            <a:off x="45593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4" name="Freeform 896"/>
          <p:cNvSpPr>
            <a:spLocks/>
          </p:cNvSpPr>
          <p:nvPr/>
        </p:nvSpPr>
        <p:spPr bwMode="auto">
          <a:xfrm>
            <a:off x="45593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5" name="Freeform 897"/>
          <p:cNvSpPr>
            <a:spLocks/>
          </p:cNvSpPr>
          <p:nvPr/>
        </p:nvSpPr>
        <p:spPr bwMode="auto">
          <a:xfrm>
            <a:off x="45593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6" name="Freeform 898"/>
          <p:cNvSpPr>
            <a:spLocks/>
          </p:cNvSpPr>
          <p:nvPr/>
        </p:nvSpPr>
        <p:spPr bwMode="auto">
          <a:xfrm>
            <a:off x="45593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7" name="Freeform 899"/>
          <p:cNvSpPr>
            <a:spLocks/>
          </p:cNvSpPr>
          <p:nvPr/>
        </p:nvSpPr>
        <p:spPr bwMode="auto">
          <a:xfrm>
            <a:off x="45593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8" name="Freeform 900"/>
          <p:cNvSpPr>
            <a:spLocks/>
          </p:cNvSpPr>
          <p:nvPr/>
        </p:nvSpPr>
        <p:spPr bwMode="auto">
          <a:xfrm>
            <a:off x="4559300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59" name="Freeform 901"/>
          <p:cNvSpPr>
            <a:spLocks/>
          </p:cNvSpPr>
          <p:nvPr/>
        </p:nvSpPr>
        <p:spPr bwMode="auto">
          <a:xfrm>
            <a:off x="45593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0" name="Freeform 902"/>
          <p:cNvSpPr>
            <a:spLocks/>
          </p:cNvSpPr>
          <p:nvPr/>
        </p:nvSpPr>
        <p:spPr bwMode="auto">
          <a:xfrm>
            <a:off x="4559300" y="52609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1" name="Freeform 903"/>
          <p:cNvSpPr>
            <a:spLocks/>
          </p:cNvSpPr>
          <p:nvPr/>
        </p:nvSpPr>
        <p:spPr bwMode="auto">
          <a:xfrm>
            <a:off x="63087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2" name="Freeform 904"/>
          <p:cNvSpPr>
            <a:spLocks/>
          </p:cNvSpPr>
          <p:nvPr/>
        </p:nvSpPr>
        <p:spPr bwMode="auto">
          <a:xfrm>
            <a:off x="63087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3" name="Freeform 905"/>
          <p:cNvSpPr>
            <a:spLocks/>
          </p:cNvSpPr>
          <p:nvPr/>
        </p:nvSpPr>
        <p:spPr bwMode="auto">
          <a:xfrm>
            <a:off x="63087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4" name="Freeform 906"/>
          <p:cNvSpPr>
            <a:spLocks/>
          </p:cNvSpPr>
          <p:nvPr/>
        </p:nvSpPr>
        <p:spPr bwMode="auto">
          <a:xfrm>
            <a:off x="63087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5" name="Freeform 907"/>
          <p:cNvSpPr>
            <a:spLocks/>
          </p:cNvSpPr>
          <p:nvPr/>
        </p:nvSpPr>
        <p:spPr bwMode="auto">
          <a:xfrm>
            <a:off x="63087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6" name="Freeform 908"/>
          <p:cNvSpPr>
            <a:spLocks/>
          </p:cNvSpPr>
          <p:nvPr/>
        </p:nvSpPr>
        <p:spPr bwMode="auto">
          <a:xfrm>
            <a:off x="63087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7" name="Freeform 909"/>
          <p:cNvSpPr>
            <a:spLocks/>
          </p:cNvSpPr>
          <p:nvPr/>
        </p:nvSpPr>
        <p:spPr bwMode="auto">
          <a:xfrm>
            <a:off x="63087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8" name="Freeform 910"/>
          <p:cNvSpPr>
            <a:spLocks/>
          </p:cNvSpPr>
          <p:nvPr/>
        </p:nvSpPr>
        <p:spPr bwMode="auto">
          <a:xfrm>
            <a:off x="63087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69" name="Freeform 911"/>
          <p:cNvSpPr>
            <a:spLocks/>
          </p:cNvSpPr>
          <p:nvPr/>
        </p:nvSpPr>
        <p:spPr bwMode="auto">
          <a:xfrm>
            <a:off x="63087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0" name="Freeform 912"/>
          <p:cNvSpPr>
            <a:spLocks/>
          </p:cNvSpPr>
          <p:nvPr/>
        </p:nvSpPr>
        <p:spPr bwMode="auto">
          <a:xfrm>
            <a:off x="63087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1" name="Freeform 913"/>
          <p:cNvSpPr>
            <a:spLocks/>
          </p:cNvSpPr>
          <p:nvPr/>
        </p:nvSpPr>
        <p:spPr bwMode="auto">
          <a:xfrm>
            <a:off x="63087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2" name="Freeform 914"/>
          <p:cNvSpPr>
            <a:spLocks/>
          </p:cNvSpPr>
          <p:nvPr/>
        </p:nvSpPr>
        <p:spPr bwMode="auto">
          <a:xfrm>
            <a:off x="63087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3" name="Freeform 915"/>
          <p:cNvSpPr>
            <a:spLocks/>
          </p:cNvSpPr>
          <p:nvPr/>
        </p:nvSpPr>
        <p:spPr bwMode="auto">
          <a:xfrm>
            <a:off x="63087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4" name="Freeform 916"/>
          <p:cNvSpPr>
            <a:spLocks/>
          </p:cNvSpPr>
          <p:nvPr/>
        </p:nvSpPr>
        <p:spPr bwMode="auto">
          <a:xfrm>
            <a:off x="63087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5" name="Freeform 917"/>
          <p:cNvSpPr>
            <a:spLocks/>
          </p:cNvSpPr>
          <p:nvPr/>
        </p:nvSpPr>
        <p:spPr bwMode="auto">
          <a:xfrm>
            <a:off x="63087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6" name="Freeform 918"/>
          <p:cNvSpPr>
            <a:spLocks/>
          </p:cNvSpPr>
          <p:nvPr/>
        </p:nvSpPr>
        <p:spPr bwMode="auto">
          <a:xfrm>
            <a:off x="63087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7" name="Freeform 919"/>
          <p:cNvSpPr>
            <a:spLocks/>
          </p:cNvSpPr>
          <p:nvPr/>
        </p:nvSpPr>
        <p:spPr bwMode="auto">
          <a:xfrm>
            <a:off x="7102475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8" name="Freeform 920"/>
          <p:cNvSpPr>
            <a:spLocks/>
          </p:cNvSpPr>
          <p:nvPr/>
        </p:nvSpPr>
        <p:spPr bwMode="auto">
          <a:xfrm>
            <a:off x="7102475" y="50625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79" name="Freeform 921"/>
          <p:cNvSpPr>
            <a:spLocks/>
          </p:cNvSpPr>
          <p:nvPr/>
        </p:nvSpPr>
        <p:spPr bwMode="auto">
          <a:xfrm>
            <a:off x="79216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0" name="Freeform 922"/>
          <p:cNvSpPr>
            <a:spLocks/>
          </p:cNvSpPr>
          <p:nvPr/>
        </p:nvSpPr>
        <p:spPr bwMode="auto">
          <a:xfrm>
            <a:off x="7921625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1" name="Freeform 923"/>
          <p:cNvSpPr>
            <a:spLocks/>
          </p:cNvSpPr>
          <p:nvPr/>
        </p:nvSpPr>
        <p:spPr bwMode="auto">
          <a:xfrm>
            <a:off x="79216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2" name="Freeform 924"/>
          <p:cNvSpPr>
            <a:spLocks/>
          </p:cNvSpPr>
          <p:nvPr/>
        </p:nvSpPr>
        <p:spPr bwMode="auto">
          <a:xfrm>
            <a:off x="7921625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3" name="Freeform 925"/>
          <p:cNvSpPr>
            <a:spLocks/>
          </p:cNvSpPr>
          <p:nvPr/>
        </p:nvSpPr>
        <p:spPr bwMode="auto">
          <a:xfrm>
            <a:off x="79216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4" name="Freeform 926"/>
          <p:cNvSpPr>
            <a:spLocks/>
          </p:cNvSpPr>
          <p:nvPr/>
        </p:nvSpPr>
        <p:spPr bwMode="auto">
          <a:xfrm>
            <a:off x="7921625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5" name="Freeform 927"/>
          <p:cNvSpPr>
            <a:spLocks/>
          </p:cNvSpPr>
          <p:nvPr/>
        </p:nvSpPr>
        <p:spPr bwMode="auto">
          <a:xfrm>
            <a:off x="79216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6" name="Freeform 928"/>
          <p:cNvSpPr>
            <a:spLocks/>
          </p:cNvSpPr>
          <p:nvPr/>
        </p:nvSpPr>
        <p:spPr bwMode="auto">
          <a:xfrm>
            <a:off x="7921625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7" name="Freeform 929"/>
          <p:cNvSpPr>
            <a:spLocks/>
          </p:cNvSpPr>
          <p:nvPr/>
        </p:nvSpPr>
        <p:spPr bwMode="auto">
          <a:xfrm>
            <a:off x="79216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8" name="Freeform 930"/>
          <p:cNvSpPr>
            <a:spLocks/>
          </p:cNvSpPr>
          <p:nvPr/>
        </p:nvSpPr>
        <p:spPr bwMode="auto">
          <a:xfrm>
            <a:off x="7921625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89" name="Freeform 931"/>
          <p:cNvSpPr>
            <a:spLocks/>
          </p:cNvSpPr>
          <p:nvPr/>
        </p:nvSpPr>
        <p:spPr bwMode="auto">
          <a:xfrm>
            <a:off x="79216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0" name="Freeform 932"/>
          <p:cNvSpPr>
            <a:spLocks/>
          </p:cNvSpPr>
          <p:nvPr/>
        </p:nvSpPr>
        <p:spPr bwMode="auto">
          <a:xfrm>
            <a:off x="7921625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1" name="Freeform 933"/>
          <p:cNvSpPr>
            <a:spLocks/>
          </p:cNvSpPr>
          <p:nvPr/>
        </p:nvSpPr>
        <p:spPr bwMode="auto">
          <a:xfrm>
            <a:off x="79216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2" name="Freeform 934"/>
          <p:cNvSpPr>
            <a:spLocks/>
          </p:cNvSpPr>
          <p:nvPr/>
        </p:nvSpPr>
        <p:spPr bwMode="auto">
          <a:xfrm>
            <a:off x="79216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3" name="Freeform 935"/>
          <p:cNvSpPr>
            <a:spLocks/>
          </p:cNvSpPr>
          <p:nvPr/>
        </p:nvSpPr>
        <p:spPr bwMode="auto">
          <a:xfrm>
            <a:off x="79216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4" name="Freeform 936"/>
          <p:cNvSpPr>
            <a:spLocks/>
          </p:cNvSpPr>
          <p:nvPr/>
        </p:nvSpPr>
        <p:spPr bwMode="auto">
          <a:xfrm>
            <a:off x="7921625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5" name="Freeform 937"/>
          <p:cNvSpPr>
            <a:spLocks/>
          </p:cNvSpPr>
          <p:nvPr/>
        </p:nvSpPr>
        <p:spPr bwMode="auto">
          <a:xfrm>
            <a:off x="79216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6" name="Freeform 938"/>
          <p:cNvSpPr>
            <a:spLocks/>
          </p:cNvSpPr>
          <p:nvPr/>
        </p:nvSpPr>
        <p:spPr bwMode="auto">
          <a:xfrm>
            <a:off x="7921625" y="52609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7" name="Freeform 939"/>
          <p:cNvSpPr>
            <a:spLocks/>
          </p:cNvSpPr>
          <p:nvPr/>
        </p:nvSpPr>
        <p:spPr bwMode="auto">
          <a:xfrm>
            <a:off x="875506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8" name="Freeform 940"/>
          <p:cNvSpPr>
            <a:spLocks/>
          </p:cNvSpPr>
          <p:nvPr/>
        </p:nvSpPr>
        <p:spPr bwMode="auto">
          <a:xfrm>
            <a:off x="875506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099" name="Freeform 941"/>
          <p:cNvSpPr>
            <a:spLocks/>
          </p:cNvSpPr>
          <p:nvPr/>
        </p:nvSpPr>
        <p:spPr bwMode="auto">
          <a:xfrm>
            <a:off x="875506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0" name="Freeform 942"/>
          <p:cNvSpPr>
            <a:spLocks/>
          </p:cNvSpPr>
          <p:nvPr/>
        </p:nvSpPr>
        <p:spPr bwMode="auto">
          <a:xfrm>
            <a:off x="875506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1" name="Freeform 943"/>
          <p:cNvSpPr>
            <a:spLocks/>
          </p:cNvSpPr>
          <p:nvPr/>
        </p:nvSpPr>
        <p:spPr bwMode="auto">
          <a:xfrm>
            <a:off x="875506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2" name="Freeform 944"/>
          <p:cNvSpPr>
            <a:spLocks/>
          </p:cNvSpPr>
          <p:nvPr/>
        </p:nvSpPr>
        <p:spPr bwMode="auto">
          <a:xfrm>
            <a:off x="8755063" y="34369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3" name="Freeform 945"/>
          <p:cNvSpPr>
            <a:spLocks/>
          </p:cNvSpPr>
          <p:nvPr/>
        </p:nvSpPr>
        <p:spPr bwMode="auto">
          <a:xfrm>
            <a:off x="875506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4" name="Freeform 946"/>
          <p:cNvSpPr>
            <a:spLocks/>
          </p:cNvSpPr>
          <p:nvPr/>
        </p:nvSpPr>
        <p:spPr bwMode="auto">
          <a:xfrm>
            <a:off x="8755063" y="383222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5" name="Freeform 947"/>
          <p:cNvSpPr>
            <a:spLocks/>
          </p:cNvSpPr>
          <p:nvPr/>
        </p:nvSpPr>
        <p:spPr bwMode="auto">
          <a:xfrm>
            <a:off x="875506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6" name="Freeform 948"/>
          <p:cNvSpPr>
            <a:spLocks/>
          </p:cNvSpPr>
          <p:nvPr/>
        </p:nvSpPr>
        <p:spPr bwMode="auto">
          <a:xfrm>
            <a:off x="875506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7" name="Freeform 949"/>
          <p:cNvSpPr>
            <a:spLocks/>
          </p:cNvSpPr>
          <p:nvPr/>
        </p:nvSpPr>
        <p:spPr bwMode="auto">
          <a:xfrm>
            <a:off x="274161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8" name="Freeform 950"/>
          <p:cNvSpPr>
            <a:spLocks/>
          </p:cNvSpPr>
          <p:nvPr/>
        </p:nvSpPr>
        <p:spPr bwMode="auto">
          <a:xfrm>
            <a:off x="274161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09" name="Freeform 951"/>
          <p:cNvSpPr>
            <a:spLocks/>
          </p:cNvSpPr>
          <p:nvPr/>
        </p:nvSpPr>
        <p:spPr bwMode="auto">
          <a:xfrm>
            <a:off x="63087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0" name="Freeform 952"/>
          <p:cNvSpPr>
            <a:spLocks/>
          </p:cNvSpPr>
          <p:nvPr/>
        </p:nvSpPr>
        <p:spPr bwMode="auto">
          <a:xfrm>
            <a:off x="63087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1" name="Freeform 953"/>
          <p:cNvSpPr>
            <a:spLocks/>
          </p:cNvSpPr>
          <p:nvPr/>
        </p:nvSpPr>
        <p:spPr bwMode="auto">
          <a:xfrm>
            <a:off x="875506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2" name="Freeform 954"/>
          <p:cNvSpPr>
            <a:spLocks/>
          </p:cNvSpPr>
          <p:nvPr/>
        </p:nvSpPr>
        <p:spPr bwMode="auto">
          <a:xfrm>
            <a:off x="875506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3" name="Freeform 955"/>
          <p:cNvSpPr>
            <a:spLocks/>
          </p:cNvSpPr>
          <p:nvPr/>
        </p:nvSpPr>
        <p:spPr bwMode="auto">
          <a:xfrm>
            <a:off x="5461000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4" name="Freeform 956"/>
          <p:cNvSpPr>
            <a:spLocks/>
          </p:cNvSpPr>
          <p:nvPr/>
        </p:nvSpPr>
        <p:spPr bwMode="auto">
          <a:xfrm>
            <a:off x="5461000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5" name="Freeform 957"/>
          <p:cNvSpPr>
            <a:spLocks/>
          </p:cNvSpPr>
          <p:nvPr/>
        </p:nvSpPr>
        <p:spPr bwMode="auto">
          <a:xfrm>
            <a:off x="875506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6" name="Freeform 958"/>
          <p:cNvSpPr>
            <a:spLocks/>
          </p:cNvSpPr>
          <p:nvPr/>
        </p:nvSpPr>
        <p:spPr bwMode="auto">
          <a:xfrm>
            <a:off x="8755063" y="10620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7" name="Freeform 959"/>
          <p:cNvSpPr>
            <a:spLocks/>
          </p:cNvSpPr>
          <p:nvPr/>
        </p:nvSpPr>
        <p:spPr bwMode="auto">
          <a:xfrm>
            <a:off x="7102475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8" name="Freeform 960"/>
          <p:cNvSpPr>
            <a:spLocks/>
          </p:cNvSpPr>
          <p:nvPr/>
        </p:nvSpPr>
        <p:spPr bwMode="auto">
          <a:xfrm>
            <a:off x="7102475" y="10620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19" name="Freeform 961"/>
          <p:cNvSpPr>
            <a:spLocks/>
          </p:cNvSpPr>
          <p:nvPr/>
        </p:nvSpPr>
        <p:spPr bwMode="auto">
          <a:xfrm>
            <a:off x="274161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0" name="Freeform 962"/>
          <p:cNvSpPr>
            <a:spLocks/>
          </p:cNvSpPr>
          <p:nvPr/>
        </p:nvSpPr>
        <p:spPr bwMode="auto">
          <a:xfrm>
            <a:off x="2741613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1" name="Freeform 963"/>
          <p:cNvSpPr>
            <a:spLocks/>
          </p:cNvSpPr>
          <p:nvPr/>
        </p:nvSpPr>
        <p:spPr bwMode="auto">
          <a:xfrm>
            <a:off x="7102475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2" name="Freeform 964"/>
          <p:cNvSpPr>
            <a:spLocks/>
          </p:cNvSpPr>
          <p:nvPr/>
        </p:nvSpPr>
        <p:spPr bwMode="auto">
          <a:xfrm>
            <a:off x="7102475" y="185420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3" name="Freeform 965"/>
          <p:cNvSpPr>
            <a:spLocks/>
          </p:cNvSpPr>
          <p:nvPr/>
        </p:nvSpPr>
        <p:spPr bwMode="auto">
          <a:xfrm>
            <a:off x="79216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4" name="Freeform 966"/>
          <p:cNvSpPr>
            <a:spLocks/>
          </p:cNvSpPr>
          <p:nvPr/>
        </p:nvSpPr>
        <p:spPr bwMode="auto">
          <a:xfrm>
            <a:off x="7921625" y="185420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5" name="Freeform 967"/>
          <p:cNvSpPr>
            <a:spLocks/>
          </p:cNvSpPr>
          <p:nvPr/>
        </p:nvSpPr>
        <p:spPr bwMode="auto">
          <a:xfrm>
            <a:off x="274161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6" name="Freeform 968"/>
          <p:cNvSpPr>
            <a:spLocks/>
          </p:cNvSpPr>
          <p:nvPr/>
        </p:nvSpPr>
        <p:spPr bwMode="auto">
          <a:xfrm>
            <a:off x="2741613" y="224948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7" name="Freeform 969"/>
          <p:cNvSpPr>
            <a:spLocks/>
          </p:cNvSpPr>
          <p:nvPr/>
        </p:nvSpPr>
        <p:spPr bwMode="auto">
          <a:xfrm>
            <a:off x="7102475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8" name="Freeform 970"/>
          <p:cNvSpPr>
            <a:spLocks/>
          </p:cNvSpPr>
          <p:nvPr/>
        </p:nvSpPr>
        <p:spPr bwMode="auto">
          <a:xfrm>
            <a:off x="7102475" y="224948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29" name="Freeform 971"/>
          <p:cNvSpPr>
            <a:spLocks/>
          </p:cNvSpPr>
          <p:nvPr/>
        </p:nvSpPr>
        <p:spPr bwMode="auto">
          <a:xfrm>
            <a:off x="274161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0" name="Freeform 972"/>
          <p:cNvSpPr>
            <a:spLocks/>
          </p:cNvSpPr>
          <p:nvPr/>
        </p:nvSpPr>
        <p:spPr bwMode="auto">
          <a:xfrm>
            <a:off x="274161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1" name="Freeform 973"/>
          <p:cNvSpPr>
            <a:spLocks/>
          </p:cNvSpPr>
          <p:nvPr/>
        </p:nvSpPr>
        <p:spPr bwMode="auto">
          <a:xfrm>
            <a:off x="36576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2" name="Freeform 974"/>
          <p:cNvSpPr>
            <a:spLocks/>
          </p:cNvSpPr>
          <p:nvPr/>
        </p:nvSpPr>
        <p:spPr bwMode="auto">
          <a:xfrm>
            <a:off x="36576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3" name="Freeform 975"/>
          <p:cNvSpPr>
            <a:spLocks/>
          </p:cNvSpPr>
          <p:nvPr/>
        </p:nvSpPr>
        <p:spPr bwMode="auto">
          <a:xfrm>
            <a:off x="5461000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4" name="Freeform 976"/>
          <p:cNvSpPr>
            <a:spLocks/>
          </p:cNvSpPr>
          <p:nvPr/>
        </p:nvSpPr>
        <p:spPr bwMode="auto">
          <a:xfrm>
            <a:off x="5461000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5" name="Freeform 977"/>
          <p:cNvSpPr>
            <a:spLocks/>
          </p:cNvSpPr>
          <p:nvPr/>
        </p:nvSpPr>
        <p:spPr bwMode="auto">
          <a:xfrm>
            <a:off x="45593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6" name="Freeform 978"/>
          <p:cNvSpPr>
            <a:spLocks/>
          </p:cNvSpPr>
          <p:nvPr/>
        </p:nvSpPr>
        <p:spPr bwMode="auto">
          <a:xfrm>
            <a:off x="4559300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7" name="Freeform 979"/>
          <p:cNvSpPr>
            <a:spLocks/>
          </p:cNvSpPr>
          <p:nvPr/>
        </p:nvSpPr>
        <p:spPr bwMode="auto">
          <a:xfrm>
            <a:off x="63087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8" name="Freeform 980"/>
          <p:cNvSpPr>
            <a:spLocks/>
          </p:cNvSpPr>
          <p:nvPr/>
        </p:nvSpPr>
        <p:spPr bwMode="auto">
          <a:xfrm>
            <a:off x="63087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39" name="Freeform 981"/>
          <p:cNvSpPr>
            <a:spLocks/>
          </p:cNvSpPr>
          <p:nvPr/>
        </p:nvSpPr>
        <p:spPr bwMode="auto">
          <a:xfrm>
            <a:off x="7102475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0" name="Freeform 982"/>
          <p:cNvSpPr>
            <a:spLocks/>
          </p:cNvSpPr>
          <p:nvPr/>
        </p:nvSpPr>
        <p:spPr bwMode="auto">
          <a:xfrm>
            <a:off x="7102475" y="26447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1" name="Freeform 983"/>
          <p:cNvSpPr>
            <a:spLocks/>
          </p:cNvSpPr>
          <p:nvPr/>
        </p:nvSpPr>
        <p:spPr bwMode="auto">
          <a:xfrm>
            <a:off x="79216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2" name="Freeform 984"/>
          <p:cNvSpPr>
            <a:spLocks/>
          </p:cNvSpPr>
          <p:nvPr/>
        </p:nvSpPr>
        <p:spPr bwMode="auto">
          <a:xfrm>
            <a:off x="7921625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3" name="Freeform 985"/>
          <p:cNvSpPr>
            <a:spLocks/>
          </p:cNvSpPr>
          <p:nvPr/>
        </p:nvSpPr>
        <p:spPr bwMode="auto">
          <a:xfrm>
            <a:off x="875506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4" name="Freeform 986"/>
          <p:cNvSpPr>
            <a:spLocks/>
          </p:cNvSpPr>
          <p:nvPr/>
        </p:nvSpPr>
        <p:spPr bwMode="auto">
          <a:xfrm>
            <a:off x="8755063" y="26447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6" name="Freeform 988"/>
          <p:cNvSpPr>
            <a:spLocks/>
          </p:cNvSpPr>
          <p:nvPr/>
        </p:nvSpPr>
        <p:spPr bwMode="auto">
          <a:xfrm>
            <a:off x="2741613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7" name="Freeform 989"/>
          <p:cNvSpPr>
            <a:spLocks/>
          </p:cNvSpPr>
          <p:nvPr/>
        </p:nvSpPr>
        <p:spPr bwMode="auto">
          <a:xfrm>
            <a:off x="36576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8" name="Freeform 990"/>
          <p:cNvSpPr>
            <a:spLocks/>
          </p:cNvSpPr>
          <p:nvPr/>
        </p:nvSpPr>
        <p:spPr bwMode="auto">
          <a:xfrm>
            <a:off x="3657600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49" name="Freeform 991"/>
          <p:cNvSpPr>
            <a:spLocks/>
          </p:cNvSpPr>
          <p:nvPr/>
        </p:nvSpPr>
        <p:spPr bwMode="auto">
          <a:xfrm>
            <a:off x="7102475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0" name="Freeform 992"/>
          <p:cNvSpPr>
            <a:spLocks/>
          </p:cNvSpPr>
          <p:nvPr/>
        </p:nvSpPr>
        <p:spPr bwMode="auto">
          <a:xfrm>
            <a:off x="7102475" y="3041651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1" name="Freeform 993"/>
          <p:cNvSpPr>
            <a:spLocks/>
          </p:cNvSpPr>
          <p:nvPr/>
        </p:nvSpPr>
        <p:spPr bwMode="auto">
          <a:xfrm>
            <a:off x="8755063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2" name="Freeform 994"/>
          <p:cNvSpPr>
            <a:spLocks/>
          </p:cNvSpPr>
          <p:nvPr/>
        </p:nvSpPr>
        <p:spPr bwMode="auto">
          <a:xfrm>
            <a:off x="8755063" y="3041651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3" name="Freeform 995"/>
          <p:cNvSpPr>
            <a:spLocks/>
          </p:cNvSpPr>
          <p:nvPr/>
        </p:nvSpPr>
        <p:spPr bwMode="auto">
          <a:xfrm>
            <a:off x="7102475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4" name="Freeform 996"/>
          <p:cNvSpPr>
            <a:spLocks/>
          </p:cNvSpPr>
          <p:nvPr/>
        </p:nvSpPr>
        <p:spPr bwMode="auto">
          <a:xfrm>
            <a:off x="7102475" y="3436938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7" name="Freeform 999"/>
          <p:cNvSpPr>
            <a:spLocks/>
          </p:cNvSpPr>
          <p:nvPr/>
        </p:nvSpPr>
        <p:spPr bwMode="auto">
          <a:xfrm>
            <a:off x="5461000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8" name="Freeform 1000"/>
          <p:cNvSpPr>
            <a:spLocks/>
          </p:cNvSpPr>
          <p:nvPr/>
        </p:nvSpPr>
        <p:spPr bwMode="auto">
          <a:xfrm>
            <a:off x="5461000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59" name="Freeform 1001"/>
          <p:cNvSpPr>
            <a:spLocks/>
          </p:cNvSpPr>
          <p:nvPr/>
        </p:nvSpPr>
        <p:spPr bwMode="auto">
          <a:xfrm>
            <a:off x="3657600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0" name="Freeform 1002"/>
          <p:cNvSpPr>
            <a:spLocks/>
          </p:cNvSpPr>
          <p:nvPr/>
        </p:nvSpPr>
        <p:spPr bwMode="auto">
          <a:xfrm>
            <a:off x="3657600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1" name="Freeform 1003"/>
          <p:cNvSpPr>
            <a:spLocks/>
          </p:cNvSpPr>
          <p:nvPr/>
        </p:nvSpPr>
        <p:spPr bwMode="auto">
          <a:xfrm>
            <a:off x="8755063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2" name="Freeform 1004"/>
          <p:cNvSpPr>
            <a:spLocks/>
          </p:cNvSpPr>
          <p:nvPr/>
        </p:nvSpPr>
        <p:spPr bwMode="auto">
          <a:xfrm>
            <a:off x="8755063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3" name="Freeform 1005"/>
          <p:cNvSpPr>
            <a:spLocks/>
          </p:cNvSpPr>
          <p:nvPr/>
        </p:nvSpPr>
        <p:spPr bwMode="auto">
          <a:xfrm>
            <a:off x="7921625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4" name="Freeform 1006"/>
          <p:cNvSpPr>
            <a:spLocks/>
          </p:cNvSpPr>
          <p:nvPr/>
        </p:nvSpPr>
        <p:spPr bwMode="auto">
          <a:xfrm>
            <a:off x="7921625" y="3635376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5" name="Freeform 1007"/>
          <p:cNvSpPr>
            <a:spLocks/>
          </p:cNvSpPr>
          <p:nvPr/>
        </p:nvSpPr>
        <p:spPr bwMode="auto">
          <a:xfrm>
            <a:off x="7102475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166" name="Freeform 1008"/>
          <p:cNvSpPr>
            <a:spLocks/>
          </p:cNvSpPr>
          <p:nvPr/>
        </p:nvSpPr>
        <p:spPr bwMode="auto">
          <a:xfrm>
            <a:off x="7102475" y="3635376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2" name="Freeform 1010"/>
          <p:cNvSpPr>
            <a:spLocks/>
          </p:cNvSpPr>
          <p:nvPr/>
        </p:nvSpPr>
        <p:spPr bwMode="auto">
          <a:xfrm>
            <a:off x="6308725" y="36353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3" name="Freeform 1011"/>
          <p:cNvSpPr>
            <a:spLocks/>
          </p:cNvSpPr>
          <p:nvPr/>
        </p:nvSpPr>
        <p:spPr bwMode="auto">
          <a:xfrm>
            <a:off x="6308725" y="36353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4" name="Freeform 1012"/>
          <p:cNvSpPr>
            <a:spLocks/>
          </p:cNvSpPr>
          <p:nvPr/>
        </p:nvSpPr>
        <p:spPr bwMode="auto">
          <a:xfrm>
            <a:off x="4559300" y="36353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5" name="Freeform 1013"/>
          <p:cNvSpPr>
            <a:spLocks/>
          </p:cNvSpPr>
          <p:nvPr/>
        </p:nvSpPr>
        <p:spPr bwMode="auto">
          <a:xfrm>
            <a:off x="4559300" y="36353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6" name="Freeform 1014"/>
          <p:cNvSpPr>
            <a:spLocks/>
          </p:cNvSpPr>
          <p:nvPr/>
        </p:nvSpPr>
        <p:spPr bwMode="auto">
          <a:xfrm>
            <a:off x="5461000" y="38322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7" name="Freeform 1015"/>
          <p:cNvSpPr>
            <a:spLocks/>
          </p:cNvSpPr>
          <p:nvPr/>
        </p:nvSpPr>
        <p:spPr bwMode="auto">
          <a:xfrm>
            <a:off x="5461000" y="38322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8" name="Freeform 1016"/>
          <p:cNvSpPr>
            <a:spLocks/>
          </p:cNvSpPr>
          <p:nvPr/>
        </p:nvSpPr>
        <p:spPr bwMode="auto">
          <a:xfrm>
            <a:off x="7102475" y="38322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9" name="Freeform 1017"/>
          <p:cNvSpPr>
            <a:spLocks/>
          </p:cNvSpPr>
          <p:nvPr/>
        </p:nvSpPr>
        <p:spPr bwMode="auto">
          <a:xfrm>
            <a:off x="7102475" y="38322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0" name="Freeform 1018"/>
          <p:cNvSpPr>
            <a:spLocks/>
          </p:cNvSpPr>
          <p:nvPr/>
        </p:nvSpPr>
        <p:spPr bwMode="auto">
          <a:xfrm>
            <a:off x="63087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1" name="Freeform 1019"/>
          <p:cNvSpPr>
            <a:spLocks/>
          </p:cNvSpPr>
          <p:nvPr/>
        </p:nvSpPr>
        <p:spPr bwMode="auto">
          <a:xfrm>
            <a:off x="63087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2" name="Freeform 1020"/>
          <p:cNvSpPr>
            <a:spLocks/>
          </p:cNvSpPr>
          <p:nvPr/>
        </p:nvSpPr>
        <p:spPr bwMode="auto">
          <a:xfrm>
            <a:off x="7102475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3" name="Freeform 1021"/>
          <p:cNvSpPr>
            <a:spLocks/>
          </p:cNvSpPr>
          <p:nvPr/>
        </p:nvSpPr>
        <p:spPr bwMode="auto">
          <a:xfrm>
            <a:off x="7102475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4" name="Freeform 1022"/>
          <p:cNvSpPr>
            <a:spLocks/>
          </p:cNvSpPr>
          <p:nvPr/>
        </p:nvSpPr>
        <p:spPr bwMode="auto">
          <a:xfrm>
            <a:off x="79216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5" name="Freeform 1023"/>
          <p:cNvSpPr>
            <a:spLocks/>
          </p:cNvSpPr>
          <p:nvPr/>
        </p:nvSpPr>
        <p:spPr bwMode="auto">
          <a:xfrm>
            <a:off x="7921625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6" name="Freeform 1024"/>
          <p:cNvSpPr>
            <a:spLocks/>
          </p:cNvSpPr>
          <p:nvPr/>
        </p:nvSpPr>
        <p:spPr bwMode="auto">
          <a:xfrm>
            <a:off x="875506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7" name="Freeform 1025"/>
          <p:cNvSpPr>
            <a:spLocks/>
          </p:cNvSpPr>
          <p:nvPr/>
        </p:nvSpPr>
        <p:spPr bwMode="auto">
          <a:xfrm>
            <a:off x="875506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8" name="Freeform 1026"/>
          <p:cNvSpPr>
            <a:spLocks/>
          </p:cNvSpPr>
          <p:nvPr/>
        </p:nvSpPr>
        <p:spPr bwMode="auto">
          <a:xfrm>
            <a:off x="5461000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29" name="Freeform 1027"/>
          <p:cNvSpPr>
            <a:spLocks/>
          </p:cNvSpPr>
          <p:nvPr/>
        </p:nvSpPr>
        <p:spPr bwMode="auto">
          <a:xfrm>
            <a:off x="5461000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0" name="Freeform 1028"/>
          <p:cNvSpPr>
            <a:spLocks/>
          </p:cNvSpPr>
          <p:nvPr/>
        </p:nvSpPr>
        <p:spPr bwMode="auto">
          <a:xfrm>
            <a:off x="3657600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1" name="Freeform 1029"/>
          <p:cNvSpPr>
            <a:spLocks/>
          </p:cNvSpPr>
          <p:nvPr/>
        </p:nvSpPr>
        <p:spPr bwMode="auto">
          <a:xfrm>
            <a:off x="3657600" y="422910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" name="Freeform 1030"/>
          <p:cNvSpPr>
            <a:spLocks/>
          </p:cNvSpPr>
          <p:nvPr/>
        </p:nvSpPr>
        <p:spPr bwMode="auto">
          <a:xfrm>
            <a:off x="274161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3" name="Freeform 1031"/>
          <p:cNvSpPr>
            <a:spLocks/>
          </p:cNvSpPr>
          <p:nvPr/>
        </p:nvSpPr>
        <p:spPr bwMode="auto">
          <a:xfrm>
            <a:off x="2741613" y="42291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4" name="Freeform 1032"/>
          <p:cNvSpPr>
            <a:spLocks/>
          </p:cNvSpPr>
          <p:nvPr/>
        </p:nvSpPr>
        <p:spPr bwMode="auto">
          <a:xfrm>
            <a:off x="7102475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5" name="Freeform 1033"/>
          <p:cNvSpPr>
            <a:spLocks/>
          </p:cNvSpPr>
          <p:nvPr/>
        </p:nvSpPr>
        <p:spPr bwMode="auto">
          <a:xfrm>
            <a:off x="7102475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6" name="Freeform 1034"/>
          <p:cNvSpPr>
            <a:spLocks/>
          </p:cNvSpPr>
          <p:nvPr/>
        </p:nvSpPr>
        <p:spPr bwMode="auto">
          <a:xfrm>
            <a:off x="875506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" name="Freeform 1035"/>
          <p:cNvSpPr>
            <a:spLocks/>
          </p:cNvSpPr>
          <p:nvPr/>
        </p:nvSpPr>
        <p:spPr bwMode="auto">
          <a:xfrm>
            <a:off x="8755063" y="44688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8" name="Freeform 1036"/>
          <p:cNvSpPr>
            <a:spLocks/>
          </p:cNvSpPr>
          <p:nvPr/>
        </p:nvSpPr>
        <p:spPr bwMode="auto">
          <a:xfrm>
            <a:off x="36576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9" name="Freeform 1037"/>
          <p:cNvSpPr>
            <a:spLocks/>
          </p:cNvSpPr>
          <p:nvPr/>
        </p:nvSpPr>
        <p:spPr bwMode="auto">
          <a:xfrm>
            <a:off x="3657600" y="44688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0" name="Freeform 1038"/>
          <p:cNvSpPr>
            <a:spLocks/>
          </p:cNvSpPr>
          <p:nvPr/>
        </p:nvSpPr>
        <p:spPr bwMode="auto">
          <a:xfrm>
            <a:off x="274161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1" name="Freeform 1039"/>
          <p:cNvSpPr>
            <a:spLocks/>
          </p:cNvSpPr>
          <p:nvPr/>
        </p:nvSpPr>
        <p:spPr bwMode="auto">
          <a:xfrm>
            <a:off x="274161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2" name="Freeform 1040"/>
          <p:cNvSpPr>
            <a:spLocks/>
          </p:cNvSpPr>
          <p:nvPr/>
        </p:nvSpPr>
        <p:spPr bwMode="auto">
          <a:xfrm>
            <a:off x="5461000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3" name="Freeform 1041"/>
          <p:cNvSpPr>
            <a:spLocks/>
          </p:cNvSpPr>
          <p:nvPr/>
        </p:nvSpPr>
        <p:spPr bwMode="auto">
          <a:xfrm>
            <a:off x="5461000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4" name="Freeform 1042"/>
          <p:cNvSpPr>
            <a:spLocks/>
          </p:cNvSpPr>
          <p:nvPr/>
        </p:nvSpPr>
        <p:spPr bwMode="auto">
          <a:xfrm>
            <a:off x="36576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5" name="Freeform 1043"/>
          <p:cNvSpPr>
            <a:spLocks/>
          </p:cNvSpPr>
          <p:nvPr/>
        </p:nvSpPr>
        <p:spPr bwMode="auto">
          <a:xfrm>
            <a:off x="36576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6" name="Freeform 1044"/>
          <p:cNvSpPr>
            <a:spLocks/>
          </p:cNvSpPr>
          <p:nvPr/>
        </p:nvSpPr>
        <p:spPr bwMode="auto">
          <a:xfrm>
            <a:off x="45593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7" name="Freeform 1045"/>
          <p:cNvSpPr>
            <a:spLocks/>
          </p:cNvSpPr>
          <p:nvPr/>
        </p:nvSpPr>
        <p:spPr bwMode="auto">
          <a:xfrm>
            <a:off x="4559300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8" name="Freeform 1046"/>
          <p:cNvSpPr>
            <a:spLocks/>
          </p:cNvSpPr>
          <p:nvPr/>
        </p:nvSpPr>
        <p:spPr bwMode="auto">
          <a:xfrm>
            <a:off x="875506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49" name="Freeform 1047"/>
          <p:cNvSpPr>
            <a:spLocks/>
          </p:cNvSpPr>
          <p:nvPr/>
        </p:nvSpPr>
        <p:spPr bwMode="auto">
          <a:xfrm>
            <a:off x="8755063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0" name="Freeform 1048"/>
          <p:cNvSpPr>
            <a:spLocks/>
          </p:cNvSpPr>
          <p:nvPr/>
        </p:nvSpPr>
        <p:spPr bwMode="auto">
          <a:xfrm>
            <a:off x="79216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1" name="Freeform 1049"/>
          <p:cNvSpPr>
            <a:spLocks/>
          </p:cNvSpPr>
          <p:nvPr/>
        </p:nvSpPr>
        <p:spPr bwMode="auto">
          <a:xfrm>
            <a:off x="79216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2" name="Freeform 1050"/>
          <p:cNvSpPr>
            <a:spLocks/>
          </p:cNvSpPr>
          <p:nvPr/>
        </p:nvSpPr>
        <p:spPr bwMode="auto">
          <a:xfrm>
            <a:off x="7102475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3" name="Freeform 1051"/>
          <p:cNvSpPr>
            <a:spLocks/>
          </p:cNvSpPr>
          <p:nvPr/>
        </p:nvSpPr>
        <p:spPr bwMode="auto">
          <a:xfrm>
            <a:off x="7102475" y="46672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4" name="Freeform 1052"/>
          <p:cNvSpPr>
            <a:spLocks/>
          </p:cNvSpPr>
          <p:nvPr/>
        </p:nvSpPr>
        <p:spPr bwMode="auto">
          <a:xfrm>
            <a:off x="63087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5" name="Freeform 1053"/>
          <p:cNvSpPr>
            <a:spLocks/>
          </p:cNvSpPr>
          <p:nvPr/>
        </p:nvSpPr>
        <p:spPr bwMode="auto">
          <a:xfrm>
            <a:off x="6308725" y="46672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6" name="Freeform 1054"/>
          <p:cNvSpPr>
            <a:spLocks/>
          </p:cNvSpPr>
          <p:nvPr/>
        </p:nvSpPr>
        <p:spPr bwMode="auto">
          <a:xfrm>
            <a:off x="274161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7" name="Freeform 1055"/>
          <p:cNvSpPr>
            <a:spLocks/>
          </p:cNvSpPr>
          <p:nvPr/>
        </p:nvSpPr>
        <p:spPr bwMode="auto">
          <a:xfrm>
            <a:off x="2741613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8" name="Freeform 1056"/>
          <p:cNvSpPr>
            <a:spLocks/>
          </p:cNvSpPr>
          <p:nvPr/>
        </p:nvSpPr>
        <p:spPr bwMode="auto">
          <a:xfrm>
            <a:off x="36576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59" name="Freeform 1057"/>
          <p:cNvSpPr>
            <a:spLocks/>
          </p:cNvSpPr>
          <p:nvPr/>
        </p:nvSpPr>
        <p:spPr bwMode="auto">
          <a:xfrm>
            <a:off x="3657600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0" name="Freeform 1058"/>
          <p:cNvSpPr>
            <a:spLocks/>
          </p:cNvSpPr>
          <p:nvPr/>
        </p:nvSpPr>
        <p:spPr bwMode="auto">
          <a:xfrm>
            <a:off x="63087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1" name="Freeform 1059"/>
          <p:cNvSpPr>
            <a:spLocks/>
          </p:cNvSpPr>
          <p:nvPr/>
        </p:nvSpPr>
        <p:spPr bwMode="auto">
          <a:xfrm>
            <a:off x="6308725" y="4865688"/>
            <a:ext cx="390525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2" name="Freeform 1060"/>
          <p:cNvSpPr>
            <a:spLocks/>
          </p:cNvSpPr>
          <p:nvPr/>
        </p:nvSpPr>
        <p:spPr bwMode="auto">
          <a:xfrm>
            <a:off x="7102475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63" name="Freeform 1061"/>
          <p:cNvSpPr>
            <a:spLocks/>
          </p:cNvSpPr>
          <p:nvPr/>
        </p:nvSpPr>
        <p:spPr bwMode="auto">
          <a:xfrm>
            <a:off x="7102475" y="4865688"/>
            <a:ext cx="388938" cy="168275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88" name="Freeform 1062"/>
          <p:cNvSpPr>
            <a:spLocks/>
          </p:cNvSpPr>
          <p:nvPr/>
        </p:nvSpPr>
        <p:spPr bwMode="auto">
          <a:xfrm>
            <a:off x="5461000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89" name="Freeform 1063"/>
          <p:cNvSpPr>
            <a:spLocks/>
          </p:cNvSpPr>
          <p:nvPr/>
        </p:nvSpPr>
        <p:spPr bwMode="auto">
          <a:xfrm>
            <a:off x="5461000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1" name="Freeform 1064"/>
          <p:cNvSpPr>
            <a:spLocks/>
          </p:cNvSpPr>
          <p:nvPr/>
        </p:nvSpPr>
        <p:spPr bwMode="auto">
          <a:xfrm>
            <a:off x="274161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2" name="Freeform 1065"/>
          <p:cNvSpPr>
            <a:spLocks/>
          </p:cNvSpPr>
          <p:nvPr/>
        </p:nvSpPr>
        <p:spPr bwMode="auto">
          <a:xfrm>
            <a:off x="2741613" y="5062538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3" name="Freeform 1066"/>
          <p:cNvSpPr>
            <a:spLocks/>
          </p:cNvSpPr>
          <p:nvPr/>
        </p:nvSpPr>
        <p:spPr bwMode="auto">
          <a:xfrm>
            <a:off x="274161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4" name="Freeform 1067"/>
          <p:cNvSpPr>
            <a:spLocks/>
          </p:cNvSpPr>
          <p:nvPr/>
        </p:nvSpPr>
        <p:spPr bwMode="auto">
          <a:xfrm>
            <a:off x="274161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5" name="Freeform 1068"/>
          <p:cNvSpPr>
            <a:spLocks/>
          </p:cNvSpPr>
          <p:nvPr/>
        </p:nvSpPr>
        <p:spPr bwMode="auto">
          <a:xfrm>
            <a:off x="5461000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6" name="Freeform 1069"/>
          <p:cNvSpPr>
            <a:spLocks/>
          </p:cNvSpPr>
          <p:nvPr/>
        </p:nvSpPr>
        <p:spPr bwMode="auto">
          <a:xfrm>
            <a:off x="5461000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7" name="Freeform 1070"/>
          <p:cNvSpPr>
            <a:spLocks/>
          </p:cNvSpPr>
          <p:nvPr/>
        </p:nvSpPr>
        <p:spPr bwMode="auto">
          <a:xfrm>
            <a:off x="875506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8" name="Freeform 1071"/>
          <p:cNvSpPr>
            <a:spLocks/>
          </p:cNvSpPr>
          <p:nvPr/>
        </p:nvSpPr>
        <p:spPr bwMode="auto">
          <a:xfrm>
            <a:off x="8755063" y="52609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899" name="Freeform 1072"/>
          <p:cNvSpPr>
            <a:spLocks/>
          </p:cNvSpPr>
          <p:nvPr/>
        </p:nvSpPr>
        <p:spPr bwMode="auto">
          <a:xfrm>
            <a:off x="7102475" y="52609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0" name="Freeform 1073"/>
          <p:cNvSpPr>
            <a:spLocks/>
          </p:cNvSpPr>
          <p:nvPr/>
        </p:nvSpPr>
        <p:spPr bwMode="auto">
          <a:xfrm>
            <a:off x="7102475" y="52609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1" name="Freeform 1074"/>
          <p:cNvSpPr>
            <a:spLocks/>
          </p:cNvSpPr>
          <p:nvPr/>
        </p:nvSpPr>
        <p:spPr bwMode="auto">
          <a:xfrm>
            <a:off x="274161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2" name="Freeform 1075"/>
          <p:cNvSpPr>
            <a:spLocks/>
          </p:cNvSpPr>
          <p:nvPr/>
        </p:nvSpPr>
        <p:spPr bwMode="auto">
          <a:xfrm>
            <a:off x="274161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3" name="Freeform 1076"/>
          <p:cNvSpPr>
            <a:spLocks/>
          </p:cNvSpPr>
          <p:nvPr/>
        </p:nvSpPr>
        <p:spPr bwMode="auto">
          <a:xfrm>
            <a:off x="5461000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4" name="Freeform 1077"/>
          <p:cNvSpPr>
            <a:spLocks/>
          </p:cNvSpPr>
          <p:nvPr/>
        </p:nvSpPr>
        <p:spPr bwMode="auto">
          <a:xfrm>
            <a:off x="5461000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5" name="Freeform 1078"/>
          <p:cNvSpPr>
            <a:spLocks/>
          </p:cNvSpPr>
          <p:nvPr/>
        </p:nvSpPr>
        <p:spPr bwMode="auto">
          <a:xfrm>
            <a:off x="7102475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6" name="Freeform 1079"/>
          <p:cNvSpPr>
            <a:spLocks/>
          </p:cNvSpPr>
          <p:nvPr/>
        </p:nvSpPr>
        <p:spPr bwMode="auto">
          <a:xfrm>
            <a:off x="7102475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7" name="Freeform 1080"/>
          <p:cNvSpPr>
            <a:spLocks/>
          </p:cNvSpPr>
          <p:nvPr/>
        </p:nvSpPr>
        <p:spPr bwMode="auto">
          <a:xfrm>
            <a:off x="79216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8" name="Freeform 1081"/>
          <p:cNvSpPr>
            <a:spLocks/>
          </p:cNvSpPr>
          <p:nvPr/>
        </p:nvSpPr>
        <p:spPr bwMode="auto">
          <a:xfrm>
            <a:off x="79216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09" name="Freeform 1082"/>
          <p:cNvSpPr>
            <a:spLocks/>
          </p:cNvSpPr>
          <p:nvPr/>
        </p:nvSpPr>
        <p:spPr bwMode="auto">
          <a:xfrm>
            <a:off x="875506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0" name="Freeform 1083"/>
          <p:cNvSpPr>
            <a:spLocks/>
          </p:cNvSpPr>
          <p:nvPr/>
        </p:nvSpPr>
        <p:spPr bwMode="auto">
          <a:xfrm>
            <a:off x="8755063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1" name="Freeform 1084"/>
          <p:cNvSpPr>
            <a:spLocks/>
          </p:cNvSpPr>
          <p:nvPr/>
        </p:nvSpPr>
        <p:spPr bwMode="auto">
          <a:xfrm>
            <a:off x="63087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2" name="Freeform 1085"/>
          <p:cNvSpPr>
            <a:spLocks/>
          </p:cNvSpPr>
          <p:nvPr/>
        </p:nvSpPr>
        <p:spPr bwMode="auto">
          <a:xfrm>
            <a:off x="6308725" y="126047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3" name="Freeform 1086"/>
          <p:cNvSpPr>
            <a:spLocks/>
          </p:cNvSpPr>
          <p:nvPr/>
        </p:nvSpPr>
        <p:spPr bwMode="auto">
          <a:xfrm>
            <a:off x="45593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4" name="Freeform 1087"/>
          <p:cNvSpPr>
            <a:spLocks/>
          </p:cNvSpPr>
          <p:nvPr/>
        </p:nvSpPr>
        <p:spPr bwMode="auto">
          <a:xfrm>
            <a:off x="45593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5" name="Freeform 1088"/>
          <p:cNvSpPr>
            <a:spLocks/>
          </p:cNvSpPr>
          <p:nvPr/>
        </p:nvSpPr>
        <p:spPr bwMode="auto">
          <a:xfrm>
            <a:off x="36576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6" name="Freeform 1089"/>
          <p:cNvSpPr>
            <a:spLocks/>
          </p:cNvSpPr>
          <p:nvPr/>
        </p:nvSpPr>
        <p:spPr bwMode="auto">
          <a:xfrm>
            <a:off x="3657600" y="126047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7" name="Freeform 1090"/>
          <p:cNvSpPr>
            <a:spLocks/>
          </p:cNvSpPr>
          <p:nvPr/>
        </p:nvSpPr>
        <p:spPr bwMode="auto">
          <a:xfrm>
            <a:off x="965200" y="6448425"/>
            <a:ext cx="388938" cy="169863"/>
          </a:xfrm>
          <a:custGeom>
            <a:avLst/>
            <a:gdLst>
              <a:gd name="T0" fmla="*/ 0 w 379"/>
              <a:gd name="T1" fmla="*/ 80 h 160"/>
              <a:gd name="T2" fmla="*/ 0 w 379"/>
              <a:gd name="T3" fmla="*/ 80 h 160"/>
              <a:gd name="T4" fmla="*/ 189 w 379"/>
              <a:gd name="T5" fmla="*/ 0 h 160"/>
              <a:gd name="T6" fmla="*/ 379 w 379"/>
              <a:gd name="T7" fmla="*/ 80 h 160"/>
              <a:gd name="T8" fmla="*/ 189 w 379"/>
              <a:gd name="T9" fmla="*/ 160 h 160"/>
              <a:gd name="T10" fmla="*/ 0 w 379"/>
              <a:gd name="T11" fmla="*/ 80 h 160"/>
              <a:gd name="T12" fmla="*/ 0 w 379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89" y="0"/>
                </a:cubicBezTo>
                <a:cubicBezTo>
                  <a:pt x="294" y="0"/>
                  <a:pt x="379" y="36"/>
                  <a:pt x="379" y="80"/>
                </a:cubicBezTo>
                <a:cubicBezTo>
                  <a:pt x="379" y="124"/>
                  <a:pt x="294" y="160"/>
                  <a:pt x="189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8" name="Freeform 1091"/>
          <p:cNvSpPr>
            <a:spLocks/>
          </p:cNvSpPr>
          <p:nvPr/>
        </p:nvSpPr>
        <p:spPr bwMode="auto">
          <a:xfrm>
            <a:off x="965200" y="64484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4" y="0"/>
                  <a:pt x="380" y="36"/>
                  <a:pt x="380" y="80"/>
                </a:cubicBezTo>
                <a:cubicBezTo>
                  <a:pt x="380" y="124"/>
                  <a:pt x="294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19" name="Freeform 1092"/>
          <p:cNvSpPr>
            <a:spLocks/>
          </p:cNvSpPr>
          <p:nvPr/>
        </p:nvSpPr>
        <p:spPr bwMode="auto">
          <a:xfrm>
            <a:off x="274161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0" name="Freeform 1093"/>
          <p:cNvSpPr>
            <a:spLocks/>
          </p:cNvSpPr>
          <p:nvPr/>
        </p:nvSpPr>
        <p:spPr bwMode="auto">
          <a:xfrm>
            <a:off x="274161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1" name="Freeform 1094"/>
          <p:cNvSpPr>
            <a:spLocks/>
          </p:cNvSpPr>
          <p:nvPr/>
        </p:nvSpPr>
        <p:spPr bwMode="auto">
          <a:xfrm>
            <a:off x="36576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2" name="Freeform 1095"/>
          <p:cNvSpPr>
            <a:spLocks/>
          </p:cNvSpPr>
          <p:nvPr/>
        </p:nvSpPr>
        <p:spPr bwMode="auto">
          <a:xfrm>
            <a:off x="36576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3" name="Freeform 1096"/>
          <p:cNvSpPr>
            <a:spLocks/>
          </p:cNvSpPr>
          <p:nvPr/>
        </p:nvSpPr>
        <p:spPr bwMode="auto">
          <a:xfrm>
            <a:off x="5461000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4" name="Freeform 1097"/>
          <p:cNvSpPr>
            <a:spLocks/>
          </p:cNvSpPr>
          <p:nvPr/>
        </p:nvSpPr>
        <p:spPr bwMode="auto">
          <a:xfrm>
            <a:off x="5461000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5" name="Freeform 1098"/>
          <p:cNvSpPr>
            <a:spLocks/>
          </p:cNvSpPr>
          <p:nvPr/>
        </p:nvSpPr>
        <p:spPr bwMode="auto">
          <a:xfrm>
            <a:off x="45593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6" name="Freeform 1099"/>
          <p:cNvSpPr>
            <a:spLocks/>
          </p:cNvSpPr>
          <p:nvPr/>
        </p:nvSpPr>
        <p:spPr bwMode="auto">
          <a:xfrm>
            <a:off x="4559300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7" name="Freeform 1100"/>
          <p:cNvSpPr>
            <a:spLocks/>
          </p:cNvSpPr>
          <p:nvPr/>
        </p:nvSpPr>
        <p:spPr bwMode="auto">
          <a:xfrm>
            <a:off x="63087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8" name="Freeform 1101"/>
          <p:cNvSpPr>
            <a:spLocks/>
          </p:cNvSpPr>
          <p:nvPr/>
        </p:nvSpPr>
        <p:spPr bwMode="auto">
          <a:xfrm>
            <a:off x="63087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29" name="Freeform 1102"/>
          <p:cNvSpPr>
            <a:spLocks/>
          </p:cNvSpPr>
          <p:nvPr/>
        </p:nvSpPr>
        <p:spPr bwMode="auto">
          <a:xfrm>
            <a:off x="7102475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0" name="Freeform 1103"/>
          <p:cNvSpPr>
            <a:spLocks/>
          </p:cNvSpPr>
          <p:nvPr/>
        </p:nvSpPr>
        <p:spPr bwMode="auto">
          <a:xfrm>
            <a:off x="7102475" y="2051050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1" name="Freeform 1104"/>
          <p:cNvSpPr>
            <a:spLocks/>
          </p:cNvSpPr>
          <p:nvPr/>
        </p:nvSpPr>
        <p:spPr bwMode="auto">
          <a:xfrm>
            <a:off x="79216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2" name="Freeform 1105"/>
          <p:cNvSpPr>
            <a:spLocks/>
          </p:cNvSpPr>
          <p:nvPr/>
        </p:nvSpPr>
        <p:spPr bwMode="auto">
          <a:xfrm>
            <a:off x="7921625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3" name="Freeform 1106"/>
          <p:cNvSpPr>
            <a:spLocks/>
          </p:cNvSpPr>
          <p:nvPr/>
        </p:nvSpPr>
        <p:spPr bwMode="auto">
          <a:xfrm>
            <a:off x="875506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4" name="Freeform 1107"/>
          <p:cNvSpPr>
            <a:spLocks/>
          </p:cNvSpPr>
          <p:nvPr/>
        </p:nvSpPr>
        <p:spPr bwMode="auto">
          <a:xfrm>
            <a:off x="8755063" y="205105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7" name="Freeform 1110"/>
          <p:cNvSpPr>
            <a:spLocks/>
          </p:cNvSpPr>
          <p:nvPr/>
        </p:nvSpPr>
        <p:spPr bwMode="auto">
          <a:xfrm>
            <a:off x="36576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8" name="Freeform 1111"/>
          <p:cNvSpPr>
            <a:spLocks/>
          </p:cNvSpPr>
          <p:nvPr/>
        </p:nvSpPr>
        <p:spPr bwMode="auto">
          <a:xfrm>
            <a:off x="36576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39" name="Freeform 1112"/>
          <p:cNvSpPr>
            <a:spLocks/>
          </p:cNvSpPr>
          <p:nvPr/>
        </p:nvSpPr>
        <p:spPr bwMode="auto">
          <a:xfrm>
            <a:off x="45593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0" name="Freeform 1113"/>
          <p:cNvSpPr>
            <a:spLocks/>
          </p:cNvSpPr>
          <p:nvPr/>
        </p:nvSpPr>
        <p:spPr bwMode="auto">
          <a:xfrm>
            <a:off x="4559300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1" name="Freeform 1114"/>
          <p:cNvSpPr>
            <a:spLocks/>
          </p:cNvSpPr>
          <p:nvPr/>
        </p:nvSpPr>
        <p:spPr bwMode="auto">
          <a:xfrm>
            <a:off x="5461000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2" name="Freeform 1115"/>
          <p:cNvSpPr>
            <a:spLocks/>
          </p:cNvSpPr>
          <p:nvPr/>
        </p:nvSpPr>
        <p:spPr bwMode="auto">
          <a:xfrm>
            <a:off x="5461000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3" name="Freeform 1116"/>
          <p:cNvSpPr>
            <a:spLocks/>
          </p:cNvSpPr>
          <p:nvPr/>
        </p:nvSpPr>
        <p:spPr bwMode="auto">
          <a:xfrm>
            <a:off x="7102475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4" name="Freeform 1117"/>
          <p:cNvSpPr>
            <a:spLocks/>
          </p:cNvSpPr>
          <p:nvPr/>
        </p:nvSpPr>
        <p:spPr bwMode="auto">
          <a:xfrm>
            <a:off x="7102475" y="2447925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5" name="Freeform 1118"/>
          <p:cNvSpPr>
            <a:spLocks/>
          </p:cNvSpPr>
          <p:nvPr/>
        </p:nvSpPr>
        <p:spPr bwMode="auto">
          <a:xfrm>
            <a:off x="63087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6" name="Freeform 1119"/>
          <p:cNvSpPr>
            <a:spLocks/>
          </p:cNvSpPr>
          <p:nvPr/>
        </p:nvSpPr>
        <p:spPr bwMode="auto">
          <a:xfrm>
            <a:off x="63087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7" name="Freeform 1120"/>
          <p:cNvSpPr>
            <a:spLocks/>
          </p:cNvSpPr>
          <p:nvPr/>
        </p:nvSpPr>
        <p:spPr bwMode="auto">
          <a:xfrm>
            <a:off x="79216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8" name="Freeform 1121"/>
          <p:cNvSpPr>
            <a:spLocks/>
          </p:cNvSpPr>
          <p:nvPr/>
        </p:nvSpPr>
        <p:spPr bwMode="auto">
          <a:xfrm>
            <a:off x="7921625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5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49" name="Freeform 1122"/>
          <p:cNvSpPr>
            <a:spLocks/>
          </p:cNvSpPr>
          <p:nvPr/>
        </p:nvSpPr>
        <p:spPr bwMode="auto">
          <a:xfrm>
            <a:off x="8755063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0" name="Freeform 1123"/>
          <p:cNvSpPr>
            <a:spLocks/>
          </p:cNvSpPr>
          <p:nvPr/>
        </p:nvSpPr>
        <p:spPr bwMode="auto">
          <a:xfrm>
            <a:off x="8755063" y="2447925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5"/>
                  <a:pt x="86" y="0"/>
                  <a:pt x="190" y="0"/>
                </a:cubicBezTo>
                <a:cubicBezTo>
                  <a:pt x="295" y="0"/>
                  <a:pt x="380" y="35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1" name="Freeform 1124"/>
          <p:cNvSpPr>
            <a:spLocks/>
          </p:cNvSpPr>
          <p:nvPr/>
        </p:nvSpPr>
        <p:spPr bwMode="auto">
          <a:xfrm>
            <a:off x="274161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2" name="Freeform 1125"/>
          <p:cNvSpPr>
            <a:spLocks/>
          </p:cNvSpPr>
          <p:nvPr/>
        </p:nvSpPr>
        <p:spPr bwMode="auto">
          <a:xfrm>
            <a:off x="274161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3" name="Freeform 1126"/>
          <p:cNvSpPr>
            <a:spLocks/>
          </p:cNvSpPr>
          <p:nvPr/>
        </p:nvSpPr>
        <p:spPr bwMode="auto">
          <a:xfrm>
            <a:off x="7102475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4" name="Freeform 1127"/>
          <p:cNvSpPr>
            <a:spLocks/>
          </p:cNvSpPr>
          <p:nvPr/>
        </p:nvSpPr>
        <p:spPr bwMode="auto">
          <a:xfrm>
            <a:off x="7102475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5" name="Freeform 1128"/>
          <p:cNvSpPr>
            <a:spLocks/>
          </p:cNvSpPr>
          <p:nvPr/>
        </p:nvSpPr>
        <p:spPr bwMode="auto">
          <a:xfrm>
            <a:off x="5461000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6" name="Freeform 1129"/>
          <p:cNvSpPr>
            <a:spLocks/>
          </p:cNvSpPr>
          <p:nvPr/>
        </p:nvSpPr>
        <p:spPr bwMode="auto">
          <a:xfrm>
            <a:off x="5461000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7" name="Freeform 1130"/>
          <p:cNvSpPr>
            <a:spLocks/>
          </p:cNvSpPr>
          <p:nvPr/>
        </p:nvSpPr>
        <p:spPr bwMode="auto">
          <a:xfrm>
            <a:off x="36576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8" name="Freeform 1131"/>
          <p:cNvSpPr>
            <a:spLocks/>
          </p:cNvSpPr>
          <p:nvPr/>
        </p:nvSpPr>
        <p:spPr bwMode="auto">
          <a:xfrm>
            <a:off x="36576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59" name="Freeform 1132"/>
          <p:cNvSpPr>
            <a:spLocks/>
          </p:cNvSpPr>
          <p:nvPr/>
        </p:nvSpPr>
        <p:spPr bwMode="auto">
          <a:xfrm>
            <a:off x="45593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0" name="Freeform 1133"/>
          <p:cNvSpPr>
            <a:spLocks/>
          </p:cNvSpPr>
          <p:nvPr/>
        </p:nvSpPr>
        <p:spPr bwMode="auto">
          <a:xfrm>
            <a:off x="4559300" y="2843213"/>
            <a:ext cx="388938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1" name="Freeform 1134"/>
          <p:cNvSpPr>
            <a:spLocks/>
          </p:cNvSpPr>
          <p:nvPr/>
        </p:nvSpPr>
        <p:spPr bwMode="auto">
          <a:xfrm>
            <a:off x="63087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2" name="Freeform 1135"/>
          <p:cNvSpPr>
            <a:spLocks/>
          </p:cNvSpPr>
          <p:nvPr/>
        </p:nvSpPr>
        <p:spPr bwMode="auto">
          <a:xfrm>
            <a:off x="63087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3" name="Freeform 1136"/>
          <p:cNvSpPr>
            <a:spLocks/>
          </p:cNvSpPr>
          <p:nvPr/>
        </p:nvSpPr>
        <p:spPr bwMode="auto">
          <a:xfrm>
            <a:off x="79216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4" name="Freeform 1137"/>
          <p:cNvSpPr>
            <a:spLocks/>
          </p:cNvSpPr>
          <p:nvPr/>
        </p:nvSpPr>
        <p:spPr bwMode="auto">
          <a:xfrm>
            <a:off x="7921625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5" name="Freeform 1138"/>
          <p:cNvSpPr>
            <a:spLocks/>
          </p:cNvSpPr>
          <p:nvPr/>
        </p:nvSpPr>
        <p:spPr bwMode="auto">
          <a:xfrm>
            <a:off x="875506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7966" name="Freeform 1139"/>
          <p:cNvSpPr>
            <a:spLocks/>
          </p:cNvSpPr>
          <p:nvPr/>
        </p:nvSpPr>
        <p:spPr bwMode="auto">
          <a:xfrm>
            <a:off x="8755063" y="2843213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6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6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1143" name="object 13"/>
          <p:cNvSpPr txBox="1"/>
          <p:nvPr/>
        </p:nvSpPr>
        <p:spPr>
          <a:xfrm>
            <a:off x="2783900" y="1490451"/>
            <a:ext cx="36398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00" dirty="0">
                <a:latin typeface="+mn-lt"/>
                <a:cs typeface="Arial"/>
              </a:rPr>
              <a:t>МБП не включает в себя Армению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44" name="object 14"/>
          <p:cNvSpPr txBox="1"/>
          <p:nvPr/>
        </p:nvSpPr>
        <p:spPr>
          <a:xfrm>
            <a:off x="2783900" y="1688537"/>
            <a:ext cx="35763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00" dirty="0">
                <a:latin typeface="+mn-lt"/>
                <a:cs typeface="Arial"/>
              </a:rPr>
              <a:t>МБП не включает в себя Беларусь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45" name="object 22"/>
          <p:cNvSpPr txBox="1"/>
          <p:nvPr/>
        </p:nvSpPr>
        <p:spPr>
          <a:xfrm>
            <a:off x="2783900" y="3270184"/>
            <a:ext cx="356425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00" dirty="0">
                <a:latin typeface="+mn-lt"/>
                <a:cs typeface="Arial"/>
              </a:rPr>
              <a:t>МБП не включает в себя Косово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46" name="object 26"/>
          <p:cNvSpPr txBox="1"/>
          <p:nvPr/>
        </p:nvSpPr>
        <p:spPr>
          <a:xfrm>
            <a:off x="2783900" y="4065578"/>
            <a:ext cx="38874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00" dirty="0">
                <a:latin typeface="+mn-lt"/>
                <a:cs typeface="Arial"/>
              </a:rPr>
              <a:t>МБП не включает в себя Черногорию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47" name="object 33"/>
          <p:cNvSpPr txBox="1"/>
          <p:nvPr/>
        </p:nvSpPr>
        <p:spPr>
          <a:xfrm>
            <a:off x="2783900" y="5491803"/>
            <a:ext cx="37934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00" dirty="0">
                <a:latin typeface="+mn-lt"/>
                <a:cs typeface="Arial"/>
              </a:rPr>
              <a:t>МБП не включает в себя Узбекистан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48" name="object 34"/>
          <p:cNvSpPr txBox="1"/>
          <p:nvPr/>
        </p:nvSpPr>
        <p:spPr>
          <a:xfrm>
            <a:off x="884996" y="844375"/>
            <a:ext cx="1809581" cy="5422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">
              <a:lnSpc>
                <a:spcPct val="132000"/>
              </a:lnSpc>
            </a:pPr>
            <a:r>
              <a:rPr lang="ru-RU" sz="1000" dirty="0">
                <a:latin typeface="+mn-lt"/>
                <a:cs typeface="Arial"/>
              </a:rPr>
              <a:t>Члены </a:t>
            </a:r>
            <a:r>
              <a:rPr sz="1000" dirty="0">
                <a:latin typeface="+mn-lt"/>
                <a:cs typeface="Arial"/>
              </a:rPr>
              <a:t>PEMPAL</a:t>
            </a:r>
            <a:endParaRPr lang="ru-RU" sz="1000" dirty="0">
              <a:latin typeface="+mn-lt"/>
              <a:cs typeface="Arial"/>
            </a:endParaRPr>
          </a:p>
          <a:p>
            <a:pPr marL="12700" marR="5080" indent="8890">
              <a:lnSpc>
                <a:spcPct val="132000"/>
              </a:lnSpc>
            </a:pPr>
            <a:r>
              <a:rPr lang="ru-RU" sz="1000" dirty="0">
                <a:latin typeface="+mn-lt"/>
                <a:cs typeface="Arial"/>
              </a:rPr>
              <a:t>Албания</a:t>
            </a:r>
            <a:endParaRPr sz="1000" dirty="0">
              <a:latin typeface="+mn-lt"/>
              <a:cs typeface="Arial"/>
            </a:endParaRPr>
          </a:p>
          <a:p>
            <a:pPr marL="15240" marR="1036955">
              <a:lnSpc>
                <a:spcPct val="125899"/>
              </a:lnSpc>
              <a:spcBef>
                <a:spcPts val="45"/>
              </a:spcBef>
            </a:pPr>
            <a:r>
              <a:rPr lang="ru-RU" sz="1000" dirty="0">
                <a:latin typeface="+mn-lt"/>
                <a:cs typeface="Arial"/>
              </a:rPr>
              <a:t>Азербайджан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en-US" sz="1000" dirty="0">
                <a:latin typeface="+mn-lt"/>
                <a:cs typeface="Arial"/>
              </a:rPr>
              <a:t>A</a:t>
            </a:r>
            <a:r>
              <a:rPr lang="ru-RU" sz="1000" dirty="0" err="1">
                <a:latin typeface="+mn-lt"/>
                <a:cs typeface="Arial"/>
              </a:rPr>
              <a:t>рмения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Беларусь</a:t>
            </a:r>
            <a:r>
              <a:rPr sz="1000" dirty="0">
                <a:latin typeface="+mn-lt"/>
                <a:cs typeface="Arial"/>
              </a:rPr>
              <a:t>  </a:t>
            </a:r>
            <a:endParaRPr lang="en-US" sz="1000" dirty="0">
              <a:latin typeface="+mn-lt"/>
              <a:cs typeface="Arial"/>
            </a:endParaRPr>
          </a:p>
          <a:p>
            <a:pPr marL="15240" marR="1036955">
              <a:lnSpc>
                <a:spcPct val="125899"/>
              </a:lnSpc>
              <a:spcBef>
                <a:spcPts val="45"/>
              </a:spcBef>
            </a:pPr>
            <a:r>
              <a:rPr lang="ru-RU" sz="1000" dirty="0" err="1">
                <a:latin typeface="+mn-lt"/>
                <a:cs typeface="Arial"/>
              </a:rPr>
              <a:t>БиГ</a:t>
            </a:r>
            <a:r>
              <a:rPr sz="1150" b="1" dirty="0">
                <a:latin typeface="+mn-lt"/>
                <a:cs typeface="Arial"/>
              </a:rPr>
              <a:t>  </a:t>
            </a:r>
            <a:endParaRPr lang="ru-RU" sz="1150" b="1" dirty="0">
              <a:latin typeface="+mn-lt"/>
              <a:cs typeface="Arial"/>
            </a:endParaRPr>
          </a:p>
          <a:p>
            <a:pPr marL="15240" marR="1036955">
              <a:lnSpc>
                <a:spcPct val="125899"/>
              </a:lnSpc>
              <a:spcBef>
                <a:spcPts val="45"/>
              </a:spcBef>
            </a:pPr>
            <a:r>
              <a:rPr lang="ru-RU" sz="1000" dirty="0">
                <a:latin typeface="+mn-lt"/>
                <a:cs typeface="Arial"/>
              </a:rPr>
              <a:t>Болгария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Хорватия</a:t>
            </a:r>
            <a:endParaRPr sz="1000" dirty="0">
              <a:latin typeface="+mn-lt"/>
              <a:cs typeface="Arial"/>
            </a:endParaRPr>
          </a:p>
          <a:p>
            <a:pPr marL="15240" marR="254635">
              <a:lnSpc>
                <a:spcPct val="130000"/>
              </a:lnSpc>
            </a:pPr>
            <a:r>
              <a:rPr lang="ru-RU" sz="1000" dirty="0">
                <a:latin typeface="+mn-lt"/>
                <a:cs typeface="Arial"/>
              </a:rPr>
              <a:t>Чехия (СВА)</a:t>
            </a:r>
          </a:p>
          <a:p>
            <a:pPr marL="15240" marR="254635">
              <a:lnSpc>
                <a:spcPct val="130000"/>
              </a:lnSpc>
            </a:pPr>
            <a:r>
              <a:rPr lang="ru-RU" sz="1000" dirty="0">
                <a:latin typeface="+mn-lt"/>
                <a:cs typeface="Arial"/>
              </a:rPr>
              <a:t>Грузия</a:t>
            </a:r>
            <a:endParaRPr sz="1000" dirty="0">
              <a:latin typeface="+mn-lt"/>
              <a:cs typeface="Arial"/>
            </a:endParaRPr>
          </a:p>
          <a:p>
            <a:pPr marL="21590" marR="659765">
              <a:lnSpc>
                <a:spcPct val="130000"/>
              </a:lnSpc>
              <a:spcBef>
                <a:spcPts val="20"/>
              </a:spcBef>
            </a:pPr>
            <a:r>
              <a:rPr lang="ru-RU" sz="1000" dirty="0">
                <a:latin typeface="+mn-lt"/>
                <a:cs typeface="Arial"/>
              </a:rPr>
              <a:t>Венгрия (СВА)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Казахстан</a:t>
            </a:r>
            <a:r>
              <a:rPr sz="1000" dirty="0">
                <a:latin typeface="+mn-lt"/>
                <a:cs typeface="Arial"/>
              </a:rPr>
              <a:t>  </a:t>
            </a:r>
            <a:endParaRPr lang="en-US" sz="1000" dirty="0">
              <a:latin typeface="+mn-lt"/>
              <a:cs typeface="Arial"/>
            </a:endParaRPr>
          </a:p>
          <a:p>
            <a:pPr marL="21590" marR="659765">
              <a:lnSpc>
                <a:spcPct val="130000"/>
              </a:lnSpc>
              <a:spcBef>
                <a:spcPts val="20"/>
              </a:spcBef>
            </a:pPr>
            <a:r>
              <a:rPr lang="ru-RU" sz="1000" dirty="0">
                <a:latin typeface="+mn-lt"/>
                <a:cs typeface="Arial"/>
              </a:rPr>
              <a:t>Косово</a:t>
            </a:r>
            <a:endParaRPr sz="1000" dirty="0">
              <a:latin typeface="+mn-lt"/>
              <a:cs typeface="Arial"/>
            </a:endParaRPr>
          </a:p>
          <a:p>
            <a:pPr marL="21590" marR="716915">
              <a:lnSpc>
                <a:spcPts val="1560"/>
              </a:lnSpc>
              <a:spcBef>
                <a:spcPts val="85"/>
              </a:spcBef>
            </a:pPr>
            <a:r>
              <a:rPr lang="ru-RU" sz="1000" dirty="0" err="1">
                <a:latin typeface="+mn-lt"/>
                <a:cs typeface="Arial"/>
              </a:rPr>
              <a:t>Кырг</a:t>
            </a:r>
            <a:r>
              <a:rPr lang="ru-RU" sz="1000" dirty="0">
                <a:latin typeface="+mn-lt"/>
                <a:cs typeface="Arial"/>
              </a:rPr>
              <a:t>. </a:t>
            </a:r>
            <a:r>
              <a:rPr lang="ru-RU" sz="1000" dirty="0" err="1">
                <a:latin typeface="+mn-lt"/>
                <a:cs typeface="Arial"/>
              </a:rPr>
              <a:t>Респ</a:t>
            </a:r>
            <a:r>
              <a:rPr lang="ru-RU" sz="1000" dirty="0">
                <a:latin typeface="+mn-lt"/>
                <a:cs typeface="Arial"/>
              </a:rPr>
              <a:t>.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Македония</a:t>
            </a:r>
            <a:endParaRPr sz="1000" dirty="0">
              <a:latin typeface="+mn-lt"/>
              <a:cs typeface="Arial"/>
            </a:endParaRPr>
          </a:p>
          <a:p>
            <a:pPr marL="21590" marR="907415">
              <a:lnSpc>
                <a:spcPts val="1560"/>
              </a:lnSpc>
              <a:spcBef>
                <a:spcPts val="20"/>
              </a:spcBef>
            </a:pPr>
            <a:r>
              <a:rPr lang="ru-RU" sz="1000" dirty="0">
                <a:latin typeface="+mn-lt"/>
                <a:cs typeface="Arial"/>
              </a:rPr>
              <a:t>Молдова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Черногория</a:t>
            </a:r>
            <a:endParaRPr sz="1000" dirty="0">
              <a:latin typeface="+mn-lt"/>
              <a:cs typeface="Arial"/>
            </a:endParaRPr>
          </a:p>
          <a:p>
            <a:pPr marL="12700" marR="1000760" indent="8890">
              <a:lnSpc>
                <a:spcPct val="130000"/>
              </a:lnSpc>
              <a:spcBef>
                <a:spcPts val="200"/>
              </a:spcBef>
            </a:pPr>
            <a:r>
              <a:rPr lang="ru-RU" sz="1000" dirty="0">
                <a:latin typeface="+mn-lt"/>
                <a:cs typeface="Arial"/>
              </a:rPr>
              <a:t>Румыния</a:t>
            </a:r>
            <a:r>
              <a:rPr sz="1000" dirty="0">
                <a:latin typeface="+mn-lt"/>
                <a:cs typeface="Arial"/>
              </a:rPr>
              <a:t>  </a:t>
            </a:r>
            <a:endParaRPr lang="ru-RU" sz="1000" dirty="0">
              <a:latin typeface="+mn-lt"/>
              <a:cs typeface="Arial"/>
            </a:endParaRPr>
          </a:p>
          <a:p>
            <a:pPr marL="12700" marR="1000760" indent="8890">
              <a:lnSpc>
                <a:spcPct val="130000"/>
              </a:lnSpc>
              <a:spcBef>
                <a:spcPts val="200"/>
              </a:spcBef>
            </a:pPr>
            <a:r>
              <a:rPr lang="ru-RU" sz="1000" dirty="0">
                <a:latin typeface="+mn-lt"/>
                <a:cs typeface="Arial"/>
              </a:rPr>
              <a:t>РФ</a:t>
            </a:r>
          </a:p>
          <a:p>
            <a:pPr marL="12700" marR="1000760" indent="8890">
              <a:lnSpc>
                <a:spcPct val="130000"/>
              </a:lnSpc>
              <a:spcBef>
                <a:spcPts val="200"/>
              </a:spcBef>
            </a:pPr>
            <a:r>
              <a:rPr lang="ru-RU" sz="1000" dirty="0">
                <a:latin typeface="+mn-lt"/>
                <a:cs typeface="Arial"/>
              </a:rPr>
              <a:t>Сербия</a:t>
            </a:r>
            <a:r>
              <a:rPr sz="1000" dirty="0">
                <a:latin typeface="+mn-lt"/>
                <a:cs typeface="Arial"/>
              </a:rPr>
              <a:t>  T</a:t>
            </a:r>
            <a:r>
              <a:rPr lang="ru-RU" sz="1000" dirty="0" err="1">
                <a:latin typeface="+mn-lt"/>
                <a:cs typeface="Arial"/>
              </a:rPr>
              <a:t>аджикистан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Турция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Украина</a:t>
            </a:r>
            <a:r>
              <a:rPr sz="1000" dirty="0">
                <a:latin typeface="+mn-lt"/>
                <a:cs typeface="Arial"/>
              </a:rPr>
              <a:t>  </a:t>
            </a:r>
            <a:r>
              <a:rPr lang="ru-RU" sz="1000" dirty="0">
                <a:latin typeface="+mn-lt"/>
                <a:cs typeface="Arial"/>
              </a:rPr>
              <a:t>Узбекистан</a:t>
            </a:r>
            <a:endParaRPr sz="1000" dirty="0">
              <a:latin typeface="+mn-lt"/>
              <a:cs typeface="Arial"/>
            </a:endParaRPr>
          </a:p>
          <a:p>
            <a:pPr marL="21590">
              <a:spcBef>
                <a:spcPts val="380"/>
              </a:spcBef>
            </a:pPr>
            <a:r>
              <a:rPr lang="ru-RU" sz="1000" dirty="0">
                <a:latin typeface="+mn-lt"/>
                <a:cs typeface="Arial"/>
              </a:rPr>
              <a:t>Доступность для общественности (число стран)</a:t>
            </a:r>
            <a:endParaRPr lang="en-US" sz="1000" dirty="0">
              <a:latin typeface="+mn-lt"/>
              <a:cs typeface="Arial"/>
            </a:endParaRPr>
          </a:p>
        </p:txBody>
      </p:sp>
      <p:sp>
        <p:nvSpPr>
          <p:cNvPr id="1149" name="object 36"/>
          <p:cNvSpPr txBox="1"/>
          <p:nvPr/>
        </p:nvSpPr>
        <p:spPr>
          <a:xfrm>
            <a:off x="2777804" y="5894070"/>
            <a:ext cx="1097280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  <a:tabLst>
                <a:tab pos="935990" algn="l"/>
              </a:tabLst>
            </a:pPr>
            <a:r>
              <a:rPr lang="en-US" sz="1000" dirty="0">
                <a:latin typeface="+mn-lt"/>
                <a:cs typeface="Arial"/>
              </a:rPr>
              <a:t>8</a:t>
            </a:r>
            <a:r>
              <a:rPr sz="1000" dirty="0">
                <a:latin typeface="+mn-lt"/>
                <a:cs typeface="Arial"/>
              </a:rPr>
              <a:t>	18</a:t>
            </a:r>
          </a:p>
        </p:txBody>
      </p:sp>
      <p:sp>
        <p:nvSpPr>
          <p:cNvPr id="1150" name="object 37"/>
          <p:cNvSpPr txBox="1"/>
          <p:nvPr/>
        </p:nvSpPr>
        <p:spPr>
          <a:xfrm>
            <a:off x="4603470" y="5894070"/>
            <a:ext cx="174625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+mn-lt"/>
                <a:cs typeface="Times New Roman"/>
              </a:rPr>
              <a:t>18</a:t>
            </a:r>
          </a:p>
        </p:txBody>
      </p:sp>
      <p:sp>
        <p:nvSpPr>
          <p:cNvPr id="1151" name="object 38"/>
          <p:cNvSpPr txBox="1"/>
          <p:nvPr/>
        </p:nvSpPr>
        <p:spPr>
          <a:xfrm>
            <a:off x="8797319" y="5894070"/>
            <a:ext cx="175895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+mn-lt"/>
                <a:cs typeface="Times New Roman"/>
              </a:rPr>
              <a:t>17</a:t>
            </a:r>
          </a:p>
        </p:txBody>
      </p:sp>
      <p:sp>
        <p:nvSpPr>
          <p:cNvPr id="1152" name="object 41"/>
          <p:cNvSpPr txBox="1"/>
          <p:nvPr/>
        </p:nvSpPr>
        <p:spPr>
          <a:xfrm>
            <a:off x="5496492" y="5894070"/>
            <a:ext cx="3204210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21590">
              <a:lnSpc>
                <a:spcPct val="100000"/>
              </a:lnSpc>
              <a:tabLst>
                <a:tab pos="868680" algn="l"/>
                <a:tab pos="1654810" algn="l"/>
                <a:tab pos="2480945" algn="l"/>
              </a:tabLst>
            </a:pPr>
            <a:r>
              <a:rPr sz="1000" dirty="0">
                <a:latin typeface="+mn-lt"/>
                <a:cs typeface="Arial"/>
              </a:rPr>
              <a:t>1</a:t>
            </a:r>
            <a:r>
              <a:rPr lang="en-US" sz="1000" dirty="0">
                <a:latin typeface="+mn-lt"/>
                <a:cs typeface="Arial"/>
              </a:rPr>
              <a:t>1</a:t>
            </a:r>
            <a:r>
              <a:rPr sz="1000" dirty="0">
                <a:latin typeface="+mn-lt"/>
                <a:cs typeface="Arial"/>
              </a:rPr>
              <a:t>	17	6	17</a:t>
            </a:r>
          </a:p>
        </p:txBody>
      </p:sp>
      <p:sp>
        <p:nvSpPr>
          <p:cNvPr id="1153" name="object 43"/>
          <p:cNvSpPr txBox="1"/>
          <p:nvPr/>
        </p:nvSpPr>
        <p:spPr>
          <a:xfrm>
            <a:off x="1851257" y="6040342"/>
            <a:ext cx="4457468" cy="605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04110" indent="8890">
              <a:lnSpc>
                <a:spcPct val="130000"/>
              </a:lnSpc>
            </a:pPr>
            <a:r>
              <a:rPr lang="ru-RU" sz="1000" dirty="0">
                <a:latin typeface="+mn-lt"/>
                <a:cs typeface="Arial"/>
              </a:rPr>
              <a:t>Не готовится</a:t>
            </a:r>
            <a:endParaRPr lang="en-US" sz="1000" dirty="0">
              <a:latin typeface="+mn-lt"/>
              <a:cs typeface="Arial"/>
            </a:endParaRPr>
          </a:p>
          <a:p>
            <a:pPr marL="12700" marR="2404110" indent="8890">
              <a:lnSpc>
                <a:spcPct val="130000"/>
              </a:lnSpc>
            </a:pPr>
            <a:r>
              <a:rPr lang="ru-RU" sz="1000" dirty="0">
                <a:latin typeface="+mn-lt"/>
                <a:cs typeface="Arial"/>
              </a:rPr>
              <a:t>Доступны для общественности</a:t>
            </a:r>
            <a:endParaRPr lang="en-US" sz="1000" dirty="0">
              <a:latin typeface="+mn-lt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359"/>
              </a:spcBef>
            </a:pPr>
            <a:r>
              <a:rPr lang="ru-RU" sz="1000" dirty="0">
                <a:latin typeface="+mn-lt"/>
                <a:cs typeface="Arial"/>
              </a:rPr>
              <a:t>Готовится, но недоступен для общественности или публикуется с опозданием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54" name="object 41"/>
          <p:cNvSpPr txBox="1"/>
          <p:nvPr/>
        </p:nvSpPr>
        <p:spPr>
          <a:xfrm>
            <a:off x="6805844" y="6221413"/>
            <a:ext cx="188095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lang="ru-RU" sz="1000" dirty="0">
                <a:latin typeface="+mn-lt"/>
                <a:cs typeface="Arial"/>
              </a:rPr>
              <a:t>Источник</a:t>
            </a:r>
            <a:r>
              <a:rPr sz="1000" dirty="0">
                <a:latin typeface="+mn-lt"/>
                <a:cs typeface="Arial"/>
              </a:rPr>
              <a:t>: lnternational Budget </a:t>
            </a:r>
            <a:r>
              <a:rPr sz="1000" dirty="0" err="1">
                <a:latin typeface="+mn-lt"/>
                <a:cs typeface="Arial"/>
              </a:rPr>
              <a:t>Parternship</a:t>
            </a:r>
            <a:r>
              <a:rPr sz="1000" dirty="0">
                <a:latin typeface="+mn-lt"/>
                <a:cs typeface="Arial"/>
              </a:rPr>
              <a:t> </a:t>
            </a:r>
            <a:r>
              <a:rPr lang="en-US" sz="1000" dirty="0">
                <a:latin typeface="+mn-lt"/>
                <a:cs typeface="Arial"/>
              </a:rPr>
              <a:t>, January  2018</a:t>
            </a:r>
            <a:endParaRPr sz="1000" dirty="0">
              <a:latin typeface="+mn-lt"/>
              <a:cs typeface="Arial"/>
            </a:endParaRPr>
          </a:p>
        </p:txBody>
      </p:sp>
      <p:sp>
        <p:nvSpPr>
          <p:cNvPr id="1155" name="object 2"/>
          <p:cNvSpPr txBox="1"/>
          <p:nvPr/>
        </p:nvSpPr>
        <p:spPr>
          <a:xfrm>
            <a:off x="1034770" y="118646"/>
            <a:ext cx="856643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200" dirty="0">
                <a:solidFill>
                  <a:srgbClr val="002060"/>
                </a:solidFill>
                <a:latin typeface="Calibri"/>
              </a:rPr>
              <a:t>Доступность документов согласно ООБ за</a:t>
            </a:r>
            <a:r>
              <a:rPr sz="2200" dirty="0">
                <a:solidFill>
                  <a:srgbClr val="002060"/>
                </a:solidFill>
                <a:latin typeface="Calibri"/>
              </a:rPr>
              <a:t> 2017</a:t>
            </a:r>
            <a:r>
              <a:rPr lang="ru-RU" sz="2200" dirty="0">
                <a:solidFill>
                  <a:srgbClr val="002060"/>
                </a:solidFill>
                <a:latin typeface="Calibri"/>
              </a:rPr>
              <a:t> г.:</a:t>
            </a:r>
            <a:r>
              <a:rPr sz="2200" dirty="0">
                <a:solidFill>
                  <a:srgbClr val="002060"/>
                </a:solidFill>
                <a:latin typeface="Calibri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Calibri"/>
              </a:rPr>
              <a:t>страны </a:t>
            </a:r>
            <a:r>
              <a:rPr sz="2200" dirty="0">
                <a:solidFill>
                  <a:srgbClr val="002060"/>
                </a:solidFill>
                <a:latin typeface="Calibri"/>
              </a:rPr>
              <a:t>PEMPAL</a:t>
            </a:r>
          </a:p>
        </p:txBody>
      </p:sp>
      <p:sp>
        <p:nvSpPr>
          <p:cNvPr id="1156" name="Прямоугольник 1155"/>
          <p:cNvSpPr/>
          <p:nvPr/>
        </p:nvSpPr>
        <p:spPr>
          <a:xfrm>
            <a:off x="2511590" y="630105"/>
            <a:ext cx="1011898" cy="39014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dirty="0">
                <a:latin typeface="Calibri"/>
              </a:rPr>
              <a:t>Предварительное бюджетное заявление</a:t>
            </a:r>
            <a:endParaRPr lang="en-US" sz="1000" dirty="0">
              <a:latin typeface="Calibri"/>
            </a:endParaRPr>
          </a:p>
        </p:txBody>
      </p:sp>
      <p:sp>
        <p:nvSpPr>
          <p:cNvPr id="1157" name="Прямоугольник 1156"/>
          <p:cNvSpPr/>
          <p:nvPr/>
        </p:nvSpPr>
        <p:spPr>
          <a:xfrm>
            <a:off x="3576892" y="456369"/>
            <a:ext cx="818324" cy="57607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dirty="0">
                <a:latin typeface="Calibri"/>
              </a:rPr>
              <a:t>Бюджетное предложение </a:t>
            </a:r>
            <a:r>
              <a:rPr lang="ru-RU" sz="1000" dirty="0" err="1">
                <a:latin typeface="Calibri"/>
              </a:rPr>
              <a:t>исполн</a:t>
            </a:r>
            <a:r>
              <a:rPr lang="ru-RU" sz="1000" dirty="0">
                <a:latin typeface="Calibri"/>
              </a:rPr>
              <a:t>. власти</a:t>
            </a:r>
            <a:endParaRPr lang="en-US" sz="1000" dirty="0">
              <a:latin typeface="Calibri"/>
            </a:endParaRPr>
          </a:p>
        </p:txBody>
      </p:sp>
      <p:sp>
        <p:nvSpPr>
          <p:cNvPr id="1158" name="Прямоугольник 1157"/>
          <p:cNvSpPr/>
          <p:nvPr/>
        </p:nvSpPr>
        <p:spPr>
          <a:xfrm>
            <a:off x="4428744" y="648393"/>
            <a:ext cx="842745" cy="37795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dirty="0">
                <a:latin typeface="Calibri"/>
              </a:rPr>
              <a:t>Утверждённый бюджет</a:t>
            </a:r>
            <a:endParaRPr lang="en-US" sz="1000" dirty="0">
              <a:latin typeface="Calibri"/>
            </a:endParaRPr>
          </a:p>
        </p:txBody>
      </p:sp>
      <p:sp>
        <p:nvSpPr>
          <p:cNvPr id="1159" name="Прямоугольник 1158"/>
          <p:cNvSpPr/>
          <p:nvPr/>
        </p:nvSpPr>
        <p:spPr>
          <a:xfrm>
            <a:off x="5327904" y="657537"/>
            <a:ext cx="830606" cy="36880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b="1" dirty="0">
                <a:latin typeface="Calibri"/>
              </a:rPr>
              <a:t>«Бюджет для граждан»</a:t>
            </a:r>
            <a:endParaRPr lang="en-US" sz="1000" b="1" dirty="0">
              <a:latin typeface="Calibri"/>
            </a:endParaRPr>
          </a:p>
        </p:txBody>
      </p:sp>
      <p:sp>
        <p:nvSpPr>
          <p:cNvPr id="1160" name="Прямоугольник 1159"/>
          <p:cNvSpPr/>
          <p:nvPr/>
        </p:nvSpPr>
        <p:spPr>
          <a:xfrm>
            <a:off x="6321552" y="651441"/>
            <a:ext cx="542544" cy="37490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dirty="0">
                <a:latin typeface="Calibri"/>
              </a:rPr>
              <a:t>Текущие отчёты</a:t>
            </a:r>
            <a:endParaRPr lang="en-US" sz="1000" dirty="0">
              <a:latin typeface="Calibri"/>
            </a:endParaRPr>
          </a:p>
        </p:txBody>
      </p:sp>
      <p:sp>
        <p:nvSpPr>
          <p:cNvPr id="1161" name="Прямоугольник 1160"/>
          <p:cNvSpPr/>
          <p:nvPr/>
        </p:nvSpPr>
        <p:spPr>
          <a:xfrm>
            <a:off x="7006908" y="657537"/>
            <a:ext cx="756348" cy="36271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b="1" dirty="0">
                <a:latin typeface="Calibri"/>
              </a:rPr>
              <a:t>Полугодовой обзор</a:t>
            </a:r>
            <a:endParaRPr lang="en-US" sz="1000" b="1" dirty="0">
              <a:latin typeface="Calibri"/>
            </a:endParaRPr>
          </a:p>
        </p:txBody>
      </p:sp>
      <p:sp>
        <p:nvSpPr>
          <p:cNvPr id="1162" name="Прямоугольник 1161"/>
          <p:cNvSpPr/>
          <p:nvPr/>
        </p:nvSpPr>
        <p:spPr>
          <a:xfrm>
            <a:off x="7906512" y="663633"/>
            <a:ext cx="661416" cy="368808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dirty="0">
                <a:latin typeface="Calibri"/>
              </a:rPr>
              <a:t>Годовой отчёт</a:t>
            </a:r>
            <a:endParaRPr lang="en-US" sz="1000" dirty="0">
              <a:latin typeface="Calibri"/>
            </a:endParaRPr>
          </a:p>
        </p:txBody>
      </p:sp>
      <p:sp>
        <p:nvSpPr>
          <p:cNvPr id="1163" name="Прямоугольник 1162"/>
          <p:cNvSpPr/>
          <p:nvPr/>
        </p:nvSpPr>
        <p:spPr>
          <a:xfrm>
            <a:off x="8567928" y="657537"/>
            <a:ext cx="725424" cy="35661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indent="0">
              <a:spcAft>
                <a:spcPts val="0"/>
              </a:spcAft>
            </a:pPr>
            <a:r>
              <a:rPr lang="ru-RU" sz="1000" dirty="0">
                <a:latin typeface="Calibri"/>
              </a:rPr>
              <a:t>Аудиторский отчёт</a:t>
            </a:r>
            <a:endParaRPr lang="en-US" sz="1000" dirty="0">
              <a:latin typeface="Calibri"/>
            </a:endParaRPr>
          </a:p>
        </p:txBody>
      </p:sp>
      <p:sp>
        <p:nvSpPr>
          <p:cNvPr id="319" name="Freeform 967"/>
          <p:cNvSpPr>
            <a:spLocks/>
          </p:cNvSpPr>
          <p:nvPr/>
        </p:nvSpPr>
        <p:spPr bwMode="auto">
          <a:xfrm>
            <a:off x="2743200" y="24384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0" name="Freeform 967"/>
          <p:cNvSpPr>
            <a:spLocks/>
          </p:cNvSpPr>
          <p:nvPr/>
        </p:nvSpPr>
        <p:spPr bwMode="auto">
          <a:xfrm>
            <a:off x="2743200" y="3030537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1" name="Freeform 1128"/>
          <p:cNvSpPr>
            <a:spLocks/>
          </p:cNvSpPr>
          <p:nvPr/>
        </p:nvSpPr>
        <p:spPr bwMode="auto">
          <a:xfrm>
            <a:off x="5476875" y="3048000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  <p:sp>
        <p:nvSpPr>
          <p:cNvPr id="322" name="Freeform 967"/>
          <p:cNvSpPr>
            <a:spLocks/>
          </p:cNvSpPr>
          <p:nvPr/>
        </p:nvSpPr>
        <p:spPr bwMode="auto">
          <a:xfrm>
            <a:off x="2743200" y="3640137"/>
            <a:ext cx="390525" cy="169863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580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2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863600" y="30163"/>
            <a:ext cx="9042400" cy="668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321" name="Rectangle 229"/>
          <p:cNvSpPr>
            <a:spLocks noChangeArrowheads="1"/>
          </p:cNvSpPr>
          <p:nvPr/>
        </p:nvSpPr>
        <p:spPr bwMode="auto">
          <a:xfrm>
            <a:off x="46275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2" name="Rectangle 230"/>
          <p:cNvSpPr>
            <a:spLocks noChangeArrowheads="1"/>
          </p:cNvSpPr>
          <p:nvPr/>
        </p:nvSpPr>
        <p:spPr bwMode="auto">
          <a:xfrm>
            <a:off x="466725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3" name="Rectangle 231"/>
          <p:cNvSpPr>
            <a:spLocks noChangeArrowheads="1"/>
          </p:cNvSpPr>
          <p:nvPr/>
        </p:nvSpPr>
        <p:spPr bwMode="auto">
          <a:xfrm>
            <a:off x="47069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4" name="Rectangle 232"/>
          <p:cNvSpPr>
            <a:spLocks noChangeArrowheads="1"/>
          </p:cNvSpPr>
          <p:nvPr/>
        </p:nvSpPr>
        <p:spPr bwMode="auto">
          <a:xfrm>
            <a:off x="474662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5" name="Rectangle 233"/>
          <p:cNvSpPr>
            <a:spLocks noChangeArrowheads="1"/>
          </p:cNvSpPr>
          <p:nvPr/>
        </p:nvSpPr>
        <p:spPr bwMode="auto">
          <a:xfrm>
            <a:off x="47879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6" name="Rectangle 234"/>
          <p:cNvSpPr>
            <a:spLocks noChangeArrowheads="1"/>
          </p:cNvSpPr>
          <p:nvPr/>
        </p:nvSpPr>
        <p:spPr bwMode="auto">
          <a:xfrm>
            <a:off x="48260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7" name="Rectangle 235"/>
          <p:cNvSpPr>
            <a:spLocks noChangeArrowheads="1"/>
          </p:cNvSpPr>
          <p:nvPr/>
        </p:nvSpPr>
        <p:spPr bwMode="auto">
          <a:xfrm>
            <a:off x="486568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8" name="Rectangle 236"/>
          <p:cNvSpPr>
            <a:spLocks noChangeArrowheads="1"/>
          </p:cNvSpPr>
          <p:nvPr/>
        </p:nvSpPr>
        <p:spPr bwMode="auto">
          <a:xfrm>
            <a:off x="49069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29" name="Rectangle 237"/>
          <p:cNvSpPr>
            <a:spLocks noChangeArrowheads="1"/>
          </p:cNvSpPr>
          <p:nvPr/>
        </p:nvSpPr>
        <p:spPr bwMode="auto">
          <a:xfrm>
            <a:off x="494665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0" name="Rectangle 238"/>
          <p:cNvSpPr>
            <a:spLocks noChangeArrowheads="1"/>
          </p:cNvSpPr>
          <p:nvPr/>
        </p:nvSpPr>
        <p:spPr bwMode="auto">
          <a:xfrm>
            <a:off x="49863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1" name="Rectangle 239"/>
          <p:cNvSpPr>
            <a:spLocks noChangeArrowheads="1"/>
          </p:cNvSpPr>
          <p:nvPr/>
        </p:nvSpPr>
        <p:spPr bwMode="auto">
          <a:xfrm>
            <a:off x="502602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2" name="Rectangle 240"/>
          <p:cNvSpPr>
            <a:spLocks noChangeArrowheads="1"/>
          </p:cNvSpPr>
          <p:nvPr/>
        </p:nvSpPr>
        <p:spPr bwMode="auto">
          <a:xfrm>
            <a:off x="50673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3" name="Rectangle 241"/>
          <p:cNvSpPr>
            <a:spLocks noChangeArrowheads="1"/>
          </p:cNvSpPr>
          <p:nvPr/>
        </p:nvSpPr>
        <p:spPr bwMode="auto">
          <a:xfrm>
            <a:off x="510698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4" name="Rectangle 242"/>
          <p:cNvSpPr>
            <a:spLocks noChangeArrowheads="1"/>
          </p:cNvSpPr>
          <p:nvPr/>
        </p:nvSpPr>
        <p:spPr bwMode="auto">
          <a:xfrm>
            <a:off x="514667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5" name="Rectangle 243"/>
          <p:cNvSpPr>
            <a:spLocks noChangeArrowheads="1"/>
          </p:cNvSpPr>
          <p:nvPr/>
        </p:nvSpPr>
        <p:spPr bwMode="auto">
          <a:xfrm>
            <a:off x="51863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6" name="Rectangle 244"/>
          <p:cNvSpPr>
            <a:spLocks noChangeArrowheads="1"/>
          </p:cNvSpPr>
          <p:nvPr/>
        </p:nvSpPr>
        <p:spPr bwMode="auto">
          <a:xfrm>
            <a:off x="52276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7" name="Rectangle 245"/>
          <p:cNvSpPr>
            <a:spLocks noChangeArrowheads="1"/>
          </p:cNvSpPr>
          <p:nvPr/>
        </p:nvSpPr>
        <p:spPr bwMode="auto">
          <a:xfrm>
            <a:off x="5267325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8" name="Rectangle 246"/>
          <p:cNvSpPr>
            <a:spLocks noChangeArrowheads="1"/>
          </p:cNvSpPr>
          <p:nvPr/>
        </p:nvSpPr>
        <p:spPr bwMode="auto">
          <a:xfrm>
            <a:off x="530701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39" name="Rectangle 247"/>
          <p:cNvSpPr>
            <a:spLocks noChangeArrowheads="1"/>
          </p:cNvSpPr>
          <p:nvPr/>
        </p:nvSpPr>
        <p:spPr bwMode="auto">
          <a:xfrm>
            <a:off x="534670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0" name="Rectangle 248"/>
          <p:cNvSpPr>
            <a:spLocks noChangeArrowheads="1"/>
          </p:cNvSpPr>
          <p:nvPr/>
        </p:nvSpPr>
        <p:spPr bwMode="auto">
          <a:xfrm>
            <a:off x="538638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1" name="Rectangle 249"/>
          <p:cNvSpPr>
            <a:spLocks noChangeArrowheads="1"/>
          </p:cNvSpPr>
          <p:nvPr/>
        </p:nvSpPr>
        <p:spPr bwMode="auto">
          <a:xfrm>
            <a:off x="5427663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2" name="Rectangle 250"/>
          <p:cNvSpPr>
            <a:spLocks noChangeArrowheads="1"/>
          </p:cNvSpPr>
          <p:nvPr/>
        </p:nvSpPr>
        <p:spPr bwMode="auto">
          <a:xfrm>
            <a:off x="5467350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43" name="Rectangle 251"/>
          <p:cNvSpPr>
            <a:spLocks noChangeArrowheads="1"/>
          </p:cNvSpPr>
          <p:nvPr/>
        </p:nvSpPr>
        <p:spPr bwMode="auto">
          <a:xfrm>
            <a:off x="5507038" y="1822451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6" name="Rectangle 274"/>
          <p:cNvSpPr>
            <a:spLocks noChangeArrowheads="1"/>
          </p:cNvSpPr>
          <p:nvPr/>
        </p:nvSpPr>
        <p:spPr bwMode="auto">
          <a:xfrm>
            <a:off x="46275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7" name="Rectangle 275"/>
          <p:cNvSpPr>
            <a:spLocks noChangeArrowheads="1"/>
          </p:cNvSpPr>
          <p:nvPr/>
        </p:nvSpPr>
        <p:spPr bwMode="auto">
          <a:xfrm>
            <a:off x="466725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8" name="Rectangle 276"/>
          <p:cNvSpPr>
            <a:spLocks noChangeArrowheads="1"/>
          </p:cNvSpPr>
          <p:nvPr/>
        </p:nvSpPr>
        <p:spPr bwMode="auto">
          <a:xfrm>
            <a:off x="47069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69" name="Rectangle 277"/>
          <p:cNvSpPr>
            <a:spLocks noChangeArrowheads="1"/>
          </p:cNvSpPr>
          <p:nvPr/>
        </p:nvSpPr>
        <p:spPr bwMode="auto">
          <a:xfrm>
            <a:off x="474662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0" name="Rectangle 278"/>
          <p:cNvSpPr>
            <a:spLocks noChangeArrowheads="1"/>
          </p:cNvSpPr>
          <p:nvPr/>
        </p:nvSpPr>
        <p:spPr bwMode="auto">
          <a:xfrm>
            <a:off x="47879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1" name="Rectangle 279"/>
          <p:cNvSpPr>
            <a:spLocks noChangeArrowheads="1"/>
          </p:cNvSpPr>
          <p:nvPr/>
        </p:nvSpPr>
        <p:spPr bwMode="auto">
          <a:xfrm>
            <a:off x="48260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2" name="Rectangle 280"/>
          <p:cNvSpPr>
            <a:spLocks noChangeArrowheads="1"/>
          </p:cNvSpPr>
          <p:nvPr/>
        </p:nvSpPr>
        <p:spPr bwMode="auto">
          <a:xfrm>
            <a:off x="486568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3" name="Rectangle 281"/>
          <p:cNvSpPr>
            <a:spLocks noChangeArrowheads="1"/>
          </p:cNvSpPr>
          <p:nvPr/>
        </p:nvSpPr>
        <p:spPr bwMode="auto">
          <a:xfrm>
            <a:off x="49069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4" name="Rectangle 282"/>
          <p:cNvSpPr>
            <a:spLocks noChangeArrowheads="1"/>
          </p:cNvSpPr>
          <p:nvPr/>
        </p:nvSpPr>
        <p:spPr bwMode="auto">
          <a:xfrm>
            <a:off x="494665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5" name="Rectangle 283"/>
          <p:cNvSpPr>
            <a:spLocks noChangeArrowheads="1"/>
          </p:cNvSpPr>
          <p:nvPr/>
        </p:nvSpPr>
        <p:spPr bwMode="auto">
          <a:xfrm>
            <a:off x="49863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6" name="Rectangle 284"/>
          <p:cNvSpPr>
            <a:spLocks noChangeArrowheads="1"/>
          </p:cNvSpPr>
          <p:nvPr/>
        </p:nvSpPr>
        <p:spPr bwMode="auto">
          <a:xfrm>
            <a:off x="502602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7" name="Rectangle 285"/>
          <p:cNvSpPr>
            <a:spLocks noChangeArrowheads="1"/>
          </p:cNvSpPr>
          <p:nvPr/>
        </p:nvSpPr>
        <p:spPr bwMode="auto">
          <a:xfrm>
            <a:off x="50673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8" name="Rectangle 286"/>
          <p:cNvSpPr>
            <a:spLocks noChangeArrowheads="1"/>
          </p:cNvSpPr>
          <p:nvPr/>
        </p:nvSpPr>
        <p:spPr bwMode="auto">
          <a:xfrm>
            <a:off x="510698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79" name="Rectangle 287"/>
          <p:cNvSpPr>
            <a:spLocks noChangeArrowheads="1"/>
          </p:cNvSpPr>
          <p:nvPr/>
        </p:nvSpPr>
        <p:spPr bwMode="auto">
          <a:xfrm>
            <a:off x="514667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0" name="Rectangle 288"/>
          <p:cNvSpPr>
            <a:spLocks noChangeArrowheads="1"/>
          </p:cNvSpPr>
          <p:nvPr/>
        </p:nvSpPr>
        <p:spPr bwMode="auto">
          <a:xfrm>
            <a:off x="51863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1" name="Rectangle 289"/>
          <p:cNvSpPr>
            <a:spLocks noChangeArrowheads="1"/>
          </p:cNvSpPr>
          <p:nvPr/>
        </p:nvSpPr>
        <p:spPr bwMode="auto">
          <a:xfrm>
            <a:off x="52276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2" name="Rectangle 290"/>
          <p:cNvSpPr>
            <a:spLocks noChangeArrowheads="1"/>
          </p:cNvSpPr>
          <p:nvPr/>
        </p:nvSpPr>
        <p:spPr bwMode="auto">
          <a:xfrm>
            <a:off x="5267325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3" name="Rectangle 291"/>
          <p:cNvSpPr>
            <a:spLocks noChangeArrowheads="1"/>
          </p:cNvSpPr>
          <p:nvPr/>
        </p:nvSpPr>
        <p:spPr bwMode="auto">
          <a:xfrm>
            <a:off x="530701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4" name="Rectangle 292"/>
          <p:cNvSpPr>
            <a:spLocks noChangeArrowheads="1"/>
          </p:cNvSpPr>
          <p:nvPr/>
        </p:nvSpPr>
        <p:spPr bwMode="auto">
          <a:xfrm>
            <a:off x="534670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5" name="Rectangle 293"/>
          <p:cNvSpPr>
            <a:spLocks noChangeArrowheads="1"/>
          </p:cNvSpPr>
          <p:nvPr/>
        </p:nvSpPr>
        <p:spPr bwMode="auto">
          <a:xfrm>
            <a:off x="538638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6" name="Rectangle 294"/>
          <p:cNvSpPr>
            <a:spLocks noChangeArrowheads="1"/>
          </p:cNvSpPr>
          <p:nvPr/>
        </p:nvSpPr>
        <p:spPr bwMode="auto">
          <a:xfrm>
            <a:off x="5427663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7" name="Rectangle 295"/>
          <p:cNvSpPr>
            <a:spLocks noChangeArrowheads="1"/>
          </p:cNvSpPr>
          <p:nvPr/>
        </p:nvSpPr>
        <p:spPr bwMode="auto">
          <a:xfrm>
            <a:off x="5467350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388" name="Rectangle 296"/>
          <p:cNvSpPr>
            <a:spLocks noChangeArrowheads="1"/>
          </p:cNvSpPr>
          <p:nvPr/>
        </p:nvSpPr>
        <p:spPr bwMode="auto">
          <a:xfrm>
            <a:off x="5507038" y="20526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17" name="Rectangle 325"/>
          <p:cNvSpPr>
            <a:spLocks noChangeArrowheads="1"/>
          </p:cNvSpPr>
          <p:nvPr/>
        </p:nvSpPr>
        <p:spPr bwMode="auto">
          <a:xfrm>
            <a:off x="46275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18" name="Rectangle 326"/>
          <p:cNvSpPr>
            <a:spLocks noChangeArrowheads="1"/>
          </p:cNvSpPr>
          <p:nvPr/>
        </p:nvSpPr>
        <p:spPr bwMode="auto">
          <a:xfrm>
            <a:off x="466725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19" name="Rectangle 327"/>
          <p:cNvSpPr>
            <a:spLocks noChangeArrowheads="1"/>
          </p:cNvSpPr>
          <p:nvPr/>
        </p:nvSpPr>
        <p:spPr bwMode="auto">
          <a:xfrm>
            <a:off x="47069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0" name="Rectangle 328"/>
          <p:cNvSpPr>
            <a:spLocks noChangeArrowheads="1"/>
          </p:cNvSpPr>
          <p:nvPr/>
        </p:nvSpPr>
        <p:spPr bwMode="auto">
          <a:xfrm>
            <a:off x="474662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1" name="Rectangle 329"/>
          <p:cNvSpPr>
            <a:spLocks noChangeArrowheads="1"/>
          </p:cNvSpPr>
          <p:nvPr/>
        </p:nvSpPr>
        <p:spPr bwMode="auto">
          <a:xfrm>
            <a:off x="47879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2" name="Rectangle 330"/>
          <p:cNvSpPr>
            <a:spLocks noChangeArrowheads="1"/>
          </p:cNvSpPr>
          <p:nvPr/>
        </p:nvSpPr>
        <p:spPr bwMode="auto">
          <a:xfrm>
            <a:off x="48260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3" name="Rectangle 331"/>
          <p:cNvSpPr>
            <a:spLocks noChangeArrowheads="1"/>
          </p:cNvSpPr>
          <p:nvPr/>
        </p:nvSpPr>
        <p:spPr bwMode="auto">
          <a:xfrm>
            <a:off x="486568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4" name="Rectangle 332"/>
          <p:cNvSpPr>
            <a:spLocks noChangeArrowheads="1"/>
          </p:cNvSpPr>
          <p:nvPr/>
        </p:nvSpPr>
        <p:spPr bwMode="auto">
          <a:xfrm>
            <a:off x="49069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5" name="Rectangle 333"/>
          <p:cNvSpPr>
            <a:spLocks noChangeArrowheads="1"/>
          </p:cNvSpPr>
          <p:nvPr/>
        </p:nvSpPr>
        <p:spPr bwMode="auto">
          <a:xfrm>
            <a:off x="494665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6" name="Rectangle 334"/>
          <p:cNvSpPr>
            <a:spLocks noChangeArrowheads="1"/>
          </p:cNvSpPr>
          <p:nvPr/>
        </p:nvSpPr>
        <p:spPr bwMode="auto">
          <a:xfrm>
            <a:off x="49863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7" name="Rectangle 335"/>
          <p:cNvSpPr>
            <a:spLocks noChangeArrowheads="1"/>
          </p:cNvSpPr>
          <p:nvPr/>
        </p:nvSpPr>
        <p:spPr bwMode="auto">
          <a:xfrm>
            <a:off x="502602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8" name="Rectangle 336"/>
          <p:cNvSpPr>
            <a:spLocks noChangeArrowheads="1"/>
          </p:cNvSpPr>
          <p:nvPr/>
        </p:nvSpPr>
        <p:spPr bwMode="auto">
          <a:xfrm>
            <a:off x="50673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29" name="Rectangle 337"/>
          <p:cNvSpPr>
            <a:spLocks noChangeArrowheads="1"/>
          </p:cNvSpPr>
          <p:nvPr/>
        </p:nvSpPr>
        <p:spPr bwMode="auto">
          <a:xfrm>
            <a:off x="510698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0" name="Rectangle 338"/>
          <p:cNvSpPr>
            <a:spLocks noChangeArrowheads="1"/>
          </p:cNvSpPr>
          <p:nvPr/>
        </p:nvSpPr>
        <p:spPr bwMode="auto">
          <a:xfrm>
            <a:off x="514667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1" name="Rectangle 339"/>
          <p:cNvSpPr>
            <a:spLocks noChangeArrowheads="1"/>
          </p:cNvSpPr>
          <p:nvPr/>
        </p:nvSpPr>
        <p:spPr bwMode="auto">
          <a:xfrm>
            <a:off x="51863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2" name="Rectangle 340"/>
          <p:cNvSpPr>
            <a:spLocks noChangeArrowheads="1"/>
          </p:cNvSpPr>
          <p:nvPr/>
        </p:nvSpPr>
        <p:spPr bwMode="auto">
          <a:xfrm>
            <a:off x="52276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3" name="Rectangle 341"/>
          <p:cNvSpPr>
            <a:spLocks noChangeArrowheads="1"/>
          </p:cNvSpPr>
          <p:nvPr/>
        </p:nvSpPr>
        <p:spPr bwMode="auto">
          <a:xfrm>
            <a:off x="5267325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4" name="Rectangle 342"/>
          <p:cNvSpPr>
            <a:spLocks noChangeArrowheads="1"/>
          </p:cNvSpPr>
          <p:nvPr/>
        </p:nvSpPr>
        <p:spPr bwMode="auto">
          <a:xfrm>
            <a:off x="530701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5" name="Rectangle 343"/>
          <p:cNvSpPr>
            <a:spLocks noChangeArrowheads="1"/>
          </p:cNvSpPr>
          <p:nvPr/>
        </p:nvSpPr>
        <p:spPr bwMode="auto">
          <a:xfrm>
            <a:off x="534670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6" name="Rectangle 344"/>
          <p:cNvSpPr>
            <a:spLocks noChangeArrowheads="1"/>
          </p:cNvSpPr>
          <p:nvPr/>
        </p:nvSpPr>
        <p:spPr bwMode="auto">
          <a:xfrm>
            <a:off x="538638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7" name="Rectangle 345"/>
          <p:cNvSpPr>
            <a:spLocks noChangeArrowheads="1"/>
          </p:cNvSpPr>
          <p:nvPr/>
        </p:nvSpPr>
        <p:spPr bwMode="auto">
          <a:xfrm>
            <a:off x="5427663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8" name="Rectangle 346"/>
          <p:cNvSpPr>
            <a:spLocks noChangeArrowheads="1"/>
          </p:cNvSpPr>
          <p:nvPr/>
        </p:nvSpPr>
        <p:spPr bwMode="auto">
          <a:xfrm>
            <a:off x="5467350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439" name="Rectangle 347"/>
          <p:cNvSpPr>
            <a:spLocks noChangeArrowheads="1"/>
          </p:cNvSpPr>
          <p:nvPr/>
        </p:nvSpPr>
        <p:spPr bwMode="auto">
          <a:xfrm>
            <a:off x="5507038" y="2281239"/>
            <a:ext cx="182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53" name="Rectangle 763"/>
          <p:cNvSpPr>
            <a:spLocks noChangeArrowheads="1"/>
          </p:cNvSpPr>
          <p:nvPr/>
        </p:nvSpPr>
        <p:spPr bwMode="auto">
          <a:xfrm>
            <a:off x="2203450" y="6172201"/>
            <a:ext cx="1444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70" name="Rectangle 780"/>
          <p:cNvSpPr>
            <a:spLocks noChangeArrowheads="1"/>
          </p:cNvSpPr>
          <p:nvPr/>
        </p:nvSpPr>
        <p:spPr bwMode="auto">
          <a:xfrm>
            <a:off x="2065338" y="6350001"/>
            <a:ext cx="1444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1" name="Rectangle 791"/>
          <p:cNvSpPr>
            <a:spLocks noChangeArrowheads="1"/>
          </p:cNvSpPr>
          <p:nvPr/>
        </p:nvSpPr>
        <p:spPr bwMode="auto">
          <a:xfrm>
            <a:off x="2300288" y="6529388"/>
            <a:ext cx="1444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 Bold"/>
                <a:cs typeface="Arial" pitchFamily="34" charset="0"/>
              </a:rPr>
              <a:t>8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2" name="Rectangle 792"/>
          <p:cNvSpPr>
            <a:spLocks noChangeArrowheads="1"/>
          </p:cNvSpPr>
          <p:nvPr/>
        </p:nvSpPr>
        <p:spPr bwMode="auto">
          <a:xfrm>
            <a:off x="3394075" y="6529388"/>
            <a:ext cx="14427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Bold"/>
                <a:cs typeface="Arial" pitchFamily="34" charset="0"/>
              </a:rPr>
              <a:t>1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 Bold"/>
                <a:cs typeface="Arial" pitchFamily="34" charset="0"/>
              </a:rPr>
              <a:t>1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3" name="Rectangle 793"/>
          <p:cNvSpPr>
            <a:spLocks noChangeArrowheads="1"/>
          </p:cNvSpPr>
          <p:nvPr/>
        </p:nvSpPr>
        <p:spPr bwMode="auto">
          <a:xfrm>
            <a:off x="3465513" y="6529388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084" name="Freeform 794"/>
          <p:cNvSpPr>
            <a:spLocks/>
          </p:cNvSpPr>
          <p:nvPr/>
        </p:nvSpPr>
        <p:spPr bwMode="auto">
          <a:xfrm>
            <a:off x="4587875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5" name="Freeform 795"/>
          <p:cNvSpPr>
            <a:spLocks/>
          </p:cNvSpPr>
          <p:nvPr/>
        </p:nvSpPr>
        <p:spPr bwMode="auto">
          <a:xfrm>
            <a:off x="4587875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6" name="Freeform 796"/>
          <p:cNvSpPr>
            <a:spLocks/>
          </p:cNvSpPr>
          <p:nvPr/>
        </p:nvSpPr>
        <p:spPr bwMode="auto">
          <a:xfrm>
            <a:off x="4587875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7" name="Freeform 797"/>
          <p:cNvSpPr>
            <a:spLocks/>
          </p:cNvSpPr>
          <p:nvPr/>
        </p:nvSpPr>
        <p:spPr bwMode="auto">
          <a:xfrm>
            <a:off x="4587875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8" name="Freeform 798"/>
          <p:cNvSpPr>
            <a:spLocks/>
          </p:cNvSpPr>
          <p:nvPr/>
        </p:nvSpPr>
        <p:spPr bwMode="auto">
          <a:xfrm>
            <a:off x="3354388" y="181768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89" name="Freeform 799"/>
          <p:cNvSpPr>
            <a:spLocks/>
          </p:cNvSpPr>
          <p:nvPr/>
        </p:nvSpPr>
        <p:spPr bwMode="auto">
          <a:xfrm>
            <a:off x="3354388" y="181768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0" name="Freeform 800"/>
          <p:cNvSpPr>
            <a:spLocks/>
          </p:cNvSpPr>
          <p:nvPr/>
        </p:nvSpPr>
        <p:spPr bwMode="auto">
          <a:xfrm>
            <a:off x="3354388" y="22764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1" name="Freeform 801"/>
          <p:cNvSpPr>
            <a:spLocks/>
          </p:cNvSpPr>
          <p:nvPr/>
        </p:nvSpPr>
        <p:spPr bwMode="auto">
          <a:xfrm>
            <a:off x="3354388" y="22764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4" name="Freeform 804"/>
          <p:cNvSpPr>
            <a:spLocks/>
          </p:cNvSpPr>
          <p:nvPr/>
        </p:nvSpPr>
        <p:spPr bwMode="auto">
          <a:xfrm>
            <a:off x="3354388" y="365125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5" name="Freeform 805"/>
          <p:cNvSpPr>
            <a:spLocks/>
          </p:cNvSpPr>
          <p:nvPr/>
        </p:nvSpPr>
        <p:spPr bwMode="auto">
          <a:xfrm>
            <a:off x="3354388" y="365125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6" name="Freeform 806"/>
          <p:cNvSpPr>
            <a:spLocks/>
          </p:cNvSpPr>
          <p:nvPr/>
        </p:nvSpPr>
        <p:spPr bwMode="auto">
          <a:xfrm>
            <a:off x="3354388" y="47974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097" name="Freeform 807"/>
          <p:cNvSpPr>
            <a:spLocks/>
          </p:cNvSpPr>
          <p:nvPr/>
        </p:nvSpPr>
        <p:spPr bwMode="auto">
          <a:xfrm>
            <a:off x="3354388" y="47974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Freeform 809"/>
          <p:cNvSpPr>
            <a:spLocks/>
          </p:cNvSpPr>
          <p:nvPr/>
        </p:nvSpPr>
        <p:spPr bwMode="auto">
          <a:xfrm>
            <a:off x="3354388" y="525462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Freeform 810"/>
          <p:cNvSpPr>
            <a:spLocks/>
          </p:cNvSpPr>
          <p:nvPr/>
        </p:nvSpPr>
        <p:spPr bwMode="auto">
          <a:xfrm>
            <a:off x="3354388" y="525462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Freeform 811"/>
          <p:cNvSpPr>
            <a:spLocks/>
          </p:cNvSpPr>
          <p:nvPr/>
        </p:nvSpPr>
        <p:spPr bwMode="auto">
          <a:xfrm>
            <a:off x="3354388" y="90170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Freeform 812"/>
          <p:cNvSpPr>
            <a:spLocks/>
          </p:cNvSpPr>
          <p:nvPr/>
        </p:nvSpPr>
        <p:spPr bwMode="auto">
          <a:xfrm>
            <a:off x="3354388" y="901701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Freeform 813"/>
          <p:cNvSpPr>
            <a:spLocks/>
          </p:cNvSpPr>
          <p:nvPr/>
        </p:nvSpPr>
        <p:spPr bwMode="auto">
          <a:xfrm>
            <a:off x="3354388" y="27352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Freeform 814"/>
          <p:cNvSpPr>
            <a:spLocks/>
          </p:cNvSpPr>
          <p:nvPr/>
        </p:nvSpPr>
        <p:spPr bwMode="auto">
          <a:xfrm>
            <a:off x="3354388" y="27352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Freeform 815"/>
          <p:cNvSpPr>
            <a:spLocks/>
          </p:cNvSpPr>
          <p:nvPr/>
        </p:nvSpPr>
        <p:spPr bwMode="auto">
          <a:xfrm>
            <a:off x="3354388" y="387985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Freeform 816"/>
          <p:cNvSpPr>
            <a:spLocks/>
          </p:cNvSpPr>
          <p:nvPr/>
        </p:nvSpPr>
        <p:spPr bwMode="auto">
          <a:xfrm>
            <a:off x="3354388" y="387985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Freeform 817"/>
          <p:cNvSpPr>
            <a:spLocks/>
          </p:cNvSpPr>
          <p:nvPr/>
        </p:nvSpPr>
        <p:spPr bwMode="auto">
          <a:xfrm>
            <a:off x="3354388" y="4110038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Freeform 818"/>
          <p:cNvSpPr>
            <a:spLocks/>
          </p:cNvSpPr>
          <p:nvPr/>
        </p:nvSpPr>
        <p:spPr bwMode="auto">
          <a:xfrm>
            <a:off x="3354388" y="4110038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Freeform 819"/>
          <p:cNvSpPr>
            <a:spLocks/>
          </p:cNvSpPr>
          <p:nvPr/>
        </p:nvSpPr>
        <p:spPr bwMode="auto">
          <a:xfrm>
            <a:off x="3354388" y="456723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Freeform 820"/>
          <p:cNvSpPr>
            <a:spLocks/>
          </p:cNvSpPr>
          <p:nvPr/>
        </p:nvSpPr>
        <p:spPr bwMode="auto">
          <a:xfrm>
            <a:off x="3354388" y="4567238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Freeform 821"/>
          <p:cNvSpPr>
            <a:spLocks/>
          </p:cNvSpPr>
          <p:nvPr/>
        </p:nvSpPr>
        <p:spPr bwMode="auto">
          <a:xfrm>
            <a:off x="3354388" y="50260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Freeform 822"/>
          <p:cNvSpPr>
            <a:spLocks/>
          </p:cNvSpPr>
          <p:nvPr/>
        </p:nvSpPr>
        <p:spPr bwMode="auto">
          <a:xfrm>
            <a:off x="3354388" y="502602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Freeform 823"/>
          <p:cNvSpPr>
            <a:spLocks/>
          </p:cNvSpPr>
          <p:nvPr/>
        </p:nvSpPr>
        <p:spPr bwMode="auto">
          <a:xfrm>
            <a:off x="3354388" y="54848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Freeform 824"/>
          <p:cNvSpPr>
            <a:spLocks/>
          </p:cNvSpPr>
          <p:nvPr/>
        </p:nvSpPr>
        <p:spPr bwMode="auto">
          <a:xfrm>
            <a:off x="3354388" y="54848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Freeform 825"/>
          <p:cNvSpPr>
            <a:spLocks/>
          </p:cNvSpPr>
          <p:nvPr/>
        </p:nvSpPr>
        <p:spPr bwMode="auto">
          <a:xfrm>
            <a:off x="3354388" y="57134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Freeform 826"/>
          <p:cNvSpPr>
            <a:spLocks/>
          </p:cNvSpPr>
          <p:nvPr/>
        </p:nvSpPr>
        <p:spPr bwMode="auto">
          <a:xfrm>
            <a:off x="3354388" y="571341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Freeform 827"/>
          <p:cNvSpPr>
            <a:spLocks/>
          </p:cNvSpPr>
          <p:nvPr/>
        </p:nvSpPr>
        <p:spPr bwMode="auto">
          <a:xfrm>
            <a:off x="3354388" y="113030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Freeform 828"/>
          <p:cNvSpPr>
            <a:spLocks/>
          </p:cNvSpPr>
          <p:nvPr/>
        </p:nvSpPr>
        <p:spPr bwMode="auto">
          <a:xfrm>
            <a:off x="3354388" y="1130301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Freeform 829"/>
          <p:cNvSpPr>
            <a:spLocks/>
          </p:cNvSpPr>
          <p:nvPr/>
        </p:nvSpPr>
        <p:spPr bwMode="auto">
          <a:xfrm>
            <a:off x="4587875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Freeform 830"/>
          <p:cNvSpPr>
            <a:spLocks/>
          </p:cNvSpPr>
          <p:nvPr/>
        </p:nvSpPr>
        <p:spPr bwMode="auto">
          <a:xfrm>
            <a:off x="4587875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Freeform 831"/>
          <p:cNvSpPr>
            <a:spLocks/>
          </p:cNvSpPr>
          <p:nvPr/>
        </p:nvSpPr>
        <p:spPr bwMode="auto">
          <a:xfrm>
            <a:off x="3354388" y="20478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Freeform 832"/>
          <p:cNvSpPr>
            <a:spLocks/>
          </p:cNvSpPr>
          <p:nvPr/>
        </p:nvSpPr>
        <p:spPr bwMode="auto">
          <a:xfrm>
            <a:off x="3354388" y="2047876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Freeform 833"/>
          <p:cNvSpPr>
            <a:spLocks/>
          </p:cNvSpPr>
          <p:nvPr/>
        </p:nvSpPr>
        <p:spPr bwMode="auto">
          <a:xfrm>
            <a:off x="2262188" y="90170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Freeform 834"/>
          <p:cNvSpPr>
            <a:spLocks/>
          </p:cNvSpPr>
          <p:nvPr/>
        </p:nvSpPr>
        <p:spPr bwMode="auto">
          <a:xfrm>
            <a:off x="2262188" y="90170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Freeform 835"/>
          <p:cNvSpPr>
            <a:spLocks/>
          </p:cNvSpPr>
          <p:nvPr/>
        </p:nvSpPr>
        <p:spPr bwMode="auto">
          <a:xfrm>
            <a:off x="2262188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Freeform 836"/>
          <p:cNvSpPr>
            <a:spLocks/>
          </p:cNvSpPr>
          <p:nvPr/>
        </p:nvSpPr>
        <p:spPr bwMode="auto">
          <a:xfrm>
            <a:off x="2262188" y="181768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Freeform 837"/>
          <p:cNvSpPr>
            <a:spLocks/>
          </p:cNvSpPr>
          <p:nvPr/>
        </p:nvSpPr>
        <p:spPr bwMode="auto">
          <a:xfrm>
            <a:off x="2262188" y="4110038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Freeform 838"/>
          <p:cNvSpPr>
            <a:spLocks/>
          </p:cNvSpPr>
          <p:nvPr/>
        </p:nvSpPr>
        <p:spPr bwMode="auto">
          <a:xfrm>
            <a:off x="2262188" y="4110038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Freeform 839"/>
          <p:cNvSpPr>
            <a:spLocks/>
          </p:cNvSpPr>
          <p:nvPr/>
        </p:nvSpPr>
        <p:spPr bwMode="auto">
          <a:xfrm>
            <a:off x="2262188" y="456723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Freeform 840"/>
          <p:cNvSpPr>
            <a:spLocks/>
          </p:cNvSpPr>
          <p:nvPr/>
        </p:nvSpPr>
        <p:spPr bwMode="auto">
          <a:xfrm>
            <a:off x="2262188" y="4567238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Freeform 841"/>
          <p:cNvSpPr>
            <a:spLocks/>
          </p:cNvSpPr>
          <p:nvPr/>
        </p:nvSpPr>
        <p:spPr bwMode="auto">
          <a:xfrm>
            <a:off x="2262188" y="57134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Freeform 842"/>
          <p:cNvSpPr>
            <a:spLocks/>
          </p:cNvSpPr>
          <p:nvPr/>
        </p:nvSpPr>
        <p:spPr bwMode="auto">
          <a:xfrm>
            <a:off x="2262188" y="57134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Freeform 843"/>
          <p:cNvSpPr>
            <a:spLocks/>
          </p:cNvSpPr>
          <p:nvPr/>
        </p:nvSpPr>
        <p:spPr bwMode="auto">
          <a:xfrm>
            <a:off x="2262188" y="54848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Freeform 844"/>
          <p:cNvSpPr>
            <a:spLocks/>
          </p:cNvSpPr>
          <p:nvPr/>
        </p:nvSpPr>
        <p:spPr bwMode="auto">
          <a:xfrm>
            <a:off x="2262188" y="548481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Freeform 845"/>
          <p:cNvSpPr>
            <a:spLocks/>
          </p:cNvSpPr>
          <p:nvPr/>
        </p:nvSpPr>
        <p:spPr bwMode="auto">
          <a:xfrm>
            <a:off x="2262188" y="113030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Freeform 846"/>
          <p:cNvSpPr>
            <a:spLocks/>
          </p:cNvSpPr>
          <p:nvPr/>
        </p:nvSpPr>
        <p:spPr bwMode="auto">
          <a:xfrm>
            <a:off x="2262188" y="113030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Freeform 847"/>
          <p:cNvSpPr>
            <a:spLocks/>
          </p:cNvSpPr>
          <p:nvPr/>
        </p:nvSpPr>
        <p:spPr bwMode="auto">
          <a:xfrm>
            <a:off x="2262188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Freeform 848"/>
          <p:cNvSpPr>
            <a:spLocks/>
          </p:cNvSpPr>
          <p:nvPr/>
        </p:nvSpPr>
        <p:spPr bwMode="auto">
          <a:xfrm>
            <a:off x="2262188" y="20478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Freeform 849"/>
          <p:cNvSpPr>
            <a:spLocks/>
          </p:cNvSpPr>
          <p:nvPr/>
        </p:nvSpPr>
        <p:spPr bwMode="auto">
          <a:xfrm>
            <a:off x="2262188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Freeform 850"/>
          <p:cNvSpPr>
            <a:spLocks/>
          </p:cNvSpPr>
          <p:nvPr/>
        </p:nvSpPr>
        <p:spPr bwMode="auto">
          <a:xfrm>
            <a:off x="2262188" y="227647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Freeform 851"/>
          <p:cNvSpPr>
            <a:spLocks/>
          </p:cNvSpPr>
          <p:nvPr/>
        </p:nvSpPr>
        <p:spPr bwMode="auto">
          <a:xfrm>
            <a:off x="2262188" y="27352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Freeform 852"/>
          <p:cNvSpPr>
            <a:spLocks/>
          </p:cNvSpPr>
          <p:nvPr/>
        </p:nvSpPr>
        <p:spPr bwMode="auto">
          <a:xfrm>
            <a:off x="2262188" y="27352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Freeform 853"/>
          <p:cNvSpPr>
            <a:spLocks/>
          </p:cNvSpPr>
          <p:nvPr/>
        </p:nvSpPr>
        <p:spPr bwMode="auto">
          <a:xfrm>
            <a:off x="2262188" y="3192463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Freeform 854"/>
          <p:cNvSpPr>
            <a:spLocks/>
          </p:cNvSpPr>
          <p:nvPr/>
        </p:nvSpPr>
        <p:spPr bwMode="auto">
          <a:xfrm>
            <a:off x="2262188" y="3192463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Freeform 855"/>
          <p:cNvSpPr>
            <a:spLocks/>
          </p:cNvSpPr>
          <p:nvPr/>
        </p:nvSpPr>
        <p:spPr bwMode="auto">
          <a:xfrm>
            <a:off x="2262188" y="387985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Freeform 856"/>
          <p:cNvSpPr>
            <a:spLocks/>
          </p:cNvSpPr>
          <p:nvPr/>
        </p:nvSpPr>
        <p:spPr bwMode="auto">
          <a:xfrm>
            <a:off x="2262188" y="3879851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Freeform 857"/>
          <p:cNvSpPr>
            <a:spLocks/>
          </p:cNvSpPr>
          <p:nvPr/>
        </p:nvSpPr>
        <p:spPr bwMode="auto">
          <a:xfrm>
            <a:off x="2262188" y="365125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8" name="Freeform 858"/>
          <p:cNvSpPr>
            <a:spLocks/>
          </p:cNvSpPr>
          <p:nvPr/>
        </p:nvSpPr>
        <p:spPr bwMode="auto">
          <a:xfrm>
            <a:off x="2262188" y="3651251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Freeform 859"/>
          <p:cNvSpPr>
            <a:spLocks/>
          </p:cNvSpPr>
          <p:nvPr/>
        </p:nvSpPr>
        <p:spPr bwMode="auto">
          <a:xfrm>
            <a:off x="2262188" y="47974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0" name="Freeform 860"/>
          <p:cNvSpPr>
            <a:spLocks/>
          </p:cNvSpPr>
          <p:nvPr/>
        </p:nvSpPr>
        <p:spPr bwMode="auto">
          <a:xfrm>
            <a:off x="2262188" y="47974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Freeform 861"/>
          <p:cNvSpPr>
            <a:spLocks/>
          </p:cNvSpPr>
          <p:nvPr/>
        </p:nvSpPr>
        <p:spPr bwMode="auto">
          <a:xfrm>
            <a:off x="2262188" y="50260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2" name="Freeform 862"/>
          <p:cNvSpPr>
            <a:spLocks/>
          </p:cNvSpPr>
          <p:nvPr/>
        </p:nvSpPr>
        <p:spPr bwMode="auto">
          <a:xfrm>
            <a:off x="2262188" y="5026026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Freeform 863"/>
          <p:cNvSpPr>
            <a:spLocks/>
          </p:cNvSpPr>
          <p:nvPr/>
        </p:nvSpPr>
        <p:spPr bwMode="auto">
          <a:xfrm>
            <a:off x="2262188" y="525462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88" name="Freeform 864"/>
          <p:cNvSpPr>
            <a:spLocks/>
          </p:cNvSpPr>
          <p:nvPr/>
        </p:nvSpPr>
        <p:spPr bwMode="auto">
          <a:xfrm>
            <a:off x="2262188" y="525462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89" name="Freeform 865"/>
          <p:cNvSpPr>
            <a:spLocks/>
          </p:cNvSpPr>
          <p:nvPr/>
        </p:nvSpPr>
        <p:spPr bwMode="auto">
          <a:xfrm>
            <a:off x="3354388" y="29638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1" name="Freeform 866"/>
          <p:cNvSpPr>
            <a:spLocks/>
          </p:cNvSpPr>
          <p:nvPr/>
        </p:nvSpPr>
        <p:spPr bwMode="auto">
          <a:xfrm>
            <a:off x="3354388" y="2963863"/>
            <a:ext cx="363538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2" name="Freeform 867"/>
          <p:cNvSpPr>
            <a:spLocks/>
          </p:cNvSpPr>
          <p:nvPr/>
        </p:nvSpPr>
        <p:spPr bwMode="auto">
          <a:xfrm>
            <a:off x="2262188" y="29638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3" name="Freeform 868"/>
          <p:cNvSpPr>
            <a:spLocks/>
          </p:cNvSpPr>
          <p:nvPr/>
        </p:nvSpPr>
        <p:spPr bwMode="auto">
          <a:xfrm>
            <a:off x="2262188" y="2963863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4" name="Freeform 869"/>
          <p:cNvSpPr>
            <a:spLocks/>
          </p:cNvSpPr>
          <p:nvPr/>
        </p:nvSpPr>
        <p:spPr bwMode="auto">
          <a:xfrm>
            <a:off x="2262188" y="250507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5" name="Freeform 870"/>
          <p:cNvSpPr>
            <a:spLocks/>
          </p:cNvSpPr>
          <p:nvPr/>
        </p:nvSpPr>
        <p:spPr bwMode="auto">
          <a:xfrm>
            <a:off x="2262188" y="2505076"/>
            <a:ext cx="361950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6" name="Freeform 871"/>
          <p:cNvSpPr>
            <a:spLocks/>
          </p:cNvSpPr>
          <p:nvPr/>
        </p:nvSpPr>
        <p:spPr bwMode="auto">
          <a:xfrm>
            <a:off x="3354388" y="250507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38572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897" name="Freeform 872"/>
          <p:cNvSpPr>
            <a:spLocks/>
          </p:cNvSpPr>
          <p:nvPr/>
        </p:nvSpPr>
        <p:spPr bwMode="auto">
          <a:xfrm>
            <a:off x="3354388" y="2505076"/>
            <a:ext cx="363538" cy="153988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noFill/>
          <a:ln w="12700" cap="flat">
            <a:solidFill>
              <a:srgbClr val="41719C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75" name="object 3"/>
          <p:cNvSpPr txBox="1"/>
          <p:nvPr/>
        </p:nvSpPr>
        <p:spPr>
          <a:xfrm>
            <a:off x="901499" y="0"/>
            <a:ext cx="8486775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12700">
              <a:lnSpc>
                <a:spcPct val="100000"/>
              </a:lnSpc>
              <a:defRPr sz="2200">
                <a:solidFill>
                  <a:srgbClr val="002060"/>
                </a:solidFill>
                <a:latin typeface="Calibri"/>
              </a:defRPr>
            </a:lvl1pPr>
          </a:lstStyle>
          <a:p>
            <a:r>
              <a:rPr lang="ru-RU" dirty="0"/>
              <a:t>Изменения в доступности «бюджетов для граждан»</a:t>
            </a:r>
            <a:r>
              <a:rPr dirty="0"/>
              <a:t> (</a:t>
            </a:r>
            <a:r>
              <a:rPr lang="ru-RU" dirty="0"/>
              <a:t>МБП</a:t>
            </a:r>
            <a:r>
              <a:rPr dirty="0"/>
              <a:t>):</a:t>
            </a:r>
            <a:r>
              <a:rPr lang="ru-RU" dirty="0"/>
              <a:t> страны-члены </a:t>
            </a:r>
            <a:r>
              <a:rPr dirty="0"/>
              <a:t>PEMPAL</a:t>
            </a:r>
          </a:p>
        </p:txBody>
      </p:sp>
      <p:sp>
        <p:nvSpPr>
          <p:cNvPr id="876" name="object 4"/>
          <p:cNvSpPr txBox="1"/>
          <p:nvPr/>
        </p:nvSpPr>
        <p:spPr>
          <a:xfrm>
            <a:off x="2292388" y="664934"/>
            <a:ext cx="407034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dirty="0">
                <a:latin typeface="+mn-lt"/>
                <a:cs typeface="Courier New"/>
              </a:rPr>
              <a:t>2015</a:t>
            </a:r>
          </a:p>
        </p:txBody>
      </p:sp>
      <p:sp>
        <p:nvSpPr>
          <p:cNvPr id="877" name="object 5"/>
          <p:cNvSpPr txBox="1"/>
          <p:nvPr/>
        </p:nvSpPr>
        <p:spPr>
          <a:xfrm>
            <a:off x="3382896" y="664934"/>
            <a:ext cx="42735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dirty="0">
                <a:latin typeface="+mn-lt"/>
                <a:cs typeface="Courier New"/>
              </a:rPr>
              <a:t>2017</a:t>
            </a:r>
          </a:p>
        </p:txBody>
      </p:sp>
      <p:sp>
        <p:nvSpPr>
          <p:cNvPr id="880" name="object 36"/>
          <p:cNvSpPr txBox="1"/>
          <p:nvPr/>
        </p:nvSpPr>
        <p:spPr>
          <a:xfrm>
            <a:off x="5267325" y="1788704"/>
            <a:ext cx="517207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22575" indent="19050">
              <a:lnSpc>
                <a:spcPct val="120000"/>
              </a:lnSpc>
            </a:pPr>
            <a:r>
              <a:rPr lang="ru-RU" sz="1250" dirty="0">
                <a:latin typeface="+mn-lt"/>
                <a:cs typeface="Arial"/>
              </a:rPr>
              <a:t>Не готовятся</a:t>
            </a:r>
            <a:r>
              <a:rPr sz="1250" dirty="0">
                <a:latin typeface="+mn-lt"/>
                <a:cs typeface="Arial"/>
              </a:rPr>
              <a:t> </a:t>
            </a:r>
            <a:endParaRPr lang="ru-RU" sz="1250" dirty="0">
              <a:latin typeface="+mn-lt"/>
              <a:cs typeface="Arial"/>
            </a:endParaRPr>
          </a:p>
          <a:p>
            <a:pPr marL="12700" marR="2822575" indent="19050">
              <a:lnSpc>
                <a:spcPct val="120000"/>
              </a:lnSpc>
            </a:pPr>
            <a:r>
              <a:rPr lang="ru-RU" sz="1250" dirty="0">
                <a:latin typeface="+mn-lt"/>
                <a:cs typeface="Arial"/>
              </a:rPr>
              <a:t>Доступны для общественности</a:t>
            </a:r>
          </a:p>
          <a:p>
            <a:pPr marL="31750">
              <a:lnSpc>
                <a:spcPct val="100000"/>
              </a:lnSpc>
              <a:spcBef>
                <a:spcPts val="300"/>
              </a:spcBef>
            </a:pPr>
            <a:r>
              <a:rPr lang="ru-RU" sz="1250" dirty="0">
                <a:latin typeface="+mn-lt"/>
                <a:cs typeface="Arial"/>
              </a:rPr>
              <a:t>Готовятся, но недоступны для общественности</a:t>
            </a:r>
          </a:p>
          <a:p>
            <a:pPr marL="31750">
              <a:lnSpc>
                <a:spcPct val="100000"/>
              </a:lnSpc>
              <a:spcBef>
                <a:spcPts val="300"/>
              </a:spcBef>
            </a:pPr>
            <a:r>
              <a:rPr lang="ru-RU" sz="1250" dirty="0">
                <a:latin typeface="+mn-lt"/>
                <a:cs typeface="Arial"/>
              </a:rPr>
              <a:t>или публикуются с опозданием</a:t>
            </a:r>
            <a:endParaRPr sz="1250" dirty="0">
              <a:latin typeface="+mn-lt"/>
              <a:cs typeface="Arial"/>
            </a:endParaRPr>
          </a:p>
        </p:txBody>
      </p:sp>
      <p:sp>
        <p:nvSpPr>
          <p:cNvPr id="881" name="object 22"/>
          <p:cNvSpPr txBox="1"/>
          <p:nvPr/>
        </p:nvSpPr>
        <p:spPr>
          <a:xfrm>
            <a:off x="2292387" y="4379866"/>
            <a:ext cx="283682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50" dirty="0">
                <a:latin typeface="+mn-lt"/>
                <a:cs typeface="Times New Roman"/>
              </a:rPr>
              <a:t>МБП не включает в себя Черногорию</a:t>
            </a:r>
            <a:endParaRPr sz="1050" dirty="0">
              <a:latin typeface="+mn-lt"/>
              <a:cs typeface="Times New Roman"/>
            </a:endParaRPr>
          </a:p>
        </p:txBody>
      </p:sp>
      <p:sp>
        <p:nvSpPr>
          <p:cNvPr id="882" name="object 29"/>
          <p:cNvSpPr txBox="1"/>
          <p:nvPr/>
        </p:nvSpPr>
        <p:spPr>
          <a:xfrm>
            <a:off x="2292388" y="5986598"/>
            <a:ext cx="2654262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50" dirty="0">
                <a:latin typeface="+mn-lt"/>
                <a:cs typeface="Times New Roman"/>
              </a:rPr>
              <a:t>МБП не включает в себя Узбекистан</a:t>
            </a:r>
            <a:endParaRPr sz="1050" dirty="0">
              <a:latin typeface="+mn-lt"/>
              <a:cs typeface="Times New Roman"/>
            </a:endParaRPr>
          </a:p>
        </p:txBody>
      </p:sp>
      <p:sp>
        <p:nvSpPr>
          <p:cNvPr id="883" name="object 8"/>
          <p:cNvSpPr txBox="1"/>
          <p:nvPr/>
        </p:nvSpPr>
        <p:spPr>
          <a:xfrm>
            <a:off x="2292387" y="1401534"/>
            <a:ext cx="271617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50" dirty="0">
                <a:latin typeface="+mn-lt"/>
                <a:cs typeface="Times New Roman"/>
              </a:rPr>
              <a:t>МБП не включает в себя Армению</a:t>
            </a:r>
            <a:endParaRPr sz="1050" dirty="0">
              <a:latin typeface="+mn-lt"/>
              <a:cs typeface="Times New Roman"/>
            </a:endParaRPr>
          </a:p>
        </p:txBody>
      </p:sp>
      <p:sp>
        <p:nvSpPr>
          <p:cNvPr id="884" name="object 9"/>
          <p:cNvSpPr txBox="1"/>
          <p:nvPr/>
        </p:nvSpPr>
        <p:spPr>
          <a:xfrm>
            <a:off x="2292388" y="1630134"/>
            <a:ext cx="2017674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50" dirty="0">
                <a:latin typeface="+mn-lt"/>
                <a:cs typeface="Times New Roman"/>
              </a:rPr>
              <a:t>МБП не включает в себя Беларусь</a:t>
            </a:r>
            <a:endParaRPr sz="1050" dirty="0">
              <a:latin typeface="+mn-lt"/>
              <a:cs typeface="Times New Roman"/>
            </a:endParaRPr>
          </a:p>
        </p:txBody>
      </p:sp>
      <p:sp>
        <p:nvSpPr>
          <p:cNvPr id="885" name="object 18"/>
          <p:cNvSpPr txBox="1"/>
          <p:nvPr/>
        </p:nvSpPr>
        <p:spPr>
          <a:xfrm>
            <a:off x="2292388" y="3465466"/>
            <a:ext cx="2017674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050" dirty="0">
                <a:latin typeface="+mn-lt"/>
                <a:cs typeface="Times New Roman"/>
              </a:rPr>
              <a:t>МБП не включает в себя Косово</a:t>
            </a:r>
            <a:endParaRPr sz="1050" dirty="0">
              <a:latin typeface="+mn-lt"/>
              <a:cs typeface="Times New Roman"/>
            </a:endParaRPr>
          </a:p>
        </p:txBody>
      </p:sp>
      <p:sp>
        <p:nvSpPr>
          <p:cNvPr id="886" name="object 30"/>
          <p:cNvSpPr txBox="1"/>
          <p:nvPr/>
        </p:nvSpPr>
        <p:spPr>
          <a:xfrm>
            <a:off x="881909" y="644752"/>
            <a:ext cx="1666029" cy="5656036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305"/>
              </a:spcBef>
            </a:pPr>
            <a:r>
              <a:rPr lang="ru-RU" sz="1250" dirty="0">
                <a:latin typeface="+mn-lt"/>
                <a:cs typeface="Arial"/>
              </a:rPr>
              <a:t>Страна</a:t>
            </a:r>
            <a:endParaRPr sz="1250" dirty="0">
              <a:latin typeface="+mn-lt"/>
              <a:cs typeface="Arial"/>
            </a:endParaRP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Албания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Азербайджан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Армения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Беларусь</a:t>
            </a: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ru-RU" sz="1250" dirty="0" err="1">
                <a:latin typeface="+mn-lt"/>
                <a:cs typeface="Arial"/>
              </a:rPr>
              <a:t>БиГ</a:t>
            </a:r>
            <a:endParaRPr lang="ru-RU" sz="1250" dirty="0">
              <a:latin typeface="+mn-lt"/>
              <a:cs typeface="Arial"/>
            </a:endParaRPr>
          </a:p>
          <a:p>
            <a:pPr marL="12700" marR="56007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Болгария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Хорватия</a:t>
            </a:r>
            <a:endParaRPr sz="1250" dirty="0">
              <a:latin typeface="+mn-lt"/>
              <a:cs typeface="Arial"/>
            </a:endParaRPr>
          </a:p>
          <a:p>
            <a:pPr marL="19050" marR="227965">
              <a:lnSpc>
                <a:spcPct val="120000"/>
              </a:lnSpc>
            </a:pPr>
            <a:r>
              <a:rPr lang="ru-RU" sz="1250" dirty="0">
                <a:latin typeface="+mn-lt"/>
                <a:cs typeface="Arial"/>
              </a:rPr>
              <a:t>Чехия</a:t>
            </a:r>
          </a:p>
          <a:p>
            <a:pPr marL="19050" marR="227965">
              <a:lnSpc>
                <a:spcPct val="120000"/>
              </a:lnSpc>
            </a:pPr>
            <a:r>
              <a:rPr lang="ru-RU" sz="1250" dirty="0">
                <a:latin typeface="+mn-lt"/>
                <a:cs typeface="Arial"/>
              </a:rPr>
              <a:t>Грузия</a:t>
            </a:r>
            <a:endParaRPr sz="1250" dirty="0">
              <a:latin typeface="+mn-lt"/>
              <a:cs typeface="Arial"/>
            </a:endParaRPr>
          </a:p>
          <a:p>
            <a:pPr marL="19050" marR="507365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Венгрия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Казахстан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Косово</a:t>
            </a:r>
            <a:endParaRPr sz="1250" dirty="0">
              <a:latin typeface="+mn-lt"/>
              <a:cs typeface="Arial"/>
            </a:endParaRPr>
          </a:p>
          <a:p>
            <a:pPr marL="25400" marR="182245" indent="-6985">
              <a:lnSpc>
                <a:spcPct val="120000"/>
              </a:lnSpc>
            </a:pPr>
            <a:r>
              <a:rPr lang="ru-RU" sz="1250" dirty="0" err="1">
                <a:latin typeface="+mn-lt"/>
                <a:cs typeface="Arial"/>
              </a:rPr>
              <a:t>Кырг</a:t>
            </a:r>
            <a:r>
              <a:rPr lang="ru-RU" sz="1250" dirty="0">
                <a:latin typeface="+mn-lt"/>
                <a:cs typeface="Arial"/>
              </a:rPr>
              <a:t>. </a:t>
            </a:r>
            <a:r>
              <a:rPr lang="ru-RU" sz="1250" dirty="0" err="1">
                <a:latin typeface="+mn-lt"/>
                <a:cs typeface="Arial"/>
              </a:rPr>
              <a:t>Респ</a:t>
            </a:r>
            <a:r>
              <a:rPr lang="ru-RU" sz="1250" dirty="0">
                <a:latin typeface="+mn-lt"/>
                <a:cs typeface="Arial"/>
              </a:rPr>
              <a:t>.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Македония</a:t>
            </a:r>
            <a:endParaRPr sz="1250" dirty="0">
              <a:latin typeface="+mn-lt"/>
              <a:cs typeface="Arial"/>
            </a:endParaRPr>
          </a:p>
          <a:p>
            <a:pPr marL="25400" marR="386715">
              <a:lnSpc>
                <a:spcPct val="120000"/>
              </a:lnSpc>
            </a:pPr>
            <a:r>
              <a:rPr lang="ru-RU" sz="1250" dirty="0">
                <a:latin typeface="+mn-lt"/>
                <a:cs typeface="Arial"/>
              </a:rPr>
              <a:t>Молдова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Черногория</a:t>
            </a:r>
            <a:endParaRPr sz="1250" dirty="0">
              <a:latin typeface="+mn-lt"/>
              <a:cs typeface="Arial"/>
            </a:endParaRP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Румыния</a:t>
            </a: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РФ</a:t>
            </a: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Сербия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Таджикистан</a:t>
            </a: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Турция</a:t>
            </a:r>
          </a:p>
          <a:p>
            <a:pPr marL="12700" marR="516255" indent="12700">
              <a:lnSpc>
                <a:spcPct val="120000"/>
              </a:lnSpc>
              <a:spcBef>
                <a:spcPts val="50"/>
              </a:spcBef>
            </a:pPr>
            <a:r>
              <a:rPr lang="ru-RU" sz="1250" dirty="0">
                <a:latin typeface="+mn-lt"/>
                <a:cs typeface="Arial"/>
              </a:rPr>
              <a:t>Украина</a:t>
            </a:r>
            <a:r>
              <a:rPr sz="1250" dirty="0">
                <a:latin typeface="+mn-lt"/>
                <a:cs typeface="Arial"/>
              </a:rPr>
              <a:t>  </a:t>
            </a:r>
            <a:r>
              <a:rPr lang="ru-RU" sz="1250" dirty="0">
                <a:latin typeface="+mn-lt"/>
                <a:cs typeface="Arial"/>
              </a:rPr>
              <a:t>Узбекистан</a:t>
            </a:r>
            <a:endParaRPr sz="1250" dirty="0">
              <a:latin typeface="+mn-lt"/>
              <a:cs typeface="Arial"/>
            </a:endParaRPr>
          </a:p>
        </p:txBody>
      </p:sp>
      <p:sp>
        <p:nvSpPr>
          <p:cNvPr id="887" name="object 30"/>
          <p:cNvSpPr txBox="1"/>
          <p:nvPr/>
        </p:nvSpPr>
        <p:spPr>
          <a:xfrm>
            <a:off x="870586" y="6177916"/>
            <a:ext cx="1339215" cy="67313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6350">
              <a:lnSpc>
                <a:spcPct val="104200"/>
              </a:lnSpc>
              <a:spcBef>
                <a:spcPts val="85"/>
              </a:spcBef>
            </a:pPr>
            <a:r>
              <a:rPr lang="ru-RU" sz="1000" b="1" dirty="0">
                <a:latin typeface="+mn-lt"/>
                <a:cs typeface="Times New Roman"/>
              </a:rPr>
              <a:t>Доступны для общественности (кол-во стран-членов</a:t>
            </a:r>
            <a:r>
              <a:rPr sz="1000" b="1" dirty="0">
                <a:latin typeface="+mn-lt"/>
                <a:cs typeface="Arial"/>
              </a:rPr>
              <a:t> </a:t>
            </a:r>
            <a:r>
              <a:rPr sz="1000" b="1" dirty="0">
                <a:latin typeface="+mn-lt"/>
                <a:cs typeface="Times New Roman"/>
              </a:rPr>
              <a:t>РЕМРА</a:t>
            </a:r>
            <a:r>
              <a:rPr lang="en-US" sz="1000" b="1" dirty="0">
                <a:latin typeface="+mn-lt"/>
                <a:cs typeface="Times New Roman"/>
              </a:rPr>
              <a:t>L</a:t>
            </a:r>
            <a:r>
              <a:rPr sz="1000" b="1" dirty="0">
                <a:latin typeface="+mn-lt"/>
                <a:cs typeface="Times New Roman"/>
              </a:rPr>
              <a:t>)</a:t>
            </a:r>
          </a:p>
        </p:txBody>
      </p:sp>
      <p:sp>
        <p:nvSpPr>
          <p:cNvPr id="170" name="Freeform 867"/>
          <p:cNvSpPr>
            <a:spLocks/>
          </p:cNvSpPr>
          <p:nvPr/>
        </p:nvSpPr>
        <p:spPr bwMode="auto">
          <a:xfrm>
            <a:off x="3362780" y="3200400"/>
            <a:ext cx="361950" cy="152400"/>
          </a:xfrm>
          <a:custGeom>
            <a:avLst/>
            <a:gdLst>
              <a:gd name="T0" fmla="*/ 0 w 380"/>
              <a:gd name="T1" fmla="*/ 80 h 160"/>
              <a:gd name="T2" fmla="*/ 0 w 380"/>
              <a:gd name="T3" fmla="*/ 80 h 160"/>
              <a:gd name="T4" fmla="*/ 190 w 380"/>
              <a:gd name="T5" fmla="*/ 0 h 160"/>
              <a:gd name="T6" fmla="*/ 380 w 380"/>
              <a:gd name="T7" fmla="*/ 80 h 160"/>
              <a:gd name="T8" fmla="*/ 190 w 380"/>
              <a:gd name="T9" fmla="*/ 160 h 160"/>
              <a:gd name="T10" fmla="*/ 0 w 380"/>
              <a:gd name="T11" fmla="*/ 80 h 160"/>
              <a:gd name="T12" fmla="*/ 0 w 380"/>
              <a:gd name="T13" fmla="*/ 8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0" h="160">
                <a:moveTo>
                  <a:pt x="0" y="80"/>
                </a:moveTo>
                <a:lnTo>
                  <a:pt x="0" y="80"/>
                </a:lnTo>
                <a:cubicBezTo>
                  <a:pt x="0" y="36"/>
                  <a:pt x="85" y="0"/>
                  <a:pt x="190" y="0"/>
                </a:cubicBezTo>
                <a:cubicBezTo>
                  <a:pt x="295" y="0"/>
                  <a:pt x="380" y="36"/>
                  <a:pt x="380" y="80"/>
                </a:cubicBezTo>
                <a:cubicBezTo>
                  <a:pt x="380" y="124"/>
                  <a:pt x="295" y="160"/>
                  <a:pt x="190" y="160"/>
                </a:cubicBezTo>
                <a:cubicBezTo>
                  <a:pt x="85" y="160"/>
                  <a:pt x="0" y="124"/>
                  <a:pt x="0" y="80"/>
                </a:cubicBezTo>
                <a:lnTo>
                  <a:pt x="0" y="8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01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143000"/>
            <a:ext cx="8645524" cy="54864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Содержит предложения (варианты) преодоления 10 трудностей, с которыми сталкиваются страны-члены РГ, на основе рекомендаций стран-членов и международного опыта</a:t>
            </a:r>
            <a:r>
              <a:rPr lang="en-GB" sz="1800" dirty="0"/>
              <a:t>:</a:t>
            </a:r>
          </a:p>
          <a:p>
            <a:pPr algn="l">
              <a:spcBef>
                <a:spcPct val="0"/>
              </a:spcBef>
            </a:pPr>
            <a:endParaRPr lang="en-GB" sz="1800" dirty="0"/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r>
              <a:rPr lang="ru-RU" sz="1400" dirty="0">
                <a:solidFill>
                  <a:schemeClr val="tx1"/>
                </a:solidFill>
              </a:rPr>
              <a:t>. Определение ответственных за подготовку и распространение «бюджета для граждан» 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en-US" sz="1400" dirty="0">
                <a:solidFill>
                  <a:schemeClr val="tx1"/>
                </a:solidFill>
              </a:rPr>
              <a:t> 2</a:t>
            </a:r>
            <a:r>
              <a:rPr lang="ru-RU" sz="1400" dirty="0">
                <a:solidFill>
                  <a:schemeClr val="tx1"/>
                </a:solidFill>
              </a:rPr>
              <a:t>. Отсутствие государственных ресурсов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3</a:t>
            </a:r>
            <a:r>
              <a:rPr lang="ru-RU" sz="1400" dirty="0">
                <a:solidFill>
                  <a:schemeClr val="tx1"/>
                </a:solidFill>
              </a:rPr>
              <a:t>. Отсутствие политической воли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4</a:t>
            </a:r>
            <a:r>
              <a:rPr lang="ru-RU" sz="1400" dirty="0">
                <a:solidFill>
                  <a:schemeClr val="tx1"/>
                </a:solidFill>
              </a:rPr>
              <a:t>. Отсутствие мотивации и стимулов на уровне центральных и муниципальных органов власти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5</a:t>
            </a:r>
            <a:r>
              <a:rPr lang="ru-RU" sz="1400" dirty="0">
                <a:solidFill>
                  <a:schemeClr val="tx1"/>
                </a:solidFill>
              </a:rPr>
              <a:t>. Определение оптимальных сроков подготовки «бюджета для граждан» 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6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Определение оптимальных форматов «бюджета для граждан» 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7</a:t>
            </a:r>
            <a:r>
              <a:rPr lang="ru-RU" sz="1400" dirty="0">
                <a:solidFill>
                  <a:schemeClr val="tx1"/>
                </a:solidFill>
              </a:rPr>
              <a:t>. Определение оптимального подхода к проведению общественных консультаций</a:t>
            </a: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ru-RU" sz="1400" dirty="0">
                <a:solidFill>
                  <a:schemeClr val="tx1"/>
                </a:solidFill>
              </a:rPr>
              <a:t>. Отсутствие бюджетных навыков и понимания у граждан и некоторых государственных служащих</a:t>
            </a: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9</a:t>
            </a:r>
            <a:r>
              <a:rPr lang="ru-RU" sz="1400" dirty="0">
                <a:solidFill>
                  <a:schemeClr val="tx1"/>
                </a:solidFill>
              </a:rPr>
              <a:t>. Низкий уровень интереса граждан к вопросам бюджета</a:t>
            </a:r>
            <a:endParaRPr lang="en-GB" sz="1400" dirty="0">
              <a:solidFill>
                <a:schemeClr val="tx1"/>
              </a:solidFill>
            </a:endParaRPr>
          </a:p>
          <a:p>
            <a:pPr lvl="0" algn="just">
              <a:spcAft>
                <a:spcPts val="400"/>
              </a:spcAft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10</a:t>
            </a:r>
            <a:r>
              <a:rPr lang="ru-RU" sz="1400" dirty="0">
                <a:solidFill>
                  <a:schemeClr val="tx1"/>
                </a:solidFill>
              </a:rPr>
              <a:t>. Отсутствие доступа к надежным средствам массовой информации и/или коммуникационным технологиям </a:t>
            </a:r>
            <a:endParaRPr lang="en-US" sz="1400" dirty="0">
              <a:solidFill>
                <a:schemeClr val="tx1"/>
              </a:solidFill>
            </a:endParaRPr>
          </a:p>
          <a:p>
            <a:pPr lvl="0"/>
            <a:endParaRPr lang="ru-RU" sz="1400" dirty="0">
              <a:solidFill>
                <a:schemeClr val="tx1"/>
              </a:solidFill>
            </a:endParaRPr>
          </a:p>
          <a:p>
            <a:pPr lvl="0"/>
            <a:r>
              <a:rPr lang="ru-RU" sz="1400" dirty="0">
                <a:solidFill>
                  <a:schemeClr val="tx1"/>
                </a:solidFill>
              </a:rPr>
              <a:t>Вы найдете последнюю версию подготовленного РГ продукта знаний на сайте ПЕМПАЛ в разделе Бюджетного сообщества. Просьба использовать его для продвижения реформы в ваших странах.</a:t>
            </a:r>
            <a:endParaRPr lang="en-US" sz="1400" dirty="0">
              <a:solidFill>
                <a:schemeClr val="tx1"/>
              </a:solidFill>
            </a:endParaRPr>
          </a:p>
          <a:p>
            <a:pPr lvl="0"/>
            <a:endParaRPr lang="en-US" sz="1800" dirty="0">
              <a:solidFill>
                <a:schemeClr val="tx1"/>
              </a:solidFill>
            </a:endParaRPr>
          </a:p>
          <a:p>
            <a:pPr lvl="0" algn="l"/>
            <a:endParaRPr lang="en-US" sz="18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29733" y="228600"/>
            <a:ext cx="8839200" cy="876300"/>
          </a:xfrm>
        </p:spPr>
        <p:txBody>
          <a:bodyPr/>
          <a:lstStyle/>
          <a:p>
            <a:r>
              <a:rPr lang="ru-RU" sz="2400" dirty="0">
                <a:solidFill>
                  <a:srgbClr val="002060"/>
                </a:solidFill>
              </a:rPr>
              <a:t>Продукт знаний по разработке бюджета для граждан: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завершен и готовится к печати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2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6930</TotalTime>
  <Words>1853</Words>
  <Application>Microsoft Office PowerPoint</Application>
  <PresentationFormat>A4 Paper (210x297 mm)</PresentationFormat>
  <Paragraphs>221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Bold</vt:lpstr>
      <vt:lpstr>Courier New</vt:lpstr>
      <vt:lpstr>Lucida Grande CY</vt:lpstr>
      <vt:lpstr>Times New Roman</vt:lpstr>
      <vt:lpstr>Office Theme</vt:lpstr>
      <vt:lpstr>Актуальная информация о деятельности Рабочей группы по бюджетной грамотности и прозрачности бюджета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Продукт знаний по разработке бюджета для граждан: завершен и готовится к печати</vt:lpstr>
      <vt:lpstr>«Продукт знаний» получил высокую оценку международных экспертов</vt:lpstr>
      <vt:lpstr>Дальнейшие шаги в области реформ</vt:lpstr>
      <vt:lpstr>Будущие мероприятия РГ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creator>Deanna Aubrey</dc:creator>
  <cp:keywords>BCOP Budget Literacy and Transparency Working Group</cp:keywords>
  <cp:lastModifiedBy>Ksenia Galantsova</cp:lastModifiedBy>
  <cp:revision>728</cp:revision>
  <cp:lastPrinted>2018-03-05T16:15:00Z</cp:lastPrinted>
  <dcterms:created xsi:type="dcterms:W3CDTF">2010-10-04T16:57:49Z</dcterms:created>
  <dcterms:modified xsi:type="dcterms:W3CDTF">2018-03-14T13:47:00Z</dcterms:modified>
  <cp:category>PEMPAL</cp:category>
</cp:coreProperties>
</file>