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398" r:id="rId2"/>
    <p:sldId id="320" r:id="rId3"/>
    <p:sldId id="316" r:id="rId4"/>
    <p:sldId id="364" r:id="rId5"/>
    <p:sldId id="348" r:id="rId6"/>
    <p:sldId id="354" r:id="rId7"/>
    <p:sldId id="363" r:id="rId8"/>
    <p:sldId id="379" r:id="rId9"/>
    <p:sldId id="401" r:id="rId10"/>
    <p:sldId id="380" r:id="rId11"/>
    <p:sldId id="388" r:id="rId12"/>
    <p:sldId id="350" r:id="rId13"/>
    <p:sldId id="373" r:id="rId14"/>
    <p:sldId id="374" r:id="rId15"/>
    <p:sldId id="387" r:id="rId16"/>
    <p:sldId id="334" r:id="rId17"/>
    <p:sldId id="355" r:id="rId18"/>
    <p:sldId id="390" r:id="rId19"/>
    <p:sldId id="389" r:id="rId20"/>
    <p:sldId id="377" r:id="rId21"/>
    <p:sldId id="338" r:id="rId22"/>
    <p:sldId id="400" r:id="rId23"/>
    <p:sldId id="378" r:id="rId24"/>
    <p:sldId id="392" r:id="rId25"/>
    <p:sldId id="397" r:id="rId26"/>
    <p:sldId id="343" r:id="rId27"/>
    <p:sldId id="399" r:id="rId28"/>
    <p:sldId id="292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li Garg" initials="AG" lastIdx="11" clrIdx="0">
    <p:extLst>
      <p:ext uri="{19B8F6BF-5375-455C-9EA6-DF929625EA0E}">
        <p15:presenceInfo xmlns:p15="http://schemas.microsoft.com/office/powerpoint/2012/main" userId="S-1-5-21-618787523-2050975594-1059600366-1655" providerId="AD"/>
      </p:ext>
    </p:extLst>
  </p:cmAuthor>
  <p:cmAuthor id="2" name="Jason Lakin" initials="JL" lastIdx="82" clrIdx="1">
    <p:extLst>
      <p:ext uri="{19B8F6BF-5375-455C-9EA6-DF929625EA0E}">
        <p15:presenceInfo xmlns:p15="http://schemas.microsoft.com/office/powerpoint/2012/main" userId="Jason Lakin" providerId="None"/>
      </p:ext>
    </p:extLst>
  </p:cmAuthor>
  <p:cmAuthor id="3" name="Joel Friedman" initials="JF" lastIdx="36" clrIdx="2">
    <p:extLst>
      <p:ext uri="{19B8F6BF-5375-455C-9EA6-DF929625EA0E}">
        <p15:presenceInfo xmlns:p15="http://schemas.microsoft.com/office/powerpoint/2012/main" userId="S-1-5-21-1292428093-1383384898-1417001333-8143" providerId="AD"/>
      </p:ext>
    </p:extLst>
  </p:cmAuthor>
  <p:cmAuthor id="4" name="Daniel Hiller" initials="DH" lastIdx="23" clrIdx="3">
    <p:extLst>
      <p:ext uri="{19B8F6BF-5375-455C-9EA6-DF929625EA0E}">
        <p15:presenceInfo xmlns:p15="http://schemas.microsoft.com/office/powerpoint/2012/main" userId="S-1-5-21-618787523-2050975594-1059600366-16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9900"/>
    <a:srgbClr val="FFCC66"/>
    <a:srgbClr val="008000"/>
    <a:srgbClr val="139D16"/>
    <a:srgbClr val="F2D10E"/>
    <a:srgbClr val="BF4C05"/>
    <a:srgbClr val="E77033"/>
    <a:srgbClr val="005580"/>
    <a:srgbClr val="00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1" autoAdjust="0"/>
    <p:restoredTop sz="73101" autoAdjust="0"/>
  </p:normalViewPr>
  <p:slideViewPr>
    <p:cSldViewPr showGuides="1">
      <p:cViewPr varScale="1">
        <p:scale>
          <a:sx n="95" d="100"/>
          <a:sy n="95" d="100"/>
        </p:scale>
        <p:origin x="1254" y="102"/>
      </p:cViewPr>
      <p:guideLst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Sheet2!$C$25:$E$25</c:f>
              <c:strCache>
                <c:ptCount val="3"/>
                <c:pt idx="0">
                  <c:v>OECD</c:v>
                </c:pt>
                <c:pt idx="1">
                  <c:v>PEMPAL</c:v>
                </c:pt>
                <c:pt idx="2">
                  <c:v>Global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C1-460B-8EA9-BEA89F5258E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C1-460B-8EA9-BEA89F5258E9}"/>
              </c:ext>
            </c:extLst>
          </c:dPt>
          <c:dLbls>
            <c:dLbl>
              <c:idx val="0"/>
              <c:layout>
                <c:manualLayout>
                  <c:x val="0"/>
                  <c:y val="0.316736293379994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C1-460B-8EA9-BEA89F5258E9}"/>
                </c:ext>
              </c:extLst>
            </c:dLbl>
            <c:dLbl>
              <c:idx val="1"/>
              <c:layout>
                <c:manualLayout>
                  <c:x val="-3.1378894440341805E-17"/>
                  <c:y val="0.265810367454068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C1-460B-8EA9-BEA89F5258E9}"/>
                </c:ext>
              </c:extLst>
            </c:dLbl>
            <c:dLbl>
              <c:idx val="2"/>
              <c:layout>
                <c:manualLayout>
                  <c:x val="0"/>
                  <c:y val="0.205625182268883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C1-460B-8EA9-BEA89F525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Sheet2!$C$25:$E$25</c:f>
              <c:strCache>
                <c:ptCount val="3"/>
                <c:pt idx="0">
                  <c:v>OECD</c:v>
                </c:pt>
                <c:pt idx="1">
                  <c:v>PEMPAL</c:v>
                </c:pt>
                <c:pt idx="2">
                  <c:v>Global</c:v>
                </c:pt>
              </c:strCache>
            </c:strRef>
          </c:cat>
          <c:val>
            <c:numRef>
              <c:f>Sheet2!$C$26:$E$26</c:f>
              <c:numCache>
                <c:formatCode>General</c:formatCode>
                <c:ptCount val="3"/>
                <c:pt idx="0">
                  <c:v>68</c:v>
                </c:pt>
                <c:pt idx="1">
                  <c:v>54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C1-460B-8EA9-BEA89F525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-66"/>
        <c:axId val="433263328"/>
        <c:axId val="433263000"/>
      </c:barChart>
      <c:catAx>
        <c:axId val="433263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263000"/>
        <c:crosses val="autoZero"/>
        <c:auto val="1"/>
        <c:lblAlgn val="ctr"/>
        <c:lblOffset val="100"/>
        <c:noMultiLvlLbl val="0"/>
      </c:catAx>
      <c:valAx>
        <c:axId val="4332630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3263328"/>
        <c:crosses val="autoZero"/>
        <c:crossBetween val="between"/>
        <c:majorUnit val="100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957-41E3-856E-9508E7C1A22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957-41E3-856E-9508E7C1A22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957-41E3-856E-9508E7C1A22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957-41E3-856E-9508E7C1A220}"/>
              </c:ext>
            </c:extLst>
          </c:dPt>
          <c:dLbls>
            <c:dLbl>
              <c:idx val="0"/>
              <c:layout>
                <c:manualLayout>
                  <c:x val="-0.26400000000000001"/>
                  <c:y val="-0.24396563037378949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0" i="0" u="none" strike="noStrike" kern="1200" baseline="0" dirty="0" err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</a:rPr>
                      <a:t>Dostupni</a:t>
                    </a:r>
                    <a:r>
                      <a:rPr lang="en-US" sz="18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</a:rPr>
                      <a:t> </a:t>
                    </a:r>
                    <a:r>
                      <a:rPr lang="en-US" sz="1800" b="0" i="0" u="none" strike="noStrike" kern="1200" baseline="0" dirty="0" err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</a:rPr>
                      <a:t>javnosti</a:t>
                    </a:r>
                    <a:endParaRPr lang="en-US" sz="1800" b="0" i="0" u="none" strike="noStrike" kern="1200" baseline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1200" baseline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22666666666667"/>
                      <c:h val="0.18706896551724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957-41E3-856E-9508E7C1A220}"/>
                </c:ext>
              </c:extLst>
            </c:dLbl>
            <c:dLbl>
              <c:idx val="1"/>
              <c:layout>
                <c:manualLayout>
                  <c:x val="0"/>
                  <c:y val="0.1324639107611548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Objavljeni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prekasno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46666666666666"/>
                      <c:h val="0.19281609195402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57-41E3-856E-9508E7C1A220}"/>
                </c:ext>
              </c:extLst>
            </c:dLbl>
            <c:dLbl>
              <c:idx val="2"/>
              <c:layout>
                <c:manualLayout>
                  <c:x val="3.2000000000000001E-2"/>
                  <c:y val="1.077586206896551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Za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internu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upotrebu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33333333333332"/>
                      <c:h val="0.247844827586206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957-41E3-856E-9508E7C1A220}"/>
                </c:ext>
              </c:extLst>
            </c:dLbl>
            <c:dLbl>
              <c:idx val="3"/>
              <c:layout>
                <c:manualLayout>
                  <c:x val="0.25600010498687664"/>
                  <c:y val="2.1551724137931034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Neobjavljeni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18656167978997"/>
                      <c:h val="9.13838356412345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957-41E3-856E-9508E7C1A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OBI!$R$4:$R$7</c:f>
              <c:strCache>
                <c:ptCount val="4"/>
                <c:pt idx="0">
                  <c:v>Publicly Available</c:v>
                </c:pt>
                <c:pt idx="1">
                  <c:v>Published Late</c:v>
                </c:pt>
                <c:pt idx="2">
                  <c:v>Internal Use</c:v>
                </c:pt>
                <c:pt idx="3">
                  <c:v>Not Published</c:v>
                </c:pt>
              </c:strCache>
            </c:strRef>
          </c:cat>
          <c:val>
            <c:numRef>
              <c:f>OBI!$S$4:$S$7</c:f>
              <c:numCache>
                <c:formatCode>General</c:formatCode>
                <c:ptCount val="4"/>
                <c:pt idx="0">
                  <c:v>112</c:v>
                </c:pt>
                <c:pt idx="1">
                  <c:v>13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57-41E3-856E-9508E7C1A22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7648335-4948-4FFB-81A3-2945370BBD85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BC72EF7-DF6E-4F39-B735-5F14BFB97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EE33695-974B-40B7-B13A-21CFAB45F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2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4:24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EE33695-974B-40B7-B13A-21CFAB45F8C6}" type="slidenum">
              <a:rPr lang="en-US" altLang="en-US">
                <a:solidFill>
                  <a:srgbClr val="000000"/>
                </a:solidFill>
              </a:rPr>
              <a:pPr defTabSz="931774"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 </a:t>
            </a:r>
          </a:p>
          <a:p>
            <a:endParaRPr lang="en-US" dirty="0"/>
          </a:p>
          <a:p>
            <a:r>
              <a:rPr lang="hr-HR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hr-HR"/>
              <a:t>  </a:t>
            </a:r>
          </a:p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hr-HR"/>
              <a:t>   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hr-HR"/>
              <a:t> 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hr-HR"/>
              <a:t>   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hr-HR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057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/>
          </a:p>
          <a:p>
            <a:endParaRPr lang="en-US" dirty="0"/>
          </a:p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51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27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91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hr-HR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defTabSz="931774">
              <a:defRPr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58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  <a:p>
            <a:r>
              <a:rPr lang="hr-H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4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653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1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77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73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  </a:t>
            </a:r>
          </a:p>
          <a:p>
            <a:endParaRPr lang="en-US" dirty="0"/>
          </a:p>
          <a:p>
            <a:r>
              <a:rPr lang="hr-HR"/>
              <a:t>  </a:t>
            </a:r>
          </a:p>
          <a:p>
            <a:r>
              <a:rPr lang="hr-HR"/>
              <a:t>	 </a:t>
            </a:r>
          </a:p>
          <a:p>
            <a:r>
              <a:rPr lang="hr-HR"/>
              <a:t>	</a:t>
            </a:r>
          </a:p>
          <a:p>
            <a:r>
              <a:rPr lang="hr-HR"/>
              <a:t>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282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487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642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8781DB-916E-4113-AD9B-AFBD5C0D0A8D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94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2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1774">
              <a:defRPr/>
            </a:pPr>
            <a:r>
              <a:rPr lang="hr-HR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6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/>
          </a:p>
          <a:p>
            <a:pPr lvl="1"/>
            <a:endParaRPr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18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dirty="0"/>
          </a:p>
          <a:p>
            <a:pPr marL="174708" indent="-174708">
              <a:buFontTx/>
              <a:buChar char="-"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30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66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  <a:p>
            <a:endParaRPr lang="en-US" dirty="0"/>
          </a:p>
          <a:p>
            <a:r>
              <a:rPr lang="hr-HR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hr-HR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92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26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woosh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33400"/>
            <a:ext cx="7011988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IBP_logo_rgb_30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48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5791200" y="5594350"/>
            <a:ext cx="0" cy="682625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5029200" y="4953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581400"/>
            <a:ext cx="6400800" cy="457200"/>
          </a:xfrm>
        </p:spPr>
        <p:txBody>
          <a:bodyPr lIns="91440" rIns="91440"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6400800" cy="457200"/>
          </a:xfrm>
        </p:spPr>
        <p:txBody>
          <a:bodyPr lIns="91440" rIns="9144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53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B26F-E43B-4509-A33C-701D020FD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6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A5317-B016-4827-BA32-713366F88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E66A-3126-44C2-BE25-B90C7E6F9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24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DD270-E972-4555-A2C8-A9A296872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33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C13A-426C-4837-8934-B56621C06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7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45BE-0F17-46A1-BCDD-050C2B8CD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1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76A7-45AA-4D74-B5E3-646A26E8D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94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A710-8CD5-4907-BC41-186DFD16C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96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24B6-EB81-47B5-82F8-BF13F9EAF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34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3B63-DAF3-4AE3-8DF7-A15A07D8B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6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86B3-8A84-4811-B560-57B8196D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2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wooshe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55451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096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5580">
                    <a:alpha val="27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096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fld id="{4C07E9AF-DB3A-448B-8B38-25540319B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0" descr="IBP_logo_rgb_300dpi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6263"/>
            <a:ext cx="37338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4"/>
          <p:cNvSpPr>
            <a:spLocks noChangeShapeType="1"/>
          </p:cNvSpPr>
          <p:nvPr userDrawn="1"/>
        </p:nvSpPr>
        <p:spPr bwMode="auto">
          <a:xfrm>
            <a:off x="8610600" y="6096000"/>
            <a:ext cx="0" cy="304800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55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rgbClr val="0055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558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8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8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0055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cap="none" normalizeH="0" baseline="0" noProof="0">
                <a:ln>
                  <a:noFill/>
                </a:ln>
                <a:solidFill>
                  <a:srgbClr val="005580"/>
                </a:solidFill>
                <a:uLnTx/>
                <a:uFillTx/>
                <a:latin typeface="Arial" panose="020B0604020202020204" pitchFamily="34" charset="0"/>
                <a:ea typeface="Osaka"/>
                <a:cs typeface="+mn-cs"/>
              </a:rPr>
              <a:t>www.InternationalBudget.org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2724B6-EB81-47B5-82F8-BF13F9EAFE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58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5580"/>
              </a:solidFill>
              <a:effectLst/>
              <a:uLnTx/>
              <a:uFillTx/>
              <a:latin typeface="Arial" panose="020B0604020202020204" pitchFamily="34" charset="0"/>
              <a:ea typeface="Osak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134A8-D136-482A-8E9F-C35FCA1AFBBC}"/>
              </a:ext>
            </a:extLst>
          </p:cNvPr>
          <p:cNvSpPr txBox="1"/>
          <p:nvPr/>
        </p:nvSpPr>
        <p:spPr>
          <a:xfrm>
            <a:off x="0" y="5774792"/>
            <a:ext cx="5832000" cy="11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rIns="72000" rtlCol="0">
            <a:spAutoFit/>
          </a:bodyPr>
          <a:lstStyle/>
          <a:p>
            <a:r>
              <a:rPr lang="hr-HR" sz="3200" b="1" dirty="0">
                <a:solidFill>
                  <a:srgbClr val="7030A0"/>
                </a:solidFill>
              </a:rPr>
              <a:t>ANKETA O OTVORENOSTI PRORAČUNA ZA 2017.</a:t>
            </a:r>
          </a:p>
        </p:txBody>
      </p:sp>
    </p:spTree>
    <p:extLst>
      <p:ext uri="{BB962C8B-B14F-4D97-AF65-F5344CB8AC3E}">
        <p14:creationId xmlns:p14="http://schemas.microsoft.com/office/powerpoint/2010/main" val="76105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6334-5AA5-4D35-AECC-6E8023A9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r-HR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Kada je riječ o proračunskim dokumentima u zemljama PEMPAL-a...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4E09-A1D8-4626-8D1C-8158E1A1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99" y="1143000"/>
            <a:ext cx="3853543" cy="4038600"/>
          </a:xfrm>
        </p:spPr>
        <p:txBody>
          <a:bodyPr/>
          <a:lstStyle/>
          <a:p>
            <a:r>
              <a:rPr lang="hr-HR" sz="2400">
                <a:latin typeface="Helvetica" panose="020B0604020202020204" pitchFamily="34" charset="0"/>
                <a:cs typeface="Helvetica" panose="020B0604020202020204" pitchFamily="34" charset="0"/>
              </a:rPr>
              <a:t>Otprilike </a:t>
            </a:r>
            <a:r>
              <a:rPr lang="hr-HR" sz="2400" b="1" u="sng">
                <a:latin typeface="Helvetica" panose="020B0604020202020204" pitchFamily="34" charset="0"/>
                <a:cs typeface="Helvetica" panose="020B0604020202020204" pitchFamily="34" charset="0"/>
              </a:rPr>
              <a:t>jedan</a:t>
            </a:r>
            <a:r>
              <a:rPr lang="hr-HR" sz="2400" u="sng">
                <a:latin typeface="Helvetica" panose="020B0604020202020204" pitchFamily="34" charset="0"/>
                <a:cs typeface="Helvetica" panose="020B0604020202020204" pitchFamily="34" charset="0"/>
              </a:rPr>
              <a:t> od </a:t>
            </a:r>
            <a:r>
              <a:rPr lang="hr-HR" sz="2400" b="1" u="sng">
                <a:latin typeface="Helvetica" panose="020B0604020202020204" pitchFamily="34" charset="0"/>
                <a:cs typeface="Helvetica" panose="020B0604020202020204" pitchFamily="34" charset="0"/>
              </a:rPr>
              <a:t>četiri</a:t>
            </a:r>
            <a:r>
              <a:rPr lang="hr-HR" sz="2400" u="sng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>
                <a:latin typeface="Helvetica" panose="020B0604020202020204" pitchFamily="34" charset="0"/>
                <a:cs typeface="Helvetica" panose="020B0604020202020204" pitchFamily="34" charset="0"/>
              </a:rPr>
              <a:t>dokumenta nije javno dostupan, a trebao bi biti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400" b="1" u="sng">
                <a:latin typeface="Helvetica" panose="020B0604020202020204" pitchFamily="34" charset="0"/>
                <a:cs typeface="Helvetica" panose="020B0604020202020204" pitchFamily="34" charset="0"/>
              </a:rPr>
              <a:t>Više od polovine </a:t>
            </a:r>
            <a:r>
              <a:rPr lang="hr-HR" sz="2400">
                <a:latin typeface="Helvetica" panose="020B0604020202020204" pitchFamily="34" charset="0"/>
                <a:cs typeface="Helvetica" panose="020B0604020202020204" pitchFamily="34" charset="0"/>
              </a:rPr>
              <a:t>dokumenata koji nisu objavljeni već postoji</a:t>
            </a: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32622-3E48-4BE7-88C8-F45C8271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A6941-8EDA-4F39-A666-C5FB322D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A51FDF4-CBC2-4A97-83F6-2E43B1D123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705100"/>
              </p:ext>
            </p:extLst>
          </p:nvPr>
        </p:nvGraphicFramePr>
        <p:xfrm>
          <a:off x="381000" y="1371600"/>
          <a:ext cx="47625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48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BD74-3664-4FEE-9842-E6FCAED3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r-HR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Dokumenti: u zemljama PEMPAL-a vs. na globalnoj razini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713FA-5E6D-4512-B87E-685738EC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8E5F9-CD3F-4802-ADC1-8F1A8521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4CC6F9-445C-4387-A19B-2539A083294C}"/>
              </a:ext>
            </a:extLst>
          </p:cNvPr>
          <p:cNvSpPr/>
          <p:nvPr/>
        </p:nvSpPr>
        <p:spPr>
          <a:xfrm>
            <a:off x="571500" y="116056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Postotak zemalja koje su u 2017. objavile ključne proračunske dokumente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F7ACAC-2430-4691-9D8D-52AF98FDE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24972"/>
            <a:ext cx="7314323" cy="4170056"/>
          </a:xfrm>
        </p:spPr>
      </p:pic>
    </p:spTree>
    <p:extLst>
      <p:ext uri="{BB962C8B-B14F-4D97-AF65-F5344CB8AC3E}">
        <p14:creationId xmlns:p14="http://schemas.microsoft.com/office/powerpoint/2010/main" val="43034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Anketa o otvorenosti proračuna za 2017.: rezultat br. 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Vidljiva je stagnacija u pogledu napretka prema većoj transparentnosti prvi put otkad je IBP počeo mjeriti transparentnost prije više od desetljeća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8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r-HR" sz="2800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Povećanje transparentnosti stagniralo je između 2015. i 2017.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6A710-8CD5-4907-BC41-186DFD16C37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77724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Prosječna vrijednost Indeksa otvorenosti proračuna 2015. iznosila je u prosjeku 45 bodova, a 2017. pala je na 43 boda u 102 zemlje koje su bile obuhvaćene objema Anketama</a:t>
            </a:r>
          </a:p>
          <a:p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To se dogodilo prvi put nakon 2008.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Međutim, u zemljama PEMPAL-a prosječna vrijednost Indeksa otvorenosti proračuna povećala se s 52 na 53 boda u 17 usporedivih zemalja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61D970-4D22-46DD-9219-84A2F32E6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24200"/>
            <a:ext cx="9157399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9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hr-HR" sz="2800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Pad vrijednosti Indeksa otvorenosti proračuna varira od regije do regije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143000"/>
            <a:ext cx="7772400" cy="403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CD155C-D9FA-4499-9F6F-76EC1C76B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63" y="1380839"/>
            <a:ext cx="6611273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8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391400" cy="40386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hr-HR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Neto broj dokumenata objavljenih između Anketa o otvorenosti proračuna za 2015. i 2017. pao je za 37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hr-HR" sz="1800" dirty="0">
                <a:latin typeface="Helvetica" panose="020B0604020202020204" pitchFamily="34" charset="0"/>
                <a:cs typeface="Helvetica" panose="020B0604020202020204" pitchFamily="34" charset="0"/>
              </a:rPr>
              <a:t>Tada je Anketa prvi put zabilježila pad u broju objavljenih dokumenata</a:t>
            </a:r>
          </a:p>
          <a:p>
            <a:pPr>
              <a:spcAft>
                <a:spcPts val="1200"/>
              </a:spcAft>
            </a:pPr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Pad je bio koncentriran u </a:t>
            </a:r>
            <a:r>
              <a:rPr lang="hr-HR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supsaharskoj</a:t>
            </a:r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 Africi, koja je objavila 27 dokumenata manje</a:t>
            </a:r>
          </a:p>
          <a:p>
            <a:pPr>
              <a:spcAft>
                <a:spcPts val="1200"/>
              </a:spcAft>
            </a:pPr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Zemlje PEMPAL-a objavile su četiri dokumenta manje u tom razdoblju</a:t>
            </a:r>
          </a:p>
          <a:p>
            <a:pPr lvl="1">
              <a:spcAft>
                <a:spcPts val="1200"/>
              </a:spcAft>
            </a:pPr>
            <a:r>
              <a:rPr lang="hr-HR" sz="1800" dirty="0">
                <a:latin typeface="Helvetica" panose="020B0604020202020204" pitchFamily="34" charset="0"/>
                <a:cs typeface="Helvetica" panose="020B0604020202020204" pitchFamily="34" charset="0"/>
              </a:rPr>
              <a:t>OECD: Broj objavljenih dokumenata manji je za šest, tj. za otprilike 5 % </a:t>
            </a:r>
          </a:p>
          <a:p>
            <a:pPr lvl="1">
              <a:spcAft>
                <a:spcPts val="1200"/>
              </a:spcAft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46E97-36E8-47D8-BE4C-8F4767B33D78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r>
              <a:rPr lang="hr-HR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Niža vrijednost Indeksa otvorenosti proračuna na globalnoj razini odražava smanjenje broja objavljenih dokumenata</a:t>
            </a:r>
          </a:p>
        </p:txBody>
      </p:sp>
    </p:spTree>
    <p:extLst>
      <p:ext uri="{BB962C8B-B14F-4D97-AF65-F5344CB8AC3E}">
        <p14:creationId xmlns:p14="http://schemas.microsoft.com/office/powerpoint/2010/main" val="165549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r>
              <a:rPr lang="hr-HR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Pregled dužeg razdoblja: 2008. – 2017.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Smanjenje transparentnosti proračuna u 2017. nije izbrisalo sve dobitke iz prethodnih Anketa o otvorenosti proračuna</a:t>
            </a:r>
          </a:p>
          <a:p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Između 2008. i 2017. prosječna vrijednost Indeksa otvorenosti proračuna povećala se za šest bodova u usporedivim zemljama</a:t>
            </a:r>
          </a:p>
          <a:p>
            <a:pPr lvl="1"/>
            <a:r>
              <a:rPr lang="hr-HR" sz="1800" dirty="0">
                <a:latin typeface="Helvetica" panose="020B0604020202020204" pitchFamily="34" charset="0"/>
                <a:cs typeface="Helvetica" panose="020B0604020202020204" pitchFamily="34" charset="0"/>
              </a:rPr>
              <a:t>Između 2008. i 2017. u zemljama PEMPAL-a prosječna se vrijednost Indeksa otvorenosti proračuna povećala za osam bodova u 15 usporedivih zemalja </a:t>
            </a:r>
          </a:p>
          <a:p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Uzimajući u obzir globalni prosjek, dostupni proračunski dokumenti sadržavaju više informacija nego prethodnih godina</a:t>
            </a:r>
          </a:p>
          <a:p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U regiji se ističe Gruzija, koja je u posljednjem desetljeću ostvarila značajan napredak</a:t>
            </a: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20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Anketa o otvorenosti proračuna za 2017.: rezultat br. 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Probleme povezane s nedostatkom transparentnosti proračuna dodatno pogoršava ograničen nadzor i slaba mogućnost sudjelovanja javnosti u proračunskom postupku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4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r-HR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Nadzor na globalnoj razini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1560"/>
            <a:ext cx="3810000" cy="4434840"/>
          </a:xfrm>
        </p:spPr>
        <p:txBody>
          <a:bodyPr/>
          <a:lstStyle/>
          <a:p>
            <a:r>
              <a:rPr lang="hr-HR" sz="2000"/>
              <a:t>Prosječna vrijednost nadzora na globalnoj razini 2017. je iznosila 53 boda od mogućih 100</a:t>
            </a:r>
          </a:p>
          <a:p>
            <a:r>
              <a:rPr lang="hr-HR" sz="2000"/>
              <a:t>Vrhovne revizijske institucije (63/100) ostvaruju bolje rezultate od zakonodavnih tijela (48/100) u pogledu pokazatelja nadzora</a:t>
            </a:r>
          </a:p>
          <a:p>
            <a:r>
              <a:rPr lang="hr-HR" sz="2000"/>
              <a:t> Neovisne fiskalne institucije nisu česta pojava:  u samo 28 zemalja od njih 115 postojale su neovisne fiskalne institucije krajem 2016.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60451" y="1051560"/>
            <a:ext cx="3810000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r-HR" sz="1800" b="1">
                <a:latin typeface="Helvetica" panose="020B0604020202020204" pitchFamily="34" charset="0"/>
                <a:cs typeface="Helvetica" panose="020B0604020202020204" pitchFamily="34" charset="0"/>
              </a:rPr>
              <a:t>Kombinirana vrijednost nadzora koji provode zakonodavna tijela i vrhovne revizijske institucije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6078B-7F3A-4BA3-8458-183C3F4DE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85" y="1911506"/>
            <a:ext cx="4371842" cy="42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9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9156-D1F8-4334-A3D6-583B9688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r-HR" sz="2600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U zemljama PEMPAL-a nadzor je ocijenjen adekvatnim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B6A58-8E0C-4BB3-B78A-B13A6F4B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8233"/>
            <a:ext cx="5257800" cy="4038600"/>
          </a:xfrm>
        </p:spPr>
        <p:txBody>
          <a:bodyPr/>
          <a:lstStyle/>
          <a:p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Prosječna vrijednost nadzora u zemljama PEMPAL-a 2017. je iznosila 67 od mogućih 100 bodova</a:t>
            </a:r>
          </a:p>
          <a:p>
            <a:pPr lvl="1">
              <a:spcAft>
                <a:spcPts val="600"/>
              </a:spcAft>
            </a:pPr>
            <a:r>
              <a:rPr lang="hr-HR" sz="1800" dirty="0"/>
              <a:t>OECD-ov prosjek iznosi 72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Nadzor koji provode revizijske institucije ocijenjen je bolje od nadzora zakonodavnih tijela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Neovisne fiskalne institucije nisu česta pojava:  u samo šest zemalja PEMPAL-a, od njih 18, postoje neovisne fiskalne institucije</a:t>
            </a:r>
          </a:p>
          <a:p>
            <a:pPr lvl="1"/>
            <a:r>
              <a:rPr lang="hr-HR" sz="1800" dirty="0"/>
              <a:t>OECD:  u 14 zemalja od 22 postoje neovisne fiskalne institucije</a:t>
            </a: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DE279-8F58-49A6-97D2-F04CB109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587BC-9C11-48BD-91E9-965E9904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0A064-4513-4B49-B9E9-CE28C8BF1EE4}"/>
              </a:ext>
            </a:extLst>
          </p:cNvPr>
          <p:cNvSpPr txBox="1"/>
          <p:nvPr/>
        </p:nvSpPr>
        <p:spPr>
          <a:xfrm>
            <a:off x="6140949" y="799128"/>
            <a:ext cx="2545851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r-HR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Prosječna vrijednost nadzora koji provode zakonodavna tijela i vrhovne revizijske institucije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EC4EEC-6D39-404F-9083-A0D6A33CA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64" y="2286000"/>
            <a:ext cx="3419936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5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31520"/>
          </a:xfrm>
        </p:spPr>
        <p:txBody>
          <a:bodyPr/>
          <a:lstStyle/>
          <a:p>
            <a:r>
              <a:rPr lang="hr-HR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Anketa o otvorenosti proračuna (AOP)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Anketa procjenjuje jesu li ispunjeni osnovni uvjeti u području proračuna nužni za funkcioniranje predstavničke demokracije:</a:t>
            </a:r>
          </a:p>
          <a:p>
            <a:pPr lvl="1"/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slobodan tok informacija</a:t>
            </a:r>
          </a:p>
          <a:p>
            <a:pPr lvl="1"/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nadzor koji provode zakonodavna tijela i revizori</a:t>
            </a:r>
          </a:p>
          <a:p>
            <a:pPr lvl="1"/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mogućnost sudjelovanja javnosti u vladinom donošenju odluka i u nadzoru.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149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hr-HR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Nadzor koji provode zakonodavna tijela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66716"/>
          </a:xfrm>
        </p:spPr>
        <p:txBody>
          <a:bodyPr/>
          <a:lstStyle/>
          <a:p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Zakonodavna tijela više provode nadzor u ranijim fazama proračunskog postupka nego tijekom provedbe proračuna</a:t>
            </a:r>
          </a:p>
          <a:p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Na globalnoj razini zakonodavna tijela ne mijenjaju proračun u gotovo polovini zemalja obuhvaćenih Anketom</a:t>
            </a:r>
          </a:p>
          <a:p>
            <a:pPr lvl="1"/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Rezultat je bolji u zemljama PEMPAL-a:  u 83 % zemalja zakonodavstvo uspješno unosi izmjene u proračun</a:t>
            </a:r>
          </a:p>
          <a:p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Nadalje, u više od polovine zemalja izvršna vlast ima mogućnost izmjene proračuna tijekom njegove provedbe bez odobrenja zakonodavne vlasti</a:t>
            </a:r>
          </a:p>
          <a:p>
            <a:pPr lvl="1"/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U polovini zemalja PEMPAL-a izvršna tijela preraspoređuju sredstva između administrativnih jedinica bez odobrenja zakonodavne vlasti</a:t>
            </a:r>
          </a:p>
          <a:p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U više od trećine zemalja zakonodavstvo ne pregledava revizorsko izvješće o godišnjem proračunu koje izrađuje vrhovna revizijska institucija</a:t>
            </a:r>
          </a:p>
          <a:p>
            <a:pPr lvl="1"/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U većini zemalja PEMPAL-a (16 od 18) zakonodavstvo pregledava revizorsko izvješće; međutim, u samo sedam njih objavljuje se izvješće o rezultatima u roku od tri mjeseca od objave izvješća vrhovne revizijske institucije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847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r-HR" sz="3200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Nadzor koji provode vrhovne revizijske institucije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1560"/>
            <a:ext cx="4035552" cy="4206240"/>
          </a:xfrm>
        </p:spPr>
        <p:txBody>
          <a:bodyPr/>
          <a:lstStyle/>
          <a:p>
            <a:r>
              <a:rPr lang="hr-HR" sz="2000">
                <a:latin typeface="Helvetica" panose="020B0604020202020204" pitchFamily="34" charset="0"/>
                <a:cs typeface="Helvetica" panose="020B0604020202020204" pitchFamily="34" charset="0"/>
              </a:rPr>
              <a:t>U većini zemalja obuhvaćenih Anketom nadzor koji provode vrhovne revizijske institucije ocijenjen je adekvatnim</a:t>
            </a:r>
          </a:p>
          <a:p>
            <a:pPr lvl="1"/>
            <a:r>
              <a:rPr lang="hr-HR" sz="1600">
                <a:latin typeface="Helvetica" panose="020B0604020202020204" pitchFamily="34" charset="0"/>
                <a:cs typeface="Helvetica" panose="020B0604020202020204" pitchFamily="34" charset="0"/>
              </a:rPr>
              <a:t>U gotovo svim zemljama PEMPAL-a nadzor je ocijenjen adekvatnim (17/18)</a:t>
            </a:r>
          </a:p>
          <a:p>
            <a:r>
              <a:rPr lang="hr-HR" sz="2000">
                <a:latin typeface="Helvetica" panose="020B0604020202020204" pitchFamily="34" charset="0"/>
                <a:cs typeface="Helvetica" panose="020B0604020202020204" pitchFamily="34" charset="0"/>
              </a:rPr>
              <a:t>Uvjeti su u načelu lošiji u zemljama u kojima je transparentnost proračuna na nižoj razini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27676" y="1054018"/>
            <a:ext cx="3810000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r-HR" sz="1800" b="1">
                <a:latin typeface="Helvetica" panose="020B0604020202020204" pitchFamily="34" charset="0"/>
                <a:cs typeface="Helvetica" panose="020B0604020202020204" pitchFamily="34" charset="0"/>
              </a:rPr>
              <a:t>Ocjene nadzora vrhovnih revizijskih institucija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71004C-71AE-4FDE-A344-C9BC340F8D26}"/>
              </a:ext>
            </a:extLst>
          </p:cNvPr>
          <p:cNvSpPr txBox="1"/>
          <p:nvPr/>
        </p:nvSpPr>
        <p:spPr>
          <a:xfrm>
            <a:off x="6496452" y="4038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39AAE9-735F-4EE8-9571-752836697BAD}"/>
              </a:ext>
            </a:extLst>
          </p:cNvPr>
          <p:cNvSpPr txBox="1"/>
          <p:nvPr/>
        </p:nvSpPr>
        <p:spPr>
          <a:xfrm>
            <a:off x="7782708" y="3251364"/>
            <a:ext cx="303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A4CBF-3A7C-4C4B-82BF-B6ED77CBD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89" y="1650393"/>
            <a:ext cx="4666411" cy="475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5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hr-HR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Mjerenje sudjelovanja u okviru Ankete o otvorenosti proračuna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953000"/>
          </a:xfrm>
        </p:spPr>
        <p:txBody>
          <a:bodyPr/>
          <a:lstStyle/>
          <a:p>
            <a:pPr marL="0" indent="0">
              <a:buNone/>
            </a:pPr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18 pitanja o sudjelovanju javnosti u fiskalnoj politici koja obuhvaćaju:</a:t>
            </a:r>
          </a:p>
          <a:p>
            <a:pPr lvl="1"/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mehanizme sudjelovanja </a:t>
            </a:r>
            <a:r>
              <a:rPr lang="hr-H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izvršne vlasti</a:t>
            </a:r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 u pogledu izrade i praćenja proračuna</a:t>
            </a:r>
            <a:r>
              <a:rPr lang="hr-HR" sz="1600" u="sng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/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mehanizme sudjelovanja </a:t>
            </a:r>
            <a:r>
              <a:rPr lang="hr-H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resornog ministarstva</a:t>
            </a:r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 u pogledu izrade i praćenja proračuna </a:t>
            </a:r>
          </a:p>
          <a:p>
            <a:pPr lvl="1"/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mehanizme sudjelovanja </a:t>
            </a:r>
            <a:r>
              <a:rPr lang="hr-H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zakonodavstva</a:t>
            </a:r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 ili zakonodavnog odbora u pogledu izrade proračuna i rasprava o revizijskom izvješću</a:t>
            </a:r>
          </a:p>
          <a:p>
            <a:pPr lvl="1"/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mehanizme sudjelovanja </a:t>
            </a:r>
            <a:r>
              <a:rPr lang="hr-H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vrhovne revizijske institucije</a:t>
            </a:r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 u pogledu utvrđivanja programa revizije i doprinosa revizijskim inspekcijama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200" dirty="0">
                <a:latin typeface="Helvetica" panose="020B0604020202020204" pitchFamily="34" charset="0"/>
                <a:cs typeface="Helvetica" panose="020B0604020202020204" pitchFamily="34" charset="0"/>
              </a:rPr>
              <a:t>Pitanja koja odražavaju načela GIFT-a kao što su:</a:t>
            </a:r>
          </a:p>
          <a:p>
            <a:pPr lvl="1"/>
            <a:r>
              <a:rPr lang="hr-HR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Uključivost</a:t>
            </a:r>
            <a:r>
              <a:rPr lang="hr-H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 poduzimanje konkretnih mjera kako bi se uključile ranjive ili nedovoljno zastupljene skupine te otvorenost svim građanima, ne samo određenim skupinama ili pojedincima</a:t>
            </a:r>
          </a:p>
          <a:p>
            <a:pPr lvl="1"/>
            <a:r>
              <a:rPr lang="hr-H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Pravodobnost:</a:t>
            </a:r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 sudjelovanje u ranim fazama postupka, prije donošenja odluka</a:t>
            </a:r>
          </a:p>
          <a:p>
            <a:pPr lvl="1"/>
            <a:r>
              <a:rPr lang="hr-H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Otvorenost:</a:t>
            </a:r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 sveobuhvatno pokrivanje tema za raspravu i objavljivanje svrhe sudjelovanja javnosti unaprijed</a:t>
            </a:r>
          </a:p>
          <a:p>
            <a:pPr lvl="1"/>
            <a:r>
              <a:rPr lang="hr-H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Održivost:</a:t>
            </a:r>
            <a:r>
              <a:rPr lang="hr-HR" sz="1600" dirty="0">
                <a:latin typeface="Helvetica" panose="020B0604020202020204" pitchFamily="34" charset="0"/>
                <a:cs typeface="Helvetica" panose="020B0604020202020204" pitchFamily="34" charset="0"/>
              </a:rPr>
              <a:t> Pružanje povratnih informacija građanima o doprinosu dobivenom od javnosti </a:t>
            </a:r>
          </a:p>
          <a:p>
            <a:pPr lvl="2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00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hr-HR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Rezultati u pogledu sudjelovanja loši 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hr-HR" sz="2200">
                <a:latin typeface="Helvetica" panose="020B0604020202020204" pitchFamily="34" charset="0"/>
                <a:cs typeface="Helvetica" panose="020B0604020202020204" pitchFamily="34" charset="0"/>
              </a:rPr>
              <a:t>Nijedna zemlja od njih 115 obuhvaćenih Anketom ne omogućava sudjelovanje koje bi se moglo ocijeniti adekvatnim (61 bod ili više)</a:t>
            </a:r>
          </a:p>
          <a:p>
            <a:r>
              <a:rPr lang="hr-HR" sz="2200">
                <a:latin typeface="Helvetica" panose="020B0604020202020204" pitchFamily="34" charset="0"/>
                <a:cs typeface="Helvetica" panose="020B0604020202020204" pitchFamily="34" charset="0"/>
              </a:rPr>
              <a:t>Prosječan broj bodova na globalnoj razini iznosi 12 od mogućih 100</a:t>
            </a:r>
          </a:p>
          <a:p>
            <a:r>
              <a:rPr lang="hr-HR" sz="2200">
                <a:latin typeface="Helvetica" panose="020B0604020202020204" pitchFamily="34" charset="0"/>
                <a:cs typeface="Helvetica" panose="020B0604020202020204" pitchFamily="34" charset="0"/>
              </a:rPr>
              <a:t>U zemljama PEMPAL-a prosječan broj bodova u pogledu sudjelovanja također iznosi 12</a:t>
            </a:r>
          </a:p>
          <a:p>
            <a:pPr lvl="1"/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U zemljama OECD-a prosjek iznosi 22</a:t>
            </a: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407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r-HR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Primjeri mehanizama sudjelovanja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hr-HR" sz="2200" u="sng">
                <a:latin typeface="Helvetica" panose="020B0604020202020204" pitchFamily="34" charset="0"/>
                <a:cs typeface="Helvetica" panose="020B0604020202020204" pitchFamily="34" charset="0"/>
              </a:rPr>
              <a:t>Filipini:</a:t>
            </a:r>
            <a:r>
              <a:rPr lang="hr-HR" sz="2200">
                <a:latin typeface="Helvetica" panose="020B0604020202020204" pitchFamily="34" charset="0"/>
                <a:cs typeface="Helvetica" panose="020B0604020202020204" pitchFamily="34" charset="0"/>
              </a:rPr>
              <a:t> Sporazumi o partnerstvu za proračun unaprijedili su mogućnost agencija da pregovaraju o svojim proračunskim zahtjevima sa središnjim tijelom za proračun putem partnerstava s građanima</a:t>
            </a:r>
          </a:p>
          <a:p>
            <a:endParaRPr lang="en-US" sz="2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200" u="sng">
                <a:latin typeface="Helvetica" panose="020B0604020202020204" pitchFamily="34" charset="0"/>
                <a:cs typeface="Helvetica" panose="020B0604020202020204" pitchFamily="34" charset="0"/>
              </a:rPr>
              <a:t>Južna Koreja:</a:t>
            </a:r>
            <a:r>
              <a:rPr lang="hr-HR" sz="2200">
                <a:latin typeface="Helvetica" panose="020B0604020202020204" pitchFamily="34" charset="0"/>
                <a:cs typeface="Helvetica" panose="020B0604020202020204" pitchFamily="34" charset="0"/>
              </a:rPr>
              <a:t> Centar za prijavu neekonomične potrošnje proračunskih sredstava u proteklih je 16 godina vladi uštedio u prosjeku jednu milijardu USD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39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hr-HR" sz="3200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Primjeri mehanizama sudjelovanja: </a:t>
            </a:r>
            <a:br>
              <a:rPr lang="hr-HR" sz="3200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hr-HR" sz="3200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038600"/>
          </a:xfrm>
        </p:spPr>
        <p:txBody>
          <a:bodyPr/>
          <a:lstStyle/>
          <a:p>
            <a:pPr marL="914400" lvl="2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000" u="sng">
                <a:latin typeface="Helvetica" panose="020B0604020202020204" pitchFamily="34" charset="0"/>
                <a:cs typeface="Helvetica" panose="020B0604020202020204" pitchFamily="34" charset="0"/>
              </a:rPr>
              <a:t>Ukrajina:</a:t>
            </a:r>
          </a:p>
          <a:p>
            <a:pPr lvl="1"/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Stručne rasprave o proračunu tijekom kojih javnost i vladini dužnosnici razmjenjuju mišljenja o proračunu</a:t>
            </a:r>
          </a:p>
          <a:p>
            <a:pPr lvl="1"/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000" u="sng">
                <a:latin typeface="Helvetica" panose="020B0604020202020204" pitchFamily="34" charset="0"/>
                <a:cs typeface="Helvetica" panose="020B0604020202020204" pitchFamily="34" charset="0"/>
              </a:rPr>
              <a:t>Hrvatska: </a:t>
            </a:r>
          </a:p>
          <a:p>
            <a:pPr lvl="1"/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Gospodarsko socijalno vijeće koje uključuje predstavnike iz više sektora daje mišljenje o prijedlogu proračuna</a:t>
            </a:r>
          </a:p>
          <a:p>
            <a:pPr lvl="1"/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000" u="sng">
                <a:latin typeface="Helvetica" panose="020B0604020202020204" pitchFamily="34" charset="0"/>
                <a:cs typeface="Helvetica" panose="020B0604020202020204" pitchFamily="34" charset="0"/>
              </a:rPr>
              <a:t>Gruzija: </a:t>
            </a:r>
          </a:p>
          <a:p>
            <a:pPr lvl="1"/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Savjetovanje putem interneta o proračunskim prioritetima te Vijeće za koordinaciju u sklopu Ministarstva financija koje se sastaje s dionicima</a:t>
            </a:r>
          </a:p>
          <a:p>
            <a:pPr lvl="1"/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000" u="sng">
                <a:latin typeface="Helvetica" panose="020B0604020202020204" pitchFamily="34" charset="0"/>
                <a:cs typeface="Helvetica" panose="020B0604020202020204" pitchFamily="34" charset="0"/>
              </a:rPr>
              <a:t>Kirgiska Republika:</a:t>
            </a:r>
          </a:p>
          <a:p>
            <a:pPr lvl="1"/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Proračunske rasprave o prijedlogu proračuna izvršne vlasti uz otvoreni poziv Ministarstva financija</a:t>
            </a: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75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r-HR" sz="2600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Tri stupa sustava odgovornosti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51560"/>
            <a:ext cx="4495800" cy="4038600"/>
          </a:xfrm>
        </p:spPr>
        <p:txBody>
          <a:bodyPr/>
          <a:lstStyle/>
          <a:p>
            <a:r>
              <a:rPr lang="hr-HR" sz="2000" dirty="0">
                <a:latin typeface="Helvetica" panose="020B0604020202020204" pitchFamily="34" charset="0"/>
                <a:cs typeface="Helvetica" panose="020B0604020202020204" pitchFamily="34" charset="0"/>
              </a:rPr>
              <a:t>Transparentnost, sudjelovanje i nadzor:  sva su tri stupa potrebna </a:t>
            </a:r>
          </a:p>
          <a:p>
            <a:r>
              <a:rPr lang="hr-HR" sz="2000" dirty="0">
                <a:latin typeface="Helvetica" panose="020B0604020202020204" pitchFamily="34" charset="0"/>
                <a:cs typeface="Helvetica" panose="020B0604020202020204" pitchFamily="34" charset="0"/>
              </a:rPr>
              <a:t>S poboljšanjem rezultata u pogledu transparentnosti poboljšava se i nadzor i sudjelovanje</a:t>
            </a:r>
          </a:p>
          <a:p>
            <a:r>
              <a:rPr lang="hr-HR" sz="2000" dirty="0">
                <a:latin typeface="Helvetica" panose="020B0604020202020204" pitchFamily="34" charset="0"/>
                <a:cs typeface="Helvetica" panose="020B0604020202020204" pitchFamily="34" charset="0"/>
              </a:rPr>
              <a:t>Na globalnoj razini nijedna zemlja nije postigla više od 61 boda u pogledu sva tri stupa sustava odgovornosti</a:t>
            </a:r>
          </a:p>
          <a:p>
            <a:r>
              <a:rPr lang="hr-HR" sz="2000" dirty="0">
                <a:latin typeface="Helvetica" panose="020B0604020202020204" pitchFamily="34" charset="0"/>
                <a:cs typeface="Helvetica" panose="020B0604020202020204" pitchFamily="34" charset="0"/>
              </a:rPr>
              <a:t>Kada je riječ o zemljama PEMPAL-a, Albanija, Češka, Gruzija, Kirgiska Republika, Rusija, Tadžikistan i Ukrajina postigle su više od 61 boda u pogledu transparentnosti i obaju vrsta nadzora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830679" y="1051560"/>
            <a:ext cx="3810000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Sustav proračunske odgovornosti u zemljama PEMPAL-a, 2017.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6A1A3-2265-40EA-ACC8-F31FBA491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124901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0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C8BE3-120A-4D3F-9705-50C070BAC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31976" cy="47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51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3DB107-B7D7-4785-AB6B-5FB478CC58B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295400"/>
            <a:ext cx="4876800" cy="762000"/>
          </a:xfrm>
        </p:spPr>
        <p:txBody>
          <a:bodyPr/>
          <a:lstStyle/>
          <a:p>
            <a:pPr eaLnBrk="1" hangingPunct="1"/>
            <a:r>
              <a:rPr lang="hr-HR" dirty="0"/>
              <a:t>Informacije za kontakt: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133600"/>
            <a:ext cx="5334000" cy="2819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r-HR" sz="2400">
                <a:solidFill>
                  <a:srgbClr val="E77033"/>
                </a:solidFill>
              </a:rPr>
              <a:t>820 First Street, NE</a:t>
            </a:r>
            <a:br>
              <a:rPr lang="hr-HR" sz="2400">
                <a:solidFill>
                  <a:srgbClr val="E77033"/>
                </a:solidFill>
              </a:rPr>
            </a:br>
            <a:r>
              <a:rPr lang="hr-HR" sz="2400">
                <a:solidFill>
                  <a:srgbClr val="E77033"/>
                </a:solidFill>
              </a:rPr>
              <a:t>Suite 510</a:t>
            </a:r>
            <a:br>
              <a:rPr lang="hr-HR" sz="2400">
                <a:solidFill>
                  <a:srgbClr val="E77033"/>
                </a:solidFill>
              </a:rPr>
            </a:br>
            <a:r>
              <a:rPr lang="hr-HR" sz="2400">
                <a:solidFill>
                  <a:srgbClr val="E77033"/>
                </a:solidFill>
              </a:rPr>
              <a:t>Washington, DC 20002</a:t>
            </a:r>
          </a:p>
          <a:p>
            <a:pPr marL="0" indent="0" eaLnBrk="1" hangingPunct="1">
              <a:buNone/>
            </a:pPr>
            <a:r>
              <a:rPr lang="hr-HR" sz="2400">
                <a:solidFill>
                  <a:srgbClr val="E77033"/>
                </a:solidFill>
              </a:rPr>
              <a:t>Telefon: +1-202-408-1080</a:t>
            </a:r>
          </a:p>
          <a:p>
            <a:pPr marL="0" indent="0" eaLnBrk="1" hangingPunct="1">
              <a:buNone/>
            </a:pPr>
            <a:r>
              <a:rPr lang="hr-HR" sz="2400">
                <a:solidFill>
                  <a:srgbClr val="E77033"/>
                </a:solidFill>
              </a:rPr>
              <a:t>Faks: +1-202-408-8173</a:t>
            </a:r>
          </a:p>
          <a:p>
            <a:pPr marL="0" indent="0" eaLnBrk="1" hangingPunct="1">
              <a:buNone/>
            </a:pPr>
            <a:r>
              <a:rPr lang="hr-HR" sz="2400">
                <a:solidFill>
                  <a:srgbClr val="E77033"/>
                </a:solidFill>
              </a:rPr>
              <a:t>E-pošta: info@internationalbudget.org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r-HR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Metodologija Ankete o otvorenosti proračuna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hr-HR" sz="2200">
                <a:latin typeface="Helvetica" panose="020B0604020202020204" pitchFamily="34" charset="0"/>
                <a:cs typeface="Helvetica" panose="020B0604020202020204" pitchFamily="34" charset="0"/>
              </a:rPr>
              <a:t>Provode se isključivo neovisna i usporediva mjerenja transparentnosti proračuna, nadzora i sudjelovanja na globalnoj razini</a:t>
            </a:r>
          </a:p>
          <a:p>
            <a:r>
              <a:rPr lang="hr-HR" sz="2200">
                <a:latin typeface="Helvetica" panose="020B0604020202020204" pitchFamily="34" charset="0"/>
                <a:cs typeface="Helvetica" panose="020B0604020202020204" pitchFamily="34" charset="0"/>
              </a:rPr>
              <a:t>Pitanja utemeljena na međunarodnim standardima</a:t>
            </a:r>
          </a:p>
          <a:p>
            <a:r>
              <a:rPr lang="hr-HR" sz="2200">
                <a:latin typeface="Helvetica" panose="020B0604020202020204" pitchFamily="34" charset="0"/>
                <a:cs typeface="Helvetica" panose="020B0604020202020204" pitchFamily="34" charset="0"/>
              </a:rPr>
              <a:t>Provjeravaju se mjerljive činjenice upotrebom 145 pokazatelja na temelju kojih se dodjeljuju bodovi</a:t>
            </a:r>
          </a:p>
          <a:p>
            <a:r>
              <a:rPr lang="hr-HR" sz="2200">
                <a:latin typeface="Helvetica" panose="020B0604020202020204" pitchFamily="34" charset="0"/>
                <a:cs typeface="Helvetica" panose="020B0604020202020204" pitchFamily="34" charset="0"/>
              </a:rPr>
              <a:t>2017.: šesta Anketa obuhvaća 115 zemalja</a:t>
            </a:r>
          </a:p>
          <a:p>
            <a:r>
              <a:rPr lang="hr-HR" sz="2200">
                <a:latin typeface="Helvetica" panose="020B0604020202020204" pitchFamily="34" charset="0"/>
                <a:cs typeface="Helvetica" panose="020B0604020202020204" pitchFamily="34" charset="0"/>
              </a:rPr>
              <a:t>Anketa o otvorenosti proračuna za 2017. obuhvaća 18 zemalja PEMPAL-a od njih 23</a:t>
            </a:r>
          </a:p>
          <a:p>
            <a:pPr lvl="1"/>
            <a:r>
              <a:rPr lang="hr-HR" sz="1800">
                <a:latin typeface="Helvetica" panose="020B0604020202020204" pitchFamily="34" charset="0"/>
                <a:cs typeface="Helvetica" panose="020B0604020202020204" pitchFamily="34" charset="0"/>
              </a:rPr>
              <a:t>Moldova je 2017. dodana u Anketu o otvorenosti proračuna</a:t>
            </a: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96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hr-HR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Što mjeri Anketa o otvorenosti proračuna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626490" y="3682186"/>
            <a:ext cx="219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hr-HR" sz="160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 revidiranih pitanja procjenjuje službene nadzorne institucije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325" y="3682186"/>
            <a:ext cx="2438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hr-HR" sz="160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109 pokazatelja na kojima se temelji Indeks otvorenosti proračuna upotrebljava se kako bi se procijenilo objavljuju li vlade pravodobno putem interneta osam ključnih proračunskih dokumenata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685817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hr-HR" sz="160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 novih pitanja procjenjuje mogućnost sudjelovanja javnosti u donošenju odluka na nacionalnoj razini u pogledu proračuna te u nadzoru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518ED7-B338-47DC-B8BD-D7EDB06C6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977"/>
            <a:ext cx="9144000" cy="25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7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r>
              <a:rPr lang="hr-HR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Anketa o otvorenosti proračuna za 2017.: rezultat br. 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Vlade ne pružaju dostatne informacije kako bi javnost razumjela proračunske odluke, raspravljala o njima i sudjelovala u njima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40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hr-HR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Indeks otvorenosti proračuna za 2017.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877824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latin typeface="Helvetica" panose="020B0604020202020204" pitchFamily="34" charset="0"/>
                <a:cs typeface="Helvetica" panose="020B0604020202020204" pitchFamily="34" charset="0"/>
              </a:rPr>
              <a:t>Prosječna vrijednost Indeksa otvorenosti proračuna u 115 zemalja obuhvaćenih Anketom o otvorenosti proračuna za 2017. iznosi 42 od mogućih 100 bodova, što znači da je transparentnost na globalnoj razini ograničena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233D57-0ED1-4F8B-9509-3F6C2EC7A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"/>
          <a:stretch/>
        </p:blipFill>
        <p:spPr>
          <a:xfrm>
            <a:off x="685800" y="2217795"/>
            <a:ext cx="8259344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4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4262"/>
            <a:ext cx="8534400" cy="685800"/>
          </a:xfrm>
        </p:spPr>
        <p:txBody>
          <a:bodyPr/>
          <a:lstStyle/>
          <a:p>
            <a:r>
              <a:rPr lang="hr-HR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Tri od četiri zemlje podbacile su u pogledu otvorenosti proračuna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76300"/>
            <a:ext cx="7772400" cy="685800"/>
          </a:xfrm>
        </p:spPr>
        <p:txBody>
          <a:bodyPr/>
          <a:lstStyle/>
          <a:p>
            <a:endParaRPr lang="hr-HR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1800" dirty="0">
                <a:latin typeface="Helvetica" panose="020B0604020202020204" pitchFamily="34" charset="0"/>
                <a:cs typeface="Helvetica" panose="020B0604020202020204" pitchFamily="34" charset="0"/>
              </a:rPr>
              <a:t>Prema Indeksu otvorenosti proračuna za 2017., u 89 od 115 zemalja obuhvaćenih Anketom javnosti se ne pružaju dostatne informacije u pogledu državnog proračuna</a:t>
            </a:r>
          </a:p>
          <a:p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2ACB9-8A42-4D22-B612-C2AF5005E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7342"/>
            <a:ext cx="7620000" cy="44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6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A172-2969-4035-9728-5F2D2924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 anchor="ctr" anchorCtr="0"/>
          <a:lstStyle/>
          <a:p>
            <a:r>
              <a:rPr lang="hr-HR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Zemlje PEMPAL-a u prosjeku pružaju ograničene informacije o proračunu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6BE4-2C49-4F07-997B-CF4F920D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2" y="1418492"/>
            <a:ext cx="4114800" cy="4038600"/>
          </a:xfrm>
        </p:spPr>
        <p:txBody>
          <a:bodyPr/>
          <a:lstStyle/>
          <a:p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U Anketu o otvorenosti proračuna za 2017. uključeno je 18 zemalja PEMPAL-a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Prosječna vrijednost Indeksa u tim zemljama iznosi </a:t>
            </a:r>
            <a:r>
              <a:rPr lang="hr-H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54</a:t>
            </a:r>
            <a:r>
              <a:rPr lang="hr-HR" sz="2400" b="0" dirty="0">
                <a:latin typeface="Helvetica" panose="020B0604020202020204" pitchFamily="34" charset="0"/>
                <a:cs typeface="Helvetica" panose="020B0604020202020204" pitchFamily="34" charset="0"/>
              </a:rPr>
              <a:t> boda</a:t>
            </a:r>
          </a:p>
          <a:p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U usporedbi s:</a:t>
            </a:r>
          </a:p>
          <a:p>
            <a:pPr lvl="1"/>
            <a:r>
              <a:rPr lang="hr-HR" sz="1800" dirty="0">
                <a:latin typeface="Helvetica" panose="020B0604020202020204" pitchFamily="34" charset="0"/>
                <a:cs typeface="Helvetica" panose="020B0604020202020204" pitchFamily="34" charset="0"/>
              </a:rPr>
              <a:t>globalnim prosjekom koji iznosi 42 boda i </a:t>
            </a:r>
          </a:p>
          <a:p>
            <a:pPr lvl="1"/>
            <a:r>
              <a:rPr lang="hr-HR" sz="1800" dirty="0">
                <a:latin typeface="Helvetica" panose="020B0604020202020204" pitchFamily="34" charset="0"/>
                <a:cs typeface="Helvetica" panose="020B0604020202020204" pitchFamily="34" charset="0"/>
              </a:rPr>
              <a:t>OECD-ovim prosjekom koji iznosi 68 bodova.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FB236-5963-4158-AD01-58F4F95A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058B6-B4B7-489A-8CE8-5FDFF1B4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3FE7463-2A7A-452F-B774-4638E0B01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2" y="4800600"/>
            <a:ext cx="14366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hr-HR" sz="1400" b="1">
                <a:latin typeface="Calibri" panose="020F0502020204030204" pitchFamily="34" charset="0"/>
              </a:rPr>
              <a:t>Globalna razina</a:t>
            </a:r>
          </a:p>
          <a:p>
            <a:pPr algn="ctr" eaLnBrk="1" hangingPunct="1"/>
            <a:r>
              <a:rPr lang="hr-HR" sz="1400">
                <a:latin typeface="Calibri" panose="020F0502020204030204" pitchFamily="34" charset="0"/>
              </a:rPr>
              <a:t>115</a:t>
            </a:r>
            <a:br>
              <a:rPr lang="hr-HR" sz="1400">
                <a:latin typeface="Calibri" panose="020F0502020204030204" pitchFamily="34" charset="0"/>
              </a:rPr>
            </a:br>
            <a:r>
              <a:rPr lang="hr-HR" sz="1400">
                <a:latin typeface="Calibri" panose="020F0502020204030204" pitchFamily="34" charset="0"/>
              </a:rPr>
              <a:t>zemalja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C17B928E-8A5B-4D6E-BC3B-75139260D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2" y="4802187"/>
            <a:ext cx="8651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hr-HR" sz="1400" b="1">
                <a:latin typeface="Calibri" panose="020F0502020204030204" pitchFamily="34" charset="0"/>
              </a:rPr>
              <a:t>OECD</a:t>
            </a:r>
            <a:br>
              <a:rPr lang="hr-HR" sz="1400" b="1">
                <a:latin typeface="Calibri" panose="020F0502020204030204" pitchFamily="34" charset="0"/>
              </a:rPr>
            </a:br>
            <a:r>
              <a:rPr lang="hr-HR" sz="1400">
                <a:latin typeface="Calibri" panose="020F0502020204030204" pitchFamily="34" charset="0"/>
              </a:rPr>
              <a:t>22</a:t>
            </a:r>
            <a:br>
              <a:rPr lang="hr-HR" sz="1400">
                <a:latin typeface="Calibri" panose="020F0502020204030204" pitchFamily="34" charset="0"/>
              </a:rPr>
            </a:br>
            <a:r>
              <a:rPr lang="hr-HR" sz="1400">
                <a:latin typeface="Calibri" panose="020F0502020204030204" pitchFamily="34" charset="0"/>
              </a:rPr>
              <a:t>zemlje</a:t>
            </a:r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D67430DA-EA29-4E42-9527-503A1F8AF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4802187"/>
            <a:ext cx="8651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hr-HR" sz="1400" b="1">
                <a:latin typeface="Calibri" panose="020F0502020204030204" pitchFamily="34" charset="0"/>
              </a:rPr>
              <a:t>PEMPAL</a:t>
            </a:r>
            <a:br>
              <a:rPr lang="hr-HR" sz="1400" b="1">
                <a:latin typeface="Calibri" panose="020F0502020204030204" pitchFamily="34" charset="0"/>
              </a:rPr>
            </a:br>
            <a:r>
              <a:rPr lang="hr-HR" sz="1400">
                <a:latin typeface="Calibri" panose="020F0502020204030204" pitchFamily="34" charset="0"/>
              </a:rPr>
              <a:t>18</a:t>
            </a:r>
            <a:br>
              <a:rPr lang="hr-HR" sz="1400">
                <a:latin typeface="Calibri" panose="020F0502020204030204" pitchFamily="34" charset="0"/>
              </a:rPr>
            </a:br>
            <a:r>
              <a:rPr lang="hr-HR" sz="1400">
                <a:latin typeface="Calibri" panose="020F0502020204030204" pitchFamily="34" charset="0"/>
              </a:rPr>
              <a:t>zemalja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1AC10C2-5738-4BE5-8FBD-FD2F908A1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11658"/>
              </p:ext>
            </p:extLst>
          </p:nvPr>
        </p:nvGraphicFramePr>
        <p:xfrm>
          <a:off x="457200" y="1371600"/>
          <a:ext cx="3962400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84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7261-46E7-49C3-B23F-89CF9FBD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hr-HR" sz="2800" b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Malen broj zemalja PEMPAL-a pruža dostatne informacije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9A022-69B3-4901-B251-35CC5A6E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0EAC6-0E17-4C00-A6F8-082AD0F5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47913-EF99-4CDE-A2F9-61DBD9218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74" y="1742839"/>
            <a:ext cx="6685240" cy="35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359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13966</TotalTime>
  <Words>1589</Words>
  <Application>Microsoft Office PowerPoint</Application>
  <PresentationFormat>On-screen Show (4:3)</PresentationFormat>
  <Paragraphs>275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Helvetica</vt:lpstr>
      <vt:lpstr>Osaka</vt:lpstr>
      <vt:lpstr>Blank Presentation</vt:lpstr>
      <vt:lpstr>PowerPoint Presentation</vt:lpstr>
      <vt:lpstr>Anketa o otvorenosti proračuna (AOP) </vt:lpstr>
      <vt:lpstr>Metodologija Ankete o otvorenosti proračuna</vt:lpstr>
      <vt:lpstr>Što mjeri Anketa o otvorenosti proračuna</vt:lpstr>
      <vt:lpstr>Anketa o otvorenosti proračuna za 2017.: rezultat br. 1</vt:lpstr>
      <vt:lpstr>Indeks otvorenosti proračuna za 2017.</vt:lpstr>
      <vt:lpstr>Tri od četiri zemlje podbacile su u pogledu otvorenosti proračuna</vt:lpstr>
      <vt:lpstr>Zemlje PEMPAL-a u prosjeku pružaju ograničene informacije o proračunu</vt:lpstr>
      <vt:lpstr>Malen broj zemalja PEMPAL-a pruža dostatne informacije</vt:lpstr>
      <vt:lpstr>Kada je riječ o proračunskim dokumentima u zemljama PEMPAL-a...</vt:lpstr>
      <vt:lpstr>Dokumenti: u zemljama PEMPAL-a vs. na globalnoj razini</vt:lpstr>
      <vt:lpstr>Anketa o otvorenosti proračuna za 2017.: rezultat br. 2</vt:lpstr>
      <vt:lpstr>Povećanje transparentnosti stagniralo je između 2015. i 2017.</vt:lpstr>
      <vt:lpstr>Pad vrijednosti Indeksa otvorenosti proračuna varira od regije do regije</vt:lpstr>
      <vt:lpstr>PowerPoint Presentation</vt:lpstr>
      <vt:lpstr>Pregled dužeg razdoblja: 2008. – 2017.</vt:lpstr>
      <vt:lpstr>Anketa o otvorenosti proračuna za 2017.: rezultat br. 3</vt:lpstr>
      <vt:lpstr>Nadzor na globalnoj razini</vt:lpstr>
      <vt:lpstr>U zemljama PEMPAL-a nadzor je ocijenjen adekvatnim</vt:lpstr>
      <vt:lpstr>Nadzor koji provode zakonodavna tijela</vt:lpstr>
      <vt:lpstr>Nadzor koji provode vrhovne revizijske institucije</vt:lpstr>
      <vt:lpstr>Mjerenje sudjelovanja u okviru Ankete o otvorenosti proračuna</vt:lpstr>
      <vt:lpstr>Rezultati u pogledu sudjelovanja loši su</vt:lpstr>
      <vt:lpstr>Primjeri mehanizama sudjelovanja</vt:lpstr>
      <vt:lpstr>Primjeri mehanizama sudjelovanja:  PEMPAL</vt:lpstr>
      <vt:lpstr>Tri stupa sustava odgovornosti</vt:lpstr>
      <vt:lpstr>PowerPoint Presentation</vt:lpstr>
      <vt:lpstr>Informacije za kontakt:</vt:lpstr>
    </vt:vector>
  </TitlesOfParts>
  <Company>Matrix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Matrix</dc:creator>
  <cp:lastModifiedBy>Romana Babić</cp:lastModifiedBy>
  <cp:revision>437</cp:revision>
  <cp:lastPrinted>2018-03-01T21:40:25Z</cp:lastPrinted>
  <dcterms:created xsi:type="dcterms:W3CDTF">2008-06-23T16:25:12Z</dcterms:created>
  <dcterms:modified xsi:type="dcterms:W3CDTF">2018-03-07T12:51:00Z</dcterms:modified>
</cp:coreProperties>
</file>