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398" r:id="rId2"/>
    <p:sldId id="320" r:id="rId3"/>
    <p:sldId id="316" r:id="rId4"/>
    <p:sldId id="364" r:id="rId5"/>
    <p:sldId id="348" r:id="rId6"/>
    <p:sldId id="354" r:id="rId7"/>
    <p:sldId id="363" r:id="rId8"/>
    <p:sldId id="379" r:id="rId9"/>
    <p:sldId id="401" r:id="rId10"/>
    <p:sldId id="380" r:id="rId11"/>
    <p:sldId id="388" r:id="rId12"/>
    <p:sldId id="350" r:id="rId13"/>
    <p:sldId id="373" r:id="rId14"/>
    <p:sldId id="374" r:id="rId15"/>
    <p:sldId id="387" r:id="rId16"/>
    <p:sldId id="334" r:id="rId17"/>
    <p:sldId id="355" r:id="rId18"/>
    <p:sldId id="390" r:id="rId19"/>
    <p:sldId id="389" r:id="rId20"/>
    <p:sldId id="377" r:id="rId21"/>
    <p:sldId id="338" r:id="rId22"/>
    <p:sldId id="400" r:id="rId23"/>
    <p:sldId id="378" r:id="rId24"/>
    <p:sldId id="392" r:id="rId25"/>
    <p:sldId id="397" r:id="rId26"/>
    <p:sldId id="343" r:id="rId27"/>
    <p:sldId id="399" r:id="rId28"/>
    <p:sldId id="29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li Garg" initials="AG" lastIdx="11" clrIdx="0">
    <p:extLst>
      <p:ext uri="{19B8F6BF-5375-455C-9EA6-DF929625EA0E}">
        <p15:presenceInfo xmlns:p15="http://schemas.microsoft.com/office/powerpoint/2012/main" userId="S-1-5-21-618787523-2050975594-1059600366-1655" providerId="AD"/>
      </p:ext>
    </p:extLst>
  </p:cmAuthor>
  <p:cmAuthor id="2" name="Jason Lakin" initials="JL" lastIdx="82" clrIdx="1">
    <p:extLst>
      <p:ext uri="{19B8F6BF-5375-455C-9EA6-DF929625EA0E}">
        <p15:presenceInfo xmlns:p15="http://schemas.microsoft.com/office/powerpoint/2012/main" userId="Jason Lakin" providerId="None"/>
      </p:ext>
    </p:extLst>
  </p:cmAuthor>
  <p:cmAuthor id="3" name="Joel Friedman" initials="JF" lastIdx="36" clrIdx="2">
    <p:extLst>
      <p:ext uri="{19B8F6BF-5375-455C-9EA6-DF929625EA0E}">
        <p15:presenceInfo xmlns:p15="http://schemas.microsoft.com/office/powerpoint/2012/main" userId="S-1-5-21-1292428093-1383384898-1417001333-8143" providerId="AD"/>
      </p:ext>
    </p:extLst>
  </p:cmAuthor>
  <p:cmAuthor id="4" name="Daniel Hiller" initials="DH" lastIdx="23" clrIdx="3">
    <p:extLst>
      <p:ext uri="{19B8F6BF-5375-455C-9EA6-DF929625EA0E}">
        <p15:presenceInfo xmlns:p15="http://schemas.microsoft.com/office/powerpoint/2012/main" userId="S-1-5-21-618787523-2050975594-1059600366-16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66"/>
    <a:srgbClr val="008000"/>
    <a:srgbClr val="139D16"/>
    <a:srgbClr val="F2D10E"/>
    <a:srgbClr val="BF4C05"/>
    <a:srgbClr val="E77033"/>
    <a:srgbClr val="005580"/>
    <a:srgbClr val="0078B4"/>
    <a:srgbClr val="006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1" autoAdjust="0"/>
    <p:restoredTop sz="76179" autoAdjust="0"/>
  </p:normalViewPr>
  <p:slideViewPr>
    <p:cSldViewPr showGuides="1">
      <p:cViewPr varScale="1">
        <p:scale>
          <a:sx n="51" d="100"/>
          <a:sy n="51" d="100"/>
        </p:scale>
        <p:origin x="1652" y="80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UserData$\HomeDrive\storbert\PEMPAL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UserData$\HomeDrive\storbert\PEMPAL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Sheet2!$C$25:$E$25</c:f>
              <c:strCache>
                <c:ptCount val="3"/>
                <c:pt idx="0">
                  <c:v>OECD</c:v>
                </c:pt>
                <c:pt idx="1">
                  <c:v>PEMPAL</c:v>
                </c:pt>
                <c:pt idx="2">
                  <c:v>Global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C1-460B-8EA9-BEA89F5258E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C1-460B-8EA9-BEA89F5258E9}"/>
              </c:ext>
            </c:extLst>
          </c:dPt>
          <c:dLbls>
            <c:dLbl>
              <c:idx val="0"/>
              <c:layout>
                <c:manualLayout>
                  <c:x val="0"/>
                  <c:y val="0.316736293379994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1-460B-8EA9-BEA89F5258E9}"/>
                </c:ext>
              </c:extLst>
            </c:dLbl>
            <c:dLbl>
              <c:idx val="1"/>
              <c:layout>
                <c:manualLayout>
                  <c:x val="-3.1378894440341805E-17"/>
                  <c:y val="0.265810367454068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C1-460B-8EA9-BEA89F5258E9}"/>
                </c:ext>
              </c:extLst>
            </c:dLbl>
            <c:dLbl>
              <c:idx val="2"/>
              <c:layout>
                <c:manualLayout>
                  <c:x val="0"/>
                  <c:y val="0.205625182268883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1-460B-8EA9-BEA89F525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Sheet2!$C$25:$E$25</c:f>
              <c:strCache>
                <c:ptCount val="3"/>
                <c:pt idx="0">
                  <c:v>OECD</c:v>
                </c:pt>
                <c:pt idx="1">
                  <c:v>PEMPAL</c:v>
                </c:pt>
                <c:pt idx="2">
                  <c:v>Global</c:v>
                </c:pt>
              </c:strCache>
            </c:strRef>
          </c:cat>
          <c:val>
            <c:numRef>
              <c:f>Sheet2!$C$26:$E$26</c:f>
              <c:numCache>
                <c:formatCode>General</c:formatCode>
                <c:ptCount val="3"/>
                <c:pt idx="0">
                  <c:v>68</c:v>
                </c:pt>
                <c:pt idx="1">
                  <c:v>54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C1-460B-8EA9-BEA89F525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-66"/>
        <c:axId val="433263328"/>
        <c:axId val="433263000"/>
      </c:barChart>
      <c:catAx>
        <c:axId val="433263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263000"/>
        <c:crosses val="autoZero"/>
        <c:auto val="1"/>
        <c:lblAlgn val="ctr"/>
        <c:lblOffset val="100"/>
        <c:noMultiLvlLbl val="0"/>
      </c:catAx>
      <c:valAx>
        <c:axId val="433263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263328"/>
        <c:crosses val="autoZero"/>
        <c:crossBetween val="between"/>
        <c:majorUnit val="10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Countries Providing Sufficient Budget Information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OBI!$H$3</c:f>
              <c:strCache>
                <c:ptCount val="1"/>
                <c:pt idx="0">
                  <c:v>Sufficient (61 or higher)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OBI!$I$2:$J$2</c:f>
              <c:strCache>
                <c:ptCount val="2"/>
                <c:pt idx="0">
                  <c:v>PEMPAL</c:v>
                </c:pt>
                <c:pt idx="1">
                  <c:v>OECD</c:v>
                </c:pt>
              </c:strCache>
            </c:strRef>
          </c:cat>
          <c:val>
            <c:numRef>
              <c:f>OBI!$I$3:$J$3</c:f>
              <c:numCache>
                <c:formatCode>General</c:formatCode>
                <c:ptCount val="2"/>
                <c:pt idx="0">
                  <c:v>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D-40E4-A554-9FB8877CADE2}"/>
            </c:ext>
          </c:extLst>
        </c:ser>
        <c:ser>
          <c:idx val="1"/>
          <c:order val="1"/>
          <c:tx>
            <c:strRef>
              <c:f>OBI!$H$4</c:f>
              <c:strCache>
                <c:ptCount val="1"/>
                <c:pt idx="0">
                  <c:v>Insufficient (60 or below)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OBI!$I$2:$J$2</c:f>
              <c:strCache>
                <c:ptCount val="2"/>
                <c:pt idx="0">
                  <c:v>PEMPAL</c:v>
                </c:pt>
                <c:pt idx="1">
                  <c:v>OECD</c:v>
                </c:pt>
              </c:strCache>
            </c:strRef>
          </c:cat>
          <c:val>
            <c:numRef>
              <c:f>OBI!$I$4:$J$4</c:f>
              <c:numCache>
                <c:formatCode>General</c:formatCode>
                <c:ptCount val="2"/>
                <c:pt idx="0">
                  <c:v>13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D-40E4-A554-9FB8877CA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344848"/>
        <c:axId val="540345504"/>
      </c:barChart>
      <c:catAx>
        <c:axId val="54034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345504"/>
        <c:crosses val="autoZero"/>
        <c:auto val="1"/>
        <c:lblAlgn val="ctr"/>
        <c:lblOffset val="100"/>
        <c:noMultiLvlLbl val="0"/>
      </c:catAx>
      <c:valAx>
        <c:axId val="54034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3448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57-41E3-856E-9508E7C1A22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57-41E3-856E-9508E7C1A22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57-41E3-856E-9508E7C1A22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957-41E3-856E-9508E7C1A220}"/>
              </c:ext>
            </c:extLst>
          </c:dPt>
          <c:dLbls>
            <c:dLbl>
              <c:idx val="0"/>
              <c:layout>
                <c:manualLayout>
                  <c:x val="-0.26400000000000001"/>
                  <c:y val="-0.243965630373789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22666666666667"/>
                      <c:h val="0.18706896551724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57-41E3-856E-9508E7C1A220}"/>
                </c:ext>
              </c:extLst>
            </c:dLbl>
            <c:dLbl>
              <c:idx val="1"/>
              <c:layout>
                <c:manualLayout>
                  <c:x val="-8.0000000000000002E-3"/>
                  <c:y val="7.78662096117295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46666666666666"/>
                      <c:h val="0.1928160919540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57-41E3-856E-9508E7C1A220}"/>
                </c:ext>
              </c:extLst>
            </c:dLbl>
            <c:dLbl>
              <c:idx val="3"/>
              <c:layout>
                <c:manualLayout>
                  <c:x val="0.25600010498687664"/>
                  <c:y val="2.155172413793103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18656167978997"/>
                      <c:h val="9.13838356412345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957-41E3-856E-9508E7C1A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OBI!$R$4:$R$7</c:f>
              <c:strCache>
                <c:ptCount val="4"/>
                <c:pt idx="0">
                  <c:v>Publicly Available</c:v>
                </c:pt>
                <c:pt idx="1">
                  <c:v>Published Late</c:v>
                </c:pt>
                <c:pt idx="2">
                  <c:v>Internal Use</c:v>
                </c:pt>
                <c:pt idx="3">
                  <c:v>Not Published</c:v>
                </c:pt>
              </c:strCache>
            </c:strRef>
          </c:cat>
          <c:val>
            <c:numRef>
              <c:f>OBI!$S$4:$S$7</c:f>
              <c:numCache>
                <c:formatCode>General</c:formatCode>
                <c:ptCount val="4"/>
                <c:pt idx="0">
                  <c:v>112</c:v>
                </c:pt>
                <c:pt idx="1">
                  <c:v>13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57-41E3-856E-9508E7C1A22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'3'!$C$10</c:f>
              <c:strCache>
                <c:ptCount val="1"/>
                <c:pt idx="0">
                  <c:v>PEMPAL (18 countries)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'3'!$A$11:$B$18</c:f>
              <c:strCache>
                <c:ptCount val="8"/>
                <c:pt idx="0">
                  <c:v>Audit Report</c:v>
                </c:pt>
                <c:pt idx="1">
                  <c:v>Year-End Report</c:v>
                </c:pt>
                <c:pt idx="2">
                  <c:v>Mid-Year Review</c:v>
                </c:pt>
                <c:pt idx="3">
                  <c:v>In-Year Reports</c:v>
                </c:pt>
                <c:pt idx="4">
                  <c:v>Citizens Budget</c:v>
                </c:pt>
                <c:pt idx="5">
                  <c:v>Enacted Budget</c:v>
                </c:pt>
                <c:pt idx="6">
                  <c:v>Executive's Budget Proposal</c:v>
                </c:pt>
                <c:pt idx="7">
                  <c:v>Pre-Budget Statement</c:v>
                </c:pt>
              </c:strCache>
            </c:strRef>
          </c:cat>
          <c:val>
            <c:numRef>
              <c:f>'3'!$C$11:$C$18</c:f>
              <c:numCache>
                <c:formatCode>0%</c:formatCode>
                <c:ptCount val="8"/>
                <c:pt idx="0">
                  <c:v>0.94</c:v>
                </c:pt>
                <c:pt idx="1">
                  <c:v>0.94</c:v>
                </c:pt>
                <c:pt idx="2">
                  <c:v>0.33</c:v>
                </c:pt>
                <c:pt idx="3">
                  <c:v>0.94</c:v>
                </c:pt>
                <c:pt idx="4">
                  <c:v>0.61</c:v>
                </c:pt>
                <c:pt idx="5">
                  <c:v>1</c:v>
                </c:pt>
                <c:pt idx="6">
                  <c:v>1</c:v>
                </c:pt>
                <c:pt idx="7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1-4858-AC75-DBC4678F0DB4}"/>
            </c:ext>
          </c:extLst>
        </c:ser>
        <c:ser>
          <c:idx val="1"/>
          <c:order val="1"/>
          <c:tx>
            <c:strRef>
              <c:f>'3'!$D$10</c:f>
              <c:strCache>
                <c:ptCount val="1"/>
                <c:pt idx="0">
                  <c:v>Global (115 countries)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'3'!$A$11:$B$18</c:f>
              <c:strCache>
                <c:ptCount val="8"/>
                <c:pt idx="0">
                  <c:v>Audit Report</c:v>
                </c:pt>
                <c:pt idx="1">
                  <c:v>Year-End Report</c:v>
                </c:pt>
                <c:pt idx="2">
                  <c:v>Mid-Year Review</c:v>
                </c:pt>
                <c:pt idx="3">
                  <c:v>In-Year Reports</c:v>
                </c:pt>
                <c:pt idx="4">
                  <c:v>Citizens Budget</c:v>
                </c:pt>
                <c:pt idx="5">
                  <c:v>Enacted Budget</c:v>
                </c:pt>
                <c:pt idx="6">
                  <c:v>Executive's Budget Proposal</c:v>
                </c:pt>
                <c:pt idx="7">
                  <c:v>Pre-Budget Statement</c:v>
                </c:pt>
              </c:strCache>
            </c:strRef>
          </c:cat>
          <c:val>
            <c:numRef>
              <c:f>'3'!$D$11:$D$18</c:f>
              <c:numCache>
                <c:formatCode>0%</c:formatCode>
                <c:ptCount val="8"/>
                <c:pt idx="0">
                  <c:v>0.66956521739130437</c:v>
                </c:pt>
                <c:pt idx="1">
                  <c:v>0.66086956521739126</c:v>
                </c:pt>
                <c:pt idx="2">
                  <c:v>0.28695652173913044</c:v>
                </c:pt>
                <c:pt idx="3">
                  <c:v>0.69565217391304346</c:v>
                </c:pt>
                <c:pt idx="4">
                  <c:v>0.4956521739130435</c:v>
                </c:pt>
                <c:pt idx="5">
                  <c:v>0.86956521739130432</c:v>
                </c:pt>
                <c:pt idx="6">
                  <c:v>0.76521739130434785</c:v>
                </c:pt>
                <c:pt idx="7">
                  <c:v>0.43478260869565216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31-4858-AC75-DBC4678F0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18014328"/>
        <c:axId val="220849064"/>
      </c:barChart>
      <c:catAx>
        <c:axId val="21801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49064"/>
        <c:crosses val="autoZero"/>
        <c:auto val="1"/>
        <c:lblAlgn val="ctr"/>
        <c:lblOffset val="100"/>
        <c:noMultiLvlLbl val="0"/>
      </c:catAx>
      <c:valAx>
        <c:axId val="2208490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143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'(19-revised) - SSA oversight'!$C$3</c:f>
              <c:strCache>
                <c:ptCount val="1"/>
                <c:pt idx="0">
                  <c:v>Number of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4C0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CA-40BA-81C3-01D966605A13}"/>
              </c:ext>
            </c:extLst>
          </c:dPt>
          <c:dPt>
            <c:idx val="1"/>
            <c:invertIfNegative val="0"/>
            <c:bubble3D val="0"/>
            <c:spPr>
              <a:solidFill>
                <a:srgbClr val="F2D1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CA-40BA-81C3-01D966605A13}"/>
              </c:ext>
            </c:extLst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CA-40BA-81C3-01D966605A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'(19-revised) - SSA oversight'!$A$4:$B$6</c:f>
              <c:multiLvlStrCache>
                <c:ptCount val="3"/>
                <c:lvl>
                  <c:pt idx="0">
                    <c:v>0-40</c:v>
                  </c:pt>
                  <c:pt idx="1">
                    <c:v>41-60</c:v>
                  </c:pt>
                  <c:pt idx="2">
                    <c:v>61-100</c:v>
                  </c:pt>
                </c:lvl>
                <c:lvl>
                  <c:pt idx="0">
                    <c:v>Weak</c:v>
                  </c:pt>
                  <c:pt idx="1">
                    <c:v>Limited</c:v>
                  </c:pt>
                  <c:pt idx="2">
                    <c:v>Adequate</c:v>
                  </c:pt>
                </c:lvl>
              </c:multiLvlStrCache>
            </c:multiLvlStrRef>
          </c:cat>
          <c:val>
            <c:numRef>
              <c:f>'(19-revised) - SSA oversight'!$C$4:$C$6</c:f>
              <c:numCache>
                <c:formatCode>General</c:formatCode>
                <c:ptCount val="3"/>
                <c:pt idx="0">
                  <c:v>41</c:v>
                </c:pt>
                <c:pt idx="1">
                  <c:v>45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CA-40BA-81C3-01D966605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224091560"/>
        <c:axId val="224091952"/>
      </c:barChart>
      <c:catAx>
        <c:axId val="22409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091952"/>
        <c:crosses val="autoZero"/>
        <c:auto val="1"/>
        <c:lblAlgn val="ctr"/>
        <c:lblOffset val="100"/>
        <c:noMultiLvlLbl val="0"/>
      </c:catAx>
      <c:valAx>
        <c:axId val="22409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Number of countries</a:t>
                </a:r>
              </a:p>
            </c:rich>
          </c:tx>
          <c:layout>
            <c:manualLayout>
              <c:xMode val="edge"/>
              <c:yMode val="edge"/>
              <c:x val="9.8039215686274508E-3"/>
              <c:y val="0.19232134898232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0915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'(19-revised) - SSA oversight'!$A$12</c:f>
              <c:strCache>
                <c:ptCount val="1"/>
                <c:pt idx="0">
                  <c:v>PEMPAL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'(19-revised) - SSA oversight'!$B$11:$C$11</c:f>
              <c:strCache>
                <c:ptCount val="2"/>
                <c:pt idx="0">
                  <c:v>Audit Oversight</c:v>
                </c:pt>
                <c:pt idx="1">
                  <c:v>Legislative Oversight</c:v>
                </c:pt>
              </c:strCache>
            </c:strRef>
          </c:cat>
          <c:val>
            <c:numRef>
              <c:f>'(19-revised) - SSA oversight'!$B$12:$C$12</c:f>
              <c:numCache>
                <c:formatCode>General</c:formatCode>
                <c:ptCount val="2"/>
                <c:pt idx="0">
                  <c:v>79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B-4A0D-814B-42B2C6AF20F0}"/>
            </c:ext>
          </c:extLst>
        </c:ser>
        <c:ser>
          <c:idx val="1"/>
          <c:order val="1"/>
          <c:tx>
            <c:strRef>
              <c:f>'(19-revised) - SSA oversight'!$A$13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'(19-revised) - SSA oversight'!$B$11:$C$11</c:f>
              <c:strCache>
                <c:ptCount val="2"/>
                <c:pt idx="0">
                  <c:v>Audit Oversight</c:v>
                </c:pt>
                <c:pt idx="1">
                  <c:v>Legislative Oversight</c:v>
                </c:pt>
              </c:strCache>
            </c:strRef>
          </c:cat>
          <c:val>
            <c:numRef>
              <c:f>'(19-revised) - SSA oversight'!$B$13:$C$13</c:f>
              <c:numCache>
                <c:formatCode>General</c:formatCode>
                <c:ptCount val="2"/>
                <c:pt idx="0">
                  <c:v>84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B-4A0D-814B-42B2C6AF20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8760480"/>
        <c:axId val="815395296"/>
      </c:barChart>
      <c:catAx>
        <c:axId val="7787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395296"/>
        <c:crosses val="autoZero"/>
        <c:auto val="1"/>
        <c:lblAlgn val="ctr"/>
        <c:lblOffset val="100"/>
        <c:noMultiLvlLbl val="0"/>
      </c:catAx>
      <c:valAx>
        <c:axId val="8153952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7604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'(19-revised) - SSA &amp; global'!$A$4:$B$4</c:f>
              <c:strCache>
                <c:ptCount val="2"/>
                <c:pt idx="0">
                  <c:v>Weak</c:v>
                </c:pt>
                <c:pt idx="1">
                  <c:v>0-40</c:v>
                </c:pt>
              </c:strCache>
            </c:strRef>
          </c:tx>
          <c:spPr>
            <a:solidFill>
              <a:srgbClr val="BF4C0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E0-44BA-8E2C-C4B53F6000A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0-44BA-8E2C-C4B53F600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/>
            </c:strRef>
          </c:cat>
          <c:val>
            <c:numRef>
              <c:f>'(19-revised) - SSA &amp; global'!$C$4:$F$4</c:f>
              <c:numCache>
                <c:formatCode>0%</c:formatCode>
                <c:ptCount val="2"/>
                <c:pt idx="0">
                  <c:v>0</c:v>
                </c:pt>
                <c:pt idx="1">
                  <c:v>0.20869565217391303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EE0-44BA-8E2C-C4B53F6000AD}"/>
            </c:ext>
          </c:extLst>
        </c:ser>
        <c:ser>
          <c:idx val="1"/>
          <c:order val="1"/>
          <c:tx>
            <c:strRef>
              <c:f>'(19-revised) - SSA &amp; global'!$A$5:$B$5</c:f>
              <c:strCache>
                <c:ptCount val="2"/>
                <c:pt idx="0">
                  <c:v>Limited</c:v>
                </c:pt>
                <c:pt idx="1">
                  <c:v>41-60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/>
            </c:strRef>
          </c:cat>
          <c:val>
            <c:numRef>
              <c:f>'(19-revised) - SSA &amp; global'!$C$5:$F$5</c:f>
              <c:numCache>
                <c:formatCode>0%</c:formatCode>
                <c:ptCount val="2"/>
                <c:pt idx="0">
                  <c:v>0.06</c:v>
                </c:pt>
                <c:pt idx="1">
                  <c:v>0.1391304347826087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AEE0-44BA-8E2C-C4B53F6000AD}"/>
            </c:ext>
          </c:extLst>
        </c:ser>
        <c:ser>
          <c:idx val="2"/>
          <c:order val="2"/>
          <c:tx>
            <c:strRef>
              <c:f>'(19-revised) - SSA &amp; global'!$A$6:$B$6</c:f>
              <c:strCache>
                <c:ptCount val="2"/>
                <c:pt idx="0">
                  <c:v>Adequate</c:v>
                </c:pt>
                <c:pt idx="1">
                  <c:v>61-100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EE0-44BA-8E2C-C4B53F6000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/>
            </c:strRef>
          </c:cat>
          <c:val>
            <c:numRef>
              <c:f>'(19-revised) - SSA &amp; global'!$C$6:$F$6</c:f>
              <c:numCache>
                <c:formatCode>0%</c:formatCode>
                <c:ptCount val="2"/>
                <c:pt idx="0">
                  <c:v>0.94</c:v>
                </c:pt>
                <c:pt idx="1">
                  <c:v>0.65217391304347827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EE0-44BA-8E2C-C4B53F6000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66095976"/>
        <c:axId val="366096368"/>
        <c:extLst/>
      </c:barChart>
      <c:catAx>
        <c:axId val="366095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096368"/>
        <c:crosses val="autoZero"/>
        <c:auto val="1"/>
        <c:lblAlgn val="ctr"/>
        <c:lblOffset val="100"/>
        <c:noMultiLvlLbl val="0"/>
      </c:catAx>
      <c:valAx>
        <c:axId val="366096368"/>
        <c:scaling>
          <c:orientation val="minMax"/>
          <c:max val="1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 of countries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366095976"/>
        <c:crosses val="autoZero"/>
        <c:crossBetween val="between"/>
        <c:majorUnit val="0.2"/>
        <c:minorUnit val="5.000000000000001E-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25514595511907"/>
          <c:y val="0.22180707817264944"/>
          <c:w val="0.81895439027224071"/>
          <c:h val="0.59866040558042044"/>
        </c:manualLayout>
      </c:layout>
      <c:barChart>
        <c:barDir val="col"/>
        <c:grouping val="clustered"/>
        <c:varyColors val="0"/>
        <c:ser>
          <c:idx val="2"/>
          <c:order val="0"/>
          <c:tx>
            <c:v>Participation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'(23-Data)-SSA'!$D$2:$D$4</c:f>
              <c:numCache>
                <c:formatCode>0</c:formatCode>
                <c:ptCount val="3"/>
                <c:pt idx="0">
                  <c:v>7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5-4101-9E99-F0A45B685457}"/>
            </c:ext>
          </c:extLst>
        </c:ser>
        <c:ser>
          <c:idx val="0"/>
          <c:order val="1"/>
          <c:tx>
            <c:v>Oversight by legislature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'(23-Data)-SSA'!$B$2:$B$4</c:f>
              <c:numCache>
                <c:formatCode>0</c:formatCode>
                <c:ptCount val="3"/>
                <c:pt idx="0">
                  <c:v>53</c:v>
                </c:pt>
                <c:pt idx="1">
                  <c:v>60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5-4101-9E99-F0A45B685457}"/>
            </c:ext>
          </c:extLst>
        </c:ser>
        <c:ser>
          <c:idx val="1"/>
          <c:order val="2"/>
          <c:tx>
            <c:v>Oversight by supreme audit institution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'(23-Data)-SSA'!$C$2:$C$4</c:f>
              <c:numCache>
                <c:formatCode>0</c:formatCode>
                <c:ptCount val="3"/>
                <c:pt idx="0">
                  <c:v>81</c:v>
                </c:pt>
                <c:pt idx="1">
                  <c:v>78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35-4101-9E99-F0A45B685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-27"/>
        <c:axId val="224762184"/>
        <c:axId val="224762576"/>
      </c:barChart>
      <c:catAx>
        <c:axId val="22476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762576"/>
        <c:crosses val="autoZero"/>
        <c:auto val="1"/>
        <c:lblAlgn val="ctr"/>
        <c:lblOffset val="100"/>
        <c:noMultiLvlLbl val="0"/>
      </c:catAx>
      <c:valAx>
        <c:axId val="2247625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scores for participation and oversight</a:t>
                </a:r>
              </a:p>
            </c:rich>
          </c:tx>
          <c:layout>
            <c:manualLayout>
              <c:xMode val="edge"/>
              <c:yMode val="edge"/>
              <c:x val="8.7373662702741085E-3"/>
              <c:y val="0.25390347267887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7621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0.1252</cdr:x>
      <cdr:y>0.82988</cdr:y>
    </cdr:from>
    <cdr:to>
      <cdr:x>0.35153</cdr:x>
      <cdr:y>0.86382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4003567"/>
          <a:ext cx="964253" cy="163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OBI Score</a:t>
          </a:r>
        </a:p>
      </cdr:txBody>
    </cdr:sp>
  </cdr:relSizeAnchor>
  <cdr:relSizeAnchor xmlns:cdr="http://schemas.openxmlformats.org/drawingml/2006/chartDrawing">
    <cdr:from>
      <cdr:x>0.38683</cdr:x>
      <cdr:y>0.82988</cdr:y>
    </cdr:from>
    <cdr:to>
      <cdr:x>0.61316</cdr:x>
      <cdr:y>0.86382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F99A0DC-91AF-4EF9-9401-3A697343E102}"/>
            </a:ext>
          </a:extLst>
        </cdr:cNvPr>
        <cdr:cNvSpPr txBox="1"/>
      </cdr:nvSpPr>
      <cdr:spPr>
        <a:xfrm xmlns:a="http://schemas.openxmlformats.org/drawingml/2006/main">
          <a:off x="1648065" y="4003567"/>
          <a:ext cx="964253" cy="163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OBI Score</a:t>
          </a:r>
        </a:p>
      </cdr:txBody>
    </cdr:sp>
  </cdr:relSizeAnchor>
  <cdr:relSizeAnchor xmlns:cdr="http://schemas.openxmlformats.org/drawingml/2006/chartDrawing">
    <cdr:from>
      <cdr:x>0.65662</cdr:x>
      <cdr:y>0.82988</cdr:y>
    </cdr:from>
    <cdr:to>
      <cdr:x>0.88295</cdr:x>
      <cdr:y>0.86382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9BFBC92-8161-47D5-9377-E05C766F04F0}"/>
            </a:ext>
          </a:extLst>
        </cdr:cNvPr>
        <cdr:cNvSpPr txBox="1"/>
      </cdr:nvSpPr>
      <cdr:spPr>
        <a:xfrm xmlns:a="http://schemas.openxmlformats.org/drawingml/2006/main">
          <a:off x="2797435" y="4003567"/>
          <a:ext cx="964253" cy="163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OBI Score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7648335-4948-4FFB-81A3-2945370BBD85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C72EF7-DF6E-4F39-B735-5F14BFB9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EE33695-974B-40B7-B13A-21CFAB45F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E33695-974B-40B7-B13A-21CFAB45F8C6}" type="slidenum">
              <a:rPr lang="en-US" altLang="en-US">
                <a:solidFill>
                  <a:srgbClr val="000000"/>
                </a:solidFill>
              </a:rPr>
              <a:pPr defTabSz="931774"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51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279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91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58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653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1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77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37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48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8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42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8781DB-916E-4113-AD9B-AFBD5C0D0A8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94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6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18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30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6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92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60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05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oosh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7011988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BP_logo_rgb_30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5791200" y="5594350"/>
            <a:ext cx="0" cy="682625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50292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581400"/>
            <a:ext cx="6400800" cy="457200"/>
          </a:xfrm>
        </p:spPr>
        <p:txBody>
          <a:bodyPr lIns="91440" rIns="91440"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457200"/>
          </a:xfrm>
        </p:spPr>
        <p:txBody>
          <a:bodyPr lIns="91440" rIns="9144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5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B26F-E43B-4509-A33C-701D020FD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5317-B016-4827-BA32-713366F8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E66A-3126-44C2-BE25-B90C7E6F9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D270-E972-4555-A2C8-A9A296872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3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C13A-426C-4837-8934-B56621C06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7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45BE-0F17-46A1-BCDD-050C2B8CD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76A7-45AA-4D74-B5E3-646A26E8D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A710-8CD5-4907-BC41-186DFD16C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6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24B6-EB81-47B5-82F8-BF13F9EAF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3B63-DAF3-4AE3-8DF7-A15A07D8B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6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86B3-8A84-4811-B560-57B8196D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wooshe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545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6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5580">
                    <a:alpha val="27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09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fld id="{4C07E9AF-DB3A-448B-8B38-25540319B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 descr="IBP_logo_rgb_300dp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6263"/>
            <a:ext cx="37338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4"/>
          <p:cNvSpPr>
            <a:spLocks noChangeShapeType="1"/>
          </p:cNvSpPr>
          <p:nvPr userDrawn="1"/>
        </p:nvSpPr>
        <p:spPr bwMode="auto">
          <a:xfrm>
            <a:off x="8610600" y="6096000"/>
            <a:ext cx="0" cy="304800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55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55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558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8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8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0055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558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+mn-cs"/>
              </a:rPr>
              <a:t>www.InternationalBudget.org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724B6-EB81-47B5-82F8-BF13F9EAFE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58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5580"/>
              </a:solidFill>
              <a:effectLst/>
              <a:uLnTx/>
              <a:uFillTx/>
              <a:latin typeface="Arial" panose="020B0604020202020204" pitchFamily="34" charset="0"/>
              <a:ea typeface="Osak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5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6334-5AA5-4D35-AECC-6E8023A9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When it comes to budget documents in PEMPAL…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4E09-A1D8-4626-8D1C-8158E1A1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99" y="1143000"/>
            <a:ext cx="3853543" cy="4038600"/>
          </a:xfrm>
        </p:spPr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About </a:t>
            </a:r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four</a:t>
            </a:r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documents that should be publicly available are not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More than half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of the documents that are not published are already produced</a:t>
            </a: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32622-3E48-4BE7-88C8-F45C8271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A6941-8EDA-4F39-A666-C5FB322D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A51FDF4-CBC2-4A97-83F6-2E43B1D12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522274"/>
              </p:ext>
            </p:extLst>
          </p:nvPr>
        </p:nvGraphicFramePr>
        <p:xfrm>
          <a:off x="381000" y="1371600"/>
          <a:ext cx="47625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48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BD74-3664-4FEE-9842-E6FCAED3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Documents: PEMPAL v. Global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713FA-5E6D-4512-B87E-685738EC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8E5F9-CD3F-4802-ADC1-8F1A8521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AD2094A-8DB5-46D2-BC59-B50554003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656415"/>
              </p:ext>
            </p:extLst>
          </p:nvPr>
        </p:nvGraphicFramePr>
        <p:xfrm>
          <a:off x="485272" y="15240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14CC6F9-445C-4387-A19B-2539A083294C}"/>
              </a:ext>
            </a:extLst>
          </p:cNvPr>
          <p:cNvSpPr/>
          <p:nvPr/>
        </p:nvSpPr>
        <p:spPr>
          <a:xfrm>
            <a:off x="561472" y="1154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Percent of countries publishing key budget document in 2017</a:t>
            </a:r>
          </a:p>
        </p:txBody>
      </p:sp>
    </p:spTree>
    <p:extLst>
      <p:ext uri="{BB962C8B-B14F-4D97-AF65-F5344CB8AC3E}">
        <p14:creationId xmlns:p14="http://schemas.microsoft.com/office/powerpoint/2010/main" val="4303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 2017: Finding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toward greater transparency has stalled for the first time since IBP began measuring it over a decade ago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8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Increases in transparency halted between 2015 and 2017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6A710-8CD5-4907-BC41-186DFD16C37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22290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77724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average OBI score fell from 45 in 2015 to 43 in 2017 for the 102 countries surveyed in both rounds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This was the first time this has happened since 2008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For PEMPAL, however, the average OBI increased from 52 to 53 for the 17 comparable countries</a:t>
            </a:r>
          </a:p>
        </p:txBody>
      </p:sp>
    </p:spTree>
    <p:extLst>
      <p:ext uri="{BB962C8B-B14F-4D97-AF65-F5344CB8AC3E}">
        <p14:creationId xmlns:p14="http://schemas.microsoft.com/office/powerpoint/2010/main" val="6145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OBI decline varies by regions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143000"/>
            <a:ext cx="77724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001" y="1143000"/>
            <a:ext cx="6663998" cy="43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391400" cy="4038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Net number of documents published between 2015 and 2017 Open Budget Surveys declined by 37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First time survey found a drop in document publication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decline was concentrated in Sub-Saharan Africa, which published 27 fewer documents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PEMPAL countries published 4 fewer documents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OECD: Number of documents fell by six, or about 5%. </a:t>
            </a:r>
          </a:p>
          <a:p>
            <a:pPr lvl="1">
              <a:spcAft>
                <a:spcPts val="1200"/>
              </a:spcAft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46E97-36E8-47D8-BE4C-8F4767B33D78}"/>
              </a:ext>
            </a:extLst>
          </p:cNvPr>
          <p:cNvSpPr txBox="1">
            <a:spLocks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r>
              <a:rPr lang="en-US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Lower global OBI score reflects decline in document publication</a:t>
            </a:r>
          </a:p>
        </p:txBody>
      </p:sp>
    </p:spTree>
    <p:extLst>
      <p:ext uri="{BB962C8B-B14F-4D97-AF65-F5344CB8AC3E}">
        <p14:creationId xmlns:p14="http://schemas.microsoft.com/office/powerpoint/2010/main" val="165549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Taking a Longer View: 2008 - 2017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decline in budget transparency in 2017 did not erase all of the gains from previous rounds of the Open Budget Survey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Between 2008 and 2017, the average OBI score rose by six points for comparable countries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 PEMPAL, the average OBI score rose by eight points for 15 comparable countries between 2008 and 2017 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Available budget documents contain more information than they did in previous years, if we look at global averages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Within the region, Georgia stands out for experiencing substantial gains over the last decade</a:t>
            </a: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20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 2017: Finding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associated with a lack of budget transparency are compounded by limited oversight and few opportunities for public participation in budgeting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Oversight Globally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1560"/>
            <a:ext cx="3810000" cy="4434840"/>
          </a:xfrm>
        </p:spPr>
        <p:txBody>
          <a:bodyPr/>
          <a:lstStyle/>
          <a:p>
            <a:r>
              <a:rPr lang="en-US" sz="2000" dirty="0"/>
              <a:t>In 2017, average oversight score for global sample is 53 out of 100</a:t>
            </a:r>
          </a:p>
          <a:p>
            <a:r>
              <a:rPr lang="en-US" sz="2000" dirty="0"/>
              <a:t>Supreme audit institutions (63/100) score better than legislatures (48/100) on oversight indicators</a:t>
            </a:r>
          </a:p>
          <a:p>
            <a:r>
              <a:rPr lang="en-US" sz="2000" dirty="0"/>
              <a:t> Independent fiscal institutions (IFIs) are not prevalent:  Just 28 of 115 countries had IFIs as of the end of 2016.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60451" y="1051560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Combined SAI and Legislative Oversight Score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5FFD30F-7223-4EA5-8C76-7ABB3E6AA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672395"/>
              </p:ext>
            </p:extLst>
          </p:nvPr>
        </p:nvGraphicFramePr>
        <p:xfrm>
          <a:off x="4724400" y="1872297"/>
          <a:ext cx="415691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619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9156-D1F8-4334-A3D6-583B9688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Across PEMPAL, oversight is scored as adequate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6A58-8E0C-4BB3-B78A-B13A6F4B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4876800" cy="4038600"/>
          </a:xfrm>
        </p:spPr>
        <p:txBody>
          <a:bodyPr/>
          <a:lstStyle/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In 2017, the average PEMPAL oversight score is 67 out of 100</a:t>
            </a:r>
          </a:p>
          <a:p>
            <a:pPr lvl="1"/>
            <a:r>
              <a:rPr lang="en-US" sz="1800" dirty="0"/>
              <a:t>OECD average score is 72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Audit oversight practices are better than legislative oversight</a:t>
            </a: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Independent fiscal institutions (IFIs) are not prevalent:  Just six of 18 PEMPAL countries have IFIs</a:t>
            </a:r>
          </a:p>
          <a:p>
            <a:pPr lvl="1"/>
            <a:r>
              <a:rPr lang="en-US" sz="1800" dirty="0"/>
              <a:t>OECD:  14 of 22 countries have IFIs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DE279-8F58-49A6-97D2-F04CB109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587BC-9C11-48BD-91E9-965E9904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BDDA89-8036-4033-9FA8-EBFD13854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30916"/>
              </p:ext>
            </p:extLst>
          </p:nvPr>
        </p:nvGraphicFramePr>
        <p:xfrm>
          <a:off x="5867400" y="1676400"/>
          <a:ext cx="298608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80A064-4513-4B49-B9E9-CE28C8BF1EE4}"/>
              </a:ext>
            </a:extLst>
          </p:cNvPr>
          <p:cNvSpPr txBox="1"/>
          <p:nvPr/>
        </p:nvSpPr>
        <p:spPr>
          <a:xfrm>
            <a:off x="6140949" y="799128"/>
            <a:ext cx="2545851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Average SAI and Legislative Oversight Score</a:t>
            </a:r>
          </a:p>
        </p:txBody>
      </p:sp>
    </p:spTree>
    <p:extLst>
      <p:ext uri="{BB962C8B-B14F-4D97-AF65-F5344CB8AC3E}">
        <p14:creationId xmlns:p14="http://schemas.microsoft.com/office/powerpoint/2010/main" val="34572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31520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Open Budget Survey (OBS)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OBS assesses whether the basic conditions needed for representative democracy to function are being met in the budget sphere:</a:t>
            </a:r>
          </a:p>
          <a:p>
            <a:pPr lvl="1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free flow of information</a:t>
            </a:r>
          </a:p>
          <a:p>
            <a:pPr lvl="1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oversight practices by legislatures and auditors</a:t>
            </a:r>
          </a:p>
          <a:p>
            <a:pPr lvl="1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opportunities for public participation in government decision-making and oversight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14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Oversight by legislatures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66716"/>
          </a:xfrm>
        </p:spPr>
        <p:txBody>
          <a:bodyPr/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Legislatures exercise more oversight earlier in the budget process than during implementation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Globally, legislatures do not amend the budget in nearly half of the countries surveyed…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Higher in PEMPAL:  83% successfully amend the budget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Further, in more than half of countries, the executive is able to change the budget during implementation without legislative approval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Half of PEMPAL executives shift funds between administrative unites without legislative approval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 more one third of countries, the legislature does not examine the Audit Report on the annual budget produced by the Supreme Audit Institution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Legislatures in nearly all PEMPAL countries (16 of 18) examine the audit report; however only seven of 18 publish a report of findings within three months publication by the SAI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84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Oversight by Supreme Audit Institutions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1560"/>
            <a:ext cx="4035552" cy="4206240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majority of countries surveyed have adequate SAI oversight scores</a:t>
            </a:r>
          </a:p>
          <a:p>
            <a:pPr lvl="1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Nearly all countries in PEMPAL have adequate scores (17/18)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Conditions tend to be less favorable in countries that have lower levels of budget transparency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27676" y="1054018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Supreme Audit Institution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1004C-71AE-4FDE-A344-C9BC340F8D26}"/>
              </a:ext>
            </a:extLst>
          </p:cNvPr>
          <p:cNvSpPr txBox="1"/>
          <p:nvPr/>
        </p:nvSpPr>
        <p:spPr>
          <a:xfrm>
            <a:off x="6496452" y="4038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9AAE9-735F-4EE8-9571-752836697BAD}"/>
              </a:ext>
            </a:extLst>
          </p:cNvPr>
          <p:cNvSpPr txBox="1"/>
          <p:nvPr/>
        </p:nvSpPr>
        <p:spPr>
          <a:xfrm>
            <a:off x="7782708" y="3251364"/>
            <a:ext cx="30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PEMPAL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7EEE906-C5C3-4E0E-9227-E6C8B9DA2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399444"/>
              </p:ext>
            </p:extLst>
          </p:nvPr>
        </p:nvGraphicFramePr>
        <p:xfrm>
          <a:off x="4721352" y="1447800"/>
          <a:ext cx="4422648" cy="449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95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OBS measures of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18 Questions on Public Participation in Fiscal Policy, covering:</a:t>
            </a:r>
          </a:p>
          <a:p>
            <a:pPr lvl="1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Executive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participation mechanisms on budget formulation and monitoring</a:t>
            </a:r>
            <a:r>
              <a:rPr lang="en-US" sz="1600" u="sng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Line ministry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participation mechanisms on budget formulation or monitoring </a:t>
            </a:r>
          </a:p>
          <a:p>
            <a:pPr lvl="1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Legislature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or legislative committee participation mechanisms on budget formulation and deliberations on the audit report</a:t>
            </a:r>
          </a:p>
          <a:p>
            <a:pPr lvl="1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SAI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participation mechanism on determining the audit program and contributing to audit investigations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Questions reflect GIFT Principles, such as:</a:t>
            </a:r>
          </a:p>
          <a:p>
            <a:pPr lvl="1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Inclusive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: Concrete steps to include vulnerable or underrepresented group, and open to all citizens, not just specific groups or individuals</a:t>
            </a:r>
          </a:p>
          <a:p>
            <a:pPr lvl="1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Timely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: Participation early in the process before decisions are made</a:t>
            </a:r>
          </a:p>
          <a:p>
            <a:pPr lvl="1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Openness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: Broad coverage of topics for discussion and purpose of participation provided to the public in advance</a:t>
            </a:r>
          </a:p>
          <a:p>
            <a:pPr lvl="1"/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Sustainability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: Feedback provided to citizens on the inputs received from the public </a:t>
            </a:r>
          </a:p>
          <a:p>
            <a:pPr lvl="2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00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Scores on participation are 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Not a single country out of the 115 surveyed offers participation opportunities that are considered adequate (a score of 61 or higher)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average score globally is just 12 out of 100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In PEMPAL, the average score for participation is also 12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 OECD countries, the average score is 22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40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Examples</a:t>
            </a:r>
            <a:r>
              <a:rPr lang="en-US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of participation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en-US" sz="2200" u="sng">
                <a:latin typeface="Helvetica" panose="020B0604020202020204" pitchFamily="34" charset="0"/>
                <a:cs typeface="Helvetica" panose="020B0604020202020204" pitchFamily="34" charset="0"/>
              </a:rPr>
              <a:t>Philippines</a:t>
            </a: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: Budget Partnership Agreements have strengthened the ability of individual agencies to negotiate their budget demands with the central budget agency through partnerships with citizens</a:t>
            </a:r>
          </a:p>
          <a:p>
            <a:endParaRPr lang="en-US" sz="2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u="sng">
                <a:latin typeface="Helvetica" panose="020B0604020202020204" pitchFamily="34" charset="0"/>
                <a:cs typeface="Helvetica" panose="020B0604020202020204" pitchFamily="34" charset="0"/>
              </a:rPr>
              <a:t>South Korea</a:t>
            </a:r>
            <a:r>
              <a:rPr lang="en-US" sz="2200">
                <a:latin typeface="Helvetica" panose="020B0604020202020204" pitchFamily="34" charset="0"/>
                <a:cs typeface="Helvetica" panose="020B0604020202020204" pitchFamily="34" charset="0"/>
              </a:rPr>
              <a:t>: Waste Reporting Center has saved the government an average of US$1 billion a year over the last 16 years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3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Examples of participation mechanisms: </a:t>
            </a:r>
            <a:br>
              <a:rPr lang="en-US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038600"/>
          </a:xfrm>
        </p:spPr>
        <p:txBody>
          <a:bodyPr/>
          <a:lstStyle/>
          <a:p>
            <a:pPr marL="914400" lvl="2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Ukraine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Expert hearings on the budget, where members of the public and government officials exchange views</a:t>
            </a:r>
          </a:p>
          <a:p>
            <a:pPr lvl="1"/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Croatia: 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Economic and Social Council that includes multi-sectoral representatives that gives opinions on the budget proposal</a:t>
            </a:r>
          </a:p>
          <a:p>
            <a:pPr lvl="1"/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Georgia: 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Online Consultation on Budget Priorities, and a coordination council in the Ministry of Finance that meets with stakeholders</a:t>
            </a:r>
          </a:p>
          <a:p>
            <a:pPr lvl="1"/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Kyrgyz Republic: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Budget hearings on the Executive Budget Proposal with an open invitation from the Ministry of Finance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5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Three Pillars of Accountability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51560"/>
            <a:ext cx="4114800" cy="4038600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Transparency, participation, and oversight:  all three pillars needed 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As transparency scores rise, so do scores on oversight and participation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Globally, no countries score 61 or higher on all three pillars of the accountability system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 PEMPAL, Albania, Czech Republic, Georgia, Kyrgyz Republic, Russia, Tajikistan, and Ukraine score above 61 on transparency and both measures of oversight</a:t>
            </a:r>
          </a:p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30679" y="1051560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The budget accountability system in PEMPAL, 2017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68890"/>
              </p:ext>
            </p:extLst>
          </p:nvPr>
        </p:nvGraphicFramePr>
        <p:xfrm>
          <a:off x="4883615" y="1774349"/>
          <a:ext cx="380318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910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89"/>
            <a:ext cx="9144000" cy="48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51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3DB107-B7D7-4785-AB6B-5FB478CC58B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295400"/>
            <a:ext cx="4343400" cy="762000"/>
          </a:xfrm>
        </p:spPr>
        <p:txBody>
          <a:bodyPr/>
          <a:lstStyle/>
          <a:p>
            <a:pPr eaLnBrk="1" hangingPunct="1"/>
            <a:r>
              <a:rPr lang="en-US" altLang="en-US"/>
              <a:t>Contact Information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133600"/>
            <a:ext cx="5334000" cy="2819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</a:rPr>
              <a:t>820 First Street, NE</a:t>
            </a:r>
            <a:br>
              <a:rPr lang="en-US" altLang="en-US" sz="2400" dirty="0">
                <a:solidFill>
                  <a:srgbClr val="E77033"/>
                </a:solidFill>
              </a:rPr>
            </a:br>
            <a:r>
              <a:rPr lang="en-US" altLang="en-US" sz="2400" dirty="0">
                <a:solidFill>
                  <a:srgbClr val="E77033"/>
                </a:solidFill>
              </a:rPr>
              <a:t>Suite 510</a:t>
            </a:r>
            <a:br>
              <a:rPr lang="en-US" altLang="en-US" sz="2400" dirty="0">
                <a:solidFill>
                  <a:srgbClr val="E77033"/>
                </a:solidFill>
              </a:rPr>
            </a:br>
            <a:r>
              <a:rPr lang="en-US" altLang="en-US" sz="2400" dirty="0">
                <a:solidFill>
                  <a:srgbClr val="E77033"/>
                </a:solidFill>
              </a:rPr>
              <a:t>Washington, DC 20002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</a:rPr>
              <a:t>Phone: +1-202-408-1080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</a:rPr>
              <a:t>Fax: +1-202-408-8173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</a:rPr>
              <a:t>Email: info@internationalbudget.org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OBS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Only independent, comparative measure of budget transparency, oversight and participation in the world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Questions based on international standards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Measures observable facts using 145 scored indicators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2017: Sixth round of the OBS covers 115 countries</a:t>
            </a: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 2017 Survey covers 18 of the 23 PEMPAL countries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Moldova was added for the 2017 Survey</a:t>
            </a: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96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What the OBS measures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9" b="7665"/>
          <a:stretch/>
        </p:blipFill>
        <p:spPr>
          <a:xfrm>
            <a:off x="9236" y="1079509"/>
            <a:ext cx="9144000" cy="2590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6490" y="3682186"/>
            <a:ext cx="219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revised questions examine formal oversight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325" y="3682186"/>
            <a:ext cx="2438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109 indicators used to construct the Open Budget Index assess whether governments publish online and in a timely manner eight key budget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685817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new questions examine opportunities for public participation in national budget decision-making and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OBS 2017: Finding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Governments fail to make sufficient information available to the public to understand, debate and participate in budget decisions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40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Open Budget Index (OBI)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877824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The average OBI score of the 115 countries surveyed in 2017 is 42 out of 100, suggesting that the global state of transparency is limited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772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4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4262"/>
            <a:ext cx="8534400" cy="685800"/>
          </a:xfrm>
        </p:spPr>
        <p:txBody>
          <a:bodyPr/>
          <a:lstStyle/>
          <a:p>
            <a:r>
              <a:rPr lang="en-US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3 of every 4 countries fall short on OBI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76300"/>
            <a:ext cx="7772400" cy="685800"/>
          </a:xfrm>
        </p:spPr>
        <p:txBody>
          <a:bodyPr/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89 of 115 countries surveyed fail to provide sufficient information to the public on their national budgets, according to Open Budget Index 2017</a:t>
            </a: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7618"/>
            <a:ext cx="7772400" cy="44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A172-2969-4035-9728-5F2D2924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 anchor="ctr" anchorCtr="0"/>
          <a:lstStyle/>
          <a:p>
            <a:r>
              <a:rPr lang="en-US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average, PEMPAL countries provide limited budget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6BE4-2C49-4F07-997B-CF4F920D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1828800"/>
            <a:ext cx="4114800" cy="4038600"/>
          </a:xfrm>
        </p:spPr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18 PEMPAL countries included in OBS 2017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Average score of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54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As compared to: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Global average of 42 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OECD average of 68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FB236-5963-4158-AD01-58F4F95A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058B6-B4B7-489A-8CE8-5FDFF1B4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3FE7463-2A7A-452F-B774-4638E0B0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2" y="4800600"/>
            <a:ext cx="1436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1400" b="1" dirty="0">
                <a:latin typeface="Calibri" panose="020F0502020204030204" pitchFamily="34" charset="0"/>
              </a:rPr>
              <a:t>Global</a:t>
            </a:r>
            <a:endParaRPr lang="pt-BR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en-US" sz="1400" dirty="0">
                <a:latin typeface="Calibri" panose="020F0502020204030204" pitchFamily="34" charset="0"/>
              </a:rPr>
              <a:t>115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countries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C17B928E-8A5B-4D6E-BC3B-75139260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2" y="4802187"/>
            <a:ext cx="8651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1400" b="1" dirty="0">
                <a:latin typeface="Calibri" panose="020F0502020204030204" pitchFamily="34" charset="0"/>
              </a:rPr>
              <a:t>OECD</a:t>
            </a:r>
            <a:br>
              <a:rPr lang="pt-BR" altLang="en-US" sz="1400" b="1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22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countries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D67430DA-EA29-4E42-9527-503A1F8AF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4802187"/>
            <a:ext cx="8651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1400" b="1" dirty="0">
                <a:latin typeface="Calibri" panose="020F0502020204030204" pitchFamily="34" charset="0"/>
              </a:rPr>
              <a:t>PEMPAL</a:t>
            </a:r>
            <a:br>
              <a:rPr lang="pt-BR" altLang="en-US" sz="1400" b="1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18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countries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AC10C2-5738-4BE5-8FBD-FD2F908A1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11658"/>
              </p:ext>
            </p:extLst>
          </p:nvPr>
        </p:nvGraphicFramePr>
        <p:xfrm>
          <a:off x="457200" y="1371600"/>
          <a:ext cx="3962400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4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7261-46E7-49C3-B23F-89CF9FBD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2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PEMPAL countries provide sufficient information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9A022-69B3-4901-B251-35CC5A6E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0EAC6-0E17-4C00-A6F8-082AD0F5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62AFF5-321A-45C6-BB84-20BDD1712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782709"/>
              </p:ext>
            </p:extLst>
          </p:nvPr>
        </p:nvGraphicFramePr>
        <p:xfrm>
          <a:off x="914400" y="15240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0359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13879</TotalTime>
  <Words>1554</Words>
  <Application>Microsoft Office PowerPoint</Application>
  <PresentationFormat>On-screen Show (4:3)</PresentationFormat>
  <Paragraphs>235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Helvetica</vt:lpstr>
      <vt:lpstr>Osaka</vt:lpstr>
      <vt:lpstr>Blank Presentation</vt:lpstr>
      <vt:lpstr>PowerPoint Presentation</vt:lpstr>
      <vt:lpstr>The Open Budget Survey (OBS) </vt:lpstr>
      <vt:lpstr>The OBS methodology</vt:lpstr>
      <vt:lpstr>What the OBS measures</vt:lpstr>
      <vt:lpstr>OBS 2017: Finding 1</vt:lpstr>
      <vt:lpstr>The Open Budget Index (OBI) 2017</vt:lpstr>
      <vt:lpstr>3 of every 4 countries fall short on OBI</vt:lpstr>
      <vt:lpstr>On average, PEMPAL countries provide limited budget information</vt:lpstr>
      <vt:lpstr>Few PEMPAL countries provide sufficient information</vt:lpstr>
      <vt:lpstr>When it comes to budget documents in PEMPAL…</vt:lpstr>
      <vt:lpstr>Documents: PEMPAL v. Global</vt:lpstr>
      <vt:lpstr>OBS 2017: Finding 2</vt:lpstr>
      <vt:lpstr>Increases in transparency halted between 2015 and 2017</vt:lpstr>
      <vt:lpstr>OBI decline varies by regions</vt:lpstr>
      <vt:lpstr>PowerPoint Presentation</vt:lpstr>
      <vt:lpstr>Taking a Longer View: 2008 - 2017</vt:lpstr>
      <vt:lpstr>OBS 2017: Finding 3</vt:lpstr>
      <vt:lpstr>Oversight Globally</vt:lpstr>
      <vt:lpstr>Across PEMPAL, oversight is scored as adequate</vt:lpstr>
      <vt:lpstr>Oversight by legislatures</vt:lpstr>
      <vt:lpstr>Oversight by Supreme Audit Institutions</vt:lpstr>
      <vt:lpstr>OBS measures of participation</vt:lpstr>
      <vt:lpstr>Scores on participation are low</vt:lpstr>
      <vt:lpstr>Examples of participation mechanisms</vt:lpstr>
      <vt:lpstr>Examples of participation mechanisms:  PEMPAL</vt:lpstr>
      <vt:lpstr>Three Pillars of Accountability System</vt:lpstr>
      <vt:lpstr>PowerPoint Presentation</vt:lpstr>
      <vt:lpstr>Contact Information</vt:lpstr>
    </vt:vector>
  </TitlesOfParts>
  <Company>Matrix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Matrix</dc:creator>
  <cp:lastModifiedBy>Ksenia Galantsova</cp:lastModifiedBy>
  <cp:revision>418</cp:revision>
  <cp:lastPrinted>2018-03-01T21:40:25Z</cp:lastPrinted>
  <dcterms:created xsi:type="dcterms:W3CDTF">2008-06-23T16:25:12Z</dcterms:created>
  <dcterms:modified xsi:type="dcterms:W3CDTF">2018-03-13T17:51:24Z</dcterms:modified>
</cp:coreProperties>
</file>