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398" r:id="rId2"/>
    <p:sldId id="320" r:id="rId3"/>
    <p:sldId id="316" r:id="rId4"/>
    <p:sldId id="364" r:id="rId5"/>
    <p:sldId id="348" r:id="rId6"/>
    <p:sldId id="354" r:id="rId7"/>
    <p:sldId id="363" r:id="rId8"/>
    <p:sldId id="379" r:id="rId9"/>
    <p:sldId id="401" r:id="rId10"/>
    <p:sldId id="380" r:id="rId11"/>
    <p:sldId id="388" r:id="rId12"/>
    <p:sldId id="350" r:id="rId13"/>
    <p:sldId id="373" r:id="rId14"/>
    <p:sldId id="374" r:id="rId15"/>
    <p:sldId id="387" r:id="rId16"/>
    <p:sldId id="334" r:id="rId17"/>
    <p:sldId id="355" r:id="rId18"/>
    <p:sldId id="390" r:id="rId19"/>
    <p:sldId id="389" r:id="rId20"/>
    <p:sldId id="377" r:id="rId21"/>
    <p:sldId id="338" r:id="rId22"/>
    <p:sldId id="400" r:id="rId23"/>
    <p:sldId id="378" r:id="rId24"/>
    <p:sldId id="392" r:id="rId25"/>
    <p:sldId id="397" r:id="rId26"/>
    <p:sldId id="343" r:id="rId27"/>
    <p:sldId id="399" r:id="rId28"/>
    <p:sldId id="29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li Garg" initials="AG" lastIdx="11" clrIdx="0">
    <p:extLst>
      <p:ext uri="{19B8F6BF-5375-455C-9EA6-DF929625EA0E}">
        <p15:presenceInfo xmlns:p15="http://schemas.microsoft.com/office/powerpoint/2012/main" userId="S-1-5-21-618787523-2050975594-1059600366-1655" providerId="AD"/>
      </p:ext>
    </p:extLst>
  </p:cmAuthor>
  <p:cmAuthor id="2" name="Jason Lakin" initials="JL" lastIdx="82" clrIdx="1">
    <p:extLst>
      <p:ext uri="{19B8F6BF-5375-455C-9EA6-DF929625EA0E}">
        <p15:presenceInfo xmlns:p15="http://schemas.microsoft.com/office/powerpoint/2012/main" userId="Jason Lakin" providerId="None"/>
      </p:ext>
    </p:extLst>
  </p:cmAuthor>
  <p:cmAuthor id="3" name="Joel Friedman" initials="JF" lastIdx="36" clrIdx="2">
    <p:extLst>
      <p:ext uri="{19B8F6BF-5375-455C-9EA6-DF929625EA0E}">
        <p15:presenceInfo xmlns:p15="http://schemas.microsoft.com/office/powerpoint/2012/main" userId="S-1-5-21-1292428093-1383384898-1417001333-8143" providerId="AD"/>
      </p:ext>
    </p:extLst>
  </p:cmAuthor>
  <p:cmAuthor id="4" name="Daniel Hiller" initials="DH" lastIdx="23" clrIdx="3">
    <p:extLst>
      <p:ext uri="{19B8F6BF-5375-455C-9EA6-DF929625EA0E}">
        <p15:presenceInfo xmlns:p15="http://schemas.microsoft.com/office/powerpoint/2012/main" userId="S-1-5-21-618787523-2050975594-1059600366-16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A71"/>
    <a:srgbClr val="254151"/>
    <a:srgbClr val="989CA6"/>
    <a:srgbClr val="AB444E"/>
    <a:srgbClr val="EBF1F3"/>
    <a:srgbClr val="595959"/>
    <a:srgbClr val="C00000"/>
    <a:srgbClr val="00B050"/>
    <a:srgbClr val="575D60"/>
    <a:srgbClr val="F0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6408" autoAdjust="0"/>
  </p:normalViewPr>
  <p:slideViewPr>
    <p:cSldViewPr showGuides="1">
      <p:cViewPr varScale="1">
        <p:scale>
          <a:sx n="64" d="100"/>
          <a:sy n="64" d="100"/>
        </p:scale>
        <p:origin x="1264" y="40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UserData$\HomeDrive\storbert\PEMPAL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UserData$\HomeDrive\storbert\PEMPAL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Sheet2!$C$25:$E$25</c:f>
              <c:strCache>
                <c:ptCount val="3"/>
                <c:pt idx="0">
                  <c:v>OECD</c:v>
                </c:pt>
                <c:pt idx="1">
                  <c:v>PEMPAL</c:v>
                </c:pt>
                <c:pt idx="2">
                  <c:v>Global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C1-460B-8EA9-BEA89F5258E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C1-460B-8EA9-BEA89F5258E9}"/>
              </c:ext>
            </c:extLst>
          </c:dPt>
          <c:dLbls>
            <c:dLbl>
              <c:idx val="0"/>
              <c:layout>
                <c:manualLayout>
                  <c:x val="0"/>
                  <c:y val="0.316736293379994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1-460B-8EA9-BEA89F5258E9}"/>
                </c:ext>
              </c:extLst>
            </c:dLbl>
            <c:dLbl>
              <c:idx val="1"/>
              <c:layout>
                <c:manualLayout>
                  <c:x val="-3.1378894440341903E-17"/>
                  <c:y val="0.265810367454068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C1-460B-8EA9-BEA89F5258E9}"/>
                </c:ext>
              </c:extLst>
            </c:dLbl>
            <c:dLbl>
              <c:idx val="2"/>
              <c:layout>
                <c:manualLayout>
                  <c:x val="0"/>
                  <c:y val="0.205625182268883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1-460B-8EA9-BEA89F525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Sheet2!$C$25:$E$25</c:f>
              <c:strCache>
                <c:ptCount val="3"/>
                <c:pt idx="0">
                  <c:v>OECD</c:v>
                </c:pt>
                <c:pt idx="1">
                  <c:v>PEMPAL</c:v>
                </c:pt>
                <c:pt idx="2">
                  <c:v>Global</c:v>
                </c:pt>
              </c:strCache>
            </c:strRef>
          </c:cat>
          <c:val>
            <c:numRef>
              <c:f>Sheet2!$C$26:$E$26</c:f>
              <c:numCache>
                <c:formatCode>General</c:formatCode>
                <c:ptCount val="3"/>
                <c:pt idx="0">
                  <c:v>68</c:v>
                </c:pt>
                <c:pt idx="1">
                  <c:v>54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C1-460B-8EA9-BEA89F525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-66"/>
        <c:axId val="103829504"/>
        <c:axId val="103831424"/>
      </c:barChart>
      <c:catAx>
        <c:axId val="10382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3831424"/>
        <c:crosses val="autoZero"/>
        <c:auto val="1"/>
        <c:lblAlgn val="ctr"/>
        <c:lblOffset val="100"/>
        <c:noMultiLvlLbl val="0"/>
      </c:catAx>
      <c:valAx>
        <c:axId val="1038314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29504"/>
        <c:crosses val="autoZero"/>
        <c:crossBetween val="between"/>
        <c:majorUnit val="10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Страны, где бюджетная информация предоставляется в достаточном объеме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OBI!$H$3</c:f>
              <c:strCache>
                <c:ptCount val="1"/>
                <c:pt idx="0">
                  <c:v>Sufficient (61 or higher)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OBI!$I$2:$J$2</c:f>
              <c:strCache>
                <c:ptCount val="2"/>
                <c:pt idx="0">
                  <c:v>PEMPAL</c:v>
                </c:pt>
                <c:pt idx="1">
                  <c:v>OECD</c:v>
                </c:pt>
              </c:strCache>
            </c:strRef>
          </c:cat>
          <c:val>
            <c:numRef>
              <c:f>OBI!$I$3:$J$3</c:f>
              <c:numCache>
                <c:formatCode>General</c:formatCode>
                <c:ptCount val="2"/>
                <c:pt idx="0">
                  <c:v>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D-40E4-A554-9FB8877CADE2}"/>
            </c:ext>
          </c:extLst>
        </c:ser>
        <c:ser>
          <c:idx val="1"/>
          <c:order val="1"/>
          <c:tx>
            <c:strRef>
              <c:f>OBI!$H$4</c:f>
              <c:strCache>
                <c:ptCount val="1"/>
                <c:pt idx="0">
                  <c:v>Insufficient (60 or below)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OBI!$I$2:$J$2</c:f>
              <c:strCache>
                <c:ptCount val="2"/>
                <c:pt idx="0">
                  <c:v>PEMPAL</c:v>
                </c:pt>
                <c:pt idx="1">
                  <c:v>OECD</c:v>
                </c:pt>
              </c:strCache>
            </c:strRef>
          </c:cat>
          <c:val>
            <c:numRef>
              <c:f>OBI!$I$4:$J$4</c:f>
              <c:numCache>
                <c:formatCode>General</c:formatCode>
                <c:ptCount val="2"/>
                <c:pt idx="0">
                  <c:v>13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D-40E4-A554-9FB8877CA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21792"/>
        <c:axId val="107923328"/>
      </c:barChart>
      <c:catAx>
        <c:axId val="10792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23328"/>
        <c:crosses val="autoZero"/>
        <c:auto val="1"/>
        <c:lblAlgn val="ctr"/>
        <c:lblOffset val="100"/>
        <c:noMultiLvlLbl val="0"/>
      </c:catAx>
      <c:valAx>
        <c:axId val="10792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217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57-41E3-856E-9508E7C1A22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57-41E3-856E-9508E7C1A22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57-41E3-856E-9508E7C1A22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957-41E3-856E-9508E7C1A220}"/>
              </c:ext>
            </c:extLst>
          </c:dPt>
          <c:dLbls>
            <c:dLbl>
              <c:idx val="0"/>
              <c:layout>
                <c:manualLayout>
                  <c:x val="-0.26400000000000001"/>
                  <c:y val="-0.2439656303737894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В открытом доступе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22666666666667"/>
                      <c:h val="0.18706896551724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57-41E3-856E-9508E7C1A220}"/>
                </c:ext>
              </c:extLst>
            </c:dLbl>
            <c:dLbl>
              <c:idx val="1"/>
              <c:layout>
                <c:manualLayout>
                  <c:x val="-8.0000000000000088E-3"/>
                  <c:y val="7.786620961172961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Публикуются поздно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46666666666666"/>
                      <c:h val="0.19281609195402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57-41E3-856E-9508E7C1A2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dirty="0"/>
                      <a:t>Для внутреннего пользования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57-41E3-856E-9508E7C1A220}"/>
                </c:ext>
              </c:extLst>
            </c:dLbl>
            <c:dLbl>
              <c:idx val="3"/>
              <c:layout>
                <c:manualLayout>
                  <c:x val="0.25600010498687681"/>
                  <c:y val="2.1551724137931017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Не публикуются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18656167978997"/>
                      <c:h val="9.13838356412345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957-41E3-856E-9508E7C1A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OBI!$R$4:$R$7</c:f>
              <c:strCache>
                <c:ptCount val="4"/>
                <c:pt idx="0">
                  <c:v>Publicly Available</c:v>
                </c:pt>
                <c:pt idx="1">
                  <c:v>Published Late</c:v>
                </c:pt>
                <c:pt idx="2">
                  <c:v>Internal Use</c:v>
                </c:pt>
                <c:pt idx="3">
                  <c:v>Not Published</c:v>
                </c:pt>
              </c:strCache>
            </c:strRef>
          </c:cat>
          <c:val>
            <c:numRef>
              <c:f>OBI!$S$4:$S$7</c:f>
              <c:numCache>
                <c:formatCode>General</c:formatCode>
                <c:ptCount val="4"/>
                <c:pt idx="0">
                  <c:v>112</c:v>
                </c:pt>
                <c:pt idx="1">
                  <c:v>13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57-41E3-856E-9508E7C1A22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'3'!$C$10</c:f>
              <c:strCache>
                <c:ptCount val="1"/>
                <c:pt idx="0">
                  <c:v>PEMPAL (18 countries)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'3'!$A$11:$B$18</c:f>
              <c:strCache>
                <c:ptCount val="8"/>
                <c:pt idx="0">
                  <c:v>Audit Report</c:v>
                </c:pt>
                <c:pt idx="1">
                  <c:v>Year-End Report</c:v>
                </c:pt>
                <c:pt idx="2">
                  <c:v>Mid-Year Review</c:v>
                </c:pt>
                <c:pt idx="3">
                  <c:v>In-Year Reports</c:v>
                </c:pt>
                <c:pt idx="4">
                  <c:v>Citizens Budget</c:v>
                </c:pt>
                <c:pt idx="5">
                  <c:v>Enacted Budget</c:v>
                </c:pt>
                <c:pt idx="6">
                  <c:v>Executive's Budget Proposal</c:v>
                </c:pt>
                <c:pt idx="7">
                  <c:v>Pre-Budget Statement</c:v>
                </c:pt>
              </c:strCache>
            </c:strRef>
          </c:cat>
          <c:val>
            <c:numRef>
              <c:f>'3'!$C$11:$C$18</c:f>
              <c:numCache>
                <c:formatCode>0%</c:formatCode>
                <c:ptCount val="8"/>
                <c:pt idx="0">
                  <c:v>0.94000000000000039</c:v>
                </c:pt>
                <c:pt idx="1">
                  <c:v>0.94000000000000039</c:v>
                </c:pt>
                <c:pt idx="2">
                  <c:v>0.33000000000000035</c:v>
                </c:pt>
                <c:pt idx="3">
                  <c:v>0.94000000000000039</c:v>
                </c:pt>
                <c:pt idx="4">
                  <c:v>0.61000000000000043</c:v>
                </c:pt>
                <c:pt idx="5">
                  <c:v>1</c:v>
                </c:pt>
                <c:pt idx="6">
                  <c:v>1</c:v>
                </c:pt>
                <c:pt idx="7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1-4858-AC75-DBC4678F0DB4}"/>
            </c:ext>
          </c:extLst>
        </c:ser>
        <c:ser>
          <c:idx val="1"/>
          <c:order val="1"/>
          <c:tx>
            <c:strRef>
              <c:f>'3'!$D$10</c:f>
              <c:strCache>
                <c:ptCount val="1"/>
                <c:pt idx="0">
                  <c:v>Global (115 countries)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'3'!$A$11:$B$18</c:f>
              <c:strCache>
                <c:ptCount val="8"/>
                <c:pt idx="0">
                  <c:v>Audit Report</c:v>
                </c:pt>
                <c:pt idx="1">
                  <c:v>Year-End Report</c:v>
                </c:pt>
                <c:pt idx="2">
                  <c:v>Mid-Year Review</c:v>
                </c:pt>
                <c:pt idx="3">
                  <c:v>In-Year Reports</c:v>
                </c:pt>
                <c:pt idx="4">
                  <c:v>Citizens Budget</c:v>
                </c:pt>
                <c:pt idx="5">
                  <c:v>Enacted Budget</c:v>
                </c:pt>
                <c:pt idx="6">
                  <c:v>Executive's Budget Proposal</c:v>
                </c:pt>
                <c:pt idx="7">
                  <c:v>Pre-Budget Statement</c:v>
                </c:pt>
              </c:strCache>
            </c:strRef>
          </c:cat>
          <c:val>
            <c:numRef>
              <c:f>'3'!$D$11:$D$18</c:f>
              <c:numCache>
                <c:formatCode>0%</c:formatCode>
                <c:ptCount val="8"/>
                <c:pt idx="0">
                  <c:v>0.66956521739130503</c:v>
                </c:pt>
                <c:pt idx="1">
                  <c:v>0.6608695652173916</c:v>
                </c:pt>
                <c:pt idx="2">
                  <c:v>0.28695652173913067</c:v>
                </c:pt>
                <c:pt idx="3">
                  <c:v>0.69565217391304368</c:v>
                </c:pt>
                <c:pt idx="4">
                  <c:v>0.495652173913044</c:v>
                </c:pt>
                <c:pt idx="5">
                  <c:v>0.86956521739130477</c:v>
                </c:pt>
                <c:pt idx="6">
                  <c:v>0.76521739130434752</c:v>
                </c:pt>
                <c:pt idx="7">
                  <c:v>0.43478260869565255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1-4858-AC75-DBC4678F0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81201792"/>
        <c:axId val="84345216"/>
      </c:barChart>
      <c:catAx>
        <c:axId val="8120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45216"/>
        <c:crosses val="autoZero"/>
        <c:auto val="1"/>
        <c:lblAlgn val="ctr"/>
        <c:lblOffset val="100"/>
        <c:noMultiLvlLbl val="0"/>
      </c:catAx>
      <c:valAx>
        <c:axId val="8434521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017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'(19-revised) - SSA oversight'!$C$3</c:f>
              <c:strCache>
                <c:ptCount val="1"/>
                <c:pt idx="0">
                  <c:v>Number of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4C0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CA-40BA-81C3-01D966605A13}"/>
              </c:ext>
            </c:extLst>
          </c:dPt>
          <c:dPt>
            <c:idx val="1"/>
            <c:invertIfNegative val="0"/>
            <c:bubble3D val="0"/>
            <c:spPr>
              <a:solidFill>
                <a:srgbClr val="F2D1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CA-40BA-81C3-01D966605A13}"/>
              </c:ext>
            </c:extLst>
          </c:dPt>
          <c:dPt>
            <c:idx val="2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CA-40BA-81C3-01D966605A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'(19-revised) - SSA oversight'!$A$4:$B$6</c:f>
              <c:multiLvlStrCache>
                <c:ptCount val="3"/>
                <c:lvl>
                  <c:pt idx="0">
                    <c:v>0-40</c:v>
                  </c:pt>
                  <c:pt idx="1">
                    <c:v>41-60</c:v>
                  </c:pt>
                  <c:pt idx="2">
                    <c:v>61-100</c:v>
                  </c:pt>
                </c:lvl>
                <c:lvl>
                  <c:pt idx="0">
                    <c:v>Weak</c:v>
                  </c:pt>
                  <c:pt idx="1">
                    <c:v>Limited</c:v>
                  </c:pt>
                  <c:pt idx="2">
                    <c:v>Adequate</c:v>
                  </c:pt>
                </c:lvl>
              </c:multiLvlStrCache>
            </c:multiLvlStrRef>
          </c:cat>
          <c:val>
            <c:numRef>
              <c:f>'(19-revised) - SSA oversight'!$C$4:$C$6</c:f>
              <c:numCache>
                <c:formatCode>General</c:formatCode>
                <c:ptCount val="3"/>
                <c:pt idx="0">
                  <c:v>41</c:v>
                </c:pt>
                <c:pt idx="1">
                  <c:v>45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CA-40BA-81C3-01D966605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84594688"/>
        <c:axId val="84596224"/>
      </c:barChart>
      <c:catAx>
        <c:axId val="8459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96224"/>
        <c:crosses val="autoZero"/>
        <c:auto val="1"/>
        <c:lblAlgn val="ctr"/>
        <c:lblOffset val="100"/>
        <c:noMultiLvlLbl val="0"/>
      </c:catAx>
      <c:valAx>
        <c:axId val="8459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 dirty="0"/>
                  <a:t>Количество стран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9.8039215686274508E-3"/>
              <c:y val="0.19232134898232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94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'(19-revised) - SSA oversight'!$A$12</c:f>
              <c:strCache>
                <c:ptCount val="1"/>
                <c:pt idx="0">
                  <c:v>PEMPAL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'(19-revised) - SSA oversight'!$B$11:$C$11</c:f>
              <c:strCache>
                <c:ptCount val="2"/>
                <c:pt idx="0">
                  <c:v>Audit Oversight</c:v>
                </c:pt>
                <c:pt idx="1">
                  <c:v>Legislative Oversight</c:v>
                </c:pt>
              </c:strCache>
            </c:strRef>
          </c:cat>
          <c:val>
            <c:numRef>
              <c:f>'(19-revised) - SSA oversight'!$B$12:$C$12</c:f>
              <c:numCache>
                <c:formatCode>General</c:formatCode>
                <c:ptCount val="2"/>
                <c:pt idx="0">
                  <c:v>79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B-4A0D-814B-42B2C6AF20F0}"/>
            </c:ext>
          </c:extLst>
        </c:ser>
        <c:ser>
          <c:idx val="1"/>
          <c:order val="1"/>
          <c:tx>
            <c:strRef>
              <c:f>'(19-revised) - SSA oversight'!$A$13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'(19-revised) - SSA oversight'!$B$11:$C$11</c:f>
              <c:strCache>
                <c:ptCount val="2"/>
                <c:pt idx="0">
                  <c:v>Audit Oversight</c:v>
                </c:pt>
                <c:pt idx="1">
                  <c:v>Legislative Oversight</c:v>
                </c:pt>
              </c:strCache>
            </c:strRef>
          </c:cat>
          <c:val>
            <c:numRef>
              <c:f>'(19-revised) - SSA oversight'!$B$13:$C$13</c:f>
              <c:numCache>
                <c:formatCode>General</c:formatCode>
                <c:ptCount val="2"/>
                <c:pt idx="0">
                  <c:v>84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B-4A0D-814B-42B2C6AF20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959232"/>
        <c:axId val="130960768"/>
      </c:barChart>
      <c:catAx>
        <c:axId val="13095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60768"/>
        <c:crosses val="autoZero"/>
        <c:auto val="1"/>
        <c:lblAlgn val="ctr"/>
        <c:lblOffset val="100"/>
        <c:noMultiLvlLbl val="0"/>
      </c:catAx>
      <c:valAx>
        <c:axId val="1309607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592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'(19-revised) - SSA &amp; global'!$A$4:$B$4</c:f>
              <c:strCache>
                <c:ptCount val="2"/>
                <c:pt idx="0">
                  <c:v>Weak</c:v>
                </c:pt>
                <c:pt idx="1">
                  <c:v>0-40</c:v>
                </c:pt>
              </c:strCache>
            </c:strRef>
          </c:tx>
          <c:spPr>
            <a:solidFill>
              <a:srgbClr val="BF4C0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0-44BA-8E2C-C4B53F600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'(19-revised) - SSA &amp; global'!$C$3:$F$3</c:f>
              <c:strCache>
                <c:ptCount val="2"/>
                <c:pt idx="0">
                  <c:v>PEMPAL</c:v>
                </c:pt>
                <c:pt idx="1">
                  <c:v>Global</c:v>
                </c:pt>
              </c:strCache>
              <c:extLst/>
            </c:strRef>
          </c:cat>
          <c:val>
            <c:numRef>
              <c:f>'(19-revised) - SSA &amp; global'!$C$4:$F$4</c:f>
              <c:numCache>
                <c:formatCode>0%</c:formatCode>
                <c:ptCount val="2"/>
                <c:pt idx="0">
                  <c:v>0</c:v>
                </c:pt>
                <c:pt idx="1">
                  <c:v>0.20869565217391303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EE0-44BA-8E2C-C4B53F6000AD}"/>
            </c:ext>
          </c:extLst>
        </c:ser>
        <c:ser>
          <c:idx val="1"/>
          <c:order val="1"/>
          <c:tx>
            <c:strRef>
              <c:f>'(19-revised) - SSA &amp; global'!$A$5:$B$5</c:f>
              <c:strCache>
                <c:ptCount val="2"/>
                <c:pt idx="0">
                  <c:v>Limited</c:v>
                </c:pt>
                <c:pt idx="1">
                  <c:v>41-60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'(19-revised) - SSA &amp; global'!$C$3:$F$3</c:f>
              <c:strCache>
                <c:ptCount val="2"/>
                <c:pt idx="0">
                  <c:v>PEMPAL</c:v>
                </c:pt>
                <c:pt idx="1">
                  <c:v>Global</c:v>
                </c:pt>
              </c:strCache>
              <c:extLst/>
            </c:strRef>
          </c:cat>
          <c:val>
            <c:numRef>
              <c:f>'(19-revised) - SSA &amp; global'!$C$5:$F$5</c:f>
              <c:numCache>
                <c:formatCode>0%</c:formatCode>
                <c:ptCount val="2"/>
                <c:pt idx="0">
                  <c:v>6.0000000000000032E-2</c:v>
                </c:pt>
                <c:pt idx="1">
                  <c:v>0.13913043478260881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EE0-44BA-8E2C-C4B53F6000AD}"/>
            </c:ext>
          </c:extLst>
        </c:ser>
        <c:ser>
          <c:idx val="2"/>
          <c:order val="2"/>
          <c:tx>
            <c:strRef>
              <c:f>'(19-revised) - SSA &amp; global'!$A$6:$B$6</c:f>
              <c:strCache>
                <c:ptCount val="2"/>
                <c:pt idx="0">
                  <c:v>Adequate</c:v>
                </c:pt>
                <c:pt idx="1">
                  <c:v>61-100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'(19-revised) - SSA &amp; global'!$C$3:$F$3</c:f>
              <c:strCache>
                <c:ptCount val="2"/>
                <c:pt idx="0">
                  <c:v>PEMPAL</c:v>
                </c:pt>
                <c:pt idx="1">
                  <c:v>Global</c:v>
                </c:pt>
              </c:strCache>
              <c:extLst/>
            </c:strRef>
          </c:cat>
          <c:val>
            <c:numRef>
              <c:f>'(19-revised) - SSA &amp; global'!$C$6:$F$6</c:f>
              <c:numCache>
                <c:formatCode>0%</c:formatCode>
                <c:ptCount val="2"/>
                <c:pt idx="0">
                  <c:v>0.94000000000000039</c:v>
                </c:pt>
                <c:pt idx="1">
                  <c:v>0.65217391304347927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EE0-44BA-8E2C-C4B53F6000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7531904"/>
        <c:axId val="47533440"/>
        <c:extLst/>
      </c:barChart>
      <c:catAx>
        <c:axId val="47531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33440"/>
        <c:crosses val="autoZero"/>
        <c:auto val="1"/>
        <c:lblAlgn val="ctr"/>
        <c:lblOffset val="100"/>
        <c:noMultiLvlLbl val="0"/>
      </c:catAx>
      <c:valAx>
        <c:axId val="47533440"/>
        <c:scaling>
          <c:orientation val="minMax"/>
          <c:max val="1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dirty="0"/>
                  <a:t>Процент стран 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one"/>
        <c:crossAx val="47531904"/>
        <c:crosses val="autoZero"/>
        <c:crossBetween val="between"/>
        <c:majorUnit val="0.2"/>
        <c:minorUnit val="5.0000000000000024E-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25514595511918"/>
          <c:y val="0.22180707817264939"/>
          <c:w val="0.81895439027224048"/>
          <c:h val="0.59866040558042044"/>
        </c:manualLayout>
      </c:layout>
      <c:barChart>
        <c:barDir val="col"/>
        <c:grouping val="clustered"/>
        <c:varyColors val="0"/>
        <c:ser>
          <c:idx val="2"/>
          <c:order val="0"/>
          <c:tx>
            <c:v>Participation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'(23-Data)-SSA'!$A$2:$A$4</c:f>
              <c:strCache>
                <c:ptCount val="3"/>
                <c:pt idx="0">
                  <c:v>0-40</c:v>
                </c:pt>
                <c:pt idx="1">
                  <c:v>41-60</c:v>
                </c:pt>
                <c:pt idx="2">
                  <c:v>61-100</c:v>
                </c:pt>
              </c:strCache>
            </c:strRef>
          </c:cat>
          <c:val>
            <c:numRef>
              <c:f>'(23-Data)-SSA'!$D$2:$D$4</c:f>
              <c:numCache>
                <c:formatCode>0</c:formatCode>
                <c:ptCount val="3"/>
                <c:pt idx="0">
                  <c:v>7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5-4101-9E99-F0A45B685457}"/>
            </c:ext>
          </c:extLst>
        </c:ser>
        <c:ser>
          <c:idx val="0"/>
          <c:order val="1"/>
          <c:tx>
            <c:v>Oversight by legislature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'(23-Data)-SSA'!$A$2:$A$4</c:f>
              <c:strCache>
                <c:ptCount val="3"/>
                <c:pt idx="0">
                  <c:v>0-40</c:v>
                </c:pt>
                <c:pt idx="1">
                  <c:v>41-60</c:v>
                </c:pt>
                <c:pt idx="2">
                  <c:v>61-100</c:v>
                </c:pt>
              </c:strCache>
            </c:strRef>
          </c:cat>
          <c:val>
            <c:numRef>
              <c:f>'(23-Data)-SSA'!$B$2:$B$4</c:f>
              <c:numCache>
                <c:formatCode>0</c:formatCode>
                <c:ptCount val="3"/>
                <c:pt idx="0">
                  <c:v>53</c:v>
                </c:pt>
                <c:pt idx="1">
                  <c:v>60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5-4101-9E99-F0A45B685457}"/>
            </c:ext>
          </c:extLst>
        </c:ser>
        <c:ser>
          <c:idx val="1"/>
          <c:order val="2"/>
          <c:tx>
            <c:v>Oversight by supreme audit institution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'(23-Data)-SSA'!$A$2:$A$4</c:f>
              <c:strCache>
                <c:ptCount val="3"/>
                <c:pt idx="0">
                  <c:v>0-40</c:v>
                </c:pt>
                <c:pt idx="1">
                  <c:v>41-60</c:v>
                </c:pt>
                <c:pt idx="2">
                  <c:v>61-100</c:v>
                </c:pt>
              </c:strCache>
            </c:strRef>
          </c:cat>
          <c:val>
            <c:numRef>
              <c:f>'(23-Data)-SSA'!$C$2:$C$4</c:f>
              <c:numCache>
                <c:formatCode>0</c:formatCode>
                <c:ptCount val="3"/>
                <c:pt idx="0">
                  <c:v>81</c:v>
                </c:pt>
                <c:pt idx="1">
                  <c:v>78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35-4101-9E99-F0A45B685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-27"/>
        <c:axId val="85324544"/>
        <c:axId val="85326080"/>
      </c:barChart>
      <c:catAx>
        <c:axId val="8532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26080"/>
        <c:crosses val="autoZero"/>
        <c:auto val="1"/>
        <c:lblAlgn val="ctr"/>
        <c:lblOffset val="100"/>
        <c:noMultiLvlLbl val="0"/>
      </c:catAx>
      <c:valAx>
        <c:axId val="853260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scores for participation and oversight</a:t>
                </a:r>
              </a:p>
            </c:rich>
          </c:tx>
          <c:layout>
            <c:manualLayout>
              <c:xMode val="edge"/>
              <c:yMode val="edge"/>
              <c:x val="8.7373662702741085E-3"/>
              <c:y val="0.25390347267887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245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0.09839</cdr:x>
      <cdr:y>0.82267</cdr:y>
    </cdr:from>
    <cdr:to>
      <cdr:x>0.32472</cdr:x>
      <cdr:y>0.85661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185" y="3635851"/>
          <a:ext cx="860775" cy="15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/>
            <a:t>Балл </a:t>
          </a:r>
          <a:r>
            <a:rPr lang="ru-RU" sz="900" dirty="0" err="1"/>
            <a:t>ИОБ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0.37381</cdr:x>
      <cdr:y>0.82267</cdr:y>
    </cdr:from>
    <cdr:to>
      <cdr:x>0.60014</cdr:x>
      <cdr:y>0.85661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F99A0DC-91AF-4EF9-9401-3A697343E102}"/>
            </a:ext>
          </a:extLst>
        </cdr:cNvPr>
        <cdr:cNvSpPr txBox="1"/>
      </cdr:nvSpPr>
      <cdr:spPr>
        <a:xfrm xmlns:a="http://schemas.openxmlformats.org/drawingml/2006/main">
          <a:off x="1421676" y="3635851"/>
          <a:ext cx="860775" cy="15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Балл </a:t>
          </a:r>
          <a:r>
            <a:rPr lang="ru-RU" sz="900" dirty="0" err="1"/>
            <a:t>ИОБ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0.63935</cdr:x>
      <cdr:y>0.82267</cdr:y>
    </cdr:from>
    <cdr:to>
      <cdr:x>0.86568</cdr:x>
      <cdr:y>0.85661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9BFBC92-8161-47D5-9377-E05C766F04F0}"/>
            </a:ext>
          </a:extLst>
        </cdr:cNvPr>
        <cdr:cNvSpPr txBox="1"/>
      </cdr:nvSpPr>
      <cdr:spPr>
        <a:xfrm xmlns:a="http://schemas.openxmlformats.org/drawingml/2006/main">
          <a:off x="2431585" y="3635851"/>
          <a:ext cx="860775" cy="15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Балл </a:t>
          </a:r>
          <a:r>
            <a:rPr lang="ru-RU" sz="900" dirty="0" err="1"/>
            <a:t>ИОБ</a:t>
          </a:r>
          <a:r>
            <a:rPr lang="ru-RU" sz="900" dirty="0"/>
            <a:t> </a:t>
          </a:r>
          <a:endParaRPr lang="en-US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7648335-4948-4FFB-81A3-2945370BBD85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C72EF7-DF6E-4F39-B735-5F14BFB97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EE33695-974B-40B7-B13A-21CFAB45F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E33695-974B-40B7-B13A-21CFAB45F8C6}" type="slidenum">
              <a:rPr lang="en-US" altLang="en-US">
                <a:solidFill>
                  <a:srgbClr val="000000"/>
                </a:solidFill>
              </a:rPr>
              <a:pPr defTabSz="931774"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057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51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27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91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58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653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1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77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73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8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487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642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8781DB-916E-4113-AD9B-AFBD5C0D0A8D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94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6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18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30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66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92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6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woosh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3400"/>
            <a:ext cx="7011988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BP_logo_rgb_300dp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5791200" y="5594350"/>
            <a:ext cx="0" cy="682625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5029200" y="495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581400"/>
            <a:ext cx="6400800" cy="457200"/>
          </a:xfrm>
        </p:spPr>
        <p:txBody>
          <a:bodyPr lIns="91440" rIns="91440"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6400800" cy="457200"/>
          </a:xfrm>
        </p:spPr>
        <p:txBody>
          <a:bodyPr lIns="91440" rIns="9144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5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B26F-E43B-4509-A33C-701D020FD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5317-B016-4827-BA32-713366F8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E66A-3126-44C2-BE25-B90C7E6F9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D270-E972-4555-A2C8-A9A296872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3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C13A-426C-4837-8934-B56621C06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7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45BE-0F17-46A1-BCDD-050C2B8CD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1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76A7-45AA-4D74-B5E3-646A26E8D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A710-8CD5-4907-BC41-186DFD16C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6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24B6-EB81-47B5-82F8-BF13F9EAF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4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3B63-DAF3-4AE3-8DF7-A15A07D8B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6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86B3-8A84-4811-B560-57B8196D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wooshe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55451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096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5580">
                    <a:alpha val="27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09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fld id="{4C07E9AF-DB3A-448B-8B38-25540319B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0" descr="IBP_logo_rgb_300dpi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6263"/>
            <a:ext cx="37338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4"/>
          <p:cNvSpPr>
            <a:spLocks noChangeShapeType="1"/>
          </p:cNvSpPr>
          <p:nvPr userDrawn="1"/>
        </p:nvSpPr>
        <p:spPr bwMode="auto">
          <a:xfrm>
            <a:off x="8610600" y="6096000"/>
            <a:ext cx="0" cy="304800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55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55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558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8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8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0055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58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+mn-cs"/>
              </a:rPr>
              <a:t>www.InternationalBudget.org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724B6-EB81-47B5-82F8-BF13F9EAFE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58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5580"/>
              </a:solidFill>
              <a:effectLst/>
              <a:uLnTx/>
              <a:uFillTx/>
              <a:latin typeface="Arial" panose="020B0604020202020204" pitchFamily="34" charset="0"/>
              <a:ea typeface="Osak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6553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52060"/>
                </a:solidFill>
              </a:rPr>
              <a:t>ОБЗОР ОТКРЫТОСТИ БЮДЖЕТОВ за </a:t>
            </a:r>
            <a:r>
              <a:rPr lang="en-US" sz="2800" b="1" dirty="0">
                <a:solidFill>
                  <a:srgbClr val="752060"/>
                </a:solidFill>
              </a:rPr>
              <a:t>2017</a:t>
            </a:r>
            <a:r>
              <a:rPr lang="ru-RU" sz="2800" b="1" dirty="0">
                <a:solidFill>
                  <a:srgbClr val="752060"/>
                </a:solidFill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76105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334-5AA5-4D35-AECC-6E8023A9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Что касается бюджетных документов, в странах-членах</a:t>
            </a:r>
            <a:r>
              <a:rPr lang="en-US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PEMPAL…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4E09-A1D8-4626-8D1C-8158E1A1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99" y="1143000"/>
            <a:ext cx="3853543" cy="4038600"/>
          </a:xfrm>
        </p:spPr>
        <p:txBody>
          <a:bodyPr/>
          <a:lstStyle/>
          <a:p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Примерно </a:t>
            </a:r>
            <a:r>
              <a:rPr lang="ru-RU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один </a:t>
            </a:r>
            <a:r>
              <a:rPr lang="ru-RU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из </a:t>
            </a:r>
            <a:r>
              <a:rPr lang="ru-RU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четырех 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документов, которые должны быть доступны всем, не публикуется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Более половины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тех документов, что не публикуются, существуют в готовом виде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32622-3E48-4BE7-88C8-F45C8271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A6941-8EDA-4F39-A666-C5FB322D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A51FDF4-CBC2-4A97-83F6-2E43B1D12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522274"/>
              </p:ext>
            </p:extLst>
          </p:nvPr>
        </p:nvGraphicFramePr>
        <p:xfrm>
          <a:off x="381000" y="1371600"/>
          <a:ext cx="47625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48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BD74-3664-4FEE-9842-E6FCAED3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Публикация документов</a:t>
            </a:r>
            <a:r>
              <a:rPr lang="en-US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позиция стран </a:t>
            </a:r>
            <a:r>
              <a:rPr lang="en-US" sz="24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в сравнении с мировыми оценками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713FA-5E6D-4512-B87E-685738EC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8E5F9-CD3F-4802-ADC1-8F1A8521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AD2094A-8DB5-46D2-BC59-B50554003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407754"/>
              </p:ext>
            </p:extLst>
          </p:nvPr>
        </p:nvGraphicFramePr>
        <p:xfrm>
          <a:off x="485272" y="15240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14CC6F9-445C-4387-A19B-2539A083294C}"/>
              </a:ext>
            </a:extLst>
          </p:cNvPr>
          <p:cNvSpPr/>
          <p:nvPr/>
        </p:nvSpPr>
        <p:spPr>
          <a:xfrm>
            <a:off x="304800" y="11546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Доля стран, опубликовавших основные бюджетные документы в 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году</a:t>
            </a:r>
            <a:endParaRPr lang="en-US" sz="1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2438400" cy="427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Предварительное заявление о  бюджете</a:t>
            </a:r>
          </a:p>
          <a:p>
            <a:pPr algn="r"/>
            <a:endParaRPr lang="ru-RU" sz="1400" dirty="0"/>
          </a:p>
          <a:p>
            <a:pPr algn="r"/>
            <a:r>
              <a:rPr lang="ru-RU" sz="1400" dirty="0"/>
              <a:t>Бюджетное предложение правительства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/>
              <a:t>Утвержденный бюджет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/>
              <a:t>Бюджет для граждан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/>
              <a:t>Текущие отчеты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/>
              <a:t>Полугодовой отчет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/>
              <a:t>Годовой отчет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/>
              <a:t>Аудиторский отчет</a:t>
            </a:r>
            <a:endParaRPr lang="en-US" sz="1400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14CC6F9-445C-4387-A19B-2539A083294C}"/>
              </a:ext>
            </a:extLst>
          </p:cNvPr>
          <p:cNvSpPr/>
          <p:nvPr/>
        </p:nvSpPr>
        <p:spPr>
          <a:xfrm>
            <a:off x="2814637" y="5904371"/>
            <a:ext cx="1752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400" dirty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Мир </a:t>
            </a:r>
            <a:r>
              <a:rPr lang="en-US" sz="1400" dirty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(115</a:t>
            </a:r>
            <a:r>
              <a:rPr lang="ru-RU" sz="1400" dirty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стран</a:t>
            </a:r>
            <a:r>
              <a:rPr lang="en-US" sz="1400" dirty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14CC6F9-445C-4387-A19B-2539A083294C}"/>
              </a:ext>
            </a:extLst>
          </p:cNvPr>
          <p:cNvSpPr/>
          <p:nvPr/>
        </p:nvSpPr>
        <p:spPr>
          <a:xfrm>
            <a:off x="4867274" y="5909134"/>
            <a:ext cx="219075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400" dirty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PEMPAL (18 </a:t>
            </a:r>
            <a:r>
              <a:rPr lang="ru-RU" sz="1400" dirty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стран</a:t>
            </a:r>
            <a:r>
              <a:rPr lang="en-US" sz="1400" dirty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03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2017: </a:t>
            </a:r>
            <a:r>
              <a:rPr lang="ru-RU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вывод второй</a:t>
            </a:r>
            <a:endParaRPr lang="en-US" sz="4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Прогресс на пути к повышению открытости бюджетов приостановился впервые с тех пор, как МБП начало оценивать его около десяти лет назад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8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ru-RU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Процесс повышения открытости бюджетов приостановился в период </a:t>
            </a:r>
            <a:r>
              <a:rPr lang="en-US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2015</a:t>
            </a:r>
            <a:r>
              <a:rPr lang="ru-RU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гг.</a:t>
            </a:r>
            <a:endParaRPr lang="en-US" sz="2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6A710-8CD5-4907-BC41-186DFD16C37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14600"/>
            <a:ext cx="9144000" cy="22290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066800"/>
            <a:ext cx="79248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снизился с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45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2015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году до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43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году по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102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странам, обследованным в обоих раундах.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Это произошло впервые с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2008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года.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При этом по странам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средний балл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увеличился с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52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до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53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по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сопоставимым странам.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895600"/>
            <a:ext cx="1752601" cy="600164"/>
          </a:xfrm>
          <a:prstGeom prst="rect">
            <a:avLst/>
          </a:prstGeom>
          <a:solidFill>
            <a:srgbClr val="575D60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ИНДЕКС ОТКРЫТОСТИ БЮДЖЕТА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9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ru-RU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Снижение значений </a:t>
            </a:r>
            <a:r>
              <a:rPr lang="ru-RU" sz="28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варьирует по регионам</a:t>
            </a:r>
            <a:endParaRPr lang="en-US" sz="2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143000"/>
            <a:ext cx="7772400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43445"/>
              </p:ext>
            </p:extLst>
          </p:nvPr>
        </p:nvGraphicFramePr>
        <p:xfrm>
          <a:off x="1066800" y="1143000"/>
          <a:ext cx="7315200" cy="3821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2396">
                  <a:extLst>
                    <a:ext uri="{9D8B030D-6E8A-4147-A177-3AD203B41FA5}">
                      <a16:colId xmlns:a16="http://schemas.microsoft.com/office/drawing/2014/main" val="1156721477"/>
                    </a:ext>
                  </a:extLst>
                </a:gridCol>
                <a:gridCol w="1111910">
                  <a:extLst>
                    <a:ext uri="{9D8B030D-6E8A-4147-A177-3AD203B41FA5}">
                      <a16:colId xmlns:a16="http://schemas.microsoft.com/office/drawing/2014/main" val="1751356466"/>
                    </a:ext>
                  </a:extLst>
                </a:gridCol>
                <a:gridCol w="1113373">
                  <a:extLst>
                    <a:ext uri="{9D8B030D-6E8A-4147-A177-3AD203B41FA5}">
                      <a16:colId xmlns:a16="http://schemas.microsoft.com/office/drawing/2014/main" val="3541257338"/>
                    </a:ext>
                  </a:extLst>
                </a:gridCol>
                <a:gridCol w="1107521">
                  <a:extLst>
                    <a:ext uri="{9D8B030D-6E8A-4147-A177-3AD203B41FA5}">
                      <a16:colId xmlns:a16="http://schemas.microsoft.com/office/drawing/2014/main" val="1075273760"/>
                    </a:ext>
                  </a:extLst>
                </a:gridCol>
              </a:tblGrid>
              <a:tr h="449302">
                <a:tc gridSpan="4"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Региональная динамика изменения баллов  по </a:t>
                      </a:r>
                      <a:r>
                        <a:rPr lang="ru-RU" sz="1400" b="1" dirty="0" err="1">
                          <a:effectLst/>
                        </a:rPr>
                        <a:t>ИОБ</a:t>
                      </a:r>
                      <a:r>
                        <a:rPr lang="en-US" sz="1400" b="1" dirty="0">
                          <a:effectLst/>
                        </a:rPr>
                        <a:t>, 2015 – 2017</a:t>
                      </a:r>
                      <a:r>
                        <a:rPr lang="ru-RU" sz="1400" b="1" dirty="0">
                          <a:effectLst/>
                        </a:rPr>
                        <a:t> годы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88285"/>
                  </a:ext>
                </a:extLst>
              </a:tr>
              <a:tr h="304142">
                <a:tc rowSpan="2"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 балл </a:t>
                      </a:r>
                      <a:r>
                        <a:rPr lang="ru-RU" sz="1200" dirty="0" err="1">
                          <a:effectLst/>
                        </a:rPr>
                        <a:t>ИОБ</a:t>
                      </a:r>
                      <a:r>
                        <a:rPr lang="ru-RU" sz="1200" dirty="0">
                          <a:effectLst/>
                        </a:rPr>
                        <a:t> по региону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210196"/>
                  </a:ext>
                </a:extLst>
              </a:tr>
              <a:tr h="288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2015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2017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Изменение</a:t>
                      </a:r>
                      <a:r>
                        <a:rPr lang="en-US" sz="1200" b="1" dirty="0">
                          <a:effectLst/>
                        </a:rPr>
                        <a:t>*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62983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Восточная Азия и Тихоокеанский регион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09768"/>
                  </a:ext>
                </a:extLst>
              </a:tr>
              <a:tr h="288876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Восточная Европа и Центральная Азия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215033"/>
                  </a:ext>
                </a:extLst>
              </a:tr>
              <a:tr h="288876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Латинская Америка и </a:t>
                      </a:r>
                      <a:r>
                        <a:rPr lang="ru-RU" sz="1200" dirty="0" err="1">
                          <a:effectLst/>
                        </a:rPr>
                        <a:t>Карибский</a:t>
                      </a:r>
                      <a:r>
                        <a:rPr lang="ru-RU" sz="1200" dirty="0">
                          <a:effectLst/>
                        </a:rPr>
                        <a:t> бассейн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15572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Ближний Восток и Северная</a:t>
                      </a:r>
                      <a:r>
                        <a:rPr lang="ru-RU" sz="1200" baseline="0" dirty="0">
                          <a:effectLst/>
                        </a:rPr>
                        <a:t> Африка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056565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Южная Азия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03320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Страны Африки к югу от Сахары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-11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76830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Западная Европа и США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14225"/>
                  </a:ext>
                </a:extLst>
              </a:tr>
              <a:tr h="288876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 страны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76552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</a:t>
                      </a:r>
                      <a:r>
                        <a:rPr lang="ru-RU" sz="1200" dirty="0">
                          <a:effectLst/>
                        </a:rPr>
                        <a:t>Суммы могут не сходиться из-за округления значений изменений.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35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58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391400" cy="4038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Чистое количество документов, опубликованных за период между обзорами открытости бюджета за 2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015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и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годы, сократилось на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37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Сокращение количества опубликованных документов зафиксировано в обзоре впервые.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Наибольшее сокращение имело место в странах Африки к югу от Сахары, где было опубликовано на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27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документов меньше.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В странах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количество опубликованных документов сократилось на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В странах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ОЭСР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количество опубликованных документов сократилось на 6 или примерно на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5%. </a:t>
            </a:r>
          </a:p>
          <a:p>
            <a:pPr lvl="1">
              <a:spcAft>
                <a:spcPts val="1200"/>
              </a:spcAft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46E97-36E8-47D8-BE4C-8F4767B33D78}"/>
              </a:ext>
            </a:extLst>
          </p:cNvPr>
          <p:cNvSpPr txBox="1">
            <a:spLocks/>
          </p:cNvSpPr>
          <p:nvPr/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Снижение мирового балла </a:t>
            </a:r>
            <a:r>
              <a:rPr lang="ru-RU" sz="24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отражает сокращение количества опубликованных документов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9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/>
          <a:lstStyle/>
          <a:p>
            <a:r>
              <a:rPr lang="ru-RU" sz="3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Динамика за более длительный период</a:t>
            </a:r>
            <a:r>
              <a:rPr lang="en-US" sz="3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2008–2017</a:t>
            </a:r>
            <a:r>
              <a:rPr lang="ru-RU" sz="3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годы</a:t>
            </a:r>
            <a:endParaRPr lang="en-US" sz="32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7772400" cy="4038600"/>
          </a:xfrm>
        </p:spPr>
        <p:txBody>
          <a:bodyPr/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Снижение уровня прозрачности бюджетов в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году не перечеркнуло все достижения, зафиксированные в предыдущих раундах Обзора открытости бюджетов.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С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2008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по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год средний балл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по сопоставимым странам вырос на шесть процентных пунктов.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Что касается стран-членов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за период с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2008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по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год вырос на восемь процентных пунктов по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15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сопоставимым странам.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Если посмотреть на среднемировые показатели, доступные гражданам бюджетные документы содержат больше информации, чем в предыдущие годы.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Среди стран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своими значительными достижениями за последнее десятилетие выделяется Грузия.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20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2017: </a:t>
            </a:r>
            <a:r>
              <a:rPr lang="ru-RU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вывод третий</a:t>
            </a:r>
            <a:endParaRPr lang="en-US" sz="4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8305800" cy="1500187"/>
          </a:xfrm>
        </p:spPr>
        <p:txBody>
          <a:bodyPr/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Проблемы, связанные с недостаточной прозрачностью бюджетов, усугубляются ограниченным контролем и нехваткой возможностей для участия граждан в бюджетном процессе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sz="30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Бюджетный контроль в мировом масштабе</a:t>
            </a:r>
            <a:endParaRPr lang="en-US" sz="30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51560"/>
            <a:ext cx="4343400" cy="4434840"/>
          </a:xfrm>
        </p:spPr>
        <p:txBody>
          <a:bodyPr/>
          <a:lstStyle/>
          <a:p>
            <a:r>
              <a:rPr lang="ru-RU" sz="1800" dirty="0"/>
              <a:t>В </a:t>
            </a:r>
            <a:r>
              <a:rPr lang="en-US" sz="1800" dirty="0"/>
              <a:t>2017</a:t>
            </a:r>
            <a:r>
              <a:rPr lang="ru-RU" sz="1800" dirty="0"/>
              <a:t> году средний балл по индексу бюджетного контроля по мировой выборке составил 5</a:t>
            </a:r>
            <a:r>
              <a:rPr lang="en-US" sz="1800" dirty="0"/>
              <a:t>3</a:t>
            </a:r>
            <a:r>
              <a:rPr lang="ru-RU" sz="1800" dirty="0"/>
              <a:t> из </a:t>
            </a:r>
            <a:r>
              <a:rPr lang="en-US" sz="1800" dirty="0"/>
              <a:t>100</a:t>
            </a:r>
            <a:r>
              <a:rPr lang="ru-RU" sz="1800" dirty="0"/>
              <a:t>.</a:t>
            </a:r>
            <a:endParaRPr lang="en-US" sz="1800" dirty="0"/>
          </a:p>
          <a:p>
            <a:r>
              <a:rPr lang="ru-RU" sz="1800" dirty="0"/>
              <a:t>Средний балл по индексу, характеризующему контроль высшими органами финансового контроля </a:t>
            </a:r>
            <a:r>
              <a:rPr lang="en-US" sz="1800" dirty="0"/>
              <a:t>(63</a:t>
            </a:r>
            <a:r>
              <a:rPr lang="ru-RU" sz="1800" dirty="0"/>
              <a:t> из </a:t>
            </a:r>
            <a:r>
              <a:rPr lang="en-US" sz="1800" dirty="0"/>
              <a:t>100)</a:t>
            </a:r>
            <a:r>
              <a:rPr lang="ru-RU" sz="1800" dirty="0"/>
              <a:t>, выше, чем по индексу контроля законодательными органами </a:t>
            </a:r>
            <a:r>
              <a:rPr lang="en-US" sz="1800" dirty="0"/>
              <a:t>(48/100)</a:t>
            </a:r>
            <a:r>
              <a:rPr lang="ru-RU" sz="1800" dirty="0"/>
              <a:t>.</a:t>
            </a:r>
            <a:endParaRPr lang="en-US" sz="1800" dirty="0"/>
          </a:p>
          <a:p>
            <a:r>
              <a:rPr lang="ru-RU" sz="1800" dirty="0"/>
              <a:t>Независимые бюджетные институты (</a:t>
            </a:r>
            <a:r>
              <a:rPr lang="ru-RU" sz="1800" dirty="0" err="1"/>
              <a:t>НБИ</a:t>
            </a:r>
            <a:r>
              <a:rPr lang="ru-RU" sz="1800" dirty="0"/>
              <a:t>) не имеют широкого распространения</a:t>
            </a:r>
            <a:r>
              <a:rPr lang="en-US" sz="1800" dirty="0"/>
              <a:t>:  </a:t>
            </a:r>
            <a:r>
              <a:rPr lang="ru-RU" sz="1800" dirty="0"/>
              <a:t>по состоянию на конец 2016 года такие институты функционировали лишь в </a:t>
            </a:r>
            <a:r>
              <a:rPr lang="en-US" sz="1800" dirty="0"/>
              <a:t>28 </a:t>
            </a:r>
            <a:r>
              <a:rPr lang="ru-RU" sz="1800" dirty="0"/>
              <a:t>из 1</a:t>
            </a:r>
            <a:r>
              <a:rPr lang="en-US" sz="1800" dirty="0"/>
              <a:t>15</a:t>
            </a:r>
            <a:r>
              <a:rPr lang="ru-RU" sz="1800" dirty="0"/>
              <a:t> стран</a:t>
            </a:r>
            <a:r>
              <a:rPr lang="en-US" sz="1800" dirty="0"/>
              <a:t>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60451" y="1051560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Совокупный балл по индексу контроля со стороны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ВОФК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и парламента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5FFD30F-7223-4EA5-8C76-7ABB3E6AA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672395"/>
              </p:ext>
            </p:extLst>
          </p:nvPr>
        </p:nvGraphicFramePr>
        <p:xfrm>
          <a:off x="4724400" y="1872297"/>
          <a:ext cx="415691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5572343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595959"/>
                </a:solidFill>
              </a:rPr>
              <a:t>Слабый контроль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549483"/>
            <a:ext cx="99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595959"/>
                </a:solidFill>
              </a:rPr>
              <a:t>Ограниченный 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5720" y="5549483"/>
            <a:ext cx="11734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595959"/>
                </a:solidFill>
              </a:rPr>
              <a:t>Достаточный 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9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9156-D1F8-4334-A3D6-583B9688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762000"/>
          </a:xfrm>
        </p:spPr>
        <p:txBody>
          <a:bodyPr/>
          <a:lstStyle/>
          <a:p>
            <a:r>
              <a:rPr lang="ru-RU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 странах-членах </a:t>
            </a:r>
            <a:r>
              <a:rPr lang="en-US" sz="26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бюджетный контроль оценивается как достаточный</a:t>
            </a:r>
            <a:endParaRPr lang="en-US" sz="26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6A58-8E0C-4BB3-B78A-B13A6F4B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5105400" cy="4038600"/>
          </a:xfrm>
        </p:spPr>
        <p:txBody>
          <a:bodyPr/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году средний балл по индексу бюджетного контроля по странам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составил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67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из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</a:p>
          <a:p>
            <a:pPr lvl="1"/>
            <a:r>
              <a:rPr lang="ru-RU" sz="1800" dirty="0"/>
              <a:t>Средний балл по странам </a:t>
            </a:r>
            <a:r>
              <a:rPr lang="ru-RU" sz="1800" dirty="0" err="1"/>
              <a:t>ОЭСР</a:t>
            </a:r>
            <a:r>
              <a:rPr lang="ru-RU" sz="1800" dirty="0"/>
              <a:t> - </a:t>
            </a:r>
            <a:r>
              <a:rPr lang="en-US" sz="1800" dirty="0"/>
              <a:t>72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Практика контроля высшими органами аудита лучше практики бюджетного контроля со стороны законодательных органов.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/>
              <a:t>Независимые бюджетные институты (</a:t>
            </a:r>
            <a:r>
              <a:rPr lang="ru-RU" sz="2000" dirty="0" err="1"/>
              <a:t>НБИ</a:t>
            </a:r>
            <a:r>
              <a:rPr lang="ru-RU" sz="2000" dirty="0"/>
              <a:t>) не имеют широкого распространения</a:t>
            </a:r>
            <a:r>
              <a:rPr lang="en-US" sz="2000" dirty="0"/>
              <a:t>: </a:t>
            </a:r>
            <a:r>
              <a:rPr lang="ru-RU" sz="2000" dirty="0"/>
              <a:t>такие институты созданы лишь в 6 из 18 стран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r>
              <a:rPr lang="ru-RU" sz="1800" dirty="0" err="1"/>
              <a:t>ОЭСР</a:t>
            </a:r>
            <a:r>
              <a:rPr lang="en-US" sz="1800" dirty="0"/>
              <a:t>:  </a:t>
            </a:r>
            <a:r>
              <a:rPr lang="ru-RU" sz="1800" dirty="0"/>
              <a:t>независимые бюджетные институты функционируют в 14 из </a:t>
            </a:r>
            <a:r>
              <a:rPr lang="en-US" sz="1800" dirty="0"/>
              <a:t>22</a:t>
            </a:r>
            <a:r>
              <a:rPr lang="ru-RU" sz="1800" dirty="0"/>
              <a:t> стран</a:t>
            </a:r>
            <a:endParaRPr lang="en-US" sz="1800" dirty="0"/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DE279-8F58-49A6-97D2-F04CB109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587BC-9C11-48BD-91E9-965E9904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BDDA89-8036-4033-9FA8-EBFD13854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30916"/>
              </p:ext>
            </p:extLst>
          </p:nvPr>
        </p:nvGraphicFramePr>
        <p:xfrm>
          <a:off x="5867400" y="1676400"/>
          <a:ext cx="298608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80A064-4513-4B49-B9E9-CE28C8BF1EE4}"/>
              </a:ext>
            </a:extLst>
          </p:cNvPr>
          <p:cNvSpPr txBox="1"/>
          <p:nvPr/>
        </p:nvSpPr>
        <p:spPr>
          <a:xfrm>
            <a:off x="6140949" y="799128"/>
            <a:ext cx="2774451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по индексу бюджетного контроля со стороны </a:t>
            </a:r>
            <a:r>
              <a:rPr lang="ru-RU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ВОФК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и парламента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572000"/>
            <a:ext cx="990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solidFill>
                  <a:srgbClr val="595959"/>
                </a:solidFill>
              </a:rPr>
              <a:t>Контроль </a:t>
            </a:r>
            <a:r>
              <a:rPr lang="ru-RU" sz="1400" dirty="0" err="1">
                <a:solidFill>
                  <a:srgbClr val="595959"/>
                </a:solidFill>
              </a:rPr>
              <a:t>ВОФК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4572000"/>
            <a:ext cx="11430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solidFill>
                  <a:srgbClr val="595959"/>
                </a:solidFill>
              </a:rPr>
              <a:t>Парламентский контроль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0350" y="5132408"/>
            <a:ext cx="85725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</a:rPr>
              <a:t>PEMPAL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1919" y="5132408"/>
            <a:ext cx="85725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>
                <a:solidFill>
                  <a:srgbClr val="595959"/>
                </a:solidFill>
              </a:rPr>
              <a:t>ОЭСР</a:t>
            </a:r>
            <a:endParaRPr lang="en-US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5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31520"/>
          </a:xfrm>
        </p:spPr>
        <p:txBody>
          <a:bodyPr/>
          <a:lstStyle/>
          <a:p>
            <a:r>
              <a:rPr lang="ru-RU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Обзор открытости бюджетов </a:t>
            </a:r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В рамках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проводится оценка соблюдения в бюджетной сфере базовых условий, необходимых для функционирования представительной демократии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/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Свободный поток информации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Практика контроля со стороны законодательных и аудиторских органов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Возможности для участия общественности в процессах принятия правительственных решений и осуществления контроля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14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758952"/>
          </a:xfrm>
        </p:spPr>
        <p:txBody>
          <a:bodyPr/>
          <a:lstStyle/>
          <a:p>
            <a:r>
              <a:rPr lang="ru-RU" sz="30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Парламентский бюджетный контроль</a:t>
            </a:r>
            <a:endParaRPr lang="en-US" sz="30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66716"/>
          </a:xfrm>
        </p:spPr>
        <p:txBody>
          <a:bodyPr/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Законодательные органы в большей степени осуществляют контроль на начальных этапах бюджетного процесса, чем в ходе исполнения бюджета.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мировом масштабе почти в 50% обследованных стран законодательные органы не вносят поправки в бюджет после утверждения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  <a:p>
            <a:pPr lvl="1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регионе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ситуация лучше: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поправки в бюджет успешно вносятся в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83%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стран.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Кроме того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более чем в 50% стран органы исполнительной власти могут вносить изменения в бюджет в процессе его исполнения без утверждения законодателем.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50% стран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правительства могут перераспределять бюджетные средства между административными органами без утверждения законодательным органом.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Более чем в трети стран законодательный орган не рассматривает отчет об аудите бюджета, подготовленный высшим органом финансового контроля.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Среди членов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законодательные органы рассматривают отчет об аудите бюджета почти во всех странах (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из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18);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при этом только в 7 из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стран публикуется доклад с выводами по итогам рассмотрения в течение трех месяцев после опубликования отчета высшим органом финансового контроля.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84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/>
          <a:lstStyle/>
          <a:p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Бюджетный контроль со стороны высшего органа финансового контроля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5552" cy="4206240"/>
          </a:xfrm>
        </p:spPr>
        <p:txBody>
          <a:bodyPr/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Большинство обследованных стран набрали достаточно высокие баллы по индексу контроля со стороны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ВОФК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Почти все страны-члены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(17 из 18) набрали достаточно высокие баллы.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Как правило, условия менее благоприятны в странах с низким уровнем открытости бюджетной информации.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27676" y="1054018"/>
            <a:ext cx="3963924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Балл по индексу контроля со стороны </a:t>
            </a:r>
            <a:r>
              <a:rPr lang="ru-RU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ВОФК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1004C-71AE-4FDE-A344-C9BC340F8D26}"/>
              </a:ext>
            </a:extLst>
          </p:cNvPr>
          <p:cNvSpPr txBox="1"/>
          <p:nvPr/>
        </p:nvSpPr>
        <p:spPr>
          <a:xfrm>
            <a:off x="6496452" y="4038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9AAE9-735F-4EE8-9571-752836697BAD}"/>
              </a:ext>
            </a:extLst>
          </p:cNvPr>
          <p:cNvSpPr txBox="1"/>
          <p:nvPr/>
        </p:nvSpPr>
        <p:spPr>
          <a:xfrm>
            <a:off x="7782708" y="3251364"/>
            <a:ext cx="30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PEMPAL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7EEE906-C5C3-4E0E-9227-E6C8B9DA2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399444"/>
              </p:ext>
            </p:extLst>
          </p:nvPr>
        </p:nvGraphicFramePr>
        <p:xfrm>
          <a:off x="4721352" y="1447800"/>
          <a:ext cx="4422648" cy="449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1524000"/>
            <a:ext cx="1071161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>
                <a:solidFill>
                  <a:srgbClr val="595959"/>
                </a:solidFill>
              </a:rPr>
              <a:t>Ограниченный .</a:t>
            </a:r>
            <a:r>
              <a:rPr lang="en-US" sz="1050" dirty="0">
                <a:solidFill>
                  <a:srgbClr val="595959"/>
                </a:solidFill>
              </a:rPr>
              <a:t>41-60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0566" y="1577045"/>
            <a:ext cx="896672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>
                <a:solidFill>
                  <a:srgbClr val="595959"/>
                </a:solidFill>
              </a:rPr>
              <a:t>Слабый контроль  </a:t>
            </a:r>
            <a:r>
              <a:rPr lang="en-US" sz="1050" dirty="0">
                <a:solidFill>
                  <a:srgbClr val="595959"/>
                </a:solidFill>
              </a:rPr>
              <a:t>0-40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98" y="1571057"/>
            <a:ext cx="1468567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>
                <a:solidFill>
                  <a:srgbClr val="595959"/>
                </a:solidFill>
              </a:rPr>
              <a:t>Достаточный </a:t>
            </a:r>
            <a:r>
              <a:rPr lang="en-US" sz="1050" dirty="0">
                <a:solidFill>
                  <a:srgbClr val="595959"/>
                </a:solidFill>
              </a:rPr>
              <a:t>61-100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8613" y="5652336"/>
            <a:ext cx="85725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</a:rPr>
              <a:t>PEMPAL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00950" y="5652336"/>
            <a:ext cx="85725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</a:rPr>
              <a:t>МИР</a:t>
            </a:r>
            <a:endParaRPr lang="en-US" sz="16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Показатели </a:t>
            </a:r>
            <a:r>
              <a:rPr lang="ru-RU" sz="24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, характеризующие вовлечение граждан в бюджетный процесс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18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вопросов, касающихся вовлечения граждан в формирование и реализацию бюджетной политики, включая следующие аспекты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Механизмы вовлечения граждан в формирование и мониторинг исполнения бюджета, созданные 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правительством.</a:t>
            </a:r>
            <a:r>
              <a:rPr lang="en-US" sz="1400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Механизмы вовлечения граждан в формирование и мониторинг исполнения бюджета, созданные 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линейными министерствами.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Механизмы вовлечения граждан в формирование бюджета и обсуждение выводов аудиторского отчета, созданные 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парламентом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или парламентским комитетом. </a:t>
            </a:r>
          </a:p>
          <a:p>
            <a:pPr lvl="1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Механизмы вовлечения граждан в формирование программы аудиторской работы и проведение аудиторских расследований, созданные </a:t>
            </a:r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высшим органом финансового контроля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Эти вопросы отражают принципы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GIFT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, а именно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/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Всеобщий охват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конкретные шаги во вовлечению социально уязвимых категорий и недостаточно представленных групп населения; открытость для всех граждан, а не только для отдельных групп и индивидуумов.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Своевременность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вовлечение граждан на раннем этапе – до принятия решений.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Открытость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широкий диапазон тем для обсуждения и цель участия граждан оглашаются  заблаговременно.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Устойчивость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механизмы «обратной связи» для ответов на предложения, поступившие от граждан.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2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00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758952"/>
          </a:xfrm>
        </p:spPr>
        <p:txBody>
          <a:bodyPr/>
          <a:lstStyle/>
          <a:p>
            <a:r>
              <a:rPr lang="ru-RU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Страны набрали низкие баллы по индексу вовлечения граждан в бюджетный процесс</a:t>
            </a:r>
            <a:endParaRPr lang="en-US" sz="2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038600"/>
          </a:xfrm>
        </p:spPr>
        <p:txBody>
          <a:bodyPr/>
          <a:lstStyle/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Ни в одной из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обследованных стран не созданы возможности для участия граждан в бюджетном процессе, которые считаются достаточными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(61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балл и выше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Среднемировой балл составляет всего лишь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из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 странам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средний балл по индексу вовлечения граждан тоже равен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по странам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ОЭСР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составляет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40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r>
              <a:rPr lang="ru-RU" sz="3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Примеры механизмов вовлечения граждан в бюджетный процесс</a:t>
            </a:r>
            <a:endParaRPr lang="en-US" sz="32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038600"/>
          </a:xfrm>
        </p:spPr>
        <p:txBody>
          <a:bodyPr/>
          <a:lstStyle/>
          <a:p>
            <a:r>
              <a:rPr lang="ru-RU" sz="2200" u="sng" dirty="0">
                <a:latin typeface="Helvetica" panose="020B0604020202020204" pitchFamily="34" charset="0"/>
                <a:cs typeface="Helvetica" panose="020B0604020202020204" pitchFamily="34" charset="0"/>
              </a:rPr>
              <a:t>Филиппины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соглашения о бюджетном партнерстве позволили отдельным ведомствам улучшить способности в области ведения переговоров по своим бюджетным запросам с центральным  бюджетным ведомством в рамках партнерств с гражданами.  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u="sng" dirty="0">
                <a:latin typeface="Helvetica" panose="020B0604020202020204" pitchFamily="34" charset="0"/>
                <a:cs typeface="Helvetica" panose="020B0604020202020204" pitchFamily="34" charset="0"/>
              </a:rPr>
              <a:t>Южная Корея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функционирование центра по приему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сообщений граждан о расточительном расходовании средств позволило правительству экономить в среднем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млрд. долл. США в год в течение последних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лет.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3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ru-RU" sz="30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Примеры механизмов вовлечения граждан в бюджетный процесс</a:t>
            </a:r>
            <a:r>
              <a:rPr lang="en-US" sz="30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endParaRPr lang="en-US" sz="30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038600"/>
          </a:xfrm>
        </p:spPr>
        <p:txBody>
          <a:bodyPr/>
          <a:lstStyle/>
          <a:p>
            <a:pPr marL="914400" lvl="2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Украина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Экспертные слушания по бюджету, в ходе которых представители общественности и должностные лица правительства обмениваются мнениями.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Хорватия</a:t>
            </a:r>
            <a:r>
              <a:rPr lang="en-US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 lvl="1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Социально-экономический совет в составе представителей различных секторов. Дает заключение по бюджетному предложению.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Грузия</a:t>
            </a:r>
            <a:r>
              <a:rPr lang="en-US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 lvl="1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Консультации в сети интернет по приоритетам бюджета; координационный комитет при Министерстве финансов, который встречается с заинтересованными сторонами.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Кыргызская</a:t>
            </a:r>
            <a:r>
              <a:rPr lang="ru-RU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 Республика</a:t>
            </a:r>
            <a:r>
              <a:rPr lang="en-US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Слушания по бюджетному предложению правительства с опубликованием Министерством финансов открытого приглашения к участию в слушаниях.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5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Три компонента системы подотчетности</a:t>
            </a:r>
            <a:endParaRPr lang="en-US" sz="26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419600" cy="4648200"/>
          </a:xfrm>
        </p:spPr>
        <p:txBody>
          <a:bodyPr/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Открытость информации, вовлечение граждан, бюджетный контроль – вот три необходимых компонента системы подотчетности.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По мере роста баллов по индексу открытости бюджетной информации растут и баллы по показателям бюджетного контроля и вовлечения граждан в бюджетный процесс.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мировом масштабе ни одна из стран не набрала 61 балл или выше по всем трем компонентам системы подотчетности.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Среди стран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Албания, Чешская Республика, Грузия, 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Кыргызская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Республика, Россия, Таджикистан и Украина набрали больше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61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балла по индексу открытости информации и по обоим показателям контроля.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30679" y="1051560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Система подотчетности в сфере бюджета – страны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г.)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70151"/>
              </p:ext>
            </p:extLst>
          </p:nvPr>
        </p:nvGraphicFramePr>
        <p:xfrm>
          <a:off x="4883615" y="1774349"/>
          <a:ext cx="387938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78379" y="1787366"/>
            <a:ext cx="3215236" cy="955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ru-RU" sz="1100" dirty="0"/>
              <a:t>Вовлечение граждан в бюджетный процесс</a:t>
            </a:r>
            <a:endParaRPr lang="en-US" sz="1100" dirty="0"/>
          </a:p>
          <a:p>
            <a:pPr>
              <a:lnSpc>
                <a:spcPct val="170000"/>
              </a:lnSpc>
            </a:pPr>
            <a:r>
              <a:rPr lang="ru-RU" sz="1100" dirty="0"/>
              <a:t>Парламентский контроль </a:t>
            </a:r>
            <a:endParaRPr lang="en-US" sz="1100" dirty="0"/>
          </a:p>
          <a:p>
            <a:pPr>
              <a:lnSpc>
                <a:spcPct val="170000"/>
              </a:lnSpc>
            </a:pPr>
            <a:r>
              <a:rPr lang="ru-RU" sz="1100" dirty="0"/>
              <a:t>Контроль со стороны </a:t>
            </a:r>
            <a:r>
              <a:rPr lang="ru-RU" sz="1100" dirty="0" err="1"/>
              <a:t>ВОФК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85910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89"/>
            <a:ext cx="9144000" cy="4837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1219200"/>
            <a:ext cx="3048000" cy="400110"/>
          </a:xfrm>
          <a:prstGeom prst="rect">
            <a:avLst/>
          </a:prstGeom>
          <a:solidFill>
            <a:srgbClr val="EBF1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РЕКОМЕНДАЦИИ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76400"/>
            <a:ext cx="7010400" cy="1000274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dirty="0"/>
              <a:t>Проведение систематических реформ в сфере общественных финансов требует совместной работы всех заинтересованных сторон для обеспечения того, чтобы бюджетная информация была доступна</a:t>
            </a:r>
            <a:r>
              <a:rPr lang="en-US" sz="1300" dirty="0"/>
              <a:t>; </a:t>
            </a:r>
            <a:r>
              <a:rPr lang="ru-RU" sz="1300" dirty="0"/>
              <a:t>чтобы принимались эффективные и справедливые решения, учитывающие интересы общества; а также чтобы эти решения результативно исполнялись. 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1060450" y="2959944"/>
            <a:ext cx="1143000" cy="138499"/>
          </a:xfrm>
          <a:prstGeom prst="rect">
            <a:avLst/>
          </a:prstGeom>
          <a:solidFill>
            <a:srgbClr val="AB444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ПРАВИТЕЛЬСТВА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213944"/>
            <a:ext cx="1784350" cy="2200602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Правительства могут повышать прозрачность бюджета просто посредством опубликования в сети интернет всех документов, подготавливаемых правительством; кроме того, правительства должны создавать официальные механизмы для вовлечения граждан в бюджетный процесс. 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2911086"/>
            <a:ext cx="1143000" cy="246221"/>
          </a:xfrm>
          <a:prstGeom prst="rect">
            <a:avLst/>
          </a:prstGeom>
          <a:solidFill>
            <a:srgbClr val="989CA6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</a:rPr>
              <a:t>КОНТРОЛИРУЮЩИЕ ИНСТИТУТЫ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200400"/>
            <a:ext cx="1828800" cy="2200602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Следует укрепить потенциал контролирующих институтов для того, чтобы решения, принимаемые в ходе бюджетного процесса, исполнялись; кроме того, контролирующим институтам следует расширять и совершенствовать вовлечение граждан в бюджетный процесс</a:t>
            </a:r>
            <a:r>
              <a:rPr lang="en-US" sz="11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5225" y="2972640"/>
            <a:ext cx="1143000" cy="276999"/>
          </a:xfrm>
          <a:prstGeom prst="rect">
            <a:avLst/>
          </a:prstGeom>
          <a:solidFill>
            <a:srgbClr val="25415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ГРАЖДАНСКОЕ ОБЩЕСТВО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4725" y="3298582"/>
            <a:ext cx="1524000" cy="1692771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Организации гражданского общества должны продолжать призывать к повышению прозрачности бюджета, а также по мере возможности участвовать в бюджетном процессе. 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2959944"/>
            <a:ext cx="1143000" cy="153888"/>
          </a:xfrm>
          <a:prstGeom prst="rect">
            <a:avLst/>
          </a:prstGeom>
          <a:solidFill>
            <a:srgbClr val="6A7A7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ДОНОРЫ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352800"/>
            <a:ext cx="1676400" cy="1862048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Доноры должны работать с гражданским обществом и контролирующими институтами в целях продвижения реформ, направленных на обеспечение устойчивой открытости бюджета и вовлечения граждан в бюджетный процесс.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05151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3DB107-B7D7-4785-AB6B-5FB478CC58B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95400"/>
            <a:ext cx="5638800" cy="762000"/>
          </a:xfrm>
        </p:spPr>
        <p:txBody>
          <a:bodyPr/>
          <a:lstStyle/>
          <a:p>
            <a:pPr eaLnBrk="1" hangingPunct="1"/>
            <a:r>
              <a:rPr lang="ru-RU" altLang="en-US" dirty="0"/>
              <a:t>Контактная информация </a:t>
            </a:r>
            <a:endParaRPr lang="en-US" altLang="en-US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133600"/>
            <a:ext cx="5562600" cy="2819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</a:rPr>
              <a:t>820 First Street, NE</a:t>
            </a:r>
            <a:br>
              <a:rPr lang="en-US" altLang="en-US" sz="2400" dirty="0">
                <a:solidFill>
                  <a:srgbClr val="E77033"/>
                </a:solidFill>
              </a:rPr>
            </a:br>
            <a:r>
              <a:rPr lang="en-US" altLang="en-US" sz="2400" dirty="0">
                <a:solidFill>
                  <a:srgbClr val="E77033"/>
                </a:solidFill>
              </a:rPr>
              <a:t>Suite 510</a:t>
            </a:r>
            <a:br>
              <a:rPr lang="en-US" altLang="en-US" sz="2400" dirty="0">
                <a:solidFill>
                  <a:srgbClr val="E77033"/>
                </a:solidFill>
              </a:rPr>
            </a:br>
            <a:r>
              <a:rPr lang="en-US" altLang="en-US" sz="2400" dirty="0">
                <a:solidFill>
                  <a:srgbClr val="E77033"/>
                </a:solidFill>
              </a:rPr>
              <a:t>Washington, DC 20002</a:t>
            </a:r>
          </a:p>
          <a:p>
            <a:pPr marL="0" indent="0" eaLnBrk="1" hangingPunct="1">
              <a:buNone/>
            </a:pPr>
            <a:r>
              <a:rPr lang="ru-RU" altLang="en-US" sz="2400" dirty="0">
                <a:solidFill>
                  <a:srgbClr val="E77033"/>
                </a:solidFill>
              </a:rPr>
              <a:t>Тел.</a:t>
            </a:r>
            <a:r>
              <a:rPr lang="en-US" altLang="en-US" sz="2400" dirty="0">
                <a:solidFill>
                  <a:srgbClr val="E77033"/>
                </a:solidFill>
              </a:rPr>
              <a:t>: +1-202-408-1080</a:t>
            </a:r>
          </a:p>
          <a:p>
            <a:pPr marL="0" indent="0" eaLnBrk="1" hangingPunct="1">
              <a:buNone/>
            </a:pPr>
            <a:r>
              <a:rPr lang="ru-RU" altLang="en-US" sz="2400" dirty="0">
                <a:solidFill>
                  <a:srgbClr val="E77033"/>
                </a:solidFill>
              </a:rPr>
              <a:t>Факс</a:t>
            </a:r>
            <a:r>
              <a:rPr lang="en-US" altLang="en-US" sz="2400" dirty="0">
                <a:solidFill>
                  <a:srgbClr val="E77033"/>
                </a:solidFill>
              </a:rPr>
              <a:t>: +1-202-408-8173</a:t>
            </a:r>
          </a:p>
          <a:p>
            <a:pPr marL="0" indent="0" eaLnBrk="1" hangingPunct="1">
              <a:buNone/>
            </a:pPr>
            <a:r>
              <a:rPr lang="ru-RU" altLang="en-US" sz="2400" dirty="0">
                <a:solidFill>
                  <a:srgbClr val="E77033"/>
                </a:solidFill>
              </a:rPr>
              <a:t>Эл. почта</a:t>
            </a:r>
            <a:r>
              <a:rPr lang="en-US" altLang="en-US" sz="2400" dirty="0">
                <a:solidFill>
                  <a:srgbClr val="E77033"/>
                </a:solidFill>
              </a:rPr>
              <a:t>: info@internationalbudget.org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Методология </a:t>
            </a:r>
            <a:r>
              <a:rPr lang="ru-RU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endParaRPr lang="en-US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Единственная в мире независимая сравнительная оценка уровней прозрачности бюджета, бюджетного контроля и участия граждан в бюджетном процессе.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Вопросы сформулированы на основе международных стандартов.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Оцениваются наблюдаемые факты с помощью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145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показателей с балльной оценкой.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год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шестой раунд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с участием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стран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охватывает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18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из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стран-членов </a:t>
            </a:r>
            <a:r>
              <a:rPr lang="en-US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В обзор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года была добавлена Молдова.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6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ru-RU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Что измеряется в рамках </a:t>
            </a:r>
            <a:r>
              <a:rPr lang="ru-RU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endParaRPr lang="en-US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9" b="7665"/>
          <a:stretch/>
        </p:blipFill>
        <p:spPr>
          <a:xfrm>
            <a:off x="9236" y="1079509"/>
            <a:ext cx="9144000" cy="2590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6490" y="3682186"/>
            <a:ext cx="21937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помощью </a:t>
            </a:r>
            <a:r>
              <a:rPr lang="en-US" sz="16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r>
              <a:rPr lang="ru-RU" sz="16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скорректированных вопросов изучается функционирование формальных институтов контроля</a:t>
            </a:r>
            <a:endParaRPr lang="en-US" sz="1600" dirty="0">
              <a:solidFill>
                <a:srgbClr val="0055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325" y="3682186"/>
            <a:ext cx="2438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помощью </a:t>
            </a:r>
            <a:r>
              <a:rPr lang="en-US" sz="14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109 </a:t>
            </a:r>
            <a:r>
              <a:rPr lang="ru-RU" sz="14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показателей, используемых для построения Индекса открытости бюджета, оценивается, публикуют ли правительства в сети интернет восемь основных бюджетных документов, и делается ли это своевременно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685817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помощью </a:t>
            </a:r>
            <a:r>
              <a:rPr lang="en-US" sz="14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r>
              <a:rPr lang="ru-RU" sz="14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новых вопросов изучаются возможности для участия граждан в процессе принятия решений по национальному бюджету</a:t>
            </a:r>
            <a:r>
              <a:rPr lang="en-US" sz="14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в осуществлении бюджетного контроля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58743"/>
            <a:ext cx="6858000" cy="492443"/>
          </a:xfrm>
          <a:prstGeom prst="rect">
            <a:avLst/>
          </a:prstGeom>
          <a:solidFill>
            <a:srgbClr val="6A7A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ТРИ КОМПОНЕНТА ЭФФЕКТИВНО ФУНКЦИОНИРУЮЩЕЙ СИСТЕМЫ  ПОДОТЧЕТНОСТИ В СФЕРЕ БЮДЖЕТА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805" y="3237666"/>
            <a:ext cx="1737360" cy="492443"/>
          </a:xfrm>
          <a:prstGeom prst="rect">
            <a:avLst/>
          </a:prstGeom>
          <a:solidFill>
            <a:srgbClr val="EBF1F3"/>
          </a:solidFill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Helvetica" panose="020B0604020202020204" pitchFamily="34" charset="0"/>
                <a:cs typeface="Helvetica" panose="020B0604020202020204" pitchFamily="34" charset="0"/>
              </a:rPr>
              <a:t>ОТКРЫТОСТЬ ИНФОРМАЦИИ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4709" y="3237666"/>
            <a:ext cx="1737360" cy="292388"/>
          </a:xfrm>
          <a:prstGeom prst="rect">
            <a:avLst/>
          </a:prstGeom>
          <a:solidFill>
            <a:srgbClr val="EBF1F3"/>
          </a:solidFill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Helvetica" panose="020B0604020202020204" pitchFamily="34" charset="0"/>
                <a:cs typeface="Helvetica" panose="020B0604020202020204" pitchFamily="34" charset="0"/>
              </a:rPr>
              <a:t>КОНТРОЛЬ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3267048"/>
            <a:ext cx="2362200" cy="292388"/>
          </a:xfrm>
          <a:prstGeom prst="rect">
            <a:avLst/>
          </a:prstGeom>
          <a:solidFill>
            <a:srgbClr val="EBF1F3"/>
          </a:solidFill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Helvetica" panose="020B0604020202020204" pitchFamily="34" charset="0"/>
                <a:cs typeface="Helvetica" panose="020B0604020202020204" pitchFamily="34" charset="0"/>
              </a:rPr>
              <a:t>ВОВЛЕЧЕНИЕ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10837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r>
              <a:rPr lang="ru-RU" sz="48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2017: </a:t>
            </a:r>
            <a:r>
              <a:rPr lang="ru-RU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вывод первый</a:t>
            </a:r>
            <a:endParaRPr lang="en-US" sz="4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Правительства не публикуют информацию в достаточном объеме, позволяющем гражданам понимать бюджет, вести публичные дебаты и участвовать в принятии бюджетных решений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40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ru-RU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Индекс открытости бюджета (</a:t>
            </a:r>
            <a:r>
              <a:rPr lang="ru-RU" sz="28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) за </a:t>
            </a:r>
            <a:r>
              <a:rPr lang="en-US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год</a:t>
            </a:r>
            <a:endParaRPr lang="en-US" sz="2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877824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по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странам, обследованным в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году, составляет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42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из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100, 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что указывает на то, что мировой уровень прозрачности бюджетов  невысок.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77724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889500"/>
            <a:ext cx="533400" cy="107722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/>
              <a:t>Sufficient</a:t>
            </a:r>
            <a:endParaRPr lang="ru-RU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078248"/>
            <a:ext cx="533400" cy="107722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/>
              <a:t>Limited</a:t>
            </a:r>
            <a:endParaRPr lang="ru-RU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244885"/>
            <a:ext cx="533400" cy="107722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/>
              <a:t>Low</a:t>
            </a:r>
            <a:endParaRPr lang="ru-RU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1628776" y="4873008"/>
            <a:ext cx="533400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Extensive (81-100)</a:t>
            </a:r>
            <a:endParaRPr lang="ru-RU" sz="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6395" y="4985784"/>
            <a:ext cx="533400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Substantial  (61-80)</a:t>
            </a:r>
            <a:endParaRPr lang="ru-RU" sz="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26395" y="5101331"/>
            <a:ext cx="533400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Limited  (41-60)</a:t>
            </a:r>
            <a:endParaRPr lang="ru-RU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26395" y="5214497"/>
            <a:ext cx="533400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Minimal  (21-40)</a:t>
            </a:r>
            <a:endParaRPr lang="ru-RU" sz="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26395" y="5329654"/>
            <a:ext cx="711992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Scant or Name  (0-20)</a:t>
            </a:r>
            <a:endParaRPr lang="ru-RU" sz="400" dirty="0"/>
          </a:p>
        </p:txBody>
      </p:sp>
    </p:spTree>
    <p:extLst>
      <p:ext uri="{BB962C8B-B14F-4D97-AF65-F5344CB8AC3E}">
        <p14:creationId xmlns:p14="http://schemas.microsoft.com/office/powerpoint/2010/main" val="74784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4262"/>
            <a:ext cx="8534400" cy="685800"/>
          </a:xfrm>
        </p:spPr>
        <p:txBody>
          <a:bodyPr/>
          <a:lstStyle/>
          <a:p>
            <a:r>
              <a:rPr lang="ru-RU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Три из каждых четырех стран получили низкие баллы по </a:t>
            </a:r>
            <a:r>
              <a:rPr lang="ru-RU" sz="26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endParaRPr lang="en-US" sz="26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382000" cy="685800"/>
          </a:xfrm>
        </p:spPr>
        <p:txBody>
          <a:bodyPr/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Согласно расчетам  Индекса открытости бюджета за 2017 год, в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89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из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 стран граждане не получают информацию о национальном бюджете в достаточном объеме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78977"/>
            <a:ext cx="7772400" cy="4443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646554"/>
            <a:ext cx="655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Распределение стран по оценкам Индекса открытости бюджета за </a:t>
            </a:r>
            <a:r>
              <a:rPr lang="en-US" sz="1400" dirty="0"/>
              <a:t>2017</a:t>
            </a:r>
            <a:r>
              <a:rPr lang="ru-RU" sz="1400" dirty="0"/>
              <a:t> год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49823" y="3522296"/>
            <a:ext cx="2362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Количество стран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5354320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Низкий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5349001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Ограниченный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1" y="5348289"/>
            <a:ext cx="1333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Достаточный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5768732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/>
              <a:t>Скудный объем </a:t>
            </a:r>
            <a:r>
              <a:rPr lang="en-US" sz="1100" dirty="0"/>
              <a:t>(0-20)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6090" y="5778257"/>
            <a:ext cx="10668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/>
              <a:t>Минимальный .</a:t>
            </a:r>
            <a:r>
              <a:rPr lang="en-US" sz="1100" dirty="0"/>
              <a:t>(21-40)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200524" y="5778257"/>
            <a:ext cx="98107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/>
              <a:t>Ограниченный</a:t>
            </a:r>
            <a:r>
              <a:rPr lang="en-US" sz="1100" dirty="0"/>
              <a:t>(41-60)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329234" y="5778257"/>
            <a:ext cx="124777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/>
              <a:t>Существенный </a:t>
            </a:r>
            <a:r>
              <a:rPr lang="en-US" sz="1100" dirty="0"/>
              <a:t>(61-80)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660353" y="5786927"/>
            <a:ext cx="124777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/>
              <a:t>Обширный </a:t>
            </a:r>
            <a:r>
              <a:rPr lang="en-US" sz="1100" dirty="0"/>
              <a:t>(81-100)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9006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A172-2969-4035-9728-5F2D2924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990600"/>
          </a:xfrm>
        </p:spPr>
        <p:txBody>
          <a:bodyPr anchor="ctr" anchorCtr="0"/>
          <a:lstStyle/>
          <a:p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странах </a:t>
            </a:r>
            <a:r>
              <a:rPr lang="en-US" sz="24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PEMPAL</a:t>
            </a:r>
            <a:r>
              <a:rPr lang="ru-RU" sz="24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среднем бюджетная информация предоставляется в ограниченном объеме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6BE4-2C49-4F07-997B-CF4F920D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1828800"/>
            <a:ext cx="4114800" cy="4038600"/>
          </a:xfrm>
        </p:spPr>
        <p:txBody>
          <a:bodyPr/>
          <a:lstStyle/>
          <a:p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В ООБ-2017 было включено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18 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стран-членов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-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54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Для сравнения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/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Средний мировой балл -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42 </a:t>
            </a:r>
          </a:p>
          <a:p>
            <a:pPr lvl="1"/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по странам </a:t>
            </a:r>
            <a:r>
              <a:rPr lang="ru-RU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ОЭСР</a:t>
            </a:r>
            <a:r>
              <a:rPr lang="ru-RU" sz="1800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68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FB236-5963-4158-AD01-58F4F95A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058B6-B4B7-489A-8CE8-5FDFF1B4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3FE7463-2A7A-452F-B774-4638E0B0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2" y="4800600"/>
            <a:ext cx="1436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en-US" sz="1400" b="1" dirty="0">
                <a:latin typeface="Calibri" panose="020F0502020204030204" pitchFamily="34" charset="0"/>
              </a:rPr>
              <a:t>Мир</a:t>
            </a:r>
            <a:endParaRPr lang="pt-BR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en-US" sz="1400" dirty="0">
                <a:latin typeface="Calibri" panose="020F0502020204030204" pitchFamily="34" charset="0"/>
              </a:rPr>
              <a:t>115</a:t>
            </a:r>
            <a:br>
              <a:rPr lang="pt-BR" altLang="en-US" sz="1400" dirty="0">
                <a:latin typeface="Calibri" panose="020F0502020204030204" pitchFamily="34" charset="0"/>
              </a:rPr>
            </a:br>
            <a:r>
              <a:rPr lang="ru-RU" altLang="en-US" sz="1400" dirty="0">
                <a:latin typeface="Calibri" panose="020F0502020204030204" pitchFamily="34" charset="0"/>
              </a:rPr>
              <a:t>стран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C17B928E-8A5B-4D6E-BC3B-75139260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166" y="4802187"/>
            <a:ext cx="7264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en-US" sz="1400" b="1" dirty="0" err="1">
                <a:latin typeface="Calibri" panose="020F0502020204030204" pitchFamily="34" charset="0"/>
              </a:rPr>
              <a:t>ОЭСР</a:t>
            </a:r>
            <a:br>
              <a:rPr lang="pt-BR" altLang="en-US" sz="1400" b="1" dirty="0">
                <a:latin typeface="Calibri" panose="020F0502020204030204" pitchFamily="34" charset="0"/>
              </a:rPr>
            </a:br>
            <a:r>
              <a:rPr lang="pt-BR" altLang="en-US" sz="1400" dirty="0">
                <a:latin typeface="Calibri" panose="020F0502020204030204" pitchFamily="34" charset="0"/>
              </a:rPr>
              <a:t>22</a:t>
            </a:r>
            <a:br>
              <a:rPr lang="pt-BR" altLang="en-US" sz="1400" dirty="0">
                <a:latin typeface="Calibri" panose="020F0502020204030204" pitchFamily="34" charset="0"/>
              </a:rPr>
            </a:br>
            <a:r>
              <a:rPr lang="ru-RU" altLang="en-US" sz="1400" dirty="0">
                <a:latin typeface="Calibri" panose="020F0502020204030204" pitchFamily="34" charset="0"/>
              </a:rPr>
              <a:t>страны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D67430DA-EA29-4E42-9527-503A1F8AF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982" y="4802187"/>
            <a:ext cx="794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sz="1400" b="1" dirty="0">
                <a:latin typeface="Calibri" panose="020F0502020204030204" pitchFamily="34" charset="0"/>
              </a:rPr>
              <a:t>PEMPAL</a:t>
            </a:r>
            <a:br>
              <a:rPr lang="pt-BR" altLang="en-US" sz="1400" b="1" dirty="0">
                <a:latin typeface="Calibri" panose="020F0502020204030204" pitchFamily="34" charset="0"/>
              </a:rPr>
            </a:br>
            <a:r>
              <a:rPr lang="pt-BR" altLang="en-US" sz="1400" dirty="0">
                <a:latin typeface="Calibri" panose="020F0502020204030204" pitchFamily="34" charset="0"/>
              </a:rPr>
              <a:t>18</a:t>
            </a:r>
            <a:br>
              <a:rPr lang="pt-BR" altLang="en-US" sz="1400" dirty="0">
                <a:latin typeface="Calibri" panose="020F0502020204030204" pitchFamily="34" charset="0"/>
              </a:rPr>
            </a:br>
            <a:r>
              <a:rPr lang="ru-RU" altLang="en-US" sz="1400" dirty="0">
                <a:latin typeface="Calibri" panose="020F0502020204030204" pitchFamily="34" charset="0"/>
              </a:rPr>
              <a:t>стран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AC10C2-5738-4BE5-8FBD-FD2F908A1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11658"/>
              </p:ext>
            </p:extLst>
          </p:nvPr>
        </p:nvGraphicFramePr>
        <p:xfrm>
          <a:off x="457200" y="1371600"/>
          <a:ext cx="3962400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4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7261-46E7-49C3-B23F-89CF9FBD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990600"/>
          </a:xfrm>
        </p:spPr>
        <p:txBody>
          <a:bodyPr/>
          <a:lstStyle/>
          <a:p>
            <a:r>
              <a:rPr lang="ru-RU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в немногих странах-членах </a:t>
            </a:r>
            <a:r>
              <a:rPr lang="en-US" sz="2600" b="1" dirty="0" err="1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PEMPAL</a:t>
            </a:r>
            <a:r>
              <a:rPr lang="en-US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информация предоставляется в достаточном объеме</a:t>
            </a:r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9A022-69B3-4901-B251-35CC5A6E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0EAC6-0E17-4C00-A6F8-082AD0F5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62AFF5-321A-45C6-BB84-20BDD1712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782709"/>
              </p:ext>
            </p:extLst>
          </p:nvPr>
        </p:nvGraphicFramePr>
        <p:xfrm>
          <a:off x="914400" y="15240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4953000"/>
            <a:ext cx="1295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595959"/>
                </a:solidFill>
              </a:rPr>
              <a:t>PEMPAL</a:t>
            </a:r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952999"/>
            <a:ext cx="1295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595959"/>
                </a:solidFill>
              </a:rPr>
              <a:t>ОЭСР</a:t>
            </a:r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272960"/>
            <a:ext cx="22987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595959"/>
                </a:solidFill>
              </a:rPr>
              <a:t>Достаточный объем </a:t>
            </a:r>
            <a:r>
              <a:rPr lang="en-US" sz="1600" dirty="0">
                <a:solidFill>
                  <a:srgbClr val="595959"/>
                </a:solidFill>
              </a:rPr>
              <a:t>(61</a:t>
            </a:r>
            <a:r>
              <a:rPr lang="ru-RU" sz="1600" dirty="0">
                <a:solidFill>
                  <a:srgbClr val="595959"/>
                </a:solidFill>
              </a:rPr>
              <a:t> балл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ru-RU" sz="1600" dirty="0">
                <a:solidFill>
                  <a:srgbClr val="595959"/>
                </a:solidFill>
              </a:rPr>
              <a:t>и выше</a:t>
            </a:r>
            <a:r>
              <a:rPr lang="en-US" sz="1600" dirty="0">
                <a:solidFill>
                  <a:srgbClr val="595959"/>
                </a:solidFill>
              </a:rPr>
              <a:t>)</a:t>
            </a:r>
            <a:endParaRPr lang="ru-RU" sz="1600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272960"/>
            <a:ext cx="22987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595959"/>
                </a:solidFill>
              </a:rPr>
              <a:t>Недостаточный объем </a:t>
            </a:r>
            <a:r>
              <a:rPr lang="en-US" sz="1600" dirty="0">
                <a:solidFill>
                  <a:srgbClr val="595959"/>
                </a:solidFill>
              </a:rPr>
              <a:t>(60</a:t>
            </a:r>
            <a:r>
              <a:rPr lang="ru-RU" sz="1600" dirty="0">
                <a:solidFill>
                  <a:srgbClr val="595959"/>
                </a:solidFill>
              </a:rPr>
              <a:t> баллов и ниже</a:t>
            </a:r>
            <a:r>
              <a:rPr lang="en-US" sz="1600" dirty="0">
                <a:solidFill>
                  <a:srgbClr val="595959"/>
                </a:solidFill>
              </a:rPr>
              <a:t>)</a:t>
            </a:r>
            <a:endParaRPr lang="ru-RU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359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15394</TotalTime>
  <Words>2248</Words>
  <Application>Microsoft Office PowerPoint</Application>
  <PresentationFormat>On-screen Show (4:3)</PresentationFormat>
  <Paragraphs>339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Helvetica</vt:lpstr>
      <vt:lpstr>Osaka</vt:lpstr>
      <vt:lpstr>Times New Roman</vt:lpstr>
      <vt:lpstr>Blank Presentation</vt:lpstr>
      <vt:lpstr>PowerPoint Presentation</vt:lpstr>
      <vt:lpstr>Обзор открытости бюджетов (ООБ) </vt:lpstr>
      <vt:lpstr>Методология ООБ</vt:lpstr>
      <vt:lpstr>Что измеряется в рамках ООБ</vt:lpstr>
      <vt:lpstr>ООБ-2017: вывод первый</vt:lpstr>
      <vt:lpstr>Индекс открытости бюджета (ИОБ) за 2017 год</vt:lpstr>
      <vt:lpstr>Три из каждых четырех стран получили низкие баллы по ИОБ</vt:lpstr>
      <vt:lpstr>В странах PEMPAL в среднем бюджетная информация предоставляется в ограниченном объеме</vt:lpstr>
      <vt:lpstr>Лишь в немногих странах-членах PEMPAL  информация предоставляется в достаточном объеме</vt:lpstr>
      <vt:lpstr>Что касается бюджетных документов, в странах-членах PEMPAL…</vt:lpstr>
      <vt:lpstr>Публикация документов: позиция стран PEMPAL в сравнении с мировыми оценками</vt:lpstr>
      <vt:lpstr>ООБ-2017: вывод второй</vt:lpstr>
      <vt:lpstr>Процесс повышения открытости бюджетов приостановился в период 2015-2017 гг.</vt:lpstr>
      <vt:lpstr>Снижение значений ИОБ варьирует по регионам</vt:lpstr>
      <vt:lpstr>PowerPoint Presentation</vt:lpstr>
      <vt:lpstr>Динамика за более длительный период: 2008–2017 годы</vt:lpstr>
      <vt:lpstr>ООБ-2017: вывод третий</vt:lpstr>
      <vt:lpstr>Бюджетный контроль в мировом масштабе</vt:lpstr>
      <vt:lpstr>В странах-членах PEMPAL бюджетный контроль оценивается как достаточный</vt:lpstr>
      <vt:lpstr>Парламентский бюджетный контроль</vt:lpstr>
      <vt:lpstr>Бюджетный контроль со стороны высшего органа финансового контроля</vt:lpstr>
      <vt:lpstr>Показатели ООБ, характеризующие вовлечение граждан в бюджетный процесс</vt:lpstr>
      <vt:lpstr>Страны набрали низкие баллы по индексу вовлечения граждан в бюджетный процесс</vt:lpstr>
      <vt:lpstr>Примеры механизмов вовлечения граждан в бюджетный процесс</vt:lpstr>
      <vt:lpstr>Примеры механизмов вовлечения граждан в бюджетный процесс: PEMPAL</vt:lpstr>
      <vt:lpstr>Три компонента системы подотчетности</vt:lpstr>
      <vt:lpstr>PowerPoint Presentation</vt:lpstr>
      <vt:lpstr>Контактная информация </vt:lpstr>
    </vt:vector>
  </TitlesOfParts>
  <Company>Matrix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Matrix</dc:creator>
  <cp:lastModifiedBy>Ksenia Galantsova</cp:lastModifiedBy>
  <cp:revision>513</cp:revision>
  <cp:lastPrinted>2018-03-01T21:40:25Z</cp:lastPrinted>
  <dcterms:created xsi:type="dcterms:W3CDTF">2008-06-23T16:25:12Z</dcterms:created>
  <dcterms:modified xsi:type="dcterms:W3CDTF">2018-03-14T13:50:45Z</dcterms:modified>
</cp:coreProperties>
</file>