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59" r:id="rId3"/>
    <p:sldId id="306" r:id="rId4"/>
    <p:sldId id="376" r:id="rId5"/>
    <p:sldId id="420" r:id="rId6"/>
    <p:sldId id="422" r:id="rId7"/>
    <p:sldId id="423" r:id="rId8"/>
    <p:sldId id="425" r:id="rId9"/>
    <p:sldId id="435" r:id="rId10"/>
    <p:sldId id="426" r:id="rId11"/>
    <p:sldId id="427" r:id="rId12"/>
    <p:sldId id="428" r:id="rId13"/>
    <p:sldId id="434" r:id="rId14"/>
    <p:sldId id="429" r:id="rId15"/>
    <p:sldId id="430" r:id="rId16"/>
    <p:sldId id="431" r:id="rId17"/>
    <p:sldId id="432" r:id="rId18"/>
    <p:sldId id="461" r:id="rId19"/>
    <p:sldId id="454" r:id="rId20"/>
    <p:sldId id="457" r:id="rId21"/>
    <p:sldId id="459" r:id="rId22"/>
    <p:sldId id="460" r:id="rId23"/>
    <p:sldId id="458" r:id="rId24"/>
    <p:sldId id="445" r:id="rId25"/>
    <p:sldId id="330" r:id="rId26"/>
    <p:sldId id="456" r:id="rId27"/>
    <p:sldId id="411" r:id="rId28"/>
    <p:sldId id="412" r:id="rId29"/>
    <p:sldId id="416" r:id="rId30"/>
    <p:sldId id="417" r:id="rId31"/>
    <p:sldId id="418" r:id="rId32"/>
    <p:sldId id="455" r:id="rId33"/>
    <p:sldId id="26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88C727B-B0C3-44E5-BE9D-76AD265BF978}">
          <p14:sldIdLst>
            <p14:sldId id="256"/>
            <p14:sldId id="359"/>
            <p14:sldId id="306"/>
            <p14:sldId id="376"/>
            <p14:sldId id="420"/>
            <p14:sldId id="422"/>
            <p14:sldId id="423"/>
            <p14:sldId id="425"/>
            <p14:sldId id="435"/>
            <p14:sldId id="426"/>
            <p14:sldId id="427"/>
            <p14:sldId id="428"/>
            <p14:sldId id="434"/>
            <p14:sldId id="429"/>
            <p14:sldId id="430"/>
            <p14:sldId id="431"/>
            <p14:sldId id="432"/>
            <p14:sldId id="461"/>
            <p14:sldId id="454"/>
            <p14:sldId id="457"/>
            <p14:sldId id="459"/>
            <p14:sldId id="460"/>
            <p14:sldId id="458"/>
            <p14:sldId id="445"/>
            <p14:sldId id="330"/>
          </p14:sldIdLst>
        </p14:section>
        <p14:section name="Sección sin título" id="{33B42E0F-CA76-4738-A474-8C79504BE888}">
          <p14:sldIdLst>
            <p14:sldId id="456"/>
            <p14:sldId id="411"/>
            <p14:sldId id="412"/>
            <p14:sldId id="416"/>
            <p14:sldId id="417"/>
            <p14:sldId id="418"/>
            <p14:sldId id="45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Sanchez Andrade" initials="TSA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FB5308"/>
    <a:srgbClr val="F93707"/>
    <a:srgbClr val="3C4648"/>
    <a:srgbClr val="8E9D9E"/>
    <a:srgbClr val="97BBD1"/>
    <a:srgbClr val="6AC1BD"/>
    <a:srgbClr val="77C390"/>
    <a:srgbClr val="B594C4"/>
    <a:srgbClr val="74B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2" autoAdjust="0"/>
    <p:restoredTop sz="92934" autoAdjust="0"/>
  </p:normalViewPr>
  <p:slideViewPr>
    <p:cSldViewPr snapToGrid="0" snapToObjects="1"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10033FFFA44FE028@LIVE.COM" providerId="AD" clId="Web-{5216BFE1-7D55-44EE-B455-B42A8B3B7462}"/>
    <pc:docChg chg="modSld">
      <pc:chgData name="Naida Carsimamovic" userId="10033FFFA44FE028@LIVE.COM" providerId="AD" clId="Web-{5216BFE1-7D55-44EE-B455-B42A8B3B7462}" dt="2018-03-07T13:55:43.436" v="66"/>
      <pc:docMkLst>
        <pc:docMk/>
      </pc:docMkLst>
      <pc:sldChg chg="modSp">
        <pc:chgData name="Naida Carsimamovic" userId="10033FFFA44FE028@LIVE.COM" providerId="AD" clId="Web-{5216BFE1-7D55-44EE-B455-B42A8B3B7462}" dt="2018-03-07T13:46:17.071" v="12"/>
        <pc:sldMkLst>
          <pc:docMk/>
          <pc:sldMk cId="1497318606" sldId="376"/>
        </pc:sldMkLst>
        <pc:spChg chg="mod">
          <ac:chgData name="Naida Carsimamovic" userId="10033FFFA44FE028@LIVE.COM" providerId="AD" clId="Web-{5216BFE1-7D55-44EE-B455-B42A8B3B7462}" dt="2018-03-07T13:46:17.071" v="12"/>
          <ac:spMkLst>
            <pc:docMk/>
            <pc:sldMk cId="1497318606" sldId="376"/>
            <ac:spMk id="2" creationId="{00000000-0000-0000-0000-000000000000}"/>
          </ac:spMkLst>
        </pc:spChg>
      </pc:sldChg>
      <pc:sldChg chg="modSp">
        <pc:chgData name="Naida Carsimamovic" userId="10033FFFA44FE028@LIVE.COM" providerId="AD" clId="Web-{5216BFE1-7D55-44EE-B455-B42A8B3B7462}" dt="2018-03-07T13:55:43.436" v="66"/>
        <pc:sldMkLst>
          <pc:docMk/>
          <pc:sldMk cId="369429595" sldId="411"/>
        </pc:sldMkLst>
        <pc:spChg chg="mod">
          <ac:chgData name="Naida Carsimamovic" userId="10033FFFA44FE028@LIVE.COM" providerId="AD" clId="Web-{5216BFE1-7D55-44EE-B455-B42A8B3B7462}" dt="2018-03-07T13:55:26.827" v="63"/>
          <ac:spMkLst>
            <pc:docMk/>
            <pc:sldMk cId="369429595" sldId="411"/>
            <ac:spMk id="2" creationId="{00000000-0000-0000-0000-000000000000}"/>
          </ac:spMkLst>
        </pc:spChg>
        <pc:spChg chg="mod">
          <ac:chgData name="Naida Carsimamovic" userId="10033FFFA44FE028@LIVE.COM" providerId="AD" clId="Web-{5216BFE1-7D55-44EE-B455-B42A8B3B7462}" dt="2018-03-07T13:55:43.436" v="66"/>
          <ac:spMkLst>
            <pc:docMk/>
            <pc:sldMk cId="369429595" sldId="411"/>
            <ac:spMk id="7" creationId="{00000000-0000-0000-0000-000000000000}"/>
          </ac:spMkLst>
        </pc:spChg>
      </pc:sldChg>
      <pc:sldChg chg="modSp">
        <pc:chgData name="Naida Carsimamovic" userId="10033FFFA44FE028@LIVE.COM" providerId="AD" clId="Web-{5216BFE1-7D55-44EE-B455-B42A8B3B7462}" dt="2018-03-07T13:47:21.041" v="15"/>
        <pc:sldMkLst>
          <pc:docMk/>
          <pc:sldMk cId="223085103" sldId="422"/>
        </pc:sldMkLst>
        <pc:spChg chg="mod">
          <ac:chgData name="Naida Carsimamovic" userId="10033FFFA44FE028@LIVE.COM" providerId="AD" clId="Web-{5216BFE1-7D55-44EE-B455-B42A8B3B7462}" dt="2018-03-07T13:47:18.432" v="14"/>
          <ac:spMkLst>
            <pc:docMk/>
            <pc:sldMk cId="223085103" sldId="422"/>
            <ac:spMk id="31" creationId="{00000000-0000-0000-0000-000000000000}"/>
          </ac:spMkLst>
        </pc:spChg>
        <pc:picChg chg="mod">
          <ac:chgData name="Naida Carsimamovic" userId="10033FFFA44FE028@LIVE.COM" providerId="AD" clId="Web-{5216BFE1-7D55-44EE-B455-B42A8B3B7462}" dt="2018-03-07T13:47:21.041" v="15"/>
          <ac:picMkLst>
            <pc:docMk/>
            <pc:sldMk cId="223085103" sldId="422"/>
            <ac:picMk id="34" creationId="{00000000-0000-0000-0000-000000000000}"/>
          </ac:picMkLst>
        </pc:picChg>
      </pc:sldChg>
      <pc:sldChg chg="modSp">
        <pc:chgData name="Naida Carsimamovic" userId="10033FFFA44FE028@LIVE.COM" providerId="AD" clId="Web-{5216BFE1-7D55-44EE-B455-B42A8B3B7462}" dt="2018-03-07T13:48:21.232" v="28"/>
        <pc:sldMkLst>
          <pc:docMk/>
          <pc:sldMk cId="2614745035" sldId="425"/>
        </pc:sldMkLst>
        <pc:spChg chg="mod">
          <ac:chgData name="Naida Carsimamovic" userId="10033FFFA44FE028@LIVE.COM" providerId="AD" clId="Web-{5216BFE1-7D55-44EE-B455-B42A8B3B7462}" dt="2018-03-07T13:48:21.232" v="28"/>
          <ac:spMkLst>
            <pc:docMk/>
            <pc:sldMk cId="2614745035" sldId="425"/>
            <ac:spMk id="3" creationId="{532048F1-7FA7-40A9-993D-292A593B3D8F}"/>
          </ac:spMkLst>
        </pc:spChg>
      </pc:sldChg>
      <pc:sldChg chg="modSp">
        <pc:chgData name="Naida Carsimamovic" userId="10033FFFA44FE028@LIVE.COM" providerId="AD" clId="Web-{5216BFE1-7D55-44EE-B455-B42A8B3B7462}" dt="2018-03-07T13:53:30.608" v="46"/>
        <pc:sldMkLst>
          <pc:docMk/>
          <pc:sldMk cId="4113427504" sldId="427"/>
        </pc:sldMkLst>
        <pc:spChg chg="mod">
          <ac:chgData name="Naida Carsimamovic" userId="10033FFFA44FE028@LIVE.COM" providerId="AD" clId="Web-{5216BFE1-7D55-44EE-B455-B42A8B3B7462}" dt="2018-03-07T13:53:30.608" v="46"/>
          <ac:spMkLst>
            <pc:docMk/>
            <pc:sldMk cId="4113427504" sldId="427"/>
            <ac:spMk id="3" creationId="{C2F33C2D-A08C-4148-B342-A5D5CFF52365}"/>
          </ac:spMkLst>
        </pc:spChg>
      </pc:sldChg>
      <pc:sldChg chg="modSp">
        <pc:chgData name="Naida Carsimamovic" userId="10033FFFA44FE028@LIVE.COM" providerId="AD" clId="Web-{5216BFE1-7D55-44EE-B455-B42A8B3B7462}" dt="2018-03-07T13:52:52.140" v="42"/>
        <pc:sldMkLst>
          <pc:docMk/>
          <pc:sldMk cId="579910906" sldId="435"/>
        </pc:sldMkLst>
        <pc:spChg chg="mod">
          <ac:chgData name="Naida Carsimamovic" userId="10033FFFA44FE028@LIVE.COM" providerId="AD" clId="Web-{5216BFE1-7D55-44EE-B455-B42A8B3B7462}" dt="2018-03-07T13:52:52.140" v="42"/>
          <ac:spMkLst>
            <pc:docMk/>
            <pc:sldMk cId="579910906" sldId="435"/>
            <ac:spMk id="3" creationId="{532048F1-7FA7-40A9-993D-292A593B3D8F}"/>
          </ac:spMkLst>
        </pc:spChg>
      </pc:sldChg>
      <pc:sldChg chg="modSp">
        <pc:chgData name="Naida Carsimamovic" userId="10033FFFA44FE028@LIVE.COM" providerId="AD" clId="Web-{5216BFE1-7D55-44EE-B455-B42A8B3B7462}" dt="2018-03-07T13:54:37.186" v="54"/>
        <pc:sldMkLst>
          <pc:docMk/>
          <pc:sldMk cId="1000919628" sldId="457"/>
        </pc:sldMkLst>
        <pc:spChg chg="mod">
          <ac:chgData name="Naida Carsimamovic" userId="10033FFFA44FE028@LIVE.COM" providerId="AD" clId="Web-{5216BFE1-7D55-44EE-B455-B42A8B3B7462}" dt="2018-03-07T13:54:37.186" v="54"/>
          <ac:spMkLst>
            <pc:docMk/>
            <pc:sldMk cId="1000919628" sldId="457"/>
            <ac:spMk id="8" creationId="{DFCF5D24-2262-4524-88FA-256A75ACFDC5}"/>
          </ac:spMkLst>
        </pc:spChg>
      </pc:sldChg>
      <pc:sldChg chg="modSp">
        <pc:chgData name="Naida Carsimamovic" userId="10033FFFA44FE028@LIVE.COM" providerId="AD" clId="Web-{5216BFE1-7D55-44EE-B455-B42A8B3B7462}" dt="2018-03-07T13:54:49.218" v="61"/>
        <pc:sldMkLst>
          <pc:docMk/>
          <pc:sldMk cId="3159696136" sldId="460"/>
        </pc:sldMkLst>
        <pc:spChg chg="mod">
          <ac:chgData name="Naida Carsimamovic" userId="10033FFFA44FE028@LIVE.COM" providerId="AD" clId="Web-{5216BFE1-7D55-44EE-B455-B42A8B3B7462}" dt="2018-03-07T13:54:49.218" v="61"/>
          <ac:spMkLst>
            <pc:docMk/>
            <pc:sldMk cId="3159696136" sldId="460"/>
            <ac:spMk id="2" creationId="{2A0C2F7E-6826-4C5B-A970-86238990D4BE}"/>
          </ac:spMkLst>
        </pc:spChg>
      </pc:sldChg>
      <pc:sldChg chg="modSp">
        <pc:chgData name="Naida Carsimamovic" userId="10033FFFA44FE028@LIVE.COM" providerId="AD" clId="Web-{5216BFE1-7D55-44EE-B455-B42A8B3B7462}" dt="2018-03-07T13:54:22.343" v="49"/>
        <pc:sldMkLst>
          <pc:docMk/>
          <pc:sldMk cId="1859989515" sldId="461"/>
        </pc:sldMkLst>
        <pc:spChg chg="mod">
          <ac:chgData name="Naida Carsimamovic" userId="10033FFFA44FE028@LIVE.COM" providerId="AD" clId="Web-{5216BFE1-7D55-44EE-B455-B42A8B3B7462}" dt="2018-03-07T13:54:22.343" v="49"/>
          <ac:spMkLst>
            <pc:docMk/>
            <pc:sldMk cId="1859989515" sldId="461"/>
            <ac:spMk id="8" creationId="{DFCF5D24-2262-4524-88FA-256A75ACFDC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455DC-93FE-F04E-821C-247B57ED379E}" type="datetimeFigureOut">
              <a:rPr lang="en-US" smtClean="0"/>
              <a:t>3/7/2018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A202-9FDB-4B49-B0DC-90E507511A6A}" type="slidenum">
              <a:rPr lang="en-US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270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79717-AE7B-4369-9F11-2486D1B695F6}" type="slidenum">
              <a:rPr lang="es-MX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797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721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026" y="6029012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2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074" y="3215474"/>
            <a:ext cx="768919" cy="5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67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7935" y="646236"/>
            <a:ext cx="876393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000" b="1" dirty="0">
                <a:solidFill>
                  <a:schemeClr val="bg1"/>
                </a:solidFill>
                <a:latin typeface="Arial"/>
              </a:rPr>
              <a:t>Sudjelovanje javnosti u fiskalnoj politici  </a:t>
            </a:r>
          </a:p>
          <a:p>
            <a:endParaRPr lang="hr-HR" sz="3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3000" b="1" dirty="0">
                <a:solidFill>
                  <a:schemeClr val="bg1"/>
                </a:solidFill>
                <a:latin typeface="Arial"/>
              </a:rPr>
              <a:t>Anketa o otvorenosti proračuna 2017. i  </a:t>
            </a:r>
          </a:p>
          <a:p>
            <a:r>
              <a:rPr lang="hr-HR" sz="3000" b="1" dirty="0">
                <a:solidFill>
                  <a:schemeClr val="bg1"/>
                </a:solidFill>
                <a:latin typeface="Arial"/>
              </a:rPr>
              <a:t>sudjelovanje javnosti: lekcije i mogućnosti</a:t>
            </a:r>
            <a:endParaRPr lang="hr-HR" sz="3000" b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hr-HR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sz="2200" b="1" dirty="0">
                <a:solidFill>
                  <a:schemeClr val="bg1"/>
                </a:solidFill>
              </a:rPr>
              <a:t>Mreža za učenje uz pomoć kolega za područje upravljanja javnom potrošnjom </a:t>
            </a:r>
          </a:p>
          <a:p>
            <a:r>
              <a:rPr lang="hr-HR" sz="2200" b="1" dirty="0">
                <a:solidFill>
                  <a:schemeClr val="bg1"/>
                </a:solidFill>
              </a:rPr>
              <a:t>Radna skupina za proračunsku pismenost i transparentnost</a:t>
            </a:r>
            <a:r>
              <a:rPr lang="hr-HR"/>
              <a:t> </a:t>
            </a:r>
          </a:p>
          <a:p>
            <a:endParaRPr lang="hr-HR" sz="16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hr-HR" b="1" dirty="0">
                <a:solidFill>
                  <a:schemeClr val="bg1"/>
                </a:solidFill>
                <a:latin typeface="Arial"/>
              </a:rPr>
              <a:t>Juan Pablo Guerrero</a:t>
            </a:r>
          </a:p>
          <a:p>
            <a:r>
              <a:rPr lang="hr-HR" b="1" dirty="0">
                <a:solidFill>
                  <a:schemeClr val="bg1"/>
                </a:solidFill>
                <a:latin typeface="Arial"/>
              </a:rPr>
              <a:t>16. ožujka 2018.</a:t>
            </a:r>
            <a:endParaRPr lang="hr-HR" b="1" dirty="0"/>
          </a:p>
          <a:p>
            <a:endParaRPr lang="hr-HR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029" y="5316204"/>
            <a:ext cx="2318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/>
              </a:rPr>
              <a:t>#fiskalnatransparentnost</a:t>
            </a:r>
          </a:p>
        </p:txBody>
      </p:sp>
    </p:spTree>
    <p:extLst>
      <p:ext uri="{BB962C8B-B14F-4D97-AF65-F5344CB8AC3E}">
        <p14:creationId xmlns:p14="http://schemas.microsoft.com/office/powerpoint/2010/main" val="163748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680621"/>
            <a:ext cx="80174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10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4">
            <a:extLst>
              <a:ext uri="{FF2B5EF4-FFF2-40B4-BE49-F238E27FC236}">
                <a16:creationId xmlns:a16="http://schemas.microsoft.com/office/drawing/2014/main" id="{F79F56BD-AC62-44D8-BC6B-DC6FE50EC43C}"/>
              </a:ext>
            </a:extLst>
          </p:cNvPr>
          <p:cNvSpPr txBox="1"/>
          <p:nvPr/>
        </p:nvSpPr>
        <p:spPr>
          <a:xfrm>
            <a:off x="336193" y="281724"/>
            <a:ext cx="1718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6900"/>
                </a:solidFill>
                <a:latin typeface="Arial" panose="020B0604020202020204" pitchFamily="34" charset="0"/>
              </a:rPr>
              <a:t>Rezultati AOP 2017. na temu sudjelovanja javnosti u proračunskom ciklusu</a:t>
            </a:r>
          </a:p>
          <a:p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37" y="83468"/>
            <a:ext cx="5665040" cy="69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99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C4B31FD-3A13-40DC-9CBF-272738A792B8}"/>
              </a:ext>
            </a:extLst>
          </p:cNvPr>
          <p:cNvSpPr txBox="1"/>
          <p:nvPr/>
        </p:nvSpPr>
        <p:spPr>
          <a:xfrm>
            <a:off x="829556" y="848413"/>
            <a:ext cx="7164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F6900"/>
                </a:solidFill>
                <a:latin typeface="Arial" panose="020B0604020202020204" pitchFamily="34" charset="0"/>
              </a:rPr>
              <a:t>1. AOP 2017. Glavni rezultati u pogledu sudjelovanja javnosti  </a:t>
            </a:r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F33C2D-A08C-4148-B342-A5D5CFF52365}"/>
              </a:ext>
            </a:extLst>
          </p:cNvPr>
          <p:cNvSpPr txBox="1"/>
          <p:nvPr/>
        </p:nvSpPr>
        <p:spPr>
          <a:xfrm>
            <a:off x="1036948" y="1781662"/>
            <a:ext cx="696641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Bodovi su uglavnom niski: globalni prosjek je 12 (od 100) 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Pozitivno: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značajne varijacije </a:t>
            </a:r>
            <a:r>
              <a:rPr lang="hr-HR" dirty="0">
                <a:latin typeface="Arial" panose="020B0604020202020204" pitchFamily="34" charset="0"/>
              </a:rPr>
              <a:t>diljem zemalja i u svim fazama proračunskog ciklusa 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Sudjelovanje javnosti je prisutno: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Arial" panose="020B0604020202020204" pitchFamily="34" charset="0"/>
              </a:rPr>
              <a:t>više tijekom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pripreme proračuna </a:t>
            </a:r>
            <a:r>
              <a:rPr lang="hr-HR" dirty="0">
                <a:latin typeface="Arial" panose="020B0604020202020204" pitchFamily="34" charset="0"/>
              </a:rPr>
              <a:t>nego tijekom provedbe proračuna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r-HR" dirty="0">
                <a:latin typeface="Arial" panose="020B0604020202020204" pitchFamily="34" charset="0"/>
              </a:rPr>
              <a:t>više kada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proračun odobrava zakonodavstvo </a:t>
            </a:r>
            <a:r>
              <a:rPr lang="hr-HR" dirty="0">
                <a:latin typeface="Arial" panose="020B0604020202020204" pitchFamily="34" charset="0"/>
              </a:rPr>
              <a:t>nego kada zakonodavstvo razmatra revizorsko izvješće </a:t>
            </a:r>
          </a:p>
          <a:p>
            <a:pPr lvl="1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U mnogim zemljama: </a:t>
            </a:r>
            <a:r>
              <a:rPr lang="hr-HR" b="1" dirty="0">
                <a:solidFill>
                  <a:srgbClr val="E36C09"/>
                </a:solidFill>
                <a:latin typeface="Arial" panose="020B0604020202020204" pitchFamily="34" charset="0"/>
              </a:rPr>
              <a:t>vr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hovna revizorska institucija angažira javnost o rasporedu svog programa</a:t>
            </a: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2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C4B31FD-3A13-40DC-9CBF-272738A792B8}"/>
              </a:ext>
            </a:extLst>
          </p:cNvPr>
          <p:cNvSpPr txBox="1"/>
          <p:nvPr/>
        </p:nvSpPr>
        <p:spPr>
          <a:xfrm>
            <a:off x="952106" y="715364"/>
            <a:ext cx="76828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B5308"/>
                </a:solidFill>
                <a:latin typeface="Arial" panose="020B0604020202020204" pitchFamily="34" charset="0"/>
              </a:rPr>
              <a:t>2. AOP 2017. Glavni rezultati u pogledu sudjelovanja javnosti</a:t>
            </a:r>
          </a:p>
          <a:p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F33C2D-A08C-4148-B342-A5D5CFF52365}"/>
              </a:ext>
            </a:extLst>
          </p:cNvPr>
          <p:cNvSpPr txBox="1"/>
          <p:nvPr/>
        </p:nvSpPr>
        <p:spPr>
          <a:xfrm>
            <a:off x="952106" y="1705232"/>
            <a:ext cx="746284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Malo zemalja angažira javnost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u svakoj fazi proračunskog ciklusa</a:t>
            </a:r>
            <a:r>
              <a:rPr lang="hr-HR" dirty="0">
                <a:latin typeface="Arial" panose="020B0604020202020204" pitchFamily="34" charset="0"/>
              </a:rPr>
              <a:t>; uočene su mnoge inovativne prakse </a:t>
            </a:r>
          </a:p>
          <a:p>
            <a:r>
              <a:rPr lang="en-US" sz="1400" dirty="0">
                <a:latin typeface="Arial" panose="020B0604020202020204" pitchFamily="34" charset="0"/>
              </a:rPr>
              <a:t>	</a:t>
            </a:r>
            <a:r>
              <a:rPr lang="hr-HR" sz="1400" dirty="0">
                <a:latin typeface="Arial" panose="020B0604020202020204" pitchFamily="34" charset="0"/>
              </a:rPr>
              <a:t>Australija, Novi Zeland, Filipini, Ujedinjena Kraljevina</a:t>
            </a:r>
          </a:p>
          <a:p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Mnogo više zemalja pokazuje dobre rezultate u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angažiranju javnosti od strane izvršne vlasti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sz="1400" dirty="0">
                <a:latin typeface="Arial" panose="020B0604020202020204" pitchFamily="34" charset="0"/>
              </a:rPr>
              <a:t>Afganistan, Bangladeš,</a:t>
            </a:r>
            <a:r>
              <a:rPr lang="hr-HR" sz="1400" b="1" dirty="0">
                <a:latin typeface="Arial" panose="020B0604020202020204" pitchFamily="34" charset="0"/>
              </a:rPr>
              <a:t> Bocvana</a:t>
            </a:r>
            <a:r>
              <a:rPr lang="hr-HR" sz="1400" dirty="0">
                <a:latin typeface="Arial" panose="020B0604020202020204" pitchFamily="34" charset="0"/>
              </a:rPr>
              <a:t>, Bugarska, Kanada, </a:t>
            </a:r>
            <a:r>
              <a:rPr lang="hr-HR" sz="1400" b="1" dirty="0">
                <a:latin typeface="Arial" panose="020B0604020202020204" pitchFamily="34" charset="0"/>
              </a:rPr>
              <a:t>Demokratska Republika Kongo</a:t>
            </a:r>
            <a:r>
              <a:rPr lang="hr-HR" sz="1400" dirty="0">
                <a:latin typeface="Arial" panose="020B0604020202020204" pitchFamily="34" charset="0"/>
              </a:rPr>
              <a:t>, Egipat, Fidži, </a:t>
            </a:r>
            <a:r>
              <a:rPr lang="hr-HR" sz="1400" b="1" dirty="0">
                <a:latin typeface="Arial" panose="020B0604020202020204" pitchFamily="34" charset="0"/>
              </a:rPr>
              <a:t>Gana</a:t>
            </a:r>
            <a:r>
              <a:rPr lang="hr-HR" sz="1400" dirty="0">
                <a:latin typeface="Arial" panose="020B0604020202020204" pitchFamily="34" charset="0"/>
              </a:rPr>
              <a:t>, Gvatemala, Indija, Kirgiska Republika, </a:t>
            </a:r>
            <a:r>
              <a:rPr lang="hr-HR" sz="1400" b="1" dirty="0">
                <a:latin typeface="Arial" panose="020B0604020202020204" pitchFamily="34" charset="0"/>
              </a:rPr>
              <a:t>Kenija, Madagaskar, Malavi</a:t>
            </a:r>
            <a:r>
              <a:rPr lang="hr-HR" sz="1400" dirty="0">
                <a:latin typeface="Arial" panose="020B0604020202020204" pitchFamily="34" charset="0"/>
              </a:rPr>
              <a:t>, Malezija, Meksiko, Poljska, </a:t>
            </a:r>
            <a:r>
              <a:rPr lang="hr-HR" sz="1400" b="1" dirty="0">
                <a:latin typeface="Arial" panose="020B0604020202020204" pitchFamily="34" charset="0"/>
              </a:rPr>
              <a:t>Južnoafrička Republika</a:t>
            </a:r>
            <a:r>
              <a:rPr lang="hr-HR" sz="1400" dirty="0">
                <a:latin typeface="Arial" panose="020B0604020202020204" pitchFamily="34" charset="0"/>
              </a:rPr>
              <a:t> i Ukrajina</a:t>
            </a:r>
          </a:p>
          <a:p>
            <a:pPr lvl="1"/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Više od 80 % zemalja obuhvaćenih anketom (94 od 115) ima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neki oblik mehanizma sudjelovanja javnosti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4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9C4B31FD-3A13-40DC-9CBF-272738A792B8}"/>
              </a:ext>
            </a:extLst>
          </p:cNvPr>
          <p:cNvSpPr txBox="1"/>
          <p:nvPr/>
        </p:nvSpPr>
        <p:spPr>
          <a:xfrm>
            <a:off x="952106" y="715364"/>
            <a:ext cx="76828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rgbClr val="FB5308"/>
                </a:solidFill>
                <a:latin typeface="Arial" panose="020B0604020202020204" pitchFamily="34" charset="0"/>
              </a:rPr>
              <a:t>3. AOP 2017. Glavni rezultati u pogledu sudjelovanja javnosti</a:t>
            </a:r>
          </a:p>
          <a:p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F33C2D-A08C-4148-B342-A5D5CFF52365}"/>
              </a:ext>
            </a:extLst>
          </p:cNvPr>
          <p:cNvSpPr txBox="1"/>
          <p:nvPr/>
        </p:nvSpPr>
        <p:spPr>
          <a:xfrm>
            <a:off x="952106" y="1705232"/>
            <a:ext cx="74628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200" u="sng" dirty="0">
                <a:latin typeface="Arial" panose="020B0604020202020204" pitchFamily="34" charset="0"/>
              </a:rPr>
              <a:t>Većina zemalja:</a:t>
            </a:r>
          </a:p>
          <a:p>
            <a:pPr algn="ctr"/>
            <a:endParaRPr lang="hr-HR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</a:rPr>
              <a:t>ne trudi se angažirati </a:t>
            </a:r>
            <a:r>
              <a:rPr lang="hr-HR" sz="2200" dirty="0">
                <a:solidFill>
                  <a:srgbClr val="FB5308"/>
                </a:solidFill>
                <a:latin typeface="Arial" panose="020B0604020202020204" pitchFamily="34" charset="0"/>
              </a:rPr>
              <a:t>raznolike skupine građana </a:t>
            </a:r>
            <a:r>
              <a:rPr lang="hr-HR" sz="2200" dirty="0">
                <a:latin typeface="Arial" panose="020B0604020202020204" pitchFamily="34" charset="0"/>
              </a:rPr>
              <a:t>i interesa, </a:t>
            </a:r>
            <a:r>
              <a:rPr lang="hr-HR" sz="2200" dirty="0">
                <a:solidFill>
                  <a:srgbClr val="FB5308"/>
                </a:solidFill>
                <a:latin typeface="Arial" panose="020B0604020202020204" pitchFamily="34" charset="0"/>
              </a:rPr>
              <a:t>marginalizirane i ranjive zajednice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</a:rPr>
              <a:t>ne pruža javnosti </a:t>
            </a:r>
            <a:r>
              <a:rPr lang="hr-HR" sz="2200" dirty="0">
                <a:solidFill>
                  <a:srgbClr val="FB5308"/>
                </a:solidFill>
                <a:latin typeface="Arial" panose="020B0604020202020204" pitchFamily="34" charset="0"/>
              </a:rPr>
              <a:t>povratne informacije</a:t>
            </a:r>
            <a:r>
              <a:rPr lang="hr-HR" sz="2200" dirty="0">
                <a:latin typeface="Arial" panose="020B0604020202020204" pitchFamily="34" charset="0"/>
              </a:rPr>
              <a:t> o tome kako se njihov doprinos uzeo u obzir ili upotrijebio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</a:rPr>
              <a:t>implikacije: npr. Južna Koreja više se pouzda u stručnjake koji sudjeluju u proračunskom procesu =&gt; značajno manje bodova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6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4E63EB-CF22-493A-9084-9463C3624D36}"/>
              </a:ext>
            </a:extLst>
          </p:cNvPr>
          <p:cNvSpPr txBox="1"/>
          <p:nvPr/>
        </p:nvSpPr>
        <p:spPr>
          <a:xfrm>
            <a:off x="609600" y="371475"/>
            <a:ext cx="6657975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000" b="1" i="1" dirty="0">
                <a:latin typeface="Arial" panose="020B0604020202020204" pitchFamily="34" charset="0"/>
              </a:rPr>
              <a:t>Dakle...</a:t>
            </a:r>
          </a:p>
          <a:p>
            <a:endParaRPr lang="hr-H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/>
              <a:t>            </a:t>
            </a:r>
            <a:r>
              <a:rPr lang="hr-HR" sz="2000" b="1" i="1" dirty="0">
                <a:latin typeface="Arial" panose="020B0604020202020204" pitchFamily="34" charset="0"/>
              </a:rPr>
              <a:t>Što nam još govori AOP 2017.?</a:t>
            </a:r>
          </a:p>
          <a:p>
            <a:endParaRPr lang="hr-HR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F529E77-B578-4837-81A7-DE772D921035}"/>
              </a:ext>
            </a:extLst>
          </p:cNvPr>
          <p:cNvSpPr txBox="1"/>
          <p:nvPr/>
        </p:nvSpPr>
        <p:spPr>
          <a:xfrm>
            <a:off x="1569308" y="2458995"/>
            <a:ext cx="5609968" cy="2215991"/>
          </a:xfrm>
          <a:prstGeom prst="rect">
            <a:avLst/>
          </a:prstGeom>
          <a:noFill/>
          <a:ln>
            <a:solidFill>
              <a:srgbClr val="FB5308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Vlade diljem svijeta već se služe mehanizmima sudjelovanja putem kojih javnost može dati svoj doprinos godišnjem proračunskom ciklusu</a:t>
            </a:r>
          </a:p>
          <a:p>
            <a:pPr algn="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3709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37C9B4D2-3214-41D9-A5CD-901020B8E7FE}"/>
              </a:ext>
            </a:extLst>
          </p:cNvPr>
          <p:cNvSpPr txBox="1"/>
          <p:nvPr/>
        </p:nvSpPr>
        <p:spPr>
          <a:xfrm>
            <a:off x="1052633" y="413701"/>
            <a:ext cx="729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282575"/>
            <a:r>
              <a:rPr lang="hr-HR" sz="2000" b="1" dirty="0">
                <a:solidFill>
                  <a:srgbClr val="FF6900"/>
                </a:solidFill>
                <a:latin typeface="Arial" panose="020B0604020202020204" pitchFamily="34" charset="0"/>
              </a:rPr>
              <a:t>Rezultati Ankete o otvorenosti proračuna 2017. na temu sudjelovanja javnosti na izvršnoj razini</a:t>
            </a:r>
          </a:p>
          <a:p>
            <a:endParaRPr lang="hr-H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75" y="1101768"/>
            <a:ext cx="6144605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80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uide.fiscaltransparency.net/wp-content/themes/gift-online-guide/assets/img/logo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TextBox 6"/>
          <p:cNvSpPr txBox="1"/>
          <p:nvPr/>
        </p:nvSpPr>
        <p:spPr>
          <a:xfrm>
            <a:off x="846720" y="1729788"/>
            <a:ext cx="7450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FF6900"/>
                </a:solidFill>
                <a:latin typeface="Arial" panose="020B0604020202020204" pitchFamily="34" charset="0"/>
              </a:rPr>
              <a:t>Pretproračunske rasprave: </a:t>
            </a:r>
            <a:r>
              <a:rPr lang="hr-HR" sz="2200" dirty="0">
                <a:latin typeface="Arial" panose="020B0604020202020204" pitchFamily="34" charset="0"/>
              </a:rPr>
              <a:t>obično otvorene za javnost osim ako mehanizam nije </a:t>
            </a:r>
            <a:r>
              <a:rPr lang="hr-HR" sz="2200" i="1" dirty="0">
                <a:latin typeface="Arial" panose="020B0604020202020204" pitchFamily="34" charset="0"/>
              </a:rPr>
              <a:t>ad hoc</a:t>
            </a:r>
            <a:r>
              <a:rPr lang="hr-HR" sz="2200" dirty="0">
                <a:latin typeface="Arial" panose="020B0604020202020204" pitchFamily="34" charset="0"/>
              </a:rPr>
              <a:t> (Kirgiska Republika, Ukrajina)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FF6900"/>
                </a:solidFill>
                <a:latin typeface="Arial" panose="020B0604020202020204" pitchFamily="34" charset="0"/>
              </a:rPr>
              <a:t>Pretproračunska savjetovanja:</a:t>
            </a:r>
            <a:r>
              <a:rPr lang="hr-HR" sz="2200" dirty="0">
                <a:latin typeface="Arial" panose="020B0604020202020204" pitchFamily="34" charset="0"/>
              </a:rPr>
              <a:t> na poziv, s ključnim dionicima (Rusija, Gruzija)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FF6900"/>
                </a:solidFill>
                <a:latin typeface="Arial" panose="020B0604020202020204" pitchFamily="34" charset="0"/>
              </a:rPr>
              <a:t>Pretproračunski podnesci: </a:t>
            </a:r>
            <a:r>
              <a:rPr lang="hr-HR" sz="2200" dirty="0">
                <a:latin typeface="Arial" panose="020B0604020202020204" pitchFamily="34" charset="0"/>
              </a:rPr>
              <a:t>MF poziva na slanje prijedloga; može biti otvoreno za sve, ali ne postoji uvijek mehanizam za davanje povratnih informacija (UK, Gruzija)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FF6900"/>
                </a:solidFill>
                <a:latin typeface="Arial" panose="020B0604020202020204" pitchFamily="34" charset="0"/>
              </a:rPr>
              <a:t>Javna vijeća: </a:t>
            </a:r>
            <a:r>
              <a:rPr lang="hr-HR" sz="2200" dirty="0">
                <a:latin typeface="Arial" panose="020B0604020202020204" pitchFamily="34" charset="0"/>
              </a:rPr>
              <a:t>izabrani predstavnici civilnog društva; neka vijeća uključuju pregled politika i nacrta prijedloga zakona koji ulaze u proračun, uključujući investicijske projekte ili pružanje usluga </a:t>
            </a:r>
          </a:p>
          <a:p>
            <a:endParaRPr lang="hr-HR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16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6040" y="621792"/>
            <a:ext cx="8890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6900"/>
                </a:solidFill>
                <a:latin typeface="Arial"/>
              </a:rPr>
              <a:t>1. Primjeri mehanizama SJ-a u AOP-u 2017. </a:t>
            </a:r>
          </a:p>
          <a:p>
            <a:r>
              <a:rPr lang="hr-HR" sz="2400" b="1" dirty="0">
                <a:solidFill>
                  <a:srgbClr val="FF6900"/>
                </a:solidFill>
                <a:latin typeface="Arial"/>
              </a:rPr>
              <a:t>   (izvršna vlast)</a:t>
            </a:r>
          </a:p>
          <a:p>
            <a:endParaRPr lang="hr-HR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20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uide.fiscaltransparency.net/wp-content/themes/gift-online-guide/assets/img/logo.sv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TextBox 6"/>
          <p:cNvSpPr txBox="1"/>
          <p:nvPr/>
        </p:nvSpPr>
        <p:spPr>
          <a:xfrm>
            <a:off x="800100" y="2150239"/>
            <a:ext cx="74505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6900"/>
                </a:solidFill>
                <a:latin typeface="Arial" panose="020B0604020202020204" pitchFamily="34" charset="0"/>
              </a:rPr>
              <a:t>Savjetovanja o politikama u pogledu konkretnih pitanja: </a:t>
            </a:r>
            <a:r>
              <a:rPr lang="hr-HR" sz="2000" dirty="0">
                <a:latin typeface="Arial" panose="020B0604020202020204" pitchFamily="34" charset="0"/>
              </a:rPr>
              <a:t>pitanja koja mogu, ali i ne moraju utjecati na godišnji državni proračun (Moldova – porez, Hrvatska, Češka, Bugarska)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6900"/>
                </a:solidFill>
                <a:latin typeface="Arial" panose="020B0604020202020204" pitchFamily="34" charset="0"/>
              </a:rPr>
              <a:t>Radne skupine u sektoru: </a:t>
            </a:r>
            <a:r>
              <a:rPr lang="hr-HR" sz="2000" dirty="0">
                <a:latin typeface="Arial" panose="020B0604020202020204" pitchFamily="34" charset="0"/>
              </a:rPr>
              <a:t>osnovane za pripremu proračuna; MF + agencije i dionici raspravljaju o sektorskim i međusektorskim planovima te određuju prioritete (Kazahstan, Rusija)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6900"/>
                </a:solidFill>
                <a:latin typeface="Arial" panose="020B0604020202020204" pitchFamily="34" charset="0"/>
              </a:rPr>
              <a:t>Mehanizmi za izvještavanje putem interneta: </a:t>
            </a:r>
            <a:r>
              <a:rPr lang="hr-HR" sz="2000" i="1" dirty="0">
                <a:latin typeface="Arial" panose="020B0604020202020204" pitchFamily="34" charset="0"/>
              </a:rPr>
              <a:t>web</a:t>
            </a:r>
            <a:r>
              <a:rPr lang="hr-HR" sz="2000" dirty="0">
                <a:latin typeface="Arial" panose="020B0604020202020204" pitchFamily="34" charset="0"/>
              </a:rPr>
              <a:t>-mjesta koja sadrže platforme na kojima se mogu davati pritužbe / povratne informacije / prijaviti neekonomična potrošnja / ispuniti ankete (Gruzija, Meksiko)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FF6900"/>
                </a:solidFill>
                <a:latin typeface="Arial" panose="020B0604020202020204" pitchFamily="34" charset="0"/>
              </a:rPr>
              <a:t>Pristup savjetovanja odozdo prema gore</a:t>
            </a:r>
            <a:r>
              <a:rPr lang="hr-HR" sz="2000" dirty="0">
                <a:latin typeface="Arial" panose="020B0604020202020204" pitchFamily="34" charset="0"/>
              </a:rPr>
              <a:t>: savjetovanja na lokalnoj razini upotrebljavaju se za proračunske prijedloge agencija koji se potom šalju MF-u (Filipini)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hr-HR" sz="2000" dirty="0">
              <a:solidFill>
                <a:srgbClr val="3C4648"/>
              </a:solidFill>
              <a:latin typeface="Arial"/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17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6040" y="621792"/>
            <a:ext cx="8890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6900"/>
                </a:solidFill>
                <a:latin typeface="Arial"/>
              </a:rPr>
              <a:t>2. Primjeri mehanizama SJ-a u AOP 2017.</a:t>
            </a:r>
          </a:p>
          <a:p>
            <a:r>
              <a:rPr lang="hr-HR" sz="2400" b="1" dirty="0">
                <a:solidFill>
                  <a:srgbClr val="FF6900"/>
                </a:solidFill>
                <a:latin typeface="Arial"/>
              </a:rPr>
              <a:t>    (izvršna vlast)</a:t>
            </a:r>
          </a:p>
          <a:p>
            <a:endParaRPr lang="hr-HR" dirty="0">
              <a:solidFill>
                <a:srgbClr val="FF6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86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0C2F7E-6826-4C5B-A970-86238990D4BE}"/>
              </a:ext>
            </a:extLst>
          </p:cNvPr>
          <p:cNvSpPr txBox="1"/>
          <p:nvPr/>
        </p:nvSpPr>
        <p:spPr>
          <a:xfrm>
            <a:off x="986416" y="549626"/>
            <a:ext cx="6155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282575"/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Kirgiska Republika: proračunske rasprave + savjetodavna vijeća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0113123-A015-4681-BDE8-5F80DEB2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73" y="1841671"/>
            <a:ext cx="7280666" cy="18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CF5D24-2262-4524-88FA-256A75ACFDC5}"/>
              </a:ext>
            </a:extLst>
          </p:cNvPr>
          <p:cNvSpPr txBox="1"/>
          <p:nvPr/>
        </p:nvSpPr>
        <p:spPr>
          <a:xfrm>
            <a:off x="986416" y="2090126"/>
            <a:ext cx="7532016" cy="4401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>
                <a:latin typeface="Arial" panose="020B0604020202020204" pitchFamily="34" charset="0"/>
              </a:rPr>
              <a:t>Otvoreni poziv MF-a na sudjelovanje u proračunskim raspravama za prijedlog proračuna izvršne vlasti (prema propisima ih sva ministarstva moraju provoditi)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>
                <a:latin typeface="Arial" panose="020B0604020202020204" pitchFamily="34" charset="0"/>
              </a:rPr>
              <a:t>Elektronički dokumenti šalju se svim sudionicima, a pitanja i prijedloži se evidentiraju te se na njih odgovara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>
                <a:latin typeface="Arial" panose="020B0604020202020204" pitchFamily="34" charset="0"/>
              </a:rPr>
              <a:t>Javna savjetodavna vijeća (JSV) trebaju se osnovati u svakom ministarstvu i trebaju uključivati stručnjake i nevladine članove (nevladine udruge, stručnjake itd.); obično imaju ulogu građanskog nadzora</a:t>
            </a:r>
            <a:endParaRPr lang="hr-HR" sz="2000" dirty="0"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>
                <a:latin typeface="Arial" panose="020B0604020202020204" pitchFamily="34" charset="0"/>
              </a:rPr>
              <a:t>JSV-i također nadziru provedbu antikorupcijskih planova, strateških dokumenata resornih ministarstava itd.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000" dirty="0">
                <a:latin typeface="Arial" panose="020B0604020202020204" pitchFamily="34" charset="0"/>
              </a:rPr>
              <a:t>Ali članovi JSV-a obično imaju ograničen kapacitet kad je riječ o proračunskim pitanjima i ne mogu provoditi temeljite proračunske analize ministarstva</a:t>
            </a:r>
          </a:p>
        </p:txBody>
      </p:sp>
    </p:spTree>
    <p:extLst>
      <p:ext uri="{BB962C8B-B14F-4D97-AF65-F5344CB8AC3E}">
        <p14:creationId xmlns:p14="http://schemas.microsoft.com/office/powerpoint/2010/main" val="1859989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0C2F7E-6826-4C5B-A970-86238990D4BE}"/>
              </a:ext>
            </a:extLst>
          </p:cNvPr>
          <p:cNvSpPr txBox="1"/>
          <p:nvPr/>
        </p:nvSpPr>
        <p:spPr>
          <a:xfrm>
            <a:off x="970961" y="463128"/>
            <a:ext cx="7456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282575"/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Bugarska: otvorena savjetovanja na internetu </a:t>
            </a:r>
            <a:endParaRPr lang="hr-HR" sz="2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0113123-A015-4681-BDE8-5F80DEB2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73" y="1841671"/>
            <a:ext cx="7280666" cy="18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BC0E574-CD02-4998-B41F-7AF8B1C5DF15}"/>
              </a:ext>
            </a:extLst>
          </p:cNvPr>
          <p:cNvSpPr/>
          <p:nvPr/>
        </p:nvSpPr>
        <p:spPr>
          <a:xfrm>
            <a:off x="970961" y="1505208"/>
            <a:ext cx="67538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MF objavljuje svoje nacrte dokumenata (uključujući dokumente vezane uz izradu proračuna te izmjene i dopune poreznog zakona) na stranici predodređenoj za nacrte 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Nacionalno vijeće za trojnu suradnju mora raspraviti o pitanjima proračunske politike, a rasprava se održava prije nego što se prijedlog proračuna izvršne vlasti pošalje zakonodavnoj vlasti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Postoje publikacije za savjetovanje o srednjoročnim proračunskim projekcijama 2017. – 2019.; publikacija za savjetovanje o prijedlogu proračuna izvršne vlasti za 2017. te ažurirana srednjoročna projekcija proračuna za 2017. – 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Izazov je u tome što vrlo malo vremena preostaje za davanje doprinosa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Nema objašnjenja samog postupka angažiranja, osim što se građane i organizacije traži da pošalju svoje prijedloge i mišljenja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13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70000" y="1952083"/>
            <a:ext cx="66421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hr-HR" sz="2400" dirty="0">
                <a:latin typeface="Arial" panose="020B0604020202020204" pitchFamily="34" charset="0"/>
              </a:rPr>
              <a:t>Sudjelovanje javnosti (SJ) u zakonima i standardima o fiskalnoj transparentnosti (FT)</a:t>
            </a:r>
          </a:p>
          <a:p>
            <a:pPr marL="457200" indent="-457200">
              <a:buAutoNum type="arabicParenR"/>
            </a:pPr>
            <a:r>
              <a:rPr lang="hr-HR" sz="2400" dirty="0">
                <a:latin typeface="Arial" panose="020B0604020202020204" pitchFamily="34" charset="0"/>
              </a:rPr>
              <a:t>Načela GIFT-a i pitanja sudjelovanja javnosti iz Ankete o otvorenosti proračuna 2017.</a:t>
            </a:r>
          </a:p>
          <a:p>
            <a:pPr marL="457200" indent="-457200">
              <a:buAutoNum type="arabicParenR"/>
            </a:pPr>
            <a:r>
              <a:rPr lang="hr-HR" sz="2400" dirty="0">
                <a:latin typeface="Arial" panose="020B0604020202020204" pitchFamily="34" charset="0"/>
              </a:rPr>
              <a:t>Rezultati, lekcije i prilike   </a:t>
            </a:r>
          </a:p>
          <a:p>
            <a:pPr marL="457200" indent="-457200">
              <a:buAutoNum type="arabicParenR"/>
            </a:pPr>
            <a:r>
              <a:rPr lang="hr-HR" sz="2400" dirty="0">
                <a:latin typeface="Arial" panose="020B0604020202020204" pitchFamily="34" charset="0"/>
              </a:rPr>
              <a:t>Gdje tražiti primjere uspjeha? </a:t>
            </a:r>
          </a:p>
          <a:p>
            <a:endParaRPr lang="hr-H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81837" y="1262130"/>
            <a:ext cx="18002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400" b="1" dirty="0">
                <a:solidFill>
                  <a:srgbClr val="FF6900"/>
                </a:solidFill>
              </a:rPr>
              <a:t>Sadržaj</a:t>
            </a:r>
          </a:p>
        </p:txBody>
      </p:sp>
    </p:spTree>
    <p:extLst>
      <p:ext uri="{BB962C8B-B14F-4D97-AF65-F5344CB8AC3E}">
        <p14:creationId xmlns:p14="http://schemas.microsoft.com/office/powerpoint/2010/main" val="2087943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0C2F7E-6826-4C5B-A970-86238990D4BE}"/>
              </a:ext>
            </a:extLst>
          </p:cNvPr>
          <p:cNvSpPr txBox="1"/>
          <p:nvPr/>
        </p:nvSpPr>
        <p:spPr>
          <a:xfrm>
            <a:off x="892373" y="413701"/>
            <a:ext cx="62992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282575"/>
            <a:r>
              <a:rPr lang="hr-HR" sz="2600" b="1" dirty="0">
                <a:solidFill>
                  <a:srgbClr val="FF6900"/>
                </a:solidFill>
                <a:latin typeface="Arial" panose="020B0604020202020204" pitchFamily="34" charset="0"/>
              </a:rPr>
              <a:t>Hrvatska: Gospodarsko socijalno vijeće </a:t>
            </a:r>
            <a:endParaRPr lang="hr-HR" sz="26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0113123-A015-4681-BDE8-5F80DEB2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73" y="1841671"/>
            <a:ext cx="7280666" cy="18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CF5D24-2262-4524-88FA-256A75ACFDC5}"/>
              </a:ext>
            </a:extLst>
          </p:cNvPr>
          <p:cNvSpPr txBox="1"/>
          <p:nvPr/>
        </p:nvSpPr>
        <p:spPr>
          <a:xfrm>
            <a:off x="892373" y="1668162"/>
            <a:ext cx="7610604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</a:rPr>
              <a:t>Gospodarsko socijalno vijeće evaluira i daje mišljenje o makroekonomskoj stabilnosti, konkurentnosti, uravnoteženom gospodarskom i socijalnom razvoju te o prijedlogu proračuna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latin typeface="Arial" panose="020B0604020202020204" pitchFamily="34" charset="0"/>
              </a:rPr>
              <a:t>Uključuje predstavnike iz više sektora, vlade, sindikata, stručnih udruga i privatnog sektora (utjecaj u svim fazama proračunskog ciklusa)</a:t>
            </a:r>
            <a:endParaRPr lang="hr-HR" sz="2200" dirty="0">
              <a:latin typeface="Arial" panose="020B060402020202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>
                <a:solidFill>
                  <a:srgbClr val="FF6900"/>
                </a:solidFill>
                <a:latin typeface="Arial" panose="020B0604020202020204" pitchFamily="34" charset="0"/>
              </a:rPr>
              <a:t>GIFT-ov vodič za SJ </a:t>
            </a:r>
            <a:r>
              <a:rPr lang="hr-HR" sz="2200" dirty="0">
                <a:latin typeface="Arial" panose="020B0604020202020204" pitchFamily="34" charset="0"/>
              </a:rPr>
              <a:t>spominje Komisiju za fiskalnu politiku, neovisnu financijsku instituciju, kao još jednu uspješnu  neovisnu razinu provjere provedbe proračuna. </a:t>
            </a:r>
          </a:p>
        </p:txBody>
      </p:sp>
    </p:spTree>
    <p:extLst>
      <p:ext uri="{BB962C8B-B14F-4D97-AF65-F5344CB8AC3E}">
        <p14:creationId xmlns:p14="http://schemas.microsoft.com/office/powerpoint/2010/main" val="100091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0C2F7E-6826-4C5B-A970-86238990D4BE}"/>
              </a:ext>
            </a:extLst>
          </p:cNvPr>
          <p:cNvSpPr txBox="1"/>
          <p:nvPr/>
        </p:nvSpPr>
        <p:spPr>
          <a:xfrm>
            <a:off x="1441293" y="360535"/>
            <a:ext cx="673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282575"/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Ostali slučajevi: Ukrajina, Moldova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282575"/>
            <a:r>
              <a:rPr lang="hr-HR"/>
              <a:t> </a:t>
            </a:r>
            <a:endParaRPr lang="hr-HR" sz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0113123-A015-4681-BDE8-5F80DEB2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73" y="1841671"/>
            <a:ext cx="7280666" cy="18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CF5D24-2262-4524-88FA-256A75ACFDC5}"/>
              </a:ext>
            </a:extLst>
          </p:cNvPr>
          <p:cNvSpPr txBox="1"/>
          <p:nvPr/>
        </p:nvSpPr>
        <p:spPr>
          <a:xfrm>
            <a:off x="641023" y="1340815"/>
            <a:ext cx="753201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solidFill>
                  <a:srgbClr val="FF6900"/>
                </a:solidFill>
                <a:latin typeface="Arial" panose="020B0604020202020204" pitchFamily="34" charset="0"/>
              </a:rPr>
              <a:t>Ukrajina: </a:t>
            </a:r>
            <a:r>
              <a:rPr lang="hr-HR" sz="2000" dirty="0">
                <a:latin typeface="Arial" panose="020B0604020202020204" pitchFamily="34" charset="0"/>
              </a:rPr>
              <a:t>Stručne rasprave o proračunu koje provode visoki dužnosnici iz MF-a (središnje izvršne agencije angažiraju neovisne stručnjake iz civilnog društva).</a:t>
            </a:r>
          </a:p>
          <a:p>
            <a:r>
              <a:rPr lang="hr-HR" sz="2000" dirty="0">
                <a:latin typeface="Arial" panose="020B0604020202020204" pitchFamily="34" charset="0"/>
              </a:rPr>
              <a:t>Javnost i vladini dužnosnici razmjenjuju mišljenja o proračunu i drugim temama. Organizacija civilnog društva koja se želi uključiti može dati prijedloge, a agencija mora objaviti rezultate građanskog stručnog doprinosa i informacije koje su razmotrene tijekom rasprave. </a:t>
            </a:r>
          </a:p>
          <a:p>
            <a:endParaRPr lang="hr-HR" sz="2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200" b="1" dirty="0">
                <a:solidFill>
                  <a:srgbClr val="FF6900"/>
                </a:solidFill>
                <a:latin typeface="Arial" panose="020B0604020202020204" pitchFamily="34" charset="0"/>
              </a:rPr>
              <a:t>Moldova: </a:t>
            </a:r>
            <a:r>
              <a:rPr lang="hr-HR" sz="2000" dirty="0">
                <a:latin typeface="Arial" panose="020B0604020202020204" pitchFamily="34" charset="0"/>
              </a:rPr>
              <a:t>Radne skupine uz sudjelovanje organizacija civilnog društva i stručnih predstavnika. Mehanizam je neslužbenog oblika, a teme uključuju prihode, projekcije, politike i upravu. Većina rasprava s civilnim društvom vezana je uz pitanja porezne uprave. </a:t>
            </a:r>
          </a:p>
          <a:p>
            <a:endParaRPr lang="hr-HR" sz="2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5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0C2F7E-6826-4C5B-A970-86238990D4BE}"/>
              </a:ext>
            </a:extLst>
          </p:cNvPr>
          <p:cNvSpPr txBox="1"/>
          <p:nvPr/>
        </p:nvSpPr>
        <p:spPr>
          <a:xfrm>
            <a:off x="358346" y="360535"/>
            <a:ext cx="7814693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39725" indent="-282575"/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Ostali slučajevi: Kazahstan, Češka Republika, Gruzija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282575"/>
            <a:endParaRPr lang="hr-HR" sz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0113123-A015-4681-BDE8-5F80DEB2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73" y="1841671"/>
            <a:ext cx="7280666" cy="18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CF5D24-2262-4524-88FA-256A75ACFDC5}"/>
              </a:ext>
            </a:extLst>
          </p:cNvPr>
          <p:cNvSpPr txBox="1"/>
          <p:nvPr/>
        </p:nvSpPr>
        <p:spPr>
          <a:xfrm>
            <a:off x="641023" y="1129976"/>
            <a:ext cx="7532016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>
                <a:solidFill>
                  <a:srgbClr val="FF6900"/>
                </a:solidFill>
                <a:latin typeface="Arial" panose="020B0604020202020204" pitchFamily="34" charset="0"/>
              </a:rPr>
              <a:t>Kazahstan:</a:t>
            </a:r>
            <a:r>
              <a:rPr lang="hr-HR" sz="2000" dirty="0">
                <a:latin typeface="Arial" panose="020B0604020202020204" pitchFamily="34" charset="0"/>
              </a:rPr>
              <a:t> Javno vijeće u sklopu MF-a (2016.) uključuje predstavnike iz civilnog društva (Nacionalne komore poduzetnika i Udruge poreznih obveznika, udruga revizora i računovođa tj. većinom se odnosi na prihode) te akademske stručnjake. </a:t>
            </a:r>
          </a:p>
          <a:p>
            <a:endParaRPr lang="hr-HR" sz="20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>
                <a:solidFill>
                  <a:srgbClr val="FF6900"/>
                </a:solidFill>
                <a:latin typeface="Arial" panose="020B0604020202020204" pitchFamily="34" charset="0"/>
              </a:rPr>
              <a:t>Češka:</a:t>
            </a:r>
            <a:r>
              <a:rPr lang="hr-HR" sz="2000" dirty="0">
                <a:latin typeface="Arial" panose="020B0604020202020204" pitchFamily="34" charset="0"/>
              </a:rPr>
              <a:t> Vijeće za ekonomsku i socijalnu suradnju održava redovite sastanke s predstavnicima sindikata tijekom faze izrade. </a:t>
            </a: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2000" b="1" dirty="0">
                <a:solidFill>
                  <a:srgbClr val="FF6900"/>
                </a:solidFill>
                <a:latin typeface="Arial" panose="020B0604020202020204" pitchFamily="34" charset="0"/>
              </a:rPr>
              <a:t>Gruzija</a:t>
            </a:r>
            <a:r>
              <a:rPr lang="hr-HR" sz="2000" dirty="0">
                <a:solidFill>
                  <a:srgbClr val="FF6900"/>
                </a:solidFill>
                <a:latin typeface="Arial" panose="020B0604020202020204" pitchFamily="34" charset="0"/>
              </a:rPr>
              <a:t>:</a:t>
            </a:r>
            <a:r>
              <a:rPr lang="hr-HR" sz="2000" dirty="0">
                <a:latin typeface="Arial" panose="020B0604020202020204" pitchFamily="34" charset="0"/>
              </a:rPr>
              <a:t> Savjetovanje putem interneta o proračunskim prioritetima u kojem se u kućicama navodi 12 vladinih prioriteta o kojima posjetitelj zatim daje svoje mišljenje. Postoji i Vijeće za koordinaciju upravljanja javnim financijama u sklopu MF-a kojim predsjeda ministar. </a:t>
            </a:r>
          </a:p>
          <a:p>
            <a:r>
              <a:rPr lang="hr-HR" sz="2000" dirty="0">
                <a:latin typeface="Arial" panose="020B0604020202020204" pitchFamily="34" charset="0"/>
              </a:rPr>
              <a:t>Resorna ministarstva održavaju redovite sastanke s različitim dionicima koji imaju neizravne posljedice na provedbu proračuna (projekte financiranja)</a:t>
            </a:r>
          </a:p>
          <a:p>
            <a:endParaRPr lang="hr-HR" sz="2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2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96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0C2F7E-6826-4C5B-A970-86238990D4BE}"/>
              </a:ext>
            </a:extLst>
          </p:cNvPr>
          <p:cNvSpPr txBox="1"/>
          <p:nvPr/>
        </p:nvSpPr>
        <p:spPr>
          <a:xfrm>
            <a:off x="1441292" y="360535"/>
            <a:ext cx="7183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282575"/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Rusija: sudjelovanje javnosti kao cilj </a:t>
            </a:r>
            <a:r>
              <a:rPr lang="hr-HR"/>
              <a:t> </a:t>
            </a:r>
            <a:endParaRPr lang="hr-HR" sz="12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0113123-A015-4681-BDE8-5F80DEB2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73" y="1841671"/>
            <a:ext cx="7280666" cy="18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CF5D24-2262-4524-88FA-256A75ACFDC5}"/>
              </a:ext>
            </a:extLst>
          </p:cNvPr>
          <p:cNvSpPr txBox="1"/>
          <p:nvPr/>
        </p:nvSpPr>
        <p:spPr>
          <a:xfrm>
            <a:off x="641023" y="1340815"/>
            <a:ext cx="7532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Rad s referentnim skupinama, vijećima zajednice, građanima, organizacijama i javnim udrugama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Sva federalna ministarstva i agencije imaju javna vijeća koja uključuju neovisne članove koje su izabrale poslovne i nevladine udruge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Arial" panose="020B0604020202020204" pitchFamily="34" charset="0"/>
              </a:rPr>
              <a:t>Rusija je najavila cilj javne transparentnosti</a:t>
            </a:r>
          </a:p>
        </p:txBody>
      </p:sp>
    </p:spTree>
    <p:extLst>
      <p:ext uri="{BB962C8B-B14F-4D97-AF65-F5344CB8AC3E}">
        <p14:creationId xmlns:p14="http://schemas.microsoft.com/office/powerpoint/2010/main" val="32485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2A0C2F7E-6826-4C5B-A970-86238990D4BE}"/>
              </a:ext>
            </a:extLst>
          </p:cNvPr>
          <p:cNvSpPr txBox="1"/>
          <p:nvPr/>
        </p:nvSpPr>
        <p:spPr>
          <a:xfrm>
            <a:off x="904730" y="413701"/>
            <a:ext cx="784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282575"/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Ujedinjena Kraljevina: snažan dijalog za izradu proračuna </a:t>
            </a:r>
            <a:r>
              <a:rPr lang="hr-HR"/>
              <a:t> </a:t>
            </a:r>
            <a:endParaRPr lang="hr-HR" sz="2400" b="1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0113123-A015-4681-BDE8-5F80DEB2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373" y="1841671"/>
            <a:ext cx="7280666" cy="185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CF5D24-2262-4524-88FA-256A75ACFDC5}"/>
              </a:ext>
            </a:extLst>
          </p:cNvPr>
          <p:cNvSpPr txBox="1"/>
          <p:nvPr/>
        </p:nvSpPr>
        <p:spPr>
          <a:xfrm>
            <a:off x="728990" y="1396828"/>
            <a:ext cx="760743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</a:rPr>
              <a:t>Okvir za porezno savjetovanje  za odluke o poreznoj politici postoji od 2011.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</a:rPr>
              <a:t>Riznica daje odgovor na doprinosa građana; na kraju savjetovanja objavljuje se sažetak danih odgovara, uključujući popis onih koji su dali doprinos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</a:rPr>
              <a:t>Savjetovanja oblikuju buduće prijedloge financijskih zakona i često su konkretna i usmjerena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</a:rPr>
              <a:t>Savjetovanja drugih odjela često imaju izravan utjecaj na buduće rashode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</a:rPr>
              <a:t>Bilo tko – građanin ili skupina – može poslati prijedloge proračuna prije početka proračunskog procesa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</a:rPr>
              <a:t>U praksi se pregledavaju samo prijedlozi proračuna od većih institucija i dionika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</a:rPr>
              <a:t>Savjetovanja se naširoko primjenjuju u svim ministarstvima i mnoga od njih utječu na troškove odjela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Arial" panose="020B0604020202020204" pitchFamily="34" charset="0"/>
              <a:buChar char="•"/>
            </a:pPr>
            <a:endParaRPr lang="hr-H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9645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9560"/>
            <a:ext cx="9144000" cy="3738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76680"/>
            <a:ext cx="4457700" cy="20621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bg1"/>
                </a:solidFill>
              </a:rPr>
              <a:t>Vodič o načelima i mehanizmima</a:t>
            </a:r>
          </a:p>
          <a:p>
            <a:r>
              <a:rPr lang="hr-HR" sz="3200" b="1" dirty="0">
                <a:solidFill>
                  <a:schemeClr val="bg1"/>
                </a:solidFill>
              </a:rPr>
              <a:t>sudjelovanja javnosti </a:t>
            </a:r>
            <a:r>
              <a:rPr lang="hr-HR" sz="3200" dirty="0">
                <a:solidFill>
                  <a:schemeClr val="bg1"/>
                </a:solidFill>
              </a:rPr>
              <a:t>u </a:t>
            </a:r>
            <a:r>
              <a:rPr lang="hr-HR" sz="3200" b="1" dirty="0">
                <a:solidFill>
                  <a:schemeClr val="bg1"/>
                </a:solidFill>
              </a:rPr>
              <a:t>fiskalnoj politici </a:t>
            </a:r>
          </a:p>
        </p:txBody>
      </p:sp>
    </p:spTree>
    <p:extLst>
      <p:ext uri="{BB962C8B-B14F-4D97-AF65-F5344CB8AC3E}">
        <p14:creationId xmlns:p14="http://schemas.microsoft.com/office/powerpoint/2010/main" val="544272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4543" y="1253212"/>
            <a:ext cx="7962900" cy="4174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hr-HR" b="1" dirty="0">
                <a:latin typeface="Arial"/>
              </a:rPr>
              <a:t>Naučene lekcije </a:t>
            </a:r>
            <a:r>
              <a:rPr lang="hr-HR" dirty="0">
                <a:latin typeface="Arial"/>
              </a:rPr>
              <a:t>koje su istaknuli vodeći stručnjaci, kao i savjeti te glavni uvjeti i čimbenici povezani s uspjehom ili neuspjehom prakse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hr-HR" b="1" dirty="0">
                <a:latin typeface="Arial"/>
              </a:rPr>
              <a:t>Načela sudjelovanja javnosti: </a:t>
            </a:r>
            <a:r>
              <a:rPr lang="hr-HR" dirty="0">
                <a:latin typeface="Arial"/>
              </a:rPr>
              <a:t>koji mehanizam je u skladu s načelima i na koji način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hr-HR" b="1" dirty="0">
                <a:latin typeface="Arial"/>
              </a:rPr>
              <a:t>Kontekst zemlje: </a:t>
            </a:r>
            <a:r>
              <a:rPr lang="hr-HR" dirty="0">
                <a:latin typeface="Arial"/>
              </a:rPr>
              <a:t>informacije za olakšavanje općeg razumijevanja spleta okolnosti i uvjeta u kojima je uspostavljen predmetni mehanizam: </a:t>
            </a:r>
            <a:endParaRPr lang="hr-HR" dirty="0"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hr-HR" dirty="0">
                <a:latin typeface="Arial"/>
              </a:rPr>
              <a:t>ustrojstvo države </a:t>
            </a:r>
            <a:endParaRPr lang="hr-HR" dirty="0"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hr-HR" dirty="0">
                <a:latin typeface="Arial"/>
              </a:rPr>
              <a:t>građanski prostor (veličina civilnog društva, regulatorni okvir)</a:t>
            </a:r>
            <a:endParaRPr lang="hr-HR" dirty="0">
              <a:latin typeface="Arial"/>
              <a:cs typeface="Arial"/>
            </a:endParaRP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hr-HR" dirty="0">
                <a:latin typeface="Arial"/>
              </a:rPr>
              <a:t>bodovi iz Ankete o otvorenosti proračuna – AOP i rezultati na temu sudjelovanja javnosti</a:t>
            </a:r>
          </a:p>
          <a:p>
            <a:pPr marL="1257300" lvl="2" indent="-342900">
              <a:lnSpc>
                <a:spcPct val="107000"/>
              </a:lnSpc>
              <a:buFont typeface="Courier New" panose="02070309020205020404" pitchFamily="49" charset="0"/>
              <a:buChar char="o"/>
              <a:tabLst>
                <a:tab pos="900430" algn="l"/>
              </a:tabLst>
            </a:pPr>
            <a:r>
              <a:rPr lang="hr-HR" dirty="0">
                <a:latin typeface="Arial"/>
              </a:rPr>
              <a:t>rezultat prema TI-jevu indeksu percepcije korupcije</a:t>
            </a:r>
            <a:endParaRPr lang="hr-HR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299105"/>
            <a:ext cx="3148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FB5308"/>
                </a:solidFill>
                <a:latin typeface="Arial" charset="0"/>
              </a:rPr>
              <a:t>Sadržaj vodiča</a:t>
            </a:r>
          </a:p>
          <a:p>
            <a:pPr algn="ctr"/>
            <a:r>
              <a:rPr lang="hr-HR" sz="2800" b="1" dirty="0">
                <a:solidFill>
                  <a:srgbClr val="FB5308"/>
                </a:solidFill>
                <a:latin typeface="Arial" charset="0"/>
              </a:rPr>
              <a:t>19 slučajeva</a:t>
            </a:r>
          </a:p>
        </p:txBody>
      </p:sp>
    </p:spTree>
    <p:extLst>
      <p:ext uri="{BB962C8B-B14F-4D97-AF65-F5344CB8AC3E}">
        <p14:creationId xmlns:p14="http://schemas.microsoft.com/office/powerpoint/2010/main" val="168110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323975"/>
            <a:ext cx="6228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rgbClr val="3C4648"/>
              </a:solidFill>
              <a:cs typeface="Arial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dirty="0"/>
              <a:t>Pokrenuto 2012. s 515 zajednica i malim proračunom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dirty="0"/>
              <a:t>Primarni cilj: pružiti osnovne socijalne usluge siromašnima, smanjiti utjecaj lokalne elite i dati veće ovlasti građanstvu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b="1" dirty="0"/>
              <a:t>Akcijski tim za smanjenje siromaštva na lokalnoj razini određuje projekte u pogledu lokalnog siromaštva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dirty="0"/>
              <a:t>Uspostavljena je generalna skupština: 50 % članova je iz vlade, a 50 % iz organizacija civilnog društva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dirty="0"/>
              <a:t>Skupština predlaže projekte Akcijskom timu za smanjenje siromaštva na lokalnoj razini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dirty="0"/>
              <a:t>Predloženi projekti uključuju se u proračun participativnih nacionalnih agencija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dirty="0"/>
              <a:t>Organizacije civilnog društva mogu se angažirati u praćenju projekata planiranja proračuna odozdo prema gore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dirty="0"/>
              <a:t>Planiranje proračuna odozdo prema gore primjenjivalo se 2016. u 1514 gradova i općina s proračunom tri puta većim nego 2012.</a:t>
            </a:r>
          </a:p>
          <a:p>
            <a:endParaRPr lang="hr-HR" dirty="0">
              <a:solidFill>
                <a:srgbClr val="FF6900"/>
              </a:solidFill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27</a:t>
            </a:fld>
            <a:endParaRPr lang="hr-HR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0525" y="495300"/>
            <a:ext cx="65219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sz="2200" b="1" dirty="0">
              <a:solidFill>
                <a:srgbClr val="FB5308"/>
              </a:solidFill>
              <a:cs typeface="Arial"/>
            </a:endParaRPr>
          </a:p>
          <a:p>
            <a:r>
              <a:rPr lang="hr-HR" sz="2200" b="1" dirty="0">
                <a:solidFill>
                  <a:srgbClr val="FB5308"/>
                </a:solidFill>
              </a:rPr>
              <a:t>Planiranje proračuna odozdo prema gore na Filipinima</a:t>
            </a:r>
            <a:endParaRPr lang="hr-HR" sz="2200" dirty="0">
              <a:solidFill>
                <a:srgbClr val="3C4648"/>
              </a:solidFill>
              <a:cs typeface="Arial"/>
            </a:endParaRPr>
          </a:p>
          <a:p>
            <a:endParaRPr lang="hr-HR" sz="2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736977" y="1839067"/>
            <a:ext cx="1889102" cy="341632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350" b="1" dirty="0">
                <a:solidFill>
                  <a:srgbClr val="FF6600"/>
                </a:solidFill>
              </a:rPr>
              <a:t>OSNOVNE ČINJENICE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Čelnik izvršne vlasti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Faza izrade i provedbe proračuna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Lokalna i nacionalna razina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FF6600"/>
                </a:solidFill>
              </a:rPr>
              <a:t>Načela komplementarnosti, dubine, uključivosti, otvorenosti, recipročnosti, poštovanja slobode izražavanja, održivosti i pravodobnosti</a:t>
            </a:r>
          </a:p>
        </p:txBody>
      </p:sp>
    </p:spTree>
    <p:extLst>
      <p:ext uri="{BB962C8B-B14F-4D97-AF65-F5344CB8AC3E}">
        <p14:creationId xmlns:p14="http://schemas.microsoft.com/office/powerpoint/2010/main" val="3694295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742" y="2408589"/>
            <a:ext cx="5170100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1350" dirty="0">
              <a:solidFill>
                <a:srgbClr val="3C4648"/>
              </a:solidFill>
              <a:cs typeface="Arial"/>
            </a:endParaRP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Pokrenut u razdoblju 2014. – 2015. s ciljem poboljšanja infrastrukture i opreme najugroženijih osnovnih škola u Meksiku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b="1" dirty="0"/>
              <a:t>Roditelji, učitelji i ravnatelji članovi su odbora koji odlučuje o tome kako odrediti prioritete za sredstva koja su dodijeljena njihovim školama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Javnost je angažirana u svim fazama procesa, od dodjele sredstava do provedbe i praćenja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Interaktivne internetske stranice omogućuju korisnicima praćenje statusa projekta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Program je pomogao preko 20.138 škola te je obnovljen i u 2016.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28</a:t>
            </a:fld>
            <a:endParaRPr lang="hr-HR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81534" y="1624885"/>
            <a:ext cx="5189765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50" b="1" dirty="0">
                <a:solidFill>
                  <a:srgbClr val="FB5308"/>
                </a:solidFill>
              </a:rPr>
              <a:t>Program reforme obrazovanja u Meksiku</a:t>
            </a:r>
            <a:endParaRPr lang="hr-HR" sz="1950" dirty="0">
              <a:solidFill>
                <a:srgbClr val="3C4648"/>
              </a:solidFill>
              <a:cs typeface="Arial"/>
            </a:endParaRPr>
          </a:p>
          <a:p>
            <a:endParaRPr lang="hr-HR" sz="15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736977" y="1839067"/>
            <a:ext cx="1889102" cy="341632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350" b="1" dirty="0">
                <a:solidFill>
                  <a:srgbClr val="FF6600"/>
                </a:solidFill>
              </a:rPr>
              <a:t>OSNOVNE ČINJENICE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Čelnik izvršne vlasti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Faza izvršenja i pripreme proračuna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Nacionalna razina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FF6600"/>
                </a:solidFill>
              </a:rPr>
              <a:t>Načela dostupnosti, komplementarnosti, dubine, uključivosti, otvorenosti, recipročnosti, poštovanja slobode izražavanja, održivosti, pravodobnosti</a:t>
            </a:r>
          </a:p>
        </p:txBody>
      </p:sp>
    </p:spTree>
    <p:extLst>
      <p:ext uri="{BB962C8B-B14F-4D97-AF65-F5344CB8AC3E}">
        <p14:creationId xmlns:p14="http://schemas.microsoft.com/office/powerpoint/2010/main" val="1719974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7886" y="1785010"/>
            <a:ext cx="6038153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Odjel za ruralni razvoj u indijskoj saveznoj državi Andhra Pradesh 2006. počinje angažirati nevladine organizacije kako bi se otkrilo odražavaju li rashodi koje prijavljuje država stvarna sredstva potrošena u praksi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Nakon završetka provjere, revizori organiziraju lokalnu skupštinu na kojoj se iznose nalazi revizije; sudjeluju lokalni političari, izabrani članovi i lokalni dužnosnici te asistenti na terenu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Potiču se rasprave i debate o statusu provedbe programa ili politike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b="1" dirty="0"/>
              <a:t>Prisutnost civilnog društva osigurava visok stupanj autonomije i objektivnosti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Vlada je pružila punu financijsku i operativnu podršku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Socijalnu reviziju provode volonteri iz zajednice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Osposobljeno je više od 200.000 socijalnih revizora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hr-HR" sz="1350" dirty="0"/>
              <a:t>U prosjeku se svakog mjeseca u sva 22 okruga provodi 130 – 150 socijalnih revizija, pri čemu je angažirano približno 2000 ljudi</a:t>
            </a:r>
            <a:r>
              <a:rPr lang="en-US"/>
              <a:t>	</a:t>
            </a:r>
            <a:r>
              <a:rPr lang="hr-HR"/>
              <a:t> </a:t>
            </a:r>
            <a:endParaRPr lang="hr-HR" sz="1350" dirty="0">
              <a:cs typeface="Arial" panose="020B0604020202020204" pitchFamily="34" charset="0"/>
            </a:endParaRPr>
          </a:p>
          <a:p>
            <a:pPr marL="214313" indent="-214313">
              <a:buFont typeface="Arial" charset="0"/>
              <a:buChar char="•"/>
            </a:pPr>
            <a:endParaRPr lang="hr-HR" sz="1350" dirty="0">
              <a:solidFill>
                <a:srgbClr val="3C4648"/>
              </a:solidFill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29</a:t>
            </a:fld>
            <a:endParaRPr lang="hr-HR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17887" y="1316257"/>
            <a:ext cx="981361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50" b="1" dirty="0">
                <a:solidFill>
                  <a:srgbClr val="FB5308"/>
                </a:solidFill>
              </a:rPr>
              <a:t>Socijalna revizija u indijskoj državi Andhra Pradesh</a:t>
            </a:r>
            <a:endParaRPr lang="hr-HR" sz="1950" dirty="0"/>
          </a:p>
        </p:txBody>
      </p:sp>
      <p:sp>
        <p:nvSpPr>
          <p:cNvPr id="8" name="CuadroTexto 7"/>
          <p:cNvSpPr txBox="1"/>
          <p:nvPr/>
        </p:nvSpPr>
        <p:spPr>
          <a:xfrm>
            <a:off x="6844135" y="1431872"/>
            <a:ext cx="1889102" cy="2377574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350" b="1" dirty="0">
                <a:solidFill>
                  <a:srgbClr val="FF6600"/>
                </a:solidFill>
              </a:rPr>
              <a:t>OSNOVNE ČINJENICE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Nedržavni čelnik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Faza revizije proračuna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Regionalna razina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FF6600"/>
                </a:solidFill>
              </a:rPr>
              <a:t>Načelo otvorenosti, transparentnosti, održivosti, uključivosti i poštovanja slobode izražavanja</a:t>
            </a:r>
            <a:endParaRPr lang="hr-HR" sz="1350" dirty="0">
              <a:solidFill>
                <a:srgbClr val="3C4648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111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43000" y="1680621"/>
            <a:ext cx="66421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600" dirty="0">
                <a:latin typeface="Arial" charset="0"/>
              </a:rPr>
              <a:t>2012.: GIFT-ova načela visoke razine o fiskalnoj transparentnosti, odgovornosti i sudjelovanju</a:t>
            </a:r>
          </a:p>
          <a:p>
            <a:r>
              <a:rPr lang="hr-HR" sz="1600" dirty="0">
                <a:latin typeface="Arial" charset="0"/>
              </a:rPr>
              <a:t>2012.: IBP-ova Anketa o otvorenosti proračuna služi kao vodilja, uz odjeljak o sudjelovanju javnosti </a:t>
            </a:r>
          </a:p>
          <a:p>
            <a:r>
              <a:rPr lang="hr-HR" sz="1600" dirty="0">
                <a:latin typeface="Arial" charset="0"/>
              </a:rPr>
              <a:t>2014.: MMF-ov pregled Kodeksa fiskalne transparentnosti</a:t>
            </a:r>
          </a:p>
          <a:p>
            <a:r>
              <a:rPr lang="hr-HR" sz="1600" dirty="0">
                <a:latin typeface="Arial" charset="0"/>
              </a:rPr>
              <a:t>2015.: Načela OECD-a o upravljanju proračunom</a:t>
            </a:r>
            <a:endParaRPr lang="hr-HR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hr-HR" sz="1600" dirty="0">
                <a:latin typeface="Arial" charset="0"/>
              </a:rPr>
              <a:t>2015.: Alat za dijagnostičku ocjenu porezne uprave – TADAT </a:t>
            </a:r>
          </a:p>
          <a:p>
            <a:r>
              <a:rPr lang="hr-HR" sz="1600" dirty="0">
                <a:latin typeface="Arial" charset="0"/>
              </a:rPr>
              <a:t>2015.: Partnerstvo za javno ugovaranje </a:t>
            </a:r>
          </a:p>
          <a:p>
            <a:r>
              <a:rPr lang="hr-HR" sz="1600" dirty="0">
                <a:latin typeface="Arial" charset="0"/>
              </a:rPr>
              <a:t>2016.: Izmijenjeni program pokazatelja PEFA-e</a:t>
            </a:r>
          </a:p>
          <a:p>
            <a:r>
              <a:rPr lang="hr-HR" sz="1600" dirty="0">
                <a:latin typeface="Arial" charset="0"/>
              </a:rPr>
              <a:t>2016.: Inicijativa za transparentnost ekstraktivnih industrija za 2017. Novi odjeljak o sudjelovanju javnosti u IBP-ovoj Anketi o otvorenosti proračuna</a:t>
            </a:r>
          </a:p>
          <a:p>
            <a:r>
              <a:rPr lang="hr-HR" sz="1600" dirty="0">
                <a:latin typeface="Arial" charset="0"/>
              </a:rPr>
              <a:t>2017.: OECD-ov Priručnik za transparentnost proračuna</a:t>
            </a:r>
          </a:p>
          <a:p>
            <a:r>
              <a:rPr lang="hr-HR" sz="1600" dirty="0">
                <a:latin typeface="Arial" charset="0"/>
              </a:rPr>
              <a:t>2017.: PEMPAL: prva mreža praktičara koji se sustavno bave ovim pitanjem</a:t>
            </a: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5915" y="708338"/>
            <a:ext cx="72389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6900"/>
                </a:solidFill>
                <a:latin typeface="Arial" panose="020B0604020202020204" pitchFamily="34" charset="0"/>
              </a:rPr>
              <a:t>SJ u zakonima i standardima o FT-u 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637407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9163" y="1596359"/>
            <a:ext cx="5845203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50" b="1" dirty="0">
                <a:solidFill>
                  <a:srgbClr val="FB5308"/>
                </a:solidFill>
              </a:rPr>
              <a:t>Vijeća za javne politike u Brazilu</a:t>
            </a:r>
          </a:p>
          <a:p>
            <a:endParaRPr lang="hr-HR" dirty="0">
              <a:solidFill>
                <a:srgbClr val="3C4648"/>
              </a:solidFill>
              <a:cs typeface="Arial"/>
            </a:endParaRPr>
          </a:p>
          <a:p>
            <a:endParaRPr lang="hr-HR" sz="1050" dirty="0">
              <a:solidFill>
                <a:srgbClr val="3C4648"/>
              </a:solidFill>
              <a:cs typeface="Arial"/>
            </a:endParaRPr>
          </a:p>
          <a:p>
            <a:pPr marL="214313" indent="-214313">
              <a:buFont typeface="Arial" charset="0"/>
              <a:buChar char="•"/>
            </a:pPr>
            <a:r>
              <a:rPr lang="hr-HR" sz="1500" dirty="0"/>
              <a:t>Trajna kolegijalna tijela koja stvaraju, provode i prate javne politike</a:t>
            </a:r>
          </a:p>
          <a:p>
            <a:pPr marL="214313" indent="-214313">
              <a:buFont typeface="Arial" charset="0"/>
              <a:buChar char="•"/>
            </a:pPr>
            <a:r>
              <a:rPr lang="hr-HR" sz="1500" dirty="0"/>
              <a:t>Djeluju na sve tri državne razine (federalnoj, područnoj, općinskoj) u različitim tematskim područjima</a:t>
            </a:r>
          </a:p>
          <a:p>
            <a:pPr marL="214313" indent="-214313">
              <a:buFont typeface="Arial" charset="0"/>
              <a:buChar char="•"/>
            </a:pPr>
            <a:r>
              <a:rPr lang="hr-HR" sz="1500" dirty="0"/>
              <a:t>Članstvo funkcionira na načelu pariteta (vlada i organizacije civilnog društva)</a:t>
            </a:r>
          </a:p>
          <a:p>
            <a:pPr marL="214313" indent="-214313">
              <a:buFont typeface="Arial" charset="0"/>
              <a:buChar char="•"/>
            </a:pPr>
            <a:r>
              <a:rPr lang="hr-HR" sz="1500" dirty="0"/>
              <a:t>Vijeća moraju odobriti proračun u svojem području politike</a:t>
            </a:r>
          </a:p>
          <a:p>
            <a:pPr marL="214313" indent="-214313">
              <a:buFont typeface="Arial" charset="0"/>
              <a:buChar char="•"/>
            </a:pPr>
            <a:r>
              <a:rPr lang="hr-HR" sz="1500" dirty="0"/>
              <a:t>Općinska vijeća za zdravstvo, socijalnu skrb i prava djece 2012. su bila potpuno funkcionalna u 99 % općina</a:t>
            </a:r>
          </a:p>
          <a:p>
            <a:pPr marL="214313" indent="-214313">
              <a:buFont typeface="Arial" charset="0"/>
              <a:buChar char="•"/>
            </a:pPr>
            <a:r>
              <a:rPr lang="hr-HR" sz="1500" dirty="0"/>
              <a:t>75 % članova nacionalnog vijeća smatra da ima značajan utjecaj na politiku</a:t>
            </a:r>
          </a:p>
          <a:p>
            <a:pPr marL="214313" indent="-214313">
              <a:buFont typeface="Arial" charset="0"/>
              <a:buChar char="•"/>
            </a:pPr>
            <a:r>
              <a:rPr lang="hr-HR" sz="1500" dirty="0"/>
              <a:t>Broj vijeća eksponencijalno je rastao posljednjih 20 godina</a:t>
            </a: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30</a:t>
            </a:fld>
            <a:endParaRPr lang="hr-HR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736977" y="1924795"/>
            <a:ext cx="1889102" cy="3416320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350" b="1" dirty="0">
                <a:solidFill>
                  <a:srgbClr val="FF6600"/>
                </a:solidFill>
              </a:rPr>
              <a:t>OSNOVNE ČINJENICE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Čelnik izvršne vlasti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Faza pripreme proračuna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Lokalna / regionalna / nacionalna razina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FF6600"/>
                </a:solidFill>
              </a:rPr>
              <a:t>Načela komplementarnosti, dubine, prorporcionalnosti, recipročnosti, poštovanja slobode izražavanja, održivosti i pravodobnosti</a:t>
            </a:r>
          </a:p>
        </p:txBody>
      </p:sp>
    </p:spTree>
    <p:extLst>
      <p:ext uri="{BB962C8B-B14F-4D97-AF65-F5344CB8AC3E}">
        <p14:creationId xmlns:p14="http://schemas.microsoft.com/office/powerpoint/2010/main" val="1106057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9236" y="1545696"/>
            <a:ext cx="576652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950" b="1" dirty="0">
                <a:solidFill>
                  <a:srgbClr val="FF6900"/>
                </a:solidFill>
              </a:rPr>
              <a:t>    Sustav izrade proračuna odozgo prema dolje u Južnoj Koreji</a:t>
            </a:r>
          </a:p>
          <a:p>
            <a:endParaRPr lang="hr-HR" sz="1500" dirty="0">
              <a:solidFill>
                <a:srgbClr val="FB5308"/>
              </a:solidFill>
              <a:cs typeface="Arial"/>
            </a:endParaRP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hr-HR" sz="1350" dirty="0"/>
              <a:t>Donesen 2004. radi poticanja inovacija u raspodjeli proračuna u svakom ministarstvu unutar sektorskih ograničenja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hr-HR" sz="1350" dirty="0"/>
              <a:t>Proces od dva koraka:</a:t>
            </a:r>
          </a:p>
          <a:p>
            <a:pPr marL="942975" lvl="2" indent="-257175">
              <a:buFont typeface="Courier New" panose="02070309020205020404" pitchFamily="49" charset="0"/>
              <a:buChar char="o"/>
            </a:pPr>
            <a:r>
              <a:rPr lang="hr-HR" sz="1350" dirty="0"/>
              <a:t>Središnje tijelo za proračun određuje sektorska ograničenja</a:t>
            </a:r>
          </a:p>
          <a:p>
            <a:pPr marL="942975" lvl="2" indent="-257175">
              <a:buFont typeface="Courier New" panose="02070309020205020404" pitchFamily="49" charset="0"/>
              <a:buChar char="o"/>
            </a:pPr>
            <a:r>
              <a:rPr lang="hr-HR" sz="1350" dirty="0"/>
              <a:t>Resorna ministarstva raspodjeljuju proračun u okviru tih ograničenja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hr-HR" sz="1350" dirty="0"/>
              <a:t>U svakom koraku konzultira se sa savjetodavnim odborom, koji čine organizacija civilnog društva i članovi stručnjaci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hr-HR" sz="1350" dirty="0"/>
              <a:t>Proračunski programi ocjenjuju se svake tri godine, uz sudjelovanje savjetodavnog odbora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hr-HR" sz="1350" dirty="0"/>
              <a:t>Odbor može dati usmene i pisane prijedloge te može glasovati za prijedloge ili uložiti veto na njih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hr-HR" sz="1350" dirty="0"/>
              <a:t>Smatra se da je nastao kao rezultat prelaska na proračun koji je više usmjeren na napredak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hr-HR" sz="1350" dirty="0"/>
              <a:t>Reforme su dobile dodatnu podršku zahvaljujući Nacionalnom fiskalnom zakonu iz 2006.</a:t>
            </a:r>
          </a:p>
          <a:p>
            <a:pPr lvl="1"/>
            <a:endParaRPr lang="hr-HR" sz="1350" dirty="0">
              <a:solidFill>
                <a:srgbClr val="3C4648"/>
              </a:solidFill>
              <a:cs typeface="Arial"/>
            </a:endParaRPr>
          </a:p>
        </p:txBody>
      </p:sp>
      <p:sp>
        <p:nvSpPr>
          <p:cNvPr id="4" name="Marcador de número de diapositiva 2"/>
          <p:cNvSpPr txBox="1">
            <a:spLocks/>
          </p:cNvSpPr>
          <p:nvPr/>
        </p:nvSpPr>
        <p:spPr>
          <a:xfrm>
            <a:off x="1485900" y="5563635"/>
            <a:ext cx="514350" cy="273844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825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31</a:t>
            </a:fld>
            <a:endParaRPr lang="hr-HR" sz="825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7163" y="5662856"/>
            <a:ext cx="242496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6736977" y="1924795"/>
            <a:ext cx="1889102" cy="2169825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350" b="1" dirty="0">
                <a:solidFill>
                  <a:srgbClr val="FF6600"/>
                </a:solidFill>
              </a:rPr>
              <a:t>OSNOVNE ČINJENICE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Čelnik izvršne vlasti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Faza pripreme proračuna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</a:rPr>
              <a:t>Nacionalna razina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FF6600"/>
                </a:solidFill>
              </a:rPr>
              <a:t>Načela otvorenosti, komplementarnosti i dubine</a:t>
            </a:r>
          </a:p>
        </p:txBody>
      </p:sp>
    </p:spTree>
    <p:extLst>
      <p:ext uri="{BB962C8B-B14F-4D97-AF65-F5344CB8AC3E}">
        <p14:creationId xmlns:p14="http://schemas.microsoft.com/office/powerpoint/2010/main" val="885735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487316" y="1091293"/>
            <a:ext cx="6290307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+mj-lt"/>
              </a:rPr>
              <a:t>Monitoring proračuna u Gruziji:</a:t>
            </a:r>
            <a:endParaRPr lang="hr-HR" sz="1500" b="1" dirty="0">
              <a:solidFill>
                <a:srgbClr val="FF6900"/>
              </a:solidFill>
              <a:latin typeface="+mj-lt"/>
              <a:ea typeface="Arial" charset="0"/>
              <a:cs typeface="Arial" charset="0"/>
            </a:endParaRPr>
          </a:p>
          <a:p>
            <a:endParaRPr lang="hr-HR" sz="1500" b="1" dirty="0">
              <a:solidFill>
                <a:srgbClr val="FB5308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50" i="1" dirty="0">
                <a:latin typeface="+mj-lt"/>
              </a:rPr>
              <a:t>Budget Monitor </a:t>
            </a:r>
            <a:r>
              <a:rPr lang="hr-HR" sz="1350" dirty="0">
                <a:latin typeface="+mj-lt"/>
              </a:rPr>
              <a:t>nudi jedinstvenu analitičku </a:t>
            </a:r>
            <a:r>
              <a:rPr lang="hr-HR" sz="1350" i="1" dirty="0">
                <a:latin typeface="+mj-lt"/>
              </a:rPr>
              <a:t>web</a:t>
            </a:r>
            <a:r>
              <a:rPr lang="hr-HR" sz="1350" dirty="0">
                <a:latin typeface="+mj-lt"/>
              </a:rPr>
              <a:t>-platformu sa sveobuhvatnim podacima o javnim financijama koja je izrađena iz perspektive revizora s pomoću različitih vizualizacijskih alata, kao što su interaktivni dijagrami, infografikoni i tablice koji su jednostavni za upotrebu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50" dirty="0">
                <a:latin typeface="+mj-lt"/>
              </a:rPr>
              <a:t>Uključuje javnost kroz revizijski ciklus: građani mogu slati zahtjeve i prijedloge za reviziju, obavještavati Državni ured Gruzije za reviziju (SAOG) o nedostacima u sustavu PFM-a i predlagati prioritetna područja budućih revizija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50" dirty="0">
                <a:latin typeface="+mj-lt"/>
              </a:rPr>
              <a:t>SAOG se služi modelom na temelju rizika kako bi upravljao zahtjevima građana te prati operativni priručnik BM-a u kojem se detaljno raspravlja o svaku koraku procesa Nadalje, definiraju se odgovornosti SAOG-a, vremenski okvir i postupci u svakom koraku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50" dirty="0">
                <a:latin typeface="+mj-lt"/>
              </a:rPr>
              <a:t>Svaki zahtjev građana dobiva jedinstven broj kojim podnositelj može provjeriti je li zahtjev prihvaćen ili odbijen na temelju uspostavljenih kriterija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50" dirty="0">
                <a:latin typeface="+mj-lt"/>
              </a:rPr>
              <a:t>Relevantni revizorski odjel odgovoran je za daljnju obradu zahtjeva Tijekom tog postupka podnositelj može pratiti status svog zahtjeva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50" dirty="0">
                <a:latin typeface="+mj-lt"/>
              </a:rPr>
              <a:t>BM također daje građanima priliku da glasuju o prioritetnim područjima koja se kasnije uzimaju u obzir prilikom planova za sljedeću godinu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50" dirty="0">
                <a:latin typeface="+mj-lt"/>
              </a:rPr>
              <a:t>Na kraju građani dobivaju informacije putem BM-a (i) kada se pokrenu revizije na temelju zahtjeva i (ii) kada se revizije finaliziraju</a:t>
            </a:r>
          </a:p>
          <a:p>
            <a:endParaRPr lang="hr-HR" sz="1500" dirty="0">
              <a:latin typeface="Arial" charset="0"/>
              <a:ea typeface="Arial" charset="0"/>
              <a:cs typeface="Arial" charset="0"/>
            </a:endParaRPr>
          </a:p>
          <a:p>
            <a:pPr lvl="0"/>
            <a:endParaRPr lang="hr-HR" sz="1350" dirty="0">
              <a:solidFill>
                <a:srgbClr val="3C4648"/>
              </a:solidFill>
              <a:cs typeface="Arial" panose="020B0604020202020204" pitchFamily="34" charset="0"/>
            </a:endParaRPr>
          </a:p>
          <a:p>
            <a:endParaRPr lang="hr-HR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04877" y="2010526"/>
            <a:ext cx="1964951" cy="3000821"/>
          </a:xfrm>
          <a:prstGeom prst="rect">
            <a:avLst/>
          </a:prstGeom>
          <a:noFill/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hr-HR" sz="1350" b="1" dirty="0">
                <a:solidFill>
                  <a:srgbClr val="FF6600"/>
                </a:solidFill>
                <a:latin typeface="+mj-lt"/>
              </a:rPr>
              <a:t>OSNOVNE ČINJENICE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  <a:latin typeface="+mj-lt"/>
              </a:rPr>
              <a:t>Čelnik vrhovne revizijske institucije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  <a:latin typeface="+mj-lt"/>
              </a:rPr>
              <a:t>Faza revizije proračuna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3C4648"/>
                </a:solidFill>
                <a:latin typeface="+mj-lt"/>
              </a:rPr>
              <a:t>Lokalna, regionalna i nacionalna razine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hr-HR" sz="1350" dirty="0">
                <a:solidFill>
                  <a:srgbClr val="FF6600"/>
                </a:solidFill>
                <a:latin typeface="+mj-lt"/>
              </a:rPr>
              <a:t>Načela dostupnosti, otvorenosti, uključivosti, dubine, proporcionalnosti, održivosti, komplementarnosti i recipročnosti</a:t>
            </a:r>
          </a:p>
        </p:txBody>
      </p:sp>
    </p:spTree>
    <p:extLst>
      <p:ext uri="{BB962C8B-B14F-4D97-AF65-F5344CB8AC3E}">
        <p14:creationId xmlns:p14="http://schemas.microsoft.com/office/powerpoint/2010/main" val="519613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3086" y="3609237"/>
            <a:ext cx="1762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Arial"/>
              </a:rPr>
              <a:t>@FiscalTrans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743" y="3737617"/>
            <a:ext cx="243543" cy="197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872" y="3054759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Arial"/>
              </a:rPr>
              <a:t>Povežite se s nama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872" y="4483815"/>
            <a:ext cx="4167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>
                <a:solidFill>
                  <a:schemeClr val="bg1"/>
                </a:solidFill>
                <a:latin typeface="Arial"/>
              </a:rPr>
              <a:t>www.fiscaltransparency.net</a:t>
            </a:r>
            <a:endParaRPr lang="hr-HR" sz="2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0736" y="1194816"/>
            <a:ext cx="2814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bg1"/>
                </a:solidFill>
              </a:rPr>
              <a:t>HVALA!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1743" y="5279080"/>
            <a:ext cx="3260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guerrero@fiscaltransparency.net</a:t>
            </a:r>
          </a:p>
        </p:txBody>
      </p:sp>
    </p:spTree>
    <p:extLst>
      <p:ext uri="{BB962C8B-B14F-4D97-AF65-F5344CB8AC3E}">
        <p14:creationId xmlns:p14="http://schemas.microsoft.com/office/powerpoint/2010/main" val="658337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2217" y="1680621"/>
            <a:ext cx="8017421" cy="48320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hr-HR" sz="2200" b="1" dirty="0">
                <a:solidFill>
                  <a:srgbClr val="FF6900"/>
                </a:solidFill>
                <a:latin typeface="Arial" charset="0"/>
              </a:rPr>
              <a:t>Pozadinski dokument PEMPAL-a </a:t>
            </a:r>
          </a:p>
          <a:p>
            <a:endParaRPr lang="hr-HR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>
                <a:latin typeface="Arial" charset="0"/>
              </a:rPr>
              <a:t>	</a:t>
            </a:r>
            <a:r>
              <a:rPr lang="hr-HR" sz="2200" dirty="0">
                <a:latin typeface="Arial" charset="0"/>
              </a:rPr>
              <a:t>Važne lekcije:</a:t>
            </a:r>
          </a:p>
          <a:p>
            <a:endParaRPr lang="hr-HR" sz="22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AutoNum type="arabicPeriod"/>
            </a:pPr>
            <a:r>
              <a:rPr lang="hr-HR" sz="2200" dirty="0">
                <a:latin typeface="Arial" charset="0"/>
              </a:rPr>
              <a:t>Sudjelovanje javnosti uglavnom je u korist građana i služi za poboljšanje utjecaja na upotrebu javnih resursa</a:t>
            </a:r>
          </a:p>
          <a:p>
            <a:pPr marL="342900" indent="-342900">
              <a:buAutoNum type="arabicPeriod"/>
            </a:pPr>
            <a:r>
              <a:rPr lang="hr-HR" sz="2200" dirty="0">
                <a:latin typeface="Arial" charset="0"/>
              </a:rPr>
              <a:t>Sudjelovanje javnosti traži povratne informacije radi poboljšanja i potrebe da se uključe relevantne i raznolike ulazne informacije (</a:t>
            </a:r>
            <a:r>
              <a:rPr lang="hr-HR" sz="2200" dirty="0" err="1">
                <a:latin typeface="Arial" charset="0"/>
              </a:rPr>
              <a:t>uključivost</a:t>
            </a:r>
            <a:r>
              <a:rPr lang="hr-HR" sz="2200" dirty="0">
                <a:latin typeface="Arial" charset="0"/>
              </a:rPr>
              <a:t>)</a:t>
            </a:r>
            <a:endParaRPr lang="hr-HR" sz="2200" dirty="0">
              <a:latin typeface="Arial" charset="0"/>
              <a:cs typeface="Arial"/>
            </a:endParaRPr>
          </a:p>
          <a:p>
            <a:pPr marL="342900" indent="-342900">
              <a:buAutoNum type="arabicPeriod"/>
            </a:pPr>
            <a:r>
              <a:rPr lang="hr-HR" sz="2200" dirty="0">
                <a:latin typeface="Arial" charset="0"/>
              </a:rPr>
              <a:t>Sudjelovanje javnosti nadopunjuje postojeće agencije/institucije – ključne riječi: partnerstvo, savezi, suradnja, angažmani</a:t>
            </a:r>
          </a:p>
          <a:p>
            <a:pPr marL="342900" indent="-342900">
              <a:buAutoNum type="arabicPeriod"/>
            </a:pPr>
            <a:r>
              <a:rPr lang="hr-HR" sz="2200" dirty="0">
                <a:latin typeface="Arial" charset="0"/>
              </a:rPr>
              <a:t>Prevrat: informacijske tehnologije</a:t>
            </a:r>
          </a:p>
          <a:p>
            <a:endParaRPr lang="hr-HR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Marcador de número de diapositiva 2"/>
          <p:cNvSpPr txBox="1">
            <a:spLocks/>
          </p:cNvSpPr>
          <p:nvPr/>
        </p:nvSpPr>
        <p:spPr>
          <a:xfrm>
            <a:off x="457200" y="6275178"/>
            <a:ext cx="685800" cy="36512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7D98CA-1D08-404D-9717-662EFCF3D727}" type="slidenum">
              <a:rPr lang="en-US" sz="1100" smtClean="0">
                <a:solidFill>
                  <a:srgbClr val="7F7F7F"/>
                </a:solidFill>
                <a:latin typeface="Arial"/>
                <a:cs typeface="Arial"/>
              </a:rPr>
              <a:pPr algn="r">
                <a:defRPr/>
              </a:pPr>
              <a:t>4</a:t>
            </a:fld>
            <a:endParaRPr lang="hr-HR" sz="11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12217" y="6407474"/>
            <a:ext cx="323328" cy="0"/>
          </a:xfrm>
          <a:prstGeom prst="line">
            <a:avLst/>
          </a:prstGeom>
          <a:ln>
            <a:solidFill>
              <a:srgbClr val="FB5308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65915" y="708338"/>
            <a:ext cx="6596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6900"/>
                </a:solidFill>
              </a:rPr>
              <a:t>Sudjelovanje u proračunskom procesu -  </a:t>
            </a:r>
          </a:p>
          <a:p>
            <a:r>
              <a:rPr lang="hr-HR" sz="2400" b="1" dirty="0">
                <a:solidFill>
                  <a:srgbClr val="FF6900"/>
                </a:solidFill>
              </a:rPr>
              <a:t>kako uspostaviti i/ili osnažiti mehanizme? </a:t>
            </a:r>
            <a:endParaRPr lang="hr-HR" sz="2400" b="1" dirty="0">
              <a:solidFill>
                <a:srgbClr val="FF6900"/>
              </a:solidFill>
              <a:latin typeface="Arial"/>
              <a:cs typeface="Arial"/>
            </a:endParaRP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49731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224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6" t="14747" r="22486" b="22120"/>
          <a:stretch/>
        </p:blipFill>
        <p:spPr>
          <a:xfrm>
            <a:off x="1147404" y="188624"/>
            <a:ext cx="6835994" cy="13613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1483" y="1748621"/>
            <a:ext cx="623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Dostupnost</a:t>
            </a:r>
            <a:endParaRPr lang="hr-HR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Svima dostupni razumljivi podaci koje svi mogu upotrebljavati više puta i mijenjati, konkretno u formatu otvorenih podataka.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1845656"/>
            <a:ext cx="1055146" cy="10551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7699" y="2907663"/>
            <a:ext cx="623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Otvorenost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Jasan cilj, obuhvat, ograničenja, planirani krajnji rezultati, proces i raspored sudjelovanja javnosti.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0" y="2914278"/>
            <a:ext cx="1055146" cy="10551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70910" y="3893593"/>
            <a:ext cx="623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Uključivost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Proaktivno uključiti građane i nedržavne aktere, uključujući isključene i ranjive skupine.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6" y="3830993"/>
            <a:ext cx="1055146" cy="1055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4F8787-072B-CF48-86A7-036877546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4" y="4886139"/>
            <a:ext cx="1055146" cy="10551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A668F4-EE3E-5F49-90AB-1BEDE049342C}"/>
              </a:ext>
            </a:extLst>
          </p:cNvPr>
          <p:cNvSpPr txBox="1"/>
          <p:nvPr/>
        </p:nvSpPr>
        <p:spPr>
          <a:xfrm>
            <a:off x="1770909" y="5052190"/>
            <a:ext cx="6235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Poštovanje tuđeg mišljenja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Dopustiti izražavanje vlastitih interesa na vlastiti način.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91296D-599F-554B-BF2D-9558C6303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5802854"/>
            <a:ext cx="1055146" cy="10551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D3A7C24-8D8A-5440-82D3-92152C65EFC8}"/>
              </a:ext>
            </a:extLst>
          </p:cNvPr>
          <p:cNvSpPr txBox="1"/>
          <p:nvPr/>
        </p:nvSpPr>
        <p:spPr>
          <a:xfrm>
            <a:off x="1804947" y="5805399"/>
            <a:ext cx="623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Pravovremenost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Dovoljno izdvojenog vremena u proračunu i političkim ciklusima za davanje doprinosa u svakoj fazi.</a:t>
            </a:r>
          </a:p>
        </p:txBody>
      </p:sp>
    </p:spTree>
    <p:extLst>
      <p:ext uri="{BB962C8B-B14F-4D97-AF65-F5344CB8AC3E}">
        <p14:creationId xmlns:p14="http://schemas.microsoft.com/office/powerpoint/2010/main" val="20795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0336" y="5173295"/>
            <a:ext cx="1175123" cy="145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11187" y="3046100"/>
            <a:ext cx="623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Održivost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Redoviti angažman, međusobno povjerenje s vremenom; povratne informacije koje se daju na dodatan pregled i institucionalizacija javnog sudjelovanja.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11186" y="4337222"/>
            <a:ext cx="595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Komplementarnost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Upotpuniti i povećati učinkovitost postojećih sustava upravljanja i odgovornosti.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11187" y="5446465"/>
            <a:ext cx="623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Recipročnost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Svi državni i nedržavni subjekti trebaju otvoreno govoriti o svojoj misiji, interesima i predstavljanju. </a:t>
            </a:r>
            <a:endParaRPr lang="hr-HR" sz="2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2" y="2840228"/>
            <a:ext cx="1055146" cy="10551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2" y="4130279"/>
            <a:ext cx="1055146" cy="10551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5331445"/>
            <a:ext cx="1055146" cy="10551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579C5A-397D-0541-954A-1B093CFFE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6" y="577298"/>
            <a:ext cx="1055146" cy="10551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94F205-79B2-104F-8A92-EE12FB94F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9" y="1762538"/>
            <a:ext cx="1055146" cy="10551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F35F3A-226D-8F41-BFCD-81B94EBF90C6}"/>
              </a:ext>
            </a:extLst>
          </p:cNvPr>
          <p:cNvSpPr txBox="1"/>
          <p:nvPr/>
        </p:nvSpPr>
        <p:spPr>
          <a:xfrm>
            <a:off x="1667713" y="819491"/>
            <a:ext cx="6235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Dubina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Pružati informacije o ključnim ciljevima politike, opcijama, izborima i kompromisu, potencijalnim utjecajima i povratnim informacijama. </a:t>
            </a:r>
          </a:p>
          <a:p>
            <a:endParaRPr lang="hr-HR" dirty="0">
              <a:solidFill>
                <a:srgbClr val="3C464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754285-E536-1F43-BA7B-8BDA2E7F889A}"/>
              </a:ext>
            </a:extLst>
          </p:cNvPr>
          <p:cNvSpPr txBox="1"/>
          <p:nvPr/>
        </p:nvSpPr>
        <p:spPr>
          <a:xfrm>
            <a:off x="1683896" y="1938874"/>
            <a:ext cx="6067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6900"/>
                </a:solidFill>
                <a:latin typeface="Arial" charset="0"/>
              </a:rPr>
              <a:t>Proporcionalnost</a:t>
            </a:r>
          </a:p>
          <a:p>
            <a:r>
              <a:rPr lang="hr-HR" dirty="0">
                <a:solidFill>
                  <a:srgbClr val="3C4648"/>
                </a:solidFill>
                <a:latin typeface="Arial" charset="0"/>
              </a:rPr>
              <a:t>Upotreba mehanizama koja je proporcionalna razmjeru i učinku predmetnog pitanja.</a:t>
            </a:r>
          </a:p>
        </p:txBody>
      </p:sp>
    </p:spTree>
    <p:extLst>
      <p:ext uri="{BB962C8B-B14F-4D97-AF65-F5344CB8AC3E}">
        <p14:creationId xmlns:p14="http://schemas.microsoft.com/office/powerpoint/2010/main" val="22308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F066EFA-E8C6-41F5-9B00-36072B18DB59}"/>
              </a:ext>
            </a:extLst>
          </p:cNvPr>
          <p:cNvSpPr txBox="1"/>
          <p:nvPr/>
        </p:nvSpPr>
        <p:spPr>
          <a:xfrm>
            <a:off x="345989" y="715364"/>
            <a:ext cx="851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Načela GIFT-a o sudjelovanju javnosti u Anketi o otvorenosti proračuna 2017.</a:t>
            </a:r>
            <a:endParaRPr lang="hr-HR" sz="24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2048F1-7FA7-40A9-993D-292A593B3D8F}"/>
              </a:ext>
            </a:extLst>
          </p:cNvPr>
          <p:cNvSpPr txBox="1"/>
          <p:nvPr/>
        </p:nvSpPr>
        <p:spPr>
          <a:xfrm>
            <a:off x="637269" y="1603948"/>
            <a:ext cx="7337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3FAE814-8C24-4044-BA56-1136AFB44FF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1636" y="1635223"/>
          <a:ext cx="6648844" cy="4847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520">
                  <a:extLst>
                    <a:ext uri="{9D8B030D-6E8A-4147-A177-3AD203B41FA5}">
                      <a16:colId xmlns:a16="http://schemas.microsoft.com/office/drawing/2014/main" val="3242739236"/>
                    </a:ext>
                  </a:extLst>
                </a:gridCol>
                <a:gridCol w="4722324">
                  <a:extLst>
                    <a:ext uri="{9D8B030D-6E8A-4147-A177-3AD203B41FA5}">
                      <a16:colId xmlns:a16="http://schemas.microsoft.com/office/drawing/2014/main" val="2506415244"/>
                    </a:ext>
                  </a:extLst>
                </a:gridCol>
              </a:tblGrid>
              <a:tr h="71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Načela o sudjelovanju javnosti u fiskalnoj politici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Pitanja iz Ankete o otvorenosti proračuna 2017.</a:t>
                      </a:r>
                      <a:endParaRPr lang="hr-HR" sz="1200" dirty="0">
                        <a:solidFill>
                          <a:srgbClr val="FF69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545284"/>
                  </a:ext>
                </a:extLst>
              </a:tr>
              <a:tr h="1199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Uključivost</a:t>
                      </a:r>
                      <a:endParaRPr lang="hr-HR" sz="1200" dirty="0">
                        <a:solidFill>
                          <a:srgbClr val="FF69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126., 129.: Izvršna vlast poduzima konkretne mjere kako bi uključila ranjive ili nedovoljno zastupljene skupine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125., 128., 135.: Mehanizmi prilikom izrade proračuna i faze odobrenja pokazuju uključivost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139022"/>
                  </a:ext>
                </a:extLst>
              </a:tr>
              <a:tr h="4734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Pravodobnost</a:t>
                      </a:r>
                      <a:endParaRPr lang="hr-HR" sz="1200" dirty="0">
                        <a:solidFill>
                          <a:srgbClr val="FF69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125.: Mehanizmi u fazi izrade osiguravaju rano sudjelovanje, prije donošenja većih odluka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009494"/>
                  </a:ext>
                </a:extLst>
              </a:tr>
              <a:tr h="957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Otvorenost/dubina</a:t>
                      </a:r>
                      <a:endParaRPr lang="hr-HR" sz="1200" dirty="0">
                        <a:solidFill>
                          <a:srgbClr val="FF69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127., 130., 137.: Osigurati širok raspon rasprava o svim ključnim proračunskim pitanjima, ne samo o njih nekoliko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131.: Svrha i obuhvat sudjelovanja jasno se daju unaprijed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4321"/>
                  </a:ext>
                </a:extLst>
              </a:tr>
              <a:tr h="9576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FF6900"/>
                          </a:solidFill>
                          <a:effectLst/>
                          <a:latin typeface="Arial" panose="020B0604020202020204" pitchFamily="34" charset="0"/>
                        </a:rPr>
                        <a:t>Održivost</a:t>
                      </a:r>
                      <a:endParaRPr lang="hr-HR" sz="1200" dirty="0">
                        <a:solidFill>
                          <a:srgbClr val="FF69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132., 133., 138., 141.: Izvršna vlast, zakonodavna tijela i vrhovne revizijske institucije pružaju povratne informacije o doprinosu građana te potiču daljnji angažman 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717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053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F066EFA-E8C6-41F5-9B00-36072B18DB59}"/>
              </a:ext>
            </a:extLst>
          </p:cNvPr>
          <p:cNvSpPr txBox="1"/>
          <p:nvPr/>
        </p:nvSpPr>
        <p:spPr>
          <a:xfrm>
            <a:off x="952106" y="715364"/>
            <a:ext cx="7682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6900"/>
                </a:solidFill>
                <a:latin typeface="Arial" panose="020B0604020202020204" pitchFamily="34" charset="0"/>
              </a:rPr>
              <a:t>1. Glavne promjene iz AOP-a za 2015. i 2017. </a:t>
            </a:r>
            <a:endParaRPr lang="hr-HR" sz="24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2048F1-7FA7-40A9-993D-292A593B3D8F}"/>
              </a:ext>
            </a:extLst>
          </p:cNvPr>
          <p:cNvSpPr txBox="1"/>
          <p:nvPr/>
        </p:nvSpPr>
        <p:spPr>
          <a:xfrm>
            <a:off x="624912" y="1369170"/>
            <a:ext cx="7337455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AOP za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2015.</a:t>
            </a:r>
            <a:r>
              <a:rPr lang="hr-HR" dirty="0"/>
              <a:t> i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2017</a:t>
            </a:r>
            <a:r>
              <a:rPr lang="hr-HR" dirty="0"/>
              <a:t>.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nisu usporedive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Mjeri se samo sudjelovanje </a:t>
            </a:r>
            <a:r>
              <a:rPr lang="hr-HR" u="sng" dirty="0">
                <a:latin typeface="Arial" panose="020B0604020202020204" pitchFamily="34" charset="0"/>
              </a:rPr>
              <a:t>izravno povezano</a:t>
            </a:r>
            <a:r>
              <a:rPr lang="hr-HR" u="none" dirty="0">
                <a:latin typeface="Arial" panose="020B0604020202020204" pitchFamily="34" charset="0"/>
              </a:rPr>
              <a:t> s </a:t>
            </a:r>
            <a:r>
              <a:rPr lang="hr-HR" u="sng" dirty="0">
                <a:latin typeface="Arial" panose="020B0604020202020204" pitchFamily="34" charset="0"/>
              </a:rPr>
              <a:t>DRŽAVNIM </a:t>
            </a:r>
            <a:r>
              <a:rPr lang="hr-HR" dirty="0">
                <a:latin typeface="Arial" panose="020B0604020202020204" pitchFamily="34" charset="0"/>
              </a:rPr>
              <a:t>proračunom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</a:rPr>
              <a:t>Viši standardi: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hr-HR" dirty="0">
                <a:latin typeface="Arial" panose="020B0604020202020204" pitchFamily="34" charset="0"/>
              </a:rPr>
              <a:t>Najveće ocjene za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angažman vlade (MF-a) i građana</a:t>
            </a:r>
            <a:r>
              <a:rPr lang="hr-HR" b="1" dirty="0">
                <a:latin typeface="Arial" panose="020B0604020202020204" pitchFamily="34" charset="0"/>
              </a:rPr>
              <a:t> ≠</a:t>
            </a:r>
            <a:r>
              <a:rPr lang="hr-HR" dirty="0">
                <a:latin typeface="Arial" panose="020B0604020202020204" pitchFamily="34" charset="0"/>
              </a:rPr>
              <a:t> prikupljanje ulaznih informacija građana</a:t>
            </a:r>
            <a:endParaRPr lang="hr-HR" dirty="0">
              <a:latin typeface="Arial" panose="020B0604020202020204" pitchFamily="34" charset="0"/>
              <a:cs typeface="Arial"/>
            </a:endParaRPr>
          </a:p>
          <a:p>
            <a:pPr marL="800100" lvl="1" indent="-342900">
              <a:buAutoNum type="arabicPeriod"/>
            </a:pPr>
            <a:r>
              <a:rPr lang="hr-HR" dirty="0">
                <a:latin typeface="Arial" panose="020B0604020202020204" pitchFamily="34" charset="0"/>
              </a:rPr>
              <a:t>Doći do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široke javnosti </a:t>
            </a:r>
            <a:r>
              <a:rPr lang="hr-HR" dirty="0">
                <a:latin typeface="Arial" panose="020B0604020202020204" pitchFamily="34" charset="0"/>
              </a:rPr>
              <a:t>(posvetiti posebnu pažnju ranjivim skupinama)</a:t>
            </a:r>
            <a:r>
              <a:rPr lang="hr-HR" b="1" dirty="0">
                <a:latin typeface="Arial" panose="020B0604020202020204" pitchFamily="34" charset="0"/>
              </a:rPr>
              <a:t> ≠</a:t>
            </a:r>
            <a:r>
              <a:rPr lang="hr-HR" dirty="0">
                <a:latin typeface="Arial" panose="020B0604020202020204" pitchFamily="34" charset="0"/>
              </a:rPr>
              <a:t> odabrati skupine ili pojedince za davanje povratnih informacija</a:t>
            </a:r>
          </a:p>
          <a:p>
            <a:pPr marL="800100" lvl="1" indent="-342900">
              <a:buAutoNum type="arabicPeriod"/>
            </a:pPr>
            <a:r>
              <a:rPr lang="hr-HR" dirty="0">
                <a:latin typeface="Arial" panose="020B0604020202020204" pitchFamily="34" charset="0"/>
              </a:rPr>
              <a:t>Obuhvatiti više informacija o </a:t>
            </a:r>
            <a:r>
              <a:rPr lang="hr-HR" b="1" dirty="0">
                <a:solidFill>
                  <a:srgbClr val="FF6900"/>
                </a:solidFill>
                <a:latin typeface="Arial" panose="020B0604020202020204" pitchFamily="34" charset="0"/>
              </a:rPr>
              <a:t>obuhvatu savjetovanja </a:t>
            </a:r>
            <a:r>
              <a:rPr lang="hr-HR" b="1" dirty="0">
                <a:latin typeface="Arial" panose="020B0604020202020204" pitchFamily="34" charset="0"/>
              </a:rPr>
              <a:t>(</a:t>
            </a:r>
            <a:r>
              <a:rPr lang="hr-HR" dirty="0">
                <a:latin typeface="Arial" panose="020B0604020202020204" pitchFamily="34" charset="0"/>
              </a:rPr>
              <a:t>angažirati građane u raspravi o makroekonomskim pitanjima, prihodu, dugu itd.)</a:t>
            </a:r>
          </a:p>
          <a:p>
            <a:pPr lvl="1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4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F066EFA-E8C6-41F5-9B00-36072B18DB59}"/>
              </a:ext>
            </a:extLst>
          </p:cNvPr>
          <p:cNvSpPr txBox="1"/>
          <p:nvPr/>
        </p:nvSpPr>
        <p:spPr>
          <a:xfrm>
            <a:off x="649625" y="604153"/>
            <a:ext cx="76828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FF6900"/>
                </a:solidFill>
                <a:latin typeface="Arial" panose="020B0604020202020204" pitchFamily="34" charset="0"/>
              </a:rPr>
              <a:t>2. Implikacije glavnih promjena u AOP-u za 2015. i 2017. </a:t>
            </a:r>
            <a:endParaRPr lang="hr-HR" sz="2600" dirty="0">
              <a:solidFill>
                <a:srgbClr val="FF6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2048F1-7FA7-40A9-993D-292A593B3D8F}"/>
              </a:ext>
            </a:extLst>
          </p:cNvPr>
          <p:cNvSpPr txBox="1"/>
          <p:nvPr/>
        </p:nvSpPr>
        <p:spPr>
          <a:xfrm>
            <a:off x="649625" y="1727517"/>
            <a:ext cx="7337455" cy="455509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/>
            <a:endParaRPr lang="hr-H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2400" u="sng" dirty="0">
                <a:latin typeface="Arial" panose="020B0604020202020204" pitchFamily="34" charset="0"/>
              </a:rPr>
              <a:t>Upozorenje: </a:t>
            </a:r>
          </a:p>
          <a:p>
            <a:pPr algn="ctr"/>
            <a:endParaRPr lang="hr-H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eriod"/>
            </a:pPr>
            <a:r>
              <a:rPr lang="hr-HR" sz="2400" dirty="0">
                <a:latin typeface="Arial" panose="020B0604020202020204" pitchFamily="34" charset="0"/>
              </a:rPr>
              <a:t>Mjere mogu precijeniti kvalitetu procesa sudjelovanja i podcijeniti neslužbene mehanizme sudjelovanja</a:t>
            </a:r>
          </a:p>
          <a:p>
            <a:pPr marL="800100" lvl="1" indent="-342900">
              <a:buAutoNum type="arabicPeriod"/>
            </a:pPr>
            <a:r>
              <a:rPr lang="hr-HR" sz="2400" dirty="0">
                <a:latin typeface="Arial" panose="020B0604020202020204" pitchFamily="34" charset="0"/>
              </a:rPr>
              <a:t>U nekim zemljama s ograničenim mogućnostima na državnom nivou postoji snažno sudjelovanje javnosti u proračunskom procesu na lokalnoj razini  </a:t>
            </a:r>
            <a:endParaRPr lang="hr-HR" sz="2400" dirty="0">
              <a:latin typeface="Arial" panose="020B0604020202020204" pitchFamily="34" charset="0"/>
              <a:cs typeface="Arial"/>
            </a:endParaRPr>
          </a:p>
          <a:p>
            <a:pPr marL="800100" lvl="1" indent="-342900">
              <a:buAutoNum type="arabicPeriod"/>
            </a:pPr>
            <a:r>
              <a:rPr lang="hr-HR" sz="2400" dirty="0">
                <a:latin typeface="Arial" panose="020B0604020202020204" pitchFamily="34" charset="0"/>
              </a:rPr>
              <a:t>Resorna ministarstva često su više u kontaktu s građanima (pružanje usluga)</a:t>
            </a:r>
          </a:p>
        </p:txBody>
      </p:sp>
    </p:spTree>
    <p:extLst>
      <p:ext uri="{BB962C8B-B14F-4D97-AF65-F5344CB8AC3E}">
        <p14:creationId xmlns:p14="http://schemas.microsoft.com/office/powerpoint/2010/main" val="579910906"/>
      </p:ext>
    </p:extLst>
  </p:cSld>
  <p:clrMapOvr>
    <a:masterClrMapping/>
  </p:clrMapOvr>
</p:sld>
</file>

<file path=ppt/theme/theme1.xml><?xml version="1.0" encoding="utf-8"?>
<a:theme xmlns:a="http://schemas.openxmlformats.org/drawingml/2006/main" name="gif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8909</TotalTime>
  <Words>2540</Words>
  <Application>Microsoft Office PowerPoint</Application>
  <PresentationFormat>On-screen Show (4:3)</PresentationFormat>
  <Paragraphs>293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gift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O</dc:creator>
  <cp:lastModifiedBy>Windows user</cp:lastModifiedBy>
  <cp:revision>571</cp:revision>
  <cp:lastPrinted>2017-02-10T02:14:13Z</cp:lastPrinted>
  <dcterms:created xsi:type="dcterms:W3CDTF">2015-03-01T23:52:29Z</dcterms:created>
  <dcterms:modified xsi:type="dcterms:W3CDTF">2018-03-07T13:55:55Z</dcterms:modified>
</cp:coreProperties>
</file>