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359" r:id="rId3"/>
    <p:sldId id="306" r:id="rId4"/>
    <p:sldId id="376" r:id="rId5"/>
    <p:sldId id="420" r:id="rId6"/>
    <p:sldId id="422" r:id="rId7"/>
    <p:sldId id="423" r:id="rId8"/>
    <p:sldId id="425" r:id="rId9"/>
    <p:sldId id="435" r:id="rId10"/>
    <p:sldId id="426" r:id="rId11"/>
    <p:sldId id="427" r:id="rId12"/>
    <p:sldId id="428" r:id="rId13"/>
    <p:sldId id="434" r:id="rId14"/>
    <p:sldId id="429" r:id="rId15"/>
    <p:sldId id="430" r:id="rId16"/>
    <p:sldId id="431" r:id="rId17"/>
    <p:sldId id="432" r:id="rId18"/>
    <p:sldId id="461" r:id="rId19"/>
    <p:sldId id="454" r:id="rId20"/>
    <p:sldId id="457" r:id="rId21"/>
    <p:sldId id="459" r:id="rId22"/>
    <p:sldId id="460" r:id="rId23"/>
    <p:sldId id="458" r:id="rId24"/>
    <p:sldId id="445" r:id="rId25"/>
    <p:sldId id="330" r:id="rId26"/>
    <p:sldId id="456" r:id="rId27"/>
    <p:sldId id="411" r:id="rId28"/>
    <p:sldId id="412" r:id="rId29"/>
    <p:sldId id="416" r:id="rId30"/>
    <p:sldId id="417" r:id="rId31"/>
    <p:sldId id="418" r:id="rId32"/>
    <p:sldId id="455" r:id="rId33"/>
    <p:sldId id="266"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88C727B-B0C3-44E5-BE9D-76AD265BF978}">
          <p14:sldIdLst>
            <p14:sldId id="256"/>
            <p14:sldId id="359"/>
            <p14:sldId id="306"/>
            <p14:sldId id="376"/>
            <p14:sldId id="420"/>
            <p14:sldId id="422"/>
            <p14:sldId id="423"/>
            <p14:sldId id="425"/>
            <p14:sldId id="435"/>
            <p14:sldId id="426"/>
            <p14:sldId id="427"/>
            <p14:sldId id="428"/>
            <p14:sldId id="434"/>
            <p14:sldId id="429"/>
            <p14:sldId id="430"/>
            <p14:sldId id="431"/>
            <p14:sldId id="432"/>
            <p14:sldId id="461"/>
            <p14:sldId id="454"/>
            <p14:sldId id="457"/>
            <p14:sldId id="459"/>
            <p14:sldId id="460"/>
            <p14:sldId id="458"/>
            <p14:sldId id="445"/>
            <p14:sldId id="330"/>
          </p14:sldIdLst>
        </p14:section>
        <p14:section name="Sección sin título" id="{33B42E0F-CA76-4738-A474-8C79504BE888}">
          <p14:sldIdLst>
            <p14:sldId id="456"/>
            <p14:sldId id="411"/>
            <p14:sldId id="412"/>
            <p14:sldId id="416"/>
            <p14:sldId id="417"/>
            <p14:sldId id="418"/>
            <p14:sldId id="455"/>
            <p14:sldId id="2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ia Sanchez Andrade" initials="TSA" lastIdx="1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00"/>
    <a:srgbClr val="FB5308"/>
    <a:srgbClr val="F93707"/>
    <a:srgbClr val="3C4648"/>
    <a:srgbClr val="8E9D9E"/>
    <a:srgbClr val="97BBD1"/>
    <a:srgbClr val="6AC1BD"/>
    <a:srgbClr val="77C390"/>
    <a:srgbClr val="B594C4"/>
    <a:srgbClr val="74B5A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32" autoAdjust="0"/>
    <p:restoredTop sz="92934" autoAdjust="0"/>
  </p:normalViewPr>
  <p:slideViewPr>
    <p:cSldViewPr snapToGrid="0" snapToObjects="1">
      <p:cViewPr varScale="1">
        <p:scale>
          <a:sx n="104" d="100"/>
          <a:sy n="104" d="100"/>
        </p:scale>
        <p:origin x="128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9455DC-93FE-F04E-821C-247B57ED379E}" type="datetimeFigureOut">
              <a:rPr lang="en-US" smtClean="0"/>
              <a:t>2/21/18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72A202-9FDB-4B49-B0DC-90E507511A6A}" type="slidenum">
              <a:rPr lang="en-US" smtClean="0"/>
              <a:t>‹#›</a:t>
            </a:fld>
            <a:endParaRPr lang="en-US" dirty="0"/>
          </a:p>
        </p:txBody>
      </p:sp>
    </p:spTree>
    <p:extLst>
      <p:ext uri="{BB962C8B-B14F-4D97-AF65-F5344CB8AC3E}">
        <p14:creationId xmlns:p14="http://schemas.microsoft.com/office/powerpoint/2010/main" val="27827065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5679717-AE7B-4369-9F11-2486D1B695F6}" type="slidenum">
              <a:rPr lang="es-MX" smtClean="0"/>
              <a:t>27</a:t>
            </a:fld>
            <a:endParaRPr lang="es-MX"/>
          </a:p>
        </p:txBody>
      </p:sp>
    </p:spTree>
    <p:extLst>
      <p:ext uri="{BB962C8B-B14F-4D97-AF65-F5344CB8AC3E}">
        <p14:creationId xmlns:p14="http://schemas.microsoft.com/office/powerpoint/2010/main" val="627979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58822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2">
    <p:spTree>
      <p:nvGrpSpPr>
        <p:cNvPr id="1" name=""/>
        <p:cNvGrpSpPr/>
        <p:nvPr/>
      </p:nvGrpSpPr>
      <p:grpSpPr>
        <a:xfrm>
          <a:off x="0" y="0"/>
          <a:ext cx="0" cy="0"/>
          <a:chOff x="0" y="0"/>
          <a:chExt cx="0" cy="0"/>
        </a:xfrm>
      </p:grpSpPr>
      <p:sp>
        <p:nvSpPr>
          <p:cNvPr id="3" name="Rectangle 2"/>
          <p:cNvSpPr/>
          <p:nvPr userDrawn="1"/>
        </p:nvSpPr>
        <p:spPr>
          <a:xfrm>
            <a:off x="0" y="0"/>
            <a:ext cx="9144000" cy="721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4026" y="6029012"/>
            <a:ext cx="768919" cy="510512"/>
          </a:xfrm>
          <a:prstGeom prst="rect">
            <a:avLst/>
          </a:prstGeom>
        </p:spPr>
      </p:pic>
    </p:spTree>
    <p:extLst>
      <p:ext uri="{BB962C8B-B14F-4D97-AF65-F5344CB8AC3E}">
        <p14:creationId xmlns:p14="http://schemas.microsoft.com/office/powerpoint/2010/main" val="224942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 cov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4074" y="3215474"/>
            <a:ext cx="768919" cy="510512"/>
          </a:xfrm>
          <a:prstGeom prst="rect">
            <a:avLst/>
          </a:prstGeom>
        </p:spPr>
      </p:pic>
    </p:spTree>
    <p:extLst>
      <p:ext uri="{BB962C8B-B14F-4D97-AF65-F5344CB8AC3E}">
        <p14:creationId xmlns:p14="http://schemas.microsoft.com/office/powerpoint/2010/main" val="13926765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782125"/>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7935" y="646236"/>
            <a:ext cx="8763938" cy="4154984"/>
          </a:xfrm>
          <a:prstGeom prst="rect">
            <a:avLst/>
          </a:prstGeom>
          <a:noFill/>
        </p:spPr>
        <p:txBody>
          <a:bodyPr wrap="none" rtlCol="0">
            <a:spAutoFit/>
          </a:bodyPr>
          <a:lstStyle/>
          <a:p>
            <a:r>
              <a:rPr lang="en-US" sz="3000" b="1" dirty="0">
                <a:solidFill>
                  <a:schemeClr val="bg1"/>
                </a:solidFill>
                <a:latin typeface="Arial"/>
                <a:cs typeface="Arial"/>
              </a:rPr>
              <a:t>Public Participation in Fiscal Policies  </a:t>
            </a:r>
          </a:p>
          <a:p>
            <a:endParaRPr lang="en-NZ" sz="3000" b="1" dirty="0">
              <a:solidFill>
                <a:schemeClr val="bg1"/>
              </a:solidFill>
              <a:latin typeface="Arial"/>
              <a:cs typeface="Arial"/>
            </a:endParaRPr>
          </a:p>
          <a:p>
            <a:r>
              <a:rPr lang="en-NZ" sz="3000" b="1" dirty="0">
                <a:solidFill>
                  <a:schemeClr val="bg1"/>
                </a:solidFill>
                <a:latin typeface="Arial"/>
                <a:cs typeface="Arial"/>
              </a:rPr>
              <a:t>The Open Budget Survey 2017 and  </a:t>
            </a:r>
          </a:p>
          <a:p>
            <a:r>
              <a:rPr lang="en-NZ" sz="3000" b="1" dirty="0">
                <a:solidFill>
                  <a:schemeClr val="bg1"/>
                </a:solidFill>
                <a:latin typeface="Arial"/>
                <a:cs typeface="Arial"/>
              </a:rPr>
              <a:t>public participation: lessons and opportunities</a:t>
            </a:r>
            <a:endParaRPr lang="en-US" sz="3000" b="1" dirty="0">
              <a:solidFill>
                <a:schemeClr val="bg1"/>
              </a:solidFill>
              <a:latin typeface="Arial"/>
              <a:cs typeface="Arial"/>
            </a:endParaRPr>
          </a:p>
          <a:p>
            <a:endParaRPr lang="en-NZ" sz="1600" dirty="0">
              <a:solidFill>
                <a:schemeClr val="bg1"/>
              </a:solidFill>
              <a:latin typeface="Arial"/>
              <a:cs typeface="Arial"/>
            </a:endParaRPr>
          </a:p>
          <a:p>
            <a:r>
              <a:rPr lang="en-NZ" sz="2200" b="1" dirty="0">
                <a:solidFill>
                  <a:schemeClr val="bg1"/>
                </a:solidFill>
              </a:rPr>
              <a:t>Public Expenditure Management Peer-Assisted Learning </a:t>
            </a:r>
            <a:endParaRPr lang="en-US" sz="2200" b="1" dirty="0">
              <a:solidFill>
                <a:schemeClr val="bg1"/>
              </a:solidFill>
            </a:endParaRPr>
          </a:p>
          <a:p>
            <a:r>
              <a:rPr lang="en-US" sz="2200" b="1" dirty="0">
                <a:solidFill>
                  <a:schemeClr val="bg1"/>
                </a:solidFill>
              </a:rPr>
              <a:t>Working Group on Budget Literacy &amp; Transparency</a:t>
            </a:r>
            <a:r>
              <a:rPr lang="en-US" sz="2200" dirty="0">
                <a:solidFill>
                  <a:schemeClr val="bg1"/>
                </a:solidFill>
              </a:rPr>
              <a:t> </a:t>
            </a:r>
          </a:p>
          <a:p>
            <a:endParaRPr lang="en-NZ" sz="1600" dirty="0">
              <a:solidFill>
                <a:schemeClr val="bg1"/>
              </a:solidFill>
              <a:latin typeface="Arial"/>
              <a:cs typeface="Arial"/>
            </a:endParaRPr>
          </a:p>
          <a:p>
            <a:r>
              <a:rPr lang="en-NZ" b="1" dirty="0">
                <a:solidFill>
                  <a:schemeClr val="bg1"/>
                </a:solidFill>
                <a:latin typeface="Arial"/>
                <a:cs typeface="Arial"/>
              </a:rPr>
              <a:t>Juan Pablo Guerrero</a:t>
            </a:r>
          </a:p>
          <a:p>
            <a:r>
              <a:rPr lang="en-NZ" b="1" dirty="0">
                <a:solidFill>
                  <a:schemeClr val="bg1"/>
                </a:solidFill>
                <a:latin typeface="Arial"/>
                <a:cs typeface="Arial"/>
              </a:rPr>
              <a:t>Mars 16, 2018</a:t>
            </a:r>
            <a:endParaRPr lang="es-MX" b="1" dirty="0"/>
          </a:p>
          <a:p>
            <a:endParaRPr lang="en-NZ" sz="3200" b="1" dirty="0">
              <a:solidFill>
                <a:schemeClr val="bg1"/>
              </a:solidFill>
              <a:latin typeface="Arial"/>
              <a:cs typeface="Arial"/>
            </a:endParaRPr>
          </a:p>
        </p:txBody>
      </p:sp>
      <p:sp>
        <p:nvSpPr>
          <p:cNvPr id="8" name="TextBox 7"/>
          <p:cNvSpPr txBox="1"/>
          <p:nvPr/>
        </p:nvSpPr>
        <p:spPr>
          <a:xfrm>
            <a:off x="368029" y="5316204"/>
            <a:ext cx="2318513" cy="369332"/>
          </a:xfrm>
          <a:prstGeom prst="rect">
            <a:avLst/>
          </a:prstGeom>
          <a:noFill/>
        </p:spPr>
        <p:txBody>
          <a:bodyPr wrap="none" rtlCol="0">
            <a:spAutoFit/>
          </a:bodyPr>
          <a:lstStyle/>
          <a:p>
            <a:r>
              <a:rPr lang="en-US" dirty="0">
                <a:solidFill>
                  <a:schemeClr val="bg1"/>
                </a:solidFill>
                <a:latin typeface="Arial"/>
                <a:cs typeface="Arial"/>
              </a:rPr>
              <a:t>#FiscalTransparency</a:t>
            </a:r>
          </a:p>
        </p:txBody>
      </p:sp>
    </p:spTree>
    <p:extLst>
      <p:ext uri="{BB962C8B-B14F-4D97-AF65-F5344CB8AC3E}">
        <p14:creationId xmlns:p14="http://schemas.microsoft.com/office/powerpoint/2010/main" val="1637487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680621"/>
            <a:ext cx="8017421" cy="430887"/>
          </a:xfrm>
          <a:prstGeom prst="rect">
            <a:avLst/>
          </a:prstGeom>
        </p:spPr>
        <p:txBody>
          <a:bodyPr wrap="square">
            <a:spAutoFit/>
          </a:bodyPr>
          <a:lstStyle/>
          <a:p>
            <a:endParaRPr lang="en-US" sz="2200" dirty="0">
              <a:latin typeface="Arial" charset="0"/>
              <a:ea typeface="Arial" charset="0"/>
              <a:cs typeface="Arial" charset="0"/>
            </a:endParaRPr>
          </a:p>
        </p:txBody>
      </p:sp>
      <p:sp>
        <p:nvSpPr>
          <p:cNvPr id="3"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10</a:t>
            </a:fld>
            <a:endParaRPr lang="en-US" sz="1100" dirty="0">
              <a:solidFill>
                <a:srgbClr val="7F7F7F"/>
              </a:solidFill>
              <a:latin typeface="Arial"/>
              <a:cs typeface="Arial"/>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pic>
        <p:nvPicPr>
          <p:cNvPr id="7" name="Picture 1">
            <a:extLst>
              <a:ext uri="{FF2B5EF4-FFF2-40B4-BE49-F238E27FC236}">
                <a16:creationId xmlns:a16="http://schemas.microsoft.com/office/drawing/2014/main" id="{DE9A4BAC-90DA-4CF6-B95E-B3C8E5E93F91}"/>
              </a:ext>
            </a:extLst>
          </p:cNvPr>
          <p:cNvPicPr/>
          <p:nvPr/>
        </p:nvPicPr>
        <p:blipFill>
          <a:blip r:embed="rId2">
            <a:extLst>
              <a:ext uri="{28A0092B-C50C-407E-A947-70E740481C1C}">
                <a14:useLocalDpi xmlns:a14="http://schemas.microsoft.com/office/drawing/2010/main" val="0"/>
              </a:ext>
            </a:extLst>
          </a:blip>
          <a:stretch>
            <a:fillRect/>
          </a:stretch>
        </p:blipFill>
        <p:spPr>
          <a:xfrm>
            <a:off x="2312475" y="-21881"/>
            <a:ext cx="5593715" cy="7066915"/>
          </a:xfrm>
          <a:prstGeom prst="rect">
            <a:avLst/>
          </a:prstGeom>
        </p:spPr>
      </p:pic>
      <p:sp>
        <p:nvSpPr>
          <p:cNvPr id="8" name="TextBox 4">
            <a:extLst>
              <a:ext uri="{FF2B5EF4-FFF2-40B4-BE49-F238E27FC236}">
                <a16:creationId xmlns:a16="http://schemas.microsoft.com/office/drawing/2014/main" id="{F79F56BD-AC62-44D8-BC6B-DC6FE50EC43C}"/>
              </a:ext>
            </a:extLst>
          </p:cNvPr>
          <p:cNvSpPr txBox="1"/>
          <p:nvPr/>
        </p:nvSpPr>
        <p:spPr>
          <a:xfrm>
            <a:off x="336193" y="281724"/>
            <a:ext cx="1718850" cy="3046988"/>
          </a:xfrm>
          <a:prstGeom prst="rect">
            <a:avLst/>
          </a:prstGeom>
          <a:noFill/>
        </p:spPr>
        <p:txBody>
          <a:bodyPr wrap="square" rtlCol="0">
            <a:spAutoFit/>
          </a:bodyPr>
          <a:lstStyle/>
          <a:p>
            <a:r>
              <a:rPr lang="en-US" sz="2000" b="1" dirty="0">
                <a:solidFill>
                  <a:srgbClr val="FF6900"/>
                </a:solidFill>
                <a:latin typeface="Arial" panose="020B0604020202020204" pitchFamily="34" charset="0"/>
                <a:cs typeface="Arial" panose="020B0604020202020204" pitchFamily="34" charset="0"/>
              </a:rPr>
              <a:t>OBS 2017 results for countries on public participation in the budget cycle</a:t>
            </a:r>
          </a:p>
          <a:p>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1997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9C4B31FD-3A13-40DC-9CBF-272738A792B8}"/>
              </a:ext>
            </a:extLst>
          </p:cNvPr>
          <p:cNvSpPr txBox="1"/>
          <p:nvPr/>
        </p:nvSpPr>
        <p:spPr>
          <a:xfrm>
            <a:off x="829556" y="848413"/>
            <a:ext cx="7164372" cy="400110"/>
          </a:xfrm>
          <a:prstGeom prst="rect">
            <a:avLst/>
          </a:prstGeom>
          <a:noFill/>
        </p:spPr>
        <p:txBody>
          <a:bodyPr wrap="square" rtlCol="0">
            <a:spAutoFit/>
          </a:bodyPr>
          <a:lstStyle/>
          <a:p>
            <a:r>
              <a:rPr lang="en-US" sz="2000" b="1" dirty="0">
                <a:solidFill>
                  <a:srgbClr val="FF6900"/>
                </a:solidFill>
                <a:latin typeface="Arial" panose="020B0604020202020204" pitchFamily="34" charset="0"/>
                <a:cs typeface="Arial" panose="020B0604020202020204" pitchFamily="34" charset="0"/>
              </a:rPr>
              <a:t>1. OBS 2017: Main findings on Public Participation  </a:t>
            </a:r>
            <a:endParaRPr lang="en-US" sz="32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C2F33C2D-A08C-4148-B342-A5D5CFF52365}"/>
              </a:ext>
            </a:extLst>
          </p:cNvPr>
          <p:cNvSpPr txBox="1"/>
          <p:nvPr/>
        </p:nvSpPr>
        <p:spPr>
          <a:xfrm>
            <a:off x="1036948" y="1781662"/>
            <a:ext cx="6966410" cy="424731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Scores are low overall: </a:t>
            </a:r>
            <a:r>
              <a:rPr lang="en-NZ" dirty="0">
                <a:latin typeface="Arial" panose="020B0604020202020204" pitchFamily="34" charset="0"/>
                <a:cs typeface="Arial" panose="020B0604020202020204" pitchFamily="34" charset="0"/>
              </a:rPr>
              <a:t>global average score is 12 (out of 100) </a:t>
            </a:r>
          </a:p>
          <a:p>
            <a:endParaRPr lang="en-NZ"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NZ" dirty="0">
                <a:latin typeface="Arial" panose="020B0604020202020204" pitchFamily="34" charset="0"/>
                <a:cs typeface="Arial" panose="020B0604020202020204" pitchFamily="34" charset="0"/>
              </a:rPr>
              <a:t>Promising: </a:t>
            </a:r>
            <a:r>
              <a:rPr lang="en-NZ" b="1" dirty="0">
                <a:solidFill>
                  <a:srgbClr val="FF6900"/>
                </a:solidFill>
                <a:latin typeface="Arial" panose="020B0604020202020204" pitchFamily="34" charset="0"/>
                <a:cs typeface="Arial" panose="020B0604020202020204" pitchFamily="34" charset="0"/>
              </a:rPr>
              <a:t>considerable variation </a:t>
            </a:r>
            <a:r>
              <a:rPr lang="en-NZ" dirty="0">
                <a:latin typeface="Arial" panose="020B0604020202020204" pitchFamily="34" charset="0"/>
                <a:cs typeface="Arial" panose="020B0604020202020204" pitchFamily="34" charset="0"/>
              </a:rPr>
              <a:t>across countries &amp; across </a:t>
            </a:r>
            <a:r>
              <a:rPr lang="en-US" dirty="0">
                <a:latin typeface="Arial" panose="020B0604020202020204" pitchFamily="34" charset="0"/>
                <a:cs typeface="Arial" panose="020B0604020202020204" pitchFamily="34" charset="0"/>
              </a:rPr>
              <a:t>stages</a:t>
            </a:r>
            <a:r>
              <a:rPr lang="en-NZ" dirty="0">
                <a:latin typeface="Arial" panose="020B0604020202020204" pitchFamily="34" charset="0"/>
                <a:cs typeface="Arial" panose="020B0604020202020204" pitchFamily="34" charset="0"/>
              </a:rPr>
              <a:t> of budget cycle </a:t>
            </a:r>
          </a:p>
          <a:p>
            <a:endParaRPr lang="en-NZ"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NZ" dirty="0">
                <a:latin typeface="Arial" panose="020B0604020202020204" pitchFamily="34" charset="0"/>
                <a:cs typeface="Arial" panose="020B0604020202020204" pitchFamily="34" charset="0"/>
              </a:rPr>
              <a:t>Public engagement takes place:</a:t>
            </a:r>
          </a:p>
          <a:p>
            <a:pPr marL="742950" lvl="1" indent="-285750">
              <a:buFont typeface="Wingdings" panose="05000000000000000000" pitchFamily="2" charset="2"/>
              <a:buChar char="§"/>
            </a:pPr>
            <a:r>
              <a:rPr lang="en-US" dirty="0">
                <a:latin typeface="Arial" panose="020B0604020202020204" pitchFamily="34" charset="0"/>
                <a:cs typeface="Arial" panose="020B0604020202020204" pitchFamily="34" charset="0"/>
              </a:rPr>
              <a:t>more during the </a:t>
            </a:r>
            <a:r>
              <a:rPr lang="en-US" b="1" dirty="0">
                <a:solidFill>
                  <a:srgbClr val="FF6900"/>
                </a:solidFill>
                <a:latin typeface="Arial" panose="020B0604020202020204" pitchFamily="34" charset="0"/>
                <a:cs typeface="Arial" panose="020B0604020202020204" pitchFamily="34" charset="0"/>
              </a:rPr>
              <a:t>budget preparation </a:t>
            </a:r>
            <a:r>
              <a:rPr lang="en-US" dirty="0">
                <a:latin typeface="Arial" panose="020B0604020202020204" pitchFamily="34" charset="0"/>
                <a:cs typeface="Arial" panose="020B0604020202020204" pitchFamily="34" charset="0"/>
              </a:rPr>
              <a:t>than during budget implementation</a:t>
            </a:r>
          </a:p>
          <a:p>
            <a:pPr marL="742950" lvl="1" indent="-285750">
              <a:buFont typeface="Wingdings" panose="05000000000000000000" pitchFamily="2" charset="2"/>
              <a:buChar char="§"/>
            </a:pPr>
            <a:r>
              <a:rPr lang="en-US" dirty="0">
                <a:latin typeface="Arial" panose="020B0604020202020204" pitchFamily="34" charset="0"/>
                <a:cs typeface="Arial" panose="020B0604020202020204" pitchFamily="34" charset="0"/>
              </a:rPr>
              <a:t>more when the </a:t>
            </a:r>
            <a:r>
              <a:rPr lang="en-US" b="1" dirty="0">
                <a:solidFill>
                  <a:srgbClr val="FF6900"/>
                </a:solidFill>
                <a:latin typeface="Arial" panose="020B0604020202020204" pitchFamily="34" charset="0"/>
                <a:cs typeface="Arial" panose="020B0604020202020204" pitchFamily="34" charset="0"/>
              </a:rPr>
              <a:t>budget is approved by the legislature </a:t>
            </a:r>
            <a:r>
              <a:rPr lang="en-US" dirty="0">
                <a:latin typeface="Arial" panose="020B0604020202020204" pitchFamily="34" charset="0"/>
                <a:cs typeface="Arial" panose="020B0604020202020204" pitchFamily="34" charset="0"/>
              </a:rPr>
              <a:t>than when the legislature considers the Audit Report </a:t>
            </a:r>
          </a:p>
          <a:p>
            <a:pPr lvl="1"/>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NZ" dirty="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significant number of countries: </a:t>
            </a:r>
            <a:r>
              <a:rPr lang="en-US" b="1" dirty="0">
                <a:solidFill>
                  <a:srgbClr val="FF6900"/>
                </a:solidFill>
                <a:latin typeface="Arial" panose="020B0604020202020204" pitchFamily="34" charset="0"/>
                <a:cs typeface="Arial" panose="020B0604020202020204" pitchFamily="34" charset="0"/>
              </a:rPr>
              <a:t>Supreme Audit Institution engages</a:t>
            </a:r>
            <a:r>
              <a:rPr lang="en-US" dirty="0">
                <a:latin typeface="Arial" panose="020B0604020202020204" pitchFamily="34" charset="0"/>
                <a:cs typeface="Arial" panose="020B0604020202020204" pitchFamily="34" charset="0"/>
              </a:rPr>
              <a:t> the public </a:t>
            </a:r>
            <a:r>
              <a:rPr lang="en-NZ" dirty="0">
                <a:latin typeface="Arial" panose="020B0604020202020204" pitchFamily="34" charset="0"/>
                <a:cs typeface="Arial" panose="020B0604020202020204" pitchFamily="34" charset="0"/>
              </a:rPr>
              <a:t>on setting its work program</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3427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9C4B31FD-3A13-40DC-9CBF-272738A792B8}"/>
              </a:ext>
            </a:extLst>
          </p:cNvPr>
          <p:cNvSpPr txBox="1"/>
          <p:nvPr/>
        </p:nvSpPr>
        <p:spPr>
          <a:xfrm>
            <a:off x="952106" y="715364"/>
            <a:ext cx="7682846" cy="892552"/>
          </a:xfrm>
          <a:prstGeom prst="rect">
            <a:avLst/>
          </a:prstGeom>
          <a:noFill/>
        </p:spPr>
        <p:txBody>
          <a:bodyPr wrap="square" rtlCol="0">
            <a:spAutoFit/>
          </a:bodyPr>
          <a:lstStyle/>
          <a:p>
            <a:r>
              <a:rPr lang="en-US" sz="2000" b="1" dirty="0">
                <a:solidFill>
                  <a:srgbClr val="FB5308"/>
                </a:solidFill>
                <a:latin typeface="Arial" panose="020B0604020202020204" pitchFamily="34" charset="0"/>
                <a:cs typeface="Arial" panose="020B0604020202020204" pitchFamily="34" charset="0"/>
              </a:rPr>
              <a:t>2. OBS 2017: Main findings on Public Participation</a:t>
            </a:r>
          </a:p>
          <a:p>
            <a:endParaRPr lang="en-US" sz="32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C2F33C2D-A08C-4148-B342-A5D5CFF52365}"/>
              </a:ext>
            </a:extLst>
          </p:cNvPr>
          <p:cNvSpPr txBox="1"/>
          <p:nvPr/>
        </p:nvSpPr>
        <p:spPr>
          <a:xfrm>
            <a:off x="952106" y="1705232"/>
            <a:ext cx="7462845" cy="3600986"/>
          </a:xfrm>
          <a:prstGeom prst="rect">
            <a:avLst/>
          </a:prstGeom>
          <a:noFill/>
        </p:spPr>
        <p:txBody>
          <a:bodyPr wrap="square" rtlCol="0">
            <a:spAutoFit/>
          </a:bodyPr>
          <a:lstStyle/>
          <a:p>
            <a:pPr marL="285750" indent="-285750">
              <a:buFont typeface="Arial" panose="020B0604020202020204" pitchFamily="34" charset="0"/>
              <a:buChar char="•"/>
            </a:pPr>
            <a:r>
              <a:rPr lang="en-NZ" dirty="0">
                <a:latin typeface="Arial" panose="020B0604020202020204" pitchFamily="34" charset="0"/>
                <a:cs typeface="Arial" panose="020B0604020202020204" pitchFamily="34" charset="0"/>
              </a:rPr>
              <a:t>Few countries are engaging the public </a:t>
            </a:r>
            <a:r>
              <a:rPr lang="en-NZ" b="1" dirty="0">
                <a:solidFill>
                  <a:srgbClr val="FF6900"/>
                </a:solidFill>
                <a:latin typeface="Arial" panose="020B0604020202020204" pitchFamily="34" charset="0"/>
                <a:cs typeface="Arial" panose="020B0604020202020204" pitchFamily="34" charset="0"/>
              </a:rPr>
              <a:t>across the whole budget cycle</a:t>
            </a:r>
            <a:r>
              <a:rPr lang="en-NZ" dirty="0">
                <a:latin typeface="Arial" panose="020B0604020202020204" pitchFamily="34" charset="0"/>
                <a:cs typeface="Arial" panose="020B0604020202020204" pitchFamily="34" charset="0"/>
              </a:rPr>
              <a:t>, exhibiting many innovative practices </a:t>
            </a:r>
          </a:p>
          <a:p>
            <a:r>
              <a:rPr lang="en-NZ" sz="1400" dirty="0">
                <a:latin typeface="Arial" panose="020B0604020202020204" pitchFamily="34" charset="0"/>
                <a:cs typeface="Arial" panose="020B0604020202020204" pitchFamily="34" charset="0"/>
              </a:rPr>
              <a:t>	Australia, New Zealand, the Philippines, the United Kingdom</a:t>
            </a:r>
          </a:p>
          <a:p>
            <a:endParaRPr lang="en-NZ"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NZ" dirty="0">
                <a:latin typeface="Arial" panose="020B0604020202020204" pitchFamily="34" charset="0"/>
                <a:cs typeface="Arial" panose="020B0604020202020204" pitchFamily="34" charset="0"/>
              </a:rPr>
              <a:t>A much more diverse group of countries perform well in aspects of </a:t>
            </a:r>
            <a:r>
              <a:rPr lang="en-NZ" b="1" dirty="0">
                <a:solidFill>
                  <a:srgbClr val="FF6900"/>
                </a:solidFill>
                <a:latin typeface="Arial" panose="020B0604020202020204" pitchFamily="34" charset="0"/>
                <a:cs typeface="Arial" panose="020B0604020202020204" pitchFamily="34" charset="0"/>
              </a:rPr>
              <a:t>public engagement by the executive branch</a:t>
            </a:r>
            <a:endParaRPr lang="en-NZ" dirty="0">
              <a:latin typeface="Arial" panose="020B0604020202020204" pitchFamily="34" charset="0"/>
              <a:cs typeface="Arial" panose="020B0604020202020204" pitchFamily="34" charset="0"/>
            </a:endParaRPr>
          </a:p>
          <a:p>
            <a:pPr lvl="1"/>
            <a:r>
              <a:rPr lang="en-NZ" sz="1400" dirty="0">
                <a:latin typeface="Arial" panose="020B0604020202020204" pitchFamily="34" charset="0"/>
                <a:cs typeface="Arial" panose="020B0604020202020204" pitchFamily="34" charset="0"/>
              </a:rPr>
              <a:t>Afghanistan, Bangladesh, </a:t>
            </a:r>
            <a:r>
              <a:rPr lang="en-NZ" sz="1400" b="1" dirty="0">
                <a:latin typeface="Arial" panose="020B0604020202020204" pitchFamily="34" charset="0"/>
                <a:cs typeface="Arial" panose="020B0604020202020204" pitchFamily="34" charset="0"/>
              </a:rPr>
              <a:t>Botswana</a:t>
            </a:r>
            <a:r>
              <a:rPr lang="en-NZ" sz="1400" dirty="0">
                <a:latin typeface="Arial" panose="020B0604020202020204" pitchFamily="34" charset="0"/>
                <a:cs typeface="Arial" panose="020B0604020202020204" pitchFamily="34" charset="0"/>
              </a:rPr>
              <a:t>, Bulgaria, Canada, </a:t>
            </a:r>
            <a:r>
              <a:rPr lang="en-NZ" sz="1400" b="1" dirty="0">
                <a:latin typeface="Arial" panose="020B0604020202020204" pitchFamily="34" charset="0"/>
                <a:cs typeface="Arial" panose="020B0604020202020204" pitchFamily="34" charset="0"/>
              </a:rPr>
              <a:t>Democratic Republic of Congo</a:t>
            </a:r>
            <a:r>
              <a:rPr lang="en-NZ" sz="1400" dirty="0">
                <a:latin typeface="Arial" panose="020B0604020202020204" pitchFamily="34" charset="0"/>
                <a:cs typeface="Arial" panose="020B0604020202020204" pitchFamily="34" charset="0"/>
              </a:rPr>
              <a:t>, Egypt, Fiji, </a:t>
            </a:r>
            <a:r>
              <a:rPr lang="en-NZ" sz="1400" b="1" dirty="0">
                <a:latin typeface="Arial" panose="020B0604020202020204" pitchFamily="34" charset="0"/>
                <a:cs typeface="Arial" panose="020B0604020202020204" pitchFamily="34" charset="0"/>
              </a:rPr>
              <a:t>Ghana</a:t>
            </a:r>
            <a:r>
              <a:rPr lang="en-NZ" sz="1400" dirty="0">
                <a:latin typeface="Arial" panose="020B0604020202020204" pitchFamily="34" charset="0"/>
                <a:cs typeface="Arial" panose="020B0604020202020204" pitchFamily="34" charset="0"/>
              </a:rPr>
              <a:t>,  Guatemala, India, Kyrgyzstan, </a:t>
            </a:r>
            <a:r>
              <a:rPr lang="en-NZ" sz="1400" b="1" dirty="0">
                <a:latin typeface="Arial" panose="020B0604020202020204" pitchFamily="34" charset="0"/>
                <a:cs typeface="Arial" panose="020B0604020202020204" pitchFamily="34" charset="0"/>
              </a:rPr>
              <a:t>Kenya, Madagascar, Malawi</a:t>
            </a:r>
            <a:r>
              <a:rPr lang="en-NZ" sz="1400" dirty="0">
                <a:latin typeface="Arial" panose="020B0604020202020204" pitchFamily="34" charset="0"/>
                <a:cs typeface="Arial" panose="020B0604020202020204" pitchFamily="34" charset="0"/>
              </a:rPr>
              <a:t>, Malaysia, Mexico, Poland, </a:t>
            </a:r>
            <a:r>
              <a:rPr lang="en-NZ" sz="1400" b="1" dirty="0">
                <a:latin typeface="Arial" panose="020B0604020202020204" pitchFamily="34" charset="0"/>
                <a:cs typeface="Arial" panose="020B0604020202020204" pitchFamily="34" charset="0"/>
              </a:rPr>
              <a:t>South Africa</a:t>
            </a:r>
            <a:r>
              <a:rPr lang="en-NZ" sz="1400" dirty="0">
                <a:latin typeface="Arial" panose="020B0604020202020204" pitchFamily="34" charset="0"/>
                <a:cs typeface="Arial" panose="020B0604020202020204" pitchFamily="34" charset="0"/>
              </a:rPr>
              <a:t>, and Ukraine</a:t>
            </a:r>
          </a:p>
          <a:p>
            <a:pPr lvl="1"/>
            <a:endParaRPr lang="en-NZ"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NZ" dirty="0">
                <a:latin typeface="Arial" panose="020B0604020202020204" pitchFamily="34" charset="0"/>
                <a:cs typeface="Arial" panose="020B0604020202020204" pitchFamily="34" charset="0"/>
              </a:rPr>
              <a:t>M</a:t>
            </a:r>
            <a:r>
              <a:rPr lang="en-US" dirty="0">
                <a:latin typeface="Arial" panose="020B0604020202020204" pitchFamily="34" charset="0"/>
                <a:cs typeface="Arial" panose="020B0604020202020204" pitchFamily="34" charset="0"/>
              </a:rPr>
              <a:t>ore than 80% of the countries surveyed </a:t>
            </a:r>
            <a:r>
              <a:rPr lang="en-NZ" dirty="0">
                <a:latin typeface="Arial" panose="020B0604020202020204" pitchFamily="34" charset="0"/>
                <a:cs typeface="Arial" panose="020B0604020202020204" pitchFamily="34" charset="0"/>
              </a:rPr>
              <a:t>(94 out of 115) </a:t>
            </a:r>
            <a:r>
              <a:rPr lang="en-US" dirty="0">
                <a:latin typeface="Arial" panose="020B0604020202020204" pitchFamily="34" charset="0"/>
                <a:cs typeface="Arial" panose="020B0604020202020204" pitchFamily="34" charset="0"/>
              </a:rPr>
              <a:t>have </a:t>
            </a:r>
            <a:r>
              <a:rPr lang="en-US" b="1" dirty="0">
                <a:solidFill>
                  <a:srgbClr val="FF6900"/>
                </a:solidFill>
                <a:latin typeface="Arial" panose="020B0604020202020204" pitchFamily="34" charset="0"/>
                <a:cs typeface="Arial" panose="020B0604020202020204" pitchFamily="34" charset="0"/>
              </a:rPr>
              <a:t>some form of participatory mechanism</a:t>
            </a:r>
            <a:r>
              <a:rPr lang="en-US" dirty="0">
                <a:solidFill>
                  <a:srgbClr val="FF6900"/>
                </a:solidFill>
                <a:latin typeface="Arial" panose="020B0604020202020204" pitchFamily="34" charset="0"/>
                <a:cs typeface="Arial" panose="020B0604020202020204" pitchFamily="34" charset="0"/>
              </a:rPr>
              <a:t> </a:t>
            </a:r>
            <a:r>
              <a:rPr lang="en-NZ" dirty="0">
                <a:latin typeface="Arial" panose="020B0604020202020204" pitchFamily="34" charset="0"/>
                <a:cs typeface="Arial" panose="020B0604020202020204" pitchFamily="34" charset="0"/>
              </a:rPr>
              <a:t>in place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9446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9C4B31FD-3A13-40DC-9CBF-272738A792B8}"/>
              </a:ext>
            </a:extLst>
          </p:cNvPr>
          <p:cNvSpPr txBox="1"/>
          <p:nvPr/>
        </p:nvSpPr>
        <p:spPr>
          <a:xfrm>
            <a:off x="952106" y="715364"/>
            <a:ext cx="7682846" cy="892552"/>
          </a:xfrm>
          <a:prstGeom prst="rect">
            <a:avLst/>
          </a:prstGeom>
          <a:noFill/>
        </p:spPr>
        <p:txBody>
          <a:bodyPr wrap="square" rtlCol="0">
            <a:spAutoFit/>
          </a:bodyPr>
          <a:lstStyle/>
          <a:p>
            <a:r>
              <a:rPr lang="en-US" sz="2000" b="1" dirty="0">
                <a:solidFill>
                  <a:srgbClr val="FB5308"/>
                </a:solidFill>
                <a:latin typeface="Arial" panose="020B0604020202020204" pitchFamily="34" charset="0"/>
                <a:cs typeface="Arial" panose="020B0604020202020204" pitchFamily="34" charset="0"/>
              </a:rPr>
              <a:t>3. OBS 2017: Main findings on Public Participation</a:t>
            </a:r>
          </a:p>
          <a:p>
            <a:endParaRPr lang="en-US" sz="32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C2F33C2D-A08C-4148-B342-A5D5CFF52365}"/>
              </a:ext>
            </a:extLst>
          </p:cNvPr>
          <p:cNvSpPr txBox="1"/>
          <p:nvPr/>
        </p:nvSpPr>
        <p:spPr>
          <a:xfrm>
            <a:off x="952106" y="1705232"/>
            <a:ext cx="7462845" cy="3139321"/>
          </a:xfrm>
          <a:prstGeom prst="rect">
            <a:avLst/>
          </a:prstGeom>
          <a:noFill/>
        </p:spPr>
        <p:txBody>
          <a:bodyPr wrap="square" rtlCol="0">
            <a:spAutoFit/>
          </a:bodyPr>
          <a:lstStyle/>
          <a:p>
            <a:pPr algn="ctr"/>
            <a:r>
              <a:rPr lang="en-NZ" sz="2200" u="sng" dirty="0">
                <a:latin typeface="Arial" panose="020B0604020202020204" pitchFamily="34" charset="0"/>
                <a:cs typeface="Arial" panose="020B0604020202020204" pitchFamily="34" charset="0"/>
              </a:rPr>
              <a:t>Most countries are:</a:t>
            </a:r>
          </a:p>
          <a:p>
            <a:pPr algn="ctr"/>
            <a:endParaRPr lang="en-NZ" sz="2200"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NZ" sz="2200" dirty="0">
                <a:latin typeface="Arial" panose="020B0604020202020204" pitchFamily="34" charset="0"/>
                <a:cs typeface="Arial" panose="020B0604020202020204" pitchFamily="34" charset="0"/>
              </a:rPr>
              <a:t>Not making effort to engage with </a:t>
            </a:r>
            <a:r>
              <a:rPr lang="en-NZ" sz="2200" dirty="0">
                <a:solidFill>
                  <a:srgbClr val="FB5308"/>
                </a:solidFill>
                <a:latin typeface="Arial" panose="020B0604020202020204" pitchFamily="34" charset="0"/>
                <a:cs typeface="Arial" panose="020B0604020202020204" pitchFamily="34" charset="0"/>
              </a:rPr>
              <a:t>diverse set of citizens </a:t>
            </a:r>
            <a:r>
              <a:rPr lang="en-NZ" sz="2200" dirty="0">
                <a:latin typeface="Arial" panose="020B0604020202020204" pitchFamily="34" charset="0"/>
                <a:cs typeface="Arial" panose="020B0604020202020204" pitchFamily="34" charset="0"/>
              </a:rPr>
              <a:t>and interests, </a:t>
            </a:r>
            <a:r>
              <a:rPr lang="en-NZ" sz="2200" dirty="0">
                <a:solidFill>
                  <a:srgbClr val="FB5308"/>
                </a:solidFill>
                <a:latin typeface="Arial" panose="020B0604020202020204" pitchFamily="34" charset="0"/>
                <a:cs typeface="Arial" panose="020B0604020202020204" pitchFamily="34" charset="0"/>
              </a:rPr>
              <a:t>marginalized and vulnerable communities</a:t>
            </a:r>
          </a:p>
          <a:p>
            <a:pPr marL="285750" indent="-285750">
              <a:buFont typeface="Arial" panose="020B0604020202020204" pitchFamily="34" charset="0"/>
              <a:buChar char="•"/>
            </a:pPr>
            <a:r>
              <a:rPr lang="en-NZ" sz="2200" dirty="0">
                <a:latin typeface="Arial" panose="020B0604020202020204" pitchFamily="34" charset="0"/>
                <a:cs typeface="Arial" panose="020B0604020202020204" pitchFamily="34" charset="0"/>
              </a:rPr>
              <a:t>Not providing </a:t>
            </a:r>
            <a:r>
              <a:rPr lang="en-NZ" sz="2200" dirty="0">
                <a:solidFill>
                  <a:srgbClr val="FB5308"/>
                </a:solidFill>
                <a:latin typeface="Arial" panose="020B0604020202020204" pitchFamily="34" charset="0"/>
                <a:cs typeface="Arial" panose="020B0604020202020204" pitchFamily="34" charset="0"/>
              </a:rPr>
              <a:t>feedback</a:t>
            </a:r>
            <a:r>
              <a:rPr lang="en-NZ" sz="2200" dirty="0">
                <a:latin typeface="Arial" panose="020B0604020202020204" pitchFamily="34" charset="0"/>
                <a:cs typeface="Arial" panose="020B0604020202020204" pitchFamily="34" charset="0"/>
              </a:rPr>
              <a:t> to the public on how their inputs were considered or used </a:t>
            </a:r>
          </a:p>
          <a:p>
            <a:pPr marL="285750" indent="-285750">
              <a:buFont typeface="Arial" panose="020B0604020202020204" pitchFamily="34" charset="0"/>
              <a:buChar char="•"/>
            </a:pPr>
            <a:r>
              <a:rPr lang="en-NZ" sz="2200" dirty="0">
                <a:latin typeface="Arial" panose="020B0604020202020204" pitchFamily="34" charset="0"/>
                <a:cs typeface="Arial" panose="020B0604020202020204" pitchFamily="34" charset="0"/>
              </a:rPr>
              <a:t>Implications: for instance, </a:t>
            </a:r>
            <a:r>
              <a:rPr lang="en-NZ" sz="2200" dirty="0" err="1">
                <a:latin typeface="Arial" panose="020B0604020202020204" pitchFamily="34" charset="0"/>
                <a:cs typeface="Arial" panose="020B0604020202020204" pitchFamily="34" charset="0"/>
              </a:rPr>
              <a:t>S.Korea</a:t>
            </a:r>
            <a:r>
              <a:rPr lang="en-NZ" sz="2200" dirty="0">
                <a:latin typeface="Arial" panose="020B0604020202020204" pitchFamily="34" charset="0"/>
                <a:cs typeface="Arial" panose="020B0604020202020204" pitchFamily="34" charset="0"/>
              </a:rPr>
              <a:t> relies more on expert-based participation =&gt; score considerably lower</a:t>
            </a:r>
          </a:p>
          <a:p>
            <a:pPr marL="285750" indent="-285750">
              <a:buFont typeface="Arial" panose="020B0604020202020204" pitchFamily="34" charset="0"/>
              <a:buChar char="•"/>
            </a:pPr>
            <a:endParaRPr lang="en-NZ"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3269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14E63EB-CF22-493A-9084-9463C3624D36}"/>
              </a:ext>
            </a:extLst>
          </p:cNvPr>
          <p:cNvSpPr txBox="1"/>
          <p:nvPr/>
        </p:nvSpPr>
        <p:spPr>
          <a:xfrm>
            <a:off x="609600" y="371475"/>
            <a:ext cx="6657975" cy="1292662"/>
          </a:xfrm>
          <a:prstGeom prst="rect">
            <a:avLst/>
          </a:prstGeom>
          <a:noFill/>
          <a:ln>
            <a:noFill/>
          </a:ln>
        </p:spPr>
        <p:txBody>
          <a:bodyPr wrap="square" rtlCol="0">
            <a:spAutoFit/>
          </a:bodyPr>
          <a:lstStyle/>
          <a:p>
            <a:r>
              <a:rPr lang="es-MX" sz="2000" b="1" i="1" dirty="0">
                <a:latin typeface="Arial" panose="020B0604020202020204" pitchFamily="34" charset="0"/>
                <a:cs typeface="Arial" panose="020B0604020202020204" pitchFamily="34" charset="0"/>
              </a:rPr>
              <a:t>So…..</a:t>
            </a:r>
          </a:p>
          <a:p>
            <a:endParaRPr lang="es-MX" sz="2000" b="1" i="1" dirty="0">
              <a:latin typeface="Arial" panose="020B0604020202020204" pitchFamily="34" charset="0"/>
              <a:cs typeface="Arial" panose="020B0604020202020204" pitchFamily="34" charset="0"/>
            </a:endParaRPr>
          </a:p>
          <a:p>
            <a:r>
              <a:rPr lang="es-MX" sz="2000" b="1" i="1" dirty="0">
                <a:latin typeface="Arial" panose="020B0604020202020204" pitchFamily="34" charset="0"/>
                <a:cs typeface="Arial" panose="020B0604020202020204" pitchFamily="34" charset="0"/>
              </a:rPr>
              <a:t>            </a:t>
            </a:r>
            <a:r>
              <a:rPr lang="en-US" sz="2000" b="1" i="1" dirty="0">
                <a:latin typeface="Arial" panose="020B0604020202020204" pitchFamily="34" charset="0"/>
                <a:cs typeface="Arial" panose="020B0604020202020204" pitchFamily="34" charset="0"/>
              </a:rPr>
              <a:t>What does the 2017 OBS also reveal?</a:t>
            </a:r>
          </a:p>
          <a:p>
            <a:endParaRPr lang="es-MX" dirty="0"/>
          </a:p>
        </p:txBody>
      </p:sp>
      <p:sp>
        <p:nvSpPr>
          <p:cNvPr id="3" name="CuadroTexto 2">
            <a:extLst>
              <a:ext uri="{FF2B5EF4-FFF2-40B4-BE49-F238E27FC236}">
                <a16:creationId xmlns:a16="http://schemas.microsoft.com/office/drawing/2014/main" id="{3F529E77-B578-4837-81A7-DE772D921035}"/>
              </a:ext>
            </a:extLst>
          </p:cNvPr>
          <p:cNvSpPr txBox="1"/>
          <p:nvPr/>
        </p:nvSpPr>
        <p:spPr>
          <a:xfrm>
            <a:off x="1569308" y="2458995"/>
            <a:ext cx="5609968" cy="2215991"/>
          </a:xfrm>
          <a:prstGeom prst="rect">
            <a:avLst/>
          </a:prstGeom>
          <a:noFill/>
          <a:ln>
            <a:solidFill>
              <a:srgbClr val="FB5308"/>
            </a:solidFill>
          </a:ln>
        </p:spPr>
        <p:txBody>
          <a:bodyPr wrap="square" rtlCol="0">
            <a:spAutoFit/>
          </a:bodyPr>
          <a:lstStyle/>
          <a:p>
            <a:pPr algn="r"/>
            <a:r>
              <a:rPr lang="en-US" sz="2400" b="1" dirty="0">
                <a:solidFill>
                  <a:srgbClr val="FF6900"/>
                </a:solidFill>
                <a:latin typeface="Arial" panose="020B0604020202020204" pitchFamily="34" charset="0"/>
                <a:cs typeface="Arial" panose="020B0604020202020204" pitchFamily="34" charset="0"/>
              </a:rPr>
              <a:t>Governments around the world are already using participation mechanisms through which the public can provide input during the annual budget cycle</a:t>
            </a:r>
          </a:p>
          <a:p>
            <a:pPr algn="r"/>
            <a:endParaRPr lang="es-MX" dirty="0"/>
          </a:p>
        </p:txBody>
      </p:sp>
    </p:spTree>
    <p:extLst>
      <p:ext uri="{BB962C8B-B14F-4D97-AF65-F5344CB8AC3E}">
        <p14:creationId xmlns:p14="http://schemas.microsoft.com/office/powerpoint/2010/main" val="1363709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37C9B4D2-3214-41D9-A5CD-901020B8E7FE}"/>
              </a:ext>
            </a:extLst>
          </p:cNvPr>
          <p:cNvSpPr txBox="1"/>
          <p:nvPr/>
        </p:nvSpPr>
        <p:spPr>
          <a:xfrm>
            <a:off x="1052633" y="413701"/>
            <a:ext cx="7299518" cy="1200329"/>
          </a:xfrm>
          <a:prstGeom prst="rect">
            <a:avLst/>
          </a:prstGeom>
          <a:noFill/>
        </p:spPr>
        <p:txBody>
          <a:bodyPr wrap="square" rtlCol="0">
            <a:spAutoFit/>
          </a:bodyPr>
          <a:lstStyle/>
          <a:p>
            <a:pPr marL="339725" indent="-282575"/>
            <a:r>
              <a:rPr lang="en-US" sz="2000" b="1" dirty="0">
                <a:solidFill>
                  <a:srgbClr val="FF6900"/>
                </a:solidFill>
                <a:latin typeface="Arial" panose="020B0604020202020204" pitchFamily="34" charset="0"/>
                <a:cs typeface="Arial" panose="020B0604020202020204" pitchFamily="34" charset="0"/>
              </a:rPr>
              <a:t>Open Budget Survey 2017 results for public participation in the Executive</a:t>
            </a:r>
          </a:p>
          <a:p>
            <a:endParaRPr lang="en-US" sz="3200" dirty="0">
              <a:latin typeface="Arial" panose="020B0604020202020204" pitchFamily="34" charset="0"/>
              <a:cs typeface="Arial" panose="020B0604020202020204" pitchFamily="34" charset="0"/>
            </a:endParaRPr>
          </a:p>
        </p:txBody>
      </p:sp>
      <p:pic>
        <p:nvPicPr>
          <p:cNvPr id="5" name="Picture 2">
            <a:extLst>
              <a:ext uri="{FF2B5EF4-FFF2-40B4-BE49-F238E27FC236}">
                <a16:creationId xmlns:a16="http://schemas.microsoft.com/office/drawing/2014/main" id="{88233DC7-7C4D-4522-8F36-C8334DA02C8D}"/>
              </a:ext>
            </a:extLst>
          </p:cNvPr>
          <p:cNvPicPr/>
          <p:nvPr/>
        </p:nvPicPr>
        <p:blipFill>
          <a:blip r:embed="rId2">
            <a:extLst>
              <a:ext uri="{28A0092B-C50C-407E-A947-70E740481C1C}">
                <a14:useLocalDpi xmlns:a14="http://schemas.microsoft.com/office/drawing/2010/main" val="0"/>
              </a:ext>
            </a:extLst>
          </a:blip>
          <a:stretch>
            <a:fillRect/>
          </a:stretch>
        </p:blipFill>
        <p:spPr>
          <a:xfrm>
            <a:off x="1748155" y="1208292"/>
            <a:ext cx="5647690" cy="5195570"/>
          </a:xfrm>
          <a:prstGeom prst="rect">
            <a:avLst/>
          </a:prstGeom>
        </p:spPr>
      </p:pic>
    </p:spTree>
    <p:extLst>
      <p:ext uri="{BB962C8B-B14F-4D97-AF65-F5344CB8AC3E}">
        <p14:creationId xmlns:p14="http://schemas.microsoft.com/office/powerpoint/2010/main" val="368880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guide.fiscaltransparency.net/wp-content/themes/gift-online-guide/assets/img/logo.svg"/>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TextBox 6"/>
          <p:cNvSpPr txBox="1"/>
          <p:nvPr/>
        </p:nvSpPr>
        <p:spPr>
          <a:xfrm>
            <a:off x="846720" y="1729788"/>
            <a:ext cx="7450560" cy="409342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200" dirty="0">
                <a:solidFill>
                  <a:srgbClr val="FF6900"/>
                </a:solidFill>
                <a:latin typeface="Arial" panose="020B0604020202020204" pitchFamily="34" charset="0"/>
                <a:cs typeface="Arial" panose="020B0604020202020204" pitchFamily="34" charset="0"/>
              </a:rPr>
              <a:t>Pre-budget hearings: </a:t>
            </a:r>
            <a:r>
              <a:rPr lang="en-US" sz="2200" dirty="0">
                <a:latin typeface="Arial" panose="020B0604020202020204" pitchFamily="34" charset="0"/>
                <a:cs typeface="Arial" panose="020B0604020202020204" pitchFamily="34" charset="0"/>
              </a:rPr>
              <a:t>usually open to all unless the mechanism is ad-hoc (Kyrgyzstan, Ukraine)</a:t>
            </a:r>
          </a:p>
          <a:p>
            <a:pPr marL="285750" indent="-285750">
              <a:buFont typeface="Arial" panose="020B0604020202020204" pitchFamily="34" charset="0"/>
              <a:buChar char="•"/>
            </a:pPr>
            <a:r>
              <a:rPr lang="en-US" sz="2200" dirty="0">
                <a:solidFill>
                  <a:srgbClr val="FF6900"/>
                </a:solidFill>
                <a:latin typeface="Arial" panose="020B0604020202020204" pitchFamily="34" charset="0"/>
                <a:cs typeface="Arial" panose="020B0604020202020204" pitchFamily="34" charset="0"/>
              </a:rPr>
              <a:t>Pre-budget consultations:</a:t>
            </a:r>
            <a:r>
              <a:rPr lang="en-US" sz="2200" dirty="0">
                <a:latin typeface="Arial" panose="020B0604020202020204" pitchFamily="34" charset="0"/>
                <a:cs typeface="Arial" panose="020B0604020202020204" pitchFamily="34" charset="0"/>
              </a:rPr>
              <a:t> by invitation w/ key stakeholders (Russia, Georgia)</a:t>
            </a:r>
          </a:p>
          <a:p>
            <a:pPr marL="285750" indent="-285750">
              <a:buFont typeface="Arial" panose="020B0604020202020204" pitchFamily="34" charset="0"/>
              <a:buChar char="•"/>
            </a:pPr>
            <a:r>
              <a:rPr lang="en-US" sz="2200" dirty="0">
                <a:solidFill>
                  <a:srgbClr val="FF6900"/>
                </a:solidFill>
                <a:latin typeface="Arial" panose="020B0604020202020204" pitchFamily="34" charset="0"/>
                <a:cs typeface="Arial" panose="020B0604020202020204" pitchFamily="34" charset="0"/>
              </a:rPr>
              <a:t>Pre-budget submissions: </a:t>
            </a:r>
            <a:r>
              <a:rPr lang="en-US" sz="2200" dirty="0" err="1">
                <a:latin typeface="Arial" panose="020B0604020202020204" pitchFamily="34" charset="0"/>
                <a:cs typeface="Arial" panose="020B0604020202020204" pitchFamily="34" charset="0"/>
              </a:rPr>
              <a:t>MoF</a:t>
            </a:r>
            <a:r>
              <a:rPr lang="en-US" sz="2200" dirty="0">
                <a:latin typeface="Arial" panose="020B0604020202020204" pitchFamily="34" charset="0"/>
                <a:cs typeface="Arial" panose="020B0604020202020204" pitchFamily="34" charset="0"/>
              </a:rPr>
              <a:t> invites to submit proposals; can be open to all, but not always a feedback mechanism (UK, Georgia)</a:t>
            </a:r>
          </a:p>
          <a:p>
            <a:pPr marL="285750" indent="-285750">
              <a:buFont typeface="Arial" panose="020B0604020202020204" pitchFamily="34" charset="0"/>
              <a:buChar char="•"/>
            </a:pPr>
            <a:r>
              <a:rPr lang="en-US" sz="2200" dirty="0">
                <a:solidFill>
                  <a:srgbClr val="FF6900"/>
                </a:solidFill>
                <a:latin typeface="Arial" panose="020B0604020202020204" pitchFamily="34" charset="0"/>
                <a:cs typeface="Arial" panose="020B0604020202020204" pitchFamily="34" charset="0"/>
              </a:rPr>
              <a:t>Public councils: </a:t>
            </a:r>
            <a:r>
              <a:rPr lang="en-US" sz="2200" dirty="0">
                <a:latin typeface="Arial" panose="020B0604020202020204" pitchFamily="34" charset="0"/>
                <a:cs typeface="Arial" panose="020B0604020202020204" pitchFamily="34" charset="0"/>
              </a:rPr>
              <a:t>elected representatives from civil society; some councils include reviewing policies and draft bills that feed into the budget, including investment projects or service delivery </a:t>
            </a:r>
          </a:p>
          <a:p>
            <a:endParaRPr lang="fr-FR" dirty="0">
              <a:solidFill>
                <a:srgbClr val="3C4648"/>
              </a:solidFill>
              <a:latin typeface="Arial"/>
              <a:cs typeface="Arial"/>
            </a:endParaRPr>
          </a:p>
        </p:txBody>
      </p:sp>
      <p:sp>
        <p:nvSpPr>
          <p:cNvPr id="4"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16</a:t>
            </a:fld>
            <a:endParaRPr lang="en-US" sz="1100" dirty="0">
              <a:solidFill>
                <a:srgbClr val="7F7F7F"/>
              </a:solidFill>
              <a:latin typeface="Arial"/>
              <a:cs typeface="Arial"/>
            </a:endParaRPr>
          </a:p>
        </p:txBody>
      </p:sp>
      <p:cxnSp>
        <p:nvCxnSpPr>
          <p:cNvPr id="5" name="Straight Connector 4"/>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6" name="TextBox 5"/>
          <p:cNvSpPr txBox="1"/>
          <p:nvPr/>
        </p:nvSpPr>
        <p:spPr>
          <a:xfrm>
            <a:off x="906040" y="621792"/>
            <a:ext cx="8890860" cy="1107996"/>
          </a:xfrm>
          <a:prstGeom prst="rect">
            <a:avLst/>
          </a:prstGeom>
          <a:noFill/>
        </p:spPr>
        <p:txBody>
          <a:bodyPr wrap="square" rtlCol="0">
            <a:spAutoFit/>
          </a:bodyPr>
          <a:lstStyle/>
          <a:p>
            <a:r>
              <a:rPr lang="en-US" sz="2400" b="1" dirty="0">
                <a:solidFill>
                  <a:srgbClr val="FF6900"/>
                </a:solidFill>
                <a:latin typeface="Arial"/>
                <a:cs typeface="Arial"/>
              </a:rPr>
              <a:t>1.Examples of  PP mechanisms in OBS 2017 </a:t>
            </a:r>
          </a:p>
          <a:p>
            <a:r>
              <a:rPr lang="en-US" sz="2400" b="1" dirty="0">
                <a:solidFill>
                  <a:srgbClr val="FF6900"/>
                </a:solidFill>
                <a:latin typeface="Arial"/>
                <a:cs typeface="Arial"/>
              </a:rPr>
              <a:t>   (Executive)</a:t>
            </a:r>
          </a:p>
          <a:p>
            <a:endParaRPr lang="en-US" dirty="0">
              <a:solidFill>
                <a:srgbClr val="FF6900"/>
              </a:solidFill>
            </a:endParaRPr>
          </a:p>
        </p:txBody>
      </p:sp>
    </p:spTree>
    <p:extLst>
      <p:ext uri="{BB962C8B-B14F-4D97-AF65-F5344CB8AC3E}">
        <p14:creationId xmlns:p14="http://schemas.microsoft.com/office/powerpoint/2010/main" val="4181220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guide.fiscaltransparency.net/wp-content/themes/gift-online-guide/assets/img/logo.svg"/>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TextBox 6"/>
          <p:cNvSpPr txBox="1"/>
          <p:nvPr/>
        </p:nvSpPr>
        <p:spPr>
          <a:xfrm>
            <a:off x="800100" y="2150239"/>
            <a:ext cx="7450560" cy="477053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200" dirty="0">
                <a:solidFill>
                  <a:srgbClr val="FF6900"/>
                </a:solidFill>
                <a:latin typeface="Arial" panose="020B0604020202020204" pitchFamily="34" charset="0"/>
                <a:cs typeface="Arial" panose="020B0604020202020204" pitchFamily="34" charset="0"/>
              </a:rPr>
              <a:t>Policy consultations on specific issues: </a:t>
            </a:r>
            <a:r>
              <a:rPr lang="en-US" sz="2200" dirty="0">
                <a:latin typeface="Arial" panose="020B0604020202020204" pitchFamily="34" charset="0"/>
                <a:cs typeface="Arial" panose="020B0604020202020204" pitchFamily="34" charset="0"/>
              </a:rPr>
              <a:t>issues that may or may not affect the annual national budget (Moldova –tax, Croatia, Czech Republic, Bulgaria)</a:t>
            </a:r>
          </a:p>
          <a:p>
            <a:pPr marL="285750" indent="-285750">
              <a:buFont typeface="Arial" panose="020B0604020202020204" pitchFamily="34" charset="0"/>
              <a:buChar char="•"/>
            </a:pPr>
            <a:r>
              <a:rPr lang="en-US" sz="2200" dirty="0">
                <a:solidFill>
                  <a:srgbClr val="FF6900"/>
                </a:solidFill>
                <a:latin typeface="Arial" panose="020B0604020202020204" pitchFamily="34" charset="0"/>
                <a:cs typeface="Arial" panose="020B0604020202020204" pitchFamily="34" charset="0"/>
              </a:rPr>
              <a:t>Sector Working groups: </a:t>
            </a:r>
            <a:r>
              <a:rPr lang="en-US" sz="2200" dirty="0">
                <a:latin typeface="Arial" panose="020B0604020202020204" pitchFamily="34" charset="0"/>
                <a:cs typeface="Arial" panose="020B0604020202020204" pitchFamily="34" charset="0"/>
              </a:rPr>
              <a:t>Convened for budget preparation; </a:t>
            </a:r>
            <a:r>
              <a:rPr lang="en-US" sz="2200" dirty="0" err="1">
                <a:latin typeface="Arial" panose="020B0604020202020204" pitchFamily="34" charset="0"/>
                <a:cs typeface="Arial" panose="020B0604020202020204" pitchFamily="34" charset="0"/>
              </a:rPr>
              <a:t>MoF</a:t>
            </a:r>
            <a:r>
              <a:rPr lang="en-US" sz="2200" dirty="0">
                <a:latin typeface="Arial" panose="020B0604020202020204" pitchFamily="34" charset="0"/>
                <a:cs typeface="Arial" panose="020B0604020202020204" pitchFamily="34" charset="0"/>
              </a:rPr>
              <a:t> + agencies &amp; stakeholders discuss sector and cross- sector planning and prioritization (Kazakhstan, Russia)</a:t>
            </a:r>
          </a:p>
          <a:p>
            <a:pPr marL="285750" indent="-285750">
              <a:buFont typeface="Arial" panose="020B0604020202020204" pitchFamily="34" charset="0"/>
              <a:buChar char="•"/>
            </a:pPr>
            <a:r>
              <a:rPr lang="en-US" sz="2200" dirty="0">
                <a:solidFill>
                  <a:srgbClr val="FF6900"/>
                </a:solidFill>
                <a:latin typeface="Arial" panose="020B0604020202020204" pitchFamily="34" charset="0"/>
                <a:cs typeface="Arial" panose="020B0604020202020204" pitchFamily="34" charset="0"/>
              </a:rPr>
              <a:t>Online reporting mechanism: </a:t>
            </a:r>
            <a:r>
              <a:rPr lang="en-US" sz="2200" dirty="0">
                <a:latin typeface="Arial" panose="020B0604020202020204" pitchFamily="34" charset="0"/>
                <a:cs typeface="Arial" panose="020B0604020202020204" pitchFamily="34" charset="0"/>
              </a:rPr>
              <a:t>websites to provide a platform for registering complaints/ provide feedback/ report waste/ respond to surveys (Georgia, Mexico)</a:t>
            </a:r>
          </a:p>
          <a:p>
            <a:pPr marL="285750" indent="-285750">
              <a:buFont typeface="Arial" panose="020B0604020202020204" pitchFamily="34" charset="0"/>
              <a:buChar char="•"/>
            </a:pPr>
            <a:r>
              <a:rPr lang="en-US" sz="2200" dirty="0">
                <a:solidFill>
                  <a:srgbClr val="FF6900"/>
                </a:solidFill>
                <a:latin typeface="Arial" panose="020B0604020202020204" pitchFamily="34" charset="0"/>
                <a:cs typeface="Arial" panose="020B0604020202020204" pitchFamily="34" charset="0"/>
              </a:rPr>
              <a:t>Bottom up consultations approach</a:t>
            </a:r>
            <a:r>
              <a:rPr lang="en-US" sz="2200" dirty="0">
                <a:latin typeface="Arial" panose="020B0604020202020204" pitchFamily="34" charset="0"/>
                <a:cs typeface="Arial" panose="020B0604020202020204" pitchFamily="34" charset="0"/>
              </a:rPr>
              <a:t>: Consultations at the local level are used to inform agency budget proposals, subsequently submitted to the </a:t>
            </a:r>
            <a:r>
              <a:rPr lang="en-US" sz="2200" dirty="0" err="1">
                <a:latin typeface="Arial" panose="020B0604020202020204" pitchFamily="34" charset="0"/>
                <a:cs typeface="Arial" panose="020B0604020202020204" pitchFamily="34" charset="0"/>
              </a:rPr>
              <a:t>MoF</a:t>
            </a:r>
            <a:r>
              <a:rPr lang="en-US" sz="2200" dirty="0">
                <a:latin typeface="Arial" panose="020B0604020202020204" pitchFamily="34" charset="0"/>
                <a:cs typeface="Arial" panose="020B0604020202020204" pitchFamily="34" charset="0"/>
              </a:rPr>
              <a:t> (Philippines)</a:t>
            </a:r>
          </a:p>
          <a:p>
            <a:pPr marL="342900" indent="-342900">
              <a:buFont typeface="Wingdings" panose="05000000000000000000" pitchFamily="2" charset="2"/>
              <a:buChar char="§"/>
            </a:pPr>
            <a:endParaRPr lang="fr-FR" dirty="0">
              <a:solidFill>
                <a:srgbClr val="3C4648"/>
              </a:solidFill>
              <a:latin typeface="Arial"/>
              <a:cs typeface="Arial"/>
            </a:endParaRPr>
          </a:p>
        </p:txBody>
      </p:sp>
      <p:sp>
        <p:nvSpPr>
          <p:cNvPr id="4"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17</a:t>
            </a:fld>
            <a:endParaRPr lang="en-US" sz="1100" dirty="0">
              <a:solidFill>
                <a:srgbClr val="7F7F7F"/>
              </a:solidFill>
              <a:latin typeface="Arial"/>
              <a:cs typeface="Arial"/>
            </a:endParaRPr>
          </a:p>
        </p:txBody>
      </p:sp>
      <p:cxnSp>
        <p:nvCxnSpPr>
          <p:cNvPr id="5" name="Straight Connector 4"/>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6" name="TextBox 5"/>
          <p:cNvSpPr txBox="1"/>
          <p:nvPr/>
        </p:nvSpPr>
        <p:spPr>
          <a:xfrm>
            <a:off x="906040" y="621792"/>
            <a:ext cx="8890860" cy="1107996"/>
          </a:xfrm>
          <a:prstGeom prst="rect">
            <a:avLst/>
          </a:prstGeom>
          <a:noFill/>
        </p:spPr>
        <p:txBody>
          <a:bodyPr wrap="square" rtlCol="0">
            <a:spAutoFit/>
          </a:bodyPr>
          <a:lstStyle/>
          <a:p>
            <a:r>
              <a:rPr lang="en-US" sz="2400" b="1" dirty="0">
                <a:solidFill>
                  <a:srgbClr val="FF6900"/>
                </a:solidFill>
                <a:latin typeface="Arial"/>
                <a:cs typeface="Arial"/>
              </a:rPr>
              <a:t>2. Examples of  PP mechanisms in OBS 2017</a:t>
            </a:r>
          </a:p>
          <a:p>
            <a:r>
              <a:rPr lang="en-US" sz="2400" b="1" dirty="0">
                <a:solidFill>
                  <a:srgbClr val="FF6900"/>
                </a:solidFill>
                <a:latin typeface="Arial"/>
                <a:cs typeface="Arial"/>
              </a:rPr>
              <a:t>    (Executive)</a:t>
            </a:r>
          </a:p>
          <a:p>
            <a:endParaRPr lang="en-US" dirty="0">
              <a:solidFill>
                <a:srgbClr val="FF6900"/>
              </a:solidFill>
            </a:endParaRPr>
          </a:p>
        </p:txBody>
      </p:sp>
    </p:spTree>
    <p:extLst>
      <p:ext uri="{BB962C8B-B14F-4D97-AF65-F5344CB8AC3E}">
        <p14:creationId xmlns:p14="http://schemas.microsoft.com/office/powerpoint/2010/main" val="1702386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2A0C2F7E-6826-4C5B-A970-86238990D4BE}"/>
              </a:ext>
            </a:extLst>
          </p:cNvPr>
          <p:cNvSpPr txBox="1"/>
          <p:nvPr/>
        </p:nvSpPr>
        <p:spPr>
          <a:xfrm>
            <a:off x="986416" y="549626"/>
            <a:ext cx="6155789" cy="830997"/>
          </a:xfrm>
          <a:prstGeom prst="rect">
            <a:avLst/>
          </a:prstGeom>
          <a:noFill/>
        </p:spPr>
        <p:txBody>
          <a:bodyPr wrap="square" rtlCol="0">
            <a:spAutoFit/>
          </a:bodyPr>
          <a:lstStyle/>
          <a:p>
            <a:pPr marL="339725" indent="-282575"/>
            <a:r>
              <a:rPr lang="en-US" sz="2400" b="1" dirty="0">
                <a:solidFill>
                  <a:srgbClr val="FF6900"/>
                </a:solidFill>
                <a:latin typeface="Arial" panose="020B0604020202020204" pitchFamily="34" charset="0"/>
                <a:cs typeface="Arial" panose="020B0604020202020204" pitchFamily="34" charset="0"/>
              </a:rPr>
              <a:t>Kyrgyzstan: budget hearings + advisory councils </a:t>
            </a:r>
          </a:p>
        </p:txBody>
      </p:sp>
      <p:sp>
        <p:nvSpPr>
          <p:cNvPr id="5" name="Rectangle 1">
            <a:extLst>
              <a:ext uri="{FF2B5EF4-FFF2-40B4-BE49-F238E27FC236}">
                <a16:creationId xmlns:a16="http://schemas.microsoft.com/office/drawing/2014/main" id="{A0113123-A015-4681-BDE8-5F80DEB26E52}"/>
              </a:ext>
            </a:extLst>
          </p:cNvPr>
          <p:cNvSpPr>
            <a:spLocks noChangeArrowheads="1"/>
          </p:cNvSpPr>
          <p:nvPr/>
        </p:nvSpPr>
        <p:spPr bwMode="auto">
          <a:xfrm>
            <a:off x="892373" y="1841671"/>
            <a:ext cx="7280666" cy="185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CuadroTexto 7">
            <a:extLst>
              <a:ext uri="{FF2B5EF4-FFF2-40B4-BE49-F238E27FC236}">
                <a16:creationId xmlns:a16="http://schemas.microsoft.com/office/drawing/2014/main" id="{DFCF5D24-2262-4524-88FA-256A75ACFDC5}"/>
              </a:ext>
            </a:extLst>
          </p:cNvPr>
          <p:cNvSpPr txBox="1"/>
          <p:nvPr/>
        </p:nvSpPr>
        <p:spPr>
          <a:xfrm>
            <a:off x="986416" y="2090126"/>
            <a:ext cx="7532016" cy="4093428"/>
          </a:xfrm>
          <a:prstGeom prst="rect">
            <a:avLst/>
          </a:prstGeom>
          <a:noFill/>
        </p:spPr>
        <p:txBody>
          <a:bodyPr wrap="square" rtlCol="0">
            <a:spAutoFit/>
          </a:bodyPr>
          <a:lstStyle/>
          <a:p>
            <a:pPr marL="285750" indent="-285750">
              <a:buFont typeface="Wingdings" panose="05000000000000000000" pitchFamily="2" charset="2"/>
              <a:buChar char="§"/>
            </a:pPr>
            <a:r>
              <a:rPr lang="en-US" sz="2000" dirty="0">
                <a:latin typeface="Arial" panose="020B0604020202020204" pitchFamily="34" charset="0"/>
                <a:cs typeface="Arial" panose="020B0604020202020204" pitchFamily="34" charset="0"/>
              </a:rPr>
              <a:t>Open invitation by the </a:t>
            </a:r>
            <a:r>
              <a:rPr lang="en-US" sz="2000" dirty="0" err="1">
                <a:latin typeface="Arial" panose="020B0604020202020204" pitchFamily="34" charset="0"/>
                <a:cs typeface="Arial" panose="020B0604020202020204" pitchFamily="34" charset="0"/>
              </a:rPr>
              <a:t>MoF</a:t>
            </a:r>
            <a:r>
              <a:rPr lang="en-US" sz="2000" dirty="0">
                <a:latin typeface="Arial" panose="020B0604020202020204" pitchFamily="34" charset="0"/>
                <a:cs typeface="Arial" panose="020B0604020202020204" pitchFamily="34" charset="0"/>
              </a:rPr>
              <a:t> to participate in budget hearings for EBP (regulation requires all Ministries to conduct them) </a:t>
            </a:r>
          </a:p>
          <a:p>
            <a:pPr marL="285750" indent="-285750">
              <a:buFont typeface="Wingdings" panose="05000000000000000000" pitchFamily="2" charset="2"/>
              <a:buChar char="§"/>
            </a:pPr>
            <a:r>
              <a:rPr lang="en-US" sz="2000" dirty="0">
                <a:latin typeface="Arial" panose="020B0604020202020204" pitchFamily="34" charset="0"/>
                <a:cs typeface="Arial" panose="020B0604020202020204" pitchFamily="34" charset="0"/>
              </a:rPr>
              <a:t>Electronic documents are sent to all participants and questions and proposals are responded and recorded</a:t>
            </a:r>
          </a:p>
          <a:p>
            <a:pPr marL="285750" indent="-285750">
              <a:buFont typeface="Wingdings" panose="05000000000000000000" pitchFamily="2" charset="2"/>
              <a:buChar char="§"/>
            </a:pPr>
            <a:r>
              <a:rPr lang="en-US" sz="2000" dirty="0">
                <a:latin typeface="Arial" panose="020B0604020202020204" pitchFamily="34" charset="0"/>
                <a:cs typeface="Arial" panose="020B0604020202020204" pitchFamily="34" charset="0"/>
              </a:rPr>
              <a:t> A Public Advisory Councils (PACs) should be formed in every ministry and include experts and non-governmental members (NGO, expert , etc.); it usually implements a function of civic oversight</a:t>
            </a:r>
          </a:p>
          <a:p>
            <a:pPr marL="285750" indent="-285750">
              <a:buFont typeface="Wingdings" panose="05000000000000000000" pitchFamily="2" charset="2"/>
              <a:buChar char="§"/>
            </a:pPr>
            <a:r>
              <a:rPr lang="en-US" sz="2000" dirty="0">
                <a:latin typeface="Arial" panose="020B0604020202020204" pitchFamily="34" charset="0"/>
                <a:cs typeface="Arial" panose="020B0604020202020204" pitchFamily="34" charset="0"/>
              </a:rPr>
              <a:t>PACs also oversee implementation of anti-corruption plans, strategic documents of the line ministries, etc. </a:t>
            </a:r>
          </a:p>
          <a:p>
            <a:pPr marL="285750" indent="-285750">
              <a:buFont typeface="Wingdings" panose="05000000000000000000" pitchFamily="2" charset="2"/>
              <a:buChar char="§"/>
            </a:pPr>
            <a:r>
              <a:rPr lang="en-US" sz="2000" dirty="0">
                <a:latin typeface="Arial" panose="020B0604020202020204" pitchFamily="34" charset="0"/>
                <a:cs typeface="Arial" panose="020B0604020202020204" pitchFamily="34" charset="0"/>
              </a:rPr>
              <a:t>But, PAC members usually have limited capacity to look into the budget and cannot conduct thorough budget analysis of the Ministry</a:t>
            </a:r>
          </a:p>
        </p:txBody>
      </p:sp>
    </p:spTree>
    <p:extLst>
      <p:ext uri="{BB962C8B-B14F-4D97-AF65-F5344CB8AC3E}">
        <p14:creationId xmlns:p14="http://schemas.microsoft.com/office/powerpoint/2010/main" val="1859989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2A0C2F7E-6826-4C5B-A970-86238990D4BE}"/>
              </a:ext>
            </a:extLst>
          </p:cNvPr>
          <p:cNvSpPr txBox="1"/>
          <p:nvPr/>
        </p:nvSpPr>
        <p:spPr>
          <a:xfrm>
            <a:off x="970961" y="463128"/>
            <a:ext cx="7456347" cy="461665"/>
          </a:xfrm>
          <a:prstGeom prst="rect">
            <a:avLst/>
          </a:prstGeom>
          <a:noFill/>
        </p:spPr>
        <p:txBody>
          <a:bodyPr wrap="square" rtlCol="0">
            <a:spAutoFit/>
          </a:bodyPr>
          <a:lstStyle/>
          <a:p>
            <a:pPr marL="339725" indent="-282575"/>
            <a:r>
              <a:rPr lang="es-MX" sz="2400" b="1" dirty="0">
                <a:solidFill>
                  <a:srgbClr val="FF6900"/>
                </a:solidFill>
                <a:latin typeface="Arial" panose="020B0604020202020204" pitchFamily="34" charset="0"/>
                <a:cs typeface="Arial" panose="020B0604020202020204" pitchFamily="34" charset="0"/>
              </a:rPr>
              <a:t>Bulgaria: open consultations on line </a:t>
            </a:r>
            <a:endParaRPr lang="en-US" sz="2400" b="1" dirty="0">
              <a:solidFill>
                <a:srgbClr val="FF6900"/>
              </a:solidFill>
              <a:latin typeface="Arial" panose="020B0604020202020204" pitchFamily="34" charset="0"/>
              <a:cs typeface="Arial" panose="020B0604020202020204" pitchFamily="34" charset="0"/>
            </a:endParaRPr>
          </a:p>
        </p:txBody>
      </p:sp>
      <p:sp>
        <p:nvSpPr>
          <p:cNvPr id="5" name="Rectangle 1">
            <a:extLst>
              <a:ext uri="{FF2B5EF4-FFF2-40B4-BE49-F238E27FC236}">
                <a16:creationId xmlns:a16="http://schemas.microsoft.com/office/drawing/2014/main" id="{A0113123-A015-4681-BDE8-5F80DEB26E52}"/>
              </a:ext>
            </a:extLst>
          </p:cNvPr>
          <p:cNvSpPr>
            <a:spLocks noChangeArrowheads="1"/>
          </p:cNvSpPr>
          <p:nvPr/>
        </p:nvSpPr>
        <p:spPr bwMode="auto">
          <a:xfrm>
            <a:off x="892373" y="1841671"/>
            <a:ext cx="7280666" cy="185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ángulo 3">
            <a:extLst>
              <a:ext uri="{FF2B5EF4-FFF2-40B4-BE49-F238E27FC236}">
                <a16:creationId xmlns:a16="http://schemas.microsoft.com/office/drawing/2014/main" id="{DBC0E574-CD02-4998-B41F-7AF8B1C5DF15}"/>
              </a:ext>
            </a:extLst>
          </p:cNvPr>
          <p:cNvSpPr/>
          <p:nvPr/>
        </p:nvSpPr>
        <p:spPr>
          <a:xfrm>
            <a:off x="970961" y="1505208"/>
            <a:ext cx="6753814" cy="4401205"/>
          </a:xfrm>
          <a:prstGeom prst="rect">
            <a:avLst/>
          </a:prstGeom>
        </p:spPr>
        <p:txBody>
          <a:bodyPr wrap="square">
            <a:spAutoFit/>
          </a:bodyPr>
          <a:lstStyle/>
          <a:p>
            <a:pPr marL="285750" indent="-285750">
              <a:buFont typeface="Arial" panose="020B0604020202020204" pitchFamily="34" charset="0"/>
              <a:buChar char="•"/>
            </a:pPr>
            <a:r>
              <a:rPr lang="en-US" sz="2000" dirty="0" err="1">
                <a:latin typeface="Arial" panose="020B0604020202020204" pitchFamily="34" charset="0"/>
                <a:cs typeface="Arial" panose="020B0604020202020204" pitchFamily="34" charset="0"/>
              </a:rPr>
              <a:t>MoF</a:t>
            </a:r>
            <a:r>
              <a:rPr lang="en-US" sz="2000" dirty="0">
                <a:latin typeface="Arial" panose="020B0604020202020204" pitchFamily="34" charset="0"/>
                <a:cs typeface="Arial" panose="020B0604020202020204" pitchFamily="34" charset="0"/>
              </a:rPr>
              <a:t> publishes its draft documents (including documents related to budget formulation and tax amendment laws) on a dedicated page for drafts</a:t>
            </a:r>
            <a:endParaRPr lang="es-MX"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sz="2000" dirty="0">
                <a:latin typeface="Arial" panose="020B0604020202020204" pitchFamily="34" charset="0"/>
                <a:cs typeface="Arial" panose="020B0604020202020204" pitchFamily="34" charset="0"/>
              </a:rPr>
              <a:t>T</a:t>
            </a:r>
            <a:r>
              <a:rPr lang="en-US" sz="2000" dirty="0">
                <a:latin typeface="Arial" panose="020B0604020202020204" pitchFamily="34" charset="0"/>
                <a:cs typeface="Arial" panose="020B0604020202020204" pitchFamily="34" charset="0"/>
              </a:rPr>
              <a:t>he National Council for Tri-partite Cooperation must discuss budget policy matters, which happens before the EBP is sent to legislature</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There is are Publications for consultation of the Mid-term Budget Forecast 2017-2019; publication for consultation of the Executive Budget Proposal 2017 and the updated Mid-term Budget Forecast 2017-2019</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 challenges is how little time there is to provide inputs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No explanation of the process of the engagement, other than asking citizens and organizations to send their opinions and proposals</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6313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70000" y="1952083"/>
            <a:ext cx="6642100" cy="2862322"/>
          </a:xfrm>
          <a:prstGeom prst="rect">
            <a:avLst/>
          </a:prstGeom>
        </p:spPr>
        <p:txBody>
          <a:bodyPr wrap="square">
            <a:spAutoFit/>
          </a:bodyPr>
          <a:lstStyle/>
          <a:p>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457200" indent="-457200">
              <a:buAutoNum type="arabicParenR"/>
            </a:pPr>
            <a:r>
              <a:rPr lang="en-US" sz="2400" dirty="0">
                <a:latin typeface="Arial" panose="020B0604020202020204" pitchFamily="34" charset="0"/>
                <a:cs typeface="Arial" panose="020B0604020202020204" pitchFamily="34" charset="0"/>
              </a:rPr>
              <a:t>Public Participation (PP) in Fiscal Transparency (FT) Codes and Standards</a:t>
            </a:r>
          </a:p>
          <a:p>
            <a:pPr marL="457200" indent="-457200">
              <a:buAutoNum type="arabicParenR"/>
            </a:pPr>
            <a:r>
              <a:rPr lang="en-US" sz="2400" dirty="0">
                <a:latin typeface="Arial" panose="020B0604020202020204" pitchFamily="34" charset="0"/>
                <a:cs typeface="Arial" panose="020B0604020202020204" pitchFamily="34" charset="0"/>
              </a:rPr>
              <a:t>GIFT principles and the public participation questions of the OBP 2017</a:t>
            </a:r>
          </a:p>
          <a:p>
            <a:pPr marL="457200" indent="-457200">
              <a:buAutoNum type="arabicParenR"/>
            </a:pPr>
            <a:r>
              <a:rPr lang="en-US" sz="2400" dirty="0">
                <a:latin typeface="Arial" panose="020B0604020202020204" pitchFamily="34" charset="0"/>
                <a:cs typeface="Arial" panose="020B0604020202020204" pitchFamily="34" charset="0"/>
              </a:rPr>
              <a:t>Findings, lessons and Opportunities   </a:t>
            </a:r>
          </a:p>
          <a:p>
            <a:pPr marL="457200" indent="-457200">
              <a:buAutoNum type="arabicParenR"/>
            </a:pPr>
            <a:r>
              <a:rPr lang="en-US" sz="2400" dirty="0">
                <a:latin typeface="Arial" panose="020B0604020202020204" pitchFamily="34" charset="0"/>
                <a:cs typeface="Arial" panose="020B0604020202020204" pitchFamily="34" charset="0"/>
              </a:rPr>
              <a:t>Where to look for examples of success? </a:t>
            </a:r>
          </a:p>
          <a:p>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2</a:t>
            </a:fld>
            <a:endParaRPr lang="en-US" sz="1100" dirty="0">
              <a:solidFill>
                <a:srgbClr val="7F7F7F"/>
              </a:solidFill>
              <a:latin typeface="Arial"/>
              <a:cs typeface="Arial"/>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781837" y="1262130"/>
            <a:ext cx="1800236" cy="615553"/>
          </a:xfrm>
          <a:prstGeom prst="rect">
            <a:avLst/>
          </a:prstGeom>
          <a:noFill/>
        </p:spPr>
        <p:txBody>
          <a:bodyPr wrap="none" rtlCol="0">
            <a:spAutoFit/>
          </a:bodyPr>
          <a:lstStyle/>
          <a:p>
            <a:r>
              <a:rPr lang="en-US" sz="3400" b="1" dirty="0">
                <a:solidFill>
                  <a:srgbClr val="FF6900"/>
                </a:solidFill>
              </a:rPr>
              <a:t>Contents</a:t>
            </a:r>
          </a:p>
        </p:txBody>
      </p:sp>
    </p:spTree>
    <p:extLst>
      <p:ext uri="{BB962C8B-B14F-4D97-AF65-F5344CB8AC3E}">
        <p14:creationId xmlns:p14="http://schemas.microsoft.com/office/powerpoint/2010/main" val="2087943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2A0C2F7E-6826-4C5B-A970-86238990D4BE}"/>
              </a:ext>
            </a:extLst>
          </p:cNvPr>
          <p:cNvSpPr txBox="1"/>
          <p:nvPr/>
        </p:nvSpPr>
        <p:spPr>
          <a:xfrm>
            <a:off x="892373" y="413701"/>
            <a:ext cx="6299259" cy="492443"/>
          </a:xfrm>
          <a:prstGeom prst="rect">
            <a:avLst/>
          </a:prstGeom>
          <a:noFill/>
        </p:spPr>
        <p:txBody>
          <a:bodyPr wrap="square" rtlCol="0">
            <a:spAutoFit/>
          </a:bodyPr>
          <a:lstStyle/>
          <a:p>
            <a:pPr marL="339725" indent="-282575"/>
            <a:r>
              <a:rPr lang="es-MX" sz="2600" b="1" dirty="0">
                <a:solidFill>
                  <a:srgbClr val="FF6900"/>
                </a:solidFill>
                <a:latin typeface="Arial" panose="020B0604020202020204" pitchFamily="34" charset="0"/>
                <a:cs typeface="Arial" panose="020B0604020202020204" pitchFamily="34" charset="0"/>
              </a:rPr>
              <a:t>Croatia: economic and social council </a:t>
            </a:r>
            <a:endParaRPr lang="en-US" sz="2600" b="1" dirty="0">
              <a:solidFill>
                <a:srgbClr val="FF6900"/>
              </a:solidFill>
              <a:latin typeface="Arial" panose="020B0604020202020204" pitchFamily="34" charset="0"/>
              <a:cs typeface="Arial" panose="020B0604020202020204" pitchFamily="34" charset="0"/>
            </a:endParaRPr>
          </a:p>
        </p:txBody>
      </p:sp>
      <p:sp>
        <p:nvSpPr>
          <p:cNvPr id="5" name="Rectangle 1">
            <a:extLst>
              <a:ext uri="{FF2B5EF4-FFF2-40B4-BE49-F238E27FC236}">
                <a16:creationId xmlns:a16="http://schemas.microsoft.com/office/drawing/2014/main" id="{A0113123-A015-4681-BDE8-5F80DEB26E52}"/>
              </a:ext>
            </a:extLst>
          </p:cNvPr>
          <p:cNvSpPr>
            <a:spLocks noChangeArrowheads="1"/>
          </p:cNvSpPr>
          <p:nvPr/>
        </p:nvSpPr>
        <p:spPr bwMode="auto">
          <a:xfrm>
            <a:off x="892373" y="1841671"/>
            <a:ext cx="7280666" cy="185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CuadroTexto 7">
            <a:extLst>
              <a:ext uri="{FF2B5EF4-FFF2-40B4-BE49-F238E27FC236}">
                <a16:creationId xmlns:a16="http://schemas.microsoft.com/office/drawing/2014/main" id="{DFCF5D24-2262-4524-88FA-256A75ACFDC5}"/>
              </a:ext>
            </a:extLst>
          </p:cNvPr>
          <p:cNvSpPr txBox="1"/>
          <p:nvPr/>
        </p:nvSpPr>
        <p:spPr>
          <a:xfrm>
            <a:off x="892373" y="1668162"/>
            <a:ext cx="7610604" cy="4093428"/>
          </a:xfrm>
          <a:prstGeom prst="rect">
            <a:avLst/>
          </a:prstGeom>
          <a:noFill/>
        </p:spPr>
        <p:txBody>
          <a:bodyPr wrap="square" rtlCol="0">
            <a:spAutoFit/>
          </a:bodyPr>
          <a:lstStyle/>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Economic and Social Council evaluates and gives opinions on macroeconomic stability, competitiveness, balanced economic and social development, including the budget proposal</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 It includes multi-sectoral representatives, with government, trade unions, professional associations, private sector engaging (impact throughout the cycle of the budget)</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The </a:t>
            </a:r>
            <a:r>
              <a:rPr lang="en-US" sz="2200" dirty="0">
                <a:solidFill>
                  <a:srgbClr val="FF6900"/>
                </a:solidFill>
                <a:latin typeface="Arial" panose="020B0604020202020204" pitchFamily="34" charset="0"/>
                <a:cs typeface="Arial" panose="020B0604020202020204" pitchFamily="34" charset="0"/>
              </a:rPr>
              <a:t>GIFT PP Guide </a:t>
            </a:r>
            <a:r>
              <a:rPr lang="en-US" sz="2200" dirty="0">
                <a:latin typeface="Arial" panose="020B0604020202020204" pitchFamily="34" charset="0"/>
                <a:cs typeface="Arial" panose="020B0604020202020204" pitchFamily="34" charset="0"/>
              </a:rPr>
              <a:t>describes the Commission on Fiscal Policy, an Independent Financial Institution, as another successful independent check for budget implementation. </a:t>
            </a:r>
          </a:p>
        </p:txBody>
      </p:sp>
    </p:spTree>
    <p:extLst>
      <p:ext uri="{BB962C8B-B14F-4D97-AF65-F5344CB8AC3E}">
        <p14:creationId xmlns:p14="http://schemas.microsoft.com/office/powerpoint/2010/main" val="1000919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2A0C2F7E-6826-4C5B-A970-86238990D4BE}"/>
              </a:ext>
            </a:extLst>
          </p:cNvPr>
          <p:cNvSpPr txBox="1"/>
          <p:nvPr/>
        </p:nvSpPr>
        <p:spPr>
          <a:xfrm>
            <a:off x="1441293" y="360535"/>
            <a:ext cx="6731746" cy="769441"/>
          </a:xfrm>
          <a:prstGeom prst="rect">
            <a:avLst/>
          </a:prstGeom>
          <a:noFill/>
        </p:spPr>
        <p:txBody>
          <a:bodyPr wrap="square" rtlCol="0">
            <a:spAutoFit/>
          </a:bodyPr>
          <a:lstStyle/>
          <a:p>
            <a:pPr marL="339725" indent="-282575"/>
            <a:r>
              <a:rPr lang="es-MX" sz="2400" b="1" dirty="0">
                <a:solidFill>
                  <a:srgbClr val="FF6900"/>
                </a:solidFill>
                <a:latin typeface="Arial" panose="020B0604020202020204" pitchFamily="34" charset="0"/>
                <a:cs typeface="Arial" panose="020B0604020202020204" pitchFamily="34" charset="0"/>
              </a:rPr>
              <a:t>Other cases: Ukraine, Moldova</a:t>
            </a:r>
            <a:endParaRPr lang="es-MX" sz="2000" dirty="0">
              <a:latin typeface="Arial" panose="020B0604020202020204" pitchFamily="34" charset="0"/>
              <a:cs typeface="Arial" panose="020B0604020202020204" pitchFamily="34" charset="0"/>
            </a:endParaRPr>
          </a:p>
          <a:p>
            <a:pPr marL="339725" indent="-282575"/>
            <a:r>
              <a:rPr lang="es-MX" sz="2000" b="1" dirty="0">
                <a:solidFill>
                  <a:srgbClr val="FF6900"/>
                </a:solidFill>
                <a:latin typeface="Arial" panose="020B0604020202020204" pitchFamily="34" charset="0"/>
                <a:cs typeface="Arial" panose="020B0604020202020204" pitchFamily="34" charset="0"/>
              </a:rPr>
              <a:t> </a:t>
            </a:r>
            <a:endParaRPr lang="en-US" sz="1200" dirty="0">
              <a:solidFill>
                <a:srgbClr val="FF6900"/>
              </a:solidFill>
              <a:latin typeface="Arial" panose="020B0604020202020204" pitchFamily="34" charset="0"/>
              <a:cs typeface="Arial" panose="020B0604020202020204" pitchFamily="34" charset="0"/>
            </a:endParaRPr>
          </a:p>
        </p:txBody>
      </p:sp>
      <p:sp>
        <p:nvSpPr>
          <p:cNvPr id="5" name="Rectangle 1">
            <a:extLst>
              <a:ext uri="{FF2B5EF4-FFF2-40B4-BE49-F238E27FC236}">
                <a16:creationId xmlns:a16="http://schemas.microsoft.com/office/drawing/2014/main" id="{A0113123-A015-4681-BDE8-5F80DEB26E52}"/>
              </a:ext>
            </a:extLst>
          </p:cNvPr>
          <p:cNvSpPr>
            <a:spLocks noChangeArrowheads="1"/>
          </p:cNvSpPr>
          <p:nvPr/>
        </p:nvSpPr>
        <p:spPr bwMode="auto">
          <a:xfrm>
            <a:off x="892373" y="1841671"/>
            <a:ext cx="7280666" cy="185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CuadroTexto 7">
            <a:extLst>
              <a:ext uri="{FF2B5EF4-FFF2-40B4-BE49-F238E27FC236}">
                <a16:creationId xmlns:a16="http://schemas.microsoft.com/office/drawing/2014/main" id="{DFCF5D24-2262-4524-88FA-256A75ACFDC5}"/>
              </a:ext>
            </a:extLst>
          </p:cNvPr>
          <p:cNvSpPr txBox="1"/>
          <p:nvPr/>
        </p:nvSpPr>
        <p:spPr>
          <a:xfrm>
            <a:off x="641023" y="1340815"/>
            <a:ext cx="7532016" cy="5170646"/>
          </a:xfrm>
          <a:prstGeom prst="rect">
            <a:avLst/>
          </a:prstGeom>
          <a:noFill/>
        </p:spPr>
        <p:txBody>
          <a:bodyPr wrap="square" rtlCol="0">
            <a:spAutoFit/>
          </a:bodyPr>
          <a:lstStyle/>
          <a:p>
            <a:r>
              <a:rPr lang="es-MX" sz="2200" b="1" dirty="0">
                <a:solidFill>
                  <a:srgbClr val="FF6900"/>
                </a:solidFill>
                <a:latin typeface="Arial" panose="020B0604020202020204" pitchFamily="34" charset="0"/>
                <a:cs typeface="Arial" panose="020B0604020202020204" pitchFamily="34" charset="0"/>
              </a:rPr>
              <a:t>Ukraine: </a:t>
            </a:r>
            <a:r>
              <a:rPr lang="en-US" sz="2000" dirty="0">
                <a:latin typeface="Arial" panose="020B0604020202020204" pitchFamily="34" charset="0"/>
                <a:cs typeface="Arial" panose="020B0604020202020204" pitchFamily="34" charset="0"/>
              </a:rPr>
              <a:t>Expert hearings on the budget are conducted by top officials of the </a:t>
            </a:r>
            <a:r>
              <a:rPr lang="en-US" sz="2000" dirty="0" err="1">
                <a:latin typeface="Arial" panose="020B0604020202020204" pitchFamily="34" charset="0"/>
                <a:cs typeface="Arial" panose="020B0604020202020204" pitchFamily="34" charset="0"/>
              </a:rPr>
              <a:t>MoF</a:t>
            </a:r>
            <a:r>
              <a:rPr lang="en-US" sz="2000" dirty="0">
                <a:latin typeface="Arial" panose="020B0604020202020204" pitchFamily="34" charset="0"/>
                <a:cs typeface="Arial" panose="020B0604020202020204" pitchFamily="34" charset="0"/>
              </a:rPr>
              <a:t> (engagement with independent experts from civil society is practiced by central executive agencies).</a:t>
            </a:r>
          </a:p>
          <a:p>
            <a:r>
              <a:rPr lang="en-US" sz="2000" dirty="0">
                <a:latin typeface="Arial" panose="020B0604020202020204" pitchFamily="34" charset="0"/>
                <a:cs typeface="Arial" panose="020B0604020202020204" pitchFamily="34" charset="0"/>
              </a:rPr>
              <a:t>Members of the public and government officials exchange views on the budget &amp; other topics as well. A CSO willing to get involved, can provide proposals and agency must publish the results of the civic expertise and the information considered during the exchange. </a:t>
            </a:r>
          </a:p>
          <a:p>
            <a:endParaRPr lang="en-US" sz="2200" dirty="0">
              <a:solidFill>
                <a:srgbClr val="FF6900"/>
              </a:solidFill>
              <a:latin typeface="Arial" panose="020B0604020202020204" pitchFamily="34" charset="0"/>
              <a:cs typeface="Arial" panose="020B0604020202020204" pitchFamily="34" charset="0"/>
            </a:endParaRPr>
          </a:p>
          <a:p>
            <a:r>
              <a:rPr lang="en-US" sz="2200" b="1" dirty="0">
                <a:solidFill>
                  <a:srgbClr val="FF6900"/>
                </a:solidFill>
                <a:latin typeface="Arial" panose="020B0604020202020204" pitchFamily="34" charset="0"/>
                <a:cs typeface="Arial" panose="020B0604020202020204" pitchFamily="34" charset="0"/>
              </a:rPr>
              <a:t>Moldova: </a:t>
            </a:r>
            <a:r>
              <a:rPr lang="en-US" sz="2000" dirty="0">
                <a:latin typeface="Arial" panose="020B0604020202020204" pitchFamily="34" charset="0"/>
                <a:cs typeface="Arial" panose="020B0604020202020204" pitchFamily="34" charset="0"/>
              </a:rPr>
              <a:t>working groups with the participation of CSO and expert representatives. The mechanism is informal and the topics covered are revenue forecasts, policies, and administration. Must of the exchange with civil society is related to tax administration issues. </a:t>
            </a:r>
          </a:p>
          <a:p>
            <a:endParaRPr lang="en-US" sz="2200" dirty="0">
              <a:solidFill>
                <a:srgbClr val="FF6900"/>
              </a:solidFill>
              <a:latin typeface="Arial" panose="020B0604020202020204" pitchFamily="34" charset="0"/>
              <a:cs typeface="Arial" panose="020B0604020202020204" pitchFamily="34" charset="0"/>
            </a:endParaRPr>
          </a:p>
          <a:p>
            <a:endParaRPr lang="en-US" sz="2200" dirty="0">
              <a:solidFill>
                <a:srgbClr val="FF6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2551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2A0C2F7E-6826-4C5B-A970-86238990D4BE}"/>
              </a:ext>
            </a:extLst>
          </p:cNvPr>
          <p:cNvSpPr txBox="1"/>
          <p:nvPr/>
        </p:nvSpPr>
        <p:spPr>
          <a:xfrm>
            <a:off x="358346" y="360535"/>
            <a:ext cx="7814693" cy="769441"/>
          </a:xfrm>
          <a:prstGeom prst="rect">
            <a:avLst/>
          </a:prstGeom>
          <a:noFill/>
        </p:spPr>
        <p:txBody>
          <a:bodyPr wrap="square" rtlCol="0">
            <a:spAutoFit/>
          </a:bodyPr>
          <a:lstStyle/>
          <a:p>
            <a:pPr marL="339725" indent="-282575"/>
            <a:r>
              <a:rPr lang="es-MX" sz="2400" b="1" dirty="0">
                <a:solidFill>
                  <a:srgbClr val="FF6900"/>
                </a:solidFill>
                <a:latin typeface="Arial" panose="020B0604020202020204" pitchFamily="34" charset="0"/>
                <a:cs typeface="Arial" panose="020B0604020202020204" pitchFamily="34" charset="0"/>
              </a:rPr>
              <a:t>Other cases: Kazakhstan, Czech Republic, Georgia</a:t>
            </a:r>
            <a:endParaRPr lang="es-MX" sz="2000" dirty="0">
              <a:latin typeface="Arial" panose="020B0604020202020204" pitchFamily="34" charset="0"/>
              <a:cs typeface="Arial" panose="020B0604020202020204" pitchFamily="34" charset="0"/>
            </a:endParaRPr>
          </a:p>
          <a:p>
            <a:pPr marL="339725" indent="-282575"/>
            <a:r>
              <a:rPr lang="es-MX" sz="2000" b="1" dirty="0">
                <a:solidFill>
                  <a:srgbClr val="FF6900"/>
                </a:solidFill>
                <a:latin typeface="Arial" panose="020B0604020202020204" pitchFamily="34" charset="0"/>
                <a:cs typeface="Arial" panose="020B0604020202020204" pitchFamily="34" charset="0"/>
              </a:rPr>
              <a:t> </a:t>
            </a:r>
            <a:endParaRPr lang="en-US" sz="1200" dirty="0">
              <a:solidFill>
                <a:srgbClr val="FF6900"/>
              </a:solidFill>
              <a:latin typeface="Arial" panose="020B0604020202020204" pitchFamily="34" charset="0"/>
              <a:cs typeface="Arial" panose="020B0604020202020204" pitchFamily="34" charset="0"/>
            </a:endParaRPr>
          </a:p>
        </p:txBody>
      </p:sp>
      <p:sp>
        <p:nvSpPr>
          <p:cNvPr id="5" name="Rectangle 1">
            <a:extLst>
              <a:ext uri="{FF2B5EF4-FFF2-40B4-BE49-F238E27FC236}">
                <a16:creationId xmlns:a16="http://schemas.microsoft.com/office/drawing/2014/main" id="{A0113123-A015-4681-BDE8-5F80DEB26E52}"/>
              </a:ext>
            </a:extLst>
          </p:cNvPr>
          <p:cNvSpPr>
            <a:spLocks noChangeArrowheads="1"/>
          </p:cNvSpPr>
          <p:nvPr/>
        </p:nvSpPr>
        <p:spPr bwMode="auto">
          <a:xfrm>
            <a:off x="892373" y="1841671"/>
            <a:ext cx="7280666" cy="185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CuadroTexto 7">
            <a:extLst>
              <a:ext uri="{FF2B5EF4-FFF2-40B4-BE49-F238E27FC236}">
                <a16:creationId xmlns:a16="http://schemas.microsoft.com/office/drawing/2014/main" id="{DFCF5D24-2262-4524-88FA-256A75ACFDC5}"/>
              </a:ext>
            </a:extLst>
          </p:cNvPr>
          <p:cNvSpPr txBox="1"/>
          <p:nvPr/>
        </p:nvSpPr>
        <p:spPr>
          <a:xfrm>
            <a:off x="641023" y="1129976"/>
            <a:ext cx="7532016" cy="6340197"/>
          </a:xfrm>
          <a:prstGeom prst="rect">
            <a:avLst/>
          </a:prstGeom>
          <a:noFill/>
        </p:spPr>
        <p:txBody>
          <a:bodyPr wrap="square" rtlCol="0">
            <a:spAutoFit/>
          </a:bodyPr>
          <a:lstStyle/>
          <a:p>
            <a:endParaRPr lang="en-US" sz="2200" dirty="0">
              <a:solidFill>
                <a:srgbClr val="FF6900"/>
              </a:solidFill>
              <a:latin typeface="Arial" panose="020B0604020202020204" pitchFamily="34" charset="0"/>
              <a:cs typeface="Arial" panose="020B0604020202020204" pitchFamily="34" charset="0"/>
            </a:endParaRPr>
          </a:p>
          <a:p>
            <a:r>
              <a:rPr lang="es-MX" sz="2000" b="1" dirty="0">
                <a:solidFill>
                  <a:srgbClr val="FF6900"/>
                </a:solidFill>
                <a:latin typeface="Arial" panose="020B0604020202020204" pitchFamily="34" charset="0"/>
                <a:cs typeface="Arial" panose="020B0604020202020204" pitchFamily="34" charset="0"/>
              </a:rPr>
              <a:t>Kazakhstan </a:t>
            </a:r>
            <a:r>
              <a:rPr lang="en-US" sz="2000" b="1" dirty="0">
                <a:solidFill>
                  <a:srgbClr val="FF6900"/>
                </a:solidFill>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Public Council under the </a:t>
            </a:r>
            <a:r>
              <a:rPr lang="en-US" sz="2000" dirty="0" err="1">
                <a:latin typeface="Arial" panose="020B0604020202020204" pitchFamily="34" charset="0"/>
                <a:cs typeface="Arial" panose="020B0604020202020204" pitchFamily="34" charset="0"/>
              </a:rPr>
              <a:t>MoF</a:t>
            </a:r>
            <a:r>
              <a:rPr lang="en-US" sz="2000" dirty="0">
                <a:latin typeface="Arial" panose="020B0604020202020204" pitchFamily="34" charset="0"/>
                <a:cs typeface="Arial" panose="020B0604020202020204" pitchFamily="34" charset="0"/>
              </a:rPr>
              <a:t> (2016) includes  representatives from civil society (National Chamber of Entrepreneurs and Association of Taxpayers, associations of auditors and accountants, i.e. mostly revenue part), and expert members from academia. </a:t>
            </a:r>
          </a:p>
          <a:p>
            <a:endParaRPr lang="en-US" sz="2000" dirty="0">
              <a:solidFill>
                <a:srgbClr val="FF6900"/>
              </a:solidFill>
              <a:latin typeface="Arial" panose="020B0604020202020204" pitchFamily="34" charset="0"/>
              <a:cs typeface="Arial" panose="020B0604020202020204" pitchFamily="34" charset="0"/>
            </a:endParaRPr>
          </a:p>
          <a:p>
            <a:r>
              <a:rPr lang="en-US" sz="2000" b="1" dirty="0">
                <a:solidFill>
                  <a:srgbClr val="FF6900"/>
                </a:solidFill>
                <a:latin typeface="Arial" panose="020B0604020202020204" pitchFamily="34" charset="0"/>
                <a:cs typeface="Arial" panose="020B0604020202020204" pitchFamily="34" charset="0"/>
              </a:rPr>
              <a:t>Czech R. :</a:t>
            </a:r>
            <a:r>
              <a:rPr lang="en-US" sz="2000" dirty="0">
                <a:latin typeface="Arial" panose="020B0604020202020204" pitchFamily="34" charset="0"/>
                <a:cs typeface="Arial" panose="020B0604020202020204" pitchFamily="34" charset="0"/>
              </a:rPr>
              <a:t> Council of economic and social agreement ensures a meeting on regular basis with union representatives during the formulation phase. </a:t>
            </a:r>
          </a:p>
          <a:p>
            <a:endParaRPr lang="en-US" sz="2000" dirty="0">
              <a:latin typeface="Arial" panose="020B0604020202020204" pitchFamily="34" charset="0"/>
              <a:cs typeface="Arial" panose="020B0604020202020204" pitchFamily="34" charset="0"/>
            </a:endParaRPr>
          </a:p>
          <a:p>
            <a:r>
              <a:rPr lang="en-US" sz="2000" b="1" dirty="0">
                <a:solidFill>
                  <a:srgbClr val="FF6900"/>
                </a:solidFill>
                <a:latin typeface="Arial" panose="020B0604020202020204" pitchFamily="34" charset="0"/>
                <a:cs typeface="Arial" panose="020B0604020202020204" pitchFamily="34" charset="0"/>
              </a:rPr>
              <a:t>Georgia</a:t>
            </a:r>
            <a:r>
              <a:rPr lang="en-US" sz="2000" dirty="0">
                <a:solidFill>
                  <a:srgbClr val="FF6900"/>
                </a:solidFill>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online consultation on budget priorities, listing 12 Government priorities in boxes to get the input from the visitor. There is also the Public Finance Management Coordination Council in the MOF, which is chaired by the Minister </a:t>
            </a:r>
          </a:p>
          <a:p>
            <a:r>
              <a:rPr lang="en-US" sz="2000" dirty="0">
                <a:latin typeface="Arial" panose="020B0604020202020204" pitchFamily="34" charset="0"/>
                <a:cs typeface="Arial" panose="020B0604020202020204" pitchFamily="34" charset="0"/>
              </a:rPr>
              <a:t>Line ministries have meetings with different stakeholders on a regular bases, which have indirect implications for the budget implementation (funding projects)</a:t>
            </a:r>
          </a:p>
          <a:p>
            <a:endParaRPr lang="en-US" sz="2200" dirty="0">
              <a:solidFill>
                <a:srgbClr val="FF6900"/>
              </a:solidFill>
              <a:latin typeface="Arial" panose="020B0604020202020204" pitchFamily="34" charset="0"/>
              <a:cs typeface="Arial" panose="020B0604020202020204" pitchFamily="34" charset="0"/>
            </a:endParaRPr>
          </a:p>
          <a:p>
            <a:endParaRPr lang="es-MX" sz="2200" b="1" dirty="0">
              <a:solidFill>
                <a:srgbClr val="FF6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9696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2A0C2F7E-6826-4C5B-A970-86238990D4BE}"/>
              </a:ext>
            </a:extLst>
          </p:cNvPr>
          <p:cNvSpPr txBox="1"/>
          <p:nvPr/>
        </p:nvSpPr>
        <p:spPr>
          <a:xfrm>
            <a:off x="1441292" y="360535"/>
            <a:ext cx="7183723" cy="461665"/>
          </a:xfrm>
          <a:prstGeom prst="rect">
            <a:avLst/>
          </a:prstGeom>
          <a:noFill/>
        </p:spPr>
        <p:txBody>
          <a:bodyPr wrap="square" rtlCol="0">
            <a:spAutoFit/>
          </a:bodyPr>
          <a:lstStyle/>
          <a:p>
            <a:pPr marL="339725" indent="-282575"/>
            <a:r>
              <a:rPr lang="es-MX" sz="2400" b="1" dirty="0">
                <a:solidFill>
                  <a:srgbClr val="FF6900"/>
                </a:solidFill>
                <a:latin typeface="Arial" panose="020B0604020202020204" pitchFamily="34" charset="0"/>
                <a:cs typeface="Arial" panose="020B0604020202020204" pitchFamily="34" charset="0"/>
              </a:rPr>
              <a:t>Russia</a:t>
            </a:r>
            <a:r>
              <a:rPr lang="en-US" sz="2400" b="1" dirty="0">
                <a:solidFill>
                  <a:srgbClr val="FF6900"/>
                </a:solidFill>
                <a:latin typeface="Arial" panose="020B0604020202020204" pitchFamily="34" charset="0"/>
                <a:cs typeface="Arial" panose="020B0604020202020204" pitchFamily="34" charset="0"/>
              </a:rPr>
              <a:t>: public participation as a target </a:t>
            </a:r>
            <a:r>
              <a:rPr lang="es-MX" sz="2000" b="1" dirty="0">
                <a:solidFill>
                  <a:srgbClr val="FF6900"/>
                </a:solidFill>
                <a:latin typeface="Arial" panose="020B0604020202020204" pitchFamily="34" charset="0"/>
                <a:cs typeface="Arial" panose="020B0604020202020204" pitchFamily="34" charset="0"/>
              </a:rPr>
              <a:t> </a:t>
            </a:r>
            <a:endParaRPr lang="en-US" sz="1200" dirty="0">
              <a:solidFill>
                <a:srgbClr val="FF6900"/>
              </a:solidFill>
              <a:latin typeface="Arial" panose="020B0604020202020204" pitchFamily="34" charset="0"/>
              <a:cs typeface="Arial" panose="020B0604020202020204" pitchFamily="34" charset="0"/>
            </a:endParaRPr>
          </a:p>
        </p:txBody>
      </p:sp>
      <p:sp>
        <p:nvSpPr>
          <p:cNvPr id="5" name="Rectangle 1">
            <a:extLst>
              <a:ext uri="{FF2B5EF4-FFF2-40B4-BE49-F238E27FC236}">
                <a16:creationId xmlns:a16="http://schemas.microsoft.com/office/drawing/2014/main" id="{A0113123-A015-4681-BDE8-5F80DEB26E52}"/>
              </a:ext>
            </a:extLst>
          </p:cNvPr>
          <p:cNvSpPr>
            <a:spLocks noChangeArrowheads="1"/>
          </p:cNvSpPr>
          <p:nvPr/>
        </p:nvSpPr>
        <p:spPr bwMode="auto">
          <a:xfrm>
            <a:off x="892373" y="1841671"/>
            <a:ext cx="7280666" cy="185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CuadroTexto 7">
            <a:extLst>
              <a:ext uri="{FF2B5EF4-FFF2-40B4-BE49-F238E27FC236}">
                <a16:creationId xmlns:a16="http://schemas.microsoft.com/office/drawing/2014/main" id="{DFCF5D24-2262-4524-88FA-256A75ACFDC5}"/>
              </a:ext>
            </a:extLst>
          </p:cNvPr>
          <p:cNvSpPr txBox="1"/>
          <p:nvPr/>
        </p:nvSpPr>
        <p:spPr>
          <a:xfrm>
            <a:off x="641023" y="1340815"/>
            <a:ext cx="7532016"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Working with reference groups, community councils, citizens, organizations and public associations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All federal ministries and agencies have public councils which include independent members elected by business and non-governmental organizations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Russia has announced the goal to be opened to the public</a:t>
            </a:r>
          </a:p>
        </p:txBody>
      </p:sp>
    </p:spTree>
    <p:extLst>
      <p:ext uri="{BB962C8B-B14F-4D97-AF65-F5344CB8AC3E}">
        <p14:creationId xmlns:p14="http://schemas.microsoft.com/office/powerpoint/2010/main" val="324856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2A0C2F7E-6826-4C5B-A970-86238990D4BE}"/>
              </a:ext>
            </a:extLst>
          </p:cNvPr>
          <p:cNvSpPr txBox="1"/>
          <p:nvPr/>
        </p:nvSpPr>
        <p:spPr>
          <a:xfrm>
            <a:off x="904730" y="413701"/>
            <a:ext cx="7843854" cy="830997"/>
          </a:xfrm>
          <a:prstGeom prst="rect">
            <a:avLst/>
          </a:prstGeom>
          <a:noFill/>
        </p:spPr>
        <p:txBody>
          <a:bodyPr wrap="square" rtlCol="0">
            <a:spAutoFit/>
          </a:bodyPr>
          <a:lstStyle/>
          <a:p>
            <a:pPr marL="339725" indent="-282575"/>
            <a:r>
              <a:rPr lang="en-US" sz="2400" b="1" dirty="0">
                <a:solidFill>
                  <a:srgbClr val="FF6900"/>
                </a:solidFill>
                <a:latin typeface="Arial" panose="020B0604020202020204" pitchFamily="34" charset="0"/>
                <a:cs typeface="Arial" panose="020B0604020202020204" pitchFamily="34" charset="0"/>
              </a:rPr>
              <a:t>United</a:t>
            </a:r>
            <a:r>
              <a:rPr lang="es-MX" sz="2400" b="1" dirty="0">
                <a:solidFill>
                  <a:srgbClr val="FF6900"/>
                </a:solidFill>
                <a:latin typeface="Arial" panose="020B0604020202020204" pitchFamily="34" charset="0"/>
                <a:cs typeface="Arial" panose="020B0604020202020204" pitchFamily="34" charset="0"/>
              </a:rPr>
              <a:t> </a:t>
            </a:r>
            <a:r>
              <a:rPr lang="en-US" sz="2400" b="1" dirty="0">
                <a:solidFill>
                  <a:srgbClr val="FF6900"/>
                </a:solidFill>
                <a:latin typeface="Arial" panose="020B0604020202020204" pitchFamily="34" charset="0"/>
                <a:cs typeface="Arial" panose="020B0604020202020204" pitchFamily="34" charset="0"/>
              </a:rPr>
              <a:t>Kingdom: strong dialogue for budget formulation </a:t>
            </a:r>
            <a:r>
              <a:rPr lang="es-MX" sz="2400" b="1" dirty="0">
                <a:solidFill>
                  <a:srgbClr val="FF6900"/>
                </a:solidFill>
                <a:latin typeface="Arial" panose="020B0604020202020204" pitchFamily="34" charset="0"/>
                <a:cs typeface="Arial" panose="020B0604020202020204" pitchFamily="34" charset="0"/>
              </a:rPr>
              <a:t> </a:t>
            </a:r>
            <a:endParaRPr lang="en-US" sz="2400" b="1" dirty="0">
              <a:solidFill>
                <a:srgbClr val="FF6900"/>
              </a:solidFill>
              <a:latin typeface="Arial" panose="020B0604020202020204" pitchFamily="34" charset="0"/>
              <a:cs typeface="Arial" panose="020B0604020202020204" pitchFamily="34" charset="0"/>
            </a:endParaRPr>
          </a:p>
        </p:txBody>
      </p:sp>
      <p:sp>
        <p:nvSpPr>
          <p:cNvPr id="5" name="Rectangle 1">
            <a:extLst>
              <a:ext uri="{FF2B5EF4-FFF2-40B4-BE49-F238E27FC236}">
                <a16:creationId xmlns:a16="http://schemas.microsoft.com/office/drawing/2014/main" id="{A0113123-A015-4681-BDE8-5F80DEB26E52}"/>
              </a:ext>
            </a:extLst>
          </p:cNvPr>
          <p:cNvSpPr>
            <a:spLocks noChangeArrowheads="1"/>
          </p:cNvSpPr>
          <p:nvPr/>
        </p:nvSpPr>
        <p:spPr bwMode="auto">
          <a:xfrm>
            <a:off x="892373" y="1841671"/>
            <a:ext cx="7280666" cy="185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CuadroTexto 7">
            <a:extLst>
              <a:ext uri="{FF2B5EF4-FFF2-40B4-BE49-F238E27FC236}">
                <a16:creationId xmlns:a16="http://schemas.microsoft.com/office/drawing/2014/main" id="{DFCF5D24-2262-4524-88FA-256A75ACFDC5}"/>
              </a:ext>
            </a:extLst>
          </p:cNvPr>
          <p:cNvSpPr txBox="1"/>
          <p:nvPr/>
        </p:nvSpPr>
        <p:spPr>
          <a:xfrm>
            <a:off x="728990" y="1396828"/>
            <a:ext cx="7607431" cy="5109091"/>
          </a:xfrm>
          <a:prstGeom prst="rect">
            <a:avLst/>
          </a:prstGeom>
          <a:noFill/>
        </p:spPr>
        <p:txBody>
          <a:bodyPr wrap="square" rtlCol="0">
            <a:spAutoFit/>
          </a:bodyPr>
          <a:lstStyle/>
          <a:p>
            <a:pPr marL="285750" indent="-285750" fontAlgn="t">
              <a:buFont typeface="Arial" panose="020B0604020202020204" pitchFamily="34" charset="0"/>
              <a:buChar char="•"/>
            </a:pPr>
            <a:r>
              <a:rPr lang="en-NZ" sz="2000" dirty="0">
                <a:latin typeface="Arial" panose="020B0604020202020204" pitchFamily="34" charset="0"/>
                <a:cs typeface="Arial" panose="020B0604020202020204" pitchFamily="34" charset="0"/>
              </a:rPr>
              <a:t>Tax consultation framework since 2011 for tax policy decisions </a:t>
            </a:r>
          </a:p>
          <a:p>
            <a:pPr marL="285750" indent="-285750" fontAlgn="t">
              <a:buFont typeface="Arial" panose="020B0604020202020204" pitchFamily="34" charset="0"/>
              <a:buChar char="•"/>
            </a:pPr>
            <a:r>
              <a:rPr lang="en-NZ" sz="2000" dirty="0">
                <a:latin typeface="Arial" panose="020B0604020202020204" pitchFamily="34" charset="0"/>
                <a:cs typeface="Arial" panose="020B0604020202020204" pitchFamily="34" charset="0"/>
              </a:rPr>
              <a:t>Treasury publishes a response to inputs; at the end of a consultation, a summary of responses is published, including a listing of those who made submissions</a:t>
            </a:r>
          </a:p>
          <a:p>
            <a:pPr marL="285750" indent="-285750" fontAlgn="t">
              <a:buFont typeface="Arial" panose="020B0604020202020204" pitchFamily="34" charset="0"/>
              <a:buChar char="•"/>
            </a:pPr>
            <a:r>
              <a:rPr lang="en-NZ" sz="2000" dirty="0">
                <a:latin typeface="Arial" panose="020B0604020202020204" pitchFamily="34" charset="0"/>
                <a:cs typeface="Arial" panose="020B0604020202020204" pitchFamily="34" charset="0"/>
              </a:rPr>
              <a:t>Consultations shape upcoming Finance Bills, but tend to be specific and targeted</a:t>
            </a:r>
          </a:p>
          <a:p>
            <a:pPr marL="285750" indent="-285750" fontAlgn="t">
              <a:buFont typeface="Arial" panose="020B0604020202020204" pitchFamily="34" charset="0"/>
              <a:buChar char="•"/>
            </a:pPr>
            <a:r>
              <a:rPr lang="en-NZ" sz="2000" dirty="0">
                <a:latin typeface="Arial" panose="020B0604020202020204" pitchFamily="34" charset="0"/>
                <a:cs typeface="Arial" panose="020B0604020202020204" pitchFamily="34" charset="0"/>
              </a:rPr>
              <a:t>Consultations by other departments often have direct implications for future spending</a:t>
            </a:r>
          </a:p>
          <a:p>
            <a:pPr marL="285750" indent="-285750" fontAlgn="t">
              <a:buFont typeface="Arial" panose="020B0604020202020204" pitchFamily="34" charset="0"/>
              <a:buChar char="•"/>
            </a:pPr>
            <a:r>
              <a:rPr lang="en-NZ" sz="2000" dirty="0">
                <a:latin typeface="Arial" panose="020B0604020202020204" pitchFamily="34" charset="0"/>
                <a:cs typeface="Arial" panose="020B0604020202020204" pitchFamily="34" charset="0"/>
              </a:rPr>
              <a:t>Anyone - individual citizen or group - can send a budget representation ahead of the budget process</a:t>
            </a:r>
          </a:p>
          <a:p>
            <a:pPr marL="285750" indent="-285750" fontAlgn="t">
              <a:buFont typeface="Arial" panose="020B0604020202020204" pitchFamily="34" charset="0"/>
              <a:buChar char="•"/>
            </a:pPr>
            <a:r>
              <a:rPr lang="en-NZ" sz="2000" dirty="0">
                <a:latin typeface="Arial" panose="020B0604020202020204" pitchFamily="34" charset="0"/>
                <a:cs typeface="Arial" panose="020B0604020202020204" pitchFamily="34" charset="0"/>
              </a:rPr>
              <a:t>In practice, only budget representations from major institutions and stakeholders will be carefully reviewed</a:t>
            </a:r>
          </a:p>
          <a:p>
            <a:pPr marL="285750" indent="-285750" fontAlgn="t">
              <a:buFont typeface="Arial" panose="020B0604020202020204" pitchFamily="34" charset="0"/>
              <a:buChar char="•"/>
            </a:pPr>
            <a:r>
              <a:rPr lang="en-NZ" sz="2000" dirty="0">
                <a:latin typeface="Arial" panose="020B0604020202020204" pitchFamily="34" charset="0"/>
                <a:cs typeface="Arial" panose="020B0604020202020204" pitchFamily="34" charset="0"/>
              </a:rPr>
              <a:t>Consultations are widely used across ministries and many of these affect departmental expenditure</a:t>
            </a:r>
            <a:endParaRPr lang="es-MX" sz="2000" dirty="0">
              <a:latin typeface="Arial" panose="020B0604020202020204" pitchFamily="34" charset="0"/>
              <a:cs typeface="Arial" panose="020B0604020202020204" pitchFamily="34" charset="0"/>
            </a:endParaRPr>
          </a:p>
          <a:p>
            <a:pPr marL="285750" indent="-285750" fontAlgn="t">
              <a:buFont typeface="Arial" panose="020B0604020202020204" pitchFamily="34" charset="0"/>
              <a:buChar char="•"/>
            </a:pPr>
            <a:endParaRPr lang="en-NZ" sz="1400" dirty="0">
              <a:latin typeface="Arial" panose="020B0604020202020204" pitchFamily="34" charset="0"/>
              <a:cs typeface="Arial" panose="020B0604020202020204" pitchFamily="34" charset="0"/>
            </a:endParaRPr>
          </a:p>
          <a:p>
            <a:pPr marL="285750" indent="-285750" fontAlgn="t">
              <a:buFont typeface="Arial" panose="020B0604020202020204" pitchFamily="34" charset="0"/>
              <a:buChar char="•"/>
            </a:pPr>
            <a:endParaRPr lang="en-NZ" sz="1400" dirty="0">
              <a:latin typeface="Arial" panose="020B0604020202020204" pitchFamily="34" charset="0"/>
              <a:cs typeface="Arial" panose="020B0604020202020204" pitchFamily="34" charset="0"/>
            </a:endParaRPr>
          </a:p>
          <a:p>
            <a:pPr lvl="1"/>
            <a:endParaRPr lang="en-US" dirty="0"/>
          </a:p>
        </p:txBody>
      </p:sp>
    </p:spTree>
    <p:extLst>
      <p:ext uri="{BB962C8B-B14F-4D97-AF65-F5344CB8AC3E}">
        <p14:creationId xmlns:p14="http://schemas.microsoft.com/office/powerpoint/2010/main" val="1199645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559560"/>
            <a:ext cx="9144000" cy="3738880"/>
          </a:xfrm>
          <a:prstGeom prst="rect">
            <a:avLst/>
          </a:prstGeom>
        </p:spPr>
      </p:pic>
    </p:spTree>
    <p:extLst>
      <p:ext uri="{BB962C8B-B14F-4D97-AF65-F5344CB8AC3E}">
        <p14:creationId xmlns:p14="http://schemas.microsoft.com/office/powerpoint/2010/main" val="544272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84543" y="1253212"/>
            <a:ext cx="7962900" cy="4174861"/>
          </a:xfrm>
          <a:prstGeom prst="rect">
            <a:avLst/>
          </a:prstGeom>
        </p:spPr>
        <p:txBody>
          <a:bodyPr wrap="square">
            <a:spAutoFit/>
          </a:bodyPr>
          <a:lstStyle/>
          <a:p>
            <a:pPr marL="342900" lvl="0" indent="-342900">
              <a:spcBef>
                <a:spcPts val="600"/>
              </a:spcBef>
              <a:spcAft>
                <a:spcPts val="600"/>
              </a:spcAft>
              <a:buFont typeface="Wingdings" panose="05000000000000000000" pitchFamily="2" charset="2"/>
              <a:buChar char="§"/>
              <a:tabLst>
                <a:tab pos="457200" algn="l"/>
              </a:tabLst>
            </a:pPr>
            <a:r>
              <a:rPr lang="en-NZ" b="1" dirty="0">
                <a:latin typeface="Arial"/>
                <a:cs typeface="Arial"/>
              </a:rPr>
              <a:t>Lessons Learned </a:t>
            </a:r>
            <a:r>
              <a:rPr lang="en-NZ" dirty="0">
                <a:latin typeface="Arial"/>
                <a:cs typeface="Arial"/>
              </a:rPr>
              <a:t>identified by practitioners in charge as well as tips and the main conditions and factors associated to the success or failure of the practice</a:t>
            </a:r>
          </a:p>
          <a:p>
            <a:pPr marL="342900" lvl="0" indent="-342900">
              <a:spcBef>
                <a:spcPts val="600"/>
              </a:spcBef>
              <a:spcAft>
                <a:spcPts val="600"/>
              </a:spcAft>
              <a:buFont typeface="Wingdings" panose="05000000000000000000" pitchFamily="2" charset="2"/>
              <a:buChar char="§"/>
              <a:tabLst>
                <a:tab pos="457200" algn="l"/>
              </a:tabLst>
            </a:pPr>
            <a:r>
              <a:rPr lang="en-NZ" b="1" dirty="0">
                <a:latin typeface="Arial"/>
                <a:cs typeface="Arial"/>
              </a:rPr>
              <a:t>Principles of Public Participation: </a:t>
            </a:r>
            <a:r>
              <a:rPr lang="en-NZ" dirty="0">
                <a:latin typeface="Arial"/>
                <a:cs typeface="Arial"/>
              </a:rPr>
              <a:t>Which and how the mechanism aligns to the principles. </a:t>
            </a:r>
          </a:p>
          <a:p>
            <a:pPr marL="342900" lvl="0" indent="-342900">
              <a:spcBef>
                <a:spcPts val="600"/>
              </a:spcBef>
              <a:spcAft>
                <a:spcPts val="600"/>
              </a:spcAft>
              <a:buFont typeface="Wingdings" panose="05000000000000000000" pitchFamily="2" charset="2"/>
              <a:buChar char="§"/>
              <a:tabLst>
                <a:tab pos="457200" algn="l"/>
              </a:tabLst>
            </a:pPr>
            <a:r>
              <a:rPr lang="en-NZ" b="1" dirty="0">
                <a:latin typeface="Arial"/>
                <a:cs typeface="Arial"/>
              </a:rPr>
              <a:t>Country context: </a:t>
            </a:r>
            <a:r>
              <a:rPr lang="en-US" dirty="0">
                <a:latin typeface="Arial"/>
                <a:cs typeface="Arial"/>
              </a:rPr>
              <a:t>information to facilitate a general understanding of the surrounding factors and conditions in which the mechanism in question took place: </a:t>
            </a:r>
            <a:endParaRPr lang="es-MX" dirty="0">
              <a:latin typeface="Arial"/>
              <a:cs typeface="Arial"/>
            </a:endParaRPr>
          </a:p>
          <a:p>
            <a:pPr marL="1257300" lvl="2" indent="-342900">
              <a:lnSpc>
                <a:spcPct val="107000"/>
              </a:lnSpc>
              <a:buFont typeface="Courier New" panose="02070309020205020404" pitchFamily="49" charset="0"/>
              <a:buChar char="o"/>
              <a:tabLst>
                <a:tab pos="900430" algn="l"/>
              </a:tabLst>
            </a:pPr>
            <a:r>
              <a:rPr lang="en-US" dirty="0">
                <a:latin typeface="Arial"/>
                <a:cs typeface="Arial"/>
              </a:rPr>
              <a:t>Type of government </a:t>
            </a:r>
            <a:endParaRPr lang="es-MX" dirty="0">
              <a:latin typeface="Arial"/>
              <a:cs typeface="Arial"/>
            </a:endParaRPr>
          </a:p>
          <a:p>
            <a:pPr marL="1257300" lvl="2" indent="-342900">
              <a:lnSpc>
                <a:spcPct val="107000"/>
              </a:lnSpc>
              <a:buFont typeface="Courier New" panose="02070309020205020404" pitchFamily="49" charset="0"/>
              <a:buChar char="o"/>
              <a:tabLst>
                <a:tab pos="900430" algn="l"/>
              </a:tabLst>
            </a:pPr>
            <a:r>
              <a:rPr lang="en-US" dirty="0">
                <a:latin typeface="Arial"/>
                <a:cs typeface="Arial"/>
              </a:rPr>
              <a:t>Civic space (size of civil society, regulatory framework)</a:t>
            </a:r>
            <a:endParaRPr lang="es-MX" dirty="0">
              <a:latin typeface="Arial"/>
              <a:cs typeface="Arial"/>
            </a:endParaRPr>
          </a:p>
          <a:p>
            <a:pPr marL="1257300" lvl="2" indent="-342900">
              <a:lnSpc>
                <a:spcPct val="107000"/>
              </a:lnSpc>
              <a:buFont typeface="Courier New" panose="02070309020205020404" pitchFamily="49" charset="0"/>
              <a:buChar char="o"/>
              <a:tabLst>
                <a:tab pos="900430" algn="l"/>
              </a:tabLst>
            </a:pPr>
            <a:r>
              <a:rPr lang="en-US" dirty="0">
                <a:latin typeface="Arial"/>
                <a:cs typeface="Arial"/>
              </a:rPr>
              <a:t>Open Budget Survey scores – OBI &amp; scores for public participation</a:t>
            </a:r>
          </a:p>
          <a:p>
            <a:pPr marL="1257300" lvl="2" indent="-342900">
              <a:lnSpc>
                <a:spcPct val="107000"/>
              </a:lnSpc>
              <a:buFont typeface="Courier New" panose="02070309020205020404" pitchFamily="49" charset="0"/>
              <a:buChar char="o"/>
              <a:tabLst>
                <a:tab pos="900430" algn="l"/>
              </a:tabLst>
            </a:pPr>
            <a:r>
              <a:rPr lang="en-US" dirty="0">
                <a:latin typeface="Arial"/>
                <a:cs typeface="Arial"/>
              </a:rPr>
              <a:t>Score on TI Corruption Perceptions Index</a:t>
            </a:r>
            <a:endParaRPr lang="es-MX" b="1" dirty="0">
              <a:latin typeface="Arial"/>
              <a:cs typeface="Arial"/>
            </a:endParaRPr>
          </a:p>
        </p:txBody>
      </p:sp>
      <p:sp>
        <p:nvSpPr>
          <p:cNvPr id="3" name="TextBox 2"/>
          <p:cNvSpPr txBox="1"/>
          <p:nvPr/>
        </p:nvSpPr>
        <p:spPr>
          <a:xfrm>
            <a:off x="2743200" y="299105"/>
            <a:ext cx="3148106" cy="954107"/>
          </a:xfrm>
          <a:prstGeom prst="rect">
            <a:avLst/>
          </a:prstGeom>
          <a:noFill/>
        </p:spPr>
        <p:txBody>
          <a:bodyPr wrap="none" rtlCol="0">
            <a:spAutoFit/>
          </a:bodyPr>
          <a:lstStyle/>
          <a:p>
            <a:r>
              <a:rPr lang="en-US" sz="2800" b="1" dirty="0">
                <a:solidFill>
                  <a:srgbClr val="FB5308"/>
                </a:solidFill>
                <a:latin typeface="Arial" charset="0"/>
                <a:ea typeface="Arial" charset="0"/>
                <a:cs typeface="Arial" charset="0"/>
              </a:rPr>
              <a:t>Guide’s Contents</a:t>
            </a:r>
          </a:p>
          <a:p>
            <a:pPr algn="ctr"/>
            <a:r>
              <a:rPr lang="en-US" sz="2800" b="1" dirty="0">
                <a:solidFill>
                  <a:srgbClr val="FB5308"/>
                </a:solidFill>
                <a:latin typeface="Arial" charset="0"/>
                <a:ea typeface="Arial" charset="0"/>
                <a:cs typeface="Arial" charset="0"/>
              </a:rPr>
              <a:t>19 cases</a:t>
            </a:r>
          </a:p>
        </p:txBody>
      </p:sp>
    </p:spTree>
    <p:extLst>
      <p:ext uri="{BB962C8B-B14F-4D97-AF65-F5344CB8AC3E}">
        <p14:creationId xmlns:p14="http://schemas.microsoft.com/office/powerpoint/2010/main" val="168110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2151" y="1855510"/>
            <a:ext cx="5665737" cy="3208571"/>
          </a:xfrm>
          <a:prstGeom prst="rect">
            <a:avLst/>
          </a:prstGeom>
          <a:noFill/>
        </p:spPr>
        <p:txBody>
          <a:bodyPr wrap="square" rtlCol="0">
            <a:spAutoFit/>
          </a:bodyPr>
          <a:lstStyle/>
          <a:p>
            <a:endParaRPr lang="en-US" sz="1350" dirty="0">
              <a:solidFill>
                <a:srgbClr val="3C4648"/>
              </a:solidFill>
              <a:cs typeface="Arial"/>
            </a:endParaRPr>
          </a:p>
          <a:p>
            <a:pPr marL="214313" indent="-214313">
              <a:buFont typeface="Wingdings" panose="05000000000000000000" pitchFamily="2" charset="2"/>
              <a:buChar char="§"/>
            </a:pPr>
            <a:r>
              <a:rPr lang="en-US" sz="1350" dirty="0">
                <a:cs typeface="Arial"/>
              </a:rPr>
              <a:t>Launched in 2012 with 515 communities and small budget</a:t>
            </a:r>
          </a:p>
          <a:p>
            <a:pPr marL="214313" indent="-214313">
              <a:buFont typeface="Wingdings" panose="05000000000000000000" pitchFamily="2" charset="2"/>
              <a:buChar char="§"/>
            </a:pPr>
            <a:r>
              <a:rPr lang="en-US" sz="1350" dirty="0">
                <a:cs typeface="Arial"/>
              </a:rPr>
              <a:t>Primary objective: deliver basic social services to the poor, reduce the influence of local elites and empower the citizenry</a:t>
            </a:r>
          </a:p>
          <a:p>
            <a:pPr marL="214313" indent="-214313">
              <a:buFont typeface="Wingdings" panose="05000000000000000000" pitchFamily="2" charset="2"/>
              <a:buChar char="§"/>
            </a:pPr>
            <a:r>
              <a:rPr lang="en-US" sz="1350" b="1" dirty="0">
                <a:cs typeface="Arial"/>
              </a:rPr>
              <a:t>Local poverty reduction action team (LPRAT) determines local priority projects </a:t>
            </a:r>
          </a:p>
          <a:p>
            <a:pPr marL="214313" indent="-214313">
              <a:buFont typeface="Wingdings" panose="05000000000000000000" pitchFamily="2" charset="2"/>
              <a:buChar char="§"/>
            </a:pPr>
            <a:r>
              <a:rPr lang="en-US" sz="1350" dirty="0">
                <a:cs typeface="Arial"/>
              </a:rPr>
              <a:t>A general assembly is established: 50% members are from government and 50% from CSOs</a:t>
            </a:r>
          </a:p>
          <a:p>
            <a:pPr marL="214313" indent="-214313">
              <a:buFont typeface="Wingdings" panose="05000000000000000000" pitchFamily="2" charset="2"/>
              <a:buChar char="§"/>
            </a:pPr>
            <a:r>
              <a:rPr lang="en-US" sz="1350" dirty="0">
                <a:cs typeface="Arial"/>
              </a:rPr>
              <a:t>The Assembly recommends projects to the LPRAT</a:t>
            </a:r>
          </a:p>
          <a:p>
            <a:pPr marL="214313" indent="-214313">
              <a:buFont typeface="Wingdings" panose="05000000000000000000" pitchFamily="2" charset="2"/>
              <a:buChar char="§"/>
            </a:pPr>
            <a:r>
              <a:rPr lang="en-US" sz="1350" dirty="0">
                <a:cs typeface="Arial"/>
              </a:rPr>
              <a:t>Suggested projects are submitted for incorporation in the budget of the participating national agencies</a:t>
            </a:r>
          </a:p>
          <a:p>
            <a:pPr marL="214313" indent="-214313">
              <a:buFont typeface="Wingdings" panose="05000000000000000000" pitchFamily="2" charset="2"/>
              <a:buChar char="§"/>
            </a:pPr>
            <a:r>
              <a:rPr lang="en-US" sz="1350" dirty="0">
                <a:cs typeface="Arial"/>
              </a:rPr>
              <a:t>CSOs can engage in the monitoring of the </a:t>
            </a:r>
            <a:r>
              <a:rPr lang="en-US" sz="1350" dirty="0" err="1">
                <a:cs typeface="Arial"/>
              </a:rPr>
              <a:t>BuB</a:t>
            </a:r>
            <a:r>
              <a:rPr lang="en-US" sz="1350" dirty="0">
                <a:cs typeface="Arial"/>
              </a:rPr>
              <a:t> projects</a:t>
            </a:r>
          </a:p>
          <a:p>
            <a:pPr marL="214313" indent="-214313">
              <a:buFont typeface="Wingdings" panose="05000000000000000000" pitchFamily="2" charset="2"/>
              <a:buChar char="§"/>
            </a:pPr>
            <a:r>
              <a:rPr lang="en-US" sz="1350" dirty="0">
                <a:cs typeface="Arial"/>
              </a:rPr>
              <a:t>In 2016: </a:t>
            </a:r>
            <a:r>
              <a:rPr lang="en-US" sz="1350" dirty="0" err="1">
                <a:cs typeface="Arial"/>
              </a:rPr>
              <a:t>BuB</a:t>
            </a:r>
            <a:r>
              <a:rPr lang="en-US" sz="1350" dirty="0">
                <a:cs typeface="Arial"/>
              </a:rPr>
              <a:t> included 1,514 cities and municipalities and a budget 3 times bigger than in 2012</a:t>
            </a:r>
          </a:p>
          <a:p>
            <a:endParaRPr lang="en-US" sz="1350" dirty="0">
              <a:solidFill>
                <a:srgbClr val="FF6900"/>
              </a:solidFill>
              <a:cs typeface="Arial"/>
            </a:endParaRPr>
          </a:p>
        </p:txBody>
      </p:sp>
      <p:sp>
        <p:nvSpPr>
          <p:cNvPr id="4" name="Marcador de número de diapositiva 2"/>
          <p:cNvSpPr txBox="1">
            <a:spLocks/>
          </p:cNvSpPr>
          <p:nvPr/>
        </p:nvSpPr>
        <p:spPr>
          <a:xfrm>
            <a:off x="1485900" y="5563635"/>
            <a:ext cx="514350" cy="273844"/>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825">
                <a:solidFill>
                  <a:srgbClr val="7F7F7F"/>
                </a:solidFill>
                <a:latin typeface="Arial"/>
                <a:cs typeface="Arial"/>
              </a:rPr>
              <a:pPr algn="r">
                <a:defRPr/>
              </a:pPr>
              <a:t>27</a:t>
            </a:fld>
            <a:endParaRPr lang="en-US" sz="825" dirty="0">
              <a:solidFill>
                <a:srgbClr val="7F7F7F"/>
              </a:solidFill>
              <a:latin typeface="Arial"/>
              <a:cs typeface="Arial"/>
            </a:endParaRPr>
          </a:p>
        </p:txBody>
      </p:sp>
      <p:cxnSp>
        <p:nvCxnSpPr>
          <p:cNvPr id="6" name="Straight Connector 5"/>
          <p:cNvCxnSpPr/>
          <p:nvPr/>
        </p:nvCxnSpPr>
        <p:spPr>
          <a:xfrm flipH="1">
            <a:off x="1527163" y="5662856"/>
            <a:ext cx="242496"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2" name="TextBox 1"/>
          <p:cNvSpPr txBox="1"/>
          <p:nvPr/>
        </p:nvSpPr>
        <p:spPr>
          <a:xfrm>
            <a:off x="483762" y="1073566"/>
            <a:ext cx="4279377" cy="992579"/>
          </a:xfrm>
          <a:prstGeom prst="rect">
            <a:avLst/>
          </a:prstGeom>
          <a:noFill/>
        </p:spPr>
        <p:txBody>
          <a:bodyPr wrap="none" rtlCol="0">
            <a:spAutoFit/>
          </a:bodyPr>
          <a:lstStyle/>
          <a:p>
            <a:endParaRPr lang="en-US" sz="1950" b="1" dirty="0">
              <a:solidFill>
                <a:srgbClr val="FB5308"/>
              </a:solidFill>
              <a:cs typeface="Arial"/>
            </a:endParaRPr>
          </a:p>
          <a:p>
            <a:r>
              <a:rPr lang="en-US" sz="1950" b="1" dirty="0">
                <a:solidFill>
                  <a:srgbClr val="FB5308"/>
                </a:solidFill>
                <a:cs typeface="Arial"/>
              </a:rPr>
              <a:t>Bottom Up Budgeting in the Philippines</a:t>
            </a:r>
            <a:endParaRPr lang="en-US" sz="1950" dirty="0">
              <a:solidFill>
                <a:srgbClr val="3C4648"/>
              </a:solidFill>
              <a:cs typeface="Arial"/>
            </a:endParaRPr>
          </a:p>
          <a:p>
            <a:endParaRPr lang="en-US" sz="1950" dirty="0"/>
          </a:p>
        </p:txBody>
      </p:sp>
      <p:sp>
        <p:nvSpPr>
          <p:cNvPr id="3" name="CuadroTexto 2"/>
          <p:cNvSpPr txBox="1"/>
          <p:nvPr/>
        </p:nvSpPr>
        <p:spPr>
          <a:xfrm>
            <a:off x="6736977" y="1839067"/>
            <a:ext cx="1889102" cy="3416320"/>
          </a:xfrm>
          <a:prstGeom prst="rect">
            <a:avLst/>
          </a:prstGeom>
          <a:noFill/>
          <a:ln w="25400">
            <a:solidFill>
              <a:srgbClr val="FF3300"/>
            </a:solidFill>
          </a:ln>
        </p:spPr>
        <p:txBody>
          <a:bodyPr wrap="square" rtlCol="0">
            <a:spAutoFit/>
          </a:bodyPr>
          <a:lstStyle/>
          <a:p>
            <a:r>
              <a:rPr lang="en-US" sz="1350" b="1" dirty="0">
                <a:solidFill>
                  <a:srgbClr val="FF6600"/>
                </a:solidFill>
              </a:rPr>
              <a:t>BASIC FACTS</a:t>
            </a:r>
          </a:p>
          <a:p>
            <a:pPr marL="214313" indent="-214313">
              <a:buFont typeface="Wingdings" panose="05000000000000000000" pitchFamily="2" charset="2"/>
              <a:buChar char="ü"/>
            </a:pPr>
            <a:r>
              <a:rPr lang="en-US" sz="1350" dirty="0">
                <a:solidFill>
                  <a:srgbClr val="3C4648"/>
                </a:solidFill>
                <a:cs typeface="Arial"/>
              </a:rPr>
              <a:t>Executive Branch Lead</a:t>
            </a:r>
          </a:p>
          <a:p>
            <a:pPr marL="214313" indent="-214313">
              <a:buFont typeface="Wingdings" panose="05000000000000000000" pitchFamily="2" charset="2"/>
              <a:buChar char="ü"/>
            </a:pPr>
            <a:r>
              <a:rPr lang="en-US" sz="1350" dirty="0">
                <a:solidFill>
                  <a:srgbClr val="3C4648"/>
                </a:solidFill>
                <a:cs typeface="Arial"/>
              </a:rPr>
              <a:t>Formulation&amp; Implementation budget stage</a:t>
            </a:r>
          </a:p>
          <a:p>
            <a:pPr marL="214313" indent="-214313">
              <a:buFont typeface="Wingdings" panose="05000000000000000000" pitchFamily="2" charset="2"/>
              <a:buChar char="ü"/>
            </a:pPr>
            <a:r>
              <a:rPr lang="en-US" sz="1350" dirty="0">
                <a:solidFill>
                  <a:srgbClr val="3C4648"/>
                </a:solidFill>
                <a:cs typeface="Arial"/>
              </a:rPr>
              <a:t>Local &amp; National level </a:t>
            </a:r>
          </a:p>
          <a:p>
            <a:pPr marL="214313" indent="-214313">
              <a:buFont typeface="Wingdings" panose="05000000000000000000" pitchFamily="2" charset="2"/>
              <a:buChar char="ü"/>
            </a:pPr>
            <a:r>
              <a:rPr lang="en-US" sz="1350" dirty="0">
                <a:solidFill>
                  <a:srgbClr val="FF6600"/>
                </a:solidFill>
              </a:rPr>
              <a:t>Principles of Complementarity, Depth, Inclusiveness, Openness, Reciprocity, Respect for self-expression, Sustainability &amp;Timeliness</a:t>
            </a:r>
            <a:endParaRPr lang="es-MX" sz="1350" dirty="0">
              <a:solidFill>
                <a:srgbClr val="FF6600"/>
              </a:solidFill>
            </a:endParaRPr>
          </a:p>
        </p:txBody>
      </p:sp>
    </p:spTree>
    <p:extLst>
      <p:ext uri="{BB962C8B-B14F-4D97-AF65-F5344CB8AC3E}">
        <p14:creationId xmlns:p14="http://schemas.microsoft.com/office/powerpoint/2010/main" val="369429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2742" y="2408589"/>
            <a:ext cx="5170100" cy="2377574"/>
          </a:xfrm>
          <a:prstGeom prst="rect">
            <a:avLst/>
          </a:prstGeom>
          <a:noFill/>
        </p:spPr>
        <p:txBody>
          <a:bodyPr wrap="square" rtlCol="0">
            <a:spAutoFit/>
          </a:bodyPr>
          <a:lstStyle/>
          <a:p>
            <a:endParaRPr lang="en-US" sz="1350" dirty="0">
              <a:solidFill>
                <a:srgbClr val="3C4648"/>
              </a:solidFill>
              <a:cs typeface="Arial"/>
            </a:endParaRPr>
          </a:p>
          <a:p>
            <a:pPr marL="214313" indent="-214313">
              <a:buFont typeface="Wingdings" panose="05000000000000000000" pitchFamily="2" charset="2"/>
              <a:buChar char="§"/>
            </a:pPr>
            <a:r>
              <a:rPr lang="en-US" sz="1350" dirty="0">
                <a:cs typeface="Arial"/>
              </a:rPr>
              <a:t>Launched in 2014-2015, aiming to improve the infrastructure and equipment of the most vulnerable basic schools throughout Mexico </a:t>
            </a:r>
          </a:p>
          <a:p>
            <a:pPr marL="214313" indent="-214313">
              <a:buFont typeface="Wingdings" panose="05000000000000000000" pitchFamily="2" charset="2"/>
              <a:buChar char="§"/>
            </a:pPr>
            <a:r>
              <a:rPr lang="en-US" sz="1350" b="1" dirty="0">
                <a:cs typeface="Arial"/>
              </a:rPr>
              <a:t>Parents, teachers and directors form a committee and decide how to prioritize federal funds that have been allocated for their schools</a:t>
            </a:r>
          </a:p>
          <a:p>
            <a:pPr marL="214313" indent="-214313">
              <a:buFont typeface="Wingdings" panose="05000000000000000000" pitchFamily="2" charset="2"/>
              <a:buChar char="§"/>
            </a:pPr>
            <a:r>
              <a:rPr lang="en-US" sz="1350" dirty="0">
                <a:cs typeface="Arial"/>
              </a:rPr>
              <a:t>Public engagement takes place at all stages of the process, from allocation of resources, to implementation and monitoring</a:t>
            </a:r>
          </a:p>
          <a:p>
            <a:pPr marL="214313" indent="-214313">
              <a:buFont typeface="Wingdings" panose="05000000000000000000" pitchFamily="2" charset="2"/>
              <a:buChar char="§"/>
            </a:pPr>
            <a:r>
              <a:rPr lang="en-US" sz="1350" dirty="0">
                <a:cs typeface="Arial"/>
              </a:rPr>
              <a:t>Interactive website allows users to monitor project status</a:t>
            </a:r>
          </a:p>
          <a:p>
            <a:pPr marL="214313" indent="-214313">
              <a:buFont typeface="Wingdings" panose="05000000000000000000" pitchFamily="2" charset="2"/>
              <a:buChar char="§"/>
            </a:pPr>
            <a:r>
              <a:rPr lang="en-US" sz="1350" dirty="0">
                <a:cs typeface="Arial"/>
              </a:rPr>
              <a:t>The program has benefited over 20,138 schools and has been renewed for 2016</a:t>
            </a:r>
          </a:p>
        </p:txBody>
      </p:sp>
      <p:sp>
        <p:nvSpPr>
          <p:cNvPr id="4" name="Marcador de número de diapositiva 2"/>
          <p:cNvSpPr txBox="1">
            <a:spLocks/>
          </p:cNvSpPr>
          <p:nvPr/>
        </p:nvSpPr>
        <p:spPr>
          <a:xfrm>
            <a:off x="1485900" y="5563635"/>
            <a:ext cx="514350" cy="273844"/>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825">
                <a:solidFill>
                  <a:srgbClr val="7F7F7F"/>
                </a:solidFill>
                <a:latin typeface="Arial"/>
                <a:cs typeface="Arial"/>
              </a:rPr>
              <a:pPr algn="r">
                <a:defRPr/>
              </a:pPr>
              <a:t>28</a:t>
            </a:fld>
            <a:endParaRPr lang="en-US" sz="825" dirty="0">
              <a:solidFill>
                <a:srgbClr val="7F7F7F"/>
              </a:solidFill>
              <a:latin typeface="Arial"/>
              <a:cs typeface="Arial"/>
            </a:endParaRPr>
          </a:p>
        </p:txBody>
      </p:sp>
      <p:cxnSp>
        <p:nvCxnSpPr>
          <p:cNvPr id="6" name="Straight Connector 5"/>
          <p:cNvCxnSpPr/>
          <p:nvPr/>
        </p:nvCxnSpPr>
        <p:spPr>
          <a:xfrm flipH="1">
            <a:off x="1527163" y="5662856"/>
            <a:ext cx="242496"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3" name="TextBox 2"/>
          <p:cNvSpPr txBox="1"/>
          <p:nvPr/>
        </p:nvSpPr>
        <p:spPr>
          <a:xfrm>
            <a:off x="481534" y="1624885"/>
            <a:ext cx="5189765" cy="623248"/>
          </a:xfrm>
          <a:prstGeom prst="rect">
            <a:avLst/>
          </a:prstGeom>
          <a:noFill/>
        </p:spPr>
        <p:txBody>
          <a:bodyPr wrap="square" rtlCol="0">
            <a:spAutoFit/>
          </a:bodyPr>
          <a:lstStyle/>
          <a:p>
            <a:r>
              <a:rPr lang="en-US" sz="1950" b="1" dirty="0">
                <a:solidFill>
                  <a:srgbClr val="FB5308"/>
                </a:solidFill>
                <a:cs typeface="Arial"/>
              </a:rPr>
              <a:t>Education Reform Program in Mexico</a:t>
            </a:r>
            <a:endParaRPr lang="en-US" sz="1950" dirty="0">
              <a:solidFill>
                <a:srgbClr val="3C4648"/>
              </a:solidFill>
              <a:cs typeface="Arial"/>
            </a:endParaRPr>
          </a:p>
          <a:p>
            <a:endParaRPr lang="en-US" sz="1500" dirty="0"/>
          </a:p>
        </p:txBody>
      </p:sp>
      <p:sp>
        <p:nvSpPr>
          <p:cNvPr id="8" name="CuadroTexto 7"/>
          <p:cNvSpPr txBox="1"/>
          <p:nvPr/>
        </p:nvSpPr>
        <p:spPr>
          <a:xfrm>
            <a:off x="6736977" y="1839067"/>
            <a:ext cx="1889102" cy="3416320"/>
          </a:xfrm>
          <a:prstGeom prst="rect">
            <a:avLst/>
          </a:prstGeom>
          <a:noFill/>
          <a:ln w="25400">
            <a:solidFill>
              <a:srgbClr val="FF3300"/>
            </a:solidFill>
          </a:ln>
        </p:spPr>
        <p:txBody>
          <a:bodyPr wrap="square" rtlCol="0">
            <a:spAutoFit/>
          </a:bodyPr>
          <a:lstStyle/>
          <a:p>
            <a:r>
              <a:rPr lang="en-US" sz="1350" b="1" dirty="0">
                <a:solidFill>
                  <a:srgbClr val="FF6600"/>
                </a:solidFill>
              </a:rPr>
              <a:t>BASIC FACTS</a:t>
            </a:r>
          </a:p>
          <a:p>
            <a:pPr marL="214313" indent="-214313">
              <a:buFont typeface="Wingdings" panose="05000000000000000000" pitchFamily="2" charset="2"/>
              <a:buChar char="ü"/>
            </a:pPr>
            <a:r>
              <a:rPr lang="en-US" sz="1350" dirty="0">
                <a:solidFill>
                  <a:srgbClr val="3C4648"/>
                </a:solidFill>
                <a:cs typeface="Arial"/>
              </a:rPr>
              <a:t>Executive Branch Lead</a:t>
            </a:r>
          </a:p>
          <a:p>
            <a:pPr marL="214313" indent="-214313">
              <a:buFont typeface="Wingdings" panose="05000000000000000000" pitchFamily="2" charset="2"/>
              <a:buChar char="ü"/>
            </a:pPr>
            <a:r>
              <a:rPr lang="en-US" sz="1350" dirty="0">
                <a:solidFill>
                  <a:srgbClr val="3C4648"/>
                </a:solidFill>
                <a:cs typeface="Arial"/>
              </a:rPr>
              <a:t>Enactment &amp; Formulation budget stage</a:t>
            </a:r>
          </a:p>
          <a:p>
            <a:pPr marL="214313" indent="-214313">
              <a:buFont typeface="Wingdings" panose="05000000000000000000" pitchFamily="2" charset="2"/>
              <a:buChar char="ü"/>
            </a:pPr>
            <a:r>
              <a:rPr lang="en-US" sz="1350" dirty="0">
                <a:solidFill>
                  <a:srgbClr val="3C4648"/>
                </a:solidFill>
                <a:cs typeface="Arial"/>
              </a:rPr>
              <a:t>National level </a:t>
            </a:r>
          </a:p>
          <a:p>
            <a:pPr marL="214313" indent="-214313">
              <a:buFont typeface="Wingdings" panose="05000000000000000000" pitchFamily="2" charset="2"/>
              <a:buChar char="ü"/>
            </a:pPr>
            <a:r>
              <a:rPr lang="en-US" sz="1350" dirty="0">
                <a:solidFill>
                  <a:srgbClr val="FF6600"/>
                </a:solidFill>
              </a:rPr>
              <a:t>Principles of Accessibility, Complementarity, Depth, Inclusiveness, Openness, Reciprocity, Respect for self-expression, Sustainability, Timeliness</a:t>
            </a:r>
            <a:endParaRPr lang="es-MX" sz="1350" dirty="0">
              <a:solidFill>
                <a:srgbClr val="FF6600"/>
              </a:solidFill>
            </a:endParaRPr>
          </a:p>
        </p:txBody>
      </p:sp>
    </p:spTree>
    <p:extLst>
      <p:ext uri="{BB962C8B-B14F-4D97-AF65-F5344CB8AC3E}">
        <p14:creationId xmlns:p14="http://schemas.microsoft.com/office/powerpoint/2010/main" val="1719974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7886" y="1785010"/>
            <a:ext cx="6038153" cy="3208571"/>
          </a:xfrm>
          <a:prstGeom prst="rect">
            <a:avLst/>
          </a:prstGeom>
          <a:noFill/>
        </p:spPr>
        <p:txBody>
          <a:bodyPr wrap="square" rtlCol="0">
            <a:spAutoFit/>
          </a:bodyPr>
          <a:lstStyle/>
          <a:p>
            <a:pPr marL="214313" indent="-214313">
              <a:buFont typeface="Wingdings" panose="05000000000000000000" pitchFamily="2" charset="2"/>
              <a:buChar char="§"/>
            </a:pPr>
            <a:r>
              <a:rPr lang="en-US" sz="1350" dirty="0">
                <a:cs typeface="Arial" panose="020B0604020202020204" pitchFamily="34" charset="0"/>
              </a:rPr>
              <a:t>Started in 2006, the Rural Development Department of Andhra Pradesh engages non-state actors to determine whether state reported expenditures reflect the actual resources spent on the ground </a:t>
            </a:r>
          </a:p>
          <a:p>
            <a:pPr marL="214313" indent="-214313">
              <a:buFont typeface="Wingdings" panose="05000000000000000000" pitchFamily="2" charset="2"/>
              <a:buChar char="§"/>
            </a:pPr>
            <a:r>
              <a:rPr lang="en-US" sz="1350" dirty="0">
                <a:cs typeface="Arial" panose="020B0604020202020204" pitchFamily="34" charset="0"/>
              </a:rPr>
              <a:t>After verification is complete, auditors organize a village assembly where audit findings are shared; local politicians, elected members and local officials, and field assistants participate</a:t>
            </a:r>
          </a:p>
          <a:p>
            <a:pPr marL="214313" indent="-214313">
              <a:buFont typeface="Wingdings" panose="05000000000000000000" pitchFamily="2" charset="2"/>
              <a:buChar char="§"/>
            </a:pPr>
            <a:r>
              <a:rPr lang="en-US" sz="1350" dirty="0">
                <a:cs typeface="Arial" panose="020B0604020202020204" pitchFamily="34" charset="0"/>
              </a:rPr>
              <a:t>Discussions and debates on the state of program or policy implementation are catalyzed</a:t>
            </a:r>
          </a:p>
          <a:p>
            <a:pPr marL="214313" indent="-214313">
              <a:buFont typeface="Wingdings" panose="05000000000000000000" pitchFamily="2" charset="2"/>
              <a:buChar char="§"/>
            </a:pPr>
            <a:r>
              <a:rPr lang="en-US" sz="1350" b="1" dirty="0">
                <a:cs typeface="Arial" panose="020B0604020202020204" pitchFamily="34" charset="0"/>
              </a:rPr>
              <a:t>Presence of civil society ensures high degree of autonomy and objectivity </a:t>
            </a:r>
          </a:p>
          <a:p>
            <a:pPr marL="214313" indent="-214313">
              <a:buFont typeface="Wingdings" panose="05000000000000000000" pitchFamily="2" charset="2"/>
              <a:buChar char="§"/>
            </a:pPr>
            <a:r>
              <a:rPr lang="en-US" sz="1350" dirty="0">
                <a:cs typeface="Arial" panose="020B0604020202020204" pitchFamily="34" charset="0"/>
              </a:rPr>
              <a:t>State government has provided full financial and operational support</a:t>
            </a:r>
          </a:p>
          <a:p>
            <a:pPr marL="214313" indent="-214313">
              <a:buFont typeface="Wingdings" panose="05000000000000000000" pitchFamily="2" charset="2"/>
              <a:buChar char="§"/>
            </a:pPr>
            <a:r>
              <a:rPr lang="en-US" sz="1350" dirty="0">
                <a:cs typeface="Arial" panose="020B0604020202020204" pitchFamily="34" charset="0"/>
              </a:rPr>
              <a:t>Social audit is conducted by community volunteers</a:t>
            </a:r>
          </a:p>
          <a:p>
            <a:pPr marL="214313" indent="-214313">
              <a:buFont typeface="Wingdings" panose="05000000000000000000" pitchFamily="2" charset="2"/>
              <a:buChar char="§"/>
            </a:pPr>
            <a:r>
              <a:rPr lang="en-US" sz="1350" dirty="0">
                <a:cs typeface="Arial" panose="020B0604020202020204" pitchFamily="34" charset="0"/>
              </a:rPr>
              <a:t>More than 200,000 social auditors have been trained</a:t>
            </a:r>
          </a:p>
          <a:p>
            <a:pPr marL="214313" indent="-214313">
              <a:buFont typeface="Wingdings" panose="05000000000000000000" pitchFamily="2" charset="2"/>
              <a:buChar char="§"/>
            </a:pPr>
            <a:r>
              <a:rPr lang="en-US" sz="1350" dirty="0">
                <a:cs typeface="Arial" panose="020B0604020202020204" pitchFamily="34" charset="0"/>
              </a:rPr>
              <a:t>On average, 130-150 social audits are conducted each month across all 22 districts, with not less than 2000 people engaged in the exercise</a:t>
            </a:r>
            <a:r>
              <a:rPr lang="en-US" sz="1350" dirty="0">
                <a:solidFill>
                  <a:srgbClr val="3C4648"/>
                </a:solidFill>
                <a:cs typeface="Arial" panose="020B0604020202020204" pitchFamily="34" charset="0"/>
              </a:rPr>
              <a:t>	</a:t>
            </a:r>
            <a:r>
              <a:rPr lang="en-US" sz="1350" dirty="0">
                <a:solidFill>
                  <a:srgbClr val="FF6900"/>
                </a:solidFill>
                <a:cs typeface="Arial" panose="020B0604020202020204" pitchFamily="34" charset="0"/>
              </a:rPr>
              <a:t> </a:t>
            </a:r>
            <a:endParaRPr lang="en-US" sz="1350" dirty="0">
              <a:cs typeface="Arial" panose="020B0604020202020204" pitchFamily="34" charset="0"/>
            </a:endParaRPr>
          </a:p>
          <a:p>
            <a:pPr marL="214313" indent="-214313">
              <a:buFont typeface="Arial" charset="0"/>
              <a:buChar char="•"/>
            </a:pPr>
            <a:endParaRPr lang="en-US" sz="1350" dirty="0">
              <a:solidFill>
                <a:srgbClr val="3C4648"/>
              </a:solidFill>
              <a:cs typeface="Arial"/>
            </a:endParaRPr>
          </a:p>
        </p:txBody>
      </p:sp>
      <p:sp>
        <p:nvSpPr>
          <p:cNvPr id="4" name="Marcador de número de diapositiva 2"/>
          <p:cNvSpPr txBox="1">
            <a:spLocks/>
          </p:cNvSpPr>
          <p:nvPr/>
        </p:nvSpPr>
        <p:spPr>
          <a:xfrm>
            <a:off x="1485900" y="5563635"/>
            <a:ext cx="514350" cy="273844"/>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825">
                <a:solidFill>
                  <a:srgbClr val="7F7F7F"/>
                </a:solidFill>
                <a:latin typeface="Arial"/>
                <a:cs typeface="Arial"/>
              </a:rPr>
              <a:pPr algn="r">
                <a:defRPr/>
              </a:pPr>
              <a:t>29</a:t>
            </a:fld>
            <a:endParaRPr lang="en-US" sz="825" dirty="0">
              <a:solidFill>
                <a:srgbClr val="7F7F7F"/>
              </a:solidFill>
              <a:latin typeface="Arial"/>
              <a:cs typeface="Arial"/>
            </a:endParaRPr>
          </a:p>
        </p:txBody>
      </p:sp>
      <p:cxnSp>
        <p:nvCxnSpPr>
          <p:cNvPr id="6" name="Straight Connector 5"/>
          <p:cNvCxnSpPr/>
          <p:nvPr/>
        </p:nvCxnSpPr>
        <p:spPr>
          <a:xfrm flipH="1">
            <a:off x="1527163" y="5662856"/>
            <a:ext cx="242496"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2" name="TextBox 1"/>
          <p:cNvSpPr txBox="1"/>
          <p:nvPr/>
        </p:nvSpPr>
        <p:spPr>
          <a:xfrm>
            <a:off x="317887" y="1316257"/>
            <a:ext cx="9813617" cy="392415"/>
          </a:xfrm>
          <a:prstGeom prst="rect">
            <a:avLst/>
          </a:prstGeom>
          <a:noFill/>
        </p:spPr>
        <p:txBody>
          <a:bodyPr wrap="square" rtlCol="0">
            <a:spAutoFit/>
          </a:bodyPr>
          <a:lstStyle/>
          <a:p>
            <a:r>
              <a:rPr lang="en-US" sz="1950" b="1" dirty="0">
                <a:solidFill>
                  <a:srgbClr val="FB5308"/>
                </a:solidFill>
                <a:cs typeface="Arial"/>
              </a:rPr>
              <a:t>Social Audit in </a:t>
            </a:r>
            <a:r>
              <a:rPr lang="es-MX" sz="1950" b="1" dirty="0">
                <a:solidFill>
                  <a:srgbClr val="FB5308"/>
                </a:solidFill>
                <a:cs typeface="Arial"/>
              </a:rPr>
              <a:t>Andhra Pradesh, </a:t>
            </a:r>
            <a:r>
              <a:rPr lang="en-US" sz="1950" b="1" dirty="0">
                <a:solidFill>
                  <a:srgbClr val="FB5308"/>
                </a:solidFill>
                <a:cs typeface="Arial"/>
              </a:rPr>
              <a:t> India</a:t>
            </a:r>
            <a:endParaRPr lang="en-US" sz="1950" dirty="0"/>
          </a:p>
        </p:txBody>
      </p:sp>
      <p:sp>
        <p:nvSpPr>
          <p:cNvPr id="8" name="CuadroTexto 7"/>
          <p:cNvSpPr txBox="1"/>
          <p:nvPr/>
        </p:nvSpPr>
        <p:spPr>
          <a:xfrm>
            <a:off x="6844135" y="1431872"/>
            <a:ext cx="1889102" cy="2377574"/>
          </a:xfrm>
          <a:prstGeom prst="rect">
            <a:avLst/>
          </a:prstGeom>
          <a:noFill/>
          <a:ln w="25400">
            <a:solidFill>
              <a:srgbClr val="FF3300"/>
            </a:solidFill>
          </a:ln>
        </p:spPr>
        <p:txBody>
          <a:bodyPr wrap="square" rtlCol="0">
            <a:spAutoFit/>
          </a:bodyPr>
          <a:lstStyle/>
          <a:p>
            <a:r>
              <a:rPr lang="en-US" sz="1350" b="1" dirty="0">
                <a:solidFill>
                  <a:srgbClr val="FF6600"/>
                </a:solidFill>
              </a:rPr>
              <a:t>BASIC FACTS</a:t>
            </a:r>
          </a:p>
          <a:p>
            <a:pPr marL="214313" indent="-214313">
              <a:buFont typeface="Wingdings" panose="05000000000000000000" pitchFamily="2" charset="2"/>
              <a:buChar char="ü"/>
            </a:pPr>
            <a:r>
              <a:rPr lang="en-US" sz="1350" dirty="0">
                <a:solidFill>
                  <a:srgbClr val="3C4648"/>
                </a:solidFill>
                <a:cs typeface="Arial"/>
              </a:rPr>
              <a:t>Non-State Lead</a:t>
            </a:r>
          </a:p>
          <a:p>
            <a:pPr marL="214313" indent="-214313">
              <a:buFont typeface="Wingdings" panose="05000000000000000000" pitchFamily="2" charset="2"/>
              <a:buChar char="ü"/>
            </a:pPr>
            <a:r>
              <a:rPr lang="en-US" sz="1350" dirty="0">
                <a:solidFill>
                  <a:srgbClr val="3C4648"/>
                </a:solidFill>
                <a:cs typeface="Arial"/>
              </a:rPr>
              <a:t>Audit budget stage</a:t>
            </a:r>
          </a:p>
          <a:p>
            <a:pPr marL="214313" indent="-214313">
              <a:buFont typeface="Wingdings" panose="05000000000000000000" pitchFamily="2" charset="2"/>
              <a:buChar char="ü"/>
            </a:pPr>
            <a:r>
              <a:rPr lang="en-US" sz="1350" dirty="0">
                <a:solidFill>
                  <a:srgbClr val="3C4648"/>
                </a:solidFill>
                <a:cs typeface="Arial"/>
              </a:rPr>
              <a:t>Regional level </a:t>
            </a:r>
          </a:p>
          <a:p>
            <a:pPr marL="214313" indent="-214313">
              <a:buFont typeface="Wingdings" panose="05000000000000000000" pitchFamily="2" charset="2"/>
              <a:buChar char="ü"/>
            </a:pPr>
            <a:r>
              <a:rPr lang="en-US" sz="1350" dirty="0">
                <a:solidFill>
                  <a:srgbClr val="FF6600"/>
                </a:solidFill>
              </a:rPr>
              <a:t>Principles of </a:t>
            </a:r>
            <a:r>
              <a:rPr lang="en-US" sz="1350" dirty="0">
                <a:solidFill>
                  <a:srgbClr val="FF6900"/>
                </a:solidFill>
                <a:cs typeface="Arial" panose="020B0604020202020204" pitchFamily="34" charset="0"/>
              </a:rPr>
              <a:t>Openness, Transparency, Sustainability, Inclusiveness &amp; Respect for self-Expression</a:t>
            </a:r>
            <a:endParaRPr lang="en-US" sz="1350" dirty="0">
              <a:solidFill>
                <a:srgbClr val="3C4648"/>
              </a:solidFill>
              <a:cs typeface="Arial"/>
            </a:endParaRPr>
          </a:p>
        </p:txBody>
      </p:sp>
    </p:spTree>
    <p:extLst>
      <p:ext uri="{BB962C8B-B14F-4D97-AF65-F5344CB8AC3E}">
        <p14:creationId xmlns:p14="http://schemas.microsoft.com/office/powerpoint/2010/main" val="1131113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43000" y="1680621"/>
            <a:ext cx="6642100" cy="4493538"/>
          </a:xfrm>
          <a:prstGeom prst="rect">
            <a:avLst/>
          </a:prstGeom>
        </p:spPr>
        <p:txBody>
          <a:bodyPr wrap="square">
            <a:spAutoFit/>
          </a:bodyPr>
          <a:lstStyle/>
          <a:p>
            <a:endParaRPr lang="en-US" sz="2200" dirty="0">
              <a:latin typeface="Arial" panose="020B0604020202020204" pitchFamily="34" charset="0"/>
              <a:cs typeface="Arial" panose="020B0604020202020204" pitchFamily="34" charset="0"/>
            </a:endParaRPr>
          </a:p>
          <a:p>
            <a:r>
              <a:rPr lang="en-US" sz="2200" dirty="0">
                <a:latin typeface="Arial" charset="0"/>
                <a:ea typeface="Arial" charset="0"/>
                <a:cs typeface="Arial" charset="0"/>
              </a:rPr>
              <a:t>2012: GIFT High-Level Principles on FTAP</a:t>
            </a:r>
          </a:p>
          <a:p>
            <a:r>
              <a:rPr lang="en-US" sz="2200" dirty="0">
                <a:latin typeface="Arial" charset="0"/>
                <a:ea typeface="Arial" charset="0"/>
                <a:cs typeface="Arial" charset="0"/>
              </a:rPr>
              <a:t>2012: IBP-OBS leads the way, w/ section on PP </a:t>
            </a:r>
          </a:p>
          <a:p>
            <a:r>
              <a:rPr lang="en-US" sz="2200" dirty="0">
                <a:latin typeface="Arial" charset="0"/>
                <a:ea typeface="Arial" charset="0"/>
                <a:cs typeface="Arial" charset="0"/>
              </a:rPr>
              <a:t>2014: IMF revision of Fiscal Transparency Code</a:t>
            </a:r>
          </a:p>
          <a:p>
            <a:r>
              <a:rPr lang="en-NZ" sz="2200" dirty="0">
                <a:latin typeface="Arial" charset="0"/>
                <a:ea typeface="Arial" charset="0"/>
                <a:cs typeface="Arial" charset="0"/>
              </a:rPr>
              <a:t>2015: OECD Principles on Budgetary Governance</a:t>
            </a:r>
            <a:endParaRPr lang="en-US" sz="2200" dirty="0">
              <a:latin typeface="Arial" charset="0"/>
              <a:ea typeface="Arial" charset="0"/>
              <a:cs typeface="Arial" charset="0"/>
            </a:endParaRPr>
          </a:p>
          <a:p>
            <a:r>
              <a:rPr lang="en-US" sz="2200" dirty="0">
                <a:latin typeface="Arial" charset="0"/>
                <a:ea typeface="Arial" charset="0"/>
                <a:cs typeface="Arial" charset="0"/>
              </a:rPr>
              <a:t>2015: Tax Adm. Diagnostic Assessment T.-TADAT </a:t>
            </a:r>
          </a:p>
          <a:p>
            <a:r>
              <a:rPr lang="en-US" sz="2200" dirty="0">
                <a:latin typeface="Arial" charset="0"/>
                <a:ea typeface="Arial" charset="0"/>
                <a:cs typeface="Arial" charset="0"/>
              </a:rPr>
              <a:t>2015: Open Contracting Partnership </a:t>
            </a:r>
          </a:p>
          <a:p>
            <a:r>
              <a:rPr lang="en-US" sz="2200" dirty="0">
                <a:latin typeface="Arial" charset="0"/>
                <a:ea typeface="Arial" charset="0"/>
                <a:cs typeface="Arial" charset="0"/>
              </a:rPr>
              <a:t>2016: Revised PEFA Indicator Program</a:t>
            </a:r>
          </a:p>
          <a:p>
            <a:r>
              <a:rPr lang="en-US" sz="2200" dirty="0">
                <a:latin typeface="Arial" charset="0"/>
                <a:ea typeface="Arial" charset="0"/>
                <a:cs typeface="Arial" charset="0"/>
              </a:rPr>
              <a:t>2016: </a:t>
            </a:r>
            <a:r>
              <a:rPr lang="en-NZ" sz="2200" dirty="0">
                <a:latin typeface="Arial" charset="0"/>
                <a:ea typeface="Arial" charset="0"/>
                <a:cs typeface="Arial" charset="0"/>
              </a:rPr>
              <a:t>Extractive Industries Transparency Initiative </a:t>
            </a:r>
            <a:r>
              <a:rPr lang="en-US" sz="2200" dirty="0">
                <a:latin typeface="Arial" charset="0"/>
                <a:ea typeface="Arial" charset="0"/>
                <a:cs typeface="Arial" charset="0"/>
              </a:rPr>
              <a:t>2017: New PP section in OBS-IBP</a:t>
            </a:r>
          </a:p>
          <a:p>
            <a:r>
              <a:rPr lang="en-US" sz="2200" dirty="0">
                <a:latin typeface="Arial" charset="0"/>
                <a:ea typeface="Arial" charset="0"/>
                <a:cs typeface="Arial" charset="0"/>
              </a:rPr>
              <a:t>2017: OECD Budget Transparency Toolkit</a:t>
            </a:r>
          </a:p>
          <a:p>
            <a:r>
              <a:rPr lang="en-US" sz="2200" dirty="0">
                <a:latin typeface="Arial" charset="0"/>
                <a:ea typeface="Arial" charset="0"/>
                <a:cs typeface="Arial" charset="0"/>
              </a:rPr>
              <a:t>2017: PEMPAL: 1</a:t>
            </a:r>
            <a:r>
              <a:rPr lang="en-US" sz="2200" baseline="30000" dirty="0">
                <a:latin typeface="Arial" charset="0"/>
                <a:ea typeface="Arial" charset="0"/>
                <a:cs typeface="Arial" charset="0"/>
              </a:rPr>
              <a:t>st</a:t>
            </a:r>
            <a:r>
              <a:rPr lang="en-US" sz="2200" dirty="0">
                <a:latin typeface="Arial" charset="0"/>
                <a:ea typeface="Arial" charset="0"/>
                <a:cs typeface="Arial" charset="0"/>
              </a:rPr>
              <a:t> network of practitioners to engage systematically on the matter</a:t>
            </a:r>
          </a:p>
        </p:txBody>
      </p:sp>
      <p:sp>
        <p:nvSpPr>
          <p:cNvPr id="3"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3</a:t>
            </a:fld>
            <a:endParaRPr lang="en-US" sz="1100" dirty="0">
              <a:solidFill>
                <a:srgbClr val="7F7F7F"/>
              </a:solidFill>
              <a:latin typeface="Arial"/>
              <a:cs typeface="Arial"/>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965915" y="708338"/>
            <a:ext cx="7238971" cy="861774"/>
          </a:xfrm>
          <a:prstGeom prst="rect">
            <a:avLst/>
          </a:prstGeom>
          <a:noFill/>
        </p:spPr>
        <p:txBody>
          <a:bodyPr wrap="square" rtlCol="0">
            <a:spAutoFit/>
          </a:bodyPr>
          <a:lstStyle/>
          <a:p>
            <a:r>
              <a:rPr lang="en-US" sz="2600" b="1" dirty="0">
                <a:solidFill>
                  <a:srgbClr val="FF6900"/>
                </a:solidFill>
                <a:latin typeface="Arial" panose="020B0604020202020204" pitchFamily="34" charset="0"/>
                <a:ea typeface="Arial" charset="0"/>
                <a:cs typeface="Arial" panose="020B0604020202020204" pitchFamily="34" charset="0"/>
              </a:rPr>
              <a:t>PP in FT International Codes &amp; Standards </a:t>
            </a:r>
          </a:p>
          <a:p>
            <a:endParaRPr lang="en-US" sz="2400" dirty="0"/>
          </a:p>
        </p:txBody>
      </p:sp>
    </p:spTree>
    <p:extLst>
      <p:ext uri="{BB962C8B-B14F-4D97-AF65-F5344CB8AC3E}">
        <p14:creationId xmlns:p14="http://schemas.microsoft.com/office/powerpoint/2010/main" val="3637407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9163" y="1596359"/>
            <a:ext cx="5845203" cy="3370153"/>
          </a:xfrm>
          <a:prstGeom prst="rect">
            <a:avLst/>
          </a:prstGeom>
          <a:noFill/>
        </p:spPr>
        <p:txBody>
          <a:bodyPr wrap="square" rtlCol="0">
            <a:spAutoFit/>
          </a:bodyPr>
          <a:lstStyle/>
          <a:p>
            <a:r>
              <a:rPr lang="en-US" sz="1950" b="1" dirty="0">
                <a:solidFill>
                  <a:srgbClr val="FB5308"/>
                </a:solidFill>
                <a:cs typeface="Arial"/>
              </a:rPr>
              <a:t>Public Policy Councils in Brazil</a:t>
            </a:r>
          </a:p>
          <a:p>
            <a:endParaRPr lang="en-US" dirty="0">
              <a:solidFill>
                <a:srgbClr val="3C4648"/>
              </a:solidFill>
              <a:cs typeface="Arial"/>
            </a:endParaRPr>
          </a:p>
          <a:p>
            <a:endParaRPr lang="en-US" sz="1050" dirty="0">
              <a:solidFill>
                <a:srgbClr val="3C4648"/>
              </a:solidFill>
              <a:cs typeface="Arial"/>
            </a:endParaRPr>
          </a:p>
          <a:p>
            <a:pPr marL="214313" indent="-214313">
              <a:buFont typeface="Arial" charset="0"/>
              <a:buChar char="•"/>
            </a:pPr>
            <a:r>
              <a:rPr lang="en-US" sz="1500" dirty="0">
                <a:cs typeface="Arial"/>
              </a:rPr>
              <a:t>Permanent collegiate bodies creating, implementing, and monitoring public policies</a:t>
            </a:r>
          </a:p>
          <a:p>
            <a:pPr marL="214313" indent="-214313">
              <a:buFont typeface="Arial" charset="0"/>
              <a:buChar char="•"/>
            </a:pPr>
            <a:r>
              <a:rPr lang="en-US" sz="1500" dirty="0">
                <a:cs typeface="Arial"/>
              </a:rPr>
              <a:t>Operate at all three levels of government (federal, state, municipal), in various thematic areas</a:t>
            </a:r>
          </a:p>
          <a:p>
            <a:pPr marL="214313" indent="-214313">
              <a:buFont typeface="Arial" charset="0"/>
              <a:buChar char="•"/>
            </a:pPr>
            <a:r>
              <a:rPr lang="en-US" sz="1500" dirty="0">
                <a:cs typeface="Arial"/>
              </a:rPr>
              <a:t>Membership is based on parity (government and CSOs)</a:t>
            </a:r>
          </a:p>
          <a:p>
            <a:pPr marL="214313" indent="-214313">
              <a:buFont typeface="Arial" charset="0"/>
              <a:buChar char="•"/>
            </a:pPr>
            <a:r>
              <a:rPr lang="en-US" sz="1500" dirty="0">
                <a:cs typeface="Arial"/>
              </a:rPr>
              <a:t>Councils must approve the budget in their policy area</a:t>
            </a:r>
          </a:p>
          <a:p>
            <a:pPr marL="214313" indent="-214313">
              <a:buFont typeface="Arial" charset="0"/>
              <a:buChar char="•"/>
            </a:pPr>
            <a:r>
              <a:rPr lang="en-US" sz="1500" dirty="0">
                <a:cs typeface="Arial"/>
              </a:rPr>
              <a:t>In 2012 municipals councils in health, social care, and rights of children fully operational in 99% of municipalities.</a:t>
            </a:r>
          </a:p>
          <a:p>
            <a:pPr marL="214313" indent="-214313">
              <a:buFont typeface="Arial" charset="0"/>
              <a:buChar char="•"/>
            </a:pPr>
            <a:r>
              <a:rPr lang="en-US" sz="1500" dirty="0">
                <a:cs typeface="Arial"/>
              </a:rPr>
              <a:t>75% of national council members consider they have a significant impact on policy.</a:t>
            </a:r>
          </a:p>
          <a:p>
            <a:pPr marL="214313" indent="-214313">
              <a:buFont typeface="Arial" charset="0"/>
              <a:buChar char="•"/>
            </a:pPr>
            <a:r>
              <a:rPr lang="en-US" sz="1500" dirty="0">
                <a:cs typeface="Arial"/>
              </a:rPr>
              <a:t>Number of councils grown exponentially over the past 20 years.</a:t>
            </a:r>
          </a:p>
        </p:txBody>
      </p:sp>
      <p:sp>
        <p:nvSpPr>
          <p:cNvPr id="4" name="Marcador de número de diapositiva 2"/>
          <p:cNvSpPr txBox="1">
            <a:spLocks/>
          </p:cNvSpPr>
          <p:nvPr/>
        </p:nvSpPr>
        <p:spPr>
          <a:xfrm>
            <a:off x="1485900" y="5563635"/>
            <a:ext cx="514350" cy="273844"/>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825">
                <a:solidFill>
                  <a:srgbClr val="7F7F7F"/>
                </a:solidFill>
                <a:latin typeface="Arial"/>
                <a:cs typeface="Arial"/>
              </a:rPr>
              <a:pPr algn="r">
                <a:defRPr/>
              </a:pPr>
              <a:t>30</a:t>
            </a:fld>
            <a:endParaRPr lang="en-US" sz="825" dirty="0">
              <a:solidFill>
                <a:srgbClr val="7F7F7F"/>
              </a:solidFill>
              <a:latin typeface="Arial"/>
              <a:cs typeface="Arial"/>
            </a:endParaRPr>
          </a:p>
        </p:txBody>
      </p:sp>
      <p:cxnSp>
        <p:nvCxnSpPr>
          <p:cNvPr id="6" name="Straight Connector 5"/>
          <p:cNvCxnSpPr/>
          <p:nvPr/>
        </p:nvCxnSpPr>
        <p:spPr>
          <a:xfrm flipH="1">
            <a:off x="1527163" y="5662856"/>
            <a:ext cx="242496"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CuadroTexto 4"/>
          <p:cNvSpPr txBox="1"/>
          <p:nvPr/>
        </p:nvSpPr>
        <p:spPr>
          <a:xfrm>
            <a:off x="6736977" y="1924795"/>
            <a:ext cx="1889102" cy="3416320"/>
          </a:xfrm>
          <a:prstGeom prst="rect">
            <a:avLst/>
          </a:prstGeom>
          <a:noFill/>
          <a:ln w="25400">
            <a:solidFill>
              <a:srgbClr val="FF3300"/>
            </a:solidFill>
          </a:ln>
        </p:spPr>
        <p:txBody>
          <a:bodyPr wrap="square" rtlCol="0">
            <a:spAutoFit/>
          </a:bodyPr>
          <a:lstStyle/>
          <a:p>
            <a:r>
              <a:rPr lang="en-US" sz="1350" b="1" dirty="0">
                <a:solidFill>
                  <a:srgbClr val="FF6600"/>
                </a:solidFill>
              </a:rPr>
              <a:t>BASIC FACTS</a:t>
            </a:r>
          </a:p>
          <a:p>
            <a:pPr marL="214313" indent="-214313">
              <a:buFont typeface="Wingdings" panose="05000000000000000000" pitchFamily="2" charset="2"/>
              <a:buChar char="ü"/>
            </a:pPr>
            <a:r>
              <a:rPr lang="en-US" sz="1350" dirty="0">
                <a:solidFill>
                  <a:srgbClr val="3C4648"/>
                </a:solidFill>
                <a:cs typeface="Arial"/>
              </a:rPr>
              <a:t>Executive Branch Lead</a:t>
            </a:r>
          </a:p>
          <a:p>
            <a:pPr marL="214313" indent="-214313">
              <a:buFont typeface="Wingdings" panose="05000000000000000000" pitchFamily="2" charset="2"/>
              <a:buChar char="ü"/>
            </a:pPr>
            <a:r>
              <a:rPr lang="en-US" sz="1350" dirty="0">
                <a:solidFill>
                  <a:srgbClr val="3C4648"/>
                </a:solidFill>
                <a:cs typeface="Arial"/>
              </a:rPr>
              <a:t>Formulation budget stage</a:t>
            </a:r>
          </a:p>
          <a:p>
            <a:pPr marL="214313" indent="-214313">
              <a:buFont typeface="Wingdings" panose="05000000000000000000" pitchFamily="2" charset="2"/>
              <a:buChar char="ü"/>
            </a:pPr>
            <a:r>
              <a:rPr lang="en-US" sz="1350" dirty="0">
                <a:solidFill>
                  <a:srgbClr val="3C4648"/>
                </a:solidFill>
                <a:cs typeface="Arial"/>
              </a:rPr>
              <a:t>Local/ Regional/National level </a:t>
            </a:r>
          </a:p>
          <a:p>
            <a:pPr marL="214313" indent="-214313">
              <a:buFont typeface="Wingdings" panose="05000000000000000000" pitchFamily="2" charset="2"/>
              <a:buChar char="ü"/>
            </a:pPr>
            <a:r>
              <a:rPr lang="en-US" sz="1350" dirty="0">
                <a:solidFill>
                  <a:srgbClr val="FF6600"/>
                </a:solidFill>
              </a:rPr>
              <a:t>Principles of Complementarity, Depth, Proportionality, Reciprocity, Respect for self-expression, Sustainability &amp;Timeliness</a:t>
            </a:r>
          </a:p>
        </p:txBody>
      </p:sp>
    </p:spTree>
    <p:extLst>
      <p:ext uri="{BB962C8B-B14F-4D97-AF65-F5344CB8AC3E}">
        <p14:creationId xmlns:p14="http://schemas.microsoft.com/office/powerpoint/2010/main" val="1106057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9236" y="1545696"/>
            <a:ext cx="5766524" cy="3739485"/>
          </a:xfrm>
          <a:prstGeom prst="rect">
            <a:avLst/>
          </a:prstGeom>
          <a:noFill/>
        </p:spPr>
        <p:txBody>
          <a:bodyPr wrap="square" rtlCol="0">
            <a:spAutoFit/>
          </a:bodyPr>
          <a:lstStyle/>
          <a:p>
            <a:r>
              <a:rPr lang="en-US" sz="1950" b="1" dirty="0">
                <a:solidFill>
                  <a:srgbClr val="FF6900"/>
                </a:solidFill>
                <a:cs typeface="Arial"/>
              </a:rPr>
              <a:t>    Top-Down Budgeting System in South Korea</a:t>
            </a:r>
          </a:p>
          <a:p>
            <a:endParaRPr lang="en-US" sz="1500" dirty="0">
              <a:solidFill>
                <a:srgbClr val="FB5308"/>
              </a:solidFill>
              <a:cs typeface="Arial"/>
            </a:endParaRPr>
          </a:p>
          <a:p>
            <a:pPr marL="600075" lvl="1" indent="-257175">
              <a:buFont typeface="Arial" panose="020B0604020202020204" pitchFamily="34" charset="0"/>
              <a:buChar char="•"/>
            </a:pPr>
            <a:r>
              <a:rPr lang="en-US" sz="1350" dirty="0">
                <a:cs typeface="Arial"/>
              </a:rPr>
              <a:t>Adopted in 2004 to encourage innovations in budget allocation at each ministry within sectoral ceilings</a:t>
            </a:r>
          </a:p>
          <a:p>
            <a:pPr marL="600075" lvl="1" indent="-257175">
              <a:buFont typeface="Arial" panose="020B0604020202020204" pitchFamily="34" charset="0"/>
              <a:buChar char="•"/>
            </a:pPr>
            <a:r>
              <a:rPr lang="en-US" sz="1350" dirty="0">
                <a:cs typeface="Arial"/>
              </a:rPr>
              <a:t>Two-step process:</a:t>
            </a:r>
          </a:p>
          <a:p>
            <a:pPr marL="942975" lvl="2" indent="-257175">
              <a:buFont typeface="Courier New" panose="02070309020205020404" pitchFamily="49" charset="0"/>
              <a:buChar char="o"/>
            </a:pPr>
            <a:r>
              <a:rPr lang="en-US" sz="1350" dirty="0">
                <a:cs typeface="Arial"/>
              </a:rPr>
              <a:t>Central budget agency sets sector ceilings</a:t>
            </a:r>
          </a:p>
          <a:p>
            <a:pPr marL="942975" lvl="2" indent="-257175">
              <a:buFont typeface="Courier New" panose="02070309020205020404" pitchFamily="49" charset="0"/>
              <a:buChar char="o"/>
            </a:pPr>
            <a:r>
              <a:rPr lang="en-US" sz="1350" dirty="0">
                <a:cs typeface="Arial"/>
              </a:rPr>
              <a:t>Line ministries allocate the budget within those ceilings</a:t>
            </a:r>
          </a:p>
          <a:p>
            <a:pPr marL="600075" lvl="1" indent="-257175">
              <a:buFont typeface="Arial" panose="020B0604020202020204" pitchFamily="34" charset="0"/>
              <a:buChar char="•"/>
            </a:pPr>
            <a:r>
              <a:rPr lang="en-US" sz="1350" dirty="0">
                <a:cs typeface="Arial"/>
              </a:rPr>
              <a:t>At each step, an Advisory Committee, consisting of CSO and expert members, is consulted</a:t>
            </a:r>
          </a:p>
          <a:p>
            <a:pPr marL="600075" lvl="1" indent="-257175">
              <a:buFont typeface="Arial" panose="020B0604020202020204" pitchFamily="34" charset="0"/>
              <a:buChar char="•"/>
            </a:pPr>
            <a:r>
              <a:rPr lang="en-US" sz="1350" dirty="0">
                <a:cs typeface="Arial"/>
              </a:rPr>
              <a:t>Budget programs are evaluated every 3 years, with the involvement of the Advisory Committee</a:t>
            </a:r>
          </a:p>
          <a:p>
            <a:pPr marL="600075" lvl="1" indent="-257175">
              <a:buFont typeface="Arial" panose="020B0604020202020204" pitchFamily="34" charset="0"/>
              <a:buChar char="•"/>
            </a:pPr>
            <a:r>
              <a:rPr lang="en-US" sz="1350" dirty="0">
                <a:cs typeface="Arial"/>
              </a:rPr>
              <a:t>The Committee can provide oral and written suggestions and can vote for or veto proposals</a:t>
            </a:r>
          </a:p>
          <a:p>
            <a:pPr marL="600075" lvl="1" indent="-257175">
              <a:buFont typeface="Arial" panose="020B0604020202020204" pitchFamily="34" charset="0"/>
              <a:buChar char="•"/>
            </a:pPr>
            <a:r>
              <a:rPr lang="en-US" sz="1350" dirty="0">
                <a:cs typeface="Arial"/>
              </a:rPr>
              <a:t>Considered to have resulted in shift to a more welfare-oriented budget</a:t>
            </a:r>
          </a:p>
          <a:p>
            <a:pPr marL="600075" lvl="1" indent="-257175">
              <a:buFont typeface="Arial" panose="020B0604020202020204" pitchFamily="34" charset="0"/>
              <a:buChar char="•"/>
            </a:pPr>
            <a:r>
              <a:rPr lang="en-US" sz="1350" dirty="0">
                <a:cs typeface="Arial"/>
              </a:rPr>
              <a:t>Reforms gained further legal support from the National Fiscal Act of 2006</a:t>
            </a:r>
          </a:p>
          <a:p>
            <a:pPr lvl="1"/>
            <a:endParaRPr lang="en-US" sz="1350" dirty="0">
              <a:solidFill>
                <a:srgbClr val="3C4648"/>
              </a:solidFill>
              <a:cs typeface="Arial"/>
            </a:endParaRPr>
          </a:p>
        </p:txBody>
      </p:sp>
      <p:sp>
        <p:nvSpPr>
          <p:cNvPr id="4" name="Marcador de número de diapositiva 2"/>
          <p:cNvSpPr txBox="1">
            <a:spLocks/>
          </p:cNvSpPr>
          <p:nvPr/>
        </p:nvSpPr>
        <p:spPr>
          <a:xfrm>
            <a:off x="1485900" y="5563635"/>
            <a:ext cx="514350" cy="273844"/>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825">
                <a:solidFill>
                  <a:srgbClr val="7F7F7F"/>
                </a:solidFill>
                <a:latin typeface="Arial"/>
                <a:cs typeface="Arial"/>
              </a:rPr>
              <a:pPr algn="r">
                <a:defRPr/>
              </a:pPr>
              <a:t>31</a:t>
            </a:fld>
            <a:endParaRPr lang="en-US" sz="825" dirty="0">
              <a:solidFill>
                <a:srgbClr val="7F7F7F"/>
              </a:solidFill>
              <a:latin typeface="Arial"/>
              <a:cs typeface="Arial"/>
            </a:endParaRPr>
          </a:p>
        </p:txBody>
      </p:sp>
      <p:cxnSp>
        <p:nvCxnSpPr>
          <p:cNvPr id="6" name="Straight Connector 5"/>
          <p:cNvCxnSpPr/>
          <p:nvPr/>
        </p:nvCxnSpPr>
        <p:spPr>
          <a:xfrm flipH="1">
            <a:off x="1527163" y="5662856"/>
            <a:ext cx="242496"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CuadroTexto 4"/>
          <p:cNvSpPr txBox="1"/>
          <p:nvPr/>
        </p:nvSpPr>
        <p:spPr>
          <a:xfrm>
            <a:off x="6736977" y="1924795"/>
            <a:ext cx="1889102" cy="2169825"/>
          </a:xfrm>
          <a:prstGeom prst="rect">
            <a:avLst/>
          </a:prstGeom>
          <a:noFill/>
          <a:ln w="25400">
            <a:solidFill>
              <a:srgbClr val="FF3300"/>
            </a:solidFill>
          </a:ln>
        </p:spPr>
        <p:txBody>
          <a:bodyPr wrap="square" rtlCol="0">
            <a:spAutoFit/>
          </a:bodyPr>
          <a:lstStyle/>
          <a:p>
            <a:r>
              <a:rPr lang="en-US" sz="1350" b="1" dirty="0">
                <a:solidFill>
                  <a:srgbClr val="FF6600"/>
                </a:solidFill>
              </a:rPr>
              <a:t>BASIC FACTS</a:t>
            </a:r>
          </a:p>
          <a:p>
            <a:pPr marL="214313" indent="-214313">
              <a:buFont typeface="Wingdings" panose="05000000000000000000" pitchFamily="2" charset="2"/>
              <a:buChar char="ü"/>
            </a:pPr>
            <a:r>
              <a:rPr lang="en-US" sz="1350" dirty="0">
                <a:solidFill>
                  <a:srgbClr val="3C4648"/>
                </a:solidFill>
                <a:cs typeface="Arial"/>
              </a:rPr>
              <a:t>Executive Branch Lead</a:t>
            </a:r>
          </a:p>
          <a:p>
            <a:pPr marL="214313" indent="-214313">
              <a:buFont typeface="Wingdings" panose="05000000000000000000" pitchFamily="2" charset="2"/>
              <a:buChar char="ü"/>
            </a:pPr>
            <a:r>
              <a:rPr lang="en-US" sz="1350" dirty="0">
                <a:solidFill>
                  <a:srgbClr val="3C4648"/>
                </a:solidFill>
                <a:cs typeface="Arial"/>
              </a:rPr>
              <a:t>Formulation budget stage</a:t>
            </a:r>
          </a:p>
          <a:p>
            <a:pPr marL="214313" indent="-214313">
              <a:buFont typeface="Wingdings" panose="05000000000000000000" pitchFamily="2" charset="2"/>
              <a:buChar char="ü"/>
            </a:pPr>
            <a:r>
              <a:rPr lang="en-US" sz="1350" dirty="0">
                <a:solidFill>
                  <a:srgbClr val="3C4648"/>
                </a:solidFill>
                <a:cs typeface="Arial"/>
              </a:rPr>
              <a:t>National level </a:t>
            </a:r>
          </a:p>
          <a:p>
            <a:pPr marL="214313" indent="-214313">
              <a:buFont typeface="Wingdings" panose="05000000000000000000" pitchFamily="2" charset="2"/>
              <a:buChar char="ü"/>
            </a:pPr>
            <a:r>
              <a:rPr lang="en-US" sz="1350" dirty="0">
                <a:solidFill>
                  <a:srgbClr val="FF6600"/>
                </a:solidFill>
              </a:rPr>
              <a:t>Principles of Openness, Complementarity &amp; Depth</a:t>
            </a:r>
          </a:p>
        </p:txBody>
      </p:sp>
    </p:spTree>
    <p:extLst>
      <p:ext uri="{BB962C8B-B14F-4D97-AF65-F5344CB8AC3E}">
        <p14:creationId xmlns:p14="http://schemas.microsoft.com/office/powerpoint/2010/main" val="885735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487316" y="1091293"/>
            <a:ext cx="6290307" cy="5193729"/>
          </a:xfrm>
          <a:prstGeom prst="rect">
            <a:avLst/>
          </a:prstGeom>
          <a:noFill/>
        </p:spPr>
        <p:txBody>
          <a:bodyPr wrap="square" rtlCol="0">
            <a:spAutoFit/>
          </a:bodyPr>
          <a:lstStyle/>
          <a:p>
            <a:r>
              <a:rPr lang="en-US" b="1" dirty="0">
                <a:solidFill>
                  <a:srgbClr val="FF6900"/>
                </a:solidFill>
                <a:latin typeface="+mj-lt"/>
                <a:ea typeface="Arial" charset="0"/>
                <a:cs typeface="Arial" charset="0"/>
              </a:rPr>
              <a:t>Budget Monitor in Georgia</a:t>
            </a:r>
            <a:endParaRPr lang="en-US" sz="1500" b="1" dirty="0">
              <a:solidFill>
                <a:srgbClr val="FF6900"/>
              </a:solidFill>
              <a:latin typeface="+mj-lt"/>
              <a:ea typeface="Arial" charset="0"/>
              <a:cs typeface="Arial" charset="0"/>
            </a:endParaRPr>
          </a:p>
          <a:p>
            <a:endParaRPr lang="en-US" sz="1500" b="1" dirty="0">
              <a:solidFill>
                <a:srgbClr val="FB5308"/>
              </a:solidFill>
              <a:latin typeface="Arial" charset="0"/>
              <a:ea typeface="Arial" charset="0"/>
              <a:cs typeface="Arial" charset="0"/>
            </a:endParaRPr>
          </a:p>
          <a:p>
            <a:pPr marL="285750" indent="-285750">
              <a:buFont typeface="Arial" panose="020B0604020202020204" pitchFamily="34" charset="0"/>
              <a:buChar char="•"/>
            </a:pPr>
            <a:r>
              <a:rPr lang="en-US" sz="1350" dirty="0">
                <a:latin typeface="+mj-lt"/>
                <a:ea typeface="Arial" charset="0"/>
                <a:cs typeface="Arial" charset="0"/>
              </a:rPr>
              <a:t>Budget Monitor offers a unique analytical web-platform with comprehensive information about public finances, designed from an auditor’s perspective via different data visualization tools, such as interactive and user-friendly diagrams, info-graphics and tables</a:t>
            </a:r>
          </a:p>
          <a:p>
            <a:pPr marL="285750" indent="-285750">
              <a:buFont typeface="Arial" panose="020B0604020202020204" pitchFamily="34" charset="0"/>
              <a:buChar char="•"/>
            </a:pPr>
            <a:r>
              <a:rPr lang="en-US" sz="1350" dirty="0">
                <a:latin typeface="+mj-lt"/>
                <a:ea typeface="Arial" charset="0"/>
                <a:cs typeface="Arial" charset="0"/>
              </a:rPr>
              <a:t>Engages the public throughout the audit cycle: citizens can send audit requests, suggestions, and proposals, inform the SAOG about the deficiencies in the PFM system, and suggest the priority spheres for future audit(s)</a:t>
            </a:r>
          </a:p>
          <a:p>
            <a:pPr marL="285750" indent="-285750">
              <a:buFont typeface="Arial" panose="020B0604020202020204" pitchFamily="34" charset="0"/>
              <a:buChar char="•"/>
            </a:pPr>
            <a:r>
              <a:rPr lang="en-US" sz="1350" dirty="0">
                <a:latin typeface="+mj-lt"/>
                <a:cs typeface="Arial" charset="0"/>
              </a:rPr>
              <a:t>The SAOG uses a risk-based model to manage citizens’ requests and follows the BM’s operational manual, which discusses every step of the process in detail. Furthermore, it defines responsibilities in the SAOG, and timeframe and procedures for every step</a:t>
            </a:r>
          </a:p>
          <a:p>
            <a:pPr marL="285750" indent="-285750">
              <a:buFont typeface="Arial" panose="020B0604020202020204" pitchFamily="34" charset="0"/>
              <a:buChar char="•"/>
            </a:pPr>
            <a:r>
              <a:rPr lang="en-US" sz="1350" dirty="0">
                <a:latin typeface="+mj-lt"/>
                <a:cs typeface="Arial" charset="0"/>
              </a:rPr>
              <a:t>Each request made by citizens is given a unique code that enables the requester to check whether the request is rejected or accepted, based on established criteria</a:t>
            </a:r>
          </a:p>
          <a:p>
            <a:pPr marL="285750" indent="-285750">
              <a:buFont typeface="Arial" panose="020B0604020202020204" pitchFamily="34" charset="0"/>
              <a:buChar char="•"/>
            </a:pPr>
            <a:r>
              <a:rPr lang="en-US" sz="1350" dirty="0">
                <a:latin typeface="+mj-lt"/>
                <a:cs typeface="Arial" charset="0"/>
              </a:rPr>
              <a:t>The relevant audit department is responsible to further proceed with the request. During the process, the requester is able to monitor the status of the request.</a:t>
            </a:r>
          </a:p>
          <a:p>
            <a:pPr marL="285750" indent="-285750">
              <a:buFont typeface="Arial" panose="020B0604020202020204" pitchFamily="34" charset="0"/>
              <a:buChar char="•"/>
            </a:pPr>
            <a:r>
              <a:rPr lang="en-US" sz="1350" dirty="0">
                <a:latin typeface="+mj-lt"/>
                <a:cs typeface="Arial" charset="0"/>
              </a:rPr>
              <a:t>The BM also gives citizens the opportunity to vote for priority spheres, the latter is also taken into consideration while planning for the next year</a:t>
            </a:r>
          </a:p>
          <a:p>
            <a:pPr marL="285750" indent="-285750">
              <a:buFont typeface="Arial" panose="020B0604020202020204" pitchFamily="34" charset="0"/>
              <a:buChar char="•"/>
            </a:pPr>
            <a:r>
              <a:rPr lang="en-US" sz="1350" dirty="0">
                <a:latin typeface="+mj-lt"/>
                <a:cs typeface="Arial" charset="0"/>
              </a:rPr>
              <a:t>Finally, citizens are informed via the BM, (</a:t>
            </a:r>
            <a:r>
              <a:rPr lang="en-US" sz="1350" dirty="0" err="1">
                <a:latin typeface="+mj-lt"/>
                <a:cs typeface="Arial" charset="0"/>
              </a:rPr>
              <a:t>i</a:t>
            </a:r>
            <a:r>
              <a:rPr lang="en-US" sz="1350" dirty="0">
                <a:latin typeface="+mj-lt"/>
                <a:cs typeface="Arial" charset="0"/>
              </a:rPr>
              <a:t>) when the request-based audits are initiated and (ii) when the audits are finalized</a:t>
            </a:r>
          </a:p>
          <a:p>
            <a:endParaRPr lang="en-US" sz="1500" dirty="0">
              <a:latin typeface="Arial" charset="0"/>
              <a:ea typeface="Arial" charset="0"/>
              <a:cs typeface="Arial" charset="0"/>
            </a:endParaRPr>
          </a:p>
          <a:p>
            <a:pPr lvl="0"/>
            <a:endParaRPr lang="es-MX" sz="1350" dirty="0">
              <a:solidFill>
                <a:srgbClr val="3C4648"/>
              </a:solidFill>
              <a:cs typeface="Arial" panose="020B0604020202020204" pitchFamily="34" charset="0"/>
            </a:endParaRPr>
          </a:p>
          <a:p>
            <a:endParaRPr lang="es-MX" sz="1350" dirty="0">
              <a:latin typeface="Arial" panose="020B0604020202020204" pitchFamily="34" charset="0"/>
              <a:cs typeface="Arial" panose="020B0604020202020204" pitchFamily="34" charset="0"/>
            </a:endParaRPr>
          </a:p>
        </p:txBody>
      </p:sp>
      <p:sp>
        <p:nvSpPr>
          <p:cNvPr id="3" name="CuadroTexto 2"/>
          <p:cNvSpPr txBox="1"/>
          <p:nvPr/>
        </p:nvSpPr>
        <p:spPr>
          <a:xfrm>
            <a:off x="7004878" y="2010526"/>
            <a:ext cx="1717646" cy="3208571"/>
          </a:xfrm>
          <a:prstGeom prst="rect">
            <a:avLst/>
          </a:prstGeom>
          <a:noFill/>
          <a:ln w="25400">
            <a:solidFill>
              <a:srgbClr val="FF3300"/>
            </a:solidFill>
          </a:ln>
        </p:spPr>
        <p:txBody>
          <a:bodyPr wrap="square" rtlCol="0">
            <a:spAutoFit/>
          </a:bodyPr>
          <a:lstStyle/>
          <a:p>
            <a:r>
              <a:rPr lang="en-US" sz="1350" b="1" dirty="0">
                <a:solidFill>
                  <a:srgbClr val="FF6600"/>
                </a:solidFill>
                <a:latin typeface="+mj-lt"/>
              </a:rPr>
              <a:t>BASIC FACTS</a:t>
            </a:r>
          </a:p>
          <a:p>
            <a:pPr marL="214313" indent="-214313">
              <a:buFont typeface="Wingdings" panose="05000000000000000000" pitchFamily="2" charset="2"/>
              <a:buChar char="ü"/>
            </a:pPr>
            <a:r>
              <a:rPr lang="en-US" sz="1350" dirty="0">
                <a:solidFill>
                  <a:srgbClr val="3C4648"/>
                </a:solidFill>
                <a:latin typeface="+mj-lt"/>
                <a:ea typeface="Arial" charset="0"/>
                <a:cs typeface="Arial" charset="0"/>
              </a:rPr>
              <a:t>Supreme Audit Institution Lead</a:t>
            </a:r>
          </a:p>
          <a:p>
            <a:pPr marL="214313" indent="-214313">
              <a:buFont typeface="Wingdings" panose="05000000000000000000" pitchFamily="2" charset="2"/>
              <a:buChar char="ü"/>
            </a:pPr>
            <a:r>
              <a:rPr lang="en-US" sz="1350" dirty="0">
                <a:solidFill>
                  <a:srgbClr val="3C4648"/>
                </a:solidFill>
                <a:latin typeface="+mj-lt"/>
                <a:ea typeface="Arial" charset="0"/>
                <a:cs typeface="Arial" charset="0"/>
              </a:rPr>
              <a:t>Audit budget stage</a:t>
            </a:r>
          </a:p>
          <a:p>
            <a:pPr marL="214313" indent="-214313">
              <a:buFont typeface="Wingdings" panose="05000000000000000000" pitchFamily="2" charset="2"/>
              <a:buChar char="ü"/>
            </a:pPr>
            <a:r>
              <a:rPr lang="en-US" sz="1350" dirty="0">
                <a:solidFill>
                  <a:srgbClr val="3C4648"/>
                </a:solidFill>
                <a:latin typeface="+mj-lt"/>
                <a:ea typeface="Arial" charset="0"/>
                <a:cs typeface="Arial" charset="0"/>
              </a:rPr>
              <a:t>Local, regional and national levels </a:t>
            </a:r>
          </a:p>
          <a:p>
            <a:pPr marL="214313" indent="-214313">
              <a:buFont typeface="Wingdings" panose="05000000000000000000" pitchFamily="2" charset="2"/>
              <a:buChar char="ü"/>
            </a:pPr>
            <a:r>
              <a:rPr lang="en-US" sz="1350" dirty="0">
                <a:solidFill>
                  <a:srgbClr val="FF6600"/>
                </a:solidFill>
                <a:latin typeface="+mj-lt"/>
                <a:ea typeface="Arial" charset="0"/>
                <a:cs typeface="Arial" charset="0"/>
              </a:rPr>
              <a:t>Principles of accessibility, openness, inclusiveness, depth, proportionality, sustainability, complementarity, reciprocity</a:t>
            </a:r>
          </a:p>
        </p:txBody>
      </p:sp>
    </p:spTree>
    <p:extLst>
      <p:ext uri="{BB962C8B-B14F-4D97-AF65-F5344CB8AC3E}">
        <p14:creationId xmlns:p14="http://schemas.microsoft.com/office/powerpoint/2010/main" val="519613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03086" y="3609237"/>
            <a:ext cx="1762149" cy="400110"/>
          </a:xfrm>
          <a:prstGeom prst="rect">
            <a:avLst/>
          </a:prstGeom>
          <a:noFill/>
        </p:spPr>
        <p:txBody>
          <a:bodyPr wrap="none" rtlCol="0">
            <a:spAutoFit/>
          </a:bodyPr>
          <a:lstStyle/>
          <a:p>
            <a:r>
              <a:rPr lang="en-US" sz="2000" dirty="0">
                <a:solidFill>
                  <a:schemeClr val="bg1"/>
                </a:solidFill>
                <a:latin typeface="Arial"/>
                <a:cs typeface="Arial"/>
              </a:rPr>
              <a:t>@FiscalTrans</a:t>
            </a: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100000"/>
                    </a14:imgEffect>
                  </a14:imgLayer>
                </a14:imgProps>
              </a:ext>
            </a:extLst>
          </a:blip>
          <a:stretch>
            <a:fillRect/>
          </a:stretch>
        </p:blipFill>
        <p:spPr>
          <a:xfrm>
            <a:off x="681743" y="3737617"/>
            <a:ext cx="243543" cy="197154"/>
          </a:xfrm>
          <a:prstGeom prst="rect">
            <a:avLst/>
          </a:prstGeom>
        </p:spPr>
      </p:pic>
      <p:sp>
        <p:nvSpPr>
          <p:cNvPr id="9" name="TextBox 8"/>
          <p:cNvSpPr txBox="1"/>
          <p:nvPr/>
        </p:nvSpPr>
        <p:spPr>
          <a:xfrm>
            <a:off x="584872" y="3054759"/>
            <a:ext cx="2643672" cy="523220"/>
          </a:xfrm>
          <a:prstGeom prst="rect">
            <a:avLst/>
          </a:prstGeom>
          <a:noFill/>
        </p:spPr>
        <p:txBody>
          <a:bodyPr wrap="none" rtlCol="0">
            <a:spAutoFit/>
          </a:bodyPr>
          <a:lstStyle/>
          <a:p>
            <a:r>
              <a:rPr lang="en-US" sz="2800" dirty="0">
                <a:solidFill>
                  <a:schemeClr val="bg1"/>
                </a:solidFill>
                <a:latin typeface="Arial"/>
                <a:cs typeface="Arial"/>
              </a:rPr>
              <a:t>Engage with us</a:t>
            </a:r>
          </a:p>
        </p:txBody>
      </p:sp>
      <p:sp>
        <p:nvSpPr>
          <p:cNvPr id="10" name="TextBox 9"/>
          <p:cNvSpPr txBox="1"/>
          <p:nvPr/>
        </p:nvSpPr>
        <p:spPr>
          <a:xfrm>
            <a:off x="584872" y="4483815"/>
            <a:ext cx="4167009" cy="430887"/>
          </a:xfrm>
          <a:prstGeom prst="rect">
            <a:avLst/>
          </a:prstGeom>
          <a:noFill/>
        </p:spPr>
        <p:txBody>
          <a:bodyPr wrap="square" rtlCol="0">
            <a:spAutoFit/>
          </a:bodyPr>
          <a:lstStyle/>
          <a:p>
            <a:r>
              <a:rPr lang="it-IT" sz="2200" dirty="0" err="1">
                <a:solidFill>
                  <a:schemeClr val="bg1"/>
                </a:solidFill>
                <a:latin typeface="Arial"/>
                <a:cs typeface="Arial"/>
              </a:rPr>
              <a:t>www.fiscaltransparency.net</a:t>
            </a:r>
            <a:endParaRPr lang="en-US" sz="2200" dirty="0">
              <a:solidFill>
                <a:schemeClr val="bg1"/>
              </a:solidFill>
              <a:latin typeface="Arial"/>
              <a:cs typeface="Arial"/>
            </a:endParaRPr>
          </a:p>
        </p:txBody>
      </p:sp>
      <p:sp>
        <p:nvSpPr>
          <p:cNvPr id="2" name="TextBox 1"/>
          <p:cNvSpPr txBox="1"/>
          <p:nvPr/>
        </p:nvSpPr>
        <p:spPr>
          <a:xfrm>
            <a:off x="2840736" y="1194816"/>
            <a:ext cx="2814995" cy="584775"/>
          </a:xfrm>
          <a:prstGeom prst="rect">
            <a:avLst/>
          </a:prstGeom>
          <a:noFill/>
        </p:spPr>
        <p:txBody>
          <a:bodyPr wrap="square" rtlCol="0">
            <a:spAutoFit/>
          </a:bodyPr>
          <a:lstStyle/>
          <a:p>
            <a:pPr algn="ctr"/>
            <a:r>
              <a:rPr lang="en-US" sz="3200" b="1" dirty="0">
                <a:solidFill>
                  <a:schemeClr val="bg1"/>
                </a:solidFill>
              </a:rPr>
              <a:t>THANK YOU!</a:t>
            </a:r>
          </a:p>
        </p:txBody>
      </p:sp>
      <p:sp>
        <p:nvSpPr>
          <p:cNvPr id="3" name="TextBox 2"/>
          <p:cNvSpPr txBox="1"/>
          <p:nvPr/>
        </p:nvSpPr>
        <p:spPr>
          <a:xfrm>
            <a:off x="681743" y="5279080"/>
            <a:ext cx="3260508" cy="369332"/>
          </a:xfrm>
          <a:prstGeom prst="rect">
            <a:avLst/>
          </a:prstGeom>
          <a:noFill/>
        </p:spPr>
        <p:txBody>
          <a:bodyPr wrap="none" rtlCol="0">
            <a:spAutoFit/>
          </a:bodyPr>
          <a:lstStyle/>
          <a:p>
            <a:r>
              <a:rPr lang="en-US" dirty="0" err="1">
                <a:solidFill>
                  <a:schemeClr val="bg1"/>
                </a:solidFill>
              </a:rPr>
              <a:t>guerrero@fiscaltransparency.net</a:t>
            </a:r>
            <a:endParaRPr lang="en-US" dirty="0">
              <a:solidFill>
                <a:schemeClr val="bg1"/>
              </a:solidFill>
            </a:endParaRPr>
          </a:p>
        </p:txBody>
      </p:sp>
    </p:spTree>
    <p:extLst>
      <p:ext uri="{BB962C8B-B14F-4D97-AF65-F5344CB8AC3E}">
        <p14:creationId xmlns:p14="http://schemas.microsoft.com/office/powerpoint/2010/main" val="658337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680621"/>
            <a:ext cx="8017421" cy="4493538"/>
          </a:xfrm>
          <a:prstGeom prst="rect">
            <a:avLst/>
          </a:prstGeom>
        </p:spPr>
        <p:txBody>
          <a:bodyPr wrap="square">
            <a:spAutoFit/>
          </a:bodyPr>
          <a:lstStyle/>
          <a:p>
            <a:r>
              <a:rPr lang="en-US" sz="2200" b="1" dirty="0">
                <a:solidFill>
                  <a:srgbClr val="FF6900"/>
                </a:solidFill>
                <a:latin typeface="Arial" charset="0"/>
                <a:ea typeface="Arial" charset="0"/>
                <a:cs typeface="Arial" charset="0"/>
              </a:rPr>
              <a:t>PEMPAL background paper </a:t>
            </a:r>
          </a:p>
          <a:p>
            <a:endParaRPr lang="en-US" sz="2200" dirty="0">
              <a:latin typeface="Arial" charset="0"/>
              <a:ea typeface="Arial" charset="0"/>
              <a:cs typeface="Arial" charset="0"/>
            </a:endParaRPr>
          </a:p>
          <a:p>
            <a:r>
              <a:rPr lang="en-US" sz="2200" dirty="0">
                <a:latin typeface="Arial" charset="0"/>
                <a:ea typeface="Arial" charset="0"/>
                <a:cs typeface="Arial" charset="0"/>
              </a:rPr>
              <a:t>	Important lessons:</a:t>
            </a:r>
          </a:p>
          <a:p>
            <a:endParaRPr lang="en-US" sz="2200" dirty="0">
              <a:latin typeface="Arial" charset="0"/>
              <a:ea typeface="Arial" charset="0"/>
              <a:cs typeface="Arial" charset="0"/>
            </a:endParaRPr>
          </a:p>
          <a:p>
            <a:pPr marL="342900" indent="-342900">
              <a:buAutoNum type="arabicPeriod"/>
            </a:pPr>
            <a:r>
              <a:rPr lang="en-US" sz="2200" dirty="0">
                <a:latin typeface="Arial" charset="0"/>
                <a:ea typeface="Arial" charset="0"/>
                <a:cs typeface="Arial" charset="0"/>
              </a:rPr>
              <a:t>PP is mainly to benefit the people &amp; improving impact of use of public resources</a:t>
            </a:r>
          </a:p>
          <a:p>
            <a:pPr marL="342900" indent="-342900">
              <a:buAutoNum type="arabicPeriod"/>
            </a:pPr>
            <a:r>
              <a:rPr lang="en-US" sz="2200" dirty="0">
                <a:latin typeface="Arial" charset="0"/>
                <a:ea typeface="Arial" charset="0"/>
                <a:cs typeface="Arial" charset="0"/>
              </a:rPr>
              <a:t>PP seeks feedback for improvements &amp; needs to include relevant &amp; diverse inputs (inclusiveness)</a:t>
            </a:r>
          </a:p>
          <a:p>
            <a:pPr marL="342900" indent="-342900">
              <a:buAutoNum type="arabicPeriod"/>
            </a:pPr>
            <a:r>
              <a:rPr lang="en-US" sz="2200" dirty="0">
                <a:latin typeface="Arial" charset="0"/>
                <a:ea typeface="Arial" charset="0"/>
                <a:cs typeface="Arial" charset="0"/>
              </a:rPr>
              <a:t>PP complements existing agencies/institutions - Key words: partnerships, alliances, collaboration, cooperation, engagements</a:t>
            </a:r>
          </a:p>
          <a:p>
            <a:pPr marL="342900" indent="-342900">
              <a:buAutoNum type="arabicPeriod"/>
            </a:pPr>
            <a:r>
              <a:rPr lang="en-US" sz="2200" dirty="0">
                <a:latin typeface="Arial" charset="0"/>
                <a:ea typeface="Arial" charset="0"/>
                <a:cs typeface="Arial" charset="0"/>
              </a:rPr>
              <a:t>Game changer: Information Technologies</a:t>
            </a:r>
          </a:p>
          <a:p>
            <a:endParaRPr lang="en-US" sz="2200" dirty="0">
              <a:latin typeface="Arial" charset="0"/>
              <a:ea typeface="Arial" charset="0"/>
              <a:cs typeface="Arial" charset="0"/>
            </a:endParaRPr>
          </a:p>
        </p:txBody>
      </p:sp>
      <p:sp>
        <p:nvSpPr>
          <p:cNvPr id="3"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4</a:t>
            </a:fld>
            <a:endParaRPr lang="en-US" sz="1100" dirty="0">
              <a:solidFill>
                <a:srgbClr val="7F7F7F"/>
              </a:solidFill>
              <a:latin typeface="Arial"/>
              <a:cs typeface="Arial"/>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965915" y="708338"/>
            <a:ext cx="6596358" cy="1200329"/>
          </a:xfrm>
          <a:prstGeom prst="rect">
            <a:avLst/>
          </a:prstGeom>
          <a:noFill/>
        </p:spPr>
        <p:txBody>
          <a:bodyPr wrap="none" rtlCol="0">
            <a:spAutoFit/>
          </a:bodyPr>
          <a:lstStyle/>
          <a:p>
            <a:r>
              <a:rPr lang="en-US" sz="2400" b="1" dirty="0">
                <a:solidFill>
                  <a:srgbClr val="FF6900"/>
                </a:solidFill>
              </a:rPr>
              <a:t>Participation in the Budget Process – </a:t>
            </a:r>
          </a:p>
          <a:p>
            <a:r>
              <a:rPr lang="en-US" sz="2400" b="1" dirty="0">
                <a:solidFill>
                  <a:srgbClr val="FF6900"/>
                </a:solidFill>
              </a:rPr>
              <a:t>How to establish and/or strengthen mechanisms? </a:t>
            </a:r>
            <a:endParaRPr lang="en-US" sz="2400" b="1" dirty="0">
              <a:solidFill>
                <a:srgbClr val="FF6900"/>
              </a:solidFill>
              <a:latin typeface="Arial"/>
              <a:cs typeface="Arial"/>
            </a:endParaRPr>
          </a:p>
          <a:p>
            <a:endParaRPr lang="en-US" sz="2400" dirty="0"/>
          </a:p>
        </p:txBody>
      </p:sp>
    </p:spTree>
    <p:extLst>
      <p:ext uri="{BB962C8B-B14F-4D97-AF65-F5344CB8AC3E}">
        <p14:creationId xmlns:p14="http://schemas.microsoft.com/office/powerpoint/2010/main" val="1497318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70336" y="5122495"/>
            <a:ext cx="1175123" cy="1456816"/>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22486" t="14747" r="22486" b="22120"/>
          <a:stretch/>
        </p:blipFill>
        <p:spPr>
          <a:xfrm>
            <a:off x="1147404" y="188624"/>
            <a:ext cx="6835994" cy="1361306"/>
          </a:xfrm>
          <a:prstGeom prst="rect">
            <a:avLst/>
          </a:prstGeom>
        </p:spPr>
      </p:pic>
      <p:sp>
        <p:nvSpPr>
          <p:cNvPr id="5" name="TextBox 4"/>
          <p:cNvSpPr txBox="1"/>
          <p:nvPr/>
        </p:nvSpPr>
        <p:spPr>
          <a:xfrm>
            <a:off x="1721483" y="1748621"/>
            <a:ext cx="6235699" cy="923330"/>
          </a:xfrm>
          <a:prstGeom prst="rect">
            <a:avLst/>
          </a:prstGeom>
          <a:noFill/>
        </p:spPr>
        <p:txBody>
          <a:bodyPr wrap="square" rtlCol="0">
            <a:spAutoFit/>
          </a:bodyPr>
          <a:lstStyle/>
          <a:p>
            <a:r>
              <a:rPr lang="en-US" b="1" dirty="0">
                <a:solidFill>
                  <a:srgbClr val="FF6900"/>
                </a:solidFill>
                <a:latin typeface="Arial" charset="0"/>
                <a:ea typeface="Arial" charset="0"/>
                <a:cs typeface="Arial" charset="0"/>
              </a:rPr>
              <a:t>Accessibility</a:t>
            </a:r>
            <a:endParaRPr lang="en-US" dirty="0">
              <a:solidFill>
                <a:srgbClr val="3C4648"/>
              </a:solidFill>
              <a:latin typeface="Arial" charset="0"/>
              <a:ea typeface="Arial" charset="0"/>
              <a:cs typeface="Arial" charset="0"/>
            </a:endParaRPr>
          </a:p>
          <a:p>
            <a:r>
              <a:rPr lang="en-US" dirty="0">
                <a:solidFill>
                  <a:srgbClr val="3C4648"/>
                </a:solidFill>
                <a:latin typeface="Arial" charset="0"/>
                <a:ea typeface="Arial" charset="0"/>
                <a:cs typeface="Arial" charset="0"/>
              </a:rPr>
              <a:t>Easy for all to access, understand, and to use, re-use and transform, namely in open data formats</a:t>
            </a:r>
          </a:p>
        </p:txBody>
      </p:sp>
      <p:pic>
        <p:nvPicPr>
          <p:cNvPr id="8"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72" y="1845656"/>
            <a:ext cx="1055146" cy="1055146"/>
          </a:xfrm>
          <a:prstGeom prst="rect">
            <a:avLst/>
          </a:prstGeom>
        </p:spPr>
      </p:pic>
      <p:sp>
        <p:nvSpPr>
          <p:cNvPr id="9" name="TextBox 8"/>
          <p:cNvSpPr txBox="1"/>
          <p:nvPr/>
        </p:nvSpPr>
        <p:spPr>
          <a:xfrm>
            <a:off x="1747699" y="2907663"/>
            <a:ext cx="6235699" cy="923330"/>
          </a:xfrm>
          <a:prstGeom prst="rect">
            <a:avLst/>
          </a:prstGeom>
          <a:noFill/>
        </p:spPr>
        <p:txBody>
          <a:bodyPr wrap="square" rtlCol="0">
            <a:spAutoFit/>
          </a:bodyPr>
          <a:lstStyle/>
          <a:p>
            <a:r>
              <a:rPr lang="en-US" b="1" dirty="0">
                <a:solidFill>
                  <a:srgbClr val="FF6900"/>
                </a:solidFill>
                <a:latin typeface="Arial" charset="0"/>
                <a:ea typeface="Arial" charset="0"/>
                <a:cs typeface="Arial" charset="0"/>
              </a:rPr>
              <a:t>Openness</a:t>
            </a:r>
          </a:p>
          <a:p>
            <a:r>
              <a:rPr lang="en-US" dirty="0">
                <a:solidFill>
                  <a:srgbClr val="3C4648"/>
                </a:solidFill>
                <a:latin typeface="Arial" charset="0"/>
                <a:ea typeface="Arial" charset="0"/>
                <a:cs typeface="Arial" charset="0"/>
              </a:rPr>
              <a:t>Clarity on purpose, scope, constraints, intended outcomes, process and timelines of public participation</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30" y="2914278"/>
            <a:ext cx="1055146" cy="1055146"/>
          </a:xfrm>
          <a:prstGeom prst="rect">
            <a:avLst/>
          </a:prstGeom>
        </p:spPr>
      </p:pic>
      <p:sp>
        <p:nvSpPr>
          <p:cNvPr id="18" name="TextBox 17"/>
          <p:cNvSpPr txBox="1"/>
          <p:nvPr/>
        </p:nvSpPr>
        <p:spPr>
          <a:xfrm>
            <a:off x="1770910" y="3893593"/>
            <a:ext cx="6235699" cy="923330"/>
          </a:xfrm>
          <a:prstGeom prst="rect">
            <a:avLst/>
          </a:prstGeom>
          <a:noFill/>
        </p:spPr>
        <p:txBody>
          <a:bodyPr wrap="square" rtlCol="0">
            <a:spAutoFit/>
          </a:bodyPr>
          <a:lstStyle/>
          <a:p>
            <a:r>
              <a:rPr lang="en-US" b="1" dirty="0">
                <a:solidFill>
                  <a:srgbClr val="FF6900"/>
                </a:solidFill>
                <a:latin typeface="Arial" charset="0"/>
                <a:ea typeface="Arial" charset="0"/>
                <a:cs typeface="Arial" charset="0"/>
              </a:rPr>
              <a:t>Inclusiveness</a:t>
            </a:r>
          </a:p>
          <a:p>
            <a:r>
              <a:rPr lang="en-US" dirty="0">
                <a:solidFill>
                  <a:srgbClr val="3C4648"/>
                </a:solidFill>
                <a:latin typeface="Arial" charset="0"/>
                <a:ea typeface="Arial" charset="0"/>
                <a:cs typeface="Arial" charset="0"/>
              </a:rPr>
              <a:t>Proactively engage citizens and non-state actors, including excluded &amp; vulnerable groups</a:t>
            </a:r>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136" y="3830993"/>
            <a:ext cx="1055146" cy="1055146"/>
          </a:xfrm>
          <a:prstGeom prst="rect">
            <a:avLst/>
          </a:prstGeom>
        </p:spPr>
      </p:pic>
      <p:pic>
        <p:nvPicPr>
          <p:cNvPr id="14" name="Picture 13">
            <a:extLst>
              <a:ext uri="{FF2B5EF4-FFF2-40B4-BE49-F238E27FC236}">
                <a16:creationId xmlns:a16="http://schemas.microsoft.com/office/drawing/2014/main" id="{884F8787-072B-CF48-86A7-0368775466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124" y="4886139"/>
            <a:ext cx="1055146" cy="1055146"/>
          </a:xfrm>
          <a:prstGeom prst="rect">
            <a:avLst/>
          </a:prstGeom>
        </p:spPr>
      </p:pic>
      <p:sp>
        <p:nvSpPr>
          <p:cNvPr id="19" name="TextBox 18">
            <a:extLst>
              <a:ext uri="{FF2B5EF4-FFF2-40B4-BE49-F238E27FC236}">
                <a16:creationId xmlns:a16="http://schemas.microsoft.com/office/drawing/2014/main" id="{27A668F4-EE3E-5F49-90AB-1BEDE049342C}"/>
              </a:ext>
            </a:extLst>
          </p:cNvPr>
          <p:cNvSpPr txBox="1"/>
          <p:nvPr/>
        </p:nvSpPr>
        <p:spPr>
          <a:xfrm>
            <a:off x="1770909" y="5052190"/>
            <a:ext cx="6235699" cy="646331"/>
          </a:xfrm>
          <a:prstGeom prst="rect">
            <a:avLst/>
          </a:prstGeom>
          <a:noFill/>
        </p:spPr>
        <p:txBody>
          <a:bodyPr wrap="square" rtlCol="0">
            <a:spAutoFit/>
          </a:bodyPr>
          <a:lstStyle/>
          <a:p>
            <a:r>
              <a:rPr lang="en-US" b="1" dirty="0">
                <a:solidFill>
                  <a:srgbClr val="FF6900"/>
                </a:solidFill>
                <a:latin typeface="Arial" charset="0"/>
                <a:ea typeface="Arial" charset="0"/>
                <a:cs typeface="Arial" charset="0"/>
              </a:rPr>
              <a:t>Respect for self-expression</a:t>
            </a:r>
          </a:p>
          <a:p>
            <a:r>
              <a:rPr lang="en-US" dirty="0">
                <a:solidFill>
                  <a:srgbClr val="3C4648"/>
                </a:solidFill>
                <a:latin typeface="Arial" charset="0"/>
                <a:ea typeface="Arial" charset="0"/>
                <a:cs typeface="Arial" charset="0"/>
              </a:rPr>
              <a:t>Allow articulate their interests in their own ways</a:t>
            </a:r>
          </a:p>
        </p:txBody>
      </p:sp>
      <p:pic>
        <p:nvPicPr>
          <p:cNvPr id="21" name="Picture 20">
            <a:extLst>
              <a:ext uri="{FF2B5EF4-FFF2-40B4-BE49-F238E27FC236}">
                <a16:creationId xmlns:a16="http://schemas.microsoft.com/office/drawing/2014/main" id="{7391296D-599F-554B-BF2D-9558C6303E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112" y="5802854"/>
            <a:ext cx="1055146" cy="1055146"/>
          </a:xfrm>
          <a:prstGeom prst="rect">
            <a:avLst/>
          </a:prstGeom>
        </p:spPr>
      </p:pic>
      <p:sp>
        <p:nvSpPr>
          <p:cNvPr id="23" name="TextBox 22">
            <a:extLst>
              <a:ext uri="{FF2B5EF4-FFF2-40B4-BE49-F238E27FC236}">
                <a16:creationId xmlns:a16="http://schemas.microsoft.com/office/drawing/2014/main" id="{CD3A7C24-8D8A-5440-82D3-92152C65EFC8}"/>
              </a:ext>
            </a:extLst>
          </p:cNvPr>
          <p:cNvSpPr txBox="1"/>
          <p:nvPr/>
        </p:nvSpPr>
        <p:spPr>
          <a:xfrm>
            <a:off x="1804947" y="5805399"/>
            <a:ext cx="6235699" cy="923330"/>
          </a:xfrm>
          <a:prstGeom prst="rect">
            <a:avLst/>
          </a:prstGeom>
          <a:noFill/>
        </p:spPr>
        <p:txBody>
          <a:bodyPr wrap="square" rtlCol="0">
            <a:spAutoFit/>
          </a:bodyPr>
          <a:lstStyle/>
          <a:p>
            <a:r>
              <a:rPr lang="en-US" b="1" dirty="0">
                <a:solidFill>
                  <a:srgbClr val="FF6900"/>
                </a:solidFill>
                <a:latin typeface="Arial" charset="0"/>
                <a:ea typeface="Arial" charset="0"/>
                <a:cs typeface="Arial" charset="0"/>
              </a:rPr>
              <a:t>Timeliness</a:t>
            </a:r>
          </a:p>
          <a:p>
            <a:r>
              <a:rPr lang="en-US" dirty="0">
                <a:solidFill>
                  <a:srgbClr val="3C4648"/>
                </a:solidFill>
                <a:latin typeface="Arial" charset="0"/>
                <a:ea typeface="Arial" charset="0"/>
                <a:cs typeface="Arial" charset="0"/>
              </a:rPr>
              <a:t>Sufficient time in the budget and policy cycles for inputs in each phase</a:t>
            </a:r>
          </a:p>
        </p:txBody>
      </p:sp>
    </p:spTree>
    <p:extLst>
      <p:ext uri="{BB962C8B-B14F-4D97-AF65-F5344CB8AC3E}">
        <p14:creationId xmlns:p14="http://schemas.microsoft.com/office/powerpoint/2010/main" val="207954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70336" y="5173295"/>
            <a:ext cx="1175123" cy="1456816"/>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5" name="TextBox 4"/>
          <p:cNvSpPr txBox="1"/>
          <p:nvPr/>
        </p:nvSpPr>
        <p:spPr>
          <a:xfrm>
            <a:off x="1711187" y="3046100"/>
            <a:ext cx="6235699" cy="923330"/>
          </a:xfrm>
          <a:prstGeom prst="rect">
            <a:avLst/>
          </a:prstGeom>
          <a:noFill/>
        </p:spPr>
        <p:txBody>
          <a:bodyPr wrap="square" rtlCol="0">
            <a:spAutoFit/>
          </a:bodyPr>
          <a:lstStyle/>
          <a:p>
            <a:r>
              <a:rPr lang="en-US" b="1" dirty="0">
                <a:solidFill>
                  <a:srgbClr val="FF6900"/>
                </a:solidFill>
                <a:latin typeface="Arial" charset="0"/>
                <a:ea typeface="Arial" charset="0"/>
                <a:cs typeface="Arial" charset="0"/>
              </a:rPr>
              <a:t>Sustainability</a:t>
            </a:r>
          </a:p>
          <a:p>
            <a:r>
              <a:rPr lang="en-US" dirty="0">
                <a:solidFill>
                  <a:srgbClr val="3C4648"/>
                </a:solidFill>
                <a:latin typeface="Arial" charset="0"/>
                <a:ea typeface="Arial" charset="0"/>
                <a:cs typeface="Arial" charset="0"/>
              </a:rPr>
              <a:t>Regular engagement, mutual trust over time; </a:t>
            </a:r>
            <a:r>
              <a:rPr lang="en-NZ" dirty="0">
                <a:solidFill>
                  <a:srgbClr val="3C4648"/>
                </a:solidFill>
                <a:latin typeface="Arial" charset="0"/>
                <a:ea typeface="Arial" charset="0"/>
                <a:cs typeface="Arial" charset="0"/>
              </a:rPr>
              <a:t>feedback for revision and </a:t>
            </a:r>
            <a:r>
              <a:rPr lang="en-US" dirty="0">
                <a:solidFill>
                  <a:srgbClr val="3C4648"/>
                </a:solidFill>
                <a:latin typeface="Arial" charset="0"/>
                <a:ea typeface="Arial" charset="0"/>
                <a:cs typeface="Arial" charset="0"/>
              </a:rPr>
              <a:t>institutionalize public participation</a:t>
            </a:r>
          </a:p>
        </p:txBody>
      </p:sp>
      <p:sp>
        <p:nvSpPr>
          <p:cNvPr id="18" name="TextBox 17"/>
          <p:cNvSpPr txBox="1"/>
          <p:nvPr/>
        </p:nvSpPr>
        <p:spPr>
          <a:xfrm>
            <a:off x="1711186" y="4337222"/>
            <a:ext cx="5958799" cy="923330"/>
          </a:xfrm>
          <a:prstGeom prst="rect">
            <a:avLst/>
          </a:prstGeom>
          <a:noFill/>
        </p:spPr>
        <p:txBody>
          <a:bodyPr wrap="square" rtlCol="0">
            <a:spAutoFit/>
          </a:bodyPr>
          <a:lstStyle/>
          <a:p>
            <a:r>
              <a:rPr lang="en-US" b="1" dirty="0">
                <a:solidFill>
                  <a:srgbClr val="FF6900"/>
                </a:solidFill>
                <a:latin typeface="Arial" charset="0"/>
                <a:ea typeface="Arial" charset="0"/>
                <a:cs typeface="Arial" charset="0"/>
              </a:rPr>
              <a:t>Complementarity</a:t>
            </a:r>
          </a:p>
          <a:p>
            <a:r>
              <a:rPr lang="en-US" dirty="0">
                <a:solidFill>
                  <a:srgbClr val="3C4648"/>
                </a:solidFill>
                <a:latin typeface="Arial" charset="0"/>
                <a:ea typeface="Arial" charset="0"/>
                <a:cs typeface="Arial" charset="0"/>
              </a:rPr>
              <a:t>Complement and increase the effectiveness of existing governance and accountability systems.</a:t>
            </a:r>
          </a:p>
        </p:txBody>
      </p:sp>
      <p:sp>
        <p:nvSpPr>
          <p:cNvPr id="31" name="TextBox 30"/>
          <p:cNvSpPr txBox="1"/>
          <p:nvPr/>
        </p:nvSpPr>
        <p:spPr>
          <a:xfrm>
            <a:off x="1711186" y="5628344"/>
            <a:ext cx="6235699" cy="923330"/>
          </a:xfrm>
          <a:prstGeom prst="rect">
            <a:avLst/>
          </a:prstGeom>
          <a:noFill/>
        </p:spPr>
        <p:txBody>
          <a:bodyPr wrap="square" rtlCol="0">
            <a:spAutoFit/>
          </a:bodyPr>
          <a:lstStyle/>
          <a:p>
            <a:r>
              <a:rPr lang="en-US" b="1" dirty="0">
                <a:solidFill>
                  <a:srgbClr val="FF6900"/>
                </a:solidFill>
                <a:latin typeface="Arial" charset="0"/>
                <a:ea typeface="Arial" charset="0"/>
                <a:cs typeface="Arial" charset="0"/>
              </a:rPr>
              <a:t>Reciprocity</a:t>
            </a:r>
          </a:p>
          <a:p>
            <a:r>
              <a:rPr lang="en-US" dirty="0">
                <a:solidFill>
                  <a:srgbClr val="3C4648"/>
                </a:solidFill>
                <a:latin typeface="Arial" charset="0"/>
                <a:ea typeface="Arial" charset="0"/>
                <a:cs typeface="Arial" charset="0"/>
              </a:rPr>
              <a:t>All state and non-state entities should be open about their mission, interests and representation </a:t>
            </a:r>
            <a:endParaRPr lang="en-US" sz="2200" dirty="0">
              <a:solidFill>
                <a:schemeClr val="bg1"/>
              </a:solidFill>
              <a:latin typeface="Arial" charset="0"/>
              <a:ea typeface="Arial" charset="0"/>
              <a:cs typeface="Arial" charset="0"/>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072" y="2840228"/>
            <a:ext cx="1055146" cy="1055146"/>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802" y="4130279"/>
            <a:ext cx="1055146" cy="1055146"/>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072" y="5608992"/>
            <a:ext cx="1055146" cy="1055146"/>
          </a:xfrm>
          <a:prstGeom prst="rect">
            <a:avLst/>
          </a:prstGeom>
        </p:spPr>
      </p:pic>
      <p:pic>
        <p:nvPicPr>
          <p:cNvPr id="12" name="Picture 11">
            <a:extLst>
              <a:ext uri="{FF2B5EF4-FFF2-40B4-BE49-F238E27FC236}">
                <a16:creationId xmlns:a16="http://schemas.microsoft.com/office/drawing/2014/main" id="{C7579C5A-397D-0541-954A-1B093CFFE4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276" y="577298"/>
            <a:ext cx="1055146" cy="1055146"/>
          </a:xfrm>
          <a:prstGeom prst="rect">
            <a:avLst/>
          </a:prstGeom>
        </p:spPr>
      </p:pic>
      <p:pic>
        <p:nvPicPr>
          <p:cNvPr id="14" name="Picture 13">
            <a:extLst>
              <a:ext uri="{FF2B5EF4-FFF2-40B4-BE49-F238E27FC236}">
                <a16:creationId xmlns:a16="http://schemas.microsoft.com/office/drawing/2014/main" id="{A294F205-79B2-104F-8A92-EE12FB94F0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889" y="1762538"/>
            <a:ext cx="1055146" cy="1055146"/>
          </a:xfrm>
          <a:prstGeom prst="rect">
            <a:avLst/>
          </a:prstGeom>
        </p:spPr>
      </p:pic>
      <p:sp>
        <p:nvSpPr>
          <p:cNvPr id="16" name="TextBox 15">
            <a:extLst>
              <a:ext uri="{FF2B5EF4-FFF2-40B4-BE49-F238E27FC236}">
                <a16:creationId xmlns:a16="http://schemas.microsoft.com/office/drawing/2014/main" id="{0FF35F3A-226D-8F41-BFCD-81B94EBF90C6}"/>
              </a:ext>
            </a:extLst>
          </p:cNvPr>
          <p:cNvSpPr txBox="1"/>
          <p:nvPr/>
        </p:nvSpPr>
        <p:spPr>
          <a:xfrm>
            <a:off x="1667713" y="819491"/>
            <a:ext cx="6235699" cy="1200329"/>
          </a:xfrm>
          <a:prstGeom prst="rect">
            <a:avLst/>
          </a:prstGeom>
          <a:noFill/>
        </p:spPr>
        <p:txBody>
          <a:bodyPr wrap="square" rtlCol="0">
            <a:spAutoFit/>
          </a:bodyPr>
          <a:lstStyle/>
          <a:p>
            <a:r>
              <a:rPr lang="en-US" b="1" dirty="0">
                <a:solidFill>
                  <a:srgbClr val="FF6900"/>
                </a:solidFill>
                <a:latin typeface="Arial" charset="0"/>
                <a:ea typeface="Arial" charset="0"/>
                <a:cs typeface="Arial" charset="0"/>
              </a:rPr>
              <a:t>Depth</a:t>
            </a:r>
          </a:p>
          <a:p>
            <a:r>
              <a:rPr lang="en-US" dirty="0">
                <a:solidFill>
                  <a:srgbClr val="3C4648"/>
                </a:solidFill>
                <a:latin typeface="Arial" charset="0"/>
                <a:ea typeface="Arial" charset="0"/>
                <a:cs typeface="Arial" charset="0"/>
              </a:rPr>
              <a:t>Provide information about key policy objectives, options, choices and trade-offs, potential impacts, and feedback </a:t>
            </a:r>
          </a:p>
          <a:p>
            <a:endParaRPr lang="en-US" dirty="0">
              <a:solidFill>
                <a:srgbClr val="3C4648"/>
              </a:solidFill>
              <a:latin typeface="Arial" charset="0"/>
              <a:ea typeface="Arial" charset="0"/>
              <a:cs typeface="Arial" charset="0"/>
            </a:endParaRPr>
          </a:p>
        </p:txBody>
      </p:sp>
      <p:sp>
        <p:nvSpPr>
          <p:cNvPr id="19" name="TextBox 18">
            <a:extLst>
              <a:ext uri="{FF2B5EF4-FFF2-40B4-BE49-F238E27FC236}">
                <a16:creationId xmlns:a16="http://schemas.microsoft.com/office/drawing/2014/main" id="{82754285-E536-1F43-BA7B-8BDA2E7F889A}"/>
              </a:ext>
            </a:extLst>
          </p:cNvPr>
          <p:cNvSpPr txBox="1"/>
          <p:nvPr/>
        </p:nvSpPr>
        <p:spPr>
          <a:xfrm>
            <a:off x="1683896" y="1938874"/>
            <a:ext cx="6067455" cy="923330"/>
          </a:xfrm>
          <a:prstGeom prst="rect">
            <a:avLst/>
          </a:prstGeom>
          <a:noFill/>
        </p:spPr>
        <p:txBody>
          <a:bodyPr wrap="square" rtlCol="0">
            <a:spAutoFit/>
          </a:bodyPr>
          <a:lstStyle/>
          <a:p>
            <a:r>
              <a:rPr lang="en-US" b="1" dirty="0">
                <a:solidFill>
                  <a:srgbClr val="FF6900"/>
                </a:solidFill>
                <a:latin typeface="Arial" charset="0"/>
                <a:ea typeface="Arial" charset="0"/>
                <a:cs typeface="Arial" charset="0"/>
              </a:rPr>
              <a:t>Proportionality</a:t>
            </a:r>
          </a:p>
          <a:p>
            <a:r>
              <a:rPr lang="en-US" dirty="0">
                <a:solidFill>
                  <a:srgbClr val="3C4648"/>
                </a:solidFill>
                <a:latin typeface="Arial" charset="0"/>
                <a:ea typeface="Arial" charset="0"/>
                <a:cs typeface="Arial" charset="0"/>
              </a:rPr>
              <a:t>Use mechanisms proportionate to the scale and impact of the issue</a:t>
            </a:r>
          </a:p>
        </p:txBody>
      </p:sp>
    </p:spTree>
    <p:extLst>
      <p:ext uri="{BB962C8B-B14F-4D97-AF65-F5344CB8AC3E}">
        <p14:creationId xmlns:p14="http://schemas.microsoft.com/office/powerpoint/2010/main" val="223085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DF066EFA-E8C6-41F5-9B00-36072B18DB59}"/>
              </a:ext>
            </a:extLst>
          </p:cNvPr>
          <p:cNvSpPr txBox="1"/>
          <p:nvPr/>
        </p:nvSpPr>
        <p:spPr>
          <a:xfrm>
            <a:off x="345989" y="715364"/>
            <a:ext cx="8513806" cy="461665"/>
          </a:xfrm>
          <a:prstGeom prst="rect">
            <a:avLst/>
          </a:prstGeom>
          <a:noFill/>
        </p:spPr>
        <p:txBody>
          <a:bodyPr wrap="square" rtlCol="0">
            <a:spAutoFit/>
          </a:bodyPr>
          <a:lstStyle/>
          <a:p>
            <a:r>
              <a:rPr lang="en-US" sz="2400" b="1" dirty="0">
                <a:solidFill>
                  <a:srgbClr val="FF6900"/>
                </a:solidFill>
                <a:latin typeface="Arial" panose="020B0604020202020204" pitchFamily="34" charset="0"/>
                <a:cs typeface="Arial" panose="020B0604020202020204" pitchFamily="34" charset="0"/>
              </a:rPr>
              <a:t>GIFT Principles of Public Participation in OBS-2017</a:t>
            </a:r>
            <a:endParaRPr lang="en-US" sz="2400" dirty="0">
              <a:solidFill>
                <a:srgbClr val="FF6900"/>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532048F1-7FA7-40A9-993D-292A593B3D8F}"/>
              </a:ext>
            </a:extLst>
          </p:cNvPr>
          <p:cNvSpPr txBox="1"/>
          <p:nvPr/>
        </p:nvSpPr>
        <p:spPr>
          <a:xfrm>
            <a:off x="637269" y="1603948"/>
            <a:ext cx="7337455" cy="307777"/>
          </a:xfrm>
          <a:prstGeom prst="rect">
            <a:avLst/>
          </a:prstGeom>
          <a:noFill/>
        </p:spPr>
        <p:txBody>
          <a:bodyPr wrap="square" rtlCol="0">
            <a:spAutoFit/>
          </a:bodyPr>
          <a:lstStyle/>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graphicFrame>
        <p:nvGraphicFramePr>
          <p:cNvPr id="5" name="Tabla 4">
            <a:extLst>
              <a:ext uri="{FF2B5EF4-FFF2-40B4-BE49-F238E27FC236}">
                <a16:creationId xmlns:a16="http://schemas.microsoft.com/office/drawing/2014/main" id="{F3FAE814-8C24-4044-BA56-1136AFB44FF3}"/>
              </a:ext>
            </a:extLst>
          </p:cNvPr>
          <p:cNvGraphicFramePr>
            <a:graphicFrameLocks noGrp="1"/>
          </p:cNvGraphicFramePr>
          <p:nvPr>
            <p:extLst/>
          </p:nvPr>
        </p:nvGraphicFramePr>
        <p:xfrm>
          <a:off x="1111636" y="1635223"/>
          <a:ext cx="6648844" cy="4798999"/>
        </p:xfrm>
        <a:graphic>
          <a:graphicData uri="http://schemas.openxmlformats.org/drawingml/2006/table">
            <a:tbl>
              <a:tblPr firstRow="1" firstCol="1" bandRow="1">
                <a:tableStyleId>{5C22544A-7EE6-4342-B048-85BDC9FD1C3A}</a:tableStyleId>
              </a:tblPr>
              <a:tblGrid>
                <a:gridCol w="1926520">
                  <a:extLst>
                    <a:ext uri="{9D8B030D-6E8A-4147-A177-3AD203B41FA5}">
                      <a16:colId xmlns:a16="http://schemas.microsoft.com/office/drawing/2014/main" val="3242739236"/>
                    </a:ext>
                  </a:extLst>
                </a:gridCol>
                <a:gridCol w="4722324">
                  <a:extLst>
                    <a:ext uri="{9D8B030D-6E8A-4147-A177-3AD203B41FA5}">
                      <a16:colId xmlns:a16="http://schemas.microsoft.com/office/drawing/2014/main" val="2506415244"/>
                    </a:ext>
                  </a:extLst>
                </a:gridCol>
              </a:tblGrid>
              <a:tr h="715543">
                <a:tc>
                  <a:txBody>
                    <a:bodyPr/>
                    <a:lstStyle/>
                    <a:p>
                      <a:pPr>
                        <a:lnSpc>
                          <a:spcPct val="107000"/>
                        </a:lnSpc>
                        <a:spcAft>
                          <a:spcPts val="0"/>
                        </a:spcAft>
                      </a:pPr>
                      <a:r>
                        <a:rPr lang="en-US" sz="1400" dirty="0">
                          <a:solidFill>
                            <a:srgbClr val="FF6900"/>
                          </a:solidFill>
                          <a:effectLst/>
                          <a:latin typeface="Arial" panose="020B0604020202020204" pitchFamily="34" charset="0"/>
                          <a:cs typeface="Arial" panose="020B0604020202020204" pitchFamily="34" charset="0"/>
                        </a:rPr>
                        <a:t>Principles of Public Participation in Fiscal Policy</a:t>
                      </a:r>
                    </a:p>
                    <a:p>
                      <a:pPr>
                        <a:lnSpc>
                          <a:spcPct val="107000"/>
                        </a:lnSpc>
                        <a:spcAft>
                          <a:spcPts val="0"/>
                        </a:spcAft>
                      </a:pP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US" sz="1400" dirty="0">
                        <a:solidFill>
                          <a:schemeClr val="tx1"/>
                        </a:solidFill>
                        <a:effectLst/>
                        <a:latin typeface="Arial" panose="020B0604020202020204" pitchFamily="34" charset="0"/>
                        <a:cs typeface="Arial" panose="020B0604020202020204" pitchFamily="34" charset="0"/>
                      </a:endParaRPr>
                    </a:p>
                    <a:p>
                      <a:pPr>
                        <a:lnSpc>
                          <a:spcPct val="107000"/>
                        </a:lnSpc>
                        <a:spcAft>
                          <a:spcPts val="0"/>
                        </a:spcAft>
                      </a:pPr>
                      <a:r>
                        <a:rPr lang="en-US" sz="1400" dirty="0">
                          <a:solidFill>
                            <a:srgbClr val="FF6900"/>
                          </a:solidFill>
                          <a:effectLst/>
                          <a:latin typeface="Arial" panose="020B0604020202020204" pitchFamily="34" charset="0"/>
                          <a:cs typeface="Arial" panose="020B0604020202020204" pitchFamily="34" charset="0"/>
                        </a:rPr>
                        <a:t>OBS 2017 Questions</a:t>
                      </a:r>
                      <a:endParaRPr lang="es-MX" sz="1200" dirty="0">
                        <a:solidFill>
                          <a:srgbClr val="FF69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4545284"/>
                  </a:ext>
                </a:extLst>
              </a:tr>
              <a:tr h="1199709">
                <a:tc>
                  <a:txBody>
                    <a:bodyPr/>
                    <a:lstStyle/>
                    <a:p>
                      <a:pPr>
                        <a:lnSpc>
                          <a:spcPct val="107000"/>
                        </a:lnSpc>
                        <a:spcAft>
                          <a:spcPts val="0"/>
                        </a:spcAft>
                      </a:pPr>
                      <a:r>
                        <a:rPr lang="en-US" sz="1400" dirty="0">
                          <a:solidFill>
                            <a:srgbClr val="FF6900"/>
                          </a:solidFill>
                          <a:effectLst/>
                          <a:latin typeface="Arial" panose="020B0604020202020204" pitchFamily="34" charset="0"/>
                          <a:cs typeface="Arial" panose="020B0604020202020204" pitchFamily="34" charset="0"/>
                        </a:rPr>
                        <a:t>Inclusiveness</a:t>
                      </a:r>
                      <a:endParaRPr lang="es-MX" sz="1200" dirty="0">
                        <a:solidFill>
                          <a:srgbClr val="FF69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400" dirty="0">
                          <a:solidFill>
                            <a:schemeClr val="tx1"/>
                          </a:solidFill>
                          <a:effectLst/>
                          <a:latin typeface="Arial" panose="020B0604020202020204" pitchFamily="34" charset="0"/>
                          <a:cs typeface="Arial" panose="020B0604020202020204" pitchFamily="34" charset="0"/>
                        </a:rPr>
                        <a:t>126, 129: Executives take concrete steps to include vulnerable or underrepresented groups</a:t>
                      </a:r>
                      <a:endParaRPr lang="es-MX" sz="1200" dirty="0">
                        <a:solidFill>
                          <a:schemeClr val="tx1"/>
                        </a:solidFill>
                        <a:effectLst/>
                        <a:latin typeface="Arial" panose="020B0604020202020204" pitchFamily="34" charset="0"/>
                        <a:cs typeface="Arial" panose="020B0604020202020204" pitchFamily="34" charset="0"/>
                      </a:endParaRPr>
                    </a:p>
                    <a:p>
                      <a:pPr>
                        <a:lnSpc>
                          <a:spcPct val="107000"/>
                        </a:lnSpc>
                        <a:spcAft>
                          <a:spcPts val="0"/>
                        </a:spcAft>
                      </a:pPr>
                      <a:r>
                        <a:rPr lang="en-US" sz="1400" dirty="0">
                          <a:solidFill>
                            <a:schemeClr val="tx1"/>
                          </a:solidFill>
                          <a:effectLst/>
                          <a:latin typeface="Arial" panose="020B0604020202020204" pitchFamily="34" charset="0"/>
                          <a:cs typeface="Arial" panose="020B0604020202020204" pitchFamily="34" charset="0"/>
                        </a:rPr>
                        <a:t>125, 128, 135: Mechanisms at budget formulation and approval stages show evidence of inclusiveness</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7139022"/>
                  </a:ext>
                </a:extLst>
              </a:tr>
              <a:tr h="473460">
                <a:tc>
                  <a:txBody>
                    <a:bodyPr/>
                    <a:lstStyle/>
                    <a:p>
                      <a:pPr>
                        <a:lnSpc>
                          <a:spcPct val="107000"/>
                        </a:lnSpc>
                        <a:spcAft>
                          <a:spcPts val="0"/>
                        </a:spcAft>
                      </a:pPr>
                      <a:r>
                        <a:rPr lang="en-US" sz="1400" dirty="0">
                          <a:solidFill>
                            <a:srgbClr val="FF6900"/>
                          </a:solidFill>
                          <a:effectLst/>
                          <a:latin typeface="Arial" panose="020B0604020202020204" pitchFamily="34" charset="0"/>
                          <a:cs typeface="Arial" panose="020B0604020202020204" pitchFamily="34" charset="0"/>
                        </a:rPr>
                        <a:t>Timeliness</a:t>
                      </a:r>
                      <a:endParaRPr lang="es-MX" sz="1200" dirty="0">
                        <a:solidFill>
                          <a:srgbClr val="FF69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400" dirty="0">
                          <a:solidFill>
                            <a:schemeClr val="tx1"/>
                          </a:solidFill>
                          <a:effectLst/>
                          <a:latin typeface="Arial" panose="020B0604020202020204" pitchFamily="34" charset="0"/>
                          <a:cs typeface="Arial" panose="020B0604020202020204" pitchFamily="34" charset="0"/>
                        </a:rPr>
                        <a:t>125: Mechanisms at formulation ensure early participation, before major decisions made</a:t>
                      </a:r>
                    </a:p>
                    <a:p>
                      <a:pPr>
                        <a:lnSpc>
                          <a:spcPct val="107000"/>
                        </a:lnSpc>
                        <a:spcAft>
                          <a:spcPts val="0"/>
                        </a:spcAft>
                      </a:pP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4009494"/>
                  </a:ext>
                </a:extLst>
              </a:tr>
              <a:tr h="957626">
                <a:tc>
                  <a:txBody>
                    <a:bodyPr/>
                    <a:lstStyle/>
                    <a:p>
                      <a:pPr>
                        <a:lnSpc>
                          <a:spcPct val="107000"/>
                        </a:lnSpc>
                        <a:spcAft>
                          <a:spcPts val="0"/>
                        </a:spcAft>
                      </a:pPr>
                      <a:r>
                        <a:rPr lang="en-US" sz="1400" dirty="0">
                          <a:solidFill>
                            <a:srgbClr val="FF6900"/>
                          </a:solidFill>
                          <a:effectLst/>
                          <a:latin typeface="Arial" panose="020B0604020202020204" pitchFamily="34" charset="0"/>
                          <a:cs typeface="Arial" panose="020B0604020202020204" pitchFamily="34" charset="0"/>
                        </a:rPr>
                        <a:t>Openness / Depth</a:t>
                      </a:r>
                      <a:endParaRPr lang="es-MX" sz="1200" dirty="0">
                        <a:solidFill>
                          <a:srgbClr val="FF69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400" dirty="0">
                          <a:solidFill>
                            <a:schemeClr val="tx1"/>
                          </a:solidFill>
                          <a:effectLst/>
                          <a:latin typeface="Arial" panose="020B0604020202020204" pitchFamily="34" charset="0"/>
                          <a:cs typeface="Arial" panose="020B0604020202020204" pitchFamily="34" charset="0"/>
                        </a:rPr>
                        <a:t>127, 130, 137: Ensuring a wide scope of discussion on all key budget issues, not just a few</a:t>
                      </a:r>
                      <a:endParaRPr lang="es-MX" sz="1200" dirty="0">
                        <a:solidFill>
                          <a:schemeClr val="tx1"/>
                        </a:solidFill>
                        <a:effectLst/>
                        <a:latin typeface="Arial" panose="020B0604020202020204" pitchFamily="34" charset="0"/>
                        <a:cs typeface="Arial" panose="020B0604020202020204" pitchFamily="34" charset="0"/>
                      </a:endParaRPr>
                    </a:p>
                    <a:p>
                      <a:pPr>
                        <a:lnSpc>
                          <a:spcPct val="107000"/>
                        </a:lnSpc>
                        <a:spcAft>
                          <a:spcPts val="0"/>
                        </a:spcAft>
                      </a:pPr>
                      <a:r>
                        <a:rPr lang="en-US" sz="1400" dirty="0">
                          <a:solidFill>
                            <a:schemeClr val="tx1"/>
                          </a:solidFill>
                          <a:effectLst/>
                          <a:latin typeface="Arial" panose="020B0604020202020204" pitchFamily="34" charset="0"/>
                          <a:cs typeface="Arial" panose="020B0604020202020204" pitchFamily="34" charset="0"/>
                        </a:rPr>
                        <a:t>131: Purposes and scope of participation are clearly provided in advance</a:t>
                      </a:r>
                    </a:p>
                    <a:p>
                      <a:pPr>
                        <a:lnSpc>
                          <a:spcPct val="107000"/>
                        </a:lnSpc>
                        <a:spcAft>
                          <a:spcPts val="0"/>
                        </a:spcAft>
                      </a:pP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274321"/>
                  </a:ext>
                </a:extLst>
              </a:tr>
              <a:tr h="957626">
                <a:tc>
                  <a:txBody>
                    <a:bodyPr/>
                    <a:lstStyle/>
                    <a:p>
                      <a:pPr>
                        <a:lnSpc>
                          <a:spcPct val="107000"/>
                        </a:lnSpc>
                        <a:spcAft>
                          <a:spcPts val="0"/>
                        </a:spcAft>
                      </a:pPr>
                      <a:r>
                        <a:rPr lang="en-US" sz="1400" dirty="0">
                          <a:solidFill>
                            <a:srgbClr val="FF6900"/>
                          </a:solidFill>
                          <a:effectLst/>
                          <a:latin typeface="Arial" panose="020B0604020202020204" pitchFamily="34" charset="0"/>
                          <a:cs typeface="Arial" panose="020B0604020202020204" pitchFamily="34" charset="0"/>
                        </a:rPr>
                        <a:t>Sustainability</a:t>
                      </a:r>
                      <a:endParaRPr lang="es-MX" sz="1200" dirty="0">
                        <a:solidFill>
                          <a:srgbClr val="FF69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400" dirty="0">
                          <a:solidFill>
                            <a:schemeClr val="tx1"/>
                          </a:solidFill>
                          <a:effectLst/>
                          <a:latin typeface="Arial" panose="020B0604020202020204" pitchFamily="34" charset="0"/>
                          <a:cs typeface="Arial" panose="020B0604020202020204" pitchFamily="34" charset="0"/>
                        </a:rPr>
                        <a:t>132, 133, 138, 141: Executives, legislatures, and supreme audit institutions provide feedback on inputs received from the public, encouraging further engagement </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8717721"/>
                  </a:ext>
                </a:extLst>
              </a:tr>
            </a:tbl>
          </a:graphicData>
        </a:graphic>
      </p:graphicFrame>
    </p:spTree>
    <p:extLst>
      <p:ext uri="{BB962C8B-B14F-4D97-AF65-F5344CB8AC3E}">
        <p14:creationId xmlns:p14="http://schemas.microsoft.com/office/powerpoint/2010/main" val="580053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DF066EFA-E8C6-41F5-9B00-36072B18DB59}"/>
              </a:ext>
            </a:extLst>
          </p:cNvPr>
          <p:cNvSpPr txBox="1"/>
          <p:nvPr/>
        </p:nvSpPr>
        <p:spPr>
          <a:xfrm>
            <a:off x="952106" y="715364"/>
            <a:ext cx="7682846" cy="461665"/>
          </a:xfrm>
          <a:prstGeom prst="rect">
            <a:avLst/>
          </a:prstGeom>
          <a:noFill/>
        </p:spPr>
        <p:txBody>
          <a:bodyPr wrap="square" rtlCol="0">
            <a:spAutoFit/>
          </a:bodyPr>
          <a:lstStyle/>
          <a:p>
            <a:r>
              <a:rPr lang="en-US" sz="2400" b="1" dirty="0">
                <a:solidFill>
                  <a:srgbClr val="FF6900"/>
                </a:solidFill>
                <a:latin typeface="Arial" panose="020B0604020202020204" pitchFamily="34" charset="0"/>
                <a:cs typeface="Arial" panose="020B0604020202020204" pitchFamily="34" charset="0"/>
              </a:rPr>
              <a:t>1. Main changes from the OBS 2015 to the 2017 </a:t>
            </a:r>
            <a:endParaRPr lang="en-US" sz="2400" dirty="0">
              <a:solidFill>
                <a:srgbClr val="FF6900"/>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532048F1-7FA7-40A9-993D-292A593B3D8F}"/>
              </a:ext>
            </a:extLst>
          </p:cNvPr>
          <p:cNvSpPr txBox="1"/>
          <p:nvPr/>
        </p:nvSpPr>
        <p:spPr>
          <a:xfrm>
            <a:off x="624912" y="1369170"/>
            <a:ext cx="7337455"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FF6900"/>
                </a:solidFill>
                <a:latin typeface="Arial" panose="020B0604020202020204" pitchFamily="34" charset="0"/>
                <a:cs typeface="Arial" panose="020B0604020202020204" pitchFamily="34" charset="0"/>
              </a:rPr>
              <a:t>2015</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a:t>
            </a:r>
            <a:r>
              <a:rPr lang="en-US" b="1" dirty="0">
                <a:latin typeface="Arial" panose="020B0604020202020204" pitchFamily="34" charset="0"/>
                <a:cs typeface="Arial" panose="020B0604020202020204" pitchFamily="34" charset="0"/>
              </a:rPr>
              <a:t> </a:t>
            </a:r>
            <a:r>
              <a:rPr lang="en-US" b="1" dirty="0">
                <a:solidFill>
                  <a:srgbClr val="FF6900"/>
                </a:solidFill>
                <a:latin typeface="Arial" panose="020B0604020202020204" pitchFamily="34" charset="0"/>
                <a:cs typeface="Arial" panose="020B0604020202020204" pitchFamily="34" charset="0"/>
              </a:rPr>
              <a:t>2017</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OBS </a:t>
            </a:r>
            <a:r>
              <a:rPr lang="en-US" b="1" dirty="0">
                <a:solidFill>
                  <a:srgbClr val="FF6900"/>
                </a:solidFill>
                <a:latin typeface="Arial" panose="020B0604020202020204" pitchFamily="34" charset="0"/>
                <a:cs typeface="Arial" panose="020B0604020202020204" pitchFamily="34" charset="0"/>
              </a:rPr>
              <a:t>not comparable</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Only participation </a:t>
            </a:r>
            <a:r>
              <a:rPr lang="en-US" u="sng" dirty="0">
                <a:latin typeface="Arial" panose="020B0604020202020204" pitchFamily="34" charset="0"/>
                <a:cs typeface="Arial" panose="020B0604020202020204" pitchFamily="34" charset="0"/>
              </a:rPr>
              <a:t>related directly </a:t>
            </a:r>
            <a:r>
              <a:rPr lang="en-US" dirty="0">
                <a:latin typeface="Arial" panose="020B0604020202020204" pitchFamily="34" charset="0"/>
                <a:cs typeface="Arial" panose="020B0604020202020204" pitchFamily="34" charset="0"/>
              </a:rPr>
              <a:t>to the </a:t>
            </a:r>
            <a:r>
              <a:rPr lang="en-US" u="sng" dirty="0">
                <a:latin typeface="Arial" panose="020B0604020202020204" pitchFamily="34" charset="0"/>
                <a:cs typeface="Arial" panose="020B0604020202020204" pitchFamily="34" charset="0"/>
              </a:rPr>
              <a:t>NATIONAL</a:t>
            </a:r>
            <a:r>
              <a:rPr lang="en-US" dirty="0">
                <a:latin typeface="Arial" panose="020B0604020202020204" pitchFamily="34" charset="0"/>
                <a:cs typeface="Arial" panose="020B0604020202020204" pitchFamily="34" charset="0"/>
              </a:rPr>
              <a:t> budget is measured</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Higher standards: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800100" lvl="1" indent="-342900">
              <a:buAutoNum type="arabicPeriod"/>
            </a:pPr>
            <a:r>
              <a:rPr lang="en-US" dirty="0">
                <a:latin typeface="Arial" panose="020B0604020202020204" pitchFamily="34" charset="0"/>
                <a:cs typeface="Arial" panose="020B0604020202020204" pitchFamily="34" charset="0"/>
              </a:rPr>
              <a:t>Highest scores for </a:t>
            </a:r>
            <a:r>
              <a:rPr lang="en-US" b="1" dirty="0">
                <a:solidFill>
                  <a:srgbClr val="FF6900"/>
                </a:solidFill>
                <a:latin typeface="Arial" panose="020B0604020202020204" pitchFamily="34" charset="0"/>
                <a:cs typeface="Arial" panose="020B0604020202020204" pitchFamily="34" charset="0"/>
              </a:rPr>
              <a:t>engagement between government (</a:t>
            </a:r>
            <a:r>
              <a:rPr lang="en-US" b="1" dirty="0" err="1">
                <a:solidFill>
                  <a:srgbClr val="FF6900"/>
                </a:solidFill>
                <a:latin typeface="Arial" panose="020B0604020202020204" pitchFamily="34" charset="0"/>
                <a:cs typeface="Arial" panose="020B0604020202020204" pitchFamily="34" charset="0"/>
              </a:rPr>
              <a:t>MoF</a:t>
            </a:r>
            <a:r>
              <a:rPr lang="en-US" b="1" dirty="0">
                <a:solidFill>
                  <a:srgbClr val="FF6900"/>
                </a:solidFill>
                <a:latin typeface="Arial" panose="020B0604020202020204" pitchFamily="34" charset="0"/>
                <a:cs typeface="Arial" panose="020B0604020202020204" pitchFamily="34" charset="0"/>
              </a:rPr>
              <a:t>) &amp; citizens</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collection of citizen input</a:t>
            </a:r>
          </a:p>
          <a:p>
            <a:pPr marL="800100" lvl="1" indent="-342900">
              <a:buAutoNum type="arabicPeriod"/>
            </a:pPr>
            <a:r>
              <a:rPr lang="en-US" dirty="0">
                <a:latin typeface="Arial" panose="020B0604020202020204" pitchFamily="34" charset="0"/>
                <a:cs typeface="Arial" panose="020B0604020202020204" pitchFamily="34" charset="0"/>
              </a:rPr>
              <a:t>Reach a </a:t>
            </a:r>
            <a:r>
              <a:rPr lang="en-US" b="1" dirty="0">
                <a:solidFill>
                  <a:srgbClr val="FF6900"/>
                </a:solidFill>
                <a:latin typeface="Arial" panose="020B0604020202020204" pitchFamily="34" charset="0"/>
                <a:cs typeface="Arial" panose="020B0604020202020204" pitchFamily="34" charset="0"/>
              </a:rPr>
              <a:t>wide public </a:t>
            </a:r>
            <a:r>
              <a:rPr lang="en-US" dirty="0">
                <a:latin typeface="Arial" panose="020B0604020202020204" pitchFamily="34" charset="0"/>
                <a:cs typeface="Arial" panose="020B0604020202020204" pitchFamily="34" charset="0"/>
              </a:rPr>
              <a:t>(special attention to vulnerable groups)</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selecting groups or individuals for feedback</a:t>
            </a:r>
          </a:p>
          <a:p>
            <a:pPr marL="800100" lvl="1" indent="-342900">
              <a:buAutoNum type="arabicPeriod"/>
            </a:pPr>
            <a:r>
              <a:rPr lang="en-US" dirty="0">
                <a:latin typeface="Arial" panose="020B0604020202020204" pitchFamily="34" charset="0"/>
                <a:cs typeface="Arial" panose="020B0604020202020204" pitchFamily="34" charset="0"/>
              </a:rPr>
              <a:t>Capture more information about the </a:t>
            </a:r>
            <a:r>
              <a:rPr lang="en-US" b="1" dirty="0">
                <a:solidFill>
                  <a:srgbClr val="FF6900"/>
                </a:solidFill>
                <a:latin typeface="Arial" panose="020B0604020202020204" pitchFamily="34" charset="0"/>
                <a:cs typeface="Arial" panose="020B0604020202020204" pitchFamily="34" charset="0"/>
              </a:rPr>
              <a:t>scope covered in consultations </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engage citizens in discussing macroeconomic issues, revenue, debt, </a:t>
            </a:r>
            <a:r>
              <a:rPr lang="en-US" dirty="0" err="1">
                <a:latin typeface="Arial" panose="020B0604020202020204" pitchFamily="34" charset="0"/>
                <a:cs typeface="Arial" panose="020B0604020202020204" pitchFamily="34" charset="0"/>
              </a:rPr>
              <a:t>etc</a:t>
            </a:r>
            <a:r>
              <a:rPr lang="en-US" dirty="0">
                <a:latin typeface="Arial" panose="020B0604020202020204" pitchFamily="34" charset="0"/>
                <a:cs typeface="Arial" panose="020B0604020202020204" pitchFamily="34" charset="0"/>
              </a:rPr>
              <a:t>,)</a:t>
            </a:r>
          </a:p>
          <a:p>
            <a:pPr lvl="1"/>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474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DF066EFA-E8C6-41F5-9B00-36072B18DB59}"/>
              </a:ext>
            </a:extLst>
          </p:cNvPr>
          <p:cNvSpPr txBox="1"/>
          <p:nvPr/>
        </p:nvSpPr>
        <p:spPr>
          <a:xfrm>
            <a:off x="649625" y="604153"/>
            <a:ext cx="7682846" cy="892552"/>
          </a:xfrm>
          <a:prstGeom prst="rect">
            <a:avLst/>
          </a:prstGeom>
          <a:noFill/>
        </p:spPr>
        <p:txBody>
          <a:bodyPr wrap="square" rtlCol="0">
            <a:spAutoFit/>
          </a:bodyPr>
          <a:lstStyle/>
          <a:p>
            <a:r>
              <a:rPr lang="en-US" sz="2600" b="1" dirty="0">
                <a:solidFill>
                  <a:srgbClr val="FF6900"/>
                </a:solidFill>
                <a:latin typeface="Arial" panose="020B0604020202020204" pitchFamily="34" charset="0"/>
                <a:cs typeface="Arial" panose="020B0604020202020204" pitchFamily="34" charset="0"/>
              </a:rPr>
              <a:t>2. Implications of the changes from the OBS 2015 to 2017 </a:t>
            </a:r>
            <a:endParaRPr lang="en-US" sz="2600" dirty="0">
              <a:solidFill>
                <a:srgbClr val="FF6900"/>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532048F1-7FA7-40A9-993D-292A593B3D8F}"/>
              </a:ext>
            </a:extLst>
          </p:cNvPr>
          <p:cNvSpPr txBox="1"/>
          <p:nvPr/>
        </p:nvSpPr>
        <p:spPr>
          <a:xfrm>
            <a:off x="649625" y="1727517"/>
            <a:ext cx="7337455" cy="4185761"/>
          </a:xfrm>
          <a:prstGeom prst="rect">
            <a:avLst/>
          </a:prstGeom>
          <a:noFill/>
        </p:spPr>
        <p:txBody>
          <a:bodyPr wrap="square" rtlCol="0">
            <a:spAutoFit/>
          </a:bodyPr>
          <a:lstStyle/>
          <a:p>
            <a:pPr lvl="1"/>
            <a:endParaRPr lang="en-US" sz="2600" dirty="0">
              <a:latin typeface="Arial" panose="020B0604020202020204" pitchFamily="34" charset="0"/>
              <a:cs typeface="Arial" panose="020B0604020202020204" pitchFamily="34" charset="0"/>
            </a:endParaRPr>
          </a:p>
          <a:p>
            <a:pPr algn="ctr"/>
            <a:r>
              <a:rPr lang="en-US" sz="2400" u="sng" dirty="0">
                <a:latin typeface="Arial" panose="020B0604020202020204" pitchFamily="34" charset="0"/>
                <a:cs typeface="Arial" panose="020B0604020202020204" pitchFamily="34" charset="0"/>
              </a:rPr>
              <a:t>Caveats: </a:t>
            </a:r>
          </a:p>
          <a:p>
            <a:pPr algn="ctr"/>
            <a:endParaRPr lang="en-US" sz="2400" u="sng" dirty="0">
              <a:latin typeface="Arial" panose="020B0604020202020204" pitchFamily="34" charset="0"/>
              <a:cs typeface="Arial" panose="020B0604020202020204" pitchFamily="34" charset="0"/>
            </a:endParaRPr>
          </a:p>
          <a:p>
            <a:pPr marL="800100" lvl="1" indent="-342900">
              <a:buAutoNum type="arabicPeriod"/>
            </a:pPr>
            <a:r>
              <a:rPr lang="en-US" sz="2400" dirty="0">
                <a:latin typeface="Arial" panose="020B0604020202020204" pitchFamily="34" charset="0"/>
                <a:cs typeface="Arial" panose="020B0604020202020204" pitchFamily="34" charset="0"/>
              </a:rPr>
              <a:t>Measures may overestimate the quality of participation processes &amp; undervalue informal participation mechanisms</a:t>
            </a:r>
          </a:p>
          <a:p>
            <a:pPr marL="800100" lvl="1" indent="-342900">
              <a:buAutoNum type="arabicPeriod"/>
            </a:pPr>
            <a:r>
              <a:rPr lang="en-US" sz="2400" dirty="0">
                <a:latin typeface="Arial" panose="020B0604020202020204" pitchFamily="34" charset="0"/>
                <a:cs typeface="Arial" panose="020B0604020202020204" pitchFamily="34" charset="0"/>
              </a:rPr>
              <a:t>In some countries with limited national opportunities, there is robust local budget participation  </a:t>
            </a:r>
          </a:p>
          <a:p>
            <a:pPr marL="800100" lvl="1" indent="-342900">
              <a:buAutoNum type="arabicPeriod"/>
            </a:pPr>
            <a:r>
              <a:rPr lang="en-US" sz="2400" dirty="0">
                <a:latin typeface="Arial" panose="020B0604020202020204" pitchFamily="34" charset="0"/>
                <a:cs typeface="Arial" panose="020B0604020202020204" pitchFamily="34" charset="0"/>
              </a:rPr>
              <a:t>Line ministries are commonly more in contact with the public (service delivery)</a:t>
            </a:r>
          </a:p>
        </p:txBody>
      </p:sp>
    </p:spTree>
    <p:extLst>
      <p:ext uri="{BB962C8B-B14F-4D97-AF65-F5344CB8AC3E}">
        <p14:creationId xmlns:p14="http://schemas.microsoft.com/office/powerpoint/2010/main" val="579910906"/>
      </p:ext>
    </p:extLst>
  </p:cSld>
  <p:clrMapOvr>
    <a:masterClrMapping/>
  </p:clrMapOvr>
</p:sld>
</file>

<file path=ppt/theme/theme1.xml><?xml version="1.0" encoding="utf-8"?>
<a:theme xmlns:a="http://schemas.openxmlformats.org/drawingml/2006/main" name="gif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8904</TotalTime>
  <Words>2833</Words>
  <Application>Microsoft Macintosh PowerPoint</Application>
  <PresentationFormat>On-screen Show (4:3)</PresentationFormat>
  <Paragraphs>291</Paragraphs>
  <Slides>33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Courier New</vt:lpstr>
      <vt:lpstr>Wingdings</vt:lpstr>
      <vt:lpstr>gift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 O</dc:creator>
  <cp:lastModifiedBy>Juan P. Guerrero Amparan</cp:lastModifiedBy>
  <cp:revision>559</cp:revision>
  <cp:lastPrinted>2017-02-10T02:14:13Z</cp:lastPrinted>
  <dcterms:created xsi:type="dcterms:W3CDTF">2015-03-01T23:52:29Z</dcterms:created>
  <dcterms:modified xsi:type="dcterms:W3CDTF">2018-02-21T00:36:38Z</dcterms:modified>
</cp:coreProperties>
</file>