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88" r:id="rId3"/>
    <p:sldId id="311" r:id="rId4"/>
    <p:sldId id="300" r:id="rId5"/>
    <p:sldId id="290" r:id="rId6"/>
    <p:sldId id="292" r:id="rId7"/>
    <p:sldId id="293" r:id="rId8"/>
    <p:sldId id="296" r:id="rId9"/>
    <p:sldId id="295" r:id="rId10"/>
    <p:sldId id="299" r:id="rId11"/>
    <p:sldId id="310" r:id="rId12"/>
    <p:sldId id="336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262" r:id="rId34"/>
  </p:sldIdLst>
  <p:sldSz cx="9144000" cy="6858000" type="screen4x3"/>
  <p:notesSz cx="7010400" cy="9296400"/>
  <p:embeddedFontLst>
    <p:embeddedFont>
      <p:font typeface="Sylfaen" panose="010A0502050306030303" pitchFamily="18" charset="0"/>
      <p:regular r:id="rId37"/>
    </p:embeddedFont>
    <p:embeddedFont>
      <p:font typeface="Wingdings 2" panose="05020102010507070707" pitchFamily="18" charset="2"/>
      <p:regular r:id="rId38"/>
    </p:embeddedFont>
    <p:embeddedFont>
      <p:font typeface="BPG Nino Mtavruli" panose="020B0604020202020204" charset="0"/>
      <p:regular r:id="rId39"/>
      <p:bold r:id="rId40"/>
    </p:embeddedFont>
    <p:embeddedFont>
      <p:font typeface="BPG Algeti Compact" panose="020B0604020202020204" charset="0"/>
      <p:regular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BPG Glaho" panose="020B0604020202020204" charset="0"/>
      <p:regular r:id="rId46"/>
      <p:bold r:id="rId47"/>
    </p:embeddedFont>
    <p:embeddedFont>
      <p:font typeface="DejaVu Sans" panose="020B0604020202020204" charset="0"/>
      <p:regular r:id="rId48"/>
      <p:bold r:id="rId49"/>
      <p:italic r:id="rId50"/>
      <p:bold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97" userDrawn="1">
          <p15:clr>
            <a:srgbClr val="A4A3A4"/>
          </p15:clr>
        </p15:guide>
        <p15:guide id="2" pos="2228" userDrawn="1">
          <p15:clr>
            <a:srgbClr val="A4A3A4"/>
          </p15:clr>
        </p15:guide>
        <p15:guide id="3" orient="horz" pos="2928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FFFFFF"/>
    <a:srgbClr val="B6D881"/>
    <a:srgbClr val="DDDDDD"/>
    <a:srgbClr val="C9F5FF"/>
    <a:srgbClr val="2E7E5A"/>
    <a:srgbClr val="4F8725"/>
    <a:srgbClr val="F6E564"/>
    <a:srgbClr val="4B6844"/>
    <a:srgbClr val="F3D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>
      <p:cViewPr varScale="1">
        <p:scale>
          <a:sx n="37" d="100"/>
          <a:sy n="37" d="100"/>
        </p:scale>
        <p:origin x="924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22" y="96"/>
      </p:cViewPr>
      <p:guideLst>
        <p:guide orient="horz" pos="2697"/>
        <p:guide pos="2228"/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N%20A%20T%20I%20A\NATIA\Open%20Budget%20Survey%202015\natia-OBS%20-databas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6D88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E415-4691-9AF5-76C778E83157}"/>
              </c:ext>
            </c:extLst>
          </c:dPt>
          <c:dPt>
            <c:idx val="1"/>
            <c:invertIfNegative val="0"/>
            <c:bubble3D val="0"/>
            <c:spPr>
              <a:solidFill>
                <a:srgbClr val="F3DB2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E415-4691-9AF5-76C778E83157}"/>
              </c:ext>
            </c:extLst>
          </c:dPt>
          <c:dPt>
            <c:idx val="2"/>
            <c:invertIfNegative val="0"/>
            <c:bubble3D val="0"/>
            <c:spPr>
              <a:solidFill>
                <a:srgbClr val="F3DB2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E415-4691-9AF5-76C778E83157}"/>
              </c:ext>
            </c:extLst>
          </c:dPt>
          <c:dPt>
            <c:idx val="3"/>
            <c:invertIfNegative val="0"/>
            <c:bubble3D val="0"/>
            <c:spPr>
              <a:solidFill>
                <a:srgbClr val="F3DB2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E415-4691-9AF5-76C778E83157}"/>
              </c:ext>
            </c:extLst>
          </c:dPt>
          <c:dPt>
            <c:idx val="5"/>
            <c:invertIfNegative val="0"/>
            <c:bubble3D val="0"/>
            <c:spPr>
              <a:solidFill>
                <a:srgbClr val="5E901C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E415-4691-9AF5-76C778E831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qveynebi!$C$3:$C$8</c:f>
              <c:numCache>
                <c:formatCode>General</c:formatCode>
                <c:ptCount val="6"/>
                <c:pt idx="0">
                  <c:v>2006</c:v>
                </c:pt>
                <c:pt idx="1">
                  <c:v>2008</c:v>
                </c:pt>
                <c:pt idx="2">
                  <c:v>2010</c:v>
                </c:pt>
                <c:pt idx="3">
                  <c:v>2012</c:v>
                </c:pt>
                <c:pt idx="4">
                  <c:v>2015</c:v>
                </c:pt>
                <c:pt idx="5">
                  <c:v>2017</c:v>
                </c:pt>
              </c:numCache>
            </c:numRef>
          </c:cat>
          <c:val>
            <c:numRef>
              <c:f>qveynebi!$D$3:$D$8</c:f>
              <c:numCache>
                <c:formatCode>General</c:formatCode>
                <c:ptCount val="6"/>
                <c:pt idx="0">
                  <c:v>34</c:v>
                </c:pt>
                <c:pt idx="1">
                  <c:v>53</c:v>
                </c:pt>
                <c:pt idx="2">
                  <c:v>55</c:v>
                </c:pt>
                <c:pt idx="3">
                  <c:v>55</c:v>
                </c:pt>
                <c:pt idx="4">
                  <c:v>66</c:v>
                </c:pt>
                <c:pt idx="5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415-4691-9AF5-76C778E83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59277568"/>
        <c:axId val="159278128"/>
      </c:barChart>
      <c:catAx>
        <c:axId val="1592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78128"/>
        <c:crosses val="autoZero"/>
        <c:auto val="1"/>
        <c:lblAlgn val="ctr"/>
        <c:lblOffset val="100"/>
        <c:noMultiLvlLbl val="0"/>
      </c:catAx>
      <c:valAx>
        <c:axId val="15927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277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sz="1400" b="0" i="1" u="none" strike="noStrike" kern="1200" cap="none" spc="2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400" b="0" i="1" u="none" strike="noStrike" kern="1200" cap="none" spc="20" baseline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ransparen</a:t>
            </a:r>
            <a:r>
              <a:rPr lang="hr-HR" sz="1400" b="0" i="1" u="none" strike="noStrike" kern="1200" cap="none" spc="20" baseline="0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tnost</a:t>
            </a:r>
            <a:endParaRPr lang="en-US" sz="1400" b="0" i="1" u="none" strike="noStrike" kern="1200" cap="none" spc="20" baseline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0479445041253909"/>
          <c:y val="2.1390374331550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92520382350679"/>
          <c:y val="0.137187833889133"/>
          <c:w val="0.61854318537256547"/>
          <c:h val="0.6263160031352367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Sheet1!$C$50</c:f>
              <c:strCache>
                <c:ptCount val="1"/>
                <c:pt idx="0">
                  <c:v>незначительная 
0-20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2693-4311-A260-014A7C634BF7}"/>
              </c:ext>
            </c:extLst>
          </c:dPt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Sheet1!$C$51:$C$59</c:f>
              <c:numCache>
                <c:formatCode>General</c:formatCode>
                <c:ptCount val="9"/>
                <c:pt idx="7">
                  <c:v>11</c:v>
                </c:pt>
                <c:pt idx="8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93-4311-A260-014A7C634BF7}"/>
            </c:ext>
          </c:extLst>
        </c:ser>
        <c:ser>
          <c:idx val="1"/>
          <c:order val="1"/>
          <c:tx>
            <c:strRef>
              <c:f>Sheet1!$D$50</c:f>
              <c:strCache>
                <c:ptCount val="1"/>
                <c:pt idx="0">
                  <c:v>минимальная
20-40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Sheet1!$D$51:$D$59</c:f>
              <c:numCache>
                <c:formatCode>General</c:formatCode>
                <c:ptCount val="9"/>
                <c:pt idx="6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93-4311-A260-014A7C634BF7}"/>
            </c:ext>
          </c:extLst>
        </c:ser>
        <c:ser>
          <c:idx val="2"/>
          <c:order val="2"/>
          <c:tx>
            <c:strRef>
              <c:f>Sheet1!$E$50</c:f>
              <c:strCache>
                <c:ptCount val="1"/>
                <c:pt idx="0">
                  <c:v>ограниченная
40-60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Sheet1!$E$51:$E$59</c:f>
              <c:numCache>
                <c:formatCode>General</c:formatCode>
                <c:ptCount val="9"/>
                <c:pt idx="2">
                  <c:v>58</c:v>
                </c:pt>
                <c:pt idx="3">
                  <c:v>55</c:v>
                </c:pt>
                <c:pt idx="4">
                  <c:v>53</c:v>
                </c:pt>
                <c:pt idx="5">
                  <c:v>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93-4311-A260-014A7C634BF7}"/>
            </c:ext>
          </c:extLst>
        </c:ser>
        <c:ser>
          <c:idx val="3"/>
          <c:order val="3"/>
          <c:tx>
            <c:strRef>
              <c:f>Sheet1!$F$50</c:f>
              <c:strCache>
                <c:ptCount val="1"/>
                <c:pt idx="0">
                  <c:v>существенная
60-80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Sheet1!$F$51:$F$59</c:f>
              <c:numCache>
                <c:formatCode>General</c:formatCode>
                <c:ptCount val="9"/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693-4311-A260-014A7C634BF7}"/>
            </c:ext>
          </c:extLst>
        </c:ser>
        <c:ser>
          <c:idx val="4"/>
          <c:order val="4"/>
          <c:tx>
            <c:strRef>
              <c:f>Sheet1!$G$50</c:f>
              <c:strCache>
                <c:ptCount val="1"/>
                <c:pt idx="0">
                  <c:v>высокая
80-100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Sheet1!$B$51:$B$59</c:f>
              <c:strCache>
                <c:ptCount val="9"/>
                <c:pt idx="0">
                  <c:v>грузия </c:v>
                </c:pt>
                <c:pt idx="1">
                  <c:v>россия</c:v>
                </c:pt>
                <c:pt idx="2">
                  <c:v>турция</c:v>
                </c:pt>
                <c:pt idx="3">
                  <c:v>киргизия</c:v>
                </c:pt>
                <c:pt idx="4">
                  <c:v>казахстан</c:v>
                </c:pt>
                <c:pt idx="5">
                  <c:v>монголия </c:v>
                </c:pt>
                <c:pt idx="6">
                  <c:v>таджикистан</c:v>
                </c:pt>
                <c:pt idx="7">
                  <c:v>азербайджан</c:v>
                </c:pt>
                <c:pt idx="8">
                  <c:v>средний балл</c:v>
                </c:pt>
              </c:strCache>
            </c:strRef>
          </c:cat>
          <c:val>
            <c:numRef>
              <c:f>Sheet1!$G$51:$G$59</c:f>
              <c:numCache>
                <c:formatCode>General</c:formatCode>
                <c:ptCount val="9"/>
                <c:pt idx="0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93-4311-A260-014A7C634B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1267136"/>
        <c:axId val="371267552"/>
      </c:barChart>
      <c:catAx>
        <c:axId val="371267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267552"/>
        <c:crosses val="autoZero"/>
        <c:auto val="1"/>
        <c:lblAlgn val="ctr"/>
        <c:lblOffset val="100"/>
        <c:noMultiLvlLbl val="0"/>
      </c:catAx>
      <c:valAx>
        <c:axId val="371267552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267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b="0" i="1" dirty="0">
                <a:solidFill>
                  <a:srgbClr val="FF0000"/>
                </a:solidFill>
              </a:rPr>
              <a:t>Sveobuhvatnost i korisnost informacija</a:t>
            </a:r>
            <a:endParaRPr lang="en-US" b="0" i="1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0909530592798637"/>
          <c:y val="3.683241252302025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1959431853979747"/>
          <c:y val="0.10704182271720064"/>
          <c:w val="0.65266613359054182"/>
          <c:h val="0.728604667915449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Sheet1!$C$65</c:f>
              <c:strCache>
                <c:ptCount val="1"/>
                <c:pt idx="0">
                  <c:v>незначительная 
0-20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Sheet1!$C$66:$C$73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C66B-4E17-96CD-69B7C08D0FEC}"/>
            </c:ext>
          </c:extLst>
        </c:ser>
        <c:ser>
          <c:idx val="1"/>
          <c:order val="1"/>
          <c:tx>
            <c:strRef>
              <c:f>Sheet1!$D$65</c:f>
              <c:strCache>
                <c:ptCount val="1"/>
                <c:pt idx="0">
                  <c:v>минимальная
20-40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Sheet1!$D$66:$D$73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C66B-4E17-96CD-69B7C08D0FEC}"/>
            </c:ext>
          </c:extLst>
        </c:ser>
        <c:ser>
          <c:idx val="2"/>
          <c:order val="2"/>
          <c:tx>
            <c:strRef>
              <c:f>Sheet1!$E$65</c:f>
              <c:strCache>
                <c:ptCount val="1"/>
                <c:pt idx="0">
                  <c:v>ограниченная
40-60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Sheet1!$E$66:$E$73</c:f>
              <c:numCache>
                <c:formatCode>General</c:formatCode>
                <c:ptCount val="8"/>
                <c:pt idx="3">
                  <c:v>50</c:v>
                </c:pt>
                <c:pt idx="6">
                  <c:v>76</c:v>
                </c:pt>
                <c:pt idx="7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66B-4E17-96CD-69B7C08D0FEC}"/>
            </c:ext>
          </c:extLst>
        </c:ser>
        <c:ser>
          <c:idx val="3"/>
          <c:order val="3"/>
          <c:tx>
            <c:strRef>
              <c:f>Sheet1!$F$65</c:f>
              <c:strCache>
                <c:ptCount val="1"/>
                <c:pt idx="0">
                  <c:v>существенная
60-80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Sheet1!$F$66:$F$73</c:f>
              <c:numCache>
                <c:formatCode>General</c:formatCode>
                <c:ptCount val="8"/>
                <c:pt idx="1">
                  <c:v>80</c:v>
                </c:pt>
                <c:pt idx="5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6B-4E17-96CD-69B7C08D0FEC}"/>
            </c:ext>
          </c:extLst>
        </c:ser>
        <c:ser>
          <c:idx val="4"/>
          <c:order val="4"/>
          <c:tx>
            <c:strRef>
              <c:f>Sheet1!$G$65</c:f>
              <c:strCache>
                <c:ptCount val="1"/>
                <c:pt idx="0">
                  <c:v>высокая
80-100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Sheet1!$B$66:$B$73</c:f>
              <c:strCache>
                <c:ptCount val="8"/>
                <c:pt idx="0">
                  <c:v>Предварительное бюджетное заявление  </c:v>
                </c:pt>
                <c:pt idx="1">
                  <c:v>Бюджетное предложение исполнительной власти</c:v>
                </c:pt>
                <c:pt idx="2">
                  <c:v>Принятый бюджет </c:v>
                </c:pt>
                <c:pt idx="3">
                  <c:v>Гражданский бюджет </c:v>
                </c:pt>
                <c:pt idx="4">
                  <c:v>Текущие отчеты </c:v>
                </c:pt>
                <c:pt idx="5">
                  <c:v>Полугодовой обзор </c:v>
                </c:pt>
                <c:pt idx="6">
                  <c:v>Годовой отчет </c:v>
                </c:pt>
                <c:pt idx="7">
                  <c:v>Аудиторский отчет</c:v>
                </c:pt>
              </c:strCache>
            </c:strRef>
          </c:cat>
          <c:val>
            <c:numRef>
              <c:f>Sheet1!$G$66:$G$73</c:f>
              <c:numCache>
                <c:formatCode>General</c:formatCode>
                <c:ptCount val="8"/>
                <c:pt idx="0">
                  <c:v>100</c:v>
                </c:pt>
                <c:pt idx="2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66B-4E17-96CD-69B7C08D0F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68378224"/>
        <c:axId val="368379056"/>
      </c:barChart>
      <c:catAx>
        <c:axId val="368378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379056"/>
        <c:crosses val="autoZero"/>
        <c:auto val="1"/>
        <c:lblAlgn val="ctr"/>
        <c:lblOffset val="100"/>
        <c:noMultiLvlLbl val="0"/>
      </c:catAx>
      <c:valAx>
        <c:axId val="368379056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83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1555001665709841E-2"/>
          <c:y val="0.91493325892298971"/>
          <c:w val="0.8601396306837833"/>
          <c:h val="7.3705791279858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none" strike="noStrike" kern="1200" cap="none" spc="2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hr-HR" b="1" i="1" dirty="0">
                <a:solidFill>
                  <a:srgbClr val="FF0000"/>
                </a:solidFill>
              </a:rPr>
              <a:t>Sudjelovanje</a:t>
            </a:r>
            <a:r>
              <a:rPr lang="hr-HR" b="1" i="1" baseline="0" dirty="0">
                <a:solidFill>
                  <a:srgbClr val="FF0000"/>
                </a:solidFill>
              </a:rPr>
              <a:t> javnosti</a:t>
            </a:r>
            <a:endParaRPr lang="ru-RU" b="1" i="1" dirty="0">
              <a:solidFill>
                <a:srgbClr val="FF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none" strike="noStrike" kern="1200" cap="none" spc="2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Sheet1!$C$21</c:f>
              <c:strCache>
                <c:ptCount val="1"/>
                <c:pt idx="0">
                  <c:v>незначительные  0-40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5E-430E-B2A0-4BC0349318DD}"/>
              </c:ext>
            </c:extLst>
          </c:dPt>
          <c:dLbls>
            <c:spPr>
              <a:solidFill>
                <a:srgbClr val="7030A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Sheet1!$B$22:$B$30</c:f>
              <c:strCache>
                <c:ptCount val="9"/>
                <c:pt idx="0">
                  <c:v>средний балл</c:v>
                </c:pt>
                <c:pt idx="1">
                  <c:v>киргизия</c:v>
                </c:pt>
                <c:pt idx="2">
                  <c:v>грузия </c:v>
                </c:pt>
                <c:pt idx="3">
                  <c:v>казахстан</c:v>
                </c:pt>
                <c:pt idx="4">
                  <c:v>россия</c:v>
                </c:pt>
                <c:pt idx="5">
                  <c:v>азербайджан</c:v>
                </c:pt>
                <c:pt idx="6">
                  <c:v>монголия </c:v>
                </c:pt>
                <c:pt idx="7">
                  <c:v>таджикистан</c:v>
                </c:pt>
                <c:pt idx="8">
                  <c:v>турция</c:v>
                </c:pt>
              </c:strCache>
            </c:strRef>
          </c:cat>
          <c:val>
            <c:numRef>
              <c:f>Sheet1!$C$22:$C$30</c:f>
              <c:numCache>
                <c:formatCode>General</c:formatCode>
                <c:ptCount val="9"/>
                <c:pt idx="0">
                  <c:v>12</c:v>
                </c:pt>
                <c:pt idx="1">
                  <c:v>31</c:v>
                </c:pt>
                <c:pt idx="2">
                  <c:v>22</c:v>
                </c:pt>
                <c:pt idx="3">
                  <c:v>13</c:v>
                </c:pt>
                <c:pt idx="4">
                  <c:v>13</c:v>
                </c:pt>
                <c:pt idx="5">
                  <c:v>11</c:v>
                </c:pt>
                <c:pt idx="6">
                  <c:v>7</c:v>
                </c:pt>
                <c:pt idx="7">
                  <c:v>7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5E-430E-B2A0-4BC0349318DD}"/>
            </c:ext>
          </c:extLst>
        </c:ser>
        <c:ser>
          <c:idx val="1"/>
          <c:order val="1"/>
          <c:tx>
            <c:strRef>
              <c:f>Sheet1!$D$21</c:f>
              <c:strCache>
                <c:ptCount val="1"/>
                <c:pt idx="0">
                  <c:v>ограниченные  40-60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Sheet1!$B$22:$B$30</c:f>
              <c:strCache>
                <c:ptCount val="9"/>
                <c:pt idx="0">
                  <c:v>средний балл</c:v>
                </c:pt>
                <c:pt idx="1">
                  <c:v>киргизия</c:v>
                </c:pt>
                <c:pt idx="2">
                  <c:v>грузия </c:v>
                </c:pt>
                <c:pt idx="3">
                  <c:v>казахстан</c:v>
                </c:pt>
                <c:pt idx="4">
                  <c:v>россия</c:v>
                </c:pt>
                <c:pt idx="5">
                  <c:v>азербайджан</c:v>
                </c:pt>
                <c:pt idx="6">
                  <c:v>монголия </c:v>
                </c:pt>
                <c:pt idx="7">
                  <c:v>таджикистан</c:v>
                </c:pt>
                <c:pt idx="8">
                  <c:v>турция</c:v>
                </c:pt>
              </c:strCache>
            </c:strRef>
          </c:cat>
          <c:val>
            <c:numRef>
              <c:f>Sheet1!$D$22:$D$30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3-535E-430E-B2A0-4BC0349318DD}"/>
            </c:ext>
          </c:extLst>
        </c:ser>
        <c:ser>
          <c:idx val="2"/>
          <c:order val="2"/>
          <c:tx>
            <c:strRef>
              <c:f>Sheet1!$E$21</c:f>
              <c:strCache>
                <c:ptCount val="1"/>
                <c:pt idx="0">
                  <c:v>адекватные  60-100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Sheet1!$B$22:$B$30</c:f>
              <c:strCache>
                <c:ptCount val="9"/>
                <c:pt idx="0">
                  <c:v>средний балл</c:v>
                </c:pt>
                <c:pt idx="1">
                  <c:v>киргизия</c:v>
                </c:pt>
                <c:pt idx="2">
                  <c:v>грузия </c:v>
                </c:pt>
                <c:pt idx="3">
                  <c:v>казахстан</c:v>
                </c:pt>
                <c:pt idx="4">
                  <c:v>россия</c:v>
                </c:pt>
                <c:pt idx="5">
                  <c:v>азербайджан</c:v>
                </c:pt>
                <c:pt idx="6">
                  <c:v>монголия </c:v>
                </c:pt>
                <c:pt idx="7">
                  <c:v>таджикистан</c:v>
                </c:pt>
                <c:pt idx="8">
                  <c:v>турция</c:v>
                </c:pt>
              </c:strCache>
            </c:strRef>
          </c:cat>
          <c:val>
            <c:numRef>
              <c:f>Sheet1!$E$22:$E$30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4-535E-430E-B2A0-4BC0349318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60436176"/>
        <c:axId val="360435344"/>
      </c:barChart>
      <c:catAx>
        <c:axId val="3604361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5344"/>
        <c:crosses val="autoZero"/>
        <c:auto val="1"/>
        <c:lblAlgn val="ctr"/>
        <c:lblOffset val="100"/>
        <c:noMultiLvlLbl val="0"/>
      </c:catAx>
      <c:valAx>
        <c:axId val="360435344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043617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2A367-0E7F-4212-890F-4E13ECA780A7}" type="datetimeFigureOut">
              <a:rPr lang="en-US" smtClean="0"/>
              <a:t>3/11/2018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699B6-29C5-4FC8-9B56-CA60D53829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528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5AEB1-D22D-44CA-ADF8-F96FE90092BA}" type="datetimeFigureOut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BC1B8-77F3-4E93-A61E-7C0AB846B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15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27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47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93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52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90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2791-16D0-4FEC-BE2A-2806D19F775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31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3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00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70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C1B8-77F3-4E93-A61E-7C0AB846B11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174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8" indent="-174698" algn="just">
              <a:buFont typeface="Arial" panose="020B0604020202020204" pitchFamily="34" charset="0"/>
              <a:buChar char="•"/>
            </a:pPr>
            <a:endParaRPr lang="ka-G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58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ka-GE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0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92791-16D0-4FEC-BE2A-2806D19F775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140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53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70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64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B8379-A75D-4BAE-A083-2611053EA0B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43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530611"/>
            <a:ext cx="7772400" cy="1470025"/>
          </a:xfrm>
          <a:noFill/>
        </p:spPr>
        <p:txBody>
          <a:bodyPr>
            <a:normAutofit/>
          </a:bodyPr>
          <a:lstStyle>
            <a:lvl1pPr algn="ctr">
              <a:defRPr sz="4000">
                <a:solidFill>
                  <a:srgbClr val="33373D"/>
                </a:solidFill>
                <a:latin typeface="BPG Algeti Compact"/>
              </a:defRPr>
            </a:lvl1pPr>
          </a:lstStyle>
          <a:p>
            <a:r>
              <a:rPr lang="ka-GE" dirty="0"/>
              <a:t>შეიყვანეთ სათაური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00800" cy="762000"/>
          </a:xfrm>
        </p:spPr>
        <p:txBody>
          <a:bodyPr/>
          <a:lstStyle>
            <a:lvl1pPr marL="0" indent="0" algn="ctr">
              <a:buNone/>
              <a:defRPr>
                <a:solidFill>
                  <a:srgbClr val="33373D"/>
                </a:solidFill>
                <a:latin typeface="BPG Algeti Compact" pitchFamily="2" charset="0"/>
                <a:cs typeface="BPG Algeti Compact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a-GE" dirty="0"/>
              <a:t>შეიყვანეთ ქვესათაური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40" y="5676920"/>
            <a:ext cx="2857520" cy="609600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თქვენი სახელი და გვარი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40" y="6429396"/>
            <a:ext cx="2857520" cy="352404"/>
          </a:xfrm>
        </p:spPr>
        <p:txBody>
          <a:bodyPr>
            <a:noAutofit/>
          </a:bodyPr>
          <a:lstStyle>
            <a:lvl1pPr algn="ctr">
              <a:buNone/>
              <a:defRPr sz="1600" b="0">
                <a:solidFill>
                  <a:srgbClr val="33373D"/>
                </a:solidFill>
                <a:latin typeface="+mj-lt"/>
              </a:defRPr>
            </a:lvl1pPr>
            <a:lvl2pPr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1800" b="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buNone/>
              <a:defRPr sz="1600" b="0"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ka-GE" dirty="0"/>
              <a:t>შეიყვანეთ თარიღი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214422"/>
            <a:ext cx="2057400" cy="4911741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ka-GE" dirty="0"/>
              <a:t>სლაიდის სატაური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1214422"/>
            <a:ext cx="6019800" cy="4911741"/>
          </a:xfrm>
        </p:spPr>
        <p:txBody>
          <a:bodyPr vert="eaVert"/>
          <a:lstStyle/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1pPr>
            <a:lvl2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2pPr>
            <a:lvl3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3pPr>
            <a:lvl4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4pPr>
            <a:lvl5pPr>
              <a:defRPr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1219200" y="228600"/>
            <a:ext cx="7467600" cy="487362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ka-GE" sz="1800" dirty="0">
                <a:latin typeface="BPG Nino Mtavruli" panose="02000506000000020004" pitchFamily="2" charset="0"/>
              </a:rPr>
              <a:t>სლაიდის სათაური</a:t>
            </a:r>
            <a:endParaRPr lang="en-US" sz="1800" dirty="0">
              <a:latin typeface="BPG Nino Mtavruli" panose="02000506000000020004" pitchFamily="2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2300" y="6553201"/>
            <a:ext cx="2057400" cy="304800"/>
          </a:xfrm>
        </p:spPr>
        <p:txBody>
          <a:bodyPr/>
          <a:lstStyle/>
          <a:p>
            <a:fld id="{F89EDB18-956C-43F4-895B-9B52650D88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03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>
            <a:noAutofit/>
          </a:bodyPr>
          <a:lstStyle>
            <a:lvl1pPr algn="l">
              <a:defRPr sz="2400" b="1" baseline="0">
                <a:solidFill>
                  <a:schemeClr val="bg1">
                    <a:lumMod val="50000"/>
                  </a:schemeClr>
                </a:solidFill>
                <a:latin typeface="BPG Algeti Compact" pitchFamily="2" charset="0"/>
                <a:cs typeface="BPG Algeti Compact" pitchFamily="2" charset="0"/>
              </a:defRPr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lang="en-US" sz="2000" dirty="0" smtClean="0">
                <a:latin typeface="BPG Glaho Arial V5" pitchFamily="34" charset="0"/>
              </a:defRPr>
            </a:lvl1pPr>
            <a:lvl2pPr>
              <a:defRPr lang="en-US" sz="2000" dirty="0" smtClean="0">
                <a:latin typeface="BPG Glaho Arial V5" pitchFamily="34" charset="0"/>
              </a:defRPr>
            </a:lvl2pPr>
            <a:lvl3pPr>
              <a:defRPr lang="en-US" sz="2000" dirty="0" smtClean="0">
                <a:latin typeface="BPG Glaho Arial V5" pitchFamily="34" charset="0"/>
              </a:defRPr>
            </a:lvl3pPr>
            <a:lvl4pPr>
              <a:defRPr lang="en-US" sz="2000" dirty="0" smtClean="0">
                <a:latin typeface="BPG Glaho Arial V5" pitchFamily="34" charset="0"/>
              </a:defRPr>
            </a:lvl4pPr>
            <a:lvl5pPr>
              <a:defRPr lang="en-US" sz="2000" dirty="0">
                <a:latin typeface="BPG Glaho Arial V5" pitchFamily="34" charset="0"/>
              </a:defRPr>
            </a:lvl5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6000792" cy="365125"/>
          </a:xfrm>
        </p:spPr>
        <p:txBody>
          <a:bodyPr/>
          <a:lstStyle>
            <a:lvl1pPr algn="l">
              <a:defRPr>
                <a:latin typeface="+mj-lt"/>
                <a:cs typeface="BPG Algeti Compact" pitchFamily="2" charset="0"/>
              </a:defRPr>
            </a:lvl1pPr>
          </a:lstStyle>
          <a:p>
            <a:r>
              <a:rPr lang="en-US" dirty="0"/>
              <a:t>Insert &gt; Header &amp; Footer &gt; </a:t>
            </a:r>
            <a:r>
              <a:rPr lang="ka-GE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24" y="6356350"/>
            <a:ext cx="685776" cy="3651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33373D"/>
                </a:solidFill>
              </a:defRPr>
            </a:lvl1pPr>
          </a:lstStyle>
          <a:p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505200"/>
            <a:ext cx="7772400" cy="90170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3373D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2895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56350"/>
            <a:ext cx="2133600" cy="365125"/>
          </a:xfrm>
        </p:spPr>
        <p:txBody>
          <a:bodyPr/>
          <a:lstStyle>
            <a:lvl1pPr>
              <a:defRPr>
                <a:solidFill>
                  <a:srgbClr val="33373D"/>
                </a:solidFill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14422"/>
            <a:ext cx="4038600" cy="49117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715040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214290"/>
            <a:ext cx="7496204" cy="609600"/>
          </a:xfrm>
        </p:spPr>
        <p:txBody>
          <a:bodyPr/>
          <a:lstStyle>
            <a:lvl1pPr algn="l">
              <a:defRPr baseline="0"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43000"/>
            <a:ext cx="4040188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/>
              <a:t>სათაური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905000"/>
            <a:ext cx="4040188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143000"/>
            <a:ext cx="4041775" cy="639762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a-GE" dirty="0"/>
              <a:t>სათაური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1905000"/>
            <a:ext cx="4041775" cy="4221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214422"/>
            <a:ext cx="5111750" cy="49117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დონე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214422"/>
            <a:ext cx="3008313" cy="49117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ტექსტი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911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8596" y="152400"/>
            <a:ext cx="7496204" cy="609600"/>
          </a:xfrm>
        </p:spPr>
        <p:txBody>
          <a:bodyPr/>
          <a:lstStyle>
            <a:lvl1pPr algn="l">
              <a:defRPr/>
            </a:lvl1pPr>
          </a:lstStyle>
          <a:p>
            <a:r>
              <a:rPr lang="ka-GE" dirty="0"/>
              <a:t>სლაიდის სათაური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2600" y="195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a-GE" dirty="0"/>
              <a:t>სურათის სატაური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792288" y="1285860"/>
            <a:ext cx="5486400" cy="36671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a-GE" dirty="0"/>
              <a:t>სურათი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029200"/>
            <a:ext cx="5486400" cy="1143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a-GE" dirty="0"/>
              <a:t>სურათის კომენტარი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85852" y="6356350"/>
            <a:ext cx="5114948" cy="365125"/>
          </a:xfrm>
        </p:spPr>
        <p:txBody>
          <a:bodyPr/>
          <a:lstStyle/>
          <a:p>
            <a:r>
              <a:rPr lang="en-US" dirty="0"/>
              <a:t>Insert &gt; Header &amp; Footer &gt; </a:t>
            </a:r>
            <a:r>
              <a:rPr lang="ka-GE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96204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a-GE" dirty="0"/>
              <a:t>სლაიდის სათაური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8229600" cy="49117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a-GE" dirty="0"/>
              <a:t>ტექსტი</a:t>
            </a:r>
            <a:endParaRPr lang="en-US" dirty="0"/>
          </a:p>
          <a:p>
            <a:pPr lvl="1"/>
            <a:r>
              <a:rPr lang="ka-GE" dirty="0"/>
              <a:t>მეორე დონა</a:t>
            </a:r>
            <a:endParaRPr lang="en-US" dirty="0"/>
          </a:p>
          <a:p>
            <a:pPr lvl="2"/>
            <a:r>
              <a:rPr lang="ka-GE" dirty="0"/>
              <a:t>მესამე დონე</a:t>
            </a:r>
            <a:endParaRPr lang="en-US" dirty="0"/>
          </a:p>
          <a:p>
            <a:pPr lvl="3"/>
            <a:r>
              <a:rPr lang="ka-GE" dirty="0"/>
              <a:t>მეოთხე დონე</a:t>
            </a:r>
            <a:endParaRPr lang="en-US" dirty="0"/>
          </a:p>
          <a:p>
            <a:pPr lvl="4"/>
            <a:r>
              <a:rPr lang="ka-GE" dirty="0"/>
              <a:t>მეხუთე დონე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52" y="6356350"/>
            <a:ext cx="62151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&gt; Header &amp; Footer &gt; </a:t>
            </a:r>
            <a:r>
              <a:rPr lang="ka-GE" dirty="0"/>
              <a:t>შეიყვანეთ პრეზენტაციის სათაური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1024" y="6356350"/>
            <a:ext cx="685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7167321A-C667-4314-BCF5-A4F5B6D91B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6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12787" y="3284984"/>
            <a:ext cx="9144000" cy="3573016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11103"/>
            <a:ext cx="7772400" cy="1470025"/>
          </a:xfrm>
        </p:spPr>
        <p:txBody>
          <a:bodyPr>
            <a:normAutofit/>
          </a:bodyPr>
          <a:lstStyle/>
          <a:p>
            <a:r>
              <a:rPr lang="hr-HR" sz="2000" b="0">
                <a:solidFill>
                  <a:schemeClr val="bg1"/>
                </a:solidFill>
                <a:latin typeface="Sylfaen" panose="010A0502050306030303" pitchFamily="18" charset="0"/>
              </a:rPr>
              <a:t>Ministarstvo financija Gruzije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368152"/>
          </a:xfrm>
        </p:spPr>
        <p:txBody>
          <a:bodyPr>
            <a:normAutofit lnSpcReduction="10000"/>
          </a:bodyPr>
          <a:lstStyle/>
          <a:p>
            <a:r>
              <a:rPr lang="hr-HR" sz="2800">
                <a:solidFill>
                  <a:schemeClr val="bg1"/>
                </a:solidFill>
                <a:latin typeface="Sylfaen" panose="010A0502050306030303" pitchFamily="18" charset="0"/>
              </a:rPr>
              <a:t>Indeks otvorenosti proračuna i mehanizmi sudjelovanja javnosti </a:t>
            </a:r>
          </a:p>
          <a:p>
            <a:r>
              <a:rPr lang="hr-HR" sz="2800">
                <a:solidFill>
                  <a:schemeClr val="bg1"/>
                </a:solidFill>
                <a:latin typeface="Sylfaen" panose="010A0502050306030303" pitchFamily="18" charset="0"/>
              </a:rPr>
              <a:t>(praćenje proračuna)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3284984"/>
            <a:ext cx="9144000" cy="45719"/>
          </a:xfrm>
          <a:prstGeom prst="rect">
            <a:avLst/>
          </a:prstGeom>
          <a:solidFill>
            <a:srgbClr val="065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92696"/>
            <a:ext cx="2041798" cy="17810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>
                <a:solidFill>
                  <a:srgbClr val="00B050"/>
                </a:solidFill>
              </a:rPr>
              <a:t>Sudjelovanje javnosti u proračunskom procesu – postignuća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980728"/>
            <a:ext cx="8856984" cy="30963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ka-GE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Vijeće za koordinaciju upravljanja javnim financijama učinkovito posluje.</a:t>
            </a:r>
          </a:p>
          <a:p>
            <a:pPr marL="457200" lvl="1" indent="0" algn="just">
              <a:buNone/>
            </a:pP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održalo je 2017. godine regionalne sastanke s javnošću i lokalnim vlastima kako bi se povećala svijest javnosti o fiskalnom upravljanju (što je omogućio EU).</a:t>
            </a:r>
          </a:p>
          <a:p>
            <a:pPr marL="457200" lvl="1" indent="0" algn="just">
              <a:buNone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Pregled proračuna koji provodi zakonodavna vlast u potpunosti je transparentan.</a:t>
            </a:r>
            <a:r>
              <a:rPr lang="hr-HR" sz="18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Istraživanje objavljeno na internetskim stranicama Ministarstva financija omogućava građanima da poredaju rashode prema prioritetima. </a:t>
            </a:r>
          </a:p>
          <a:p>
            <a:pPr marL="457200" lvl="1" indent="0" algn="just">
              <a:buNone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Državna revizorska služba osmislila je inovativnu interaktivnu internetsku platformu za praćenje proračuna pod nazivom „Budget Monitor” (budgetmonitor.ge). Ta je internetska stranica namijenjena građanima, nevladinim udrugama i medijima. Korisnici mogu usporediti različite podatke, obraditi ih i izraditi projekcije. </a:t>
            </a:r>
          </a:p>
          <a:p>
            <a:pPr marL="0" indent="0" algn="just">
              <a:buNone/>
            </a:pPr>
            <a:r>
              <a:rPr lang="hr-HR" sz="1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 </a:t>
            </a:r>
          </a:p>
          <a:p>
            <a:pPr lvl="0"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904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Preporuke i planovi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950" y="981075"/>
            <a:ext cx="8712200" cy="256540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nsparentnost:</a:t>
            </a:r>
            <a:r>
              <a:rPr lang="hr-HR" sz="1400" b="1" dirty="0">
                <a:latin typeface="+mj-lt"/>
                <a:cs typeface="Times New Roman" panose="02020603050405020304" pitchFamily="18" charset="0"/>
              </a:rPr>
              <a:t> </a:t>
            </a:r>
            <a:endParaRPr lang="hr-HR" sz="1400" b="1" dirty="0">
              <a:latin typeface="+mj-lt"/>
              <a:cs typeface="BPG Algeti Compact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Pružiti javnosti detaljne informacije u pogledu financija (potpune informacije o financijskoj i nefinancijskoj imovini) te dodatne informacije o nacrtu proračuna (temelj partnerstva).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Pružiti objašnjena o razlici između primarnih makroekonomskih projekcija i stvarnih pokazatelja. </a:t>
            </a:r>
          </a:p>
          <a:p>
            <a:pPr marL="457200" lvl="1" indent="0" algn="just">
              <a:buNone/>
            </a:pPr>
            <a:endParaRPr 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Sudjelovanje javnosti: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Uspostaviti pilot aranžman za razmjenu informacija između javnosti i izvršne vlasti o proračunskim projekcijama i monitoringu.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Pružiti javnosti priliku da iznese svoje mišljenje tijekom rasprava o proračunu u parlamentu. 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Učinkovitost kontrola: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Pripremiti i podijeliti s javnošću pregled rada državne službe za reviziju koji provodi parlament.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hr-H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 neovisnih agencija nad državnim postupkom revizije.</a:t>
            </a:r>
            <a:r>
              <a:rPr lang="hr-HR" sz="1400" dirty="0">
                <a:latin typeface="+mj-lt"/>
                <a:cs typeface="Times New Roman" panose="02020603050405020304" pitchFamily="18" charset="0"/>
              </a:rPr>
              <a:t> </a:t>
            </a:r>
            <a:endParaRPr lang="hr-HR" sz="1400" dirty="0">
              <a:latin typeface="+mj-lt"/>
              <a:cs typeface="BPG Algeti Compact"/>
            </a:endParaRPr>
          </a:p>
          <a:p>
            <a:pPr marL="0" indent="0" algn="just">
              <a:buNone/>
            </a:pPr>
            <a:endParaRPr 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BPG Algeti Compact"/>
            </a:endParaRPr>
          </a:p>
          <a:p>
            <a:pPr lvl="0" algn="just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3d Blind man makes an announcement through a megaphone royalty-free stock pho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4081780"/>
            <a:ext cx="1447845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7570" y="3981450"/>
            <a:ext cx="7538244" cy="24622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hr-HR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Postoji koncept elektroničkog modula za „otvoreno planiranje proračuna”:</a:t>
            </a:r>
          </a:p>
          <a:p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DejaVu Sans" panose="020B0603030804020204" pitchFamily="34" charset="0"/>
              <a:cs typeface="Times New Roman" panose="02020603050405020304" pitchFamily="18" charset="0"/>
            </a:endParaRP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Revidira se upitnik za javnost na temu planiranja proračuna (prioriteti / programi / organizacija proračuna).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Ključni dionici sudjeluju u istraživanju i njihovi se rezultati promatraju odvojeno.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Pružaju se detaljne informacije o planiranim prioritetima i programima.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Uveden je mehanizam za davanje povratnih informacija (čime se omogućava davanje mišljenja o povećanju ili smanjenju financiranja neke stavke na popisu prioriteta).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Pregled rezultata istraživanja.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Financijske informacije objavljuju se u otvorenom formatu (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DejaVu Sans" panose="020B0603030804020204" pitchFamily="34" charset="0"/>
                <a:cs typeface="Times New Roman" panose="02020603050405020304" pitchFamily="18" charset="0"/>
              </a:rPr>
              <a:t>CSV, XML, XLSX, XLS</a:t>
            </a: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).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hr-HR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DejaVu Sans" panose="020B0603030804020204" pitchFamily="34" charset="0"/>
                <a:cs typeface="Times New Roman" panose="02020603050405020304" pitchFamily="18" charset="0"/>
              </a:rPr>
              <a:t>Vizualizacija podataka.</a:t>
            </a:r>
          </a:p>
        </p:txBody>
      </p:sp>
      <p:pic>
        <p:nvPicPr>
          <p:cNvPr id="7" name="Picture 2" descr="D:\tinatin.gugava\Desktop\citizen's guide\2017 year\MATERIAL\Logo icon_featured_800wid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947" y="5301208"/>
            <a:ext cx="1106760" cy="108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pla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5029200"/>
            <a:ext cx="1666425" cy="148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08940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7223" y="1214422"/>
            <a:ext cx="6649577" cy="2142569"/>
          </a:xfrm>
        </p:spPr>
        <p:txBody>
          <a:bodyPr>
            <a:normAutofit/>
          </a:bodyPr>
          <a:lstStyle/>
          <a:p>
            <a:r>
              <a:rPr lang="hr-HR" sz="1400"/>
              <a:t>Svrha – funkcija i postupak revizije moraju biti jasni i korisni građanima i drugim dionicima</a:t>
            </a:r>
          </a:p>
          <a:p>
            <a:r>
              <a:rPr lang="hr-HR" sz="1400"/>
              <a:t>Cilj: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1400"/>
              <a:t>veća odgovornost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1400"/>
              <a:t>pružanje potpore adekvatnom upravljanju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1400"/>
              <a:t>transparentnost revizije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hr-HR" sz="1400"/>
              <a:t>unaprjeđenje sudjelovanja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en-US" sz="1400" dirty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ru-RU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1400" dirty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467600" cy="536104"/>
          </a:xfrm>
        </p:spPr>
        <p:txBody>
          <a:bodyPr>
            <a:noAutofit/>
          </a:bodyPr>
          <a:lstStyle/>
          <a:p>
            <a:r>
              <a:rPr lang="hr-HR" sz="1800" dirty="0"/>
              <a:t>Sudjelovanje javnosti u nadzoru javnih financija</a:t>
            </a:r>
            <a:br>
              <a:rPr lang="hr-HR" sz="1800" dirty="0"/>
            </a:br>
            <a:r>
              <a:rPr lang="hr-HR" sz="1800" dirty="0"/>
              <a:t>Internetska platforma za praćenje proračuna </a:t>
            </a: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1800" dirty="0"/>
              <a:t>Budget Monitor” (budgetmonitor.ge)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EDB18-956C-43F4-895B-9B52650D88C7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2" descr="https://previews.123rf.com/images/rukanoga/rukanoga1206/rukanoga120600906/14073350-3d-person-with-a-loupe-and-dollar-made-of-puzzles-Stock-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7" y="1124744"/>
            <a:ext cx="1636046" cy="1242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32" y="4197316"/>
            <a:ext cx="1512168" cy="11038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059832" y="4149080"/>
            <a:ext cx="56886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/>
              <a:t>GIFT</a:t>
            </a:r>
          </a:p>
          <a:p>
            <a:r>
              <a:rPr lang="hr-HR"/>
              <a:t>Nagrada Svjetskog samita (eng. </a:t>
            </a:r>
            <a:r>
              <a:rPr lang="hr-HR" i="1"/>
              <a:t>World Summit Award</a:t>
            </a:r>
            <a:r>
              <a:rPr lang="hr-HR"/>
              <a:t> – WSA)</a:t>
            </a:r>
          </a:p>
          <a:p>
            <a:r>
              <a:rPr lang="hr-HR"/>
              <a:t>Institut za razvoj slobode informiranja – za najveću dostupnost informacija javnosti</a:t>
            </a:r>
          </a:p>
          <a:p>
            <a:r>
              <a:rPr lang="hr-HR"/>
              <a:t>Konferencija GITI – inovacije u području informacijske tehnologije</a:t>
            </a:r>
          </a:p>
        </p:txBody>
      </p:sp>
    </p:spTree>
    <p:extLst>
      <p:ext uri="{BB962C8B-B14F-4D97-AF65-F5344CB8AC3E}">
        <p14:creationId xmlns:p14="http://schemas.microsoft.com/office/powerpoint/2010/main" val="4232671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1800"/>
              <a:t>Internetska platforma „Budget Monitor” (budgetmonitor.ge) – preduvjeti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/>
              <a:t>Veća prava i više prilika da javnost sudjeluje u upravljanju te pozove vladu na odgovornost.</a:t>
            </a:r>
          </a:p>
          <a:p>
            <a:endParaRPr lang="ru-RU" dirty="0"/>
          </a:p>
          <a:p>
            <a:r>
              <a:rPr lang="hr-HR"/>
              <a:t>Veća osviještenost javnosti o proračunskom procesu i transparentnosti upravljanja javnim resursima.</a:t>
            </a:r>
          </a:p>
          <a:p>
            <a:endParaRPr lang="ru-RU" dirty="0"/>
          </a:p>
          <a:p>
            <a:r>
              <a:rPr lang="hr-HR"/>
              <a:t>Obveze prema Partnerstvu za otvorenu vlast (OGP) – suradnja s civilnim društvom i upotreba suvremenih učinkovitih alata radi podizanja svijesti i uključivanja šire javnosti.</a:t>
            </a:r>
          </a:p>
        </p:txBody>
      </p:sp>
    </p:spTree>
    <p:extLst>
      <p:ext uri="{BB962C8B-B14F-4D97-AF65-F5344CB8AC3E}">
        <p14:creationId xmlns:p14="http://schemas.microsoft.com/office/powerpoint/2010/main" val="3787862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1800"/>
              <a:t>Upotreba informacijske i komunikacijske tehnologije radi dostavljanja proizvoda ključnim dionicima i komunikacije s njima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>
                <a:solidFill>
                  <a:schemeClr val="tx1"/>
                </a:solidFill>
              </a:rPr>
              <a:t>Povećava utjecaj revizije i pruža više mogućnosti dionicima:</a:t>
            </a:r>
          </a:p>
          <a:p>
            <a:pPr mar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r>
              <a:rPr lang="hr-HR" sz="1800">
                <a:solidFill>
                  <a:schemeClr val="tx1"/>
                </a:solidFill>
              </a:rPr>
              <a:t>veća osviještenost i sudjelovanje javnosti </a:t>
            </a:r>
          </a:p>
          <a:p>
            <a:r>
              <a:rPr lang="hr-HR" sz="1800">
                <a:solidFill>
                  <a:schemeClr val="tx1"/>
                </a:solidFill>
              </a:rPr>
              <a:t>veća transparentnost i odgovornost vlade</a:t>
            </a:r>
          </a:p>
          <a:p>
            <a:r>
              <a:rPr lang="hr-HR" sz="1800">
                <a:solidFill>
                  <a:schemeClr val="tx1"/>
                </a:solidFill>
              </a:rPr>
              <a:t>prilika za kontroliranje javnih resursa</a:t>
            </a:r>
          </a:p>
          <a:p>
            <a:r>
              <a:rPr lang="hr-HR" sz="1800">
                <a:solidFill>
                  <a:schemeClr val="tx1"/>
                </a:solidFill>
              </a:rPr>
              <a:t>iskorištavanje prednosti revizije</a:t>
            </a:r>
          </a:p>
          <a:p>
            <a:r>
              <a:rPr lang="hr-HR" sz="1800">
                <a:solidFill>
                  <a:schemeClr val="tx1"/>
                </a:solidFill>
              </a:rPr>
              <a:t>osmišljanje dvosmjernih komunikacijskih kanala.</a:t>
            </a:r>
          </a:p>
        </p:txBody>
      </p:sp>
    </p:spTree>
    <p:extLst>
      <p:ext uri="{BB962C8B-B14F-4D97-AF65-F5344CB8AC3E}">
        <p14:creationId xmlns:p14="http://schemas.microsoft.com/office/powerpoint/2010/main" val="2028582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48ADAC-E2B2-4E69-9D67-724B904A3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3999" cy="587727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331640" y="23309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/>
              <a:t>Internetska platforma „Budget Monitor” (budgetmonitor.ge)</a:t>
            </a:r>
          </a:p>
        </p:txBody>
      </p:sp>
    </p:spTree>
    <p:extLst>
      <p:ext uri="{BB962C8B-B14F-4D97-AF65-F5344CB8AC3E}">
        <p14:creationId xmlns:p14="http://schemas.microsoft.com/office/powerpoint/2010/main" val="37181308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6990928" cy="609600"/>
          </a:xfrm>
        </p:spPr>
        <p:txBody>
          <a:bodyPr>
            <a:noAutofit/>
          </a:bodyPr>
          <a:lstStyle/>
          <a:p>
            <a:r>
              <a:rPr lang="hr-HR" sz="2000" dirty="0"/>
              <a:t>Internetska platforma </a:t>
            </a: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000" dirty="0"/>
              <a:t>Budget Monitor” (budgetmonitor.ge)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233988"/>
          </a:xfrm>
        </p:spPr>
        <p:txBody>
          <a:bodyPr>
            <a:noAutofit/>
          </a:bodyPr>
          <a:lstStyle/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hr-HR" sz="1800">
                <a:solidFill>
                  <a:schemeClr val="tx1"/>
                </a:solidFill>
              </a:rPr>
              <a:t>Sadržava ažurirane analitičke informacije o proračunu, npr. prihodi i rashodi, javni dug, nabava itd. </a:t>
            </a: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hr-HR" sz="1800">
                <a:solidFill>
                  <a:schemeClr val="tx1"/>
                </a:solidFill>
              </a:rPr>
              <a:t>Sadržava informacije o utvrđenim prijestupima i preporuke državne službe za reviziju.</a:t>
            </a: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hr-HR" sz="1800">
                <a:solidFill>
                  <a:schemeClr val="tx1"/>
                </a:solidFill>
              </a:rPr>
              <a:t>Sve su složenije informacije vizualizirane.</a:t>
            </a: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r>
              <a:rPr lang="hr-HR" sz="1800">
                <a:solidFill>
                  <a:schemeClr val="tx1"/>
                </a:solidFill>
              </a:rPr>
              <a:t>Služi kao dvosmjerni komunikacijski kanal i sučelje koje omogućava unos podataka.</a:t>
            </a:r>
          </a:p>
          <a:p>
            <a:pPr marL="274320" lvl="0" indent="-274320" algn="just">
              <a:spcBef>
                <a:spcPts val="580"/>
              </a:spcBef>
              <a:buSzPct val="85000"/>
              <a:buFont typeface="Wingdings 2"/>
              <a:buChar char=""/>
            </a:pPr>
            <a:endParaRPr lang="ka-GE" sz="1400" dirty="0">
              <a:solidFill>
                <a:schemeClr val="accent4">
                  <a:lumMod val="50000"/>
                </a:schemeClr>
              </a:solidFill>
            </a:endParaRPr>
          </a:p>
          <a:p>
            <a:pPr marL="115888" indent="-6350" algn="just" defTabSz="736600">
              <a:lnSpc>
                <a:spcPct val="150000"/>
              </a:lnSpc>
              <a:buNone/>
            </a:pPr>
            <a:r>
              <a:rPr lang="hr-HR" sz="2400"/>
              <a:t>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380160"/>
            <a:ext cx="4381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835" y="5373216"/>
            <a:ext cx="6048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154" y="5291854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26" y="5253037"/>
            <a:ext cx="4476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07" y="5420841"/>
            <a:ext cx="476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498" y="5253037"/>
            <a:ext cx="5048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537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1600" y="126371"/>
            <a:ext cx="8136903" cy="766813"/>
          </a:xfrm>
        </p:spPr>
        <p:txBody>
          <a:bodyPr>
            <a:noAutofit/>
          </a:bodyPr>
          <a:lstStyle/>
          <a:p>
            <a:r>
              <a:rPr lang="hr-HR" sz="2800" dirty="0"/>
              <a:t>Internetska platforma </a:t>
            </a:r>
            <a:r>
              <a:rPr lang="hr-H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hr-HR" sz="2800" dirty="0"/>
              <a:t>Budget Monitor” (budgetmonitor.ge)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533400" y="5105400"/>
            <a:ext cx="1304475" cy="892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b="1"/>
              <a:t>400</a:t>
            </a:r>
            <a:r>
              <a:rPr lang="hr-HR" sz="2800"/>
              <a:t> </a:t>
            </a:r>
          </a:p>
          <a:p>
            <a:pPr marL="0" indent="0" algn="ctr">
              <a:buNone/>
            </a:pPr>
            <a:r>
              <a:rPr lang="hr-HR" sz="2000"/>
              <a:t>vladinih programa</a:t>
            </a:r>
          </a:p>
        </p:txBody>
      </p:sp>
      <p:sp>
        <p:nvSpPr>
          <p:cNvPr id="14" name="Content Placeholder 1"/>
          <p:cNvSpPr txBox="1">
            <a:spLocks/>
          </p:cNvSpPr>
          <p:nvPr/>
        </p:nvSpPr>
        <p:spPr>
          <a:xfrm>
            <a:off x="6934200" y="1752600"/>
            <a:ext cx="1905000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b="1"/>
              <a:t>76</a:t>
            </a:r>
            <a:r>
              <a:rPr lang="hr-HR" sz="2800"/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hr-HR" sz="1400" b="1"/>
              <a:t>općinskih proračuna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588224" y="5195348"/>
            <a:ext cx="2520279" cy="12816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b="1" dirty="0"/>
              <a:t>62</a:t>
            </a:r>
            <a:r>
              <a:rPr lang="hr-HR" sz="2800" dirty="0"/>
              <a:t> </a:t>
            </a:r>
          </a:p>
          <a:p>
            <a:pPr marL="0" indent="0" algn="ctr">
              <a:buNone/>
            </a:pPr>
            <a:r>
              <a:rPr lang="hr-HR" sz="2000" dirty="0"/>
              <a:t>osnovne transakcije (prva razina)</a:t>
            </a:r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208297" y="1752600"/>
            <a:ext cx="1696703" cy="120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800" b="1"/>
              <a:t>100</a:t>
            </a:r>
            <a:r>
              <a:rPr lang="hr-HR" sz="2800"/>
              <a:t> </a:t>
            </a:r>
          </a:p>
          <a:p>
            <a:pPr marL="0" indent="0" algn="ctr">
              <a:buNone/>
            </a:pPr>
            <a:r>
              <a:rPr lang="hr-HR" sz="2000"/>
              <a:t>revizijskih izvještaja</a:t>
            </a:r>
          </a:p>
        </p:txBody>
      </p:sp>
      <p:sp>
        <p:nvSpPr>
          <p:cNvPr id="6" name="Oval 5"/>
          <p:cNvSpPr/>
          <p:nvPr/>
        </p:nvSpPr>
        <p:spPr>
          <a:xfrm>
            <a:off x="2062846" y="1844824"/>
            <a:ext cx="4713507" cy="433018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r-HR" sz="2400" b="1">
                <a:solidFill>
                  <a:schemeClr val="tx1"/>
                </a:solidFill>
              </a:rPr>
              <a:t>1. Državni proračun</a:t>
            </a:r>
          </a:p>
          <a:p>
            <a:pPr algn="ctr">
              <a:lnSpc>
                <a:spcPct val="150000"/>
              </a:lnSpc>
            </a:pPr>
            <a:r>
              <a:rPr lang="hr-HR" sz="2400" b="1">
                <a:solidFill>
                  <a:schemeClr val="tx1"/>
                </a:solidFill>
              </a:rPr>
              <a:t>Općinski proračuni </a:t>
            </a:r>
          </a:p>
          <a:p>
            <a:pPr algn="ctr">
              <a:lnSpc>
                <a:spcPct val="150000"/>
              </a:lnSpc>
            </a:pPr>
            <a:r>
              <a:rPr lang="hr-HR" sz="2400" b="1">
                <a:solidFill>
                  <a:schemeClr val="tx1"/>
                </a:solidFill>
              </a:rPr>
              <a:t>3. Revizija</a:t>
            </a:r>
          </a:p>
        </p:txBody>
      </p:sp>
      <p:sp>
        <p:nvSpPr>
          <p:cNvPr id="7" name="Right Arrow 6"/>
          <p:cNvSpPr/>
          <p:nvPr/>
        </p:nvSpPr>
        <p:spPr>
          <a:xfrm rot="1300335">
            <a:off x="1919691" y="2469664"/>
            <a:ext cx="603035" cy="48409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19626774">
            <a:off x="1911908" y="5182174"/>
            <a:ext cx="603035" cy="484096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Arrow 19"/>
          <p:cNvSpPr/>
          <p:nvPr/>
        </p:nvSpPr>
        <p:spPr>
          <a:xfrm rot="8926498">
            <a:off x="6395507" y="2541009"/>
            <a:ext cx="603035" cy="484096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 rot="12788607">
            <a:off x="6247883" y="5105433"/>
            <a:ext cx="603035" cy="48409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759969" y="3078481"/>
            <a:ext cx="840231" cy="45719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lowchart: Process 22"/>
          <p:cNvSpPr/>
          <p:nvPr/>
        </p:nvSpPr>
        <p:spPr>
          <a:xfrm>
            <a:off x="7389369" y="2971800"/>
            <a:ext cx="840231" cy="45719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Process 23"/>
          <p:cNvSpPr/>
          <p:nvPr/>
        </p:nvSpPr>
        <p:spPr>
          <a:xfrm>
            <a:off x="762000" y="6324600"/>
            <a:ext cx="840231" cy="45719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lowchart: Process 24"/>
          <p:cNvSpPr/>
          <p:nvPr/>
        </p:nvSpPr>
        <p:spPr>
          <a:xfrm>
            <a:off x="7267312" y="6431281"/>
            <a:ext cx="840231" cy="4571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681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93242" y="142624"/>
            <a:ext cx="1723558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/>
              <a:t>Državni proračun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60" y="142624"/>
            <a:ext cx="203343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81494" y="142624"/>
            <a:ext cx="1938536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015675" y="142624"/>
            <a:ext cx="187680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899" y="1477770"/>
            <a:ext cx="3124201" cy="73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1447800"/>
            <a:ext cx="5486400" cy="6001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b="1"/>
              <a:t>Državni proračun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976" y="5181600"/>
            <a:ext cx="51784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2000">
                <a:solidFill>
                  <a:schemeClr val="accent4">
                    <a:lumMod val="50000"/>
                  </a:schemeClr>
                </a:solidFill>
              </a:rPr>
              <a:t>Proračunski prihodi i rashodi</a:t>
            </a:r>
          </a:p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2000">
                <a:solidFill>
                  <a:schemeClr val="accent4">
                    <a:lumMod val="50000"/>
                  </a:schemeClr>
                </a:solidFill>
              </a:rPr>
              <a:t>Izvršenje proračuna</a:t>
            </a:r>
          </a:p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2000">
                <a:solidFill>
                  <a:schemeClr val="accent4">
                    <a:lumMod val="50000"/>
                  </a:schemeClr>
                </a:solidFill>
              </a:rPr>
              <a:t>Proračunska struktura</a:t>
            </a:r>
          </a:p>
        </p:txBody>
      </p:sp>
      <p:pic>
        <p:nvPicPr>
          <p:cNvPr id="1026" name="Picture 2" descr="C:\Users\gchakvetadze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235950" cy="267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43600" y="5562600"/>
            <a:ext cx="76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Proračunski primitci</a:t>
            </a:r>
          </a:p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10,5 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39205" y="5562600"/>
            <a:ext cx="762000" cy="276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Proračunska plaćanja</a:t>
            </a:r>
          </a:p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10,4 B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49" y="2276476"/>
            <a:ext cx="8534400" cy="252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034266"/>
            <a:ext cx="1524000" cy="14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410" y="5001993"/>
            <a:ext cx="1485589" cy="145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262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80999" y="5172075"/>
            <a:ext cx="8451849" cy="1304925"/>
          </a:xfrm>
        </p:spPr>
        <p:txBody>
          <a:bodyPr>
            <a:normAutofit fontScale="62500" lnSpcReduction="20000"/>
          </a:bodyPr>
          <a:lstStyle/>
          <a:p>
            <a:r>
              <a:rPr lang="hr-HR" sz="2400" dirty="0"/>
              <a:t>Koji se programi financiraju iz državnog proračuna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en-US" sz="2400" dirty="0"/>
          </a:p>
          <a:p>
            <a:r>
              <a:rPr lang="hr-HR" sz="2400" dirty="0"/>
              <a:t>Kako se javni resursi raspodjeljuju među ministarstvima/agencijama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hr-HR" sz="2400" dirty="0"/>
              <a:t>Kako se raspodjeljuju resursi za programe</a:t>
            </a:r>
            <a:r>
              <a:rPr lang="hr-HR" sz="2400" dirty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endParaRPr lang="ru-RU" sz="2400" dirty="0"/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99467" y="990386"/>
            <a:ext cx="2895600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bg1">
                    <a:lumMod val="50000"/>
                  </a:schemeClr>
                </a:solidFill>
              </a:rPr>
              <a:t>Proračunski rashodi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9050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552123" y="124356"/>
            <a:ext cx="195780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Državni proračun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536167" y="124356"/>
            <a:ext cx="196299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512481" y="127312"/>
            <a:ext cx="165618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109035" y="128179"/>
            <a:ext cx="1656183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BFAB8D-A7EC-4E69-B22F-2546B1E288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"/>
          <a:stretch/>
        </p:blipFill>
        <p:spPr>
          <a:xfrm>
            <a:off x="612775" y="1689932"/>
            <a:ext cx="8220073" cy="348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67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87624" y="188640"/>
            <a:ext cx="7272808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400" b="1">
                <a:solidFill>
                  <a:schemeClr val="accent2">
                    <a:lumMod val="75000"/>
                  </a:schemeClr>
                </a:solidFill>
              </a:rPr>
              <a:t>Indeks otvorenosti proračuna Gruzije, 2006. – 2017.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849702"/>
              </p:ext>
            </p:extLst>
          </p:nvPr>
        </p:nvGraphicFramePr>
        <p:xfrm>
          <a:off x="152400" y="1066800"/>
          <a:ext cx="8308032" cy="2434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2400" y="3789040"/>
            <a:ext cx="88840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hr-HR" i="1">
                <a:solidFill>
                  <a:schemeClr val="tx1">
                    <a:lumMod val="85000"/>
                    <a:lumOff val="15000"/>
                  </a:schemeClr>
                </a:solidFill>
              </a:rPr>
              <a:t>Zahvaljujući provedenim reformama Gruzija je ostvarila 82 boda u Anketi o otvorenosti proračuna za 2017. (koja je obuhvatila 115 zemalja) i time je skočila na 5. mjesto s 33. mjesta na kojemu je bila nakon Ankete za 2012.</a:t>
            </a:r>
          </a:p>
          <a:p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966630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55999"/>
            <a:ext cx="8646522" cy="246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925" y="5229200"/>
            <a:ext cx="860424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1400"/>
              <a:t>Broj osoblja i njihov dohodak</a:t>
            </a:r>
          </a:p>
          <a:p>
            <a:pPr marL="27432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1400"/>
              <a:t>Udio bonusa u odnosu na plaće</a:t>
            </a:r>
          </a:p>
          <a:p>
            <a:pPr marL="274320" lvl="0" indent="-274320" algn="just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r-HR" sz="1400"/>
              <a:t>Struktura administrativnih troškova organizacije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8874" y="1376223"/>
            <a:ext cx="40386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400" b="1">
                <a:solidFill>
                  <a:schemeClr val="bg1">
                    <a:lumMod val="50000"/>
                  </a:schemeClr>
                </a:solidFill>
              </a:rPr>
              <a:t>Administrativni troškovi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35" y="1850588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259632" y="118615"/>
            <a:ext cx="1979240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Državni proračun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51573" y="122584"/>
            <a:ext cx="195579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092280" y="122584"/>
            <a:ext cx="192094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77793"/>
            <a:ext cx="8772900" cy="2846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5220072" y="122584"/>
            <a:ext cx="185950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	</a:t>
            </a:r>
          </a:p>
        </p:txBody>
      </p:sp>
    </p:spTree>
    <p:extLst>
      <p:ext uri="{BB962C8B-B14F-4D97-AF65-F5344CB8AC3E}">
        <p14:creationId xmlns:p14="http://schemas.microsoft.com/office/powerpoint/2010/main" val="1723120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905000" y="1371600"/>
            <a:ext cx="49529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bg1">
                    <a:lumMod val="50000"/>
                  </a:schemeClr>
                </a:solidFill>
              </a:rPr>
              <a:t>Proračunski prihodi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199" y="1791468"/>
            <a:ext cx="452437" cy="18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Content Placeholder 1"/>
          <p:cNvSpPr txBox="1">
            <a:spLocks/>
          </p:cNvSpPr>
          <p:nvPr/>
        </p:nvSpPr>
        <p:spPr>
          <a:xfrm>
            <a:off x="307975" y="5445224"/>
            <a:ext cx="8601074" cy="104732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1400"/>
              <a:t>Prihodi državnog proračuna</a:t>
            </a:r>
          </a:p>
          <a:p>
            <a:pPr algn="just"/>
            <a:r>
              <a:rPr lang="hr-HR" sz="1400"/>
              <a:t>Struktura poreznih prihoda i stopa njihove naplate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59832" y="160337"/>
            <a:ext cx="1984276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76056" y="160337"/>
            <a:ext cx="201622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	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2280" y="160477"/>
            <a:ext cx="198640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87624" y="160337"/>
            <a:ext cx="1856234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Državni proračun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8CA1E-B0BA-4DF9-9664-627F4DF5A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" y="1763633"/>
            <a:ext cx="8223251" cy="37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92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93711" y="5218503"/>
            <a:ext cx="8254753" cy="1018809"/>
          </a:xfrm>
        </p:spPr>
        <p:txBody>
          <a:bodyPr>
            <a:noAutofit/>
          </a:bodyPr>
          <a:lstStyle/>
          <a:p>
            <a:pPr lvl="0" algn="just"/>
            <a:r>
              <a:rPr lang="hr-HR" sz="1400">
                <a:solidFill>
                  <a:schemeClr val="tx2"/>
                </a:solidFill>
              </a:rPr>
              <a:t>Javni dug</a:t>
            </a:r>
          </a:p>
          <a:p>
            <a:pPr lvl="0" algn="just"/>
            <a:r>
              <a:rPr lang="hr-HR" sz="1400">
                <a:solidFill>
                  <a:schemeClr val="tx2"/>
                </a:solidFill>
              </a:rPr>
              <a:t>Utjecaj deviznog tečaja na javni dug</a:t>
            </a:r>
          </a:p>
          <a:p>
            <a:pPr lvl="0" algn="just"/>
            <a:r>
              <a:rPr lang="hr-HR" sz="1400">
                <a:solidFill>
                  <a:schemeClr val="tx2"/>
                </a:solidFill>
              </a:rPr>
              <a:t>Struktura vanjskog i unutarnjeg duga</a:t>
            </a:r>
          </a:p>
          <a:p>
            <a:pPr lvl="0" algn="just"/>
            <a:r>
              <a:rPr lang="hr-HR" sz="1400">
                <a:solidFill>
                  <a:schemeClr val="tx2"/>
                </a:solidFill>
              </a:rPr>
              <a:t>Isplata kredita za investicijske projekte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1367135"/>
            <a:ext cx="464819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bg1">
                    <a:lumMod val="50000"/>
                  </a:schemeClr>
                </a:solidFill>
              </a:rPr>
              <a:t>Javni dug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535" y="1774388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513037" y="113740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Državni proračun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0413" y="121678"/>
            <a:ext cx="178853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47427" y="136031"/>
            <a:ext cx="177038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232908" y="136031"/>
            <a:ext cx="182244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05200" y="3625334"/>
            <a:ext cx="56961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Domaći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83470" y="3625334"/>
            <a:ext cx="5290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Inozemni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0781" y="3625334"/>
            <a:ext cx="569619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Domaći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719051" y="3625334"/>
            <a:ext cx="529060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600" b="1">
                <a:solidFill>
                  <a:schemeClr val="bg1">
                    <a:lumMod val="50000"/>
                  </a:schemeClr>
                </a:solidFill>
              </a:rPr>
              <a:t>Inozemni</a:t>
            </a:r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1" y="2038528"/>
            <a:ext cx="8150225" cy="294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965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"/>
          </p:nvPr>
        </p:nvSpPr>
        <p:spPr>
          <a:xfrm>
            <a:off x="460375" y="5079668"/>
            <a:ext cx="4042792" cy="1124575"/>
          </a:xfrm>
        </p:spPr>
        <p:txBody>
          <a:bodyPr>
            <a:normAutofit/>
          </a:bodyPr>
          <a:lstStyle/>
          <a:p>
            <a:pPr algn="just"/>
            <a:r>
              <a:rPr lang="hr-HR" sz="14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Udio nabave u državnom proračunu</a:t>
            </a:r>
          </a:p>
          <a:p>
            <a:pPr algn="just"/>
            <a:r>
              <a:rPr lang="hr-HR" sz="14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Pojednostavljena nabava</a:t>
            </a:r>
          </a:p>
          <a:p>
            <a:pPr algn="just"/>
            <a:r>
              <a:rPr lang="hr-HR" sz="1400">
                <a:solidFill>
                  <a:schemeClr val="tx2"/>
                </a:solidFill>
                <a:latin typeface="+mn-lt"/>
                <a:ea typeface="+mn-ea"/>
                <a:cs typeface="+mn-cs"/>
              </a:rPr>
              <a:t>Ponavljajući propusti u javnoj nabavi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637102" y="142004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Stranica za građane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1490246"/>
            <a:ext cx="26565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600" b="1">
                <a:solidFill>
                  <a:schemeClr val="bg1">
                    <a:lumMod val="50000"/>
                  </a:schemeClr>
                </a:solidFill>
              </a:rPr>
              <a:t>Rezervna sredstva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47800" y="1490246"/>
            <a:ext cx="265656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600" b="1">
                <a:solidFill>
                  <a:schemeClr val="bg1">
                    <a:lumMod val="50000"/>
                  </a:schemeClr>
                </a:solidFill>
              </a:rPr>
              <a:t>Javna nabava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52" y="2127569"/>
            <a:ext cx="2717275" cy="1450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438400"/>
            <a:ext cx="1033285" cy="725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80744"/>
            <a:ext cx="1022348" cy="116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1"/>
          <p:cNvSpPr txBox="1">
            <a:spLocks/>
          </p:cNvSpPr>
          <p:nvPr/>
        </p:nvSpPr>
        <p:spPr>
          <a:xfrm>
            <a:off x="5105400" y="5196385"/>
            <a:ext cx="3276600" cy="11282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r-HR" sz="1400" dirty="0">
                <a:solidFill>
                  <a:schemeClr val="tx2"/>
                </a:solidFill>
              </a:rPr>
              <a:t>Stavke rashoda</a:t>
            </a:r>
          </a:p>
          <a:p>
            <a:r>
              <a:rPr lang="hr-HR" sz="1400" dirty="0">
                <a:solidFill>
                  <a:schemeClr val="tx2"/>
                </a:solidFill>
              </a:rPr>
              <a:t>Stopa potrošnje rezervnih sredstava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757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988425"/>
            <a:ext cx="1189082" cy="172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70" y="2971800"/>
            <a:ext cx="1076324" cy="175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320" y="2404056"/>
            <a:ext cx="1467880" cy="139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613148" y="142004"/>
            <a:ext cx="187007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488793" y="136997"/>
            <a:ext cx="181609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275394" y="131990"/>
            <a:ext cx="176799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</p:spTree>
    <p:extLst>
      <p:ext uri="{BB962C8B-B14F-4D97-AF65-F5344CB8AC3E}">
        <p14:creationId xmlns:p14="http://schemas.microsoft.com/office/powerpoint/2010/main" val="4160474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15189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hr-HR" sz="2400"/>
              <a:t>Kapitalni projekti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175615" cy="1720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30" y="4038600"/>
            <a:ext cx="2613490" cy="1438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08814" y="16816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hr-HR">
                <a:solidFill>
                  <a:schemeClr val="accent4">
                    <a:lumMod val="50000"/>
                  </a:schemeClr>
                </a:solidFill>
              </a:rPr>
              <a:t>Udio kapitalnih projekata u proračunu;</a:t>
            </a:r>
          </a:p>
          <a:p>
            <a:pPr algn="just"/>
            <a:r>
              <a:rPr lang="hr-HR">
                <a:solidFill>
                  <a:schemeClr val="accent4">
                    <a:lumMod val="50000"/>
                  </a:schemeClr>
                </a:solidFill>
              </a:rPr>
              <a:t>Nedostaci utvrđeni tijekom provedbe kapitalnog projekta;</a:t>
            </a:r>
          </a:p>
          <a:p>
            <a:pPr algn="just"/>
            <a:r>
              <a:rPr lang="hr-HR">
                <a:solidFill>
                  <a:schemeClr val="accent4">
                    <a:lumMod val="50000"/>
                  </a:schemeClr>
                </a:solidFill>
              </a:rPr>
              <a:t>Raspodjela resursa regionalnog fonda među općinama;</a:t>
            </a:r>
          </a:p>
          <a:p>
            <a:pPr algn="just"/>
            <a:r>
              <a:rPr lang="hr-HR">
                <a:solidFill>
                  <a:schemeClr val="accent4">
                    <a:lumMod val="50000"/>
                  </a:schemeClr>
                </a:solidFill>
              </a:rPr>
              <a:t>Provedba kapitalnih projekata na državnoj i općinskoj razini.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30" y="1956473"/>
            <a:ext cx="2449549" cy="208212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36376" y="116632"/>
            <a:ext cx="1855504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Državni proračun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1880" y="116632"/>
            <a:ext cx="194648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36096" y="116632"/>
            <a:ext cx="182717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36296" y="116632"/>
            <a:ext cx="1770385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</p:spTree>
    <p:extLst>
      <p:ext uri="{BB962C8B-B14F-4D97-AF65-F5344CB8AC3E}">
        <p14:creationId xmlns:p14="http://schemas.microsoft.com/office/powerpoint/2010/main" val="2289329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Content Placeholder 1"/>
          <p:cNvSpPr>
            <a:spLocks noGrp="1"/>
          </p:cNvSpPr>
          <p:nvPr>
            <p:ph sz="quarter" idx="1"/>
          </p:nvPr>
        </p:nvSpPr>
        <p:spPr>
          <a:xfrm>
            <a:off x="612775" y="3878345"/>
            <a:ext cx="7860391" cy="47478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r-HR" sz="1300">
                <a:solidFill>
                  <a:schemeClr val="accent4">
                    <a:lumMod val="50000"/>
                  </a:schemeClr>
                </a:solidFill>
              </a:rPr>
              <a:t>Ključni gospodarski pokazatelji</a:t>
            </a:r>
          </a:p>
          <a:p>
            <a:pPr lvl="0" algn="just"/>
            <a:r>
              <a:rPr lang="hr-HR" sz="1300">
                <a:solidFill>
                  <a:schemeClr val="accent4">
                    <a:lumMod val="50000"/>
                  </a:schemeClr>
                </a:solidFill>
              </a:rPr>
              <a:t>Položaj Gruzije na međunarodnim rejting-ljestvicama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0678" y="1526717"/>
            <a:ext cx="243522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5374" y="1341211"/>
            <a:ext cx="26670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>
                    <a:lumMod val="50000"/>
                  </a:schemeClr>
                </a:solidFill>
              </a:rPr>
              <a:t>Nacionalni pokazatelji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755" y="4885358"/>
            <a:ext cx="3352800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1400" b="1">
                <a:solidFill>
                  <a:schemeClr val="bg1">
                    <a:lumMod val="50000"/>
                  </a:schemeClr>
                </a:solidFill>
              </a:rPr>
              <a:t>Programski proračun 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71019"/>
            <a:ext cx="376237" cy="15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971020"/>
            <a:ext cx="376237" cy="15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Content Placeholder 1"/>
          <p:cNvSpPr txBox="1">
            <a:spLocks/>
          </p:cNvSpPr>
          <p:nvPr/>
        </p:nvSpPr>
        <p:spPr>
          <a:xfrm>
            <a:off x="381000" y="5363309"/>
            <a:ext cx="5952906" cy="541371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hr-HR" sz="1300">
                <a:solidFill>
                  <a:schemeClr val="accent4">
                    <a:lumMod val="50000"/>
                  </a:schemeClr>
                </a:solidFill>
              </a:rPr>
              <a:t>Nedostaci programskog proračuna</a:t>
            </a:r>
          </a:p>
          <a:p>
            <a:pPr lvl="0" algn="just"/>
            <a:r>
              <a:rPr lang="hr-HR" sz="1300">
                <a:solidFill>
                  <a:schemeClr val="accent4">
                    <a:lumMod val="50000"/>
                  </a:schemeClr>
                </a:solidFill>
              </a:rPr>
              <a:t>Ostvareni ciljevi u odnosu na postavljene ciljeve</a:t>
            </a:r>
          </a:p>
        </p:txBody>
      </p:sp>
      <p:sp>
        <p:nvSpPr>
          <p:cNvPr id="30" name="Content Placeholder 1"/>
          <p:cNvSpPr txBox="1">
            <a:spLocks/>
          </p:cNvSpPr>
          <p:nvPr/>
        </p:nvSpPr>
        <p:spPr>
          <a:xfrm>
            <a:off x="231775" y="4800600"/>
            <a:ext cx="2663825" cy="1219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1388838" y="167373"/>
            <a:ext cx="2130425" cy="7765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Državni proračun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528727" y="167373"/>
            <a:ext cx="181447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343201" y="167373"/>
            <a:ext cx="187220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192524" y="160337"/>
            <a:ext cx="1814473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44BC1A-E20D-4615-852D-F8FAEEB1A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7458"/>
            <a:ext cx="9144000" cy="24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26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152400" y="4724400"/>
            <a:ext cx="9067800" cy="2057400"/>
          </a:xfrm>
        </p:spPr>
        <p:txBody>
          <a:bodyPr>
            <a:noAutofit/>
          </a:bodyPr>
          <a:lstStyle/>
          <a:p>
            <a:pPr lvl="0" algn="just"/>
            <a:r>
              <a:rPr lang="hr-HR" sz="1400">
                <a:solidFill>
                  <a:schemeClr val="accent4">
                    <a:lumMod val="50000"/>
                  </a:schemeClr>
                </a:solidFill>
              </a:rPr>
              <a:t>Općinski proračun</a:t>
            </a:r>
          </a:p>
          <a:p>
            <a:pPr lvl="0" algn="just"/>
            <a:r>
              <a:rPr lang="hr-HR" sz="1400">
                <a:solidFill>
                  <a:schemeClr val="accent4">
                    <a:lumMod val="50000"/>
                  </a:schemeClr>
                </a:solidFill>
              </a:rPr>
              <a:t>Usporedba proračuna</a:t>
            </a:r>
          </a:p>
          <a:p>
            <a:pPr lvl="0" algn="just"/>
            <a:r>
              <a:rPr lang="hr-HR" sz="1400">
                <a:solidFill>
                  <a:schemeClr val="accent4">
                    <a:lumMod val="50000"/>
                  </a:schemeClr>
                </a:solidFill>
              </a:rPr>
              <a:t>Transferi svakoj općini</a:t>
            </a:r>
          </a:p>
          <a:p>
            <a:pPr lvl="0" algn="just"/>
            <a:r>
              <a:rPr lang="hr-HR" sz="1400">
                <a:solidFill>
                  <a:schemeClr val="accent4">
                    <a:lumMod val="50000"/>
                  </a:schemeClr>
                </a:solidFill>
              </a:rPr>
              <a:t>Administrativni troškovi općina</a:t>
            </a:r>
          </a:p>
          <a:p>
            <a:pPr lvl="0" algn="just"/>
            <a:r>
              <a:rPr lang="hr-HR" sz="1400">
                <a:solidFill>
                  <a:schemeClr val="accent4">
                    <a:lumMod val="50000"/>
                  </a:schemeClr>
                </a:solidFill>
              </a:rPr>
              <a:t>Broj organizacija i njihovo financiranje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31" y="2111812"/>
            <a:ext cx="4974169" cy="253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303050" y="151685"/>
            <a:ext cx="21304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Državni proračun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445700" y="160337"/>
            <a:ext cx="1944049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Općinski proračun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414199" y="160337"/>
            <a:ext cx="182880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249006" y="160337"/>
            <a:ext cx="1812577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1447800"/>
            <a:ext cx="5725006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/>
              <a:t>Općinski proračuni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9050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2F917F-AB92-4094-9827-5291C2DE5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133600"/>
            <a:ext cx="2674839" cy="284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25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03167" y="5023321"/>
            <a:ext cx="8688434" cy="175847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200">
                <a:solidFill>
                  <a:schemeClr val="accent4">
                    <a:lumMod val="50000"/>
                  </a:schemeClr>
                </a:solidFill>
              </a:rPr>
              <a:t>Pretraga rezultata revizije i prijedloga:</a:t>
            </a:r>
          </a:p>
          <a:p>
            <a:pPr algn="just"/>
            <a:r>
              <a:rPr lang="hr-HR" sz="1200">
                <a:solidFill>
                  <a:schemeClr val="accent4">
                    <a:lumMod val="50000"/>
                  </a:schemeClr>
                </a:solidFill>
              </a:rPr>
              <a:t>Po organizaciji</a:t>
            </a:r>
          </a:p>
          <a:p>
            <a:pPr algn="just"/>
            <a:r>
              <a:rPr lang="hr-HR" sz="1200">
                <a:solidFill>
                  <a:schemeClr val="accent4">
                    <a:lumMod val="50000"/>
                  </a:schemeClr>
                </a:solidFill>
              </a:rPr>
              <a:t>Po vrsti prekršaja</a:t>
            </a:r>
          </a:p>
          <a:p>
            <a:pPr algn="just"/>
            <a:r>
              <a:rPr lang="hr-HR" sz="1200">
                <a:solidFill>
                  <a:schemeClr val="accent4">
                    <a:lumMod val="50000"/>
                  </a:schemeClr>
                </a:solidFill>
              </a:rPr>
              <a:t>Po nazivu i vrsti revizije</a:t>
            </a:r>
          </a:p>
          <a:p>
            <a:pPr algn="just"/>
            <a:r>
              <a:rPr lang="hr-HR" sz="1200">
                <a:solidFill>
                  <a:schemeClr val="accent4">
                    <a:lumMod val="50000"/>
                  </a:schemeClr>
                </a:solidFill>
              </a:rPr>
              <a:t>Po razini proračuna</a:t>
            </a:r>
          </a:p>
          <a:p>
            <a:pPr algn="just"/>
            <a:r>
              <a:rPr lang="hr-HR" sz="1200">
                <a:solidFill>
                  <a:schemeClr val="accent4">
                    <a:lumMod val="50000"/>
                  </a:schemeClr>
                </a:solidFill>
              </a:rPr>
              <a:t>Po godini</a:t>
            </a:r>
          </a:p>
          <a:p>
            <a:pPr algn="just"/>
            <a:endParaRPr lang="ka-GE" sz="1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971800" y="1361385"/>
            <a:ext cx="27432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>
                <a:solidFill>
                  <a:schemeClr val="bg1">
                    <a:lumMod val="50000"/>
                  </a:schemeClr>
                </a:solidFill>
              </a:rPr>
              <a:t>Revizija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5654"/>
            <a:ext cx="640080" cy="15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691680" y="123296"/>
            <a:ext cx="1872208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Državni proračun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563888" y="121994"/>
            <a:ext cx="1923193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081" y="120692"/>
            <a:ext cx="1753271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/>
              <a:t> Revizija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40352" y="114364"/>
            <a:ext cx="1740569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E77F1C-19EC-4BA4-8C9C-DA0346B1DD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8917"/>
            <a:ext cx="9144000" cy="33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06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1" y="1415620"/>
            <a:ext cx="8229600" cy="377928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/>
              <a:t>Ciljevi održivog razvoja</a:t>
            </a:r>
            <a:br>
              <a:rPr lang="hr-HR" sz="24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hr-HR" sz="900" b="1"/>
              <a:t> 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6" name="Picture 25"/>
          <p:cNvPicPr/>
          <p:nvPr/>
        </p:nvPicPr>
        <p:blipFill>
          <a:blip r:embed="rId3"/>
          <a:stretch>
            <a:fillRect/>
          </a:stretch>
        </p:blipFill>
        <p:spPr>
          <a:xfrm>
            <a:off x="11085" y="1934443"/>
            <a:ext cx="4408516" cy="415669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267200" y="2054662"/>
            <a:ext cx="4493985" cy="3812738"/>
          </a:xfrm>
        </p:spPr>
        <p:txBody>
          <a:bodyPr>
            <a:noAutofit/>
          </a:bodyPr>
          <a:lstStyle/>
          <a:p>
            <a:pPr marL="228600" indent="-228600" algn="just">
              <a:buAutoNum type="arabicPeriod"/>
            </a:pPr>
            <a:r>
              <a:rPr lang="hr-HR" sz="1200"/>
              <a:t>Svijet bez siromaštva</a:t>
            </a:r>
          </a:p>
          <a:p>
            <a:pPr marL="228600" indent="-228600" algn="just">
              <a:buAutoNum type="arabicPeriod"/>
            </a:pPr>
            <a:r>
              <a:rPr lang="hr-HR" sz="1200"/>
              <a:t>Svijet bez gladi</a:t>
            </a:r>
          </a:p>
          <a:p>
            <a:pPr marL="228600" indent="-228600" algn="just">
              <a:buAutoNum type="arabicPeriod"/>
            </a:pPr>
            <a:r>
              <a:rPr lang="hr-HR" sz="1200"/>
              <a:t>Zdravlje i blagostanje</a:t>
            </a:r>
          </a:p>
          <a:p>
            <a:pPr marL="228600" indent="-228600" algn="just">
              <a:buAutoNum type="arabicPeriod"/>
            </a:pPr>
            <a:r>
              <a:rPr lang="hr-HR" sz="1200"/>
              <a:t>Kvalitetno obrazovanje</a:t>
            </a:r>
          </a:p>
          <a:p>
            <a:pPr marL="228600" indent="-228600" algn="just">
              <a:buAutoNum type="arabicPeriod"/>
            </a:pPr>
            <a:r>
              <a:rPr lang="hr-HR" sz="1200"/>
              <a:t>Rodna ravnopravnost</a:t>
            </a:r>
          </a:p>
          <a:p>
            <a:pPr marL="228600" indent="-228600" algn="just">
              <a:buAutoNum type="arabicPeriod"/>
            </a:pPr>
            <a:r>
              <a:rPr lang="hr-HR" sz="1200"/>
              <a:t>Čista voda i sanitarni uvjeti</a:t>
            </a:r>
          </a:p>
          <a:p>
            <a:pPr marL="228600" indent="-228600" algn="just">
              <a:buAutoNum type="arabicPeriod"/>
            </a:pPr>
            <a:r>
              <a:rPr lang="hr-HR" sz="1200"/>
              <a:t>Pristupačna energija iz čistih izvora</a:t>
            </a:r>
          </a:p>
          <a:p>
            <a:pPr marL="228600" indent="-228600" algn="just">
              <a:buAutoNum type="arabicPeriod"/>
            </a:pPr>
            <a:r>
              <a:rPr lang="hr-HR" sz="1200"/>
              <a:t>Dostojanstven rad i ekonomski rast</a:t>
            </a:r>
          </a:p>
          <a:p>
            <a:pPr marL="228600" indent="-228600" algn="just">
              <a:buAutoNum type="arabicPeriod"/>
            </a:pPr>
            <a:r>
              <a:rPr lang="hr-HR" sz="1200"/>
              <a:t>Industrija, inovacije i infrastruktura</a:t>
            </a:r>
          </a:p>
          <a:p>
            <a:pPr marL="228600" indent="-228600" algn="just">
              <a:buAutoNum type="arabicPeriod"/>
            </a:pPr>
            <a:r>
              <a:rPr lang="hr-HR" sz="1200"/>
              <a:t> Smanjenje nejednakosti</a:t>
            </a:r>
          </a:p>
          <a:p>
            <a:pPr marL="228600" indent="-228600" algn="just">
              <a:buAutoNum type="arabicPeriod"/>
            </a:pPr>
            <a:r>
              <a:rPr lang="hr-HR" sz="1200"/>
              <a:t> Održivi gradovi i zajednice</a:t>
            </a:r>
          </a:p>
          <a:p>
            <a:pPr marL="228600" indent="-228600" algn="just">
              <a:buAutoNum type="arabicPeriod"/>
            </a:pPr>
            <a:r>
              <a:rPr lang="hr-HR" sz="1200"/>
              <a:t>Održiva potrošnja i proizvodnja</a:t>
            </a:r>
          </a:p>
          <a:p>
            <a:pPr marL="228600" indent="-228600" algn="just">
              <a:buAutoNum type="arabicPeriod"/>
            </a:pPr>
            <a:r>
              <a:rPr lang="hr-HR" sz="1200"/>
              <a:t>Zaštita klime</a:t>
            </a:r>
          </a:p>
          <a:p>
            <a:pPr marL="228600" indent="-228600" algn="just">
              <a:buAutoNum type="arabicPeriod"/>
            </a:pPr>
            <a:r>
              <a:rPr lang="hr-HR" sz="1200"/>
              <a:t>Očuvanje vodenog svijeta</a:t>
            </a:r>
          </a:p>
          <a:p>
            <a:pPr marL="228600" indent="-228600" algn="just">
              <a:buAutoNum type="arabicPeriod"/>
            </a:pPr>
            <a:r>
              <a:rPr lang="hr-HR" sz="1200"/>
              <a:t>Očuvanje života na zemlji</a:t>
            </a:r>
          </a:p>
          <a:p>
            <a:pPr marL="228600" indent="-228600" algn="just">
              <a:buAutoNum type="arabicPeriod"/>
            </a:pPr>
            <a:r>
              <a:rPr lang="hr-HR" sz="1200"/>
              <a:t>Mir, pravda i snažne institucije</a:t>
            </a:r>
          </a:p>
          <a:p>
            <a:pPr marL="228600" indent="-228600" algn="just">
              <a:buAutoNum type="arabicPeriod"/>
            </a:pPr>
            <a:r>
              <a:rPr lang="hr-HR" sz="1200"/>
              <a:t>Partnerstvom do ciljeva</a:t>
            </a:r>
          </a:p>
          <a:p>
            <a:pPr marL="228600" indent="-228600" algn="just">
              <a:buAutoNum type="arabicPeriod"/>
            </a:pPr>
            <a:endParaRPr lang="ru-RU" sz="1200" dirty="0"/>
          </a:p>
          <a:p>
            <a:pPr marL="228600" indent="-228600" algn="just">
              <a:buAutoNum type="arabicPeriod"/>
            </a:pPr>
            <a:endParaRPr lang="ru-RU" sz="1200" dirty="0"/>
          </a:p>
          <a:p>
            <a:pPr marL="0" indent="0" algn="just">
              <a:buNone/>
            </a:pPr>
            <a:r>
              <a:rPr lang="hr-HR" sz="1200"/>
              <a:t>34 revizije, 262 zaključka, 243 preporuke</a:t>
            </a:r>
          </a:p>
          <a:p>
            <a:pPr marL="228600" indent="-228600" algn="just">
              <a:buAutoNum type="arabicPeriod"/>
            </a:pPr>
            <a:endParaRPr lang="ka-GE" sz="800" dirty="0"/>
          </a:p>
        </p:txBody>
      </p:sp>
      <p:sp>
        <p:nvSpPr>
          <p:cNvPr id="16" name="Rectangle 15"/>
          <p:cNvSpPr/>
          <p:nvPr/>
        </p:nvSpPr>
        <p:spPr>
          <a:xfrm>
            <a:off x="1475656" y="152380"/>
            <a:ext cx="1855357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Državni proračun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39805" y="147194"/>
            <a:ext cx="1957933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06530" y="147194"/>
            <a:ext cx="1872208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87530" y="147194"/>
            <a:ext cx="184217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>
                <a:solidFill>
                  <a:schemeClr val="bg1"/>
                </a:solidFill>
              </a:rPr>
              <a:t>Stranica za građane</a:t>
            </a:r>
          </a:p>
        </p:txBody>
      </p:sp>
    </p:spTree>
    <p:extLst>
      <p:ext uri="{BB962C8B-B14F-4D97-AF65-F5344CB8AC3E}">
        <p14:creationId xmlns:p14="http://schemas.microsoft.com/office/powerpoint/2010/main" val="201386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442790" y="4662976"/>
            <a:ext cx="8455025" cy="1646343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accent4">
                    <a:lumMod val="50000"/>
                  </a:schemeClr>
                </a:solidFill>
              </a:rPr>
              <a:t>Taj modul olakšava postupak upravljanja javnim financijama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accent4">
                    <a:lumMod val="50000"/>
                  </a:schemeClr>
                </a:solidFill>
              </a:rPr>
              <a:t>Više od 8500 korisnika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sz="1800" dirty="0">
                <a:solidFill>
                  <a:schemeClr val="accent4">
                    <a:lumMod val="50000"/>
                  </a:schemeClr>
                </a:solidFill>
              </a:rPr>
              <a:t>2017.: 29 zahtjeva građana, 9 pregledano tijekom 2017., 7 uključeno u revizijski plan za 2018.</a:t>
            </a:r>
          </a:p>
          <a:p>
            <a:pPr marL="0" indent="0" algn="just">
              <a:buNone/>
            </a:pPr>
            <a:endParaRPr lang="ka-GE" sz="1800" dirty="0">
              <a:solidFill>
                <a:schemeClr val="accent4">
                  <a:lumMod val="5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3248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>
                    <a:lumMod val="50000"/>
                  </a:schemeClr>
                </a:solidFill>
              </a:rPr>
              <a:t>Stranica za građane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071687" y="143784"/>
            <a:ext cx="1676400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Državni proračun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71900" y="152018"/>
            <a:ext cx="183197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15210" y="152018"/>
            <a:ext cx="145710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72314" y="147753"/>
            <a:ext cx="1916112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C2693D-0757-44C2-96C5-3502B0C81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2" y="2019060"/>
            <a:ext cx="8748464" cy="269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6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87624" y="188640"/>
            <a:ext cx="6477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>
                <a:solidFill>
                  <a:srgbClr val="438086">
                    <a:lumMod val="50000"/>
                  </a:srgbClr>
                </a:solidFill>
              </a:rPr>
              <a:t>Anketa o otvorenosti proračuna – Gruzija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21579"/>
            <a:ext cx="3789880" cy="540041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1579"/>
            <a:ext cx="4248472" cy="5366812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EF7978-8371-47A3-8CD3-718785B4EB1B}"/>
              </a:ext>
            </a:extLst>
          </p:cNvPr>
          <p:cNvSpPr txBox="1"/>
          <p:nvPr/>
        </p:nvSpPr>
        <p:spPr>
          <a:xfrm rot="5400000">
            <a:off x="6953200" y="2199928"/>
            <a:ext cx="2304256" cy="153888"/>
          </a:xfrm>
          <a:prstGeom prst="rect">
            <a:avLst/>
          </a:prstGeom>
          <a:solidFill>
            <a:srgbClr val="A5002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900" b="1" dirty="0">
                <a:solidFill>
                  <a:srgbClr val="FFFFFF"/>
                </a:solidFill>
              </a:rPr>
              <a:t>Indeks otvorenosti proračuna za 2017</a:t>
            </a:r>
            <a:r>
              <a:rPr lang="hr-HR" sz="1000" b="1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90FC7-BE62-4065-99EA-4B2D986BE99C}"/>
              </a:ext>
            </a:extLst>
          </p:cNvPr>
          <p:cNvSpPr txBox="1"/>
          <p:nvPr/>
        </p:nvSpPr>
        <p:spPr>
          <a:xfrm>
            <a:off x="179512" y="1021579"/>
            <a:ext cx="86409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Anketa za 2010.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8A7D73-FCF4-4107-8F3C-8E9D8ABC5CAE}"/>
              </a:ext>
            </a:extLst>
          </p:cNvPr>
          <p:cNvSpPr txBox="1"/>
          <p:nvPr/>
        </p:nvSpPr>
        <p:spPr>
          <a:xfrm>
            <a:off x="1187624" y="1021579"/>
            <a:ext cx="86409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Anketa za 2012.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0432E6-657F-4F8A-AEC0-2AE4188CDBB7}"/>
              </a:ext>
            </a:extLst>
          </p:cNvPr>
          <p:cNvSpPr txBox="1"/>
          <p:nvPr/>
        </p:nvSpPr>
        <p:spPr>
          <a:xfrm>
            <a:off x="2303748" y="1021578"/>
            <a:ext cx="86409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Anketa za 2015.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B40616-5781-4606-B054-A06DE002BB31}"/>
              </a:ext>
            </a:extLst>
          </p:cNvPr>
          <p:cNvSpPr txBox="1"/>
          <p:nvPr/>
        </p:nvSpPr>
        <p:spPr>
          <a:xfrm>
            <a:off x="3392249" y="1021577"/>
            <a:ext cx="864096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hr-HR" sz="800" b="1" dirty="0"/>
              <a:t>Anketa za 2017.</a:t>
            </a:r>
          </a:p>
        </p:txBody>
      </p:sp>
    </p:spTree>
    <p:extLst>
      <p:ext uri="{BB962C8B-B14F-4D97-AF65-F5344CB8AC3E}">
        <p14:creationId xmlns:p14="http://schemas.microsoft.com/office/powerpoint/2010/main" val="1775328689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602296" y="2054662"/>
            <a:ext cx="5158890" cy="38127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800" i="1"/>
              <a:t>Planirajte s nama </a:t>
            </a:r>
          </a:p>
          <a:p>
            <a:pPr marL="0" indent="0" algn="just">
              <a:buNone/>
            </a:pPr>
            <a:r>
              <a:rPr lang="hr-HR" sz="1800"/>
              <a:t>Cilj – uključiti građane u izradu godišnjeg plana revizije (zahtjevi građana uzimaju se u obzir pri odabiru tema revizija). Građani mogu odabrati organizaciju s popisa, naznačiti svoj status, opisati problem i predložiti rješenja, preuzeti dokumente i pratiti svoju prijavu upotrebom jedinstvenog koda.</a:t>
            </a:r>
          </a:p>
          <a:p>
            <a:pPr marL="0" indent="0" algn="just">
              <a:buNone/>
            </a:pPr>
            <a:endParaRPr lang="ka-GE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3536032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>
                    <a:lumMod val="50000"/>
                  </a:schemeClr>
                </a:solidFill>
              </a:rPr>
              <a:t>Stranica za građane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60575" y="124360"/>
            <a:ext cx="1597025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Državni proračun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57600" y="124360"/>
            <a:ext cx="182880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10263" y="124360"/>
            <a:ext cx="151001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20272" y="124360"/>
            <a:ext cx="1937321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F61D0-6967-45F0-95D7-06A47F3C3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83" y="1982975"/>
            <a:ext cx="2724583" cy="27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72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491880" y="2430463"/>
            <a:ext cx="5042520" cy="267493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800" i="1"/>
              <a:t>Borite se protiv korupcije</a:t>
            </a:r>
          </a:p>
          <a:p>
            <a:pPr marL="0" indent="0" algn="just">
              <a:buNone/>
            </a:pPr>
            <a:r>
              <a:rPr lang="hr-HR" sz="1800"/>
              <a:t>Cilj – utvrditi i spriječiti korupciju u javnom sektoru istodobno uključujući građane. Građani mogu odabrati organizaciju / prekršaj / problem s popisa i predložiti rješenja te preuzeti dokumente.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324800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>
                    <a:lumMod val="50000"/>
                  </a:schemeClr>
                </a:solidFill>
              </a:rPr>
              <a:t>Stranica za građane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897560" y="122114"/>
            <a:ext cx="1582018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479578" y="132085"/>
            <a:ext cx="1389664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/>
              <a:t>Revizija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69242" y="132085"/>
            <a:ext cx="1943144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>
                <a:solidFill>
                  <a:schemeClr val="bg1"/>
                </a:solidFill>
              </a:rPr>
              <a:t>Stranica za građane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74758" y="108241"/>
            <a:ext cx="1611833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Državni proračun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2CA59-2377-485B-8C2E-350BAA287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78063"/>
            <a:ext cx="2628266" cy="22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536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"/>
          <p:cNvSpPr>
            <a:spLocks noGrp="1"/>
          </p:cNvSpPr>
          <p:nvPr>
            <p:ph idx="1"/>
          </p:nvPr>
        </p:nvSpPr>
        <p:spPr>
          <a:xfrm>
            <a:off x="3347864" y="2352675"/>
            <a:ext cx="5262736" cy="260032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1800" i="1"/>
              <a:t>Glasajte za prioritete</a:t>
            </a:r>
          </a:p>
          <a:p>
            <a:pPr marL="0" indent="0" algn="just">
              <a:buNone/>
            </a:pPr>
            <a:r>
              <a:rPr lang="hr-HR" sz="1800"/>
              <a:t>Cilj – uzeti u obzir interese građana pri utvrđivanju revizijskih prioriteta.</a:t>
            </a:r>
          </a:p>
          <a:p>
            <a:pPr marL="0" indent="0" algn="just">
              <a:buNone/>
            </a:pPr>
            <a:r>
              <a:rPr lang="hr-HR" sz="1800"/>
              <a:t>Svaki građanin može odabrati 10 prioriteta.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295400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4" descr="Image result for სახელმწიფო აუდიტის სამსახურ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9" descr="Image result for magnifi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124200" y="1393388"/>
            <a:ext cx="33200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>
                <a:solidFill>
                  <a:schemeClr val="bg1">
                    <a:lumMod val="50000"/>
                  </a:schemeClr>
                </a:solidFill>
              </a:rPr>
              <a:t>Stranica za građane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735" y="1828800"/>
            <a:ext cx="859065" cy="2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742260" y="166165"/>
            <a:ext cx="1725612" cy="776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Državni proračun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490070" y="160337"/>
            <a:ext cx="1828800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Općinski proračun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18870" y="160337"/>
            <a:ext cx="1701402" cy="7685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/>
              <a:t>Revizija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948264" y="160337"/>
            <a:ext cx="2028206" cy="768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bg1"/>
                </a:solidFill>
              </a:rPr>
              <a:t>Stranica za građane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CB827-980F-4EB7-ABB6-8D5955DA0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38" y="2043481"/>
            <a:ext cx="2625475" cy="260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689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0" y="5085184"/>
            <a:ext cx="9144000" cy="1772816"/>
          </a:xfrm>
          <a:prstGeom prst="rect">
            <a:avLst/>
          </a:prstGeom>
          <a:solidFill>
            <a:srgbClr val="027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01208"/>
            <a:ext cx="7772400" cy="1067488"/>
          </a:xfrm>
        </p:spPr>
        <p:txBody>
          <a:bodyPr>
            <a:normAutofit/>
          </a:bodyPr>
          <a:lstStyle/>
          <a:p>
            <a:r>
              <a:rPr lang="hr-HR" sz="2200">
                <a:solidFill>
                  <a:srgbClr val="FF0000"/>
                </a:solidFill>
              </a:rPr>
              <a:t>Hvala na pozornosti!</a:t>
            </a:r>
          </a:p>
        </p:txBody>
      </p:sp>
      <p:sp>
        <p:nvSpPr>
          <p:cNvPr id="8" name="Rectangle 7"/>
          <p:cNvSpPr>
            <a:spLocks noChangeAspect="1"/>
          </p:cNvSpPr>
          <p:nvPr/>
        </p:nvSpPr>
        <p:spPr>
          <a:xfrm>
            <a:off x="0" y="5062324"/>
            <a:ext cx="9144000" cy="45719"/>
          </a:xfrm>
          <a:prstGeom prst="rect">
            <a:avLst/>
          </a:prstGeom>
          <a:solidFill>
            <a:srgbClr val="005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970" y="1124744"/>
            <a:ext cx="2717634" cy="237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0032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48883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b="1">
                <a:solidFill>
                  <a:srgbClr val="438086">
                    <a:lumMod val="50000"/>
                  </a:srgbClr>
                </a:solidFill>
              </a:rPr>
              <a:t>Anketa o otvorenosti proračuna – Gruzija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57127" y="1350060"/>
            <a:ext cx="8496944" cy="1728192"/>
            <a:chOff x="107504" y="1124744"/>
            <a:chExt cx="8928992" cy="2592288"/>
          </a:xfrm>
        </p:grpSpPr>
        <p:sp>
          <p:nvSpPr>
            <p:cNvPr id="4" name="Rounded Rectangle 3"/>
            <p:cNvSpPr/>
            <p:nvPr/>
          </p:nvSpPr>
          <p:spPr>
            <a:xfrm>
              <a:off x="107504" y="1124744"/>
              <a:ext cx="3178116" cy="914400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Transparentnost</a:t>
              </a:r>
            </a:p>
            <a:p>
              <a:pPr algn="ctr"/>
              <a:r>
                <a:rPr lang="hr-HR" sz="1600">
                  <a:solidFill>
                    <a:schemeClr val="tx1"/>
                  </a:solidFill>
                  <a:latin typeface="Sylfaen" panose="010A0502050306030303" pitchFamily="18" charset="0"/>
                </a:rPr>
                <a:t>(Indeks otvorenosti proračuna)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3459602" y="1158677"/>
              <a:ext cx="1966312" cy="81648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Sudjelovanje javnosti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588665" y="1174692"/>
              <a:ext cx="3312368" cy="81450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Nadzor proračuna</a:t>
              </a: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07504" y="2348881"/>
              <a:ext cx="8928992" cy="1368151"/>
              <a:chOff x="107504" y="2348880"/>
              <a:chExt cx="8827079" cy="2277299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7504" y="2348880"/>
                <a:ext cx="2880320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>
                    <a:solidFill>
                      <a:srgbClr val="424456">
                        <a:lumMod val="75000"/>
                      </a:srgbClr>
                    </a:solidFill>
                  </a:rPr>
                  <a:t>66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3421342" y="2348880"/>
                <a:ext cx="1944216" cy="2232247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a-GE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hr-HR">
                    <a:solidFill>
                      <a:srgbClr val="FF0000"/>
                    </a:solidFill>
                  </a:rPr>
                  <a:t>46</a:t>
                </a:r>
              </a:p>
              <a:p>
                <a:pPr algn="ctr"/>
                <a:r>
                  <a:rPr lang="hr-HR" sz="900">
                    <a:solidFill>
                      <a:schemeClr val="tx1"/>
                    </a:solidFill>
                  </a:rPr>
                  <a:t>(srednja vrijednost – 25)</a:t>
                </a:r>
              </a:p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553851" y="2393931"/>
                <a:ext cx="1667838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>
                    <a:solidFill>
                      <a:srgbClr val="424456">
                        <a:lumMod val="75000"/>
                      </a:srgbClr>
                    </a:solidFill>
                  </a:rPr>
                  <a:t>73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7308304" y="2393931"/>
                <a:ext cx="1626279" cy="22322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>
                    <a:solidFill>
                      <a:srgbClr val="424456">
                        <a:lumMod val="75000"/>
                      </a:srgbClr>
                    </a:solidFill>
                  </a:rPr>
                  <a:t>100</a:t>
                </a:r>
              </a:p>
            </p:txBody>
          </p:sp>
        </p:grpSp>
      </p:grpSp>
      <p:sp>
        <p:nvSpPr>
          <p:cNvPr id="16" name="TextBox 15"/>
          <p:cNvSpPr txBox="1"/>
          <p:nvPr/>
        </p:nvSpPr>
        <p:spPr>
          <a:xfrm>
            <a:off x="318111" y="6116751"/>
            <a:ext cx="8554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i="1" u="sng">
                <a:solidFill>
                  <a:schemeClr val="accent2">
                    <a:lumMod val="75000"/>
                  </a:schemeClr>
                </a:solidFill>
                <a:latin typeface="+mj-lt"/>
              </a:rPr>
              <a:t>Ukupna prosječna vrijednost 2017. iznosi 42 boda (2015. je iznosila 45 bodova)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855577" y="990435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Anketa o otvorenosti proračuna za 2015.: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67744" y="3511664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Anketa o otvorenosti proračuna za 2017.: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51358" y="4138894"/>
            <a:ext cx="8543819" cy="1690627"/>
            <a:chOff x="-85770" y="1196289"/>
            <a:chExt cx="8978250" cy="2535941"/>
          </a:xfrm>
        </p:grpSpPr>
        <p:sp>
          <p:nvSpPr>
            <p:cNvPr id="20" name="Rounded Rectangle 19"/>
            <p:cNvSpPr/>
            <p:nvPr/>
          </p:nvSpPr>
          <p:spPr>
            <a:xfrm>
              <a:off x="-85770" y="1218380"/>
              <a:ext cx="3300122" cy="914400"/>
            </a:xfrm>
            <a:prstGeom prst="roundRect">
              <a:avLst/>
            </a:prstGeom>
            <a:solidFill>
              <a:srgbClr val="C9F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Transparentnost</a:t>
              </a:r>
            </a:p>
            <a:p>
              <a:pPr algn="ctr"/>
              <a:r>
                <a:rPr lang="hr-HR" sz="1600">
                  <a:solidFill>
                    <a:schemeClr val="tx1"/>
                  </a:solidFill>
                  <a:latin typeface="Sylfaen" panose="010A0502050306030303" pitchFamily="18" charset="0"/>
                </a:rPr>
                <a:t>(Indeks otvorenosti proračuna)</a:t>
              </a: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461749" y="1196289"/>
              <a:ext cx="1966312" cy="816488"/>
            </a:xfrm>
            <a:prstGeom prst="roundRect">
              <a:avLst/>
            </a:prstGeom>
            <a:solidFill>
              <a:srgbClr val="C9F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Sudjelovanje javnosti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5580112" y="1224643"/>
              <a:ext cx="3312368" cy="814501"/>
            </a:xfrm>
            <a:prstGeom prst="roundRect">
              <a:avLst/>
            </a:prstGeom>
            <a:solidFill>
              <a:srgbClr val="C9F5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i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Nadzor proračuna</a:t>
              </a: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107504" y="2348881"/>
              <a:ext cx="7951320" cy="1383349"/>
              <a:chOff x="107504" y="2348880"/>
              <a:chExt cx="7860565" cy="2302596"/>
            </a:xfrm>
          </p:grpSpPr>
          <p:sp>
            <p:nvSpPr>
              <p:cNvPr id="24" name="Rounded Rectangle 23"/>
              <p:cNvSpPr/>
              <p:nvPr/>
            </p:nvSpPr>
            <p:spPr>
              <a:xfrm>
                <a:off x="107504" y="2348880"/>
                <a:ext cx="2880320" cy="2232248"/>
              </a:xfrm>
              <a:prstGeom prst="roundRect">
                <a:avLst/>
              </a:prstGeom>
              <a:solidFill>
                <a:srgbClr val="C9F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>
                    <a:solidFill>
                      <a:srgbClr val="424456">
                        <a:lumMod val="75000"/>
                      </a:srgbClr>
                    </a:solidFill>
                  </a:rPr>
                  <a:t>82</a:t>
                </a:r>
              </a:p>
            </p:txBody>
          </p:sp>
          <p:sp>
            <p:nvSpPr>
              <p:cNvPr id="25" name="Rounded Rectangle 24"/>
              <p:cNvSpPr/>
              <p:nvPr/>
            </p:nvSpPr>
            <p:spPr>
              <a:xfrm>
                <a:off x="3369960" y="2348880"/>
                <a:ext cx="1944216" cy="2232248"/>
              </a:xfrm>
              <a:prstGeom prst="roundRect">
                <a:avLst/>
              </a:prstGeom>
              <a:solidFill>
                <a:srgbClr val="C9F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>
                    <a:solidFill>
                      <a:srgbClr val="FF0000"/>
                    </a:solidFill>
                  </a:rPr>
                  <a:t>22</a:t>
                </a:r>
              </a:p>
              <a:p>
                <a:pPr algn="ctr"/>
                <a:r>
                  <a:rPr lang="hr-HR" sz="1100">
                    <a:solidFill>
                      <a:schemeClr val="tx1"/>
                    </a:solidFill>
                  </a:rPr>
                  <a:t>(srednja vrijednost – 12)</a:t>
                </a: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6341790" y="2419229"/>
                <a:ext cx="1626279" cy="2232247"/>
              </a:xfrm>
              <a:prstGeom prst="roundRect">
                <a:avLst/>
              </a:prstGeom>
              <a:solidFill>
                <a:srgbClr val="C9F5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hr-HR">
                    <a:solidFill>
                      <a:srgbClr val="424456">
                        <a:lumMod val="75000"/>
                      </a:srgbClr>
                    </a:solidFill>
                  </a:rPr>
                  <a:t>74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897506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48883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>
                <a:solidFill>
                  <a:prstClr val="black"/>
                </a:solidFill>
              </a:rPr>
              <a:t>Ključna područja</a:t>
            </a:r>
            <a:br>
              <a:rPr lang="hr-HR" sz="2000">
                <a:solidFill>
                  <a:prstClr val="black"/>
                </a:solidFill>
              </a:rPr>
            </a:br>
            <a:r>
              <a:rPr lang="hr-HR" sz="2000">
                <a:solidFill>
                  <a:prstClr val="black"/>
                </a:solidFill>
              </a:rPr>
              <a:t>Dostupnost proračunskih dokumenata javnosti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b="1" i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Ključna pitanja u prvom dijelu:</a:t>
            </a:r>
          </a:p>
          <a:p>
            <a:pPr marL="0" indent="0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1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Izrada proračunskih dokumenata i njihova dostupnost javnosti</a:t>
            </a:r>
          </a:p>
          <a:p>
            <a:pPr marL="0" lvl="0" indent="0" algn="just">
              <a:buNone/>
            </a:pPr>
            <a:endParaRPr lang="ru-RU" sz="1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1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Dostupnost informacija koje se mogu uređivati na internetu</a:t>
            </a:r>
          </a:p>
          <a:p>
            <a:pPr marL="0" lvl="0" indent="0" algn="just">
              <a:buNone/>
            </a:pPr>
            <a:endParaRPr lang="en-US" sz="1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1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Usklađenost s međunarodnim standardima o proračunskim zakonima u pogledu srednjoročnog planiranja, pripreme godišnjeg proračuna i izvještavanja</a:t>
            </a:r>
          </a:p>
        </p:txBody>
      </p:sp>
    </p:spTree>
    <p:extLst>
      <p:ext uri="{BB962C8B-B14F-4D97-AF65-F5344CB8AC3E}">
        <p14:creationId xmlns:p14="http://schemas.microsoft.com/office/powerpoint/2010/main" val="36968129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2000" b="1">
                <a:solidFill>
                  <a:srgbClr val="00B050"/>
                </a:solidFill>
              </a:rPr>
              <a:t>Sveobuhvatnost i transparentnost proračunskih dokumenata – postignuća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124744"/>
            <a:ext cx="8640960" cy="208823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hr-HR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Najnovija postignuća u pogledu ocjenjivanja sveobuhvatnosti proračunskih dokumenata:</a:t>
            </a:r>
          </a:p>
          <a:p>
            <a:pPr marL="0" lvl="0" indent="0" algn="just">
              <a:buNone/>
            </a:pPr>
            <a:endParaRPr lang="ka-GE" sz="48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4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Priprema informacija i analiza javnog duga</a:t>
            </a:r>
          </a:p>
          <a:p>
            <a:pPr marL="0" lvl="0" indent="0" algn="just">
              <a:buNone/>
            </a:pP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4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Priprema projekcija i mikro scenarija: osnovni scenarij, scenarij najboljeg slučaja i najgoreg slučaja</a:t>
            </a:r>
          </a:p>
          <a:p>
            <a:pPr marL="0" lvl="0" indent="0" algn="just">
              <a:buNone/>
            </a:pP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4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dokumenti sadržavaju informacije o gornjim granicama  srednjoročnih rashoda</a:t>
            </a:r>
          </a:p>
          <a:p>
            <a:pPr marL="0" lvl="0" indent="0" algn="just">
              <a:buNone/>
            </a:pPr>
            <a:endParaRPr lang="en-US" sz="4800" i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4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Državni proračun temelji se na učinku – programski format</a:t>
            </a:r>
          </a:p>
          <a:p>
            <a:pPr marL="0" lvl="0" indent="0" algn="just">
              <a:buNone/>
            </a:pPr>
            <a:endParaRPr lang="ka-GE" sz="480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hr-HR" sz="4800" i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Proračunski postupak u potpunosti je u skladu s međunarodnim standardima</a:t>
            </a:r>
          </a:p>
          <a:p>
            <a:pPr marL="0" indent="0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314022"/>
              </p:ext>
            </p:extLst>
          </p:nvPr>
        </p:nvGraphicFramePr>
        <p:xfrm>
          <a:off x="251520" y="3284984"/>
          <a:ext cx="411448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9768336"/>
              </p:ext>
            </p:extLst>
          </p:nvPr>
        </p:nvGraphicFramePr>
        <p:xfrm>
          <a:off x="4617316" y="3314700"/>
          <a:ext cx="4155880" cy="344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650364"/>
            <a:ext cx="1147232" cy="2065950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950" dirty="0"/>
              <a:t>Prosječna ocjena </a:t>
            </a:r>
          </a:p>
          <a:p>
            <a:pPr algn="r">
              <a:lnSpc>
                <a:spcPct val="150000"/>
              </a:lnSpc>
            </a:pPr>
            <a:r>
              <a:rPr lang="hr-HR" sz="950" dirty="0"/>
              <a:t>Azerbajdžan</a:t>
            </a:r>
          </a:p>
          <a:p>
            <a:pPr algn="r">
              <a:lnSpc>
                <a:spcPct val="150000"/>
              </a:lnSpc>
            </a:pPr>
            <a:r>
              <a:rPr lang="hr-HR" sz="950" dirty="0"/>
              <a:t>Tadžikistan</a:t>
            </a:r>
          </a:p>
          <a:p>
            <a:pPr algn="r">
              <a:lnSpc>
                <a:spcPct val="150000"/>
              </a:lnSpc>
            </a:pPr>
            <a:r>
              <a:rPr lang="hr-HR" sz="950" dirty="0"/>
              <a:t>Mongolija</a:t>
            </a:r>
          </a:p>
          <a:p>
            <a:pPr algn="r">
              <a:lnSpc>
                <a:spcPct val="150000"/>
              </a:lnSpc>
            </a:pPr>
            <a:r>
              <a:rPr lang="hr-HR" sz="950" dirty="0"/>
              <a:t>Kazahstan</a:t>
            </a:r>
            <a:br>
              <a:rPr lang="hr-HR" sz="950" dirty="0"/>
            </a:br>
            <a:r>
              <a:rPr lang="hr-HR" sz="950" dirty="0"/>
              <a:t>Kirgiska Republika</a:t>
            </a:r>
          </a:p>
          <a:p>
            <a:pPr algn="r">
              <a:lnSpc>
                <a:spcPct val="150000"/>
              </a:lnSpc>
            </a:pPr>
            <a:r>
              <a:rPr lang="hr-HR" sz="950" dirty="0"/>
              <a:t>Turska</a:t>
            </a:r>
          </a:p>
          <a:p>
            <a:pPr algn="r">
              <a:lnSpc>
                <a:spcPct val="150000"/>
              </a:lnSpc>
            </a:pPr>
            <a:r>
              <a:rPr lang="hr-HR" sz="950" dirty="0"/>
              <a:t>Rusija</a:t>
            </a:r>
          </a:p>
          <a:p>
            <a:pPr algn="r">
              <a:lnSpc>
                <a:spcPct val="150000"/>
              </a:lnSpc>
            </a:pPr>
            <a:r>
              <a:rPr lang="hr-HR" sz="950" dirty="0"/>
              <a:t>Gruzija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2304" y="3727337"/>
            <a:ext cx="2246313" cy="235417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  <a:spcAft>
                <a:spcPts val="400"/>
              </a:spcAft>
            </a:pPr>
            <a:r>
              <a:rPr lang="hr-HR" sz="950" dirty="0"/>
              <a:t>Revizijski izvještaj</a:t>
            </a:r>
            <a:endParaRPr lang="en-US" dirty="0"/>
          </a:p>
          <a:p>
            <a:pPr algn="r">
              <a:lnSpc>
                <a:spcPct val="150000"/>
              </a:lnSpc>
              <a:spcAft>
                <a:spcPts val="400"/>
              </a:spcAft>
            </a:pPr>
            <a:r>
              <a:rPr lang="hr-HR" sz="950" dirty="0"/>
              <a:t>Godišnji izvještaj</a:t>
            </a:r>
          </a:p>
          <a:p>
            <a:pPr algn="r">
              <a:lnSpc>
                <a:spcPct val="150000"/>
              </a:lnSpc>
              <a:spcAft>
                <a:spcPts val="400"/>
              </a:spcAft>
            </a:pPr>
            <a:r>
              <a:rPr lang="hr-HR" sz="950" dirty="0"/>
              <a:t>Polugodišnji izvještaj</a:t>
            </a:r>
          </a:p>
          <a:p>
            <a:pPr algn="r">
              <a:lnSpc>
                <a:spcPct val="150000"/>
              </a:lnSpc>
              <a:spcAft>
                <a:spcPts val="1700"/>
              </a:spcAft>
            </a:pPr>
            <a:r>
              <a:rPr lang="hr-HR" sz="950" dirty="0"/>
              <a:t>Izvještaji u tijeku godine</a:t>
            </a:r>
          </a:p>
          <a:p>
            <a:pPr algn="r">
              <a:lnSpc>
                <a:spcPct val="150000"/>
              </a:lnSpc>
              <a:spcAft>
                <a:spcPts val="400"/>
              </a:spcAft>
            </a:pPr>
            <a:r>
              <a:rPr lang="hr-HR" sz="950" dirty="0"/>
              <a:t>Proračun za građane</a:t>
            </a:r>
          </a:p>
          <a:p>
            <a:pPr algn="r">
              <a:lnSpc>
                <a:spcPct val="150000"/>
              </a:lnSpc>
              <a:spcAft>
                <a:spcPts val="400"/>
              </a:spcAft>
            </a:pPr>
            <a:r>
              <a:rPr lang="hr-HR" sz="950" dirty="0"/>
              <a:t>Doneseni proračun</a:t>
            </a:r>
            <a:endParaRPr lang="hr-HR" dirty="0"/>
          </a:p>
          <a:p>
            <a:pPr algn="r">
              <a:lnSpc>
                <a:spcPct val="150000"/>
              </a:lnSpc>
              <a:spcAft>
                <a:spcPts val="400"/>
              </a:spcAft>
            </a:pPr>
            <a:r>
              <a:rPr lang="hr-HR" sz="950" dirty="0"/>
              <a:t>Prijedlog proračuna izvršne vlasti</a:t>
            </a:r>
          </a:p>
          <a:p>
            <a:pPr algn="r">
              <a:lnSpc>
                <a:spcPct val="150000"/>
              </a:lnSpc>
              <a:spcAft>
                <a:spcPts val="400"/>
              </a:spcAft>
            </a:pPr>
            <a:r>
              <a:rPr lang="hr-HR" sz="950" dirty="0" err="1"/>
              <a:t>Pretproračunski</a:t>
            </a:r>
            <a:r>
              <a:rPr lang="hr-HR" sz="950" dirty="0"/>
              <a:t> izvještaj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6556" y="6080389"/>
            <a:ext cx="6671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minimalna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260" y="6080389"/>
            <a:ext cx="726380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niska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4950" y="6084776"/>
            <a:ext cx="912964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visoka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21136" y="6080389"/>
            <a:ext cx="6480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ograničena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94124" y="6078578"/>
            <a:ext cx="6417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značajna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87585" y="6279616"/>
            <a:ext cx="400565" cy="16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visoka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59648" y="6272738"/>
            <a:ext cx="6417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značajna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12582" y="6268016"/>
            <a:ext cx="6480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ograničena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65516" y="6268016"/>
            <a:ext cx="667172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minimalna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804186" y="6268016"/>
            <a:ext cx="726380" cy="14811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700"/>
              <a:t>niska</a:t>
            </a:r>
          </a:p>
        </p:txBody>
      </p:sp>
    </p:spTree>
    <p:extLst>
      <p:ext uri="{BB962C8B-B14F-4D97-AF65-F5344CB8AC3E}">
        <p14:creationId xmlns:p14="http://schemas.microsoft.com/office/powerpoint/2010/main" val="33466658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16632"/>
            <a:ext cx="784887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b="1" dirty="0">
              <a:solidFill>
                <a:srgbClr val="00B050"/>
              </a:solidFill>
            </a:endParaRPr>
          </a:p>
          <a:p>
            <a:pPr algn="l"/>
            <a:r>
              <a:rPr lang="hr-HR" sz="2300" b="1">
                <a:solidFill>
                  <a:srgbClr val="00B050"/>
                </a:solidFill>
              </a:rPr>
              <a:t>Transparentnost proračunskog postupka i dostupnost proračunskih dokumenata – postignuća</a:t>
            </a:r>
          </a:p>
          <a:p>
            <a:pPr algn="l"/>
            <a:endParaRPr lang="en-US" sz="1800" b="1" dirty="0">
              <a:solidFill>
                <a:schemeClr val="accent2">
                  <a:lumMod val="75000"/>
                </a:schemeClr>
              </a:solidFill>
              <a:latin typeface="BPG Nino Mtavruli" panose="02000506000000020004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3728" y="980727"/>
            <a:ext cx="6336704" cy="2682819"/>
          </a:xfrm>
        </p:spPr>
        <p:txBody>
          <a:bodyPr>
            <a:normAutofit fontScale="92500" lnSpcReduction="10000"/>
          </a:bodyPr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hr-HR"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Slobodan ulaz na parlamentarne rasprave o proračunu (raspored se objavljuje na internetskim stranicama). Te se rasprave, uključujući rasprave odbora, emitiraju uživo.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 na proračunu za građane trenutačno je u tijeku. Uključuje sve relevantne parametre (prihode i rashode, ključna područja politike i trenutačne reforme, makroekonomske projekcije i informacije za kontakt).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Nacrt proračuna za građane izrađuje se tijekom faze pripreme proračuna, kao i tijekom faze donošenja proračuna.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5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Proračun za građane u potpunosti je dostupan javnosti: dostupan je na internetskim stranicama, u tiskanom obliku, distribuira se različitim skupinama javnosti, o njemu se raspravlja na sastancima te je objavljen u medijima 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457200" lvl="1" indent="0" algn="just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indent="0" algn="just">
              <a:buNone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7" name="Picture 2" descr="D:\tinatin.gugava\Desktop\Untitled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24" y="1196752"/>
            <a:ext cx="1685833" cy="172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8378485"/>
              </p:ext>
            </p:extLst>
          </p:nvPr>
        </p:nvGraphicFramePr>
        <p:xfrm>
          <a:off x="755576" y="3663547"/>
          <a:ext cx="7632847" cy="2673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87724" y="4149080"/>
            <a:ext cx="134697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sz="800" dirty="0"/>
              <a:t>Turska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Tadžikistan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Mongolija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Azerbajdžan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Rusija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Kazahstan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Gruzija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Kirgiska Republika</a:t>
            </a:r>
          </a:p>
          <a:p>
            <a:pPr algn="r">
              <a:lnSpc>
                <a:spcPct val="150000"/>
              </a:lnSpc>
            </a:pPr>
            <a:r>
              <a:rPr lang="hr-HR" sz="800" dirty="0"/>
              <a:t>Prosječni obuhvat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37310" y="6059955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800"/>
              <a:t>Adekvatan 60-100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18430" y="6052485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800"/>
              <a:t>Ograničen 40-60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55148" y="6059955"/>
            <a:ext cx="1296144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800"/>
              <a:t>Neznačajan 0-40</a:t>
            </a:r>
          </a:p>
        </p:txBody>
      </p:sp>
    </p:spTree>
    <p:extLst>
      <p:ext uri="{BB962C8B-B14F-4D97-AF65-F5344CB8AC3E}">
        <p14:creationId xmlns:p14="http://schemas.microsoft.com/office/powerpoint/2010/main" val="29053415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84887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b="1">
                <a:solidFill>
                  <a:srgbClr val="00B050"/>
                </a:solidFill>
              </a:rPr>
              <a:t>Transparentnost proračunskog postupka i dostupnost proračunskih dokumenata – postignuća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6"/>
            <a:ext cx="8856984" cy="540060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hr-HR" sz="1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Angažman i komunikacija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Vijeće za koordinaciju upravljanja javnim financijama u sklopu Ministarstva financija obuhvaća sve institucije uključene u reforme upravljanja javnim financijama: Ministarstvo financija (cijela institucija), parlament, državnu službu za reviziju, ured za proračun, ured za nabavu, donatore i civilno društvo.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Vijeće za koordinaciju 2016. je na razini zajednice održalo rasprave o programima pod nazivom „Proizvedeno u Gruziji” i „Univerzalna zdravstvena zaštita”.</a:t>
            </a: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lvl="1" algn="just">
              <a:buFont typeface="Wingdings" panose="05000000000000000000" pitchFamily="2" charset="2"/>
              <a:buChar char="v"/>
            </a:pPr>
            <a:endParaRPr lang="en-US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Ministarstvo financija održalo je sastanke s javnošću i lokalnim vlastima u četiri grada (što je omogućio EU). Teme o kojima se raspravljalo uključuju fiskalna pravila i njihovu usklađenost sa standardima EU-a, nove propise i ograničenja, njihove vrijednosti te mjere koje je potrebno poduzeti kako bi se poboljšali procesi.</a:t>
            </a:r>
          </a:p>
          <a:p>
            <a:pPr marL="457200" lvl="1" indent="0" algn="just">
              <a:buNone/>
            </a:pPr>
            <a:endParaRPr lang="ru-RU" sz="17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hr-HR" sz="1800" b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Izvještavanje o proračunu</a:t>
            </a:r>
          </a:p>
          <a:p>
            <a:pPr marL="0" indent="0" algn="just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hr-HR" sz="17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Polugodišnji izvještaj o proračunu prvi je put izrađen 2016., kao i polugodišnji pregled proračuna koji je bio u potpunosti usklađen s metodologijom za proračunsku transparentnost.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800" b="1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04826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 txBox="1">
            <a:spLocks/>
          </p:cNvSpPr>
          <p:nvPr/>
        </p:nvSpPr>
        <p:spPr>
          <a:xfrm>
            <a:off x="1115616" y="188640"/>
            <a:ext cx="770485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800" b="1">
                <a:solidFill>
                  <a:srgbClr val="00B050"/>
                </a:solidFill>
              </a:rPr>
              <a:t>Uloga i učinkovitost kontrolnih funkcija u proračunskom procesu – postignuća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052736"/>
            <a:ext cx="8601188" cy="2232248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anose="05000000000000000000" pitchFamily="2" charset="2"/>
              <a:buChar char="Ø"/>
            </a:pPr>
            <a:endParaRPr lang="ka-GE" sz="1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marL="0" lvl="0" indent="0" algn="just">
              <a:buNone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Ured za proračun – neovisno fiskalno tijelo – pregledava projekcije tijekom faze pripreme proračuna i tijekom faze donošenja proračuna; dostupno na internetu.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Neovisna funkcija revizije ima važnu ulogu u pripremi i izvršenju proračuna. 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r-HR" sz="160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Uspostavljen je postupak davanja povratnih informacija kako bi se uključili savjeti državne službe za reviziju.</a:t>
            </a:r>
          </a:p>
          <a:p>
            <a:pPr marL="457200" lvl="1" indent="0" algn="just">
              <a:buNone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pic>
        <p:nvPicPr>
          <p:cNvPr id="4098" name="Picture 2" descr="http://n-auditor.com.ua/media/k2/items/cache/732dec1ecaba13d54154a599639e16eb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51312"/>
            <a:ext cx="3046702" cy="22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33492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MOF_Template_GEO-3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OF">
      <a:majorFont>
        <a:latin typeface="BPG Algeti Compact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f-geas" id="{D6EB5541-BFCE-4CA2-B1C1-413E80E4C9F6}" vid="{9D2401D8-9797-41EF-BB72-AF7A4EC7DB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9562</TotalTime>
  <Words>1767</Words>
  <Application>Microsoft Office PowerPoint</Application>
  <PresentationFormat>On-screen Show (4:3)</PresentationFormat>
  <Paragraphs>389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Sylfaen</vt:lpstr>
      <vt:lpstr>Wingdings 2</vt:lpstr>
      <vt:lpstr>BPG Nino Mtavruli</vt:lpstr>
      <vt:lpstr>BPG Algeti Compact</vt:lpstr>
      <vt:lpstr>Calibri</vt:lpstr>
      <vt:lpstr>Arial</vt:lpstr>
      <vt:lpstr>BPG Glaho</vt:lpstr>
      <vt:lpstr>Wingdings</vt:lpstr>
      <vt:lpstr>BPG Glaho Arial V5</vt:lpstr>
      <vt:lpstr>Times New Roman</vt:lpstr>
      <vt:lpstr>DejaVu Sans</vt:lpstr>
      <vt:lpstr>MOF_Template_GEO-3</vt:lpstr>
      <vt:lpstr>Ministarstvo financija Gruzije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Sudjelovanje javnosti u nadzoru javnih financija Internetska platforma za praćenje proračuna „Budget Monitor” (budgetmonitor.ge)</vt:lpstr>
      <vt:lpstr>Internetska platforma „Budget Monitor” (budgetmonitor.ge) – preduvjeti</vt:lpstr>
      <vt:lpstr>Upotreba informacijske i komunikacijske tehnologije radi dostavljanja proizvoda ključnim dionicima i komunikacije s njima</vt:lpstr>
      <vt:lpstr>PowerPoint Presentation</vt:lpstr>
      <vt:lpstr>Internetska platforma „Budget Monitor” (budgetmonitor.ge)</vt:lpstr>
      <vt:lpstr>Internetska platforma „Budget Monitor” (budgetmonitor.ge)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Kapitalni projekti</vt:lpstr>
      <vt:lpstr>PowerPoint Presentation</vt:lpstr>
      <vt:lpstr>PowerPoint Presentation</vt:lpstr>
      <vt:lpstr>PowerPoint Presentation</vt:lpstr>
      <vt:lpstr>Ciljevi održivog razvoja   </vt:lpstr>
      <vt:lpstr>PowerPoint Presentation</vt:lpstr>
      <vt:lpstr>PowerPoint Presentation</vt:lpstr>
      <vt:lpstr>PowerPoint Presentation</vt:lpstr>
      <vt:lpstr>PowerPoint Presentation</vt:lpstr>
      <vt:lpstr>Hvala na pozornosti!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feaco</dc:creator>
  <cp:lastModifiedBy>Ksenia Galantsova</cp:lastModifiedBy>
  <cp:revision>367</cp:revision>
  <cp:lastPrinted>2018-01-25T10:27:08Z</cp:lastPrinted>
  <dcterms:created xsi:type="dcterms:W3CDTF">2010-03-17T01:01:09Z</dcterms:created>
  <dcterms:modified xsi:type="dcterms:W3CDTF">2018-03-11T13:00:13Z</dcterms:modified>
</cp:coreProperties>
</file>