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8" r:id="rId3"/>
    <p:sldId id="311" r:id="rId4"/>
    <p:sldId id="300" r:id="rId5"/>
    <p:sldId id="290" r:id="rId6"/>
    <p:sldId id="292" r:id="rId7"/>
    <p:sldId id="293" r:id="rId8"/>
    <p:sldId id="296" r:id="rId9"/>
    <p:sldId id="295" r:id="rId10"/>
    <p:sldId id="299" r:id="rId11"/>
    <p:sldId id="310" r:id="rId12"/>
    <p:sldId id="336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262" r:id="rId34"/>
  </p:sldIdLst>
  <p:sldSz cx="9144000" cy="6858000" type="screen4x3"/>
  <p:notesSz cx="7010400" cy="9296400"/>
  <p:embeddedFontLst>
    <p:embeddedFont>
      <p:font typeface="Wingdings 2" panose="05020102010507070707" pitchFamily="18" charset="2"/>
      <p:regular r:id="rId37"/>
    </p:embeddedFont>
    <p:embeddedFont>
      <p:font typeface="Sylfaen" panose="010A0502050306030303" pitchFamily="18" charset="0"/>
      <p:regular r:id="rId38"/>
    </p:embeddedFont>
    <p:embeddedFont>
      <p:font typeface="DejaVu Sans" panose="020B0604020202020204" charset="0"/>
      <p:regular r:id="rId39"/>
      <p:bold r:id="rId40"/>
      <p:italic r:id="rId41"/>
      <p:boldItalic r:id="rId42"/>
    </p:embeddedFont>
    <p:embeddedFont>
      <p:font typeface="BPG Glaho" panose="020B0604020202020204" charset="0"/>
      <p:regular r:id="rId43"/>
      <p:bold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BPG Glaho Arial V5" panose="020B0604020202020204" charset="0"/>
      <p:regular r:id="rId49"/>
    </p:embeddedFont>
    <p:embeddedFont>
      <p:font typeface="BPG Algeti Compact" panose="020B0604020202020204" charset="0"/>
      <p:regular r:id="rId50"/>
    </p:embeddedFont>
    <p:embeddedFont>
      <p:font typeface="BPG Nateli" panose="020B0604020202020204" charset="0"/>
      <p:regular r:id="rId51"/>
    </p:embeddedFont>
    <p:embeddedFont>
      <p:font typeface="BPG Nino Mtavruli" panose="020B0604020202020204" charset="0"/>
      <p:regular r:id="rId52"/>
      <p:bold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7" userDrawn="1">
          <p15:clr>
            <a:srgbClr val="A4A3A4"/>
          </p15:clr>
        </p15:guide>
        <p15:guide id="2" pos="222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6D881"/>
    <a:srgbClr val="DDDDDD"/>
    <a:srgbClr val="C9F5FF"/>
    <a:srgbClr val="2E7E5A"/>
    <a:srgbClr val="4F8725"/>
    <a:srgbClr val="F6E564"/>
    <a:srgbClr val="4B6844"/>
    <a:srgbClr val="F3DB29"/>
    <a:srgbClr val="5E9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68" d="100"/>
          <a:sy n="68" d="100"/>
        </p:scale>
        <p:origin x="6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>
        <p:guide orient="horz" pos="2697"/>
        <p:guide pos="2228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%20A%20T%20I%20A\NATIA\Open%20Budget%20Survey%202015\natia-OBS%20-datab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6D88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415-4691-9AF5-76C778E83157}"/>
              </c:ext>
            </c:extLst>
          </c:dPt>
          <c:dPt>
            <c:idx val="1"/>
            <c:invertIfNegative val="0"/>
            <c:bubble3D val="0"/>
            <c:spPr>
              <a:solidFill>
                <a:srgbClr val="F3DB2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415-4691-9AF5-76C778E83157}"/>
              </c:ext>
            </c:extLst>
          </c:dPt>
          <c:dPt>
            <c:idx val="2"/>
            <c:invertIfNegative val="0"/>
            <c:bubble3D val="0"/>
            <c:spPr>
              <a:solidFill>
                <a:srgbClr val="F3DB2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415-4691-9AF5-76C778E83157}"/>
              </c:ext>
            </c:extLst>
          </c:dPt>
          <c:dPt>
            <c:idx val="3"/>
            <c:invertIfNegative val="0"/>
            <c:bubble3D val="0"/>
            <c:spPr>
              <a:solidFill>
                <a:srgbClr val="F3DB2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415-4691-9AF5-76C778E83157}"/>
              </c:ext>
            </c:extLst>
          </c:dPt>
          <c:dPt>
            <c:idx val="5"/>
            <c:invertIfNegative val="0"/>
            <c:bubble3D val="0"/>
            <c:spPr>
              <a:solidFill>
                <a:srgbClr val="5E901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415-4691-9AF5-76C778E831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qveynebi!$C$3:$C$8</c:f>
              <c:numCache>
                <c:formatCode>General</c:formatCode>
                <c:ptCount val="6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qveynebi!$D$3:$D$8</c:f>
              <c:numCache>
                <c:formatCode>General</c:formatCode>
                <c:ptCount val="6"/>
                <c:pt idx="0">
                  <c:v>34</c:v>
                </c:pt>
                <c:pt idx="1">
                  <c:v>53</c:v>
                </c:pt>
                <c:pt idx="2">
                  <c:v>55</c:v>
                </c:pt>
                <c:pt idx="3">
                  <c:v>55</c:v>
                </c:pt>
                <c:pt idx="4">
                  <c:v>66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15-4691-9AF5-76C778E83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9277568"/>
        <c:axId val="159278128"/>
      </c:barChart>
      <c:catAx>
        <c:axId val="1592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78128"/>
        <c:crosses val="autoZero"/>
        <c:auto val="1"/>
        <c:lblAlgn val="ctr"/>
        <c:lblOffset val="100"/>
        <c:noMultiLvlLbl val="0"/>
      </c:catAx>
      <c:valAx>
        <c:axId val="15927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7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1" u="none" strike="noStrike" kern="1200" cap="none" spc="2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Transparency</a:t>
            </a:r>
          </a:p>
        </c:rich>
      </c:tx>
      <c:layout>
        <c:manualLayout>
          <c:xMode val="edge"/>
          <c:yMode val="edge"/>
          <c:x val="0.40479445041253909"/>
          <c:y val="2.1390374331550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2520382350679"/>
          <c:y val="0.137187833889133"/>
          <c:w val="0.61854318537256547"/>
          <c:h val="0.626316003135236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Sheet1!$C$50</c:f>
              <c:strCache>
                <c:ptCount val="1"/>
                <c:pt idx="0">
                  <c:v>незначительная 
0-20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3-4311-A260-014A7C634BF7}"/>
              </c:ext>
            </c:extLst>
          </c:dPt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Sheet1!$C$51:$C$59</c:f>
              <c:numCache>
                <c:formatCode>General</c:formatCode>
                <c:ptCount val="9"/>
                <c:pt idx="7">
                  <c:v>11</c:v>
                </c:pt>
                <c:pt idx="8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93-4311-A260-014A7C634BF7}"/>
            </c:ext>
          </c:extLst>
        </c:ser>
        <c:ser>
          <c:idx val="1"/>
          <c:order val="1"/>
          <c:tx>
            <c:strRef>
              <c:f>Sheet1!$D$50</c:f>
              <c:strCache>
                <c:ptCount val="1"/>
                <c:pt idx="0">
                  <c:v>минимальная
20-40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Sheet1!$D$51:$D$59</c:f>
              <c:numCache>
                <c:formatCode>General</c:formatCode>
                <c:ptCount val="9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93-4311-A260-014A7C634BF7}"/>
            </c:ext>
          </c:extLst>
        </c:ser>
        <c:ser>
          <c:idx val="2"/>
          <c:order val="2"/>
          <c:tx>
            <c:strRef>
              <c:f>Sheet1!$E$50</c:f>
              <c:strCache>
                <c:ptCount val="1"/>
                <c:pt idx="0">
                  <c:v>ограниченная
40-60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Sheet1!$E$51:$E$59</c:f>
              <c:numCache>
                <c:formatCode>General</c:formatCode>
                <c:ptCount val="9"/>
                <c:pt idx="2">
                  <c:v>58</c:v>
                </c:pt>
                <c:pt idx="3">
                  <c:v>55</c:v>
                </c:pt>
                <c:pt idx="4">
                  <c:v>53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3-4311-A260-014A7C634BF7}"/>
            </c:ext>
          </c:extLst>
        </c:ser>
        <c:ser>
          <c:idx val="3"/>
          <c:order val="3"/>
          <c:tx>
            <c:strRef>
              <c:f>Sheet1!$F$50</c:f>
              <c:strCache>
                <c:ptCount val="1"/>
                <c:pt idx="0">
                  <c:v>существенная
60-80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Sheet1!$F$51:$F$59</c:f>
              <c:numCache>
                <c:formatCode>General</c:formatCode>
                <c:ptCount val="9"/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93-4311-A260-014A7C634BF7}"/>
            </c:ext>
          </c:extLst>
        </c:ser>
        <c:ser>
          <c:idx val="4"/>
          <c:order val="4"/>
          <c:tx>
            <c:strRef>
              <c:f>Sheet1!$G$50</c:f>
              <c:strCache>
                <c:ptCount val="1"/>
                <c:pt idx="0">
                  <c:v>высокая
80-100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Sheet1!$G$51:$G$59</c:f>
              <c:numCache>
                <c:formatCode>General</c:formatCode>
                <c:ptCount val="9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93-4311-A260-014A7C634B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1267136"/>
        <c:axId val="371267552"/>
      </c:barChart>
      <c:catAx>
        <c:axId val="37126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267552"/>
        <c:crosses val="autoZero"/>
        <c:auto val="1"/>
        <c:lblAlgn val="ctr"/>
        <c:lblOffset val="100"/>
        <c:noMultiLvlLbl val="0"/>
      </c:catAx>
      <c:valAx>
        <c:axId val="3712675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267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i="1" dirty="0">
                <a:solidFill>
                  <a:srgbClr val="FF0000"/>
                </a:solidFill>
              </a:rPr>
              <a:t>Comprehensiveness and usefulness of information</a:t>
            </a:r>
            <a:r>
              <a:rPr lang="en-US" b="0" i="1" baseline="0" dirty="0">
                <a:solidFill>
                  <a:srgbClr val="FF0000"/>
                </a:solidFill>
              </a:rPr>
              <a:t> </a:t>
            </a:r>
            <a:r>
              <a:rPr lang="ru-RU" b="0" i="1" baseline="0" dirty="0">
                <a:solidFill>
                  <a:srgbClr val="FF0000"/>
                </a:solidFill>
              </a:rPr>
              <a:t> </a:t>
            </a:r>
            <a:endParaRPr lang="en-US" b="0" i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0909530592798637"/>
          <c:y val="3.68324125230202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59431853979747"/>
          <c:y val="0.10704182271720064"/>
          <c:w val="0.65266613359054182"/>
          <c:h val="0.728604667915449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Sheet1!$C$65</c:f>
              <c:strCache>
                <c:ptCount val="1"/>
                <c:pt idx="0">
                  <c:v>незначительная 
0-20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Sheet1!$C$66:$C$73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C66B-4E17-96CD-69B7C08D0FEC}"/>
            </c:ext>
          </c:extLst>
        </c:ser>
        <c:ser>
          <c:idx val="1"/>
          <c:order val="1"/>
          <c:tx>
            <c:strRef>
              <c:f>Sheet1!$D$65</c:f>
              <c:strCache>
                <c:ptCount val="1"/>
                <c:pt idx="0">
                  <c:v>минимальная
20-40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Sheet1!$D$66:$D$73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C66B-4E17-96CD-69B7C08D0FEC}"/>
            </c:ext>
          </c:extLst>
        </c:ser>
        <c:ser>
          <c:idx val="2"/>
          <c:order val="2"/>
          <c:tx>
            <c:strRef>
              <c:f>Sheet1!$E$65</c:f>
              <c:strCache>
                <c:ptCount val="1"/>
                <c:pt idx="0">
                  <c:v>ограниченная
40-60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Sheet1!$E$66:$E$73</c:f>
              <c:numCache>
                <c:formatCode>General</c:formatCode>
                <c:ptCount val="8"/>
                <c:pt idx="3">
                  <c:v>50</c:v>
                </c:pt>
                <c:pt idx="6">
                  <c:v>76</c:v>
                </c:pt>
                <c:pt idx="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B-4E17-96CD-69B7C08D0FEC}"/>
            </c:ext>
          </c:extLst>
        </c:ser>
        <c:ser>
          <c:idx val="3"/>
          <c:order val="3"/>
          <c:tx>
            <c:strRef>
              <c:f>Sheet1!$F$65</c:f>
              <c:strCache>
                <c:ptCount val="1"/>
                <c:pt idx="0">
                  <c:v>существенная
60-80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Sheet1!$F$66:$F$73</c:f>
              <c:numCache>
                <c:formatCode>General</c:formatCode>
                <c:ptCount val="8"/>
                <c:pt idx="1">
                  <c:v>80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6B-4E17-96CD-69B7C08D0FEC}"/>
            </c:ext>
          </c:extLst>
        </c:ser>
        <c:ser>
          <c:idx val="4"/>
          <c:order val="4"/>
          <c:tx>
            <c:strRef>
              <c:f>Sheet1!$G$65</c:f>
              <c:strCache>
                <c:ptCount val="1"/>
                <c:pt idx="0">
                  <c:v>высокая
80-100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Sheet1!$G$66:$G$73</c:f>
              <c:numCache>
                <c:formatCode>General</c:formatCode>
                <c:ptCount val="8"/>
                <c:pt idx="0">
                  <c:v>100</c:v>
                </c:pt>
                <c:pt idx="2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6B-4E17-96CD-69B7C08D0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378224"/>
        <c:axId val="368379056"/>
      </c:barChart>
      <c:catAx>
        <c:axId val="368378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8379056"/>
        <c:crosses val="autoZero"/>
        <c:auto val="1"/>
        <c:lblAlgn val="ctr"/>
        <c:lblOffset val="100"/>
        <c:noMultiLvlLbl val="0"/>
      </c:catAx>
      <c:valAx>
        <c:axId val="3683790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37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555001665709841E-2"/>
          <c:y val="0.91493325892298971"/>
          <c:w val="0.8601396306837833"/>
          <c:h val="7.3705791279858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cap="none" spc="2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b="1" i="1" dirty="0">
                <a:solidFill>
                  <a:srgbClr val="FF0000"/>
                </a:solidFill>
              </a:rPr>
              <a:t>Public participation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cap="none" spc="2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незначительные  0-40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E-430E-B2A0-4BC0349318DD}"/>
              </c:ext>
            </c:extLst>
          </c:dPt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Sheet1!$B$22:$B$30</c:f>
              <c:strCache>
                <c:ptCount val="9"/>
                <c:pt idx="0">
                  <c:v>средний балл</c:v>
                </c:pt>
                <c:pt idx="1">
                  <c:v>киргизия</c:v>
                </c:pt>
                <c:pt idx="2">
                  <c:v>грузия </c:v>
                </c:pt>
                <c:pt idx="3">
                  <c:v>казахстан</c:v>
                </c:pt>
                <c:pt idx="4">
                  <c:v>россия</c:v>
                </c:pt>
                <c:pt idx="5">
                  <c:v>азербайджан</c:v>
                </c:pt>
                <c:pt idx="6">
                  <c:v>монголия </c:v>
                </c:pt>
                <c:pt idx="7">
                  <c:v>таджикистан</c:v>
                </c:pt>
                <c:pt idx="8">
                  <c:v>турция</c:v>
                </c:pt>
              </c:strCache>
            </c:strRef>
          </c:cat>
          <c:val>
            <c:numRef>
              <c:f>Sheet1!$C$22:$C$30</c:f>
              <c:numCache>
                <c:formatCode>General</c:formatCode>
                <c:ptCount val="9"/>
                <c:pt idx="0">
                  <c:v>12</c:v>
                </c:pt>
                <c:pt idx="1">
                  <c:v>31</c:v>
                </c:pt>
                <c:pt idx="2">
                  <c:v>22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7</c:v>
                </c:pt>
                <c:pt idx="7">
                  <c:v>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E-430E-B2A0-4BC0349318DD}"/>
            </c:ext>
          </c:extLst>
        </c:ser>
        <c:ser>
          <c:idx val="1"/>
          <c:order val="1"/>
          <c:tx>
            <c:strRef>
              <c:f>Sheet1!$D$21</c:f>
              <c:strCache>
                <c:ptCount val="1"/>
                <c:pt idx="0">
                  <c:v>ограниченные  40-60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Sheet1!$B$22:$B$30</c:f>
              <c:strCache>
                <c:ptCount val="9"/>
                <c:pt idx="0">
                  <c:v>средний балл</c:v>
                </c:pt>
                <c:pt idx="1">
                  <c:v>киргизия</c:v>
                </c:pt>
                <c:pt idx="2">
                  <c:v>грузия </c:v>
                </c:pt>
                <c:pt idx="3">
                  <c:v>казахстан</c:v>
                </c:pt>
                <c:pt idx="4">
                  <c:v>россия</c:v>
                </c:pt>
                <c:pt idx="5">
                  <c:v>азербайджан</c:v>
                </c:pt>
                <c:pt idx="6">
                  <c:v>монголия </c:v>
                </c:pt>
                <c:pt idx="7">
                  <c:v>таджикистан</c:v>
                </c:pt>
                <c:pt idx="8">
                  <c:v>турция</c:v>
                </c:pt>
              </c:strCache>
            </c:strRef>
          </c:cat>
          <c:val>
            <c:numRef>
              <c:f>Sheet1!$D$22:$D$30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535E-430E-B2A0-4BC0349318DD}"/>
            </c:ext>
          </c:extLst>
        </c:ser>
        <c:ser>
          <c:idx val="2"/>
          <c:order val="2"/>
          <c:tx>
            <c:strRef>
              <c:f>Sheet1!$E$21</c:f>
              <c:strCache>
                <c:ptCount val="1"/>
                <c:pt idx="0">
                  <c:v>адекватные  60-100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Sheet1!$B$22:$B$30</c:f>
              <c:strCache>
                <c:ptCount val="9"/>
                <c:pt idx="0">
                  <c:v>средний балл</c:v>
                </c:pt>
                <c:pt idx="1">
                  <c:v>киргизия</c:v>
                </c:pt>
                <c:pt idx="2">
                  <c:v>грузия </c:v>
                </c:pt>
                <c:pt idx="3">
                  <c:v>казахстан</c:v>
                </c:pt>
                <c:pt idx="4">
                  <c:v>россия</c:v>
                </c:pt>
                <c:pt idx="5">
                  <c:v>азербайджан</c:v>
                </c:pt>
                <c:pt idx="6">
                  <c:v>монголия </c:v>
                </c:pt>
                <c:pt idx="7">
                  <c:v>таджикистан</c:v>
                </c:pt>
                <c:pt idx="8">
                  <c:v>турция</c:v>
                </c:pt>
              </c:strCache>
            </c:strRef>
          </c:cat>
          <c:val>
            <c:numRef>
              <c:f>Sheet1!$E$22:$E$30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4-535E-430E-B2A0-4BC0349318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60436176"/>
        <c:axId val="360435344"/>
      </c:barChart>
      <c:catAx>
        <c:axId val="36043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5344"/>
        <c:crosses val="autoZero"/>
        <c:auto val="1"/>
        <c:lblAlgn val="ctr"/>
        <c:lblOffset val="100"/>
        <c:noMultiLvlLbl val="0"/>
      </c:catAx>
      <c:valAx>
        <c:axId val="3604353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61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2A367-0E7F-4212-890F-4E13ECA780A7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99B6-29C5-4FC8-9B56-CA60D53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28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5AEB1-D22D-44CA-ADF8-F96FE90092BA}" type="datetimeFigureOut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BC1B8-77F3-4E93-A61E-7C0AB846B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5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42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4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9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45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0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92791-16D0-4FEC-BE2A-2806D19F775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3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33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0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70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7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 algn="just">
              <a:buFont typeface="Arial" panose="020B0604020202020204" pitchFamily="34" charset="0"/>
              <a:buChar char="•"/>
            </a:pPr>
            <a:endParaRPr lang="ka-G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5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ka-G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0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92791-16D0-4FEC-BE2A-2806D19F7751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4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5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7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6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3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14422"/>
            <a:ext cx="2057400" cy="491174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ka-GE" dirty="0"/>
              <a:t>სლაიდის სატაური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14422"/>
            <a:ext cx="6019800" cy="4911741"/>
          </a:xfrm>
        </p:spPr>
        <p:txBody>
          <a:bodyPr vert="eaVert"/>
          <a:lstStyle/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2pPr>
            <a:lvl3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3pPr>
            <a:lvl4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4pPr>
            <a:lvl5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219200" y="228600"/>
            <a:ext cx="7467600" cy="4873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ka-GE" sz="1800" dirty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3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>
            <a:noAutofit/>
          </a:bodyPr>
          <a:lstStyle>
            <a:lvl1pPr algn="l">
              <a:defRPr sz="2400" b="1" baseline="0">
                <a:solidFill>
                  <a:schemeClr val="bg1">
                    <a:lumMod val="50000"/>
                  </a:schemeClr>
                </a:solidFill>
                <a:latin typeface="BPG Algeti Compact" pitchFamily="2" charset="0"/>
                <a:cs typeface="BPG Algeti Compact" pitchFamily="2" charset="0"/>
              </a:defRPr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>
            <a:lvl1pPr>
              <a:defRPr lang="en-US" sz="2000" dirty="0" smtClean="0">
                <a:latin typeface="BPG Glaho Arial V5" pitchFamily="34" charset="0"/>
              </a:defRPr>
            </a:lvl1pPr>
            <a:lvl2pPr>
              <a:defRPr lang="en-US" sz="2000" dirty="0" smtClean="0">
                <a:latin typeface="BPG Glaho Arial V5" pitchFamily="34" charset="0"/>
              </a:defRPr>
            </a:lvl2pPr>
            <a:lvl3pPr>
              <a:defRPr lang="en-US" sz="2000" dirty="0" smtClean="0">
                <a:latin typeface="BPG Glaho Arial V5" pitchFamily="34" charset="0"/>
              </a:defRPr>
            </a:lvl3pPr>
            <a:lvl4pPr>
              <a:defRPr lang="en-US" sz="2000" dirty="0" smtClean="0">
                <a:latin typeface="BPG Glaho Arial V5" pitchFamily="34" charset="0"/>
              </a:defRPr>
            </a:lvl4pPr>
            <a:lvl5pPr>
              <a:defRPr lang="en-US" sz="2000" dirty="0">
                <a:latin typeface="BPG Glaho Arial V5" pitchFamily="34" charset="0"/>
              </a:defRPr>
            </a:lvl5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6000792" cy="365125"/>
          </a:xfrm>
        </p:spPr>
        <p:txBody>
          <a:bodyPr/>
          <a:lstStyle>
            <a:lvl1pPr algn="l">
              <a:defRPr>
                <a:latin typeface="+mj-lt"/>
                <a:cs typeface="BPG Algeti Compact" pitchFamily="2" charset="0"/>
              </a:defRPr>
            </a:lvl1pPr>
          </a:lstStyle>
          <a:p>
            <a:r>
              <a:rPr lang="en-US" dirty="0"/>
              <a:t>Insert &gt; Header &amp; Footer &gt; </a:t>
            </a:r>
            <a:r>
              <a:rPr lang="ka-GE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24" y="6356350"/>
            <a:ext cx="685776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73D"/>
                </a:solidFill>
              </a:defRPr>
            </a:lvl1pPr>
          </a:lstStyle>
          <a:p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505200"/>
            <a:ext cx="7772400" cy="901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73D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2895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715040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43000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/>
              <a:t>სათაური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/>
              <a:t>სათაური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195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dirty="0"/>
              <a:t>სურათის სატაური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285860"/>
            <a:ext cx="5486400" cy="36671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 dirty="0"/>
              <a:t>სურათი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029200"/>
            <a:ext cx="5486400" cy="114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სურათის კომენტარი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52" y="6356350"/>
            <a:ext cx="6215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24" y="6356350"/>
            <a:ext cx="685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12787" y="3284984"/>
            <a:ext cx="9144000" cy="3573016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Sylfaen" panose="010A0502050306030303" pitchFamily="18" charset="0"/>
              </a:rPr>
              <a:t>Ministry of Finance of Georgia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368152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Budget Openness Index and Public  Participation Arrangements </a:t>
            </a:r>
          </a:p>
          <a:p>
            <a:r>
              <a:rPr lang="ru-RU" sz="2800" dirty="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Sylfaen" panose="010A0502050306030303" pitchFamily="18" charset="0"/>
              </a:rPr>
              <a:t>Budget Monitoring</a:t>
            </a:r>
            <a:r>
              <a:rPr lang="ru-RU" sz="2800" dirty="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0" y="3284984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92696"/>
            <a:ext cx="2041798" cy="1781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7048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B050"/>
                </a:solidFill>
              </a:rPr>
              <a:t>Public Participation in the Budget Process – Achievements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1845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ka-GE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PFM Coordination Council is effectively operating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>
              <a:buNone/>
            </a:pPr>
            <a:endParaRPr lang="ru-RU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2017, the Ministry of Finance held regional meetings with the public and local governments to raise public awareness about fiscal management (facilitated by EU)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>
              <a:buNone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review in the legislature is fully transparent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posted on the MOF’s webpage allows participants to prioritize expenditures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lvl="1" indent="0" algn="just">
              <a:buNone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audit service has designed an innovative interactive Budget Monitor web-platform </a:t>
            </a:r>
            <a:r>
              <a:rPr lang="ka-GE" sz="17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budgetmonitor.ge)</a:t>
            </a:r>
            <a:r>
              <a:rPr lang="ka-GE" sz="17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webpage targets citizens, NGOs, and the media. Users are able to compare various data, process them, and make forecasts</a:t>
            </a:r>
            <a:r>
              <a:rPr lang="ka-GE" sz="17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. 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a-G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904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7048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and Plans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0728"/>
            <a:ext cx="8712968" cy="2520280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  <a:r>
              <a:rPr lang="ka-GE" sz="5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 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detailed financial information to the public 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information on financial and non-financial assets) and additional information in the draft budget (partnership foundation)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explanations on the difference between primary macroeconomic forecasts and actual indicators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lvl="1" indent="0" algn="just">
              <a:buNone/>
            </a:pP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Participation</a:t>
            </a:r>
            <a:r>
              <a:rPr lang="ka-GE" sz="5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up a pilot arrangement to exchange information between the public and the executive branch on budget projections and monitoring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a-GE" sz="5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the public a chance to express their views in the course of budget discussions in parliament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ka-GE" sz="56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Effectiveness</a:t>
            </a:r>
            <a:r>
              <a:rPr lang="ka-GE" sz="56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 and share with the public parliamentary reviews of the government audit service</a:t>
            </a:r>
            <a:r>
              <a:rPr lang="ka-GE" sz="5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agencies’ oversight of the government audit process</a:t>
            </a: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ka-GE" sz="56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en-US" sz="5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ka-GE" sz="5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 </a:t>
            </a:r>
            <a:endParaRPr lang="en-US" sz="5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n-US" sz="5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3d Blind man makes an announcement through a megaphone royalty-fre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" y="3717032"/>
            <a:ext cx="144784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30592" y="3926825"/>
            <a:ext cx="71931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b="1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A concept of an electronic “open budgeting” module is in place</a:t>
            </a:r>
            <a:r>
              <a:rPr lang="ru-RU" sz="1400" b="1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n-US" sz="1400" dirty="0"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A budget planning questionnaire for the public is revised (priority/program/budget organization)</a:t>
            </a:r>
            <a:r>
              <a:rPr lang="ru-RU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Key stakeholders participate in the survey, their results captured separately</a:t>
            </a:r>
            <a:r>
              <a:rPr lang="ru-RU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Information on planned priorities/programs is detailed</a:t>
            </a:r>
            <a:r>
              <a:rPr lang="ru-RU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A feedback mechanism is introduced (a chance to argue in favor of increasing/cutting financing of a priority item</a:t>
            </a:r>
            <a:r>
              <a:rPr lang="ru-RU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Review of the survey results</a:t>
            </a:r>
            <a:r>
              <a:rPr lang="ru-RU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Financial information is placed in an open format </a:t>
            </a:r>
            <a:r>
              <a:rPr lang="ru-RU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(</a:t>
            </a:r>
            <a:r>
              <a:rPr lang="ka-GE" sz="1400" dirty="0">
                <a:latin typeface="+mj-lt"/>
                <a:ea typeface="DejaVu Sans" panose="020B0603030804020204" pitchFamily="34" charset="0"/>
                <a:cs typeface="Times New Roman" panose="02020603050405020304" pitchFamily="18" charset="0"/>
              </a:rPr>
              <a:t>CSV, XML, XLSX, XLS</a:t>
            </a:r>
            <a:r>
              <a:rPr lang="ru-RU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);</a:t>
            </a:r>
            <a:endParaRPr lang="en-US" sz="1400" dirty="0"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Data visualization</a:t>
            </a:r>
          </a:p>
        </p:txBody>
      </p:sp>
      <p:pic>
        <p:nvPicPr>
          <p:cNvPr id="7" name="Picture 2" descr="D:\tinatin.gugava\Desktop\citizen's guide\2017 year\MATERIAL\Logo icon_featured_800wid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47" y="5301208"/>
            <a:ext cx="1106760" cy="10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la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3" y="4688701"/>
            <a:ext cx="1666425" cy="14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8940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7223" y="1214422"/>
            <a:ext cx="6649577" cy="298289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– the audit function and operations must be clear and useful to citizens and other stakeholders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accountability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of adequate governance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 transparency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participation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536104"/>
          </a:xfrm>
        </p:spPr>
        <p:txBody>
          <a:bodyPr>
            <a:noAutofit/>
          </a:bodyPr>
          <a:lstStyle/>
          <a:p>
            <a:r>
              <a:rPr lang="en-US" sz="1800" dirty="0"/>
              <a:t>Public Participation in Public Financial Oversight</a:t>
            </a:r>
            <a:br>
              <a:rPr lang="en-US" sz="1800" dirty="0"/>
            </a:br>
            <a:r>
              <a:rPr lang="en-US" sz="1800" dirty="0"/>
              <a:t>Budget Monitor Web Platform budgetmonitor.ge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DB18-956C-43F4-895B-9B52650D88C7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2" descr="https://previews.123rf.com/images/rukanoga/rukanoga1206/rukanoga120600906/14073350-3d-person-with-a-loupe-and-dollar-made-of-puzzl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7" y="1124744"/>
            <a:ext cx="1636046" cy="12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4197316"/>
            <a:ext cx="1512168" cy="11038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9832" y="414908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Summit Awards-ის (WSA)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IDFI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best public information availability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innovations</a:t>
            </a:r>
          </a:p>
        </p:txBody>
      </p:sp>
    </p:spTree>
    <p:extLst>
      <p:ext uri="{BB962C8B-B14F-4D97-AF65-F5344CB8AC3E}">
        <p14:creationId xmlns:p14="http://schemas.microsoft.com/office/powerpoint/2010/main" val="423267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Budget Monitor Web Platform budgetmonitor.ge- 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Broader rights and opportunities for the public to engage in governance and hold the government accountable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public awareness of the budget process and transparency of public resource management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OGP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obligation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civil society and use of modern effective tools to raise awareness and engage the broader society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6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Leveraging ICT to communicate with and deliver products to key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Magnifies the audit impact and broadens opportunities for stakeholders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public awareness and engagement 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government transparency and accountability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chance to control public resources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Capitalizing on audit benefits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two-way communication channels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8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243388"/>
          </a:xfrm>
        </p:spPr>
        <p:txBody>
          <a:bodyPr>
            <a:noAutofit/>
          </a:bodyPr>
          <a:lstStyle/>
          <a:p>
            <a:pPr marL="115888" indent="-6350" algn="just" defTabSz="736600">
              <a:lnSpc>
                <a:spcPct val="150000"/>
              </a:lnSpc>
              <a:buNone/>
            </a:pPr>
            <a:endParaRPr lang="ka-G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45" y="1038105"/>
            <a:ext cx="9143339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188640"/>
            <a:ext cx="8058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Budget Monitor Web Platform budgetmonitor.ge</a:t>
            </a:r>
          </a:p>
        </p:txBody>
      </p:sp>
    </p:spTree>
    <p:extLst>
      <p:ext uri="{BB962C8B-B14F-4D97-AF65-F5344CB8AC3E}">
        <p14:creationId xmlns:p14="http://schemas.microsoft.com/office/powerpoint/2010/main" val="371813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6990928" cy="609600"/>
          </a:xfrm>
        </p:spPr>
        <p:txBody>
          <a:bodyPr>
            <a:noAutofit/>
          </a:bodyPr>
          <a:lstStyle/>
          <a:p>
            <a:r>
              <a:rPr lang="en-US" sz="2800" dirty="0"/>
              <a:t>Budget Monitor Web Platform budgetmonitor.ge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6238"/>
            <a:ext cx="8229600" cy="3943524"/>
          </a:xfrm>
        </p:spPr>
        <p:txBody>
          <a:bodyPr>
            <a:noAutofit/>
          </a:bodyPr>
          <a:lstStyle/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up to date analytical budget information, e.g., revenues and expenditures, public debt, procurement, etc.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information on identified wrongdoing and recommendations of government audit service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complex information is visualized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two-way communication channel and interface enabling data input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endParaRPr lang="ka-GE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115888" indent="-6350" algn="just" defTabSz="736600">
              <a:lnSpc>
                <a:spcPct val="150000"/>
              </a:lnSpc>
              <a:buNone/>
            </a:pPr>
            <a:r>
              <a:rPr lang="ru-RU" sz="2400" dirty="0"/>
              <a:t>      </a:t>
            </a:r>
            <a:endParaRPr lang="ka-GE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80160"/>
            <a:ext cx="438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835" y="5373216"/>
            <a:ext cx="6048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54" y="5291854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26" y="5253037"/>
            <a:ext cx="447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07" y="5420841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98" y="5253037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3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566" y="15364"/>
            <a:ext cx="8572500" cy="1049165"/>
          </a:xfrm>
        </p:spPr>
        <p:txBody>
          <a:bodyPr>
            <a:normAutofit/>
          </a:bodyPr>
          <a:lstStyle/>
          <a:p>
            <a:r>
              <a:rPr lang="en-US" sz="3600" dirty="0"/>
              <a:t>	</a:t>
            </a:r>
            <a:r>
              <a:rPr lang="en-US" sz="3100" dirty="0"/>
              <a:t>Budget Monitor Web Platform budgetmonitor.ge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33400" y="5105400"/>
            <a:ext cx="1304475" cy="89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400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000" dirty="0"/>
              <a:t>Government programs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934200" y="1752600"/>
            <a:ext cx="190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76</a:t>
            </a:r>
            <a:r>
              <a:rPr lang="en-US" sz="2800" dirty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400" b="1" dirty="0"/>
              <a:t>Municipal budgets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697025" y="5195348"/>
            <a:ext cx="1989776" cy="128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62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000" dirty="0"/>
              <a:t>Fist-tier transactions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208297" y="1752600"/>
            <a:ext cx="1696703" cy="120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/>
              <a:t>100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2000" dirty="0"/>
              <a:t>Audit reports</a:t>
            </a:r>
          </a:p>
        </p:txBody>
      </p:sp>
      <p:sp>
        <p:nvSpPr>
          <p:cNvPr id="6" name="Oval 5"/>
          <p:cNvSpPr/>
          <p:nvPr/>
        </p:nvSpPr>
        <p:spPr>
          <a:xfrm>
            <a:off x="2062846" y="1844824"/>
            <a:ext cx="4713507" cy="433018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1.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Government budget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2. Municipal budgets.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3.Audit</a:t>
            </a:r>
          </a:p>
        </p:txBody>
      </p:sp>
      <p:sp>
        <p:nvSpPr>
          <p:cNvPr id="7" name="Right Arrow 6"/>
          <p:cNvSpPr/>
          <p:nvPr/>
        </p:nvSpPr>
        <p:spPr>
          <a:xfrm rot="1300335">
            <a:off x="1919691" y="2469664"/>
            <a:ext cx="603035" cy="4840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9626774">
            <a:off x="1911908" y="5182174"/>
            <a:ext cx="603035" cy="48409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8926498">
            <a:off x="6395507" y="2541009"/>
            <a:ext cx="603035" cy="48409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2788607">
            <a:off x="6247883" y="5105433"/>
            <a:ext cx="603035" cy="4840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759969" y="3078481"/>
            <a:ext cx="840231" cy="45719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Process 22"/>
          <p:cNvSpPr/>
          <p:nvPr/>
        </p:nvSpPr>
        <p:spPr>
          <a:xfrm>
            <a:off x="7389369" y="2971800"/>
            <a:ext cx="840231" cy="45719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Process 23"/>
          <p:cNvSpPr/>
          <p:nvPr/>
        </p:nvSpPr>
        <p:spPr>
          <a:xfrm>
            <a:off x="762000" y="6324600"/>
            <a:ext cx="840231" cy="4571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7267312" y="6431281"/>
            <a:ext cx="840231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8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3242" y="142624"/>
            <a:ext cx="1723558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Government budget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60" y="142624"/>
            <a:ext cx="203343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1494" y="142624"/>
            <a:ext cx="1938536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15675" y="142624"/>
            <a:ext cx="187680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1477770"/>
            <a:ext cx="3124201" cy="73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1447800"/>
            <a:ext cx="5486400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Government budget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976" y="5181600"/>
            <a:ext cx="5178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Budget revenues and expenditures</a:t>
            </a:r>
            <a:endParaRPr lang="ka-GE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Budget execution</a:t>
            </a:r>
            <a:endParaRPr lang="ka-GE" sz="2000" dirty="0">
              <a:solidFill>
                <a:schemeClr val="accent4">
                  <a:lumMod val="50000"/>
                </a:schemeClr>
              </a:solidFill>
            </a:endParaRPr>
          </a:p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Budget structure</a:t>
            </a:r>
          </a:p>
        </p:txBody>
      </p:sp>
      <p:pic>
        <p:nvPicPr>
          <p:cNvPr id="1026" name="Picture 2" descr="C:\Users\gchakvetadze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35950" cy="26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5562600"/>
            <a:ext cx="76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Budget Receipts</a:t>
            </a:r>
          </a:p>
          <a:p>
            <a:pPr algn="ctr"/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10.5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9205" y="5562600"/>
            <a:ext cx="76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Budget Payments</a:t>
            </a:r>
          </a:p>
          <a:p>
            <a:pPr algn="ctr"/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10.4 B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2276476"/>
            <a:ext cx="8534400" cy="2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34266"/>
            <a:ext cx="1524000" cy="146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10" y="5001993"/>
            <a:ext cx="1485589" cy="145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6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80999" y="5172075"/>
            <a:ext cx="8451849" cy="1304925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What programs are financed from the government budget</a:t>
            </a:r>
            <a:r>
              <a:rPr lang="ka-GE" sz="2400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endParaRPr lang="en-US" sz="2400" dirty="0"/>
          </a:p>
          <a:p>
            <a:r>
              <a:rPr lang="en-US" sz="2400" dirty="0"/>
              <a:t>How are public resources allocated among ministries /agencies</a:t>
            </a:r>
            <a:r>
              <a:rPr lang="ka-GE" sz="2400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en-US" sz="2400" dirty="0"/>
              <a:t>How are program resources disbursed</a:t>
            </a:r>
            <a:r>
              <a:rPr lang="ka-GE" sz="2400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endParaRPr lang="ru-RU" sz="2400" dirty="0"/>
          </a:p>
          <a:p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99467" y="990386"/>
            <a:ext cx="28956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Budget expenditures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9050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552123" y="124356"/>
            <a:ext cx="195780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Government budget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36167" y="124356"/>
            <a:ext cx="196299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12481" y="127312"/>
            <a:ext cx="165618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68665" y="128179"/>
            <a:ext cx="1596553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0551"/>
            <a:ext cx="7616822" cy="314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06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87624" y="188640"/>
            <a:ext cx="727280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Georgia Open Budget Index, </a:t>
            </a:r>
            <a:r>
              <a:rPr lang="ka-GE" sz="2400" b="1" dirty="0">
                <a:solidFill>
                  <a:schemeClr val="accent2">
                    <a:lumMod val="75000"/>
                  </a:schemeClr>
                </a:solidFill>
              </a:rPr>
              <a:t>2006-201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849702"/>
              </p:ext>
            </p:extLst>
          </p:nvPr>
        </p:nvGraphicFramePr>
        <p:xfrm>
          <a:off x="152400" y="1066800"/>
          <a:ext cx="8308032" cy="24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3789040"/>
            <a:ext cx="888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Thanks to its reforms, Georgia scored 82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points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(115 countries) in the Open Budget Survey 2017 jumping to 5</a:t>
            </a:r>
            <a:r>
              <a:rPr lang="en-US" i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notch from 33</a:t>
            </a:r>
            <a:r>
              <a:rPr lang="en-US" i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in the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2012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rating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  <a:endParaRPr lang="ka-GE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6630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5999"/>
            <a:ext cx="8646522" cy="24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925" y="5229200"/>
            <a:ext cx="86042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1400" dirty="0"/>
              <a:t>Number of staff and their income</a:t>
            </a:r>
          </a:p>
          <a:p>
            <a:pPr marL="27432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1400" dirty="0"/>
              <a:t>Share of bonuses relative to salaries</a:t>
            </a:r>
          </a:p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1400" dirty="0"/>
              <a:t>Structure of organization’s administrative expenses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428874" y="1376223"/>
            <a:ext cx="40386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Administrative  expenses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35" y="1850588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59632" y="118615"/>
            <a:ext cx="1979240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Government budget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51573" y="122584"/>
            <a:ext cx="1955798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92280" y="122584"/>
            <a:ext cx="192094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Citizens' page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7793"/>
            <a:ext cx="8772900" cy="28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20072" y="122584"/>
            <a:ext cx="1859507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	</a:t>
            </a:r>
          </a:p>
        </p:txBody>
      </p:sp>
    </p:spTree>
    <p:extLst>
      <p:ext uri="{BB962C8B-B14F-4D97-AF65-F5344CB8AC3E}">
        <p14:creationId xmlns:p14="http://schemas.microsoft.com/office/powerpoint/2010/main" val="172312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1371600"/>
            <a:ext cx="4952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Budget revenues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791468"/>
            <a:ext cx="452437" cy="1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ontent Placeholder 1"/>
          <p:cNvSpPr txBox="1">
            <a:spLocks/>
          </p:cNvSpPr>
          <p:nvPr/>
        </p:nvSpPr>
        <p:spPr>
          <a:xfrm>
            <a:off x="307975" y="5445224"/>
            <a:ext cx="8601074" cy="10473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/>
              <a:t>Government budget revenues</a:t>
            </a:r>
            <a:endParaRPr lang="ru-RU" sz="1400" dirty="0"/>
          </a:p>
          <a:p>
            <a:pPr algn="just"/>
            <a:r>
              <a:rPr lang="en-US" sz="1400" dirty="0"/>
              <a:t>Structure of tax revenues and their collection rate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9" y="1886334"/>
            <a:ext cx="7865326" cy="312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59832" y="160337"/>
            <a:ext cx="1984276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6056" y="160337"/>
            <a:ext cx="201622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2280" y="160477"/>
            <a:ext cx="198640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7624" y="160337"/>
            <a:ext cx="1856234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Government budget</a:t>
            </a:r>
          </a:p>
        </p:txBody>
      </p:sp>
    </p:spTree>
    <p:extLst>
      <p:ext uri="{BB962C8B-B14F-4D97-AF65-F5344CB8AC3E}">
        <p14:creationId xmlns:p14="http://schemas.microsoft.com/office/powerpoint/2010/main" val="2187392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93711" y="5218503"/>
            <a:ext cx="8254753" cy="1018809"/>
          </a:xfrm>
        </p:spPr>
        <p:txBody>
          <a:bodyPr>
            <a:noAutofit/>
          </a:bodyPr>
          <a:lstStyle/>
          <a:p>
            <a:pPr lvl="0" algn="just"/>
            <a:r>
              <a:rPr lang="en-US" sz="1400" dirty="0">
                <a:solidFill>
                  <a:schemeClr val="tx2"/>
                </a:solidFill>
              </a:rPr>
              <a:t>Public debt</a:t>
            </a:r>
            <a:endParaRPr lang="ka-GE" sz="1400" dirty="0">
              <a:solidFill>
                <a:schemeClr val="tx2"/>
              </a:solidFill>
            </a:endParaRPr>
          </a:p>
          <a:p>
            <a:pPr lvl="0" algn="just"/>
            <a:r>
              <a:rPr lang="en-US" sz="1400" dirty="0">
                <a:solidFill>
                  <a:schemeClr val="tx2"/>
                </a:solidFill>
              </a:rPr>
              <a:t>Impact of exchange rate on public debt</a:t>
            </a:r>
            <a:endParaRPr lang="ka-GE" sz="1400" dirty="0">
              <a:solidFill>
                <a:schemeClr val="tx2"/>
              </a:solidFill>
            </a:endParaRPr>
          </a:p>
          <a:p>
            <a:pPr lvl="0" algn="just"/>
            <a:r>
              <a:rPr lang="en-US" sz="1400" dirty="0">
                <a:solidFill>
                  <a:schemeClr val="tx2"/>
                </a:solidFill>
              </a:rPr>
              <a:t>Domestic and external debt structure</a:t>
            </a:r>
            <a:endParaRPr lang="ka-GE" sz="1400" dirty="0">
              <a:solidFill>
                <a:schemeClr val="tx2"/>
              </a:solidFill>
            </a:endParaRPr>
          </a:p>
          <a:p>
            <a:pPr lvl="0" algn="just"/>
            <a:r>
              <a:rPr lang="en-US" sz="1400" dirty="0">
                <a:solidFill>
                  <a:schemeClr val="tx2"/>
                </a:solidFill>
              </a:rPr>
              <a:t>Credit disbursement for investment projects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000" y="1367135"/>
            <a:ext cx="46481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Public debt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35" y="1774388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13037" y="113740"/>
            <a:ext cx="213042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Government budget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86454" y="113740"/>
            <a:ext cx="178853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5911" y="155261"/>
            <a:ext cx="177038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36296" y="160337"/>
            <a:ext cx="182244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05200" y="3625334"/>
            <a:ext cx="56961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Domestic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3470" y="3625334"/>
            <a:ext cx="5290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Foreign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0781" y="3625334"/>
            <a:ext cx="56961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Domestic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9051" y="3625334"/>
            <a:ext cx="5290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solidFill>
                  <a:schemeClr val="bg1">
                    <a:lumMod val="50000"/>
                  </a:schemeClr>
                </a:solidFill>
              </a:rPr>
              <a:t>Foreign</a:t>
            </a: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1" y="2038528"/>
            <a:ext cx="8150225" cy="29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6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"/>
          </p:nvPr>
        </p:nvSpPr>
        <p:spPr>
          <a:xfrm>
            <a:off x="460375" y="5079668"/>
            <a:ext cx="4042792" cy="1124575"/>
          </a:xfrm>
        </p:spPr>
        <p:txBody>
          <a:bodyPr>
            <a:normAutofit/>
          </a:bodyPr>
          <a:lstStyle/>
          <a:p>
            <a:pPr algn="just"/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Share of procurement in government budget</a:t>
            </a:r>
          </a:p>
          <a:p>
            <a:pPr algn="just"/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Simplified procurement</a:t>
            </a:r>
          </a:p>
          <a:p>
            <a:pPr algn="just"/>
            <a:r>
              <a:rPr lang="en-US" sz="14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Recurrent flaws in public procurement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37102" y="142004"/>
            <a:ext cx="213042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Citizens’ page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1490246"/>
            <a:ext cx="265656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Reserve funds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7800" y="1490246"/>
            <a:ext cx="265656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Public procurement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" y="2127569"/>
            <a:ext cx="2717275" cy="14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1033285" cy="72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80744"/>
            <a:ext cx="1022348" cy="11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5105400" y="5196385"/>
            <a:ext cx="3276600" cy="11282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>
                <a:solidFill>
                  <a:schemeClr val="tx2"/>
                </a:solidFill>
              </a:rPr>
              <a:t>Expenditure items</a:t>
            </a:r>
          </a:p>
          <a:p>
            <a:pPr algn="just"/>
            <a:r>
              <a:rPr lang="en-US" sz="1400" dirty="0">
                <a:solidFill>
                  <a:schemeClr val="tx2"/>
                </a:solidFill>
              </a:rPr>
              <a:t>Reserve fund spending rate</a:t>
            </a:r>
            <a:endParaRPr lang="ka-GE" sz="1400" dirty="0">
              <a:solidFill>
                <a:schemeClr val="tx2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57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88425"/>
            <a:ext cx="1189082" cy="172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70" y="2971800"/>
            <a:ext cx="1076324" cy="175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20" y="2404056"/>
            <a:ext cx="1467880" cy="13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613148" y="142004"/>
            <a:ext cx="1870077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8793" y="136997"/>
            <a:ext cx="1816098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04491" y="102063"/>
            <a:ext cx="1767997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</p:spTree>
    <p:extLst>
      <p:ext uri="{BB962C8B-B14F-4D97-AF65-F5344CB8AC3E}">
        <p14:creationId xmlns:p14="http://schemas.microsoft.com/office/powerpoint/2010/main" val="416047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1518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Capital projects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175615" cy="172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0" y="4038600"/>
            <a:ext cx="2613490" cy="14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08814" y="16816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Share of capital projects in the budget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ka-GE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Flaws identified in the course of capital project execution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Allocation of regional fund resources among municipalities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Implementation of capital projects at government and municipal levels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ka-GE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30" y="1956473"/>
            <a:ext cx="2449549" cy="20821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36376" y="116632"/>
            <a:ext cx="1855504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Government budget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1880" y="116632"/>
            <a:ext cx="194648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16632"/>
            <a:ext cx="182717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6296" y="116632"/>
            <a:ext cx="177038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196A2-DBA2-43FC-9D7E-6A972EA27951}"/>
              </a:ext>
            </a:extLst>
          </p:cNvPr>
          <p:cNvSpPr txBox="1"/>
          <p:nvPr/>
        </p:nvSpPr>
        <p:spPr>
          <a:xfrm>
            <a:off x="2483768" y="2698274"/>
            <a:ext cx="93610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Public funds</a:t>
            </a:r>
            <a:endParaRPr lang="ru-RU" sz="1000" dirty="0"/>
          </a:p>
          <a:p>
            <a:r>
              <a:rPr lang="en-US" sz="1000" dirty="0"/>
              <a:t>Credits</a:t>
            </a:r>
          </a:p>
          <a:p>
            <a:r>
              <a:rPr lang="en-US" sz="1000" dirty="0"/>
              <a:t>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540FA-01D7-45AB-9429-59561E8F5DB6}"/>
              </a:ext>
            </a:extLst>
          </p:cNvPr>
          <p:cNvSpPr txBox="1"/>
          <p:nvPr/>
        </p:nvSpPr>
        <p:spPr>
          <a:xfrm>
            <a:off x="611560" y="2132856"/>
            <a:ext cx="187220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Sources of financing</a:t>
            </a:r>
          </a:p>
        </p:txBody>
      </p:sp>
    </p:spTree>
    <p:extLst>
      <p:ext uri="{BB962C8B-B14F-4D97-AF65-F5344CB8AC3E}">
        <p14:creationId xmlns:p14="http://schemas.microsoft.com/office/powerpoint/2010/main" val="2289329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3878345"/>
            <a:ext cx="7860391" cy="4747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300" dirty="0">
                <a:solidFill>
                  <a:schemeClr val="accent4">
                    <a:lumMod val="50000"/>
                  </a:schemeClr>
                </a:solidFill>
              </a:rPr>
              <a:t>Key economic indicators</a:t>
            </a:r>
          </a:p>
          <a:p>
            <a:pPr lvl="0" algn="just"/>
            <a:r>
              <a:rPr lang="en-US" sz="1300" dirty="0">
                <a:solidFill>
                  <a:schemeClr val="accent4">
                    <a:lumMod val="50000"/>
                  </a:schemeClr>
                </a:solidFill>
              </a:rPr>
              <a:t>Georgia’s ranking in international ratings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0678" y="1526717"/>
            <a:ext cx="243522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5374" y="1341211"/>
            <a:ext cx="26670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National indicators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755" y="4885358"/>
            <a:ext cx="3352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Programmatic budget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71019"/>
            <a:ext cx="376237" cy="15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71020"/>
            <a:ext cx="376237" cy="15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1"/>
          <p:cNvSpPr txBox="1">
            <a:spLocks/>
          </p:cNvSpPr>
          <p:nvPr/>
        </p:nvSpPr>
        <p:spPr>
          <a:xfrm>
            <a:off x="381000" y="5363309"/>
            <a:ext cx="5952906" cy="54137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sz="1300" dirty="0">
                <a:solidFill>
                  <a:schemeClr val="accent4">
                    <a:lumMod val="50000"/>
                  </a:schemeClr>
                </a:solidFill>
              </a:rPr>
              <a:t>Programmatic budget flaws</a:t>
            </a:r>
          </a:p>
          <a:p>
            <a:pPr lvl="0" algn="just"/>
            <a:r>
              <a:rPr lang="en-US" sz="1300" dirty="0">
                <a:solidFill>
                  <a:schemeClr val="accent4">
                    <a:lumMod val="50000"/>
                  </a:schemeClr>
                </a:solidFill>
              </a:rPr>
              <a:t>Actual objectives versus targets</a:t>
            </a: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231775" y="4800600"/>
            <a:ext cx="2663825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en-US" sz="1400" dirty="0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0" y="1622715"/>
            <a:ext cx="8399354" cy="230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388838" y="167373"/>
            <a:ext cx="213042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Government budget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28727" y="167373"/>
            <a:ext cx="181447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43201" y="167373"/>
            <a:ext cx="1872208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239000" y="160337"/>
            <a:ext cx="1767997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</p:spTree>
    <p:extLst>
      <p:ext uri="{BB962C8B-B14F-4D97-AF65-F5344CB8AC3E}">
        <p14:creationId xmlns:p14="http://schemas.microsoft.com/office/powerpoint/2010/main" val="1011226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152400" y="4724400"/>
            <a:ext cx="9067800" cy="2057400"/>
          </a:xfrm>
        </p:spPr>
        <p:txBody>
          <a:bodyPr>
            <a:noAutofit/>
          </a:bodyPr>
          <a:lstStyle/>
          <a:p>
            <a:pPr lvl="0" algn="just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Municipal budget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Compare budgets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Transfers to each municipality</a:t>
            </a:r>
          </a:p>
          <a:p>
            <a:pPr lvl="0" algn="just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Municipal administrative expenditures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  <a:p>
            <a:pPr lvl="0" algn="just"/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Number of organizations and their financing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1" y="2111812"/>
            <a:ext cx="4974169" cy="253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303050" y="151685"/>
            <a:ext cx="2130425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Government budget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45700" y="160337"/>
            <a:ext cx="1944049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Municipal budget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14199" y="160337"/>
            <a:ext cx="182880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49006" y="160337"/>
            <a:ext cx="1812577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1447800"/>
            <a:ext cx="572500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Municipal budgets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9050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2266433"/>
            <a:ext cx="2247097" cy="14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100060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025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chakvetadze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905000"/>
            <a:ext cx="8698487" cy="301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03167" y="5023321"/>
            <a:ext cx="8688434" cy="17584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Find audit results and recommendations</a:t>
            </a:r>
            <a:r>
              <a:rPr lang="ru-RU" sz="1200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ka-GE" sz="12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By organization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By type of violation</a:t>
            </a:r>
            <a:endParaRPr lang="ka-GE" sz="12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By name and audit type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By budget level</a:t>
            </a:r>
            <a:endParaRPr lang="ka-GE" sz="12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r>
              <a:rPr lang="en-US" sz="1200" dirty="0">
                <a:solidFill>
                  <a:schemeClr val="accent4">
                    <a:lumMod val="50000"/>
                  </a:schemeClr>
                </a:solidFill>
              </a:rPr>
              <a:t>By year</a:t>
            </a:r>
            <a:endParaRPr lang="ka-GE" sz="12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/>
            <a:endParaRPr lang="ka-GE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361385"/>
            <a:ext cx="27432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Audit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5654"/>
            <a:ext cx="640080" cy="1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18" y="2402514"/>
            <a:ext cx="5758123" cy="251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46252"/>
            <a:ext cx="2961262" cy="65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948687" cy="70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961262" cy="71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91680" y="123296"/>
            <a:ext cx="1872208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Government budget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63888" y="121994"/>
            <a:ext cx="1923193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7081" y="120692"/>
            <a:ext cx="1753271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Audit</a:t>
            </a:r>
            <a:endParaRPr lang="en-US" sz="2200" dirty="0"/>
          </a:p>
        </p:txBody>
      </p:sp>
      <p:sp>
        <p:nvSpPr>
          <p:cNvPr id="27" name="Rectangle 26"/>
          <p:cNvSpPr/>
          <p:nvPr/>
        </p:nvSpPr>
        <p:spPr>
          <a:xfrm>
            <a:off x="7240352" y="114364"/>
            <a:ext cx="174056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</p:spTree>
    <p:extLst>
      <p:ext uri="{BB962C8B-B14F-4D97-AF65-F5344CB8AC3E}">
        <p14:creationId xmlns:p14="http://schemas.microsoft.com/office/powerpoint/2010/main" val="3065006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1" y="1415620"/>
            <a:ext cx="8229600" cy="3779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Цели устойчивого развития </a:t>
            </a:r>
            <a:r>
              <a:rPr lang="ka-GE" sz="2400" dirty="0"/>
              <a:t>(</a:t>
            </a:r>
            <a:r>
              <a:rPr lang="en-US" sz="2400" dirty="0"/>
              <a:t>Sustainable Development Goals - SDGs)</a:t>
            </a:r>
            <a:br>
              <a:rPr lang="en-US" sz="24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ka-GE" sz="900" b="1" dirty="0"/>
              <a:t>  </a:t>
            </a:r>
            <a:endParaRPr lang="en-US" sz="900" b="1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11085" y="1934443"/>
            <a:ext cx="4408516" cy="415669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267200" y="2054662"/>
            <a:ext cx="4493985" cy="3812738"/>
          </a:xfrm>
        </p:spPr>
        <p:txBody>
          <a:bodyPr>
            <a:noAutofit/>
          </a:bodyPr>
          <a:lstStyle/>
          <a:p>
            <a:pPr marL="228600" indent="-228600" algn="just">
              <a:buAutoNum type="arabicPeriod"/>
            </a:pPr>
            <a:r>
              <a:rPr lang="en-US" sz="1200" dirty="0"/>
              <a:t>No poverty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Zero hunger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Good health and wellbeing for people</a:t>
            </a:r>
          </a:p>
          <a:p>
            <a:pPr marL="228600" indent="-228600" algn="just">
              <a:buAutoNum type="arabicPeriod"/>
            </a:pPr>
            <a:r>
              <a:rPr lang="en-US" sz="1200" dirty="0"/>
              <a:t>Quality education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Gender equality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Clean water and sanitation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Affordable and clean energy</a:t>
            </a:r>
          </a:p>
          <a:p>
            <a:pPr marL="228600" indent="-228600" algn="just">
              <a:buAutoNum type="arabicPeriod"/>
            </a:pPr>
            <a:r>
              <a:rPr lang="en-US" sz="1200" dirty="0"/>
              <a:t>Decent work and economic growth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Industry, innovation and infrastructure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 Reduced inequalities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 Sustained cities and communicates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Responsible consumption and production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Climate action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Life below water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Life on land</a:t>
            </a:r>
          </a:p>
          <a:p>
            <a:pPr marL="228600" indent="-228600" algn="just">
              <a:buAutoNum type="arabicPeriod"/>
            </a:pPr>
            <a:r>
              <a:rPr lang="en-US" sz="1200" dirty="0"/>
              <a:t>Peace, justice and strong institutions</a:t>
            </a:r>
            <a:endParaRPr lang="ru-RU" sz="1200" dirty="0"/>
          </a:p>
          <a:p>
            <a:pPr marL="228600" indent="-228600" algn="just">
              <a:buAutoNum type="arabicPeriod"/>
            </a:pPr>
            <a:r>
              <a:rPr lang="en-US" sz="1200" dirty="0"/>
              <a:t>Partnership for the goals</a:t>
            </a:r>
            <a:endParaRPr lang="ru-RU" sz="1200" dirty="0"/>
          </a:p>
          <a:p>
            <a:pPr marL="228600" indent="-228600" algn="just">
              <a:buAutoNum type="arabicPeriod"/>
            </a:pPr>
            <a:endParaRPr lang="ru-RU" sz="1200" dirty="0"/>
          </a:p>
          <a:p>
            <a:pPr marL="228600" indent="-228600" algn="just">
              <a:buAutoNum type="arabicPeriod"/>
            </a:pPr>
            <a:endParaRPr lang="ru-RU" sz="1200" dirty="0"/>
          </a:p>
          <a:p>
            <a:pPr marL="0" indent="0" algn="just">
              <a:buNone/>
            </a:pPr>
            <a:r>
              <a:rPr lang="ru-RU" sz="1200" dirty="0"/>
              <a:t>34 – </a:t>
            </a:r>
            <a:r>
              <a:rPr lang="en-US" sz="1200" dirty="0"/>
              <a:t>audits</a:t>
            </a:r>
            <a:r>
              <a:rPr lang="ru-RU" sz="1200" dirty="0"/>
              <a:t>, 262 – </a:t>
            </a:r>
            <a:r>
              <a:rPr lang="en-US" sz="1200" dirty="0"/>
              <a:t>concisions</a:t>
            </a:r>
            <a:r>
              <a:rPr lang="ru-RU" sz="1200" dirty="0"/>
              <a:t>, 243 – </a:t>
            </a:r>
            <a:r>
              <a:rPr lang="en-US" sz="1200" dirty="0"/>
              <a:t>recommendations</a:t>
            </a:r>
            <a:endParaRPr lang="ru-RU" sz="1200" dirty="0"/>
          </a:p>
          <a:p>
            <a:pPr marL="228600" indent="-228600" algn="just">
              <a:buAutoNum type="arabicPeriod"/>
            </a:pPr>
            <a:endParaRPr lang="ka-GE" sz="800" dirty="0"/>
          </a:p>
        </p:txBody>
      </p:sp>
      <p:sp>
        <p:nvSpPr>
          <p:cNvPr id="16" name="Rectangle 15"/>
          <p:cNvSpPr/>
          <p:nvPr/>
        </p:nvSpPr>
        <p:spPr>
          <a:xfrm>
            <a:off x="1475656" y="152380"/>
            <a:ext cx="1855357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Government budget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9805" y="147194"/>
            <a:ext cx="1957933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06530" y="147194"/>
            <a:ext cx="1872208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7187530" y="147194"/>
            <a:ext cx="184217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Citizens’ page</a:t>
            </a:r>
          </a:p>
        </p:txBody>
      </p:sp>
    </p:spTree>
    <p:extLst>
      <p:ext uri="{BB962C8B-B14F-4D97-AF65-F5344CB8AC3E}">
        <p14:creationId xmlns:p14="http://schemas.microsoft.com/office/powerpoint/2010/main" val="201386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42790" y="4662976"/>
            <a:ext cx="8455025" cy="164634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This module facilitates the PFM process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Over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8500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unique users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2017– 29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citizens’ petitions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, 9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reviewed in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2017, 7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included in 2018 audit plan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0" indent="0" algn="just">
              <a:buNone/>
            </a:pPr>
            <a:endParaRPr lang="ka-GE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393388"/>
            <a:ext cx="275272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Citizens’ page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1857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209800"/>
            <a:ext cx="17621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96" y="2209800"/>
            <a:ext cx="1809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071687" y="143784"/>
            <a:ext cx="1676400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Government budget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71900" y="152018"/>
            <a:ext cx="183197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15209" y="152018"/>
            <a:ext cx="168011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11480" y="147753"/>
            <a:ext cx="1676945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Citizens’ page</a:t>
            </a:r>
          </a:p>
        </p:txBody>
      </p:sp>
    </p:spTree>
    <p:extLst>
      <p:ext uri="{BB962C8B-B14F-4D97-AF65-F5344CB8AC3E}">
        <p14:creationId xmlns:p14="http://schemas.microsoft.com/office/powerpoint/2010/main" val="294346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87624" y="188640"/>
            <a:ext cx="6477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438086">
                    <a:lumMod val="50000"/>
                  </a:srgbClr>
                </a:solidFill>
              </a:rPr>
              <a:t>Open Budget Survey </a:t>
            </a:r>
            <a:r>
              <a:rPr lang="ka-GE" sz="2000" b="1" dirty="0">
                <a:solidFill>
                  <a:srgbClr val="438086">
                    <a:lumMod val="50000"/>
                  </a:srgbClr>
                </a:solidFill>
              </a:rPr>
              <a:t>– </a:t>
            </a:r>
            <a:r>
              <a:rPr lang="en-US" sz="2000" b="1" dirty="0">
                <a:solidFill>
                  <a:srgbClr val="438086">
                    <a:lumMod val="50000"/>
                  </a:srgbClr>
                </a:solidFill>
              </a:rPr>
              <a:t>Georgia</a:t>
            </a:r>
            <a:endParaRPr lang="en-US" sz="2000" dirty="0">
              <a:solidFill>
                <a:srgbClr val="438086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1579"/>
            <a:ext cx="3789880" cy="540041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1579"/>
            <a:ext cx="4248472" cy="5366812"/>
          </a:xfrm>
        </p:spPr>
      </p:pic>
    </p:spTree>
    <p:extLst>
      <p:ext uri="{BB962C8B-B14F-4D97-AF65-F5344CB8AC3E}">
        <p14:creationId xmlns:p14="http://schemas.microsoft.com/office/powerpoint/2010/main" val="177532868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602296" y="2054662"/>
            <a:ext cx="5158890" cy="38127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i="1" dirty="0"/>
              <a:t>Plan with us </a:t>
            </a:r>
          </a:p>
          <a:p>
            <a:pPr marL="0" indent="0" algn="just">
              <a:buNone/>
            </a:pPr>
            <a:r>
              <a:rPr lang="en-US" sz="1800" i="1" dirty="0"/>
              <a:t>Objective </a:t>
            </a:r>
            <a:r>
              <a:rPr lang="ru-RU" sz="1800" dirty="0"/>
              <a:t>– </a:t>
            </a:r>
            <a:r>
              <a:rPr lang="en-US" sz="1800" dirty="0"/>
              <a:t>engage citizens during annual audit plan exercise </a:t>
            </a:r>
            <a:r>
              <a:rPr lang="ru-RU" sz="1800" dirty="0"/>
              <a:t>(</a:t>
            </a:r>
            <a:r>
              <a:rPr lang="en-US" sz="1800" dirty="0"/>
              <a:t>citizens’ petitions are taken into account when selecting topics for audits</a:t>
            </a:r>
            <a:r>
              <a:rPr lang="ru-RU" sz="1800" dirty="0"/>
              <a:t>). </a:t>
            </a:r>
            <a:r>
              <a:rPr lang="en-US" sz="1800" dirty="0"/>
              <a:t>Citizens may choose an organization from the list, state their status, describe the problem and suggest solutions, download documents, and track their application using a unique code</a:t>
            </a:r>
            <a:r>
              <a:rPr lang="ru-RU" sz="1800" dirty="0"/>
              <a:t>.</a:t>
            </a:r>
          </a:p>
          <a:p>
            <a:pPr marL="0" indent="0" algn="just">
              <a:buNone/>
            </a:pPr>
            <a:endParaRPr lang="ka-GE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393388"/>
            <a:ext cx="275272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Citizens’ page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2285999" cy="264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60575" y="124360"/>
            <a:ext cx="1597025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Government budget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7600" y="124360"/>
            <a:ext cx="182880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10262" y="124360"/>
            <a:ext cx="169621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06481" y="124360"/>
            <a:ext cx="1751112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Citizens’ page</a:t>
            </a:r>
          </a:p>
        </p:txBody>
      </p:sp>
    </p:spTree>
    <p:extLst>
      <p:ext uri="{BB962C8B-B14F-4D97-AF65-F5344CB8AC3E}">
        <p14:creationId xmlns:p14="http://schemas.microsoft.com/office/powerpoint/2010/main" val="733772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491880" y="2430463"/>
            <a:ext cx="5042520" cy="26749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i="1" dirty="0"/>
              <a:t>Fight corruption</a:t>
            </a:r>
            <a:endParaRPr lang="ru-RU" sz="1800" i="1" dirty="0"/>
          </a:p>
          <a:p>
            <a:pPr marL="0" indent="0" algn="just">
              <a:buNone/>
            </a:pPr>
            <a:r>
              <a:rPr lang="en-US" sz="1800" dirty="0"/>
              <a:t>Objective – identify and prevent corruption in the public sector while engaging citizens. Citizens may select an organization/violation/problem  from the list and suggest solutions, may download documents.</a:t>
            </a:r>
            <a:endParaRPr lang="ru-RU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393388"/>
            <a:ext cx="275272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Citizens’ page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262187"/>
            <a:ext cx="17621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897560" y="122114"/>
            <a:ext cx="1582018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79578" y="132085"/>
            <a:ext cx="166640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45982" y="132085"/>
            <a:ext cx="1666404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Citizens’ page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74758" y="108241"/>
            <a:ext cx="1611833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Government budget</a:t>
            </a:r>
          </a:p>
        </p:txBody>
      </p:sp>
    </p:spTree>
    <p:extLst>
      <p:ext uri="{BB962C8B-B14F-4D97-AF65-F5344CB8AC3E}">
        <p14:creationId xmlns:p14="http://schemas.microsoft.com/office/powerpoint/2010/main" val="3518536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347864" y="2352675"/>
            <a:ext cx="5262736" cy="26003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i="1" dirty="0"/>
              <a:t>Vote for priority</a:t>
            </a:r>
            <a:endParaRPr lang="ru-RU" sz="1800" i="1" dirty="0"/>
          </a:p>
          <a:p>
            <a:pPr marL="0" indent="0" algn="just">
              <a:buNone/>
            </a:pPr>
            <a:r>
              <a:rPr lang="en-US" sz="1800" dirty="0"/>
              <a:t>Objective – take into account  citizens’ interests when identifying audit priorities.</a:t>
            </a:r>
            <a:endParaRPr lang="ru-RU" sz="1800" dirty="0"/>
          </a:p>
          <a:p>
            <a:pPr marL="0" indent="0" algn="just">
              <a:buNone/>
            </a:pPr>
            <a:r>
              <a:rPr lang="en-US" sz="1800" dirty="0"/>
              <a:t>A citizen may identify 10 priorities</a:t>
            </a:r>
            <a:r>
              <a:rPr lang="ru-RU" sz="1800" dirty="0"/>
              <a:t>.</a:t>
            </a:r>
            <a:endParaRPr lang="ka-GE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393388"/>
            <a:ext cx="275272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Citizens’ page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52675"/>
            <a:ext cx="18097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42260" y="166165"/>
            <a:ext cx="1725612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Government budget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90070" y="160337"/>
            <a:ext cx="182880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Municipal budget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8870" y="160337"/>
            <a:ext cx="182880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Audit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47670" y="160337"/>
            <a:ext cx="1828800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Citizens’ page</a:t>
            </a:r>
          </a:p>
        </p:txBody>
      </p:sp>
    </p:spTree>
    <p:extLst>
      <p:ext uri="{BB962C8B-B14F-4D97-AF65-F5344CB8AC3E}">
        <p14:creationId xmlns:p14="http://schemas.microsoft.com/office/powerpoint/2010/main" val="3797689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01208"/>
            <a:ext cx="7772400" cy="1067488"/>
          </a:xfrm>
        </p:spPr>
        <p:txBody>
          <a:bodyPr>
            <a:normAutofit/>
          </a:bodyPr>
          <a:lstStyle/>
          <a:p>
            <a:r>
              <a:rPr lang="ka-GE" sz="2200" dirty="0">
                <a:solidFill>
                  <a:srgbClr val="FF0000"/>
                </a:solidFill>
                <a:latin typeface="BPG Nateli" panose="02000503000000020002" pitchFamily="2" charset="0"/>
              </a:rPr>
              <a:t>გმადლობთ ყურადღებისათვის</a:t>
            </a:r>
            <a:r>
              <a:rPr lang="ru-RU" sz="2200" dirty="0">
                <a:solidFill>
                  <a:srgbClr val="FF0000"/>
                </a:solidFill>
                <a:latin typeface="BPG Nateli" panose="02000503000000020002" pitchFamily="2" charset="0"/>
              </a:rPr>
              <a:t>, спасибо за внимание,</a:t>
            </a:r>
            <a:br>
              <a:rPr lang="ru-RU" sz="2200" dirty="0">
                <a:solidFill>
                  <a:srgbClr val="FF0000"/>
                </a:solidFill>
                <a:latin typeface="BPG Nateli" panose="02000503000000020002" pitchFamily="2" charset="0"/>
              </a:rPr>
            </a:br>
            <a:r>
              <a:rPr lang="en-US" sz="2200" dirty="0">
                <a:solidFill>
                  <a:srgbClr val="FF0000"/>
                </a:solidFill>
              </a:rPr>
              <a:t> thank you</a:t>
            </a:r>
            <a:endParaRPr lang="en-US" sz="2200" dirty="0">
              <a:solidFill>
                <a:srgbClr val="FF0000"/>
              </a:solidFill>
              <a:latin typeface="BPG Nateli" panose="02000503000000020002" pitchFamily="2" charset="0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0" y="5062324"/>
            <a:ext cx="9144000" cy="45719"/>
          </a:xfrm>
          <a:prstGeom prst="rect">
            <a:avLst/>
          </a:prstGeom>
          <a:solidFill>
            <a:srgbClr val="005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70" y="1124744"/>
            <a:ext cx="2717634" cy="23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003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48883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438086">
                    <a:lumMod val="50000"/>
                  </a:srgbClr>
                </a:solidFill>
              </a:rPr>
              <a:t>Open Budget Survey </a:t>
            </a:r>
            <a:r>
              <a:rPr lang="ka-GE" sz="1800" b="1" dirty="0">
                <a:solidFill>
                  <a:srgbClr val="438086">
                    <a:lumMod val="50000"/>
                  </a:srgbClr>
                </a:solidFill>
              </a:rPr>
              <a:t>– </a:t>
            </a:r>
            <a:r>
              <a:rPr lang="en-US" sz="1800" b="1" dirty="0">
                <a:solidFill>
                  <a:srgbClr val="438086">
                    <a:lumMod val="50000"/>
                  </a:srgbClr>
                </a:solidFill>
              </a:rPr>
              <a:t>Georgia</a:t>
            </a:r>
            <a:endParaRPr lang="en-US" sz="1800" dirty="0">
              <a:solidFill>
                <a:srgbClr val="438086">
                  <a:lumMod val="50000"/>
                </a:srgb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7127" y="1350060"/>
            <a:ext cx="8496944" cy="1728192"/>
            <a:chOff x="107504" y="1124744"/>
            <a:chExt cx="8928992" cy="2592288"/>
          </a:xfrm>
        </p:grpSpPr>
        <p:sp>
          <p:nvSpPr>
            <p:cNvPr id="4" name="Rounded Rectangle 3"/>
            <p:cNvSpPr/>
            <p:nvPr/>
          </p:nvSpPr>
          <p:spPr>
            <a:xfrm>
              <a:off x="107504" y="1124744"/>
              <a:ext cx="3178116" cy="914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Transparency</a:t>
              </a:r>
              <a:endPara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ka-GE" sz="1600" dirty="0">
                  <a:solidFill>
                    <a:schemeClr val="tx1"/>
                  </a:solidFill>
                  <a:latin typeface="Sylfaen" panose="010A0502050306030303" pitchFamily="18" charset="0"/>
                </a:rPr>
                <a:t>(</a:t>
              </a:r>
              <a:r>
                <a:rPr lang="en-US" sz="1600" dirty="0">
                  <a:solidFill>
                    <a:schemeClr val="tx1"/>
                  </a:solidFill>
                  <a:latin typeface="Sylfaen" panose="010A0502050306030303" pitchFamily="18" charset="0"/>
                </a:rPr>
                <a:t>Open Budget Index</a:t>
              </a:r>
              <a:r>
                <a:rPr lang="ka-GE" sz="1600" dirty="0">
                  <a:solidFill>
                    <a:schemeClr val="tx1"/>
                  </a:solidFill>
                  <a:latin typeface="Sylfaen" panose="010A0502050306030303" pitchFamily="18" charset="0"/>
                </a:rPr>
                <a:t>)</a:t>
              </a:r>
              <a:endParaRPr lang="en-US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459602" y="1158677"/>
              <a:ext cx="1966312" cy="8164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Public  participation</a:t>
              </a:r>
              <a:endParaRPr lang="ka-GE" sz="1600" b="1" dirty="0">
                <a:solidFill>
                  <a:srgbClr val="424456">
                    <a:lumMod val="75000"/>
                  </a:srgb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88665" y="1174692"/>
              <a:ext cx="3312368" cy="8145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Budget oversight</a:t>
              </a:r>
              <a:endParaRPr lang="ka-GE" b="1" dirty="0">
                <a:solidFill>
                  <a:srgbClr val="424456">
                    <a:lumMod val="75000"/>
                  </a:srgbClr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7504" y="2348881"/>
              <a:ext cx="8928992" cy="1368151"/>
              <a:chOff x="107504" y="2348880"/>
              <a:chExt cx="8827079" cy="227729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7504" y="2348880"/>
                <a:ext cx="2880320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a-GE" dirty="0">
                    <a:solidFill>
                      <a:srgbClr val="424456">
                        <a:lumMod val="75000"/>
                      </a:srgbClr>
                    </a:solidFill>
                  </a:rPr>
                  <a:t>66</a:t>
                </a:r>
                <a:endParaRPr lang="en-US" dirty="0">
                  <a:solidFill>
                    <a:srgbClr val="424456">
                      <a:lumMod val="75000"/>
                    </a:srgbClr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421342" y="2348880"/>
                <a:ext cx="1944216" cy="223224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a-GE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ka-GE" dirty="0">
                    <a:solidFill>
                      <a:srgbClr val="FF0000"/>
                    </a:solidFill>
                  </a:rPr>
                  <a:t>46</a:t>
                </a:r>
              </a:p>
              <a:p>
                <a:pPr algn="ctr"/>
                <a:r>
                  <a:rPr lang="ka-GE" sz="900" dirty="0">
                    <a:solidFill>
                      <a:schemeClr val="tx1"/>
                    </a:solidFill>
                  </a:rPr>
                  <a:t>(</a:t>
                </a:r>
                <a:r>
                  <a:rPr lang="en-US" sz="900" dirty="0">
                    <a:solidFill>
                      <a:schemeClr val="tx1"/>
                    </a:solidFill>
                  </a:rPr>
                  <a:t>average mean </a:t>
                </a:r>
                <a:r>
                  <a:rPr lang="ka-GE" sz="900" dirty="0">
                    <a:solidFill>
                      <a:schemeClr val="tx1"/>
                    </a:solidFill>
                  </a:rPr>
                  <a:t>- 25)</a:t>
                </a:r>
                <a:endParaRPr lang="en-US" sz="900" dirty="0">
                  <a:solidFill>
                    <a:schemeClr val="tx1"/>
                  </a:solidFill>
                </a:endParaRPr>
              </a:p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553851" y="2393931"/>
                <a:ext cx="1667838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a-GE" dirty="0">
                    <a:solidFill>
                      <a:srgbClr val="424456">
                        <a:lumMod val="75000"/>
                      </a:srgbClr>
                    </a:solidFill>
                  </a:rPr>
                  <a:t>73</a:t>
                </a:r>
                <a:endParaRPr lang="en-US" dirty="0">
                  <a:solidFill>
                    <a:srgbClr val="424456">
                      <a:lumMod val="75000"/>
                    </a:srgbClr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308304" y="2393931"/>
                <a:ext cx="1626279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a-GE" dirty="0">
                    <a:solidFill>
                      <a:srgbClr val="424456">
                        <a:lumMod val="75000"/>
                      </a:srgbClr>
                    </a:solidFill>
                  </a:rPr>
                  <a:t>100</a:t>
                </a:r>
                <a:endParaRPr lang="en-US" dirty="0">
                  <a:solidFill>
                    <a:srgbClr val="424456">
                      <a:lumMod val="75000"/>
                    </a:srgbClr>
                  </a:solidFill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318111" y="6116751"/>
            <a:ext cx="855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a-GE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2017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– </a:t>
            </a:r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total average score </a:t>
            </a:r>
            <a:r>
              <a:rPr lang="ka-GE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- 42 (2015 </a:t>
            </a:r>
            <a:r>
              <a:rPr lang="ru-RU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- </a:t>
            </a:r>
            <a:r>
              <a:rPr lang="ka-GE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45</a:t>
            </a:r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points</a:t>
            </a:r>
            <a:r>
              <a:rPr lang="ka-GE" b="1" i="1" u="sng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  <a:endParaRPr lang="en-US" b="1" i="1" u="sng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98072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 2015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4622" y="35116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 2017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1358" y="4138894"/>
            <a:ext cx="8543819" cy="1690627"/>
            <a:chOff x="-85770" y="1196289"/>
            <a:chExt cx="8978250" cy="2535941"/>
          </a:xfrm>
        </p:grpSpPr>
        <p:sp>
          <p:nvSpPr>
            <p:cNvPr id="20" name="Rounded Rectangle 19"/>
            <p:cNvSpPr/>
            <p:nvPr/>
          </p:nvSpPr>
          <p:spPr>
            <a:xfrm>
              <a:off x="-85770" y="1218380"/>
              <a:ext cx="3300122" cy="914400"/>
            </a:xfrm>
            <a:prstGeom prst="roundRect">
              <a:avLst/>
            </a:prstGeom>
            <a:solidFill>
              <a:srgbClr val="C9F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Transparency</a:t>
              </a:r>
              <a:endParaRPr lang="ru-RU" sz="16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ka-GE" sz="1600" dirty="0">
                  <a:solidFill>
                    <a:schemeClr val="tx1"/>
                  </a:solidFill>
                  <a:latin typeface="Sylfaen" panose="010A0502050306030303" pitchFamily="18" charset="0"/>
                </a:rPr>
                <a:t>(</a:t>
              </a:r>
              <a:r>
                <a:rPr lang="en-US" sz="1600" dirty="0">
                  <a:solidFill>
                    <a:schemeClr val="tx1"/>
                  </a:solidFill>
                  <a:latin typeface="Sylfaen" panose="010A0502050306030303" pitchFamily="18" charset="0"/>
                </a:rPr>
                <a:t>Open Budget Index</a:t>
              </a:r>
              <a:r>
                <a:rPr lang="ka-GE" sz="1600" dirty="0">
                  <a:solidFill>
                    <a:schemeClr val="tx1"/>
                  </a:solidFill>
                  <a:latin typeface="Sylfaen" panose="010A0502050306030303" pitchFamily="18" charset="0"/>
                </a:rPr>
                <a:t>)</a:t>
              </a:r>
              <a:endParaRPr lang="en-US" sz="1600" dirty="0">
                <a:solidFill>
                  <a:schemeClr val="tx1"/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461749" y="1196289"/>
              <a:ext cx="1966312" cy="816488"/>
            </a:xfrm>
            <a:prstGeom prst="roundRect">
              <a:avLst/>
            </a:prstGeom>
            <a:solidFill>
              <a:srgbClr val="C9F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Public participation</a:t>
              </a:r>
              <a:endParaRPr lang="ka-GE" sz="1600" b="1" dirty="0">
                <a:solidFill>
                  <a:srgbClr val="424456">
                    <a:lumMod val="75000"/>
                  </a:srgbClr>
                </a:solidFill>
                <a:latin typeface="Sylfaen" panose="010A0502050306030303" pitchFamily="18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80112" y="1224643"/>
              <a:ext cx="3312368" cy="814501"/>
            </a:xfrm>
            <a:prstGeom prst="roundRect">
              <a:avLst/>
            </a:prstGeom>
            <a:solidFill>
              <a:srgbClr val="C9F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Budget oversight</a:t>
              </a:r>
              <a:endParaRPr lang="ka-GE" b="1" dirty="0">
                <a:solidFill>
                  <a:srgbClr val="424456">
                    <a:lumMod val="75000"/>
                  </a:srgbClr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7504" y="2348881"/>
              <a:ext cx="7951320" cy="1383349"/>
              <a:chOff x="107504" y="2348880"/>
              <a:chExt cx="7860565" cy="230259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07504" y="2348880"/>
                <a:ext cx="2880320" cy="2232248"/>
              </a:xfrm>
              <a:prstGeom prst="roundRect">
                <a:avLst/>
              </a:prstGeom>
              <a:solidFill>
                <a:srgbClr val="C9F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24456">
                        <a:lumMod val="75000"/>
                      </a:srgbClr>
                    </a:solidFill>
                  </a:rPr>
                  <a:t>82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369960" y="2348880"/>
                <a:ext cx="1944216" cy="2232248"/>
              </a:xfrm>
              <a:prstGeom prst="roundRect">
                <a:avLst/>
              </a:prstGeom>
              <a:solidFill>
                <a:srgbClr val="C9F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22</a:t>
                </a:r>
                <a:endParaRPr lang="ka-GE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ka-GE" sz="1100" dirty="0">
                    <a:solidFill>
                      <a:schemeClr val="tx1"/>
                    </a:solidFill>
                  </a:rPr>
                  <a:t>(</a:t>
                </a:r>
                <a:r>
                  <a:rPr lang="en-US" sz="1100" dirty="0">
                    <a:solidFill>
                      <a:schemeClr val="tx1"/>
                    </a:solidFill>
                  </a:rPr>
                  <a:t>average mean </a:t>
                </a:r>
                <a:r>
                  <a:rPr lang="ka-GE" sz="1100" dirty="0">
                    <a:solidFill>
                      <a:schemeClr val="tx1"/>
                    </a:solidFill>
                  </a:rPr>
                  <a:t>- 12)</a:t>
                </a:r>
                <a:endParaRPr 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341790" y="2419229"/>
                <a:ext cx="1626279" cy="2232247"/>
              </a:xfrm>
              <a:prstGeom prst="roundRect">
                <a:avLst/>
              </a:prstGeom>
              <a:solidFill>
                <a:srgbClr val="C9F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24456">
                        <a:lumMod val="75000"/>
                      </a:srgbClr>
                    </a:solidFill>
                  </a:rPr>
                  <a:t>74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89750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48883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prstClr val="black"/>
                </a:solidFill>
              </a:rPr>
              <a:t>Key Areas</a:t>
            </a:r>
            <a:br>
              <a:rPr lang="ka-GE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Public Availability of Budget Documents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Key questions in Part I </a:t>
            </a:r>
            <a:r>
              <a:rPr lang="ka-GE" sz="1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:</a:t>
            </a:r>
            <a:endParaRPr lang="ru-RU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and public availability of all budget documents</a:t>
            </a: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endParaRPr 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editable information on the web</a:t>
            </a: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 with international standards for budget legislation on medium-term planning, preparation of the annual budget, and reporting</a:t>
            </a:r>
            <a:r>
              <a:rPr lang="ru-RU" sz="1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129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7048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B050"/>
                </a:solidFill>
              </a:rPr>
              <a:t>Comprehensiveness and Transparency of Budget Documents – Achievements</a:t>
            </a:r>
            <a:endParaRPr lang="en-US" sz="2000" b="1" dirty="0">
              <a:solidFill>
                <a:srgbClr val="00B050"/>
              </a:solidFill>
              <a:latin typeface="BPG Nino Mtavruli" panose="0200050600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20882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 achievements in evaluating the comprehensiveness of budget documents </a:t>
            </a:r>
            <a:r>
              <a:rPr lang="ka-GE" sz="4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lvl="0" indent="0" algn="just">
              <a:buNone/>
            </a:pPr>
            <a:endParaRPr lang="ka-GE" sz="48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information and analysis on public debt</a:t>
            </a:r>
            <a:r>
              <a:rPr lang="ka-GE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projections and micro-scenarios: basic, best-case and worst-case scenarios</a:t>
            </a:r>
            <a:r>
              <a:rPr lang="ka-GE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BBD</a:t>
            </a:r>
            <a:r>
              <a:rPr lang="ru-RU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contains information on medium-term expenditure ceilings</a:t>
            </a:r>
            <a:r>
              <a:rPr lang="ka-GE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budget is performance-based  - programmatic format</a:t>
            </a:r>
            <a:r>
              <a:rPr lang="ka-GE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buNone/>
            </a:pPr>
            <a:endParaRPr lang="ka-GE" sz="48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budget process is fully consistent with international  standards</a:t>
            </a:r>
            <a:r>
              <a:rPr lang="ka-GE" sz="4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776151"/>
              </p:ext>
            </p:extLst>
          </p:nvPr>
        </p:nvGraphicFramePr>
        <p:xfrm>
          <a:off x="251520" y="3284984"/>
          <a:ext cx="4114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734522"/>
              </p:ext>
            </p:extLst>
          </p:nvPr>
        </p:nvGraphicFramePr>
        <p:xfrm>
          <a:off x="4644008" y="3068960"/>
          <a:ext cx="415588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6604" y="3717032"/>
            <a:ext cx="1008112" cy="2065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50" dirty="0"/>
              <a:t>Average score </a:t>
            </a:r>
            <a:endParaRPr lang="ru-RU" sz="950" dirty="0"/>
          </a:p>
          <a:p>
            <a:pPr algn="r">
              <a:lnSpc>
                <a:spcPct val="150000"/>
              </a:lnSpc>
            </a:pPr>
            <a:r>
              <a:rPr lang="en-US" sz="950" dirty="0"/>
              <a:t>Azerbaijan</a:t>
            </a:r>
            <a:endParaRPr lang="ru-RU" sz="950" dirty="0"/>
          </a:p>
          <a:p>
            <a:pPr algn="r">
              <a:lnSpc>
                <a:spcPct val="150000"/>
              </a:lnSpc>
            </a:pPr>
            <a:r>
              <a:rPr lang="en-US" sz="950" dirty="0"/>
              <a:t>Tajikistan</a:t>
            </a:r>
            <a:endParaRPr lang="ru-RU" sz="950" dirty="0"/>
          </a:p>
          <a:p>
            <a:pPr algn="r">
              <a:lnSpc>
                <a:spcPct val="150000"/>
              </a:lnSpc>
            </a:pPr>
            <a:r>
              <a:rPr lang="en-US" sz="950" dirty="0"/>
              <a:t>Mongolia</a:t>
            </a:r>
            <a:endParaRPr lang="ru-RU" sz="950" dirty="0"/>
          </a:p>
          <a:p>
            <a:pPr algn="r">
              <a:lnSpc>
                <a:spcPct val="150000"/>
              </a:lnSpc>
            </a:pPr>
            <a:r>
              <a:rPr lang="en-US" sz="950" dirty="0"/>
              <a:t>Kazakhstan</a:t>
            </a:r>
            <a:endParaRPr lang="ru-RU" sz="950" dirty="0"/>
          </a:p>
          <a:p>
            <a:pPr algn="r">
              <a:lnSpc>
                <a:spcPct val="150000"/>
              </a:lnSpc>
            </a:pPr>
            <a:r>
              <a:rPr lang="en-US" sz="950" dirty="0"/>
              <a:t>Kirgizia</a:t>
            </a:r>
            <a:endParaRPr lang="ru-RU" sz="950" dirty="0"/>
          </a:p>
          <a:p>
            <a:pPr algn="r">
              <a:lnSpc>
                <a:spcPct val="150000"/>
              </a:lnSpc>
            </a:pPr>
            <a:r>
              <a:rPr lang="en-US" sz="950" dirty="0"/>
              <a:t>Turkey</a:t>
            </a:r>
            <a:endParaRPr lang="ru-RU" sz="950" dirty="0"/>
          </a:p>
          <a:p>
            <a:pPr algn="r">
              <a:lnSpc>
                <a:spcPct val="150000"/>
              </a:lnSpc>
            </a:pPr>
            <a:r>
              <a:rPr lang="en-US" sz="950" dirty="0"/>
              <a:t>Russia</a:t>
            </a:r>
            <a:endParaRPr lang="ru-RU" sz="950" dirty="0"/>
          </a:p>
          <a:p>
            <a:pPr algn="r">
              <a:lnSpc>
                <a:spcPct val="150000"/>
              </a:lnSpc>
            </a:pPr>
            <a:r>
              <a:rPr lang="en-US" sz="950" dirty="0"/>
              <a:t>Georgia</a:t>
            </a:r>
            <a:endParaRPr lang="ru-RU" sz="950" dirty="0"/>
          </a:p>
        </p:txBody>
      </p:sp>
      <p:sp>
        <p:nvSpPr>
          <p:cNvPr id="8" name="TextBox 7"/>
          <p:cNvSpPr txBox="1"/>
          <p:nvPr/>
        </p:nvSpPr>
        <p:spPr>
          <a:xfrm>
            <a:off x="4302538" y="3486219"/>
            <a:ext cx="1577996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50" dirty="0"/>
              <a:t>Audit report</a:t>
            </a:r>
            <a:endParaRPr lang="ru-RU" sz="950" dirty="0"/>
          </a:p>
          <a:p>
            <a:pPr algn="r"/>
            <a:endParaRPr lang="en-US" sz="950" dirty="0"/>
          </a:p>
          <a:p>
            <a:pPr algn="r"/>
            <a:r>
              <a:rPr lang="en-US" sz="950" dirty="0"/>
              <a:t>Annual report</a:t>
            </a:r>
            <a:endParaRPr lang="ru-RU" sz="950" dirty="0"/>
          </a:p>
          <a:p>
            <a:pPr algn="r"/>
            <a:endParaRPr lang="en-US" sz="950" dirty="0"/>
          </a:p>
          <a:p>
            <a:pPr algn="r"/>
            <a:r>
              <a:rPr lang="en-US" sz="950" dirty="0"/>
              <a:t>Semiannual report</a:t>
            </a:r>
            <a:endParaRPr lang="ru-RU" sz="950" dirty="0"/>
          </a:p>
          <a:p>
            <a:pPr algn="r"/>
            <a:endParaRPr lang="en-US" sz="950" dirty="0"/>
          </a:p>
          <a:p>
            <a:pPr algn="r"/>
            <a:r>
              <a:rPr lang="en-US" sz="950" dirty="0"/>
              <a:t>Current reports</a:t>
            </a:r>
            <a:endParaRPr lang="ru-RU" sz="950" dirty="0"/>
          </a:p>
          <a:p>
            <a:pPr algn="r"/>
            <a:endParaRPr lang="en-US" sz="950" dirty="0"/>
          </a:p>
          <a:p>
            <a:pPr algn="r"/>
            <a:endParaRPr lang="en-US" sz="950" dirty="0"/>
          </a:p>
          <a:p>
            <a:pPr algn="r"/>
            <a:r>
              <a:rPr lang="en-US" sz="950" dirty="0"/>
              <a:t>Citizens budget</a:t>
            </a:r>
            <a:endParaRPr lang="ru-RU" sz="950" dirty="0"/>
          </a:p>
          <a:p>
            <a:pPr algn="r"/>
            <a:r>
              <a:rPr lang="en-US" sz="950" dirty="0"/>
              <a:t>Adopted budget</a:t>
            </a:r>
            <a:endParaRPr lang="ru-RU" sz="950" dirty="0"/>
          </a:p>
          <a:p>
            <a:pPr algn="r"/>
            <a:endParaRPr lang="en-US" sz="950" dirty="0"/>
          </a:p>
          <a:p>
            <a:pPr algn="r"/>
            <a:r>
              <a:rPr lang="en-US" sz="950" dirty="0"/>
              <a:t>Budget proposed by the Executive</a:t>
            </a:r>
          </a:p>
          <a:p>
            <a:pPr algn="r"/>
            <a:r>
              <a:rPr lang="en-US" sz="950" dirty="0"/>
              <a:t>Preliminary budget statement</a:t>
            </a:r>
            <a:endParaRPr lang="ru-RU" sz="950" dirty="0"/>
          </a:p>
        </p:txBody>
      </p:sp>
      <p:sp>
        <p:nvSpPr>
          <p:cNvPr id="9" name="TextBox 8"/>
          <p:cNvSpPr txBox="1"/>
          <p:nvPr/>
        </p:nvSpPr>
        <p:spPr>
          <a:xfrm>
            <a:off x="1456556" y="6080389"/>
            <a:ext cx="6671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minimal</a:t>
            </a:r>
            <a:endParaRPr lang="ru-RU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605260" y="6080389"/>
            <a:ext cx="726380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minor</a:t>
            </a:r>
            <a:endParaRPr lang="ru-RU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3744950" y="6084776"/>
            <a:ext cx="912964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high</a:t>
            </a:r>
            <a:endParaRPr lang="ru-RU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2221136" y="6080389"/>
            <a:ext cx="6480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limited</a:t>
            </a:r>
            <a:endParaRPr lang="ru-RU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2994124" y="6078578"/>
            <a:ext cx="6417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significant</a:t>
            </a:r>
            <a:endParaRPr lang="ru-RU" sz="700" dirty="0"/>
          </a:p>
        </p:txBody>
      </p:sp>
      <p:sp>
        <p:nvSpPr>
          <p:cNvPr id="14" name="TextBox 13"/>
          <p:cNvSpPr txBox="1"/>
          <p:nvPr/>
        </p:nvSpPr>
        <p:spPr>
          <a:xfrm>
            <a:off x="4976423" y="6281482"/>
            <a:ext cx="372430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high</a:t>
            </a:r>
            <a:endParaRPr lang="ru-RU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5559648" y="6272738"/>
            <a:ext cx="6417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significant</a:t>
            </a:r>
            <a:endParaRPr lang="ru-RU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6312582" y="6268016"/>
            <a:ext cx="6480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limited</a:t>
            </a:r>
            <a:endParaRPr lang="ru-RU" sz="700" dirty="0"/>
          </a:p>
        </p:txBody>
      </p:sp>
      <p:sp>
        <p:nvSpPr>
          <p:cNvPr id="17" name="TextBox 16"/>
          <p:cNvSpPr txBox="1"/>
          <p:nvPr/>
        </p:nvSpPr>
        <p:spPr>
          <a:xfrm>
            <a:off x="7065516" y="6268016"/>
            <a:ext cx="6671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minimal</a:t>
            </a:r>
            <a:endParaRPr lang="ru-RU" sz="700" dirty="0"/>
          </a:p>
        </p:txBody>
      </p:sp>
      <p:sp>
        <p:nvSpPr>
          <p:cNvPr id="18" name="TextBox 17"/>
          <p:cNvSpPr txBox="1"/>
          <p:nvPr/>
        </p:nvSpPr>
        <p:spPr>
          <a:xfrm>
            <a:off x="7804186" y="6268016"/>
            <a:ext cx="726380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dirty="0"/>
              <a:t>minor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3346665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>
              <a:solidFill>
                <a:srgbClr val="00B050"/>
              </a:solidFill>
            </a:endParaRPr>
          </a:p>
          <a:p>
            <a:pPr algn="l"/>
            <a:r>
              <a:rPr lang="en-US" sz="2300" b="1" dirty="0">
                <a:solidFill>
                  <a:srgbClr val="00B050"/>
                </a:solidFill>
              </a:rPr>
              <a:t>Budget Process Transparency and Accessibility of Budget Documents – Achievements</a:t>
            </a:r>
          </a:p>
          <a:p>
            <a:pPr algn="l"/>
            <a:endParaRPr lang="en-US" sz="1800" b="1" dirty="0">
              <a:solidFill>
                <a:schemeClr val="accent2">
                  <a:lumMod val="75000"/>
                </a:schemeClr>
              </a:solidFill>
              <a:latin typeface="BPG Nino Mtavruli" panose="0200050600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3728" y="980727"/>
            <a:ext cx="6336704" cy="2682819"/>
          </a:xfrm>
        </p:spPr>
        <p:txBody>
          <a:bodyPr>
            <a:normAutofit lnSpcReduction="10000"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admission to parliamentary budget hearings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schedule is posted on the website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hearings, including committee hearings, are broadcast live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on the citizens’ budget is underway. It incudes all the required parameters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 and expenditures, key policy areas and current reforms, macroeconomic forecast, and contact information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15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citizens’ budget is drafted at both the preparation and adoption stages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citizen’s budget is fully accessible to the public: it is available on the web, in printed form and is disseminated across various public groups, discussed in meetings, and covered by television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lvl="1" indent="0" algn="just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2" descr="D:\tinatin.gugava\Desktop\Untitl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4" y="1196752"/>
            <a:ext cx="1685833" cy="17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602735"/>
              </p:ext>
            </p:extLst>
          </p:nvPr>
        </p:nvGraphicFramePr>
        <p:xfrm>
          <a:off x="755576" y="3663547"/>
          <a:ext cx="7632847" cy="267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6584" y="4149080"/>
            <a:ext cx="100811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00" dirty="0"/>
              <a:t>Turkey</a:t>
            </a:r>
            <a:endParaRPr lang="ru-RU" sz="800" dirty="0"/>
          </a:p>
          <a:p>
            <a:pPr algn="r">
              <a:lnSpc>
                <a:spcPct val="150000"/>
              </a:lnSpc>
            </a:pPr>
            <a:r>
              <a:rPr lang="en-US" sz="800" dirty="0"/>
              <a:t>Tajikistan</a:t>
            </a:r>
            <a:endParaRPr lang="ru-RU" sz="800" dirty="0"/>
          </a:p>
          <a:p>
            <a:pPr algn="r">
              <a:lnSpc>
                <a:spcPct val="150000"/>
              </a:lnSpc>
            </a:pPr>
            <a:r>
              <a:rPr lang="en-US" sz="800" dirty="0"/>
              <a:t>Mongolia</a:t>
            </a:r>
            <a:endParaRPr lang="ru-RU" sz="800" dirty="0"/>
          </a:p>
          <a:p>
            <a:pPr algn="r">
              <a:lnSpc>
                <a:spcPct val="150000"/>
              </a:lnSpc>
            </a:pPr>
            <a:r>
              <a:rPr lang="en-US" sz="800" dirty="0"/>
              <a:t>Azerbaijan</a:t>
            </a:r>
            <a:endParaRPr lang="ru-RU" sz="800" dirty="0"/>
          </a:p>
          <a:p>
            <a:pPr algn="r">
              <a:lnSpc>
                <a:spcPct val="150000"/>
              </a:lnSpc>
            </a:pPr>
            <a:r>
              <a:rPr lang="en-US" sz="800" dirty="0"/>
              <a:t>Russia</a:t>
            </a:r>
            <a:endParaRPr lang="ru-RU" sz="800" dirty="0"/>
          </a:p>
          <a:p>
            <a:pPr algn="r">
              <a:lnSpc>
                <a:spcPct val="150000"/>
              </a:lnSpc>
            </a:pPr>
            <a:r>
              <a:rPr lang="en-US" sz="800" dirty="0"/>
              <a:t>Kazakhstan</a:t>
            </a:r>
            <a:endParaRPr lang="ru-RU" sz="800" dirty="0"/>
          </a:p>
          <a:p>
            <a:pPr algn="r">
              <a:lnSpc>
                <a:spcPct val="150000"/>
              </a:lnSpc>
            </a:pPr>
            <a:r>
              <a:rPr lang="en-US" sz="800" dirty="0"/>
              <a:t>Georgia</a:t>
            </a:r>
            <a:endParaRPr lang="ru-RU" sz="800" dirty="0"/>
          </a:p>
          <a:p>
            <a:pPr algn="r">
              <a:lnSpc>
                <a:spcPct val="150000"/>
              </a:lnSpc>
            </a:pPr>
            <a:r>
              <a:rPr lang="en-US" sz="800" dirty="0"/>
              <a:t>Kirgizia</a:t>
            </a:r>
            <a:endParaRPr lang="ru-RU" sz="800" dirty="0"/>
          </a:p>
          <a:p>
            <a:pPr algn="r">
              <a:lnSpc>
                <a:spcPct val="150000"/>
              </a:lnSpc>
            </a:pPr>
            <a:r>
              <a:rPr lang="en-US" sz="800" dirty="0"/>
              <a:t>Average scope </a:t>
            </a:r>
            <a:r>
              <a:rPr lang="ru-RU" sz="800" dirty="0"/>
              <a:t>Балл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7310" y="6059955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dirty="0"/>
              <a:t>адекватные 60-1 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8430" y="6052485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dirty="0"/>
              <a:t>ограниченные 40-60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5148" y="6059955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dirty="0"/>
              <a:t>Незначительные 0-40</a:t>
            </a:r>
          </a:p>
        </p:txBody>
      </p:sp>
    </p:spTree>
    <p:extLst>
      <p:ext uri="{BB962C8B-B14F-4D97-AF65-F5344CB8AC3E}">
        <p14:creationId xmlns:p14="http://schemas.microsoft.com/office/powerpoint/2010/main" val="29053415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84887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00B050"/>
                </a:solidFill>
              </a:rPr>
              <a:t>Budget Process Transparency and Accessibility of Budget Documents – Achievements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400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 and Communications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PFM coordination council of the Ministry of Finance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incorporates all institutions engaged in PFM reform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entire agency), parliament, government audit service, budget office, procurement office, donors, and civil society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ka-GE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2016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coordination council hosted a (community-led) discussion of programs titled “Make in Georgia” and “Universal Healthcare”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ka-GE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Ministry of Finance arranged meetings with the public and local governments (facilities by the EU) in 4 cities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 discussed included fiscal rules and their compliance with EU standards, new regulations /restrictions, their values, and steps needed to improve processes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 algn="just">
              <a:buNone/>
            </a:pPr>
            <a:endParaRPr lang="ru-RU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Reporting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semiannual budget report was drafted for the first time, along with a half-year budget review which was in full compliance with the budget transparency methodology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04826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7048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b="1" dirty="0">
                <a:solidFill>
                  <a:srgbClr val="00B050"/>
                </a:solidFill>
              </a:rPr>
              <a:t>Role and Effectiveness of Control Functions in the Budget Process – Achievements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52736"/>
            <a:ext cx="8601188" cy="2520280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endParaRPr lang="ka-GE" sz="1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budget office - an independent fiscal body - reviews forecasts during budget preparation and adoption; available on the web</a:t>
            </a:r>
            <a:r>
              <a:rPr lang="ka-GE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;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independent audit function is operating playing an important role in budget preparation and execution</a:t>
            </a: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feedback arrangement is in place to incorporate advice from the government audit service.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098" name="Picture 2" descr="http://n-auditor.com.ua/media/k2/items/cache/732dec1ecaba13d54154a599639e16e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51312"/>
            <a:ext cx="3046702" cy="22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3492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F_Template_GEO-3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F">
      <a:majorFont>
        <a:latin typeface="BPG Algeti Compact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f-geas" id="{D6EB5541-BFCE-4CA2-B1C1-413E80E4C9F6}" vid="{9D2401D8-9797-41EF-BB72-AF7A4EC7DB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9519</TotalTime>
  <Words>1749</Words>
  <Application>Microsoft Office PowerPoint</Application>
  <PresentationFormat>On-screen Show (4:3)</PresentationFormat>
  <Paragraphs>395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Wingdings 2</vt:lpstr>
      <vt:lpstr>Wingdings</vt:lpstr>
      <vt:lpstr>Times New Roman</vt:lpstr>
      <vt:lpstr>Arial</vt:lpstr>
      <vt:lpstr>Sylfaen</vt:lpstr>
      <vt:lpstr>DejaVu Sans</vt:lpstr>
      <vt:lpstr>BPG Glaho</vt:lpstr>
      <vt:lpstr>Calibri</vt:lpstr>
      <vt:lpstr>BPG Glaho Arial V5</vt:lpstr>
      <vt:lpstr>BPG Algeti Compact</vt:lpstr>
      <vt:lpstr>BPG Nateli</vt:lpstr>
      <vt:lpstr>BPG Nino Mtavruli</vt:lpstr>
      <vt:lpstr>MOF_Template_GEO-3</vt:lpstr>
      <vt:lpstr>Ministry of Finance of Georgia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Participation in Public Financial Oversight Budget Monitor Web Platform budgetmonitor.ge</vt:lpstr>
      <vt:lpstr>Budget Monitor Web Platform budgetmonitor.ge- prerequisites</vt:lpstr>
      <vt:lpstr>Leveraging ICT to communicate with and deliver products to key stakeholders</vt:lpstr>
      <vt:lpstr>PowerPoint Presentation</vt:lpstr>
      <vt:lpstr>Budget Monitor Web Platform budgetmonitor.ge</vt:lpstr>
      <vt:lpstr> Budget Monitor Web Platform budgetmonitor.ge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Capital projects</vt:lpstr>
      <vt:lpstr>PowerPoint Presentation</vt:lpstr>
      <vt:lpstr>PowerPoint Presentation</vt:lpstr>
      <vt:lpstr>PowerPoint Presentation</vt:lpstr>
      <vt:lpstr>Цели устойчивого развития (Sustainable Development Goals - SDGs)   </vt:lpstr>
      <vt:lpstr>PowerPoint Presentation</vt:lpstr>
      <vt:lpstr>PowerPoint Presentation</vt:lpstr>
      <vt:lpstr>PowerPoint Presentation</vt:lpstr>
      <vt:lpstr>PowerPoint Presentation</vt:lpstr>
      <vt:lpstr>გმადლობთ ყურადღებისათვის, спасибо за внимание,  thank you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feaco</dc:creator>
  <cp:lastModifiedBy>Ksenia Galantsova</cp:lastModifiedBy>
  <cp:revision>338</cp:revision>
  <cp:lastPrinted>2018-01-25T10:27:08Z</cp:lastPrinted>
  <dcterms:created xsi:type="dcterms:W3CDTF">2010-03-17T01:01:09Z</dcterms:created>
  <dcterms:modified xsi:type="dcterms:W3CDTF">2018-03-11T13:14:07Z</dcterms:modified>
</cp:coreProperties>
</file>