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48" r:id="rId1"/>
  </p:sldMasterIdLst>
  <p:notesMasterIdLst>
    <p:notesMasterId r:id="rId35"/>
  </p:notesMasterIdLst>
  <p:handoutMasterIdLst>
    <p:handoutMasterId r:id="rId36"/>
  </p:handoutMasterIdLst>
  <p:sldIdLst>
    <p:sldId id="257" r:id="rId2"/>
    <p:sldId id="288" r:id="rId3"/>
    <p:sldId id="311" r:id="rId4"/>
    <p:sldId id="300" r:id="rId5"/>
    <p:sldId id="290" r:id="rId6"/>
    <p:sldId id="292" r:id="rId7"/>
    <p:sldId id="293" r:id="rId8"/>
    <p:sldId id="296" r:id="rId9"/>
    <p:sldId id="295" r:id="rId10"/>
    <p:sldId id="299" r:id="rId11"/>
    <p:sldId id="310" r:id="rId12"/>
    <p:sldId id="336" r:id="rId13"/>
    <p:sldId id="316" r:id="rId14"/>
    <p:sldId id="317" r:id="rId15"/>
    <p:sldId id="318" r:id="rId16"/>
    <p:sldId id="319" r:id="rId17"/>
    <p:sldId id="320" r:id="rId18"/>
    <p:sldId id="321" r:id="rId19"/>
    <p:sldId id="322" r:id="rId20"/>
    <p:sldId id="323" r:id="rId21"/>
    <p:sldId id="324" r:id="rId22"/>
    <p:sldId id="325" r:id="rId23"/>
    <p:sldId id="326" r:id="rId24"/>
    <p:sldId id="327" r:id="rId25"/>
    <p:sldId id="328" r:id="rId26"/>
    <p:sldId id="329" r:id="rId27"/>
    <p:sldId id="330" r:id="rId28"/>
    <p:sldId id="331" r:id="rId29"/>
    <p:sldId id="332" r:id="rId30"/>
    <p:sldId id="333" r:id="rId31"/>
    <p:sldId id="334" r:id="rId32"/>
    <p:sldId id="335" r:id="rId33"/>
    <p:sldId id="262" r:id="rId34"/>
  </p:sldIdLst>
  <p:sldSz cx="9144000" cy="6858000" type="screen4x3"/>
  <p:notesSz cx="7010400" cy="9296400"/>
  <p:embeddedFontLst>
    <p:embeddedFont>
      <p:font typeface="BPG Nateli" panose="020B0604020202020204" charset="0"/>
      <p:regular r:id="rId37"/>
    </p:embeddedFont>
    <p:embeddedFont>
      <p:font typeface="BPG Algeti Compact" panose="020B0604020202020204" charset="0"/>
      <p:regular r:id="rId38"/>
    </p:embeddedFont>
    <p:embeddedFont>
      <p:font typeface="DejaVu Sans" panose="020B0604020202020204" charset="0"/>
      <p:regular r:id="rId39"/>
      <p:bold r:id="rId40"/>
      <p:italic r:id="rId41"/>
      <p:boldItalic r:id="rId42"/>
    </p:embeddedFont>
    <p:embeddedFont>
      <p:font typeface="BPG Glaho Arial V5" panose="020B0604020202020204" charset="0"/>
      <p:regular r:id="rId43"/>
    </p:embeddedFont>
    <p:embeddedFont>
      <p:font typeface="DejaVu Sans Condensed" panose="020B0604020202020204" charset="0"/>
      <p:regular r:id="rId44"/>
      <p:bold r:id="rId45"/>
      <p:italic r:id="rId46"/>
      <p:boldItalic r:id="rId47"/>
    </p:embeddedFont>
    <p:embeddedFont>
      <p:font typeface="Sylfaen" panose="010A0502050306030303" pitchFamily="18" charset="0"/>
      <p:regular r:id="rId48"/>
    </p:embeddedFont>
    <p:embeddedFont>
      <p:font typeface="Wingdings 2" panose="05020102010507070707" pitchFamily="18" charset="2"/>
      <p:regular r:id="rId49"/>
    </p:embeddedFont>
    <p:embeddedFont>
      <p:font typeface="BPG Glaho" panose="020B0604020202020204" charset="0"/>
      <p:regular r:id="rId50"/>
      <p:bold r:id="rId51"/>
    </p:embeddedFont>
    <p:embeddedFont>
      <p:font typeface="Calibri" panose="020F0502020204030204" pitchFamily="34" charset="0"/>
      <p:regular r:id="rId52"/>
      <p:bold r:id="rId53"/>
      <p:italic r:id="rId54"/>
      <p:boldItalic r:id="rId55"/>
    </p:embeddedFont>
    <p:embeddedFont>
      <p:font typeface="BPG Nino Mtavruli" panose="020B0604020202020204" charset="0"/>
      <p:regular r:id="rId56"/>
      <p:bold r:id="rId5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697" userDrawn="1">
          <p15:clr>
            <a:srgbClr val="A4A3A4"/>
          </p15:clr>
        </p15:guide>
        <p15:guide id="2" pos="2228" userDrawn="1">
          <p15:clr>
            <a:srgbClr val="A4A3A4"/>
          </p15:clr>
        </p15:guide>
        <p15:guide id="3" orient="horz" pos="2928" userDrawn="1">
          <p15:clr>
            <a:srgbClr val="A4A3A4"/>
          </p15:clr>
        </p15:guide>
        <p15:guide id="4"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6D881"/>
    <a:srgbClr val="FFFFFF"/>
    <a:srgbClr val="DDDDDD"/>
    <a:srgbClr val="C9F5FF"/>
    <a:srgbClr val="2E7E5A"/>
    <a:srgbClr val="4F8725"/>
    <a:srgbClr val="F6E564"/>
    <a:srgbClr val="4B6844"/>
    <a:srgbClr val="F3DB29"/>
    <a:srgbClr val="5E90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4" autoAdjust="0"/>
    <p:restoredTop sz="94660"/>
  </p:normalViewPr>
  <p:slideViewPr>
    <p:cSldViewPr>
      <p:cViewPr varScale="1">
        <p:scale>
          <a:sx n="68" d="100"/>
          <a:sy n="68" d="100"/>
        </p:scale>
        <p:origin x="1072" y="5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6" d="100"/>
          <a:sy n="86" d="100"/>
        </p:scale>
        <p:origin x="3822" y="96"/>
      </p:cViewPr>
      <p:guideLst>
        <p:guide orient="horz" pos="2697"/>
        <p:guide pos="2228"/>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3.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6.fntdata"/><Relationship Id="rId47" Type="http://schemas.openxmlformats.org/officeDocument/2006/relationships/font" Target="fonts/font11.fntdata"/><Relationship Id="rId50" Type="http://schemas.openxmlformats.org/officeDocument/2006/relationships/font" Target="fonts/font14.fntdata"/><Relationship Id="rId55" Type="http://schemas.openxmlformats.org/officeDocument/2006/relationships/font" Target="fonts/font19.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3" Type="http://schemas.openxmlformats.org/officeDocument/2006/relationships/font" Target="fonts/font17.fntdata"/><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font" Target="fonts/font7.fntdata"/><Relationship Id="rId48" Type="http://schemas.openxmlformats.org/officeDocument/2006/relationships/font" Target="fonts/font12.fntdata"/><Relationship Id="rId56" Type="http://schemas.openxmlformats.org/officeDocument/2006/relationships/font" Target="fonts/font20.fntdata"/><Relationship Id="rId8" Type="http://schemas.openxmlformats.org/officeDocument/2006/relationships/slide" Target="slides/slide7.xml"/><Relationship Id="rId51" Type="http://schemas.openxmlformats.org/officeDocument/2006/relationships/font" Target="fonts/font15.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 Id="rId46" Type="http://schemas.openxmlformats.org/officeDocument/2006/relationships/font" Target="fonts/font10.fntdata"/><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5.fntdata"/><Relationship Id="rId54" Type="http://schemas.openxmlformats.org/officeDocument/2006/relationships/font" Target="fonts/font18.fntdata"/><Relationship Id="rId62"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49" Type="http://schemas.openxmlformats.org/officeDocument/2006/relationships/font" Target="fonts/font13.fntdata"/><Relationship Id="rId57" Type="http://schemas.openxmlformats.org/officeDocument/2006/relationships/font" Target="fonts/font21.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8.fntdata"/><Relationship Id="rId52" Type="http://schemas.openxmlformats.org/officeDocument/2006/relationships/font" Target="fonts/font16.fntdata"/><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3" Type="http://schemas.openxmlformats.org/officeDocument/2006/relationships/oleObject" Target="file:///D:\N%20A%20T%20I%20A\NATIA\Open%20Budget%20Survey%202015\natia-OBS%20-database.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B6D88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Pt>
            <c:idx val="0"/>
            <c:invertIfNegative val="0"/>
            <c:bubble3D val="0"/>
            <c:spPr>
              <a:solidFill>
                <a:srgbClr val="FF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1-E415-4691-9AF5-76C778E83157}"/>
              </c:ext>
            </c:extLst>
          </c:dPt>
          <c:dPt>
            <c:idx val="1"/>
            <c:invertIfNegative val="0"/>
            <c:bubble3D val="0"/>
            <c:spPr>
              <a:solidFill>
                <a:srgbClr val="F3DB29"/>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3-E415-4691-9AF5-76C778E83157}"/>
              </c:ext>
            </c:extLst>
          </c:dPt>
          <c:dPt>
            <c:idx val="2"/>
            <c:invertIfNegative val="0"/>
            <c:bubble3D val="0"/>
            <c:spPr>
              <a:solidFill>
                <a:srgbClr val="F3DB29"/>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5-E415-4691-9AF5-76C778E83157}"/>
              </c:ext>
            </c:extLst>
          </c:dPt>
          <c:dPt>
            <c:idx val="3"/>
            <c:invertIfNegative val="0"/>
            <c:bubble3D val="0"/>
            <c:spPr>
              <a:solidFill>
                <a:srgbClr val="F3DB29"/>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7-E415-4691-9AF5-76C778E83157}"/>
              </c:ext>
            </c:extLst>
          </c:dPt>
          <c:dPt>
            <c:idx val="5"/>
            <c:invertIfNegative val="0"/>
            <c:bubble3D val="0"/>
            <c:spPr>
              <a:solidFill>
                <a:srgbClr val="5E901C"/>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9-E415-4691-9AF5-76C778E83157}"/>
              </c:ext>
            </c:extLst>
          </c:dPt>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85000"/>
                        <a:lumOff val="1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qveynebi!$C$3:$C$8</c:f>
              <c:numCache>
                <c:formatCode>General</c:formatCode>
                <c:ptCount val="6"/>
                <c:pt idx="0">
                  <c:v>2006</c:v>
                </c:pt>
                <c:pt idx="1">
                  <c:v>2008</c:v>
                </c:pt>
                <c:pt idx="2">
                  <c:v>2010</c:v>
                </c:pt>
                <c:pt idx="3">
                  <c:v>2012</c:v>
                </c:pt>
                <c:pt idx="4">
                  <c:v>2015</c:v>
                </c:pt>
                <c:pt idx="5">
                  <c:v>2017</c:v>
                </c:pt>
              </c:numCache>
            </c:numRef>
          </c:cat>
          <c:val>
            <c:numRef>
              <c:f>qveynebi!$D$3:$D$8</c:f>
              <c:numCache>
                <c:formatCode>General</c:formatCode>
                <c:ptCount val="6"/>
                <c:pt idx="0">
                  <c:v>34</c:v>
                </c:pt>
                <c:pt idx="1">
                  <c:v>53</c:v>
                </c:pt>
                <c:pt idx="2">
                  <c:v>55</c:v>
                </c:pt>
                <c:pt idx="3">
                  <c:v>55</c:v>
                </c:pt>
                <c:pt idx="4">
                  <c:v>66</c:v>
                </c:pt>
                <c:pt idx="5">
                  <c:v>82</c:v>
                </c:pt>
              </c:numCache>
            </c:numRef>
          </c:val>
          <c:extLst>
            <c:ext xmlns:c16="http://schemas.microsoft.com/office/drawing/2014/chart" uri="{C3380CC4-5D6E-409C-BE32-E72D297353CC}">
              <c16:uniqueId val="{0000000A-E415-4691-9AF5-76C778E83157}"/>
            </c:ext>
          </c:extLst>
        </c:ser>
        <c:dLbls>
          <c:showLegendKey val="0"/>
          <c:showVal val="0"/>
          <c:showCatName val="0"/>
          <c:showSerName val="0"/>
          <c:showPercent val="0"/>
          <c:showBubbleSize val="0"/>
        </c:dLbls>
        <c:gapWidth val="100"/>
        <c:overlap val="-24"/>
        <c:axId val="159277568"/>
        <c:axId val="159278128"/>
      </c:barChart>
      <c:catAx>
        <c:axId val="15927756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crossAx val="159278128"/>
        <c:crosses val="autoZero"/>
        <c:auto val="1"/>
        <c:lblAlgn val="ctr"/>
        <c:lblOffset val="100"/>
        <c:noMultiLvlLbl val="0"/>
      </c:catAx>
      <c:valAx>
        <c:axId val="1592781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92775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cap="none" spc="20" baseline="0">
                <a:solidFill>
                  <a:schemeClr val="tx1">
                    <a:lumMod val="50000"/>
                    <a:lumOff val="50000"/>
                  </a:schemeClr>
                </a:solidFill>
                <a:latin typeface="+mn-lt"/>
                <a:ea typeface="+mn-ea"/>
                <a:cs typeface="+mn-cs"/>
              </a:defRPr>
            </a:pPr>
            <a:r>
              <a:rPr lang="ru-RU" sz="1400" b="0" i="1" u="none" strike="noStrike" kern="1200" cap="none" spc="20" baseline="0">
                <a:solidFill>
                  <a:srgbClr val="FF0000"/>
                </a:solidFill>
                <a:latin typeface="+mn-lt"/>
                <a:ea typeface="+mn-ea"/>
                <a:cs typeface="+mn-cs"/>
              </a:rPr>
              <a:t>прозрачность</a:t>
            </a:r>
            <a:endParaRPr lang="en-US" sz="1400" b="0" i="1" u="none" strike="noStrike" kern="1200" cap="none" spc="20" baseline="0">
              <a:solidFill>
                <a:srgbClr val="FF0000"/>
              </a:solidFill>
              <a:latin typeface="+mn-lt"/>
              <a:ea typeface="+mn-ea"/>
              <a:cs typeface="+mn-cs"/>
            </a:endParaRPr>
          </a:p>
        </c:rich>
      </c:tx>
      <c:layout>
        <c:manualLayout>
          <c:xMode val="edge"/>
          <c:yMode val="edge"/>
          <c:x val="0.40479445041253909"/>
          <c:y val="2.1390374331550801E-2"/>
        </c:manualLayout>
      </c:layout>
      <c:overlay val="0"/>
      <c:spPr>
        <a:noFill/>
        <a:ln>
          <a:noFill/>
        </a:ln>
        <a:effectLst/>
      </c:spPr>
      <c:txPr>
        <a:bodyPr rot="0" spcFirstLastPara="1" vertOverflow="ellipsis" vert="horz" wrap="square" anchor="ctr" anchorCtr="1"/>
        <a:lstStyle/>
        <a:p>
          <a:pPr>
            <a:defRPr sz="1400" b="0" i="0" u="none" strike="noStrike" kern="1200" cap="none" spc="20" baseline="0">
              <a:solidFill>
                <a:schemeClr val="tx1">
                  <a:lumMod val="50000"/>
                  <a:lumOff val="50000"/>
                </a:schemeClr>
              </a:solidFill>
              <a:latin typeface="+mn-lt"/>
              <a:ea typeface="+mn-ea"/>
              <a:cs typeface="+mn-cs"/>
            </a:defRPr>
          </a:pPr>
          <a:endParaRPr lang="en-US"/>
        </a:p>
      </c:txPr>
    </c:title>
    <c:autoTitleDeleted val="0"/>
    <c:plotArea>
      <c:layout>
        <c:manualLayout>
          <c:layoutTarget val="inner"/>
          <c:xMode val="edge"/>
          <c:yMode val="edge"/>
          <c:x val="0.2292520382350679"/>
          <c:y val="0.137187833889133"/>
          <c:w val="0.61854318537256547"/>
          <c:h val="0.62631600313523672"/>
        </c:manualLayout>
      </c:layout>
      <c:barChart>
        <c:barDir val="bar"/>
        <c:grouping val="stacked"/>
        <c:varyColors val="0"/>
        <c:ser>
          <c:idx val="0"/>
          <c:order val="0"/>
          <c:tx>
            <c:strRef>
              <c:f>Sheet1!$C$50</c:f>
              <c:strCache>
                <c:ptCount val="1"/>
                <c:pt idx="0">
                  <c:v>незначительная 
0-20</c:v>
                </c:pt>
              </c:strCache>
            </c:strRef>
          </c:tx>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invertIfNegative val="0"/>
          <c:dPt>
            <c:idx val="8"/>
            <c:invertIfNegative val="0"/>
            <c:bubble3D val="0"/>
            <c:spPr>
              <a:solidFill>
                <a:schemeClr val="accent6">
                  <a:lumMod val="20000"/>
                  <a:lumOff val="80000"/>
                </a:schemeClr>
              </a:solidFill>
              <a:ln w="9525" cap="flat" cmpd="sng" algn="ctr">
                <a:solidFill>
                  <a:schemeClr val="accent1">
                    <a:shade val="95000"/>
                  </a:schemeClr>
                </a:solidFill>
                <a:round/>
              </a:ln>
              <a:effectLst/>
            </c:spPr>
            <c:extLst>
              <c:ext xmlns:c16="http://schemas.microsoft.com/office/drawing/2014/chart" uri="{C3380CC4-5D6E-409C-BE32-E72D297353CC}">
                <c16:uniqueId val="{00000001-2693-4311-A260-014A7C634BF7}"/>
              </c:ext>
            </c:extLst>
          </c:dPt>
          <c:dLbls>
            <c:spPr>
              <a:solidFill>
                <a:srgbClr val="7030A0"/>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Sheet1!$B$51:$B$59</c:f>
              <c:strCache>
                <c:ptCount val="9"/>
                <c:pt idx="0">
                  <c:v>грузия </c:v>
                </c:pt>
                <c:pt idx="1">
                  <c:v>россия</c:v>
                </c:pt>
                <c:pt idx="2">
                  <c:v>турция</c:v>
                </c:pt>
                <c:pt idx="3">
                  <c:v>киргизия</c:v>
                </c:pt>
                <c:pt idx="4">
                  <c:v>казахстан</c:v>
                </c:pt>
                <c:pt idx="5">
                  <c:v>монголия </c:v>
                </c:pt>
                <c:pt idx="6">
                  <c:v>таджикистан</c:v>
                </c:pt>
                <c:pt idx="7">
                  <c:v>азербайджан</c:v>
                </c:pt>
                <c:pt idx="8">
                  <c:v>средний балл</c:v>
                </c:pt>
              </c:strCache>
            </c:strRef>
          </c:cat>
          <c:val>
            <c:numRef>
              <c:f>Sheet1!$C$51:$C$59</c:f>
              <c:numCache>
                <c:formatCode>General</c:formatCode>
                <c:ptCount val="9"/>
                <c:pt idx="7">
                  <c:v>11</c:v>
                </c:pt>
                <c:pt idx="8">
                  <c:v>42</c:v>
                </c:pt>
              </c:numCache>
            </c:numRef>
          </c:val>
          <c:extLst>
            <c:ext xmlns:c16="http://schemas.microsoft.com/office/drawing/2014/chart" uri="{C3380CC4-5D6E-409C-BE32-E72D297353CC}">
              <c16:uniqueId val="{00000002-2693-4311-A260-014A7C634BF7}"/>
            </c:ext>
          </c:extLst>
        </c:ser>
        <c:ser>
          <c:idx val="1"/>
          <c:order val="1"/>
          <c:tx>
            <c:strRef>
              <c:f>Sheet1!$D$50</c:f>
              <c:strCache>
                <c:ptCount val="1"/>
                <c:pt idx="0">
                  <c:v>минимальная
20-40</c:v>
                </c:pt>
              </c:strCache>
            </c:strRef>
          </c:tx>
          <c:spPr>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9525" cap="flat" cmpd="sng" algn="ctr">
              <a:solidFill>
                <a:schemeClr val="accent2">
                  <a:shade val="95000"/>
                </a:schemeClr>
              </a:solidFill>
              <a:round/>
            </a:ln>
            <a:effectLst/>
          </c:spPr>
          <c:invertIfNegative val="0"/>
          <c:dLbls>
            <c:spPr>
              <a:solidFill>
                <a:srgbClr val="7030A0"/>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Sheet1!$B$51:$B$59</c:f>
              <c:strCache>
                <c:ptCount val="9"/>
                <c:pt idx="0">
                  <c:v>грузия </c:v>
                </c:pt>
                <c:pt idx="1">
                  <c:v>россия</c:v>
                </c:pt>
                <c:pt idx="2">
                  <c:v>турция</c:v>
                </c:pt>
                <c:pt idx="3">
                  <c:v>киргизия</c:v>
                </c:pt>
                <c:pt idx="4">
                  <c:v>казахстан</c:v>
                </c:pt>
                <c:pt idx="5">
                  <c:v>монголия </c:v>
                </c:pt>
                <c:pt idx="6">
                  <c:v>таджикистан</c:v>
                </c:pt>
                <c:pt idx="7">
                  <c:v>азербайджан</c:v>
                </c:pt>
                <c:pt idx="8">
                  <c:v>средний балл</c:v>
                </c:pt>
              </c:strCache>
            </c:strRef>
          </c:cat>
          <c:val>
            <c:numRef>
              <c:f>Sheet1!$D$51:$D$59</c:f>
              <c:numCache>
                <c:formatCode>General</c:formatCode>
                <c:ptCount val="9"/>
                <c:pt idx="6">
                  <c:v>30</c:v>
                </c:pt>
              </c:numCache>
            </c:numRef>
          </c:val>
          <c:extLst>
            <c:ext xmlns:c16="http://schemas.microsoft.com/office/drawing/2014/chart" uri="{C3380CC4-5D6E-409C-BE32-E72D297353CC}">
              <c16:uniqueId val="{00000003-2693-4311-A260-014A7C634BF7}"/>
            </c:ext>
          </c:extLst>
        </c:ser>
        <c:ser>
          <c:idx val="2"/>
          <c:order val="2"/>
          <c:tx>
            <c:strRef>
              <c:f>Sheet1!$E$50</c:f>
              <c:strCache>
                <c:ptCount val="1"/>
                <c:pt idx="0">
                  <c:v>ограниченная
40-60</c:v>
                </c:pt>
              </c:strCache>
            </c:strRef>
          </c:tx>
          <c:spPr>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9525" cap="flat" cmpd="sng" algn="ctr">
              <a:solidFill>
                <a:schemeClr val="accent3">
                  <a:shade val="95000"/>
                </a:schemeClr>
              </a:solidFill>
              <a:round/>
            </a:ln>
            <a:effectLst/>
          </c:spPr>
          <c:invertIfNegative val="0"/>
          <c:dLbls>
            <c:spPr>
              <a:solidFill>
                <a:srgbClr val="7030A0"/>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Sheet1!$B$51:$B$59</c:f>
              <c:strCache>
                <c:ptCount val="9"/>
                <c:pt idx="0">
                  <c:v>грузия </c:v>
                </c:pt>
                <c:pt idx="1">
                  <c:v>россия</c:v>
                </c:pt>
                <c:pt idx="2">
                  <c:v>турция</c:v>
                </c:pt>
                <c:pt idx="3">
                  <c:v>киргизия</c:v>
                </c:pt>
                <c:pt idx="4">
                  <c:v>казахстан</c:v>
                </c:pt>
                <c:pt idx="5">
                  <c:v>монголия </c:v>
                </c:pt>
                <c:pt idx="6">
                  <c:v>таджикистан</c:v>
                </c:pt>
                <c:pt idx="7">
                  <c:v>азербайджан</c:v>
                </c:pt>
                <c:pt idx="8">
                  <c:v>средний балл</c:v>
                </c:pt>
              </c:strCache>
            </c:strRef>
          </c:cat>
          <c:val>
            <c:numRef>
              <c:f>Sheet1!$E$51:$E$59</c:f>
              <c:numCache>
                <c:formatCode>General</c:formatCode>
                <c:ptCount val="9"/>
                <c:pt idx="2">
                  <c:v>58</c:v>
                </c:pt>
                <c:pt idx="3">
                  <c:v>55</c:v>
                </c:pt>
                <c:pt idx="4">
                  <c:v>53</c:v>
                </c:pt>
                <c:pt idx="5">
                  <c:v>46</c:v>
                </c:pt>
              </c:numCache>
            </c:numRef>
          </c:val>
          <c:extLst>
            <c:ext xmlns:c16="http://schemas.microsoft.com/office/drawing/2014/chart" uri="{C3380CC4-5D6E-409C-BE32-E72D297353CC}">
              <c16:uniqueId val="{00000004-2693-4311-A260-014A7C634BF7}"/>
            </c:ext>
          </c:extLst>
        </c:ser>
        <c:ser>
          <c:idx val="3"/>
          <c:order val="3"/>
          <c:tx>
            <c:strRef>
              <c:f>Sheet1!$F$50</c:f>
              <c:strCache>
                <c:ptCount val="1"/>
                <c:pt idx="0">
                  <c:v>существенная
60-80</c:v>
                </c:pt>
              </c:strCache>
            </c:strRef>
          </c:tx>
          <c:spPr>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9525" cap="flat" cmpd="sng" algn="ctr">
              <a:solidFill>
                <a:schemeClr val="accent4">
                  <a:shade val="95000"/>
                </a:schemeClr>
              </a:solidFill>
              <a:round/>
            </a:ln>
            <a:effectLst/>
          </c:spPr>
          <c:invertIfNegative val="0"/>
          <c:dLbls>
            <c:spPr>
              <a:solidFill>
                <a:srgbClr val="7030A0"/>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Sheet1!$B$51:$B$59</c:f>
              <c:strCache>
                <c:ptCount val="9"/>
                <c:pt idx="0">
                  <c:v>грузия </c:v>
                </c:pt>
                <c:pt idx="1">
                  <c:v>россия</c:v>
                </c:pt>
                <c:pt idx="2">
                  <c:v>турция</c:v>
                </c:pt>
                <c:pt idx="3">
                  <c:v>киргизия</c:v>
                </c:pt>
                <c:pt idx="4">
                  <c:v>казахстан</c:v>
                </c:pt>
                <c:pt idx="5">
                  <c:v>монголия </c:v>
                </c:pt>
                <c:pt idx="6">
                  <c:v>таджикистан</c:v>
                </c:pt>
                <c:pt idx="7">
                  <c:v>азербайджан</c:v>
                </c:pt>
                <c:pt idx="8">
                  <c:v>средний балл</c:v>
                </c:pt>
              </c:strCache>
            </c:strRef>
          </c:cat>
          <c:val>
            <c:numRef>
              <c:f>Sheet1!$F$51:$F$59</c:f>
              <c:numCache>
                <c:formatCode>General</c:formatCode>
                <c:ptCount val="9"/>
                <c:pt idx="1">
                  <c:v>72</c:v>
                </c:pt>
              </c:numCache>
            </c:numRef>
          </c:val>
          <c:extLst>
            <c:ext xmlns:c16="http://schemas.microsoft.com/office/drawing/2014/chart" uri="{C3380CC4-5D6E-409C-BE32-E72D297353CC}">
              <c16:uniqueId val="{00000005-2693-4311-A260-014A7C634BF7}"/>
            </c:ext>
          </c:extLst>
        </c:ser>
        <c:ser>
          <c:idx val="4"/>
          <c:order val="4"/>
          <c:tx>
            <c:strRef>
              <c:f>Sheet1!$G$50</c:f>
              <c:strCache>
                <c:ptCount val="1"/>
                <c:pt idx="0">
                  <c:v>высокая
80-100</c:v>
                </c:pt>
              </c:strCache>
            </c:strRef>
          </c:tx>
          <c:spPr>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w="9525" cap="flat" cmpd="sng" algn="ctr">
              <a:solidFill>
                <a:schemeClr val="accent5">
                  <a:shade val="95000"/>
                </a:schemeClr>
              </a:solidFill>
              <a:round/>
            </a:ln>
            <a:effectLst/>
          </c:spPr>
          <c:invertIfNegative val="0"/>
          <c:dLbls>
            <c:spPr>
              <a:solidFill>
                <a:srgbClr val="7030A0"/>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Sheet1!$B$51:$B$59</c:f>
              <c:strCache>
                <c:ptCount val="9"/>
                <c:pt idx="0">
                  <c:v>грузия </c:v>
                </c:pt>
                <c:pt idx="1">
                  <c:v>россия</c:v>
                </c:pt>
                <c:pt idx="2">
                  <c:v>турция</c:v>
                </c:pt>
                <c:pt idx="3">
                  <c:v>киргизия</c:v>
                </c:pt>
                <c:pt idx="4">
                  <c:v>казахстан</c:v>
                </c:pt>
                <c:pt idx="5">
                  <c:v>монголия </c:v>
                </c:pt>
                <c:pt idx="6">
                  <c:v>таджикистан</c:v>
                </c:pt>
                <c:pt idx="7">
                  <c:v>азербайджан</c:v>
                </c:pt>
                <c:pt idx="8">
                  <c:v>средний балл</c:v>
                </c:pt>
              </c:strCache>
            </c:strRef>
          </c:cat>
          <c:val>
            <c:numRef>
              <c:f>Sheet1!$G$51:$G$59</c:f>
              <c:numCache>
                <c:formatCode>General</c:formatCode>
                <c:ptCount val="9"/>
                <c:pt idx="0">
                  <c:v>82</c:v>
                </c:pt>
              </c:numCache>
            </c:numRef>
          </c:val>
          <c:extLst>
            <c:ext xmlns:c16="http://schemas.microsoft.com/office/drawing/2014/chart" uri="{C3380CC4-5D6E-409C-BE32-E72D297353CC}">
              <c16:uniqueId val="{00000006-2693-4311-A260-014A7C634BF7}"/>
            </c:ext>
          </c:extLst>
        </c:ser>
        <c:dLbls>
          <c:dLblPos val="ctr"/>
          <c:showLegendKey val="0"/>
          <c:showVal val="1"/>
          <c:showCatName val="0"/>
          <c:showSerName val="0"/>
          <c:showPercent val="0"/>
          <c:showBubbleSize val="0"/>
        </c:dLbls>
        <c:gapWidth val="150"/>
        <c:overlap val="100"/>
        <c:axId val="371267136"/>
        <c:axId val="371267552"/>
      </c:barChart>
      <c:catAx>
        <c:axId val="37126713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50000"/>
                    <a:lumOff val="50000"/>
                  </a:schemeClr>
                </a:solidFill>
                <a:latin typeface="+mn-lt"/>
                <a:ea typeface="+mn-ea"/>
                <a:cs typeface="+mn-cs"/>
              </a:defRPr>
            </a:pPr>
            <a:endParaRPr lang="en-US"/>
          </a:p>
        </c:txPr>
        <c:crossAx val="371267552"/>
        <c:crosses val="autoZero"/>
        <c:auto val="1"/>
        <c:lblAlgn val="ctr"/>
        <c:lblOffset val="100"/>
        <c:noMultiLvlLbl val="0"/>
      </c:catAx>
      <c:valAx>
        <c:axId val="371267552"/>
        <c:scaling>
          <c:orientation val="minMax"/>
          <c:max val="10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en-US"/>
          </a:p>
        </c:txPr>
        <c:crossAx val="371267136"/>
        <c:crosses val="autoZero"/>
        <c:crossBetween val="between"/>
        <c:majorUnit val="20"/>
      </c:valAx>
      <c:spPr>
        <a:noFill/>
        <a:ln>
          <a:noFill/>
        </a:ln>
        <a:effectLst/>
      </c:spPr>
    </c:plotArea>
    <c:legend>
      <c:legendPos val="b"/>
      <c:overlay val="0"/>
      <c:spPr>
        <a:noFill/>
        <a:ln>
          <a:noFill/>
        </a:ln>
        <a:effectLst/>
      </c:spPr>
      <c:txPr>
        <a:bodyPr rot="0" spcFirstLastPara="1" vertOverflow="ellipsis" vert="horz" wrap="square" anchor="ctr" anchorCtr="1"/>
        <a:lstStyle/>
        <a:p>
          <a:pPr>
            <a:defRPr sz="800" b="1" i="0" u="none" strike="noStrike" kern="1200" baseline="0">
              <a:solidFill>
                <a:schemeClr val="tx1">
                  <a:lumMod val="50000"/>
                  <a:lumOff val="50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cap="none" spc="20" baseline="0">
                <a:solidFill>
                  <a:schemeClr val="tx1">
                    <a:lumMod val="50000"/>
                    <a:lumOff val="50000"/>
                  </a:schemeClr>
                </a:solidFill>
                <a:latin typeface="+mn-lt"/>
                <a:ea typeface="+mn-ea"/>
                <a:cs typeface="+mn-cs"/>
              </a:defRPr>
            </a:pPr>
            <a:r>
              <a:rPr lang="ru-RU" b="0" i="1" dirty="0">
                <a:solidFill>
                  <a:srgbClr val="FF0000"/>
                </a:solidFill>
              </a:rPr>
              <a:t>полнота</a:t>
            </a:r>
            <a:r>
              <a:rPr lang="ru-RU" b="0" i="1" baseline="0" dirty="0">
                <a:solidFill>
                  <a:srgbClr val="FF0000"/>
                </a:solidFill>
              </a:rPr>
              <a:t> и полезность информации </a:t>
            </a:r>
            <a:endParaRPr lang="en-US" b="0" i="1" dirty="0">
              <a:solidFill>
                <a:srgbClr val="FF0000"/>
              </a:solidFill>
            </a:endParaRPr>
          </a:p>
        </c:rich>
      </c:tx>
      <c:layout>
        <c:manualLayout>
          <c:xMode val="edge"/>
          <c:yMode val="edge"/>
          <c:x val="0.13659862405184794"/>
          <c:y val="1.5866365318172239E-2"/>
        </c:manualLayout>
      </c:layout>
      <c:overlay val="0"/>
      <c:spPr>
        <a:noFill/>
        <a:ln>
          <a:noFill/>
        </a:ln>
        <a:effectLst/>
      </c:spPr>
      <c:txPr>
        <a:bodyPr rot="0" spcFirstLastPara="1" vertOverflow="ellipsis" vert="horz" wrap="square" anchor="ctr" anchorCtr="1"/>
        <a:lstStyle/>
        <a:p>
          <a:pPr>
            <a:defRPr sz="1400" b="0" i="0" u="none" strike="noStrike" kern="1200" cap="none" spc="20" baseline="0">
              <a:solidFill>
                <a:schemeClr val="tx1">
                  <a:lumMod val="50000"/>
                  <a:lumOff val="50000"/>
                </a:schemeClr>
              </a:solidFill>
              <a:latin typeface="+mn-lt"/>
              <a:ea typeface="+mn-ea"/>
              <a:cs typeface="+mn-cs"/>
            </a:defRPr>
          </a:pPr>
          <a:endParaRPr lang="en-US"/>
        </a:p>
      </c:txPr>
    </c:title>
    <c:autoTitleDeleted val="0"/>
    <c:plotArea>
      <c:layout>
        <c:manualLayout>
          <c:layoutTarget val="inner"/>
          <c:xMode val="edge"/>
          <c:yMode val="edge"/>
          <c:x val="0.31959431853979747"/>
          <c:y val="0.10704182271720064"/>
          <c:w val="0.65266613359054182"/>
          <c:h val="0.72860466791544964"/>
        </c:manualLayout>
      </c:layout>
      <c:barChart>
        <c:barDir val="bar"/>
        <c:grouping val="clustered"/>
        <c:varyColors val="0"/>
        <c:ser>
          <c:idx val="0"/>
          <c:order val="0"/>
          <c:tx>
            <c:strRef>
              <c:f>Sheet1!$C$65</c:f>
              <c:strCache>
                <c:ptCount val="1"/>
                <c:pt idx="0">
                  <c:v>незначительная 
0-20</c:v>
                </c:pt>
              </c:strCache>
            </c:strRef>
          </c:tx>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invertIfNegative val="0"/>
          <c:cat>
            <c:strRef>
              <c:f>Sheet1!$B$66:$B$73</c:f>
              <c:strCache>
                <c:ptCount val="8"/>
                <c:pt idx="0">
                  <c:v>Предварительное бюджетное заявление  </c:v>
                </c:pt>
                <c:pt idx="1">
                  <c:v>Бюджетное предложение исполнительной власти</c:v>
                </c:pt>
                <c:pt idx="2">
                  <c:v>Принятый бюджет </c:v>
                </c:pt>
                <c:pt idx="3">
                  <c:v>Гражданский бюджет </c:v>
                </c:pt>
                <c:pt idx="4">
                  <c:v>Текущие отчеты </c:v>
                </c:pt>
                <c:pt idx="5">
                  <c:v>Полугодовой обзор </c:v>
                </c:pt>
                <c:pt idx="6">
                  <c:v>Годовой отчет </c:v>
                </c:pt>
                <c:pt idx="7">
                  <c:v>Аудиторский отчет</c:v>
                </c:pt>
              </c:strCache>
            </c:strRef>
          </c:cat>
          <c:val>
            <c:numRef>
              <c:f>Sheet1!$C$66:$C$73</c:f>
              <c:numCache>
                <c:formatCode>General</c:formatCode>
                <c:ptCount val="8"/>
              </c:numCache>
            </c:numRef>
          </c:val>
          <c:extLst>
            <c:ext xmlns:c16="http://schemas.microsoft.com/office/drawing/2014/chart" uri="{C3380CC4-5D6E-409C-BE32-E72D297353CC}">
              <c16:uniqueId val="{00000000-C66B-4E17-96CD-69B7C08D0FEC}"/>
            </c:ext>
          </c:extLst>
        </c:ser>
        <c:ser>
          <c:idx val="1"/>
          <c:order val="1"/>
          <c:tx>
            <c:strRef>
              <c:f>Sheet1!$D$65</c:f>
              <c:strCache>
                <c:ptCount val="1"/>
                <c:pt idx="0">
                  <c:v>минимальная
20-40</c:v>
                </c:pt>
              </c:strCache>
            </c:strRef>
          </c:tx>
          <c:spPr>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9525" cap="flat" cmpd="sng" algn="ctr">
              <a:solidFill>
                <a:schemeClr val="accent2">
                  <a:shade val="95000"/>
                </a:schemeClr>
              </a:solidFill>
              <a:round/>
            </a:ln>
            <a:effectLst/>
          </c:spPr>
          <c:invertIfNegative val="0"/>
          <c:cat>
            <c:strRef>
              <c:f>Sheet1!$B$66:$B$73</c:f>
              <c:strCache>
                <c:ptCount val="8"/>
                <c:pt idx="0">
                  <c:v>Предварительное бюджетное заявление  </c:v>
                </c:pt>
                <c:pt idx="1">
                  <c:v>Бюджетное предложение исполнительной власти</c:v>
                </c:pt>
                <c:pt idx="2">
                  <c:v>Принятый бюджет </c:v>
                </c:pt>
                <c:pt idx="3">
                  <c:v>Гражданский бюджет </c:v>
                </c:pt>
                <c:pt idx="4">
                  <c:v>Текущие отчеты </c:v>
                </c:pt>
                <c:pt idx="5">
                  <c:v>Полугодовой обзор </c:v>
                </c:pt>
                <c:pt idx="6">
                  <c:v>Годовой отчет </c:v>
                </c:pt>
                <c:pt idx="7">
                  <c:v>Аудиторский отчет</c:v>
                </c:pt>
              </c:strCache>
            </c:strRef>
          </c:cat>
          <c:val>
            <c:numRef>
              <c:f>Sheet1!$D$66:$D$73</c:f>
              <c:numCache>
                <c:formatCode>General</c:formatCode>
                <c:ptCount val="8"/>
              </c:numCache>
            </c:numRef>
          </c:val>
          <c:extLst>
            <c:ext xmlns:c16="http://schemas.microsoft.com/office/drawing/2014/chart" uri="{C3380CC4-5D6E-409C-BE32-E72D297353CC}">
              <c16:uniqueId val="{00000001-C66B-4E17-96CD-69B7C08D0FEC}"/>
            </c:ext>
          </c:extLst>
        </c:ser>
        <c:ser>
          <c:idx val="2"/>
          <c:order val="2"/>
          <c:tx>
            <c:strRef>
              <c:f>Sheet1!$E$65</c:f>
              <c:strCache>
                <c:ptCount val="1"/>
                <c:pt idx="0">
                  <c:v>ограниченная
40-60</c:v>
                </c:pt>
              </c:strCache>
            </c:strRef>
          </c:tx>
          <c:spPr>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9525" cap="flat" cmpd="sng" algn="ctr">
              <a:solidFill>
                <a:schemeClr val="accent3">
                  <a:shade val="95000"/>
                </a:schemeClr>
              </a:solidFill>
              <a:round/>
            </a:ln>
            <a:effectLst/>
          </c:spPr>
          <c:invertIfNegative val="0"/>
          <c:dLbls>
            <c:spPr>
              <a:solidFill>
                <a:srgbClr val="7030A0"/>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Sheet1!$B$66:$B$73</c:f>
              <c:strCache>
                <c:ptCount val="8"/>
                <c:pt idx="0">
                  <c:v>Предварительное бюджетное заявление  </c:v>
                </c:pt>
                <c:pt idx="1">
                  <c:v>Бюджетное предложение исполнительной власти</c:v>
                </c:pt>
                <c:pt idx="2">
                  <c:v>Принятый бюджет </c:v>
                </c:pt>
                <c:pt idx="3">
                  <c:v>Гражданский бюджет </c:v>
                </c:pt>
                <c:pt idx="4">
                  <c:v>Текущие отчеты </c:v>
                </c:pt>
                <c:pt idx="5">
                  <c:v>Полугодовой обзор </c:v>
                </c:pt>
                <c:pt idx="6">
                  <c:v>Годовой отчет </c:v>
                </c:pt>
                <c:pt idx="7">
                  <c:v>Аудиторский отчет</c:v>
                </c:pt>
              </c:strCache>
            </c:strRef>
          </c:cat>
          <c:val>
            <c:numRef>
              <c:f>Sheet1!$E$66:$E$73</c:f>
              <c:numCache>
                <c:formatCode>General</c:formatCode>
                <c:ptCount val="8"/>
                <c:pt idx="3">
                  <c:v>50</c:v>
                </c:pt>
                <c:pt idx="6">
                  <c:v>76</c:v>
                </c:pt>
                <c:pt idx="7">
                  <c:v>67</c:v>
                </c:pt>
              </c:numCache>
            </c:numRef>
          </c:val>
          <c:extLst>
            <c:ext xmlns:c16="http://schemas.microsoft.com/office/drawing/2014/chart" uri="{C3380CC4-5D6E-409C-BE32-E72D297353CC}">
              <c16:uniqueId val="{00000002-C66B-4E17-96CD-69B7C08D0FEC}"/>
            </c:ext>
          </c:extLst>
        </c:ser>
        <c:ser>
          <c:idx val="3"/>
          <c:order val="3"/>
          <c:tx>
            <c:strRef>
              <c:f>Sheet1!$F$65</c:f>
              <c:strCache>
                <c:ptCount val="1"/>
                <c:pt idx="0">
                  <c:v>существенная
60-80</c:v>
                </c:pt>
              </c:strCache>
            </c:strRef>
          </c:tx>
          <c:spPr>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9525" cap="flat" cmpd="sng" algn="ctr">
              <a:solidFill>
                <a:schemeClr val="accent4">
                  <a:shade val="95000"/>
                </a:schemeClr>
              </a:solidFill>
              <a:round/>
            </a:ln>
            <a:effectLst/>
          </c:spPr>
          <c:invertIfNegative val="0"/>
          <c:dLbls>
            <c:spPr>
              <a:solidFill>
                <a:srgbClr val="7030A0"/>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Sheet1!$B$66:$B$73</c:f>
              <c:strCache>
                <c:ptCount val="8"/>
                <c:pt idx="0">
                  <c:v>Предварительное бюджетное заявление  </c:v>
                </c:pt>
                <c:pt idx="1">
                  <c:v>Бюджетное предложение исполнительной власти</c:v>
                </c:pt>
                <c:pt idx="2">
                  <c:v>Принятый бюджет </c:v>
                </c:pt>
                <c:pt idx="3">
                  <c:v>Гражданский бюджет </c:v>
                </c:pt>
                <c:pt idx="4">
                  <c:v>Текущие отчеты </c:v>
                </c:pt>
                <c:pt idx="5">
                  <c:v>Полугодовой обзор </c:v>
                </c:pt>
                <c:pt idx="6">
                  <c:v>Годовой отчет </c:v>
                </c:pt>
                <c:pt idx="7">
                  <c:v>Аудиторский отчет</c:v>
                </c:pt>
              </c:strCache>
            </c:strRef>
          </c:cat>
          <c:val>
            <c:numRef>
              <c:f>Sheet1!$F$66:$F$73</c:f>
              <c:numCache>
                <c:formatCode>General</c:formatCode>
                <c:ptCount val="8"/>
                <c:pt idx="1">
                  <c:v>80</c:v>
                </c:pt>
                <c:pt idx="5">
                  <c:v>81</c:v>
                </c:pt>
              </c:numCache>
            </c:numRef>
          </c:val>
          <c:extLst>
            <c:ext xmlns:c16="http://schemas.microsoft.com/office/drawing/2014/chart" uri="{C3380CC4-5D6E-409C-BE32-E72D297353CC}">
              <c16:uniqueId val="{00000003-C66B-4E17-96CD-69B7C08D0FEC}"/>
            </c:ext>
          </c:extLst>
        </c:ser>
        <c:ser>
          <c:idx val="4"/>
          <c:order val="4"/>
          <c:tx>
            <c:strRef>
              <c:f>Sheet1!$G$65</c:f>
              <c:strCache>
                <c:ptCount val="1"/>
                <c:pt idx="0">
                  <c:v>высокая
80-100</c:v>
                </c:pt>
              </c:strCache>
            </c:strRef>
          </c:tx>
          <c:spPr>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w="9525" cap="flat" cmpd="sng" algn="ctr">
              <a:solidFill>
                <a:schemeClr val="accent5">
                  <a:shade val="95000"/>
                </a:schemeClr>
              </a:solidFill>
              <a:round/>
            </a:ln>
            <a:effectLst/>
          </c:spPr>
          <c:invertIfNegative val="0"/>
          <c:dLbls>
            <c:spPr>
              <a:solidFill>
                <a:srgbClr val="7030A0"/>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Sheet1!$B$66:$B$73</c:f>
              <c:strCache>
                <c:ptCount val="8"/>
                <c:pt idx="0">
                  <c:v>Предварительное бюджетное заявление  </c:v>
                </c:pt>
                <c:pt idx="1">
                  <c:v>Бюджетное предложение исполнительной власти</c:v>
                </c:pt>
                <c:pt idx="2">
                  <c:v>Принятый бюджет </c:v>
                </c:pt>
                <c:pt idx="3">
                  <c:v>Гражданский бюджет </c:v>
                </c:pt>
                <c:pt idx="4">
                  <c:v>Текущие отчеты </c:v>
                </c:pt>
                <c:pt idx="5">
                  <c:v>Полугодовой обзор </c:v>
                </c:pt>
                <c:pt idx="6">
                  <c:v>Годовой отчет </c:v>
                </c:pt>
                <c:pt idx="7">
                  <c:v>Аудиторский отчет</c:v>
                </c:pt>
              </c:strCache>
            </c:strRef>
          </c:cat>
          <c:val>
            <c:numRef>
              <c:f>Sheet1!$G$66:$G$73</c:f>
              <c:numCache>
                <c:formatCode>General</c:formatCode>
                <c:ptCount val="8"/>
                <c:pt idx="0">
                  <c:v>100</c:v>
                </c:pt>
                <c:pt idx="2">
                  <c:v>100</c:v>
                </c:pt>
                <c:pt idx="4">
                  <c:v>100</c:v>
                </c:pt>
              </c:numCache>
            </c:numRef>
          </c:val>
          <c:extLst>
            <c:ext xmlns:c16="http://schemas.microsoft.com/office/drawing/2014/chart" uri="{C3380CC4-5D6E-409C-BE32-E72D297353CC}">
              <c16:uniqueId val="{00000004-C66B-4E17-96CD-69B7C08D0FEC}"/>
            </c:ext>
          </c:extLst>
        </c:ser>
        <c:dLbls>
          <c:showLegendKey val="0"/>
          <c:showVal val="0"/>
          <c:showCatName val="0"/>
          <c:showSerName val="0"/>
          <c:showPercent val="0"/>
          <c:showBubbleSize val="0"/>
        </c:dLbls>
        <c:gapWidth val="100"/>
        <c:axId val="368378224"/>
        <c:axId val="368379056"/>
      </c:barChart>
      <c:catAx>
        <c:axId val="36837822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50000"/>
                    <a:lumOff val="50000"/>
                  </a:schemeClr>
                </a:solidFill>
                <a:latin typeface="+mn-lt"/>
                <a:ea typeface="+mn-ea"/>
                <a:cs typeface="+mn-cs"/>
              </a:defRPr>
            </a:pPr>
            <a:endParaRPr lang="en-US"/>
          </a:p>
        </c:txPr>
        <c:crossAx val="368379056"/>
        <c:crosses val="autoZero"/>
        <c:auto val="1"/>
        <c:lblAlgn val="ctr"/>
        <c:lblOffset val="100"/>
        <c:noMultiLvlLbl val="0"/>
      </c:catAx>
      <c:valAx>
        <c:axId val="368379056"/>
        <c:scaling>
          <c:orientation val="minMax"/>
          <c:max val="10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en-US"/>
          </a:p>
        </c:txPr>
        <c:crossAx val="368378224"/>
        <c:crosses val="autoZero"/>
        <c:crossBetween val="between"/>
      </c:valAx>
      <c:spPr>
        <a:noFill/>
        <a:ln>
          <a:noFill/>
        </a:ln>
        <a:effectLst/>
      </c:spPr>
    </c:plotArea>
    <c:legend>
      <c:legendPos val="b"/>
      <c:layout>
        <c:manualLayout>
          <c:xMode val="edge"/>
          <c:yMode val="edge"/>
          <c:x val="7.1555001665709841E-2"/>
          <c:y val="0.91493325892298971"/>
          <c:w val="0.8601396306837833"/>
          <c:h val="7.3705791279858768E-2"/>
        </c:manualLayout>
      </c:layout>
      <c:overlay val="0"/>
      <c:spPr>
        <a:noFill/>
        <a:ln>
          <a:noFill/>
        </a:ln>
        <a:effectLst/>
      </c:spPr>
      <c:txPr>
        <a:bodyPr rot="0" spcFirstLastPara="1" vertOverflow="ellipsis" vert="horz" wrap="square" anchor="ctr" anchorCtr="1"/>
        <a:lstStyle/>
        <a:p>
          <a:pPr>
            <a:defRPr sz="800" b="1" i="0" u="none" strike="noStrike" kern="1200" baseline="0">
              <a:solidFill>
                <a:schemeClr val="tx1">
                  <a:lumMod val="50000"/>
                  <a:lumOff val="50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1" u="none" strike="noStrike" kern="1200" cap="none" spc="20" baseline="0">
                <a:solidFill>
                  <a:srgbClr val="FF0000"/>
                </a:solidFill>
                <a:latin typeface="+mn-lt"/>
                <a:ea typeface="+mn-ea"/>
                <a:cs typeface="+mn-cs"/>
              </a:defRPr>
            </a:pPr>
            <a:r>
              <a:rPr lang="ru-RU" b="1" i="1">
                <a:solidFill>
                  <a:srgbClr val="FF0000"/>
                </a:solidFill>
              </a:rPr>
              <a:t>участие общественности</a:t>
            </a:r>
          </a:p>
        </c:rich>
      </c:tx>
      <c:overlay val="0"/>
      <c:spPr>
        <a:noFill/>
        <a:ln>
          <a:noFill/>
        </a:ln>
        <a:effectLst/>
      </c:spPr>
      <c:txPr>
        <a:bodyPr rot="0" spcFirstLastPara="1" vertOverflow="ellipsis" vert="horz" wrap="square" anchor="ctr" anchorCtr="1"/>
        <a:lstStyle/>
        <a:p>
          <a:pPr>
            <a:defRPr sz="1400" b="1" i="1" u="none" strike="noStrike" kern="1200" cap="none" spc="20" baseline="0">
              <a:solidFill>
                <a:srgbClr val="FF0000"/>
              </a:solidFill>
              <a:latin typeface="+mn-lt"/>
              <a:ea typeface="+mn-ea"/>
              <a:cs typeface="+mn-cs"/>
            </a:defRPr>
          </a:pPr>
          <a:endParaRPr lang="en-US"/>
        </a:p>
      </c:txPr>
    </c:title>
    <c:autoTitleDeleted val="0"/>
    <c:plotArea>
      <c:layout/>
      <c:barChart>
        <c:barDir val="bar"/>
        <c:grouping val="clustered"/>
        <c:varyColors val="0"/>
        <c:ser>
          <c:idx val="0"/>
          <c:order val="0"/>
          <c:tx>
            <c:strRef>
              <c:f>Sheet1!$C$21</c:f>
              <c:strCache>
                <c:ptCount val="1"/>
                <c:pt idx="0">
                  <c:v>незначительные  0-40</c:v>
                </c:pt>
              </c:strCache>
            </c:strRef>
          </c:tx>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invertIfNegative val="0"/>
          <c:dPt>
            <c:idx val="0"/>
            <c:invertIfNegative val="0"/>
            <c:bubble3D val="0"/>
            <c:spPr>
              <a:solidFill>
                <a:schemeClr val="accent6">
                  <a:lumMod val="60000"/>
                  <a:lumOff val="40000"/>
                </a:schemeClr>
              </a:solidFill>
              <a:ln w="9525" cap="flat" cmpd="sng" algn="ctr">
                <a:solidFill>
                  <a:schemeClr val="accent1">
                    <a:shade val="95000"/>
                  </a:schemeClr>
                </a:solidFill>
                <a:round/>
              </a:ln>
              <a:effectLst/>
            </c:spPr>
            <c:extLst>
              <c:ext xmlns:c16="http://schemas.microsoft.com/office/drawing/2014/chart" uri="{C3380CC4-5D6E-409C-BE32-E72D297353CC}">
                <c16:uniqueId val="{00000001-535E-430E-B2A0-4BC0349318DD}"/>
              </c:ext>
            </c:extLst>
          </c:dPt>
          <c:dLbls>
            <c:spPr>
              <a:solidFill>
                <a:srgbClr val="7030A0"/>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Sheet1!$B$22:$B$30</c:f>
              <c:strCache>
                <c:ptCount val="9"/>
                <c:pt idx="0">
                  <c:v>средний балл</c:v>
                </c:pt>
                <c:pt idx="1">
                  <c:v>киргизия</c:v>
                </c:pt>
                <c:pt idx="2">
                  <c:v>грузия </c:v>
                </c:pt>
                <c:pt idx="3">
                  <c:v>казахстан</c:v>
                </c:pt>
                <c:pt idx="4">
                  <c:v>россия</c:v>
                </c:pt>
                <c:pt idx="5">
                  <c:v>азербайджан</c:v>
                </c:pt>
                <c:pt idx="6">
                  <c:v>монголия </c:v>
                </c:pt>
                <c:pt idx="7">
                  <c:v>таджикистан</c:v>
                </c:pt>
                <c:pt idx="8">
                  <c:v>турция</c:v>
                </c:pt>
              </c:strCache>
            </c:strRef>
          </c:cat>
          <c:val>
            <c:numRef>
              <c:f>Sheet1!$C$22:$C$30</c:f>
              <c:numCache>
                <c:formatCode>General</c:formatCode>
                <c:ptCount val="9"/>
                <c:pt idx="0">
                  <c:v>12</c:v>
                </c:pt>
                <c:pt idx="1">
                  <c:v>31</c:v>
                </c:pt>
                <c:pt idx="2">
                  <c:v>22</c:v>
                </c:pt>
                <c:pt idx="3">
                  <c:v>13</c:v>
                </c:pt>
                <c:pt idx="4">
                  <c:v>13</c:v>
                </c:pt>
                <c:pt idx="5">
                  <c:v>11</c:v>
                </c:pt>
                <c:pt idx="6">
                  <c:v>7</c:v>
                </c:pt>
                <c:pt idx="7">
                  <c:v>7</c:v>
                </c:pt>
                <c:pt idx="8">
                  <c:v>0</c:v>
                </c:pt>
              </c:numCache>
            </c:numRef>
          </c:val>
          <c:extLst>
            <c:ext xmlns:c16="http://schemas.microsoft.com/office/drawing/2014/chart" uri="{C3380CC4-5D6E-409C-BE32-E72D297353CC}">
              <c16:uniqueId val="{00000002-535E-430E-B2A0-4BC0349318DD}"/>
            </c:ext>
          </c:extLst>
        </c:ser>
        <c:ser>
          <c:idx val="1"/>
          <c:order val="1"/>
          <c:tx>
            <c:strRef>
              <c:f>Sheet1!$D$21</c:f>
              <c:strCache>
                <c:ptCount val="1"/>
                <c:pt idx="0">
                  <c:v>ограниченные  40-60 </c:v>
                </c:pt>
              </c:strCache>
            </c:strRef>
          </c:tx>
          <c:spPr>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9525" cap="flat" cmpd="sng" algn="ctr">
              <a:solidFill>
                <a:schemeClr val="accent2">
                  <a:shade val="95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50000"/>
                        <a:lumOff val="50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Sheet1!$B$22:$B$30</c:f>
              <c:strCache>
                <c:ptCount val="9"/>
                <c:pt idx="0">
                  <c:v>средний балл</c:v>
                </c:pt>
                <c:pt idx="1">
                  <c:v>киргизия</c:v>
                </c:pt>
                <c:pt idx="2">
                  <c:v>грузия </c:v>
                </c:pt>
                <c:pt idx="3">
                  <c:v>казахстан</c:v>
                </c:pt>
                <c:pt idx="4">
                  <c:v>россия</c:v>
                </c:pt>
                <c:pt idx="5">
                  <c:v>азербайджан</c:v>
                </c:pt>
                <c:pt idx="6">
                  <c:v>монголия </c:v>
                </c:pt>
                <c:pt idx="7">
                  <c:v>таджикистан</c:v>
                </c:pt>
                <c:pt idx="8">
                  <c:v>турция</c:v>
                </c:pt>
              </c:strCache>
            </c:strRef>
          </c:cat>
          <c:val>
            <c:numRef>
              <c:f>Sheet1!$D$22:$D$30</c:f>
              <c:numCache>
                <c:formatCode>General</c:formatCode>
                <c:ptCount val="9"/>
              </c:numCache>
            </c:numRef>
          </c:val>
          <c:extLst>
            <c:ext xmlns:c16="http://schemas.microsoft.com/office/drawing/2014/chart" uri="{C3380CC4-5D6E-409C-BE32-E72D297353CC}">
              <c16:uniqueId val="{00000003-535E-430E-B2A0-4BC0349318DD}"/>
            </c:ext>
          </c:extLst>
        </c:ser>
        <c:ser>
          <c:idx val="2"/>
          <c:order val="2"/>
          <c:tx>
            <c:strRef>
              <c:f>Sheet1!$E$21</c:f>
              <c:strCache>
                <c:ptCount val="1"/>
                <c:pt idx="0">
                  <c:v>адекватные  60-100</c:v>
                </c:pt>
              </c:strCache>
            </c:strRef>
          </c:tx>
          <c:spPr>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9525" cap="flat" cmpd="sng" algn="ctr">
              <a:solidFill>
                <a:schemeClr val="accent3">
                  <a:shade val="95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50000"/>
                        <a:lumOff val="50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Sheet1!$B$22:$B$30</c:f>
              <c:strCache>
                <c:ptCount val="9"/>
                <c:pt idx="0">
                  <c:v>средний балл</c:v>
                </c:pt>
                <c:pt idx="1">
                  <c:v>киргизия</c:v>
                </c:pt>
                <c:pt idx="2">
                  <c:v>грузия </c:v>
                </c:pt>
                <c:pt idx="3">
                  <c:v>казахстан</c:v>
                </c:pt>
                <c:pt idx="4">
                  <c:v>россия</c:v>
                </c:pt>
                <c:pt idx="5">
                  <c:v>азербайджан</c:v>
                </c:pt>
                <c:pt idx="6">
                  <c:v>монголия </c:v>
                </c:pt>
                <c:pt idx="7">
                  <c:v>таджикистан</c:v>
                </c:pt>
                <c:pt idx="8">
                  <c:v>турция</c:v>
                </c:pt>
              </c:strCache>
            </c:strRef>
          </c:cat>
          <c:val>
            <c:numRef>
              <c:f>Sheet1!$E$22:$E$30</c:f>
              <c:numCache>
                <c:formatCode>General</c:formatCode>
                <c:ptCount val="9"/>
              </c:numCache>
            </c:numRef>
          </c:val>
          <c:extLst>
            <c:ext xmlns:c16="http://schemas.microsoft.com/office/drawing/2014/chart" uri="{C3380CC4-5D6E-409C-BE32-E72D297353CC}">
              <c16:uniqueId val="{00000004-535E-430E-B2A0-4BC0349318DD}"/>
            </c:ext>
          </c:extLst>
        </c:ser>
        <c:dLbls>
          <c:dLblPos val="inEnd"/>
          <c:showLegendKey val="0"/>
          <c:showVal val="1"/>
          <c:showCatName val="0"/>
          <c:showSerName val="0"/>
          <c:showPercent val="0"/>
          <c:showBubbleSize val="0"/>
        </c:dLbls>
        <c:gapWidth val="100"/>
        <c:axId val="360436176"/>
        <c:axId val="360435344"/>
      </c:barChart>
      <c:catAx>
        <c:axId val="36043617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50000"/>
                    <a:lumOff val="50000"/>
                  </a:schemeClr>
                </a:solidFill>
                <a:latin typeface="+mn-lt"/>
                <a:ea typeface="+mn-ea"/>
                <a:cs typeface="+mn-cs"/>
              </a:defRPr>
            </a:pPr>
            <a:endParaRPr lang="en-US"/>
          </a:p>
        </c:txPr>
        <c:crossAx val="360435344"/>
        <c:crosses val="autoZero"/>
        <c:auto val="1"/>
        <c:lblAlgn val="ctr"/>
        <c:lblOffset val="100"/>
        <c:noMultiLvlLbl val="0"/>
      </c:catAx>
      <c:valAx>
        <c:axId val="360435344"/>
        <c:scaling>
          <c:orientation val="minMax"/>
          <c:max val="10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en-US"/>
          </a:p>
        </c:txPr>
        <c:crossAx val="360436176"/>
        <c:crosses val="autoZero"/>
        <c:crossBetween val="between"/>
        <c:majorUnit val="20"/>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1" i="0" u="none" strike="noStrike" kern="1200" baseline="0">
              <a:solidFill>
                <a:schemeClr val="tx1">
                  <a:lumMod val="50000"/>
                  <a:lumOff val="50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301">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19">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19">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8475" cy="46498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9" y="1"/>
            <a:ext cx="3038475" cy="464980"/>
          </a:xfrm>
          <a:prstGeom prst="rect">
            <a:avLst/>
          </a:prstGeom>
        </p:spPr>
        <p:txBody>
          <a:bodyPr vert="horz" lIns="91440" tIns="45720" rIns="91440" bIns="45720" rtlCol="0"/>
          <a:lstStyle>
            <a:lvl1pPr algn="r">
              <a:defRPr sz="1200"/>
            </a:lvl1pPr>
          </a:lstStyle>
          <a:p>
            <a:fld id="{0D52A367-0E7F-4212-890F-4E13ECA780A7}" type="datetimeFigureOut">
              <a:rPr lang="en-US" smtClean="0"/>
              <a:t>2/27/2018</a:t>
            </a:fld>
            <a:endParaRPr lang="en-US"/>
          </a:p>
        </p:txBody>
      </p:sp>
      <p:sp>
        <p:nvSpPr>
          <p:cNvPr id="4" name="Footer Placeholder 3"/>
          <p:cNvSpPr>
            <a:spLocks noGrp="1"/>
          </p:cNvSpPr>
          <p:nvPr>
            <p:ph type="ftr" sz="quarter" idx="2"/>
          </p:nvPr>
        </p:nvSpPr>
        <p:spPr>
          <a:xfrm>
            <a:off x="1" y="8829823"/>
            <a:ext cx="3038475" cy="46498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9" y="8829823"/>
            <a:ext cx="3038475" cy="464980"/>
          </a:xfrm>
          <a:prstGeom prst="rect">
            <a:avLst/>
          </a:prstGeom>
        </p:spPr>
        <p:txBody>
          <a:bodyPr vert="horz" lIns="91440" tIns="45720" rIns="91440" bIns="45720" rtlCol="0" anchor="b"/>
          <a:lstStyle>
            <a:lvl1pPr algn="r">
              <a:defRPr sz="1200"/>
            </a:lvl1pPr>
          </a:lstStyle>
          <a:p>
            <a:fld id="{183699B6-29C5-4FC8-9B56-CA60D5382970}" type="slidenum">
              <a:rPr lang="en-US" smtClean="0"/>
              <a:t>‹#›</a:t>
            </a:fld>
            <a:endParaRPr lang="en-US"/>
          </a:p>
        </p:txBody>
      </p:sp>
    </p:spTree>
    <p:extLst>
      <p:ext uri="{BB962C8B-B14F-4D97-AF65-F5344CB8AC3E}">
        <p14:creationId xmlns:p14="http://schemas.microsoft.com/office/powerpoint/2010/main" val="28015285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938" y="0"/>
            <a:ext cx="3037840" cy="464821"/>
          </a:xfrm>
          <a:prstGeom prst="rect">
            <a:avLst/>
          </a:prstGeom>
        </p:spPr>
        <p:txBody>
          <a:bodyPr vert="horz" lIns="91440" tIns="45720" rIns="91440" bIns="45720" rtlCol="0"/>
          <a:lstStyle>
            <a:lvl1pPr algn="r">
              <a:defRPr sz="1200"/>
            </a:lvl1pPr>
          </a:lstStyle>
          <a:p>
            <a:fld id="{2575AEB1-D22D-44CA-ADF8-F96FE90092BA}" type="datetimeFigureOut">
              <a:rPr lang="en-US" smtClean="0"/>
              <a:pPr/>
              <a:t>2/27/2018</a:t>
            </a:fld>
            <a:endParaRPr lang="en-US"/>
          </a:p>
        </p:txBody>
      </p:sp>
      <p:sp>
        <p:nvSpPr>
          <p:cNvPr id="4" name="Slide Image Placeholder 3"/>
          <p:cNvSpPr>
            <a:spLocks noGrp="1" noRot="1" noChangeAspect="1"/>
          </p:cNvSpPr>
          <p:nvPr>
            <p:ph type="sldImg" idx="2"/>
          </p:nvPr>
        </p:nvSpPr>
        <p:spPr>
          <a:xfrm>
            <a:off x="1182688" y="698500"/>
            <a:ext cx="4645025" cy="348456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041" y="4415790"/>
            <a:ext cx="5608320" cy="41833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967"/>
            <a:ext cx="3037840" cy="464821"/>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1"/>
          </a:xfrm>
          <a:prstGeom prst="rect">
            <a:avLst/>
          </a:prstGeom>
        </p:spPr>
        <p:txBody>
          <a:bodyPr vert="horz" lIns="91440" tIns="45720" rIns="91440" bIns="45720" rtlCol="0" anchor="b"/>
          <a:lstStyle>
            <a:lvl1pPr algn="r">
              <a:defRPr sz="1200"/>
            </a:lvl1pPr>
          </a:lstStyle>
          <a:p>
            <a:fld id="{DEBBC1B8-77F3-4E93-A61E-7C0AB846B114}" type="slidenum">
              <a:rPr lang="en-US" smtClean="0"/>
              <a:pPr/>
              <a:t>‹#›</a:t>
            </a:fld>
            <a:endParaRPr lang="en-US"/>
          </a:p>
        </p:txBody>
      </p:sp>
    </p:spTree>
    <p:extLst>
      <p:ext uri="{BB962C8B-B14F-4D97-AF65-F5344CB8AC3E}">
        <p14:creationId xmlns:p14="http://schemas.microsoft.com/office/powerpoint/2010/main" val="3035154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DEBBC1B8-77F3-4E93-A61E-7C0AB846B114}" type="slidenum">
              <a:rPr lang="en-US" smtClean="0"/>
              <a:pPr/>
              <a:t>1</a:t>
            </a:fld>
            <a:endParaRPr lang="en-US"/>
          </a:p>
        </p:txBody>
      </p:sp>
    </p:spTree>
    <p:extLst>
      <p:ext uri="{BB962C8B-B14F-4D97-AF65-F5344CB8AC3E}">
        <p14:creationId xmlns:p14="http://schemas.microsoft.com/office/powerpoint/2010/main" val="34484278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9B8379-A75D-4BAE-A083-2611053EA0BA}" type="slidenum">
              <a:rPr lang="en-US" smtClean="0"/>
              <a:t>23</a:t>
            </a:fld>
            <a:endParaRPr lang="en-US"/>
          </a:p>
        </p:txBody>
      </p:sp>
    </p:spTree>
    <p:extLst>
      <p:ext uri="{BB962C8B-B14F-4D97-AF65-F5344CB8AC3E}">
        <p14:creationId xmlns:p14="http://schemas.microsoft.com/office/powerpoint/2010/main" val="9915474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9B8379-A75D-4BAE-A083-2611053EA0BA}" type="slidenum">
              <a:rPr lang="en-US" smtClean="0"/>
              <a:t>25</a:t>
            </a:fld>
            <a:endParaRPr lang="en-US"/>
          </a:p>
        </p:txBody>
      </p:sp>
    </p:spTree>
    <p:extLst>
      <p:ext uri="{BB962C8B-B14F-4D97-AF65-F5344CB8AC3E}">
        <p14:creationId xmlns:p14="http://schemas.microsoft.com/office/powerpoint/2010/main" val="42611933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9B8379-A75D-4BAE-A083-2611053EA0BA}" type="slidenum">
              <a:rPr lang="en-US" smtClean="0"/>
              <a:t>26</a:t>
            </a:fld>
            <a:endParaRPr lang="en-US"/>
          </a:p>
        </p:txBody>
      </p:sp>
    </p:spTree>
    <p:extLst>
      <p:ext uri="{BB962C8B-B14F-4D97-AF65-F5344CB8AC3E}">
        <p14:creationId xmlns:p14="http://schemas.microsoft.com/office/powerpoint/2010/main" val="33484452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B69B8379-A75D-4BAE-A083-2611053EA0BA}" type="slidenum">
              <a:rPr lang="en-US" smtClean="0"/>
              <a:t>27</a:t>
            </a:fld>
            <a:endParaRPr lang="en-US"/>
          </a:p>
        </p:txBody>
      </p:sp>
    </p:spTree>
    <p:extLst>
      <p:ext uri="{BB962C8B-B14F-4D97-AF65-F5344CB8AC3E}">
        <p14:creationId xmlns:p14="http://schemas.microsoft.com/office/powerpoint/2010/main" val="26771907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692791-16D0-4FEC-BE2A-2806D19F7751}" type="slidenum">
              <a:rPr lang="en-US" smtClean="0"/>
              <a:t>28</a:t>
            </a:fld>
            <a:endParaRPr lang="en-US"/>
          </a:p>
        </p:txBody>
      </p:sp>
    </p:spTree>
    <p:extLst>
      <p:ext uri="{BB962C8B-B14F-4D97-AF65-F5344CB8AC3E}">
        <p14:creationId xmlns:p14="http://schemas.microsoft.com/office/powerpoint/2010/main" val="26496311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9B8379-A75D-4BAE-A083-2611053EA0BA}" type="slidenum">
              <a:rPr lang="en-US" smtClean="0"/>
              <a:t>29</a:t>
            </a:fld>
            <a:endParaRPr lang="en-US"/>
          </a:p>
        </p:txBody>
      </p:sp>
    </p:spTree>
    <p:extLst>
      <p:ext uri="{BB962C8B-B14F-4D97-AF65-F5344CB8AC3E}">
        <p14:creationId xmlns:p14="http://schemas.microsoft.com/office/powerpoint/2010/main" val="38868335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9B8379-A75D-4BAE-A083-2611053EA0BA}" type="slidenum">
              <a:rPr lang="en-US" smtClean="0"/>
              <a:t>30</a:t>
            </a:fld>
            <a:endParaRPr lang="en-US"/>
          </a:p>
        </p:txBody>
      </p:sp>
    </p:spTree>
    <p:extLst>
      <p:ext uri="{BB962C8B-B14F-4D97-AF65-F5344CB8AC3E}">
        <p14:creationId xmlns:p14="http://schemas.microsoft.com/office/powerpoint/2010/main" val="479002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9B8379-A75D-4BAE-A083-2611053EA0BA}" type="slidenum">
              <a:rPr lang="en-US" smtClean="0"/>
              <a:t>31</a:t>
            </a:fld>
            <a:endParaRPr lang="en-US"/>
          </a:p>
        </p:txBody>
      </p:sp>
    </p:spTree>
    <p:extLst>
      <p:ext uri="{BB962C8B-B14F-4D97-AF65-F5344CB8AC3E}">
        <p14:creationId xmlns:p14="http://schemas.microsoft.com/office/powerpoint/2010/main" val="385478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9B8379-A75D-4BAE-A083-2611053EA0BA}" type="slidenum">
              <a:rPr lang="en-US" smtClean="0"/>
              <a:t>32</a:t>
            </a:fld>
            <a:endParaRPr lang="en-US"/>
          </a:p>
        </p:txBody>
      </p:sp>
    </p:spTree>
    <p:extLst>
      <p:ext uri="{BB962C8B-B14F-4D97-AF65-F5344CB8AC3E}">
        <p14:creationId xmlns:p14="http://schemas.microsoft.com/office/powerpoint/2010/main" val="6307702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DEBBC1B8-77F3-4E93-A61E-7C0AB846B114}" type="slidenum">
              <a:rPr lang="en-US" smtClean="0"/>
              <a:pPr/>
              <a:t>33</a:t>
            </a:fld>
            <a:endParaRPr lang="en-US"/>
          </a:p>
        </p:txBody>
      </p:sp>
    </p:spTree>
    <p:extLst>
      <p:ext uri="{BB962C8B-B14F-4D97-AF65-F5344CB8AC3E}">
        <p14:creationId xmlns:p14="http://schemas.microsoft.com/office/powerpoint/2010/main" val="37341748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698" indent="-174698" algn="just">
              <a:buFont typeface="Arial" panose="020B0604020202020204" pitchFamily="34" charset="0"/>
              <a:buChar char="•"/>
            </a:pPr>
            <a:endParaRPr lang="ka-GE" dirty="0">
              <a:solidFill>
                <a:schemeClr val="accent4">
                  <a:lumMod val="50000"/>
                </a:schemeClr>
              </a:solidFill>
            </a:endParaRPr>
          </a:p>
        </p:txBody>
      </p:sp>
      <p:sp>
        <p:nvSpPr>
          <p:cNvPr id="4" name="Slide Number Placeholder 3"/>
          <p:cNvSpPr>
            <a:spLocks noGrp="1"/>
          </p:cNvSpPr>
          <p:nvPr>
            <p:ph type="sldNum" sz="quarter" idx="10"/>
          </p:nvPr>
        </p:nvSpPr>
        <p:spPr/>
        <p:txBody>
          <a:bodyPr/>
          <a:lstStyle/>
          <a:p>
            <a:fld id="{B69B8379-A75D-4BAE-A083-2611053EA0BA}" type="slidenum">
              <a:rPr lang="en-US" smtClean="0"/>
              <a:t>15</a:t>
            </a:fld>
            <a:endParaRPr lang="en-US"/>
          </a:p>
        </p:txBody>
      </p:sp>
    </p:spTree>
    <p:extLst>
      <p:ext uri="{BB962C8B-B14F-4D97-AF65-F5344CB8AC3E}">
        <p14:creationId xmlns:p14="http://schemas.microsoft.com/office/powerpoint/2010/main" val="12135581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ka-GE" dirty="0">
              <a:solidFill>
                <a:schemeClr val="accent4">
                  <a:lumMod val="50000"/>
                </a:schemeClr>
              </a:solidFill>
            </a:endParaRPr>
          </a:p>
        </p:txBody>
      </p:sp>
      <p:sp>
        <p:nvSpPr>
          <p:cNvPr id="4" name="Slide Number Placeholder 3"/>
          <p:cNvSpPr>
            <a:spLocks noGrp="1"/>
          </p:cNvSpPr>
          <p:nvPr>
            <p:ph type="sldNum" sz="quarter" idx="10"/>
          </p:nvPr>
        </p:nvSpPr>
        <p:spPr/>
        <p:txBody>
          <a:bodyPr/>
          <a:lstStyle/>
          <a:p>
            <a:fld id="{B69B8379-A75D-4BAE-A083-2611053EA0BA}" type="slidenum">
              <a:rPr lang="en-US" smtClean="0"/>
              <a:t>16</a:t>
            </a:fld>
            <a:endParaRPr lang="en-US"/>
          </a:p>
        </p:txBody>
      </p:sp>
    </p:spTree>
    <p:extLst>
      <p:ext uri="{BB962C8B-B14F-4D97-AF65-F5344CB8AC3E}">
        <p14:creationId xmlns:p14="http://schemas.microsoft.com/office/powerpoint/2010/main" val="40804008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692791-16D0-4FEC-BE2A-2806D19F7751}" type="slidenum">
              <a:rPr lang="en-US" smtClean="0"/>
              <a:t>17</a:t>
            </a:fld>
            <a:endParaRPr lang="en-US"/>
          </a:p>
        </p:txBody>
      </p:sp>
    </p:spTree>
    <p:extLst>
      <p:ext uri="{BB962C8B-B14F-4D97-AF65-F5344CB8AC3E}">
        <p14:creationId xmlns:p14="http://schemas.microsoft.com/office/powerpoint/2010/main" val="171128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9B8379-A75D-4BAE-A083-2611053EA0BA}" type="slidenum">
              <a:rPr lang="en-US" smtClean="0"/>
              <a:t>18</a:t>
            </a:fld>
            <a:endParaRPr lang="en-US"/>
          </a:p>
        </p:txBody>
      </p:sp>
    </p:spTree>
    <p:extLst>
      <p:ext uri="{BB962C8B-B14F-4D97-AF65-F5344CB8AC3E}">
        <p14:creationId xmlns:p14="http://schemas.microsoft.com/office/powerpoint/2010/main" val="4431408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9B8379-A75D-4BAE-A083-2611053EA0BA}" type="slidenum">
              <a:rPr lang="en-US" smtClean="0"/>
              <a:t>19</a:t>
            </a:fld>
            <a:endParaRPr lang="en-US"/>
          </a:p>
        </p:txBody>
      </p:sp>
    </p:spTree>
    <p:extLst>
      <p:ext uri="{BB962C8B-B14F-4D97-AF65-F5344CB8AC3E}">
        <p14:creationId xmlns:p14="http://schemas.microsoft.com/office/powerpoint/2010/main" val="27952530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9B8379-A75D-4BAE-A083-2611053EA0BA}" type="slidenum">
              <a:rPr lang="en-US" smtClean="0"/>
              <a:t>20</a:t>
            </a:fld>
            <a:endParaRPr lang="en-US"/>
          </a:p>
        </p:txBody>
      </p:sp>
    </p:spTree>
    <p:extLst>
      <p:ext uri="{BB962C8B-B14F-4D97-AF65-F5344CB8AC3E}">
        <p14:creationId xmlns:p14="http://schemas.microsoft.com/office/powerpoint/2010/main" val="29568708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9B8379-A75D-4BAE-A083-2611053EA0BA}" type="slidenum">
              <a:rPr lang="en-US" smtClean="0"/>
              <a:t>21</a:t>
            </a:fld>
            <a:endParaRPr lang="en-US"/>
          </a:p>
        </p:txBody>
      </p:sp>
    </p:spTree>
    <p:extLst>
      <p:ext uri="{BB962C8B-B14F-4D97-AF65-F5344CB8AC3E}">
        <p14:creationId xmlns:p14="http://schemas.microsoft.com/office/powerpoint/2010/main" val="9588649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9B8379-A75D-4BAE-A083-2611053EA0BA}" type="slidenum">
              <a:rPr lang="en-US" smtClean="0"/>
              <a:t>22</a:t>
            </a:fld>
            <a:endParaRPr lang="en-US"/>
          </a:p>
        </p:txBody>
      </p:sp>
    </p:spTree>
    <p:extLst>
      <p:ext uri="{BB962C8B-B14F-4D97-AF65-F5344CB8AC3E}">
        <p14:creationId xmlns:p14="http://schemas.microsoft.com/office/powerpoint/2010/main" val="26884392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Титульный слайд">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3530611"/>
            <a:ext cx="7772400" cy="1470025"/>
          </a:xfrm>
          <a:noFill/>
        </p:spPr>
        <p:txBody>
          <a:bodyPr>
            <a:normAutofit/>
          </a:bodyPr>
          <a:lstStyle>
            <a:lvl1pPr algn="ctr">
              <a:defRPr sz="4000">
                <a:solidFill>
                  <a:srgbClr val="33373D"/>
                </a:solidFill>
                <a:latin typeface="BPG Algeti Compact"/>
              </a:defRPr>
            </a:lvl1pPr>
          </a:lstStyle>
          <a:p>
            <a:r>
              <a:rPr lang="ka-GE" dirty="0"/>
              <a:t>შეიყვანეთ სათაური</a:t>
            </a:r>
            <a:endParaRPr lang="en-US" dirty="0"/>
          </a:p>
        </p:txBody>
      </p:sp>
      <p:sp>
        <p:nvSpPr>
          <p:cNvPr id="3" name="Subtitle 2"/>
          <p:cNvSpPr>
            <a:spLocks noGrp="1"/>
          </p:cNvSpPr>
          <p:nvPr>
            <p:ph type="subTitle" idx="1" hasCustomPrompt="1"/>
          </p:nvPr>
        </p:nvSpPr>
        <p:spPr>
          <a:xfrm>
            <a:off x="1371600" y="4800600"/>
            <a:ext cx="6400800" cy="762000"/>
          </a:xfrm>
        </p:spPr>
        <p:txBody>
          <a:bodyPr/>
          <a:lstStyle>
            <a:lvl1pPr marL="0" indent="0" algn="ctr">
              <a:buNone/>
              <a:defRPr>
                <a:solidFill>
                  <a:srgbClr val="33373D"/>
                </a:solidFill>
                <a:latin typeface="BPG Algeti Compact" pitchFamily="2" charset="0"/>
                <a:cs typeface="BPG Algeti Compact"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ka-GE" dirty="0"/>
              <a:t>შეიყვანეთ ქვესათაური</a:t>
            </a:r>
            <a:endParaRPr lang="en-US" dirty="0"/>
          </a:p>
        </p:txBody>
      </p:sp>
      <p:sp>
        <p:nvSpPr>
          <p:cNvPr id="6" name="Text Placeholder 5"/>
          <p:cNvSpPr>
            <a:spLocks noGrp="1"/>
          </p:cNvSpPr>
          <p:nvPr>
            <p:ph type="body" sz="quarter" idx="10" hasCustomPrompt="1"/>
          </p:nvPr>
        </p:nvSpPr>
        <p:spPr>
          <a:xfrm>
            <a:off x="3143240" y="5676920"/>
            <a:ext cx="2857520" cy="609600"/>
          </a:xfrm>
        </p:spPr>
        <p:txBody>
          <a:bodyPr>
            <a:noAutofit/>
          </a:bodyPr>
          <a:lstStyle>
            <a:lvl1pPr algn="ctr">
              <a:buNone/>
              <a:defRPr sz="1600" b="0">
                <a:solidFill>
                  <a:srgbClr val="33373D"/>
                </a:solidFill>
                <a:latin typeface="+mj-lt"/>
              </a:defRPr>
            </a:lvl1pPr>
            <a:lvl2pPr>
              <a:buNone/>
              <a:defRPr sz="2000" b="0">
                <a:solidFill>
                  <a:schemeClr val="accent1">
                    <a:lumMod val="75000"/>
                  </a:schemeClr>
                </a:solidFill>
              </a:defRPr>
            </a:lvl2pPr>
            <a:lvl3pPr>
              <a:buNone/>
              <a:defRPr sz="1800" b="0">
                <a:solidFill>
                  <a:schemeClr val="accent1">
                    <a:lumMod val="75000"/>
                  </a:schemeClr>
                </a:solidFill>
              </a:defRPr>
            </a:lvl3pPr>
            <a:lvl4pPr>
              <a:buNone/>
              <a:defRPr sz="1600" b="0">
                <a:solidFill>
                  <a:schemeClr val="accent1">
                    <a:lumMod val="75000"/>
                  </a:schemeClr>
                </a:solidFill>
              </a:defRPr>
            </a:lvl4pPr>
            <a:lvl5pPr>
              <a:buNone/>
              <a:defRPr sz="1600" b="0">
                <a:solidFill>
                  <a:schemeClr val="accent1">
                    <a:lumMod val="75000"/>
                  </a:schemeClr>
                </a:solidFill>
              </a:defRPr>
            </a:lvl5pPr>
          </a:lstStyle>
          <a:p>
            <a:pPr lvl="0"/>
            <a:r>
              <a:rPr lang="ka-GE" dirty="0"/>
              <a:t>შეიყვანეთ თქვენი სახელი და გვარი</a:t>
            </a:r>
            <a:endParaRPr lang="en-US" dirty="0"/>
          </a:p>
        </p:txBody>
      </p:sp>
      <p:sp>
        <p:nvSpPr>
          <p:cNvPr id="7" name="Text Placeholder 5"/>
          <p:cNvSpPr>
            <a:spLocks noGrp="1"/>
          </p:cNvSpPr>
          <p:nvPr>
            <p:ph type="body" sz="quarter" idx="11" hasCustomPrompt="1"/>
          </p:nvPr>
        </p:nvSpPr>
        <p:spPr>
          <a:xfrm>
            <a:off x="3143240" y="6429396"/>
            <a:ext cx="2857520" cy="352404"/>
          </a:xfrm>
        </p:spPr>
        <p:txBody>
          <a:bodyPr>
            <a:noAutofit/>
          </a:bodyPr>
          <a:lstStyle>
            <a:lvl1pPr algn="ctr">
              <a:buNone/>
              <a:defRPr sz="1600" b="0">
                <a:solidFill>
                  <a:srgbClr val="33373D"/>
                </a:solidFill>
                <a:latin typeface="+mj-lt"/>
              </a:defRPr>
            </a:lvl1pPr>
            <a:lvl2pPr>
              <a:buNone/>
              <a:defRPr sz="2000" b="0">
                <a:solidFill>
                  <a:schemeClr val="accent1">
                    <a:lumMod val="75000"/>
                  </a:schemeClr>
                </a:solidFill>
              </a:defRPr>
            </a:lvl2pPr>
            <a:lvl3pPr>
              <a:buNone/>
              <a:defRPr sz="1800" b="0">
                <a:solidFill>
                  <a:schemeClr val="accent1">
                    <a:lumMod val="75000"/>
                  </a:schemeClr>
                </a:solidFill>
              </a:defRPr>
            </a:lvl3pPr>
            <a:lvl4pPr>
              <a:buNone/>
              <a:defRPr sz="1600" b="0">
                <a:solidFill>
                  <a:schemeClr val="accent1">
                    <a:lumMod val="75000"/>
                  </a:schemeClr>
                </a:solidFill>
              </a:defRPr>
            </a:lvl4pPr>
            <a:lvl5pPr>
              <a:buNone/>
              <a:defRPr sz="1600" b="0">
                <a:solidFill>
                  <a:schemeClr val="accent1">
                    <a:lumMod val="75000"/>
                  </a:schemeClr>
                </a:solidFill>
              </a:defRPr>
            </a:lvl5pPr>
          </a:lstStyle>
          <a:p>
            <a:pPr lvl="0"/>
            <a:r>
              <a:rPr lang="ka-GE" dirty="0"/>
              <a:t>შეიყვანეთ თარიღი</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28596" y="214290"/>
            <a:ext cx="7496204" cy="609600"/>
          </a:xfrm>
        </p:spPr>
        <p:txBody>
          <a:bodyPr/>
          <a:lstStyle>
            <a:lvl1pPr algn="l">
              <a:defRPr/>
            </a:lvl1pPr>
          </a:lstStyle>
          <a:p>
            <a:r>
              <a:rPr lang="ka-GE" dirty="0"/>
              <a:t>სლაიდის სათაური</a:t>
            </a:r>
            <a:endParaRPr lang="en-US" dirty="0"/>
          </a:p>
        </p:txBody>
      </p:sp>
      <p:sp>
        <p:nvSpPr>
          <p:cNvPr id="3" name="Vertical Text Placeholder 2"/>
          <p:cNvSpPr>
            <a:spLocks noGrp="1"/>
          </p:cNvSpPr>
          <p:nvPr>
            <p:ph type="body" orient="vert" idx="1" hasCustomPrompt="1"/>
          </p:nvPr>
        </p:nvSpPr>
        <p:spPr/>
        <p:txBody>
          <a:bodyPr vert="eaVert"/>
          <a:lstStyle/>
          <a:p>
            <a:pPr lvl="0"/>
            <a:r>
              <a:rPr lang="ka-GE" dirty="0"/>
              <a:t>ტექსტი</a:t>
            </a:r>
            <a:endParaRPr lang="en-US" dirty="0"/>
          </a:p>
          <a:p>
            <a:pPr lvl="1"/>
            <a:r>
              <a:rPr lang="ka-GE" dirty="0"/>
              <a:t>მეორე დონე</a:t>
            </a:r>
            <a:endParaRPr lang="en-US" dirty="0"/>
          </a:p>
          <a:p>
            <a:pPr lvl="2"/>
            <a:r>
              <a:rPr lang="ka-GE" dirty="0"/>
              <a:t>მესამე დონე</a:t>
            </a:r>
            <a:endParaRPr lang="en-US" dirty="0"/>
          </a:p>
          <a:p>
            <a:pPr lvl="3"/>
            <a:r>
              <a:rPr lang="ka-GE" dirty="0"/>
              <a:t>მეოთხე დონე</a:t>
            </a:r>
            <a:endParaRPr lang="en-US" dirty="0"/>
          </a:p>
          <a:p>
            <a:pPr lvl="4"/>
            <a:r>
              <a:rPr lang="ka-GE" dirty="0"/>
              <a:t>მეხუთე დონე</a:t>
            </a:r>
            <a:endParaRPr lang="en-US" dirty="0"/>
          </a:p>
        </p:txBody>
      </p:sp>
      <p:sp>
        <p:nvSpPr>
          <p:cNvPr id="5" name="Footer Placeholder 4"/>
          <p:cNvSpPr>
            <a:spLocks noGrp="1"/>
          </p:cNvSpPr>
          <p:nvPr>
            <p:ph type="ftr" sz="quarter" idx="11"/>
          </p:nvPr>
        </p:nvSpPr>
        <p:spPr>
          <a:xfrm>
            <a:off x="1285852" y="6356350"/>
            <a:ext cx="5191148" cy="365125"/>
          </a:xfrm>
        </p:spPr>
        <p:txBody>
          <a:bodyPr/>
          <a:lstStyle/>
          <a:p>
            <a:r>
              <a:rPr lang="en-US" dirty="0"/>
              <a:t>Insert &gt; Header &amp; Footer &gt; </a:t>
            </a:r>
            <a:r>
              <a:rPr lang="ka-GE" dirty="0"/>
              <a:t>შეიყვანეთ პრეზენტაციის სათაური</a:t>
            </a:r>
            <a:endParaRPr lang="en-US" dirty="0"/>
          </a:p>
        </p:txBody>
      </p:sp>
      <p:sp>
        <p:nvSpPr>
          <p:cNvPr id="6" name="Slide Number Placeholder 5"/>
          <p:cNvSpPr>
            <a:spLocks noGrp="1"/>
          </p:cNvSpPr>
          <p:nvPr>
            <p:ph type="sldNum" sz="quarter" idx="12"/>
          </p:nvPr>
        </p:nvSpPr>
        <p:spPr/>
        <p:txBody>
          <a:bodyPr/>
          <a:lstStyle/>
          <a:p>
            <a:fld id="{7167321A-C667-4314-BCF5-A4F5B6D91B6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6629400" y="1214422"/>
            <a:ext cx="2057400" cy="4911741"/>
          </a:xfrm>
        </p:spPr>
        <p:txBody>
          <a:bodyPr vert="eaVert"/>
          <a:lstStyle>
            <a:lvl1pPr>
              <a:defRPr/>
            </a:lvl1pPr>
          </a:lstStyle>
          <a:p>
            <a:r>
              <a:rPr lang="ka-GE" dirty="0"/>
              <a:t>სლაიდის სატაური</a:t>
            </a:r>
            <a:endParaRPr lang="en-US" dirty="0"/>
          </a:p>
        </p:txBody>
      </p:sp>
      <p:sp>
        <p:nvSpPr>
          <p:cNvPr id="3" name="Vertical Text Placeholder 2"/>
          <p:cNvSpPr>
            <a:spLocks noGrp="1"/>
          </p:cNvSpPr>
          <p:nvPr>
            <p:ph type="body" orient="vert" idx="1" hasCustomPrompt="1"/>
          </p:nvPr>
        </p:nvSpPr>
        <p:spPr>
          <a:xfrm>
            <a:off x="457200" y="1214422"/>
            <a:ext cx="6019800" cy="4911741"/>
          </a:xfrm>
        </p:spPr>
        <p:txBody>
          <a:bodyPr vert="eaVert"/>
          <a:lstStyle/>
          <a:p>
            <a:pPr lvl="0"/>
            <a:r>
              <a:rPr lang="ka-GE" dirty="0"/>
              <a:t>ტექსტი</a:t>
            </a:r>
            <a:endParaRPr lang="en-US" dirty="0"/>
          </a:p>
          <a:p>
            <a:pPr lvl="1"/>
            <a:r>
              <a:rPr lang="ka-GE" dirty="0"/>
              <a:t>მეორე დონე</a:t>
            </a:r>
            <a:endParaRPr lang="en-US" dirty="0"/>
          </a:p>
          <a:p>
            <a:pPr lvl="2"/>
            <a:r>
              <a:rPr lang="ka-GE" dirty="0"/>
              <a:t>მესამე დონე</a:t>
            </a:r>
            <a:endParaRPr lang="en-US" dirty="0"/>
          </a:p>
          <a:p>
            <a:pPr lvl="3"/>
            <a:r>
              <a:rPr lang="ka-GE" dirty="0"/>
              <a:t>მეოთხე დონე</a:t>
            </a:r>
            <a:endParaRPr lang="en-US" dirty="0"/>
          </a:p>
          <a:p>
            <a:pPr lvl="4"/>
            <a:r>
              <a:rPr lang="ka-GE" dirty="0"/>
              <a:t>მეხუთე დონე</a:t>
            </a:r>
            <a:endParaRPr lang="en-US" dirty="0"/>
          </a:p>
        </p:txBody>
      </p:sp>
      <p:sp>
        <p:nvSpPr>
          <p:cNvPr id="5" name="Footer Placeholder 4"/>
          <p:cNvSpPr>
            <a:spLocks noGrp="1"/>
          </p:cNvSpPr>
          <p:nvPr>
            <p:ph type="ftr" sz="quarter" idx="11"/>
          </p:nvPr>
        </p:nvSpPr>
        <p:spPr>
          <a:xfrm>
            <a:off x="1285852" y="6356350"/>
            <a:ext cx="5191148" cy="365125"/>
          </a:xfrm>
        </p:spPr>
        <p:txBody>
          <a:bodyPr/>
          <a:lstStyle/>
          <a:p>
            <a:r>
              <a:rPr lang="en-US" dirty="0"/>
              <a:t>Insert &gt; Header &amp; Footer &gt; </a:t>
            </a:r>
            <a:r>
              <a:rPr lang="ka-GE" dirty="0"/>
              <a:t>შეიყვანეთ პრეზენტაციის სათაური</a:t>
            </a:r>
            <a:endParaRPr lang="en-US" dirty="0"/>
          </a:p>
        </p:txBody>
      </p:sp>
      <p:sp>
        <p:nvSpPr>
          <p:cNvPr id="6" name="Slide Number Placeholder 5"/>
          <p:cNvSpPr>
            <a:spLocks noGrp="1"/>
          </p:cNvSpPr>
          <p:nvPr>
            <p:ph type="sldNum" sz="quarter" idx="12"/>
          </p:nvPr>
        </p:nvSpPr>
        <p:spPr/>
        <p:txBody>
          <a:bodyPr/>
          <a:lstStyle/>
          <a:p>
            <a:fld id="{7167321A-C667-4314-BCF5-A4F5B6D91B69}"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DejaVu Sans" panose="020B0603030804020204" pitchFamily="34" charset="0"/>
                <a:ea typeface="DejaVu Sans" panose="020B0603030804020204" pitchFamily="34" charset="0"/>
                <a:cs typeface="DejaVu Sans" panose="020B0603030804020204" pitchFamily="34" charset="0"/>
              </a:defRPr>
            </a:lvl1pPr>
            <a:lvl2pPr>
              <a:defRPr>
                <a:latin typeface="DejaVu Sans" panose="020B0603030804020204" pitchFamily="34" charset="0"/>
                <a:ea typeface="DejaVu Sans" panose="020B0603030804020204" pitchFamily="34" charset="0"/>
                <a:cs typeface="DejaVu Sans" panose="020B0603030804020204" pitchFamily="34" charset="0"/>
              </a:defRPr>
            </a:lvl2pPr>
            <a:lvl3pPr>
              <a:defRPr>
                <a:latin typeface="DejaVu Sans" panose="020B0603030804020204" pitchFamily="34" charset="0"/>
                <a:ea typeface="DejaVu Sans" panose="020B0603030804020204" pitchFamily="34" charset="0"/>
                <a:cs typeface="DejaVu Sans" panose="020B0603030804020204" pitchFamily="34" charset="0"/>
              </a:defRPr>
            </a:lvl3pPr>
            <a:lvl4pPr>
              <a:defRPr>
                <a:latin typeface="DejaVu Sans" panose="020B0603030804020204" pitchFamily="34" charset="0"/>
                <a:ea typeface="DejaVu Sans" panose="020B0603030804020204" pitchFamily="34" charset="0"/>
                <a:cs typeface="DejaVu Sans" panose="020B0603030804020204" pitchFamily="34" charset="0"/>
              </a:defRPr>
            </a:lvl4pPr>
            <a:lvl5pPr>
              <a:defRPr>
                <a:latin typeface="DejaVu Sans" panose="020B0603030804020204" pitchFamily="34" charset="0"/>
                <a:ea typeface="DejaVu Sans" panose="020B0603030804020204" pitchFamily="34" charset="0"/>
                <a:cs typeface="DejaVu Sans" panose="020B06030308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2"/>
          <p:cNvSpPr>
            <a:spLocks noGrp="1"/>
          </p:cNvSpPr>
          <p:nvPr>
            <p:ph type="title" hasCustomPrompt="1"/>
          </p:nvPr>
        </p:nvSpPr>
        <p:spPr>
          <a:xfrm>
            <a:off x="1219200" y="228600"/>
            <a:ext cx="7467600" cy="487362"/>
          </a:xfrm>
        </p:spPr>
        <p:txBody>
          <a:bodyPr>
            <a:normAutofit/>
          </a:bodyPr>
          <a:lstStyle>
            <a:lvl1pPr>
              <a:defRPr/>
            </a:lvl1pPr>
          </a:lstStyle>
          <a:p>
            <a:pPr algn="l"/>
            <a:r>
              <a:rPr lang="ka-GE" sz="1800" dirty="0">
                <a:latin typeface="BPG Nino Mtavruli" panose="02000506000000020004" pitchFamily="2" charset="0"/>
              </a:rPr>
              <a:t>სლაიდის სათაური</a:t>
            </a:r>
            <a:endParaRPr lang="en-US" sz="1800" dirty="0">
              <a:latin typeface="BPG Nino Mtavruli" panose="02000506000000020004" pitchFamily="2" charset="0"/>
            </a:endParaRPr>
          </a:p>
        </p:txBody>
      </p:sp>
      <p:sp>
        <p:nvSpPr>
          <p:cNvPr id="8" name="Slide Number Placeholder 5"/>
          <p:cNvSpPr>
            <a:spLocks noGrp="1"/>
          </p:cNvSpPr>
          <p:nvPr>
            <p:ph type="sldNum" sz="quarter" idx="12"/>
          </p:nvPr>
        </p:nvSpPr>
        <p:spPr>
          <a:xfrm>
            <a:off x="6972300" y="6553201"/>
            <a:ext cx="2057400" cy="304800"/>
          </a:xfrm>
        </p:spPr>
        <p:txBody>
          <a:bodyPr/>
          <a:lstStyle/>
          <a:p>
            <a:fld id="{F89EDB18-956C-43F4-895B-9B52650D88C7}" type="slidenum">
              <a:rPr lang="en-US" smtClean="0"/>
              <a:t>‹#›</a:t>
            </a:fld>
            <a:endParaRPr lang="en-US"/>
          </a:p>
        </p:txBody>
      </p:sp>
    </p:spTree>
    <p:extLst>
      <p:ext uri="{BB962C8B-B14F-4D97-AF65-F5344CB8AC3E}">
        <p14:creationId xmlns:p14="http://schemas.microsoft.com/office/powerpoint/2010/main" val="2240035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28596" y="214290"/>
            <a:ext cx="7496204" cy="609600"/>
          </a:xfrm>
        </p:spPr>
        <p:txBody>
          <a:bodyPr>
            <a:noAutofit/>
          </a:bodyPr>
          <a:lstStyle>
            <a:lvl1pPr algn="l">
              <a:defRPr sz="2400" b="1" baseline="0">
                <a:solidFill>
                  <a:schemeClr val="bg1">
                    <a:lumMod val="50000"/>
                  </a:schemeClr>
                </a:solidFill>
                <a:latin typeface="BPG Algeti Compact" pitchFamily="2" charset="0"/>
                <a:cs typeface="BPG Algeti Compact" pitchFamily="2" charset="0"/>
              </a:defRPr>
            </a:lvl1pPr>
          </a:lstStyle>
          <a:p>
            <a:r>
              <a:rPr lang="ka-GE" dirty="0"/>
              <a:t>სლაიდის სათაური</a:t>
            </a:r>
            <a:endParaRPr lang="en-US" dirty="0"/>
          </a:p>
        </p:txBody>
      </p:sp>
      <p:sp>
        <p:nvSpPr>
          <p:cNvPr id="3" name="Content Placeholder 2"/>
          <p:cNvSpPr>
            <a:spLocks noGrp="1"/>
          </p:cNvSpPr>
          <p:nvPr>
            <p:ph idx="1" hasCustomPrompt="1"/>
          </p:nvPr>
        </p:nvSpPr>
        <p:spPr>
          <a:xfrm>
            <a:off x="457200" y="1214422"/>
            <a:ext cx="8229600" cy="4911741"/>
          </a:xfrm>
        </p:spPr>
        <p:txBody>
          <a:bodyPr>
            <a:normAutofit/>
          </a:bodyPr>
          <a:lstStyle>
            <a:lvl1pPr>
              <a:defRPr lang="en-US" sz="2000" dirty="0" smtClean="0">
                <a:latin typeface="BPG Glaho Arial V5" pitchFamily="34" charset="0"/>
              </a:defRPr>
            </a:lvl1pPr>
            <a:lvl2pPr>
              <a:defRPr lang="en-US" sz="2000" dirty="0" smtClean="0">
                <a:latin typeface="BPG Glaho Arial V5" pitchFamily="34" charset="0"/>
              </a:defRPr>
            </a:lvl2pPr>
            <a:lvl3pPr>
              <a:defRPr lang="en-US" sz="2000" dirty="0" smtClean="0">
                <a:latin typeface="BPG Glaho Arial V5" pitchFamily="34" charset="0"/>
              </a:defRPr>
            </a:lvl3pPr>
            <a:lvl4pPr>
              <a:defRPr lang="en-US" sz="2000" dirty="0" smtClean="0">
                <a:latin typeface="BPG Glaho Arial V5" pitchFamily="34" charset="0"/>
              </a:defRPr>
            </a:lvl4pPr>
            <a:lvl5pPr>
              <a:defRPr lang="en-US" sz="2000" dirty="0">
                <a:latin typeface="BPG Glaho Arial V5" pitchFamily="34" charset="0"/>
              </a:defRPr>
            </a:lvl5pPr>
          </a:lstStyle>
          <a:p>
            <a:pPr lvl="0"/>
            <a:r>
              <a:rPr lang="ka-GE" dirty="0"/>
              <a:t>ტექსტი</a:t>
            </a:r>
            <a:endParaRPr lang="en-US" dirty="0"/>
          </a:p>
          <a:p>
            <a:pPr lvl="1"/>
            <a:r>
              <a:rPr lang="ka-GE" dirty="0"/>
              <a:t>მეორე დონა</a:t>
            </a:r>
            <a:endParaRPr lang="en-US" dirty="0"/>
          </a:p>
          <a:p>
            <a:pPr lvl="2"/>
            <a:r>
              <a:rPr lang="ka-GE" dirty="0"/>
              <a:t>მესამე დონე</a:t>
            </a:r>
            <a:endParaRPr lang="en-US" dirty="0"/>
          </a:p>
          <a:p>
            <a:pPr lvl="3"/>
            <a:r>
              <a:rPr lang="ka-GE" dirty="0"/>
              <a:t>მეოთხე დონე</a:t>
            </a:r>
            <a:endParaRPr lang="en-US" dirty="0"/>
          </a:p>
          <a:p>
            <a:pPr lvl="4"/>
            <a:r>
              <a:rPr lang="ka-GE" dirty="0"/>
              <a:t>მეხუთე დონე</a:t>
            </a:r>
            <a:endParaRPr lang="en-US" dirty="0"/>
          </a:p>
        </p:txBody>
      </p:sp>
      <p:sp>
        <p:nvSpPr>
          <p:cNvPr id="5" name="Footer Placeholder 4"/>
          <p:cNvSpPr>
            <a:spLocks noGrp="1"/>
          </p:cNvSpPr>
          <p:nvPr>
            <p:ph type="ftr" sz="quarter" idx="11"/>
          </p:nvPr>
        </p:nvSpPr>
        <p:spPr>
          <a:xfrm>
            <a:off x="1285852" y="6356350"/>
            <a:ext cx="6000792" cy="365125"/>
          </a:xfrm>
        </p:spPr>
        <p:txBody>
          <a:bodyPr/>
          <a:lstStyle>
            <a:lvl1pPr algn="l">
              <a:defRPr>
                <a:latin typeface="+mj-lt"/>
                <a:cs typeface="BPG Algeti Compact" pitchFamily="2" charset="0"/>
              </a:defRPr>
            </a:lvl1pPr>
          </a:lstStyle>
          <a:p>
            <a:r>
              <a:rPr lang="en-US"/>
              <a:t>Insert &gt; Header &amp; Footer &gt; </a:t>
            </a:r>
            <a:r>
              <a:rPr lang="ka-GE"/>
              <a:t>შეიყვანეთ პრეზენტაციის სათაური</a:t>
            </a:r>
            <a:endParaRPr lang="en-US" dirty="0"/>
          </a:p>
        </p:txBody>
      </p:sp>
      <p:sp>
        <p:nvSpPr>
          <p:cNvPr id="6" name="Slide Number Placeholder 5"/>
          <p:cNvSpPr>
            <a:spLocks noGrp="1"/>
          </p:cNvSpPr>
          <p:nvPr>
            <p:ph type="sldNum" sz="quarter" idx="12"/>
          </p:nvPr>
        </p:nvSpPr>
        <p:spPr>
          <a:xfrm>
            <a:off x="8001024" y="6356350"/>
            <a:ext cx="685776" cy="365125"/>
          </a:xfrm>
        </p:spPr>
        <p:txBody>
          <a:bodyPr/>
          <a:lstStyle>
            <a:lvl1pPr>
              <a:defRPr>
                <a:latin typeface="+mj-lt"/>
              </a:defRPr>
            </a:lvl1pPr>
          </a:lstStyle>
          <a:p>
            <a:fld id="{7167321A-C667-4314-BCF5-A4F5B6D91B69}"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p:spPr>
        <p:txBody>
          <a:bodyPr anchor="t"/>
          <a:lstStyle>
            <a:lvl1pPr algn="l">
              <a:defRPr sz="4000" b="1" cap="all">
                <a:solidFill>
                  <a:srgbClr val="33373D"/>
                </a:solidFill>
              </a:defRPr>
            </a:lvl1pPr>
          </a:lstStyle>
          <a:p>
            <a:r>
              <a:rPr lang="ka-GE" dirty="0"/>
              <a:t>ტექსტი</a:t>
            </a:r>
            <a:endParaRPr lang="en-US" dirty="0"/>
          </a:p>
        </p:txBody>
      </p:sp>
      <p:sp>
        <p:nvSpPr>
          <p:cNvPr id="3" name="Text Placeholder 2"/>
          <p:cNvSpPr>
            <a:spLocks noGrp="1"/>
          </p:cNvSpPr>
          <p:nvPr>
            <p:ph type="body" idx="1" hasCustomPrompt="1"/>
          </p:nvPr>
        </p:nvSpPr>
        <p:spPr>
          <a:xfrm>
            <a:off x="722313" y="3505200"/>
            <a:ext cx="7772400" cy="901700"/>
          </a:xfrm>
        </p:spPr>
        <p:txBody>
          <a:bodyPr anchor="b"/>
          <a:lstStyle>
            <a:lvl1pPr marL="0" indent="0">
              <a:buNone/>
              <a:defRPr sz="2000">
                <a:solidFill>
                  <a:srgbClr val="33373D"/>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ka-GE" dirty="0"/>
              <a:t>ტექსტი</a:t>
            </a:r>
            <a:endParaRPr lang="en-US" dirty="0"/>
          </a:p>
        </p:txBody>
      </p:sp>
      <p:sp>
        <p:nvSpPr>
          <p:cNvPr id="5" name="Footer Placeholder 4"/>
          <p:cNvSpPr>
            <a:spLocks noGrp="1"/>
          </p:cNvSpPr>
          <p:nvPr>
            <p:ph type="ftr" sz="quarter" idx="11"/>
          </p:nvPr>
        </p:nvSpPr>
        <p:spPr>
          <a:xfrm>
            <a:off x="228600" y="6356350"/>
            <a:ext cx="2895600" cy="365125"/>
          </a:xfrm>
        </p:spPr>
        <p:txBody>
          <a:bodyPr/>
          <a:lstStyle>
            <a:lvl1pPr>
              <a:defRPr>
                <a:solidFill>
                  <a:srgbClr val="33373D"/>
                </a:solidFill>
              </a:defRPr>
            </a:lvl1pPr>
          </a:lstStyle>
          <a:p>
            <a:r>
              <a:rPr lang="en-US" dirty="0"/>
              <a:t>Insert &gt; Header &amp; Footer &gt; </a:t>
            </a:r>
            <a:r>
              <a:rPr lang="ka-GE" dirty="0"/>
              <a:t>შეიყვანეთ პრეზენტაციის სათაური</a:t>
            </a:r>
            <a:endParaRPr lang="en-US" dirty="0"/>
          </a:p>
        </p:txBody>
      </p:sp>
      <p:sp>
        <p:nvSpPr>
          <p:cNvPr id="6" name="Slide Number Placeholder 5"/>
          <p:cNvSpPr>
            <a:spLocks noGrp="1"/>
          </p:cNvSpPr>
          <p:nvPr>
            <p:ph type="sldNum" sz="quarter" idx="12"/>
          </p:nvPr>
        </p:nvSpPr>
        <p:spPr>
          <a:xfrm>
            <a:off x="6781800" y="6356350"/>
            <a:ext cx="2133600" cy="365125"/>
          </a:xfrm>
        </p:spPr>
        <p:txBody>
          <a:bodyPr/>
          <a:lstStyle>
            <a:lvl1pPr>
              <a:defRPr>
                <a:solidFill>
                  <a:srgbClr val="33373D"/>
                </a:solidFill>
              </a:defRPr>
            </a:lvl1pPr>
          </a:lstStyle>
          <a:p>
            <a:fld id="{7167321A-C667-4314-BCF5-A4F5B6D91B69}"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28596" y="214290"/>
            <a:ext cx="7496204" cy="609600"/>
          </a:xfrm>
        </p:spPr>
        <p:txBody>
          <a:bodyPr/>
          <a:lstStyle>
            <a:lvl1pPr algn="l">
              <a:defRPr baseline="0"/>
            </a:lvl1pPr>
          </a:lstStyle>
          <a:p>
            <a:r>
              <a:rPr lang="ka-GE" dirty="0"/>
              <a:t>სლაიდის სათაური</a:t>
            </a:r>
            <a:endParaRPr lang="en-US" dirty="0"/>
          </a:p>
        </p:txBody>
      </p:sp>
      <p:sp>
        <p:nvSpPr>
          <p:cNvPr id="3" name="Content Placeholder 2"/>
          <p:cNvSpPr>
            <a:spLocks noGrp="1"/>
          </p:cNvSpPr>
          <p:nvPr>
            <p:ph sz="half" idx="1" hasCustomPrompt="1"/>
          </p:nvPr>
        </p:nvSpPr>
        <p:spPr>
          <a:xfrm>
            <a:off x="457200" y="1214422"/>
            <a:ext cx="4038600" cy="491174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a-GE" dirty="0"/>
              <a:t>ტექსტი</a:t>
            </a:r>
            <a:endParaRPr lang="en-US" dirty="0"/>
          </a:p>
          <a:p>
            <a:pPr lvl="1"/>
            <a:r>
              <a:rPr lang="ka-GE" dirty="0"/>
              <a:t>მეორე დონა</a:t>
            </a:r>
            <a:endParaRPr lang="en-US" dirty="0"/>
          </a:p>
          <a:p>
            <a:pPr lvl="2"/>
            <a:r>
              <a:rPr lang="ka-GE" dirty="0"/>
              <a:t>მესამე დონე</a:t>
            </a:r>
            <a:endParaRPr lang="en-US" dirty="0"/>
          </a:p>
          <a:p>
            <a:pPr lvl="3"/>
            <a:r>
              <a:rPr lang="ka-GE" dirty="0"/>
              <a:t>მეოთხე დონე</a:t>
            </a:r>
            <a:endParaRPr lang="en-US" dirty="0"/>
          </a:p>
          <a:p>
            <a:pPr lvl="4"/>
            <a:r>
              <a:rPr lang="ka-GE" dirty="0"/>
              <a:t>მეხუთე დონე</a:t>
            </a:r>
            <a:endParaRPr lang="en-US" dirty="0"/>
          </a:p>
        </p:txBody>
      </p:sp>
      <p:sp>
        <p:nvSpPr>
          <p:cNvPr id="4" name="Content Placeholder 3"/>
          <p:cNvSpPr>
            <a:spLocks noGrp="1"/>
          </p:cNvSpPr>
          <p:nvPr>
            <p:ph sz="half" idx="2" hasCustomPrompt="1"/>
          </p:nvPr>
        </p:nvSpPr>
        <p:spPr>
          <a:xfrm>
            <a:off x="4648200" y="1214422"/>
            <a:ext cx="4038600" cy="491174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a-GE" dirty="0"/>
              <a:t>ტექსტი</a:t>
            </a:r>
            <a:endParaRPr lang="en-US" dirty="0"/>
          </a:p>
          <a:p>
            <a:pPr lvl="1"/>
            <a:r>
              <a:rPr lang="ka-GE" dirty="0"/>
              <a:t>მეორე დონა</a:t>
            </a:r>
            <a:endParaRPr lang="en-US" dirty="0"/>
          </a:p>
          <a:p>
            <a:pPr lvl="2"/>
            <a:r>
              <a:rPr lang="ka-GE" dirty="0"/>
              <a:t>მესამე დონე</a:t>
            </a:r>
            <a:endParaRPr lang="en-US" dirty="0"/>
          </a:p>
          <a:p>
            <a:pPr lvl="3"/>
            <a:r>
              <a:rPr lang="ka-GE" dirty="0"/>
              <a:t>მეოთხე დონე</a:t>
            </a:r>
            <a:endParaRPr lang="en-US" dirty="0"/>
          </a:p>
          <a:p>
            <a:pPr lvl="4"/>
            <a:r>
              <a:rPr lang="ka-GE" dirty="0"/>
              <a:t>მეხუთე დონე</a:t>
            </a:r>
            <a:endParaRPr lang="en-US" dirty="0"/>
          </a:p>
        </p:txBody>
      </p:sp>
      <p:sp>
        <p:nvSpPr>
          <p:cNvPr id="6" name="Footer Placeholder 5"/>
          <p:cNvSpPr>
            <a:spLocks noGrp="1"/>
          </p:cNvSpPr>
          <p:nvPr>
            <p:ph type="ftr" sz="quarter" idx="11"/>
          </p:nvPr>
        </p:nvSpPr>
        <p:spPr>
          <a:xfrm>
            <a:off x="1285852" y="6356350"/>
            <a:ext cx="5715040" cy="365125"/>
          </a:xfrm>
        </p:spPr>
        <p:txBody>
          <a:bodyPr/>
          <a:lstStyle/>
          <a:p>
            <a:r>
              <a:rPr lang="en-US" dirty="0"/>
              <a:t>Insert &gt; Header &amp; Footer &gt; </a:t>
            </a:r>
            <a:r>
              <a:rPr lang="ka-GE" dirty="0"/>
              <a:t>შეიყვანეთ პრეზენტაციის სათაური</a:t>
            </a:r>
            <a:endParaRPr lang="en-US" dirty="0"/>
          </a:p>
        </p:txBody>
      </p:sp>
      <p:sp>
        <p:nvSpPr>
          <p:cNvPr id="7" name="Slide Number Placeholder 6"/>
          <p:cNvSpPr>
            <a:spLocks noGrp="1"/>
          </p:cNvSpPr>
          <p:nvPr>
            <p:ph type="sldNum" sz="quarter" idx="12"/>
          </p:nvPr>
        </p:nvSpPr>
        <p:spPr/>
        <p:txBody>
          <a:bodyPr/>
          <a:lstStyle/>
          <a:p>
            <a:fld id="{7167321A-C667-4314-BCF5-A4F5B6D91B6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28596" y="214290"/>
            <a:ext cx="7496204" cy="609600"/>
          </a:xfrm>
        </p:spPr>
        <p:txBody>
          <a:bodyPr/>
          <a:lstStyle>
            <a:lvl1pPr algn="l">
              <a:defRPr baseline="0"/>
            </a:lvl1pPr>
          </a:lstStyle>
          <a:p>
            <a:r>
              <a:rPr lang="ka-GE" dirty="0"/>
              <a:t>სლაიდის სათაური</a:t>
            </a:r>
            <a:endParaRPr lang="en-US" dirty="0"/>
          </a:p>
        </p:txBody>
      </p:sp>
      <p:sp>
        <p:nvSpPr>
          <p:cNvPr id="3" name="Text Placeholder 2"/>
          <p:cNvSpPr>
            <a:spLocks noGrp="1"/>
          </p:cNvSpPr>
          <p:nvPr>
            <p:ph type="body" idx="1" hasCustomPrompt="1"/>
          </p:nvPr>
        </p:nvSpPr>
        <p:spPr>
          <a:xfrm>
            <a:off x="457200" y="1143000"/>
            <a:ext cx="4040188" cy="639762"/>
          </a:xfrm>
        </p:spPr>
        <p:txBody>
          <a:bodyPr anchor="b">
            <a:normAutofit/>
          </a:bodyPr>
          <a:lstStyle>
            <a:lvl1pPr marL="0" indent="0" algn="ctr">
              <a:buNone/>
              <a:defRPr sz="2400" b="1">
                <a:solidFill>
                  <a:schemeClr val="accent1">
                    <a:lumMod val="7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a-GE" dirty="0"/>
              <a:t>სათაური</a:t>
            </a:r>
            <a:endParaRPr lang="en-US" dirty="0"/>
          </a:p>
        </p:txBody>
      </p:sp>
      <p:sp>
        <p:nvSpPr>
          <p:cNvPr id="4" name="Content Placeholder 3"/>
          <p:cNvSpPr>
            <a:spLocks noGrp="1"/>
          </p:cNvSpPr>
          <p:nvPr>
            <p:ph sz="half" idx="2" hasCustomPrompt="1"/>
          </p:nvPr>
        </p:nvSpPr>
        <p:spPr>
          <a:xfrm>
            <a:off x="457200" y="1905000"/>
            <a:ext cx="4040188" cy="42211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a-GE" dirty="0"/>
              <a:t>ტექსტი</a:t>
            </a:r>
            <a:endParaRPr lang="en-US" dirty="0"/>
          </a:p>
          <a:p>
            <a:pPr lvl="1"/>
            <a:r>
              <a:rPr lang="ka-GE" dirty="0"/>
              <a:t>მეორე დონა</a:t>
            </a:r>
            <a:endParaRPr lang="en-US" dirty="0"/>
          </a:p>
          <a:p>
            <a:pPr lvl="2"/>
            <a:r>
              <a:rPr lang="ka-GE" dirty="0"/>
              <a:t>მესამე დონე</a:t>
            </a:r>
            <a:endParaRPr lang="en-US" dirty="0"/>
          </a:p>
          <a:p>
            <a:pPr lvl="3"/>
            <a:r>
              <a:rPr lang="ka-GE" dirty="0"/>
              <a:t>მეოთხე დონე</a:t>
            </a:r>
            <a:endParaRPr lang="en-US" dirty="0"/>
          </a:p>
          <a:p>
            <a:pPr lvl="4"/>
            <a:r>
              <a:rPr lang="ka-GE" dirty="0"/>
              <a:t>მეხუთე დონე</a:t>
            </a:r>
            <a:endParaRPr lang="en-US" dirty="0"/>
          </a:p>
        </p:txBody>
      </p:sp>
      <p:sp>
        <p:nvSpPr>
          <p:cNvPr id="5" name="Text Placeholder 4"/>
          <p:cNvSpPr>
            <a:spLocks noGrp="1"/>
          </p:cNvSpPr>
          <p:nvPr>
            <p:ph type="body" sz="quarter" idx="3" hasCustomPrompt="1"/>
          </p:nvPr>
        </p:nvSpPr>
        <p:spPr>
          <a:xfrm>
            <a:off x="4645025" y="1143000"/>
            <a:ext cx="4041775" cy="639762"/>
          </a:xfrm>
        </p:spPr>
        <p:txBody>
          <a:bodyPr anchor="b">
            <a:normAutofit/>
          </a:bodyPr>
          <a:lstStyle>
            <a:lvl1pPr marL="0" indent="0" algn="ctr">
              <a:buNone/>
              <a:defRPr sz="2400" b="1">
                <a:solidFill>
                  <a:schemeClr val="accent1">
                    <a:lumMod val="7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a-GE" dirty="0"/>
              <a:t>სათაური</a:t>
            </a:r>
            <a:endParaRPr lang="en-US" dirty="0"/>
          </a:p>
        </p:txBody>
      </p:sp>
      <p:sp>
        <p:nvSpPr>
          <p:cNvPr id="6" name="Content Placeholder 5"/>
          <p:cNvSpPr>
            <a:spLocks noGrp="1"/>
          </p:cNvSpPr>
          <p:nvPr>
            <p:ph sz="quarter" idx="4" hasCustomPrompt="1"/>
          </p:nvPr>
        </p:nvSpPr>
        <p:spPr>
          <a:xfrm>
            <a:off x="4645025" y="1905000"/>
            <a:ext cx="4041775" cy="42211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a-GE" dirty="0"/>
              <a:t>ტექსტი</a:t>
            </a:r>
            <a:endParaRPr lang="en-US" dirty="0"/>
          </a:p>
          <a:p>
            <a:pPr lvl="1"/>
            <a:r>
              <a:rPr lang="ka-GE" dirty="0"/>
              <a:t>მეორე დონა</a:t>
            </a:r>
            <a:endParaRPr lang="en-US" dirty="0"/>
          </a:p>
          <a:p>
            <a:pPr lvl="2"/>
            <a:r>
              <a:rPr lang="ka-GE" dirty="0"/>
              <a:t>მესამე დონე</a:t>
            </a:r>
            <a:endParaRPr lang="en-US" dirty="0"/>
          </a:p>
          <a:p>
            <a:pPr lvl="3"/>
            <a:r>
              <a:rPr lang="ka-GE" dirty="0"/>
              <a:t>მეოთხე დონე</a:t>
            </a:r>
            <a:endParaRPr lang="en-US" dirty="0"/>
          </a:p>
          <a:p>
            <a:pPr lvl="4"/>
            <a:r>
              <a:rPr lang="ka-GE" dirty="0"/>
              <a:t>მეხუთე დონე</a:t>
            </a:r>
            <a:endParaRPr lang="en-US" dirty="0"/>
          </a:p>
        </p:txBody>
      </p:sp>
      <p:sp>
        <p:nvSpPr>
          <p:cNvPr id="8" name="Footer Placeholder 7"/>
          <p:cNvSpPr>
            <a:spLocks noGrp="1"/>
          </p:cNvSpPr>
          <p:nvPr>
            <p:ph type="ftr" sz="quarter" idx="11"/>
          </p:nvPr>
        </p:nvSpPr>
        <p:spPr>
          <a:xfrm>
            <a:off x="1285852" y="6356350"/>
            <a:ext cx="5191148" cy="365125"/>
          </a:xfrm>
        </p:spPr>
        <p:txBody>
          <a:bodyPr/>
          <a:lstStyle/>
          <a:p>
            <a:r>
              <a:rPr lang="en-US" dirty="0"/>
              <a:t>Insert &gt; Header &amp; Footer &gt; </a:t>
            </a:r>
            <a:r>
              <a:rPr lang="ka-GE" dirty="0"/>
              <a:t>შეიყვანეთ პრეზენტაციის სათაური</a:t>
            </a:r>
            <a:endParaRPr lang="en-US" dirty="0"/>
          </a:p>
        </p:txBody>
      </p:sp>
      <p:sp>
        <p:nvSpPr>
          <p:cNvPr id="9" name="Slide Number Placeholder 8"/>
          <p:cNvSpPr>
            <a:spLocks noGrp="1"/>
          </p:cNvSpPr>
          <p:nvPr>
            <p:ph type="sldNum" sz="quarter" idx="12"/>
          </p:nvPr>
        </p:nvSpPr>
        <p:spPr/>
        <p:txBody>
          <a:bodyPr/>
          <a:lstStyle/>
          <a:p>
            <a:fld id="{7167321A-C667-4314-BCF5-A4F5B6D91B6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ka-GE" dirty="0"/>
              <a:t>სლაიდის სათაური</a:t>
            </a:r>
            <a:endParaRPr lang="en-US" dirty="0"/>
          </a:p>
        </p:txBody>
      </p:sp>
      <p:sp>
        <p:nvSpPr>
          <p:cNvPr id="4" name="Footer Placeholder 3"/>
          <p:cNvSpPr>
            <a:spLocks noGrp="1"/>
          </p:cNvSpPr>
          <p:nvPr>
            <p:ph type="ftr" sz="quarter" idx="11"/>
          </p:nvPr>
        </p:nvSpPr>
        <p:spPr>
          <a:xfrm>
            <a:off x="1285852" y="6356350"/>
            <a:ext cx="5114948" cy="365125"/>
          </a:xfrm>
        </p:spPr>
        <p:txBody>
          <a:bodyPr/>
          <a:lstStyle/>
          <a:p>
            <a:r>
              <a:rPr lang="en-US" dirty="0"/>
              <a:t>Insert &gt; Header &amp; Footer &gt; </a:t>
            </a:r>
            <a:r>
              <a:rPr lang="ka-GE" dirty="0"/>
              <a:t>შეიყვანეთ პრეზენტაციის სათაური</a:t>
            </a:r>
            <a:endParaRPr lang="en-US" dirty="0"/>
          </a:p>
        </p:txBody>
      </p:sp>
      <p:sp>
        <p:nvSpPr>
          <p:cNvPr id="5" name="Slide Number Placeholder 4"/>
          <p:cNvSpPr>
            <a:spLocks noGrp="1"/>
          </p:cNvSpPr>
          <p:nvPr>
            <p:ph type="sldNum" sz="quarter" idx="12"/>
          </p:nvPr>
        </p:nvSpPr>
        <p:spPr/>
        <p:txBody>
          <a:bodyPr/>
          <a:lstStyle/>
          <a:p>
            <a:fld id="{7167321A-C667-4314-BCF5-A4F5B6D91B6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1285852" y="6356350"/>
            <a:ext cx="5191148" cy="365125"/>
          </a:xfrm>
        </p:spPr>
        <p:txBody>
          <a:bodyPr/>
          <a:lstStyle/>
          <a:p>
            <a:r>
              <a:rPr lang="en-US" dirty="0"/>
              <a:t>Insert &gt; Header &amp; Footer &gt; </a:t>
            </a:r>
            <a:r>
              <a:rPr lang="ka-GE" dirty="0"/>
              <a:t>შეიყვანეთ პრეზენტაციის სათაური</a:t>
            </a:r>
            <a:endParaRPr lang="en-US" dirty="0"/>
          </a:p>
        </p:txBody>
      </p:sp>
      <p:sp>
        <p:nvSpPr>
          <p:cNvPr id="4" name="Slide Number Placeholder 3"/>
          <p:cNvSpPr>
            <a:spLocks noGrp="1"/>
          </p:cNvSpPr>
          <p:nvPr>
            <p:ph type="sldNum" sz="quarter" idx="12"/>
          </p:nvPr>
        </p:nvSpPr>
        <p:spPr/>
        <p:txBody>
          <a:bodyPr/>
          <a:lstStyle/>
          <a:p>
            <a:fld id="{7167321A-C667-4314-BCF5-A4F5B6D91B6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Объект с подписью">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575050" y="1214422"/>
            <a:ext cx="5111750" cy="491174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a-GE" dirty="0"/>
              <a:t>ტექსტი</a:t>
            </a:r>
            <a:endParaRPr lang="en-US" dirty="0"/>
          </a:p>
          <a:p>
            <a:pPr lvl="1"/>
            <a:r>
              <a:rPr lang="ka-GE" dirty="0"/>
              <a:t>მეორე დონე</a:t>
            </a:r>
            <a:endParaRPr lang="en-US" dirty="0"/>
          </a:p>
          <a:p>
            <a:pPr lvl="2"/>
            <a:r>
              <a:rPr lang="ka-GE" dirty="0"/>
              <a:t>მესამე დონე</a:t>
            </a:r>
            <a:endParaRPr lang="en-US" dirty="0"/>
          </a:p>
          <a:p>
            <a:pPr lvl="3"/>
            <a:r>
              <a:rPr lang="ka-GE" dirty="0"/>
              <a:t>მეოთხე დონე</a:t>
            </a:r>
            <a:endParaRPr lang="en-US" dirty="0"/>
          </a:p>
          <a:p>
            <a:pPr lvl="4"/>
            <a:r>
              <a:rPr lang="ka-GE" dirty="0"/>
              <a:t>მეხუთე დონე</a:t>
            </a:r>
            <a:endParaRPr lang="en-US" dirty="0"/>
          </a:p>
        </p:txBody>
      </p:sp>
      <p:sp>
        <p:nvSpPr>
          <p:cNvPr id="4" name="Text Placeholder 3"/>
          <p:cNvSpPr>
            <a:spLocks noGrp="1"/>
          </p:cNvSpPr>
          <p:nvPr>
            <p:ph type="body" sz="half" idx="2" hasCustomPrompt="1"/>
          </p:nvPr>
        </p:nvSpPr>
        <p:spPr>
          <a:xfrm>
            <a:off x="457200" y="1214422"/>
            <a:ext cx="3008313" cy="491174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a-GE" dirty="0"/>
              <a:t>ტექსტი</a:t>
            </a:r>
            <a:endParaRPr lang="en-US" dirty="0"/>
          </a:p>
        </p:txBody>
      </p:sp>
      <p:sp>
        <p:nvSpPr>
          <p:cNvPr id="6" name="Footer Placeholder 5"/>
          <p:cNvSpPr>
            <a:spLocks noGrp="1"/>
          </p:cNvSpPr>
          <p:nvPr>
            <p:ph type="ftr" sz="quarter" idx="11"/>
          </p:nvPr>
        </p:nvSpPr>
        <p:spPr>
          <a:xfrm>
            <a:off x="1285852" y="6356350"/>
            <a:ext cx="5191148" cy="365125"/>
          </a:xfrm>
        </p:spPr>
        <p:txBody>
          <a:bodyPr/>
          <a:lstStyle/>
          <a:p>
            <a:r>
              <a:rPr lang="en-US" dirty="0"/>
              <a:t>Insert &gt; Header &amp; Footer &gt; </a:t>
            </a:r>
            <a:r>
              <a:rPr lang="ka-GE" dirty="0"/>
              <a:t>შეიყვანეთ პრეზენტაციის სათაური</a:t>
            </a:r>
            <a:endParaRPr lang="en-US" dirty="0"/>
          </a:p>
        </p:txBody>
      </p:sp>
      <p:sp>
        <p:nvSpPr>
          <p:cNvPr id="7" name="Slide Number Placeholder 6"/>
          <p:cNvSpPr>
            <a:spLocks noGrp="1"/>
          </p:cNvSpPr>
          <p:nvPr>
            <p:ph type="sldNum" sz="quarter" idx="12"/>
          </p:nvPr>
        </p:nvSpPr>
        <p:spPr/>
        <p:txBody>
          <a:bodyPr/>
          <a:lstStyle/>
          <a:p>
            <a:fld id="{7167321A-C667-4314-BCF5-A4F5B6D91B69}" type="slidenum">
              <a:rPr lang="en-US" smtClean="0"/>
              <a:pPr/>
              <a:t>‹#›</a:t>
            </a:fld>
            <a:endParaRPr lang="en-US"/>
          </a:p>
        </p:txBody>
      </p:sp>
      <p:sp>
        <p:nvSpPr>
          <p:cNvPr id="8" name="Title 1"/>
          <p:cNvSpPr>
            <a:spLocks noGrp="1"/>
          </p:cNvSpPr>
          <p:nvPr>
            <p:ph type="title" hasCustomPrompt="1"/>
          </p:nvPr>
        </p:nvSpPr>
        <p:spPr>
          <a:xfrm>
            <a:off x="428596" y="152400"/>
            <a:ext cx="7496204" cy="609600"/>
          </a:xfrm>
        </p:spPr>
        <p:txBody>
          <a:bodyPr/>
          <a:lstStyle>
            <a:lvl1pPr algn="l">
              <a:defRPr/>
            </a:lvl1pPr>
          </a:lstStyle>
          <a:p>
            <a:r>
              <a:rPr lang="ka-GE" dirty="0"/>
              <a:t>სლაიდის სათაური</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52600" y="195262"/>
            <a:ext cx="5486400" cy="566738"/>
          </a:xfrm>
        </p:spPr>
        <p:txBody>
          <a:bodyPr anchor="b"/>
          <a:lstStyle>
            <a:lvl1pPr algn="l">
              <a:defRPr sz="2000" b="1"/>
            </a:lvl1pPr>
          </a:lstStyle>
          <a:p>
            <a:r>
              <a:rPr lang="ka-GE" dirty="0"/>
              <a:t>სურათის სატაური</a:t>
            </a:r>
            <a:endParaRPr lang="en-US" dirty="0"/>
          </a:p>
        </p:txBody>
      </p:sp>
      <p:sp>
        <p:nvSpPr>
          <p:cNvPr id="3" name="Picture Placeholder 2"/>
          <p:cNvSpPr>
            <a:spLocks noGrp="1"/>
          </p:cNvSpPr>
          <p:nvPr>
            <p:ph type="pic" idx="1" hasCustomPrompt="1"/>
          </p:nvPr>
        </p:nvSpPr>
        <p:spPr>
          <a:xfrm>
            <a:off x="1792288" y="1285860"/>
            <a:ext cx="5486400" cy="366714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a-GE" dirty="0"/>
              <a:t>სურათი</a:t>
            </a:r>
            <a:endParaRPr lang="en-US" dirty="0"/>
          </a:p>
        </p:txBody>
      </p:sp>
      <p:sp>
        <p:nvSpPr>
          <p:cNvPr id="4" name="Text Placeholder 3"/>
          <p:cNvSpPr>
            <a:spLocks noGrp="1"/>
          </p:cNvSpPr>
          <p:nvPr>
            <p:ph type="body" sz="half" idx="2" hasCustomPrompt="1"/>
          </p:nvPr>
        </p:nvSpPr>
        <p:spPr>
          <a:xfrm>
            <a:off x="1792288" y="5029200"/>
            <a:ext cx="5486400" cy="1143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a-GE" dirty="0"/>
              <a:t>სურათის კომენტარი</a:t>
            </a:r>
            <a:endParaRPr lang="en-US" dirty="0"/>
          </a:p>
        </p:txBody>
      </p:sp>
      <p:sp>
        <p:nvSpPr>
          <p:cNvPr id="6" name="Footer Placeholder 5"/>
          <p:cNvSpPr>
            <a:spLocks noGrp="1"/>
          </p:cNvSpPr>
          <p:nvPr>
            <p:ph type="ftr" sz="quarter" idx="11"/>
          </p:nvPr>
        </p:nvSpPr>
        <p:spPr>
          <a:xfrm>
            <a:off x="1285852" y="6356350"/>
            <a:ext cx="5114948" cy="365125"/>
          </a:xfrm>
        </p:spPr>
        <p:txBody>
          <a:bodyPr/>
          <a:lstStyle/>
          <a:p>
            <a:r>
              <a:rPr lang="en-US"/>
              <a:t>Insert &gt; Header &amp; Footer &gt; </a:t>
            </a:r>
            <a:r>
              <a:rPr lang="ka-GE"/>
              <a:t>შეიყვანეთ პრეზენტაციის სათაური</a:t>
            </a:r>
            <a:endParaRPr lang="en-US"/>
          </a:p>
        </p:txBody>
      </p:sp>
      <p:sp>
        <p:nvSpPr>
          <p:cNvPr id="7" name="Slide Number Placeholder 6"/>
          <p:cNvSpPr>
            <a:spLocks noGrp="1"/>
          </p:cNvSpPr>
          <p:nvPr>
            <p:ph type="sldNum" sz="quarter" idx="12"/>
          </p:nvPr>
        </p:nvSpPr>
        <p:spPr/>
        <p:txBody>
          <a:bodyPr/>
          <a:lstStyle/>
          <a:p>
            <a:fld id="{7167321A-C667-4314-BCF5-A4F5B6D91B6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28596" y="214290"/>
            <a:ext cx="7496204" cy="609600"/>
          </a:xfrm>
          <a:prstGeom prst="rect">
            <a:avLst/>
          </a:prstGeom>
        </p:spPr>
        <p:txBody>
          <a:bodyPr vert="horz" lIns="91440" tIns="45720" rIns="91440" bIns="45720" rtlCol="0" anchor="ctr">
            <a:normAutofit/>
          </a:bodyPr>
          <a:lstStyle/>
          <a:p>
            <a:r>
              <a:rPr lang="ka-GE" dirty="0"/>
              <a:t>სლაიდის სათაური</a:t>
            </a:r>
            <a:endParaRPr lang="en-US" dirty="0"/>
          </a:p>
        </p:txBody>
      </p:sp>
      <p:sp>
        <p:nvSpPr>
          <p:cNvPr id="3" name="Text Placeholder 2"/>
          <p:cNvSpPr>
            <a:spLocks noGrp="1"/>
          </p:cNvSpPr>
          <p:nvPr>
            <p:ph type="body" idx="1"/>
          </p:nvPr>
        </p:nvSpPr>
        <p:spPr>
          <a:xfrm>
            <a:off x="457200" y="1214422"/>
            <a:ext cx="8229600" cy="4911741"/>
          </a:xfrm>
          <a:prstGeom prst="rect">
            <a:avLst/>
          </a:prstGeom>
        </p:spPr>
        <p:txBody>
          <a:bodyPr vert="horz" lIns="91440" tIns="45720" rIns="91440" bIns="45720" rtlCol="0">
            <a:normAutofit/>
          </a:bodyPr>
          <a:lstStyle/>
          <a:p>
            <a:pPr lvl="0"/>
            <a:r>
              <a:rPr lang="ka-GE" dirty="0"/>
              <a:t>ტექსტი</a:t>
            </a:r>
            <a:endParaRPr lang="en-US" dirty="0"/>
          </a:p>
          <a:p>
            <a:pPr lvl="1"/>
            <a:r>
              <a:rPr lang="ka-GE" dirty="0"/>
              <a:t>მეორე დონა</a:t>
            </a:r>
            <a:endParaRPr lang="en-US" dirty="0"/>
          </a:p>
          <a:p>
            <a:pPr lvl="2"/>
            <a:r>
              <a:rPr lang="ka-GE" dirty="0"/>
              <a:t>მესამე დონე</a:t>
            </a:r>
            <a:endParaRPr lang="en-US" dirty="0"/>
          </a:p>
          <a:p>
            <a:pPr lvl="3"/>
            <a:r>
              <a:rPr lang="ka-GE" dirty="0"/>
              <a:t>მეოთხე დონე</a:t>
            </a:r>
            <a:endParaRPr lang="en-US" dirty="0"/>
          </a:p>
          <a:p>
            <a:pPr lvl="4"/>
            <a:r>
              <a:rPr lang="ka-GE" dirty="0"/>
              <a:t>მეხუთე დონე</a:t>
            </a:r>
            <a:endParaRPr lang="en-US" dirty="0"/>
          </a:p>
        </p:txBody>
      </p:sp>
      <p:sp>
        <p:nvSpPr>
          <p:cNvPr id="5" name="Footer Placeholder 4"/>
          <p:cNvSpPr>
            <a:spLocks noGrp="1"/>
          </p:cNvSpPr>
          <p:nvPr>
            <p:ph type="ftr" sz="quarter" idx="3"/>
          </p:nvPr>
        </p:nvSpPr>
        <p:spPr>
          <a:xfrm>
            <a:off x="1285852" y="6356350"/>
            <a:ext cx="6215106" cy="365125"/>
          </a:xfrm>
          <a:prstGeom prst="rect">
            <a:avLst/>
          </a:prstGeom>
        </p:spPr>
        <p:txBody>
          <a:bodyPr vert="horz" lIns="91440" tIns="45720" rIns="91440" bIns="45720" rtlCol="0" anchor="ctr"/>
          <a:lstStyle>
            <a:lvl1pPr algn="l">
              <a:defRPr sz="1200">
                <a:solidFill>
                  <a:schemeClr val="tx1">
                    <a:tint val="75000"/>
                  </a:schemeClr>
                </a:solidFill>
                <a:latin typeface="+mj-lt"/>
              </a:defRPr>
            </a:lvl1pPr>
          </a:lstStyle>
          <a:p>
            <a:r>
              <a:rPr lang="en-US" dirty="0"/>
              <a:t>Insert &gt; Header &amp; Footer &gt; </a:t>
            </a:r>
            <a:r>
              <a:rPr lang="ka-GE" dirty="0"/>
              <a:t>შეიყვანეთ პრეზენტაციის სათაური</a:t>
            </a:r>
            <a:endParaRPr lang="en-US" dirty="0"/>
          </a:p>
        </p:txBody>
      </p:sp>
      <p:sp>
        <p:nvSpPr>
          <p:cNvPr id="6" name="Slide Number Placeholder 5"/>
          <p:cNvSpPr>
            <a:spLocks noGrp="1"/>
          </p:cNvSpPr>
          <p:nvPr>
            <p:ph type="sldNum" sz="quarter" idx="4"/>
          </p:nvPr>
        </p:nvSpPr>
        <p:spPr>
          <a:xfrm>
            <a:off x="8001024" y="6356350"/>
            <a:ext cx="685776" cy="365125"/>
          </a:xfrm>
          <a:prstGeom prst="rect">
            <a:avLst/>
          </a:prstGeom>
        </p:spPr>
        <p:txBody>
          <a:bodyPr vert="horz" lIns="91440" tIns="45720" rIns="91440" bIns="45720" rtlCol="0" anchor="ctr"/>
          <a:lstStyle>
            <a:lvl1pPr algn="r">
              <a:defRPr sz="1200">
                <a:solidFill>
                  <a:schemeClr val="tx1">
                    <a:tint val="75000"/>
                  </a:schemeClr>
                </a:solidFill>
                <a:latin typeface="+mj-lt"/>
              </a:defRPr>
            </a:lvl1pPr>
          </a:lstStyle>
          <a:p>
            <a:fld id="{7167321A-C667-4314-BCF5-A4F5B6D91B6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708" r:id="rId12"/>
  </p:sldLayoutIdLst>
  <p:hf hdr="0"/>
  <p:txStyles>
    <p:titleStyle>
      <a:lvl1pPr algn="l" defTabSz="914400" rtl="0" eaLnBrk="1" latinLnBrk="0" hangingPunct="1">
        <a:spcBef>
          <a:spcPct val="0"/>
        </a:spcBef>
        <a:buNone/>
        <a:defRPr sz="2400" b="1" kern="1200" baseline="0">
          <a:solidFill>
            <a:schemeClr val="tx2"/>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000" kern="1200">
          <a:solidFill>
            <a:schemeClr val="tx1">
              <a:lumMod val="65000"/>
              <a:lumOff val="3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2.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jpe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29.png"/><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26.png"/><Relationship Id="rId7" Type="http://schemas.openxmlformats.org/officeDocument/2006/relationships/image" Target="../media/image36.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 Id="rId9" Type="http://schemas.openxmlformats.org/officeDocument/2006/relationships/image" Target="../media/image38.png"/></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2.xml"/><Relationship Id="rId4" Type="http://schemas.openxmlformats.org/officeDocument/2006/relationships/image" Target="../media/image41.png"/></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42.png"/></Relationships>
</file>

<file path=ppt/slides/_rels/slide2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26.png"/></Relationships>
</file>

<file path=ppt/slides/_rels/slide27.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6.jpeg"/><Relationship Id="rId7" Type="http://schemas.openxmlformats.org/officeDocument/2006/relationships/image" Target="../media/image49.pn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26.png"/></Relationships>
</file>

<file path=ppt/slides/_rels/slide2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52.png"/></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53.png"/></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54.png"/></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5"/>
          <p:cNvSpPr>
            <a:spLocks noChangeAspect="1"/>
          </p:cNvSpPr>
          <p:nvPr/>
        </p:nvSpPr>
        <p:spPr>
          <a:xfrm>
            <a:off x="12787" y="3284984"/>
            <a:ext cx="9144000" cy="3573016"/>
          </a:xfrm>
          <a:prstGeom prst="rect">
            <a:avLst/>
          </a:prstGeom>
          <a:solidFill>
            <a:srgbClr val="027E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3111103"/>
            <a:ext cx="7772400" cy="1470025"/>
          </a:xfrm>
        </p:spPr>
        <p:txBody>
          <a:bodyPr>
            <a:normAutofit/>
          </a:bodyPr>
          <a:lstStyle/>
          <a:p>
            <a:r>
              <a:rPr lang="ru-RU" sz="2000" b="0" dirty="0">
                <a:solidFill>
                  <a:schemeClr val="bg1"/>
                </a:solidFill>
                <a:latin typeface="Sylfaen" panose="010A0502050306030303" pitchFamily="18" charset="0"/>
              </a:rPr>
              <a:t>Министерство финансов Грузии</a:t>
            </a:r>
            <a:endParaRPr lang="en-US" sz="2000" b="0" dirty="0">
              <a:solidFill>
                <a:schemeClr val="bg1"/>
              </a:solidFill>
              <a:latin typeface="Sylfaen" panose="010A0502050306030303" pitchFamily="18" charset="0"/>
            </a:endParaRPr>
          </a:p>
        </p:txBody>
      </p:sp>
      <p:sp>
        <p:nvSpPr>
          <p:cNvPr id="3" name="Subtitle 2"/>
          <p:cNvSpPr>
            <a:spLocks noGrp="1"/>
          </p:cNvSpPr>
          <p:nvPr>
            <p:ph type="subTitle" idx="1"/>
          </p:nvPr>
        </p:nvSpPr>
        <p:spPr>
          <a:xfrm>
            <a:off x="1371600" y="4509120"/>
            <a:ext cx="6400800" cy="1368152"/>
          </a:xfrm>
        </p:spPr>
        <p:txBody>
          <a:bodyPr>
            <a:normAutofit lnSpcReduction="10000"/>
          </a:bodyPr>
          <a:lstStyle/>
          <a:p>
            <a:r>
              <a:rPr lang="ru-RU" sz="2800" dirty="0">
                <a:solidFill>
                  <a:schemeClr val="bg1"/>
                </a:solidFill>
                <a:latin typeface="Sylfaen" panose="010A0502050306030303" pitchFamily="18" charset="0"/>
              </a:rPr>
              <a:t>Индекс открытости бюджета </a:t>
            </a:r>
            <a:r>
              <a:rPr lang="en-US" sz="2800" dirty="0">
                <a:solidFill>
                  <a:schemeClr val="bg1"/>
                </a:solidFill>
                <a:latin typeface="Sylfaen" panose="010A0502050306030303" pitchFamily="18" charset="0"/>
              </a:rPr>
              <a:t>&amp; </a:t>
            </a:r>
            <a:r>
              <a:rPr lang="ru-RU" sz="2800" dirty="0">
                <a:solidFill>
                  <a:schemeClr val="bg1"/>
                </a:solidFill>
                <a:latin typeface="Sylfaen" panose="010A0502050306030303" pitchFamily="18" charset="0"/>
              </a:rPr>
              <a:t>механизмы участия общественности (</a:t>
            </a:r>
            <a:r>
              <a:rPr lang="ru-RU" sz="2800">
                <a:solidFill>
                  <a:schemeClr val="bg1"/>
                </a:solidFill>
                <a:latin typeface="Sylfaen" panose="010A0502050306030303" pitchFamily="18" charset="0"/>
              </a:rPr>
              <a:t>монитор бюджета</a:t>
            </a:r>
            <a:r>
              <a:rPr lang="ru-RU" sz="2800" dirty="0">
                <a:solidFill>
                  <a:schemeClr val="bg1"/>
                </a:solidFill>
                <a:latin typeface="Sylfaen" panose="010A0502050306030303" pitchFamily="18" charset="0"/>
              </a:rPr>
              <a:t>)</a:t>
            </a:r>
            <a:endParaRPr lang="en-US" dirty="0">
              <a:solidFill>
                <a:schemeClr val="bg1"/>
              </a:solidFill>
              <a:latin typeface="Sylfaen" panose="010A0502050306030303" pitchFamily="18" charset="0"/>
            </a:endParaRPr>
          </a:p>
        </p:txBody>
      </p:sp>
      <p:sp>
        <p:nvSpPr>
          <p:cNvPr id="8" name="Rectangle 7"/>
          <p:cNvSpPr>
            <a:spLocks noChangeAspect="1"/>
          </p:cNvSpPr>
          <p:nvPr/>
        </p:nvSpPr>
        <p:spPr>
          <a:xfrm>
            <a:off x="0" y="3284984"/>
            <a:ext cx="9144000" cy="45719"/>
          </a:xfrm>
          <a:prstGeom prst="rect">
            <a:avLst/>
          </a:prstGeom>
          <a:solidFill>
            <a:srgbClr val="0658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3888" y="692696"/>
            <a:ext cx="2041798" cy="178106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anim calcmode="lin" valueType="num">
                                      <p:cBhvr>
                                        <p:cTn id="13" dur="500" fill="hold"/>
                                        <p:tgtEl>
                                          <p:spTgt spid="8"/>
                                        </p:tgtEl>
                                        <p:attrNameLst>
                                          <p:attrName>ppt_x</p:attrName>
                                        </p:attrNameLst>
                                      </p:cBhvr>
                                      <p:tavLst>
                                        <p:tav tm="0">
                                          <p:val>
                                            <p:strVal val="#ppt_x"/>
                                          </p:val>
                                        </p:tav>
                                        <p:tav tm="100000">
                                          <p:val>
                                            <p:strVal val="#ppt_x"/>
                                          </p:val>
                                        </p:tav>
                                      </p:tavLst>
                                    </p:anim>
                                    <p:anim calcmode="lin" valueType="num">
                                      <p:cBhvr>
                                        <p:cTn id="14" dur="500" fill="hold"/>
                                        <p:tgtEl>
                                          <p:spTgt spid="8"/>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10" presetClass="entr" presetSubtype="0"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par>
                          <p:cTn id="19" fill="hold">
                            <p:stCondLst>
                              <p:cond delay="1000"/>
                            </p:stCondLst>
                            <p:childTnLst>
                              <p:par>
                                <p:cTn id="20" presetID="10" presetClass="entr" presetSubtype="0" fill="hold" grpId="0" nodeType="after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p:bldP spid="3" grpId="0" build="p"/>
      <p:bldP spid="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txBox="1">
            <a:spLocks/>
          </p:cNvSpPr>
          <p:nvPr/>
        </p:nvSpPr>
        <p:spPr>
          <a:xfrm>
            <a:off x="1115616" y="188640"/>
            <a:ext cx="7704856" cy="685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2000" b="1" dirty="0">
                <a:solidFill>
                  <a:srgbClr val="00B050"/>
                </a:solidFill>
              </a:rPr>
              <a:t>Участие граждан в бюджетном процессе </a:t>
            </a:r>
            <a:r>
              <a:rPr lang="ka-GE" sz="2000" b="1" dirty="0">
                <a:solidFill>
                  <a:srgbClr val="00B050"/>
                </a:solidFill>
              </a:rPr>
              <a:t>- </a:t>
            </a:r>
            <a:r>
              <a:rPr lang="ru-RU" sz="2000" b="1" dirty="0">
                <a:solidFill>
                  <a:srgbClr val="00B050"/>
                </a:solidFill>
              </a:rPr>
              <a:t>достижения</a:t>
            </a:r>
            <a:endParaRPr lang="en-US" sz="2000" b="1" dirty="0">
              <a:solidFill>
                <a:srgbClr val="00B050"/>
              </a:solidFill>
            </a:endParaRPr>
          </a:p>
        </p:txBody>
      </p:sp>
      <p:sp>
        <p:nvSpPr>
          <p:cNvPr id="2" name="Content Placeholder 1"/>
          <p:cNvSpPr>
            <a:spLocks noGrp="1"/>
          </p:cNvSpPr>
          <p:nvPr>
            <p:ph idx="1"/>
          </p:nvPr>
        </p:nvSpPr>
        <p:spPr>
          <a:xfrm>
            <a:off x="107504" y="980728"/>
            <a:ext cx="8856984" cy="3096344"/>
          </a:xfrm>
        </p:spPr>
        <p:txBody>
          <a:bodyPr>
            <a:normAutofit fontScale="77500" lnSpcReduction="20000"/>
          </a:bodyPr>
          <a:lstStyle/>
          <a:p>
            <a:pPr marL="0" indent="0" algn="just">
              <a:buNone/>
            </a:pPr>
            <a:endParaRPr lang="ka-GE" sz="1800" b="1" i="1" dirty="0">
              <a:solidFill>
                <a:schemeClr val="tx1">
                  <a:lumMod val="85000"/>
                  <a:lumOff val="15000"/>
                </a:schemeClr>
              </a:solidFill>
              <a:latin typeface="+mj-lt"/>
            </a:endParaRPr>
          </a:p>
          <a:p>
            <a:pPr lvl="1" algn="just">
              <a:buFont typeface="Wingdings" panose="05000000000000000000" pitchFamily="2" charset="2"/>
              <a:buChar char="§"/>
            </a:pPr>
            <a:r>
              <a:rPr lang="ru-RU" sz="1700" dirty="0">
                <a:solidFill>
                  <a:schemeClr val="tx1">
                    <a:lumMod val="85000"/>
                    <a:lumOff val="15000"/>
                  </a:schemeClr>
                </a:solidFill>
                <a:latin typeface="+mj-lt"/>
              </a:rPr>
              <a:t>Эффективно функционирует координационный совет управления общественными финансами;</a:t>
            </a:r>
          </a:p>
          <a:p>
            <a:pPr marL="457200" lvl="1" indent="0" algn="just">
              <a:buNone/>
            </a:pPr>
            <a:endParaRPr lang="ru-RU" sz="1700" dirty="0">
              <a:solidFill>
                <a:schemeClr val="tx1">
                  <a:lumMod val="85000"/>
                  <a:lumOff val="15000"/>
                </a:schemeClr>
              </a:solidFill>
              <a:latin typeface="+mj-lt"/>
            </a:endParaRPr>
          </a:p>
          <a:p>
            <a:pPr lvl="1" algn="just">
              <a:buFont typeface="Wingdings" panose="05000000000000000000" pitchFamily="2" charset="2"/>
              <a:buChar char="§"/>
            </a:pPr>
            <a:r>
              <a:rPr lang="ru-RU" sz="1700" dirty="0">
                <a:solidFill>
                  <a:schemeClr val="tx1">
                    <a:lumMod val="85000"/>
                    <a:lumOff val="15000"/>
                  </a:schemeClr>
                </a:solidFill>
                <a:latin typeface="+mj-lt"/>
              </a:rPr>
              <a:t>С целью повышения информированности общества в вопросах фискального управления в 2017 году министерство финансов организовало региональные встречи с населением и местными органами власти (при технической поддержке евросоюза);</a:t>
            </a:r>
          </a:p>
          <a:p>
            <a:pPr marL="457200" lvl="1" indent="0" algn="just">
              <a:buNone/>
            </a:pPr>
            <a:r>
              <a:rPr lang="ru-RU" sz="1700" dirty="0">
                <a:solidFill>
                  <a:schemeClr val="tx1">
                    <a:lumMod val="85000"/>
                    <a:lumOff val="15000"/>
                  </a:schemeClr>
                </a:solidFill>
                <a:latin typeface="+mj-lt"/>
              </a:rPr>
              <a:t> </a:t>
            </a:r>
            <a:endParaRPr lang="en-US" sz="1700" dirty="0">
              <a:solidFill>
                <a:schemeClr val="tx1">
                  <a:lumMod val="85000"/>
                  <a:lumOff val="15000"/>
                </a:schemeClr>
              </a:solidFill>
              <a:latin typeface="+mj-lt"/>
            </a:endParaRPr>
          </a:p>
          <a:p>
            <a:pPr lvl="1" algn="just">
              <a:buFont typeface="Wingdings" panose="05000000000000000000" pitchFamily="2" charset="2"/>
              <a:buChar char="§"/>
            </a:pPr>
            <a:r>
              <a:rPr lang="ru-RU" sz="1700" dirty="0">
                <a:solidFill>
                  <a:schemeClr val="tx1">
                    <a:lumMod val="85000"/>
                    <a:lumOff val="15000"/>
                  </a:schemeClr>
                </a:solidFill>
                <a:latin typeface="+mj-lt"/>
              </a:rPr>
              <a:t>Обеспечена гласность рассмотрения бюджета в законадательном органе;</a:t>
            </a:r>
            <a:r>
              <a:rPr lang="ru-RU" sz="1800" dirty="0">
                <a:solidFill>
                  <a:schemeClr val="tx1">
                    <a:lumMod val="85000"/>
                    <a:lumOff val="15000"/>
                  </a:schemeClr>
                </a:solidFill>
              </a:rPr>
              <a:t> </a:t>
            </a:r>
          </a:p>
          <a:p>
            <a:pPr lvl="1" algn="just">
              <a:buFont typeface="Wingdings" panose="05000000000000000000" pitchFamily="2" charset="2"/>
              <a:buChar char="§"/>
            </a:pPr>
            <a:endParaRPr lang="ru-RU" sz="1800" dirty="0">
              <a:solidFill>
                <a:schemeClr val="tx1">
                  <a:lumMod val="85000"/>
                  <a:lumOff val="15000"/>
                </a:schemeClr>
              </a:solidFill>
            </a:endParaRPr>
          </a:p>
          <a:p>
            <a:pPr lvl="1" algn="just">
              <a:buFont typeface="Wingdings" panose="05000000000000000000" pitchFamily="2" charset="2"/>
              <a:buChar char="§"/>
            </a:pPr>
            <a:r>
              <a:rPr lang="ru-RU" sz="1700" dirty="0">
                <a:solidFill>
                  <a:schemeClr val="tx1">
                    <a:lumMod val="85000"/>
                    <a:lumOff val="15000"/>
                  </a:schemeClr>
                </a:solidFill>
                <a:latin typeface="+mj-lt"/>
              </a:rPr>
              <a:t>Опрос, представленный на веб-сайте MOF, позволяет участникам определять приоритеты между основными направлениями расходов; </a:t>
            </a:r>
          </a:p>
          <a:p>
            <a:pPr marL="457200" lvl="1" indent="0" algn="just">
              <a:buNone/>
            </a:pPr>
            <a:r>
              <a:rPr lang="ru-RU" sz="1700" dirty="0">
                <a:solidFill>
                  <a:schemeClr val="tx1">
                    <a:lumMod val="85000"/>
                    <a:lumOff val="15000"/>
                  </a:schemeClr>
                </a:solidFill>
                <a:latin typeface="+mj-lt"/>
              </a:rPr>
              <a:t> </a:t>
            </a:r>
          </a:p>
          <a:p>
            <a:pPr lvl="1" algn="just">
              <a:buFont typeface="Wingdings" panose="05000000000000000000" pitchFamily="2" charset="2"/>
              <a:buChar char="§"/>
            </a:pPr>
            <a:r>
              <a:rPr lang="ru-RU" sz="1700" dirty="0">
                <a:solidFill>
                  <a:schemeClr val="tx1">
                    <a:lumMod val="85000"/>
                    <a:lumOff val="15000"/>
                  </a:schemeClr>
                </a:solidFill>
                <a:latin typeface="+mj-lt"/>
              </a:rPr>
              <a:t>Государственной службой аудита создана иновационная интерактивная веб-платформа </a:t>
            </a:r>
            <a:r>
              <a:rPr lang="ka-GE" sz="1700" dirty="0">
                <a:solidFill>
                  <a:schemeClr val="tx1">
                    <a:lumMod val="85000"/>
                    <a:lumOff val="15000"/>
                  </a:schemeClr>
                </a:solidFill>
              </a:rPr>
              <a:t>„</a:t>
            </a:r>
            <a:r>
              <a:rPr lang="ru-RU" sz="1700" dirty="0">
                <a:solidFill>
                  <a:schemeClr val="tx1">
                    <a:lumMod val="85000"/>
                    <a:lumOff val="15000"/>
                  </a:schemeClr>
                </a:solidFill>
                <a:latin typeface="+mj-lt"/>
              </a:rPr>
              <a:t>Монитор бюджета</a:t>
            </a:r>
            <a:r>
              <a:rPr lang="ka-GE" sz="1700" dirty="0">
                <a:solidFill>
                  <a:schemeClr val="tx1">
                    <a:lumMod val="85000"/>
                    <a:lumOff val="15000"/>
                  </a:schemeClr>
                </a:solidFill>
              </a:rPr>
              <a:t>“ </a:t>
            </a:r>
            <a:r>
              <a:rPr lang="ka-GE" sz="1700" dirty="0">
                <a:solidFill>
                  <a:schemeClr val="tx1">
                    <a:lumMod val="85000"/>
                    <a:lumOff val="15000"/>
                  </a:schemeClr>
                </a:solidFill>
                <a:latin typeface="+mj-lt"/>
              </a:rPr>
              <a:t>(</a:t>
            </a:r>
            <a:r>
              <a:rPr lang="en-US" sz="1700" dirty="0">
                <a:solidFill>
                  <a:schemeClr val="tx1">
                    <a:lumMod val="85000"/>
                    <a:lumOff val="15000"/>
                  </a:schemeClr>
                </a:solidFill>
                <a:latin typeface="+mj-lt"/>
              </a:rPr>
              <a:t>budgetmonitor.ge)</a:t>
            </a:r>
            <a:r>
              <a:rPr lang="ka-GE" sz="1700" dirty="0">
                <a:solidFill>
                  <a:schemeClr val="tx1">
                    <a:lumMod val="85000"/>
                    <a:lumOff val="15000"/>
                  </a:schemeClr>
                </a:solidFill>
                <a:latin typeface="+mj-lt"/>
              </a:rPr>
              <a:t>. </a:t>
            </a:r>
            <a:r>
              <a:rPr lang="ru-RU" sz="1700" dirty="0">
                <a:solidFill>
                  <a:schemeClr val="tx1">
                    <a:lumMod val="85000"/>
                    <a:lumOff val="15000"/>
                  </a:schemeClr>
                </a:solidFill>
                <a:latin typeface="+mj-lt"/>
              </a:rPr>
              <a:t>Сайт предназначен как для граждан, так и для неправительственных организаций и медиа. Пользователь имеет возможность сравнивать различные данные, обрабатывать их, создавать прогнозы</a:t>
            </a:r>
            <a:r>
              <a:rPr lang="ka-GE" sz="1700" dirty="0">
                <a:solidFill>
                  <a:schemeClr val="tx1">
                    <a:lumMod val="85000"/>
                    <a:lumOff val="15000"/>
                  </a:schemeClr>
                </a:solidFill>
                <a:latin typeface="+mj-lt"/>
              </a:rPr>
              <a:t>.</a:t>
            </a:r>
            <a:r>
              <a:rPr lang="ka-GE" sz="1700" dirty="0"/>
              <a:t> </a:t>
            </a:r>
            <a:endParaRPr lang="en-US" sz="1700" dirty="0">
              <a:solidFill>
                <a:schemeClr val="tx1">
                  <a:lumMod val="85000"/>
                  <a:lumOff val="15000"/>
                </a:schemeClr>
              </a:solidFill>
              <a:latin typeface="+mj-lt"/>
            </a:endParaRPr>
          </a:p>
          <a:p>
            <a:pPr marL="0" indent="0" algn="just">
              <a:buNone/>
            </a:pPr>
            <a:r>
              <a:rPr lang="ka-GE" sz="1600" dirty="0">
                <a:solidFill>
                  <a:schemeClr val="tx1">
                    <a:lumMod val="85000"/>
                    <a:lumOff val="15000"/>
                  </a:schemeClr>
                </a:solidFill>
                <a:latin typeface="+mj-lt"/>
              </a:rPr>
              <a:t> </a:t>
            </a:r>
            <a:endParaRPr lang="en-US" sz="1600" dirty="0">
              <a:solidFill>
                <a:schemeClr val="tx1">
                  <a:lumMod val="85000"/>
                  <a:lumOff val="15000"/>
                </a:schemeClr>
              </a:solidFill>
              <a:latin typeface="+mj-lt"/>
            </a:endParaRPr>
          </a:p>
          <a:p>
            <a:pPr lvl="0" algn="just"/>
            <a:endParaRPr lang="en-US" sz="1600" dirty="0">
              <a:solidFill>
                <a:schemeClr val="tx1">
                  <a:lumMod val="85000"/>
                  <a:lumOff val="15000"/>
                </a:schemeClr>
              </a:solidFill>
              <a:latin typeface="+mj-lt"/>
            </a:endParaRPr>
          </a:p>
          <a:p>
            <a:pPr marL="0" indent="0" algn="just">
              <a:buNone/>
            </a:pPr>
            <a:endParaRPr lang="en-US" sz="1800" b="1" i="1" dirty="0">
              <a:solidFill>
                <a:schemeClr val="tx1">
                  <a:lumMod val="85000"/>
                  <a:lumOff val="15000"/>
                </a:schemeClr>
              </a:solidFill>
              <a:latin typeface="+mj-lt"/>
            </a:endParaRPr>
          </a:p>
        </p:txBody>
      </p:sp>
    </p:spTree>
    <p:extLst>
      <p:ext uri="{BB962C8B-B14F-4D97-AF65-F5344CB8AC3E}">
        <p14:creationId xmlns:p14="http://schemas.microsoft.com/office/powerpoint/2010/main" val="1738309041"/>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txBox="1">
            <a:spLocks/>
          </p:cNvSpPr>
          <p:nvPr/>
        </p:nvSpPr>
        <p:spPr>
          <a:xfrm>
            <a:off x="1115616" y="188640"/>
            <a:ext cx="7704856" cy="685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2000" b="1" dirty="0">
                <a:solidFill>
                  <a:schemeClr val="accent2">
                    <a:lumMod val="75000"/>
                  </a:schemeClr>
                </a:solidFill>
              </a:rPr>
              <a:t>Рекомендации и планы</a:t>
            </a:r>
            <a:endParaRPr lang="en-US" sz="2000" b="1" dirty="0">
              <a:solidFill>
                <a:schemeClr val="accent2">
                  <a:lumMod val="75000"/>
                </a:schemeClr>
              </a:solidFill>
              <a:latin typeface="BPG Nino Mtavruli" panose="02000506000000020004" pitchFamily="2" charset="0"/>
            </a:endParaRPr>
          </a:p>
        </p:txBody>
      </p:sp>
      <p:sp>
        <p:nvSpPr>
          <p:cNvPr id="2" name="Content Placeholder 1"/>
          <p:cNvSpPr>
            <a:spLocks noGrp="1"/>
          </p:cNvSpPr>
          <p:nvPr>
            <p:ph idx="1"/>
          </p:nvPr>
        </p:nvSpPr>
        <p:spPr>
          <a:xfrm>
            <a:off x="107504" y="980728"/>
            <a:ext cx="8712968" cy="2304256"/>
          </a:xfrm>
        </p:spPr>
        <p:txBody>
          <a:bodyPr>
            <a:normAutofit fontScale="32500" lnSpcReduction="20000"/>
          </a:bodyPr>
          <a:lstStyle/>
          <a:p>
            <a:pPr algn="just">
              <a:buFont typeface="Wingdings" panose="05000000000000000000" pitchFamily="2" charset="2"/>
              <a:buChar char="Ø"/>
            </a:pPr>
            <a:r>
              <a:rPr lang="ru-RU" sz="3000" b="1" dirty="0">
                <a:latin typeface="+mj-lt"/>
              </a:rPr>
              <a:t>Прозрачность</a:t>
            </a:r>
            <a:r>
              <a:rPr lang="ka-GE" sz="3000" b="1" dirty="0">
                <a:latin typeface="+mj-lt"/>
              </a:rPr>
              <a:t>: </a:t>
            </a:r>
          </a:p>
          <a:p>
            <a:pPr lvl="1" algn="just">
              <a:buFont typeface="Wingdings" panose="05000000000000000000" pitchFamily="2" charset="2"/>
              <a:buChar char="ü"/>
            </a:pPr>
            <a:r>
              <a:rPr lang="ru-RU" sz="3000" dirty="0">
                <a:solidFill>
                  <a:schemeClr val="tx1">
                    <a:lumMod val="85000"/>
                    <a:lumOff val="15000"/>
                  </a:schemeClr>
                </a:solidFill>
                <a:latin typeface="+mj-lt"/>
              </a:rPr>
              <a:t>Предоставление обществу детальной информации по финансовому состоянию (полная информация по финансовым и нефинансовым активам) и предоставление дополнительной информации в проекте бюджета (фонд партнерства);</a:t>
            </a:r>
          </a:p>
          <a:p>
            <a:pPr lvl="1" algn="just">
              <a:buFont typeface="Wingdings" panose="05000000000000000000" pitchFamily="2" charset="2"/>
              <a:buChar char="ü"/>
            </a:pPr>
            <a:r>
              <a:rPr lang="ru-RU" sz="3000" dirty="0">
                <a:solidFill>
                  <a:schemeClr val="tx1">
                    <a:lumMod val="85000"/>
                    <a:lumOff val="15000"/>
                  </a:schemeClr>
                </a:solidFill>
                <a:latin typeface="+mj-lt"/>
              </a:rPr>
              <a:t>Предоставление пояснений по разницам между первичными макроэкономическими прогнозами и фактическими показателями; </a:t>
            </a:r>
          </a:p>
          <a:p>
            <a:pPr marL="457200" lvl="1" indent="0" algn="just">
              <a:buNone/>
            </a:pPr>
            <a:endParaRPr lang="ru-RU" sz="3000" dirty="0">
              <a:solidFill>
                <a:schemeClr val="tx1">
                  <a:lumMod val="85000"/>
                  <a:lumOff val="15000"/>
                </a:schemeClr>
              </a:solidFill>
              <a:latin typeface="+mj-lt"/>
            </a:endParaRPr>
          </a:p>
          <a:p>
            <a:pPr algn="just">
              <a:buFont typeface="Wingdings" panose="05000000000000000000" pitchFamily="2" charset="2"/>
              <a:buChar char="Ø"/>
            </a:pPr>
            <a:r>
              <a:rPr lang="ru-RU" sz="3000" b="1" dirty="0">
                <a:latin typeface="+mj-lt"/>
              </a:rPr>
              <a:t>Участие граждан</a:t>
            </a:r>
            <a:r>
              <a:rPr lang="ka-GE" sz="3000" b="1" dirty="0">
                <a:latin typeface="+mj-lt"/>
              </a:rPr>
              <a:t>:</a:t>
            </a:r>
            <a:endParaRPr lang="ru-RU" sz="3000" b="1" dirty="0">
              <a:latin typeface="+mj-lt"/>
            </a:endParaRPr>
          </a:p>
          <a:p>
            <a:pPr algn="just">
              <a:buFont typeface="Wingdings" panose="05000000000000000000" pitchFamily="2" charset="2"/>
              <a:buChar char="Ø"/>
            </a:pPr>
            <a:endParaRPr lang="ru-RU" sz="3000" b="1" dirty="0">
              <a:latin typeface="+mj-lt"/>
            </a:endParaRPr>
          </a:p>
          <a:p>
            <a:pPr lvl="1" algn="just">
              <a:buFont typeface="Wingdings" panose="05000000000000000000" pitchFamily="2" charset="2"/>
              <a:buChar char="ü"/>
            </a:pPr>
            <a:r>
              <a:rPr lang="ru-RU" sz="3000" dirty="0">
                <a:latin typeface="+mj-lt"/>
              </a:rPr>
              <a:t>Создание пилотного механизма по обмену информации между обществом и исполнительной властью по вопросам проектирования бюджета и его мониторинга;</a:t>
            </a:r>
            <a:endParaRPr lang="ka-GE" sz="3000" dirty="0">
              <a:latin typeface="+mj-lt"/>
            </a:endParaRPr>
          </a:p>
          <a:p>
            <a:pPr lvl="1" algn="just">
              <a:buFont typeface="Wingdings" panose="05000000000000000000" pitchFamily="2" charset="2"/>
              <a:buChar char="ü"/>
            </a:pPr>
            <a:r>
              <a:rPr lang="ru-RU" sz="3000" dirty="0">
                <a:latin typeface="+mj-lt"/>
              </a:rPr>
              <a:t>Предоставление обществу/гражданам возможности выразить свое мнение при обсуждении бюджета в законодательном органе; </a:t>
            </a:r>
            <a:endParaRPr lang="ka-GE" sz="3000" dirty="0">
              <a:latin typeface="+mj-lt"/>
            </a:endParaRPr>
          </a:p>
          <a:p>
            <a:pPr marL="457200" lvl="1" indent="0" algn="just">
              <a:buNone/>
            </a:pPr>
            <a:endParaRPr lang="ru-RU" sz="3000" dirty="0">
              <a:latin typeface="+mj-lt"/>
            </a:endParaRPr>
          </a:p>
          <a:p>
            <a:pPr algn="just">
              <a:buFont typeface="Wingdings" panose="05000000000000000000" pitchFamily="2" charset="2"/>
              <a:buChar char="Ø"/>
            </a:pPr>
            <a:r>
              <a:rPr lang="ru-RU" sz="3000" b="1" dirty="0">
                <a:latin typeface="+mj-lt"/>
              </a:rPr>
              <a:t>Эффективность контроля</a:t>
            </a:r>
            <a:r>
              <a:rPr lang="ka-GE" sz="3000" b="1" dirty="0">
                <a:latin typeface="+mj-lt"/>
              </a:rPr>
              <a:t>:</a:t>
            </a:r>
          </a:p>
          <a:p>
            <a:pPr lvl="1" algn="just">
              <a:buFont typeface="Wingdings" panose="05000000000000000000" pitchFamily="2" charset="2"/>
              <a:buChar char="ü"/>
            </a:pPr>
            <a:r>
              <a:rPr lang="ru-RU" sz="3000" dirty="0">
                <a:latin typeface="+mj-lt"/>
              </a:rPr>
              <a:t>Подготовка и предоставление общественности обзоров комитетов парламента на отчет государственной службы аудита</a:t>
            </a:r>
            <a:r>
              <a:rPr lang="ka-GE" sz="3000" dirty="0">
                <a:latin typeface="+mj-lt"/>
              </a:rPr>
              <a:t>;</a:t>
            </a:r>
          </a:p>
          <a:p>
            <a:pPr lvl="1" algn="just">
              <a:buFont typeface="Wingdings" panose="05000000000000000000" pitchFamily="2" charset="2"/>
              <a:buChar char="ü"/>
            </a:pPr>
            <a:r>
              <a:rPr lang="ru-RU" sz="3000" dirty="0">
                <a:latin typeface="+mj-lt"/>
              </a:rPr>
              <a:t>Наблюдение независимых агенств за процессом государственного аудита;</a:t>
            </a:r>
            <a:r>
              <a:rPr lang="ka-GE" sz="3000" dirty="0">
                <a:latin typeface="+mj-lt"/>
              </a:rPr>
              <a:t> </a:t>
            </a:r>
          </a:p>
          <a:p>
            <a:pPr marL="0" indent="0" algn="just">
              <a:buNone/>
            </a:pPr>
            <a:endParaRPr lang="en-US" sz="1700" b="1" dirty="0">
              <a:solidFill>
                <a:schemeClr val="tx1">
                  <a:lumMod val="85000"/>
                  <a:lumOff val="15000"/>
                </a:schemeClr>
              </a:solidFill>
              <a:latin typeface="+mj-lt"/>
            </a:endParaRPr>
          </a:p>
          <a:p>
            <a:pPr marL="0" indent="0" algn="just">
              <a:buNone/>
            </a:pPr>
            <a:r>
              <a:rPr lang="ka-GE" sz="1600" dirty="0">
                <a:solidFill>
                  <a:schemeClr val="tx1">
                    <a:lumMod val="85000"/>
                    <a:lumOff val="15000"/>
                  </a:schemeClr>
                </a:solidFill>
                <a:latin typeface="+mj-lt"/>
              </a:rPr>
              <a:t> </a:t>
            </a:r>
            <a:endParaRPr lang="en-US" sz="1600" dirty="0">
              <a:solidFill>
                <a:schemeClr val="tx1">
                  <a:lumMod val="85000"/>
                  <a:lumOff val="15000"/>
                </a:schemeClr>
              </a:solidFill>
              <a:latin typeface="+mj-lt"/>
            </a:endParaRPr>
          </a:p>
          <a:p>
            <a:pPr lvl="0" algn="just"/>
            <a:endParaRPr lang="en-US" sz="1600" dirty="0">
              <a:solidFill>
                <a:schemeClr val="tx1">
                  <a:lumMod val="85000"/>
                  <a:lumOff val="15000"/>
                </a:schemeClr>
              </a:solidFill>
              <a:latin typeface="+mj-lt"/>
            </a:endParaRPr>
          </a:p>
          <a:p>
            <a:pPr marL="0" indent="0" algn="just">
              <a:buNone/>
            </a:pPr>
            <a:endParaRPr lang="en-US" sz="1800" b="1" i="1" dirty="0">
              <a:solidFill>
                <a:schemeClr val="tx1">
                  <a:lumMod val="85000"/>
                  <a:lumOff val="15000"/>
                </a:schemeClr>
              </a:solidFill>
              <a:latin typeface="+mj-lt"/>
            </a:endParaRPr>
          </a:p>
        </p:txBody>
      </p:sp>
      <p:pic>
        <p:nvPicPr>
          <p:cNvPr id="2050" name="Picture 2" descr="3d Blind man makes an announcement through a megaphone royalty-free stock phot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195" y="3391272"/>
            <a:ext cx="1447845" cy="100811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743670" y="3391272"/>
            <a:ext cx="7193115" cy="1631216"/>
          </a:xfrm>
          <a:prstGeom prst="rect">
            <a:avLst/>
          </a:prstGeom>
        </p:spPr>
        <p:txBody>
          <a:bodyPr wrap="square">
            <a:spAutoFit/>
          </a:bodyPr>
          <a:lstStyle/>
          <a:p>
            <a:pPr marL="171450" indent="-171450">
              <a:buFont typeface="Wingdings" panose="05000000000000000000" pitchFamily="2" charset="2"/>
              <a:buChar char="v"/>
            </a:pPr>
            <a:r>
              <a:rPr lang="ru-RU" sz="1000" b="1" dirty="0">
                <a:solidFill>
                  <a:schemeClr val="tx1">
                    <a:lumMod val="65000"/>
                    <a:lumOff val="35000"/>
                  </a:schemeClr>
                </a:solidFill>
                <a:latin typeface="+mj-lt"/>
                <a:ea typeface="DejaVu Sans" panose="020B0603030804020204" pitchFamily="34" charset="0"/>
                <a:cs typeface="DejaVu Sans" panose="020B0603030804020204" pitchFamily="34" charset="0"/>
              </a:rPr>
              <a:t>Разработана концепция электронного модуля </a:t>
            </a:r>
            <a:r>
              <a:rPr lang="ka-GE" sz="1000" b="1" dirty="0">
                <a:solidFill>
                  <a:schemeClr val="tx1">
                    <a:lumMod val="65000"/>
                    <a:lumOff val="35000"/>
                  </a:schemeClr>
                </a:solidFill>
                <a:latin typeface="+mj-lt"/>
                <a:ea typeface="DejaVu Sans" panose="020B0603030804020204" pitchFamily="34" charset="0"/>
                <a:cs typeface="DejaVu Sans" panose="020B0603030804020204" pitchFamily="34" charset="0"/>
              </a:rPr>
              <a:t>„</a:t>
            </a:r>
            <a:r>
              <a:rPr lang="ru-RU" sz="1000" b="1" dirty="0">
                <a:solidFill>
                  <a:schemeClr val="tx1">
                    <a:lumMod val="65000"/>
                    <a:lumOff val="35000"/>
                  </a:schemeClr>
                </a:solidFill>
                <a:latin typeface="+mj-lt"/>
                <a:ea typeface="DejaVu Sans" panose="020B0603030804020204" pitchFamily="34" charset="0"/>
                <a:cs typeface="DejaVu Sans" panose="020B0603030804020204" pitchFamily="34" charset="0"/>
              </a:rPr>
              <a:t>открытое бюджетирование</a:t>
            </a:r>
            <a:r>
              <a:rPr lang="ka-GE" sz="1000" b="1" dirty="0">
                <a:solidFill>
                  <a:schemeClr val="tx1">
                    <a:lumMod val="65000"/>
                    <a:lumOff val="35000"/>
                  </a:schemeClr>
                </a:solidFill>
                <a:latin typeface="+mj-lt"/>
                <a:ea typeface="DejaVu Sans" panose="020B0603030804020204" pitchFamily="34" charset="0"/>
                <a:cs typeface="DejaVu Sans" panose="020B0603030804020204" pitchFamily="34" charset="0"/>
              </a:rPr>
              <a:t>“</a:t>
            </a:r>
            <a:r>
              <a:rPr lang="ru-RU" sz="1000" b="1" dirty="0">
                <a:solidFill>
                  <a:schemeClr val="tx1">
                    <a:lumMod val="65000"/>
                    <a:lumOff val="35000"/>
                  </a:schemeClr>
                </a:solidFill>
                <a:latin typeface="+mj-lt"/>
                <a:ea typeface="DejaVu Sans" panose="020B0603030804020204" pitchFamily="34" charset="0"/>
                <a:cs typeface="DejaVu Sans" panose="020B0603030804020204" pitchFamily="34" charset="0"/>
              </a:rPr>
              <a:t> :</a:t>
            </a:r>
          </a:p>
          <a:p>
            <a:endParaRPr lang="en-US" sz="1000" dirty="0">
              <a:solidFill>
                <a:schemeClr val="tx1">
                  <a:lumMod val="65000"/>
                  <a:lumOff val="35000"/>
                </a:schemeClr>
              </a:solidFill>
              <a:latin typeface="+mj-lt"/>
              <a:ea typeface="DejaVu Sans" panose="020B0603030804020204" pitchFamily="34" charset="0"/>
              <a:cs typeface="DejaVu Sans" panose="020B0603030804020204" pitchFamily="34" charset="0"/>
            </a:endParaRPr>
          </a:p>
          <a:p>
            <a:pPr marL="628650" lvl="1" indent="-171450">
              <a:buFont typeface="Wingdings" panose="05000000000000000000" pitchFamily="2" charset="2"/>
              <a:buChar char="Ø"/>
            </a:pPr>
            <a:r>
              <a:rPr lang="ru-RU" sz="1000" dirty="0">
                <a:solidFill>
                  <a:schemeClr val="tx1">
                    <a:lumMod val="65000"/>
                    <a:lumOff val="35000"/>
                  </a:schemeClr>
                </a:solidFill>
                <a:latin typeface="+mj-lt"/>
                <a:ea typeface="DejaVu Sans" panose="020B0603030804020204" pitchFamily="34" charset="0"/>
                <a:cs typeface="DejaVu Sans" panose="020B0603030804020204" pitchFamily="34" charset="0"/>
              </a:rPr>
              <a:t>для граждан усовершенствован вопросник по планированию бюджета (приоритет/программа/бюджетная организация);</a:t>
            </a:r>
            <a:endParaRPr lang="en-US" sz="1000" dirty="0">
              <a:solidFill>
                <a:schemeClr val="tx1">
                  <a:lumMod val="65000"/>
                  <a:lumOff val="35000"/>
                </a:schemeClr>
              </a:solidFill>
              <a:latin typeface="+mj-lt"/>
              <a:ea typeface="DejaVu Sans" panose="020B0603030804020204" pitchFamily="34" charset="0"/>
              <a:cs typeface="DejaVu Sans" panose="020B0603030804020204" pitchFamily="34" charset="0"/>
            </a:endParaRPr>
          </a:p>
          <a:p>
            <a:pPr marL="628650" lvl="1" indent="-171450">
              <a:buFont typeface="Wingdings" panose="05000000000000000000" pitchFamily="2" charset="2"/>
              <a:buChar char="Ø"/>
            </a:pPr>
            <a:r>
              <a:rPr lang="ru-RU" sz="1000" dirty="0">
                <a:solidFill>
                  <a:schemeClr val="tx1">
                    <a:lumMod val="65000"/>
                    <a:lumOff val="35000"/>
                  </a:schemeClr>
                </a:solidFill>
                <a:latin typeface="+mj-lt"/>
                <a:ea typeface="DejaVu Sans" panose="020B0603030804020204" pitchFamily="34" charset="0"/>
                <a:cs typeface="DejaVu Sans" panose="020B0603030804020204" pitchFamily="34" charset="0"/>
              </a:rPr>
              <a:t>участие в опросе профильных организаций, с отдельным отраждением результатов;</a:t>
            </a:r>
            <a:endParaRPr lang="en-US" sz="1000" dirty="0">
              <a:solidFill>
                <a:schemeClr val="tx1">
                  <a:lumMod val="65000"/>
                  <a:lumOff val="35000"/>
                </a:schemeClr>
              </a:solidFill>
              <a:latin typeface="+mj-lt"/>
              <a:ea typeface="DejaVu Sans" panose="020B0603030804020204" pitchFamily="34" charset="0"/>
              <a:cs typeface="DejaVu Sans" panose="020B0603030804020204" pitchFamily="34" charset="0"/>
            </a:endParaRPr>
          </a:p>
          <a:p>
            <a:pPr marL="628650" lvl="1" indent="-171450">
              <a:buFont typeface="Wingdings" panose="05000000000000000000" pitchFamily="2" charset="2"/>
              <a:buChar char="Ø"/>
            </a:pPr>
            <a:r>
              <a:rPr lang="ru-RU" sz="1000" dirty="0">
                <a:solidFill>
                  <a:schemeClr val="tx1">
                    <a:lumMod val="65000"/>
                    <a:lumOff val="35000"/>
                  </a:schemeClr>
                </a:solidFill>
                <a:latin typeface="+mj-lt"/>
                <a:ea typeface="DejaVu Sans" panose="020B0603030804020204" pitchFamily="34" charset="0"/>
                <a:cs typeface="DejaVu Sans" panose="020B0603030804020204" pitchFamily="34" charset="0"/>
              </a:rPr>
              <a:t>предоставление детальной информации по планируемым приоритетам/программам;</a:t>
            </a:r>
            <a:endParaRPr lang="en-US" sz="1000" dirty="0">
              <a:solidFill>
                <a:schemeClr val="tx1">
                  <a:lumMod val="65000"/>
                  <a:lumOff val="35000"/>
                </a:schemeClr>
              </a:solidFill>
              <a:latin typeface="+mj-lt"/>
              <a:ea typeface="DejaVu Sans" panose="020B0603030804020204" pitchFamily="34" charset="0"/>
              <a:cs typeface="DejaVu Sans" panose="020B0603030804020204" pitchFamily="34" charset="0"/>
            </a:endParaRPr>
          </a:p>
          <a:p>
            <a:pPr marL="628650" lvl="1" indent="-171450">
              <a:buFont typeface="Wingdings" panose="05000000000000000000" pitchFamily="2" charset="2"/>
              <a:buChar char="Ø"/>
            </a:pPr>
            <a:r>
              <a:rPr lang="ru-RU" sz="1000" dirty="0">
                <a:solidFill>
                  <a:schemeClr val="tx1">
                    <a:lumMod val="65000"/>
                    <a:lumOff val="35000"/>
                  </a:schemeClr>
                </a:solidFill>
                <a:latin typeface="+mj-lt"/>
                <a:ea typeface="DejaVu Sans" panose="020B0603030804020204" pitchFamily="34" charset="0"/>
                <a:cs typeface="DejaVu Sans" panose="020B0603030804020204" pitchFamily="34" charset="0"/>
              </a:rPr>
              <a:t>внедрение обратной связи (возможность предоставления аргументации по росту/сокращению финансирования приоритета);</a:t>
            </a:r>
            <a:endParaRPr lang="en-US" sz="1000" dirty="0">
              <a:solidFill>
                <a:schemeClr val="tx1">
                  <a:lumMod val="65000"/>
                  <a:lumOff val="35000"/>
                </a:schemeClr>
              </a:solidFill>
              <a:latin typeface="+mj-lt"/>
              <a:ea typeface="DejaVu Sans" panose="020B0603030804020204" pitchFamily="34" charset="0"/>
              <a:cs typeface="DejaVu Sans" panose="020B0603030804020204" pitchFamily="34" charset="0"/>
            </a:endParaRPr>
          </a:p>
          <a:p>
            <a:pPr marL="628650" lvl="1" indent="-171450">
              <a:buFont typeface="Wingdings" panose="05000000000000000000" pitchFamily="2" charset="2"/>
              <a:buChar char="Ø"/>
            </a:pPr>
            <a:r>
              <a:rPr lang="ru-RU" sz="1000" dirty="0">
                <a:solidFill>
                  <a:schemeClr val="tx1">
                    <a:lumMod val="65000"/>
                    <a:lumOff val="35000"/>
                  </a:schemeClr>
                </a:solidFill>
                <a:latin typeface="+mj-lt"/>
                <a:ea typeface="DejaVu Sans" panose="020B0603030804020204" pitchFamily="34" charset="0"/>
                <a:cs typeface="DejaVu Sans" panose="020B0603030804020204" pitchFamily="34" charset="0"/>
              </a:rPr>
              <a:t>анализ результат опроса;</a:t>
            </a:r>
            <a:endParaRPr lang="en-US" sz="1000" dirty="0">
              <a:solidFill>
                <a:schemeClr val="tx1">
                  <a:lumMod val="65000"/>
                  <a:lumOff val="35000"/>
                </a:schemeClr>
              </a:solidFill>
              <a:latin typeface="+mj-lt"/>
              <a:ea typeface="DejaVu Sans" panose="020B0603030804020204" pitchFamily="34" charset="0"/>
              <a:cs typeface="DejaVu Sans" panose="020B0603030804020204" pitchFamily="34" charset="0"/>
            </a:endParaRPr>
          </a:p>
          <a:p>
            <a:pPr marL="628650" lvl="1" indent="-171450">
              <a:buFont typeface="Wingdings" panose="05000000000000000000" pitchFamily="2" charset="2"/>
              <a:buChar char="Ø"/>
            </a:pPr>
            <a:r>
              <a:rPr lang="ru-RU" sz="1000" dirty="0">
                <a:solidFill>
                  <a:schemeClr val="tx1">
                    <a:lumMod val="65000"/>
                    <a:lumOff val="35000"/>
                  </a:schemeClr>
                </a:solidFill>
                <a:latin typeface="+mj-lt"/>
                <a:ea typeface="DejaVu Sans" panose="020B0603030804020204" pitchFamily="34" charset="0"/>
                <a:cs typeface="DejaVu Sans" panose="020B0603030804020204" pitchFamily="34" charset="0"/>
              </a:rPr>
              <a:t>размещение финансовой информации в открытом формате (</a:t>
            </a:r>
            <a:r>
              <a:rPr lang="ka-GE" sz="1000" dirty="0">
                <a:solidFill>
                  <a:schemeClr val="tx1">
                    <a:lumMod val="65000"/>
                    <a:lumOff val="35000"/>
                  </a:schemeClr>
                </a:solidFill>
                <a:latin typeface="+mj-lt"/>
                <a:ea typeface="DejaVu Sans" panose="020B0603030804020204" pitchFamily="34" charset="0"/>
                <a:cs typeface="DejaVu Sans" panose="020B0603030804020204" pitchFamily="34" charset="0"/>
              </a:rPr>
              <a:t>CSV, XML, XLSX, XLS</a:t>
            </a:r>
            <a:r>
              <a:rPr lang="ru-RU" sz="1000" dirty="0">
                <a:solidFill>
                  <a:schemeClr val="tx1">
                    <a:lumMod val="65000"/>
                    <a:lumOff val="35000"/>
                  </a:schemeClr>
                </a:solidFill>
                <a:latin typeface="+mj-lt"/>
                <a:ea typeface="DejaVu Sans" panose="020B0603030804020204" pitchFamily="34" charset="0"/>
                <a:cs typeface="DejaVu Sans" panose="020B0603030804020204" pitchFamily="34" charset="0"/>
              </a:rPr>
              <a:t>);</a:t>
            </a:r>
            <a:endParaRPr lang="en-US" sz="1000" dirty="0">
              <a:solidFill>
                <a:schemeClr val="tx1">
                  <a:lumMod val="65000"/>
                  <a:lumOff val="35000"/>
                </a:schemeClr>
              </a:solidFill>
              <a:latin typeface="+mj-lt"/>
              <a:ea typeface="DejaVu Sans" panose="020B0603030804020204" pitchFamily="34" charset="0"/>
              <a:cs typeface="DejaVu Sans" panose="020B0603030804020204" pitchFamily="34" charset="0"/>
            </a:endParaRPr>
          </a:p>
          <a:p>
            <a:pPr marL="628650" lvl="1" indent="-171450">
              <a:buFont typeface="Wingdings" panose="05000000000000000000" pitchFamily="2" charset="2"/>
              <a:buChar char="Ø"/>
            </a:pPr>
            <a:r>
              <a:rPr lang="ru-RU" sz="1000" dirty="0">
                <a:solidFill>
                  <a:schemeClr val="tx1">
                    <a:lumMod val="65000"/>
                    <a:lumOff val="35000"/>
                  </a:schemeClr>
                </a:solidFill>
                <a:latin typeface="+mj-lt"/>
                <a:ea typeface="DejaVu Sans" panose="020B0603030804020204" pitchFamily="34" charset="0"/>
                <a:cs typeface="DejaVu Sans" panose="020B0603030804020204" pitchFamily="34" charset="0"/>
              </a:rPr>
              <a:t>визуализация данных</a:t>
            </a:r>
            <a:endParaRPr lang="en-US" sz="1000" dirty="0">
              <a:solidFill>
                <a:schemeClr val="tx1">
                  <a:lumMod val="65000"/>
                  <a:lumOff val="35000"/>
                </a:schemeClr>
              </a:solidFill>
              <a:latin typeface="+mj-lt"/>
              <a:ea typeface="DejaVu Sans" panose="020B0603030804020204" pitchFamily="34" charset="0"/>
              <a:cs typeface="DejaVu Sans" panose="020B0603030804020204" pitchFamily="34" charset="0"/>
            </a:endParaRPr>
          </a:p>
        </p:txBody>
      </p:sp>
      <p:pic>
        <p:nvPicPr>
          <p:cNvPr id="7" name="Picture 2" descr="D:\tinatin.gugava\Desktop\citizen's guide\2017 year\MATERIAL\Logo icon_featured_800wide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16947" y="5301208"/>
            <a:ext cx="1106760" cy="108783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mage result for plann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2403" y="4688701"/>
            <a:ext cx="1666425" cy="1486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8089409"/>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037223" y="1214422"/>
            <a:ext cx="6649577" cy="2142569"/>
          </a:xfrm>
        </p:spPr>
        <p:txBody>
          <a:bodyPr>
            <a:normAutofit/>
          </a:bodyPr>
          <a:lstStyle/>
          <a:p>
            <a:r>
              <a:rPr lang="ru-RU" sz="1400" dirty="0"/>
              <a:t>Задача – управление аудита и его деятельность должна быть понятна и удобна для граждан и других заинтересованных сторон</a:t>
            </a:r>
          </a:p>
          <a:p>
            <a:r>
              <a:rPr lang="ru-RU" sz="1400" dirty="0"/>
              <a:t>Цель:</a:t>
            </a:r>
          </a:p>
          <a:p>
            <a:pPr lvl="1">
              <a:buFont typeface="Wingdings" panose="05000000000000000000" pitchFamily="2" charset="2"/>
              <a:buChar char="ü"/>
            </a:pPr>
            <a:r>
              <a:rPr lang="ru-RU" sz="1400" dirty="0"/>
              <a:t>Улучшение подотчетности</a:t>
            </a:r>
          </a:p>
          <a:p>
            <a:pPr lvl="1">
              <a:buFont typeface="Wingdings" panose="05000000000000000000" pitchFamily="2" charset="2"/>
              <a:buChar char="ü"/>
            </a:pPr>
            <a:r>
              <a:rPr lang="ru-RU" sz="1400" dirty="0"/>
              <a:t>Поддержка надлежащего управления</a:t>
            </a:r>
          </a:p>
          <a:p>
            <a:pPr lvl="1">
              <a:buFont typeface="Wingdings" panose="05000000000000000000" pitchFamily="2" charset="2"/>
              <a:buChar char="ü"/>
            </a:pPr>
            <a:r>
              <a:rPr lang="ru-RU" sz="1400" dirty="0"/>
              <a:t>Прозрачность аудита</a:t>
            </a:r>
          </a:p>
          <a:p>
            <a:pPr lvl="1">
              <a:buFont typeface="Wingdings" panose="05000000000000000000" pitchFamily="2" charset="2"/>
              <a:buChar char="ü"/>
            </a:pPr>
            <a:r>
              <a:rPr lang="ru-RU" sz="1400" dirty="0"/>
              <a:t>Улучшение участия</a:t>
            </a:r>
            <a:endParaRPr lang="en-US" sz="1400" dirty="0"/>
          </a:p>
          <a:p>
            <a:endParaRPr lang="en-US" sz="1400" dirty="0">
              <a:solidFill>
                <a:schemeClr val="tx1"/>
              </a:solidFill>
            </a:endParaRPr>
          </a:p>
          <a:p>
            <a:endParaRPr lang="en-US" sz="1400" dirty="0">
              <a:solidFill>
                <a:schemeClr val="tx1"/>
              </a:solidFill>
            </a:endParaRPr>
          </a:p>
          <a:p>
            <a:endParaRPr lang="en-US" sz="1400" dirty="0">
              <a:solidFill>
                <a:schemeClr val="tx1"/>
              </a:solidFill>
            </a:endParaRPr>
          </a:p>
          <a:p>
            <a:endParaRPr lang="ru-RU" sz="1400" dirty="0">
              <a:solidFill>
                <a:schemeClr val="tx1"/>
              </a:solidFill>
            </a:endParaRPr>
          </a:p>
          <a:p>
            <a:pPr>
              <a:buFont typeface="Wingdings" panose="05000000000000000000" pitchFamily="2" charset="2"/>
              <a:buChar char="ü"/>
            </a:pPr>
            <a:endParaRPr lang="ru-RU" sz="1400" dirty="0">
              <a:solidFill>
                <a:schemeClr val="tx1"/>
              </a:solidFill>
            </a:endParaRPr>
          </a:p>
          <a:p>
            <a:pPr>
              <a:buFont typeface="Wingdings" panose="05000000000000000000" pitchFamily="2" charset="2"/>
              <a:buChar char="ü"/>
            </a:pPr>
            <a:endParaRPr lang="en-US" sz="1400" dirty="0">
              <a:solidFill>
                <a:schemeClr val="tx1"/>
              </a:solidFill>
            </a:endParaRPr>
          </a:p>
          <a:p>
            <a:endParaRPr lang="ru-RU" sz="1400" dirty="0"/>
          </a:p>
          <a:p>
            <a:endParaRPr lang="en-US" dirty="0"/>
          </a:p>
          <a:p>
            <a:endParaRPr lang="en-US" dirty="0"/>
          </a:p>
        </p:txBody>
      </p:sp>
      <p:sp>
        <p:nvSpPr>
          <p:cNvPr id="3" name="Title 2"/>
          <p:cNvSpPr>
            <a:spLocks noGrp="1"/>
          </p:cNvSpPr>
          <p:nvPr>
            <p:ph type="title"/>
          </p:nvPr>
        </p:nvSpPr>
        <p:spPr>
          <a:xfrm>
            <a:off x="1219200" y="228600"/>
            <a:ext cx="7467600" cy="536104"/>
          </a:xfrm>
        </p:spPr>
        <p:txBody>
          <a:bodyPr>
            <a:noAutofit/>
          </a:bodyPr>
          <a:lstStyle/>
          <a:p>
            <a:r>
              <a:rPr lang="ru-RU" sz="1800" dirty="0"/>
              <a:t>Участие граждан в надзоре за государственными финансами -</a:t>
            </a:r>
            <a:br>
              <a:rPr lang="en-US" sz="1800" dirty="0"/>
            </a:br>
            <a:r>
              <a:rPr lang="ru-RU" sz="1800" dirty="0"/>
              <a:t>Веб платформа - Монитор Бюджета - </a:t>
            </a:r>
            <a:r>
              <a:rPr lang="en-US" sz="1800" dirty="0"/>
              <a:t>budgetmonitor.ge</a:t>
            </a:r>
          </a:p>
        </p:txBody>
      </p:sp>
      <p:sp>
        <p:nvSpPr>
          <p:cNvPr id="4" name="Slide Number Placeholder 3"/>
          <p:cNvSpPr>
            <a:spLocks noGrp="1"/>
          </p:cNvSpPr>
          <p:nvPr>
            <p:ph type="sldNum" sz="quarter" idx="12"/>
          </p:nvPr>
        </p:nvSpPr>
        <p:spPr/>
        <p:txBody>
          <a:bodyPr/>
          <a:lstStyle/>
          <a:p>
            <a:fld id="{F89EDB18-956C-43F4-895B-9B52650D88C7}" type="slidenum">
              <a:rPr lang="en-US" smtClean="0"/>
              <a:t>12</a:t>
            </a:fld>
            <a:endParaRPr lang="en-US"/>
          </a:p>
        </p:txBody>
      </p:sp>
      <p:pic>
        <p:nvPicPr>
          <p:cNvPr id="5" name="Picture 2" descr="https://previews.123rf.com/images/rukanoga/rukanoga1206/rukanoga120600906/14073350-3d-person-with-a-loupe-and-dollar-made-of-puzzles-Stock-Phot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1177" y="1124744"/>
            <a:ext cx="1636046" cy="124297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286000" y="3105835"/>
            <a:ext cx="4572000" cy="369332"/>
          </a:xfrm>
          <a:prstGeom prst="rect">
            <a:avLst/>
          </a:prstGeom>
        </p:spPr>
        <p:txBody>
          <a:bodyPr>
            <a:spAutoFit/>
          </a:bodyPr>
          <a:lstStyle/>
          <a:p>
            <a:endParaRPr lang="en-US" dirty="0"/>
          </a:p>
        </p:txBody>
      </p:sp>
      <p:pic>
        <p:nvPicPr>
          <p:cNvPr id="7" name="Picture 6"/>
          <p:cNvPicPr>
            <a:picLocks noChangeAspect="1"/>
          </p:cNvPicPr>
          <p:nvPr/>
        </p:nvPicPr>
        <p:blipFill>
          <a:blip r:embed="rId3"/>
          <a:stretch>
            <a:fillRect/>
          </a:stretch>
        </p:blipFill>
        <p:spPr>
          <a:xfrm>
            <a:off x="773832" y="4197316"/>
            <a:ext cx="1512168" cy="1103855"/>
          </a:xfrm>
          <a:prstGeom prst="rect">
            <a:avLst/>
          </a:prstGeom>
        </p:spPr>
      </p:pic>
      <p:sp>
        <p:nvSpPr>
          <p:cNvPr id="8" name="Rectangle 7"/>
          <p:cNvSpPr/>
          <p:nvPr/>
        </p:nvSpPr>
        <p:spPr>
          <a:xfrm>
            <a:off x="3059832" y="4149080"/>
            <a:ext cx="5688632" cy="1200329"/>
          </a:xfrm>
          <a:prstGeom prst="rect">
            <a:avLst/>
          </a:prstGeom>
        </p:spPr>
        <p:txBody>
          <a:bodyPr wrap="square">
            <a:spAutoFit/>
          </a:bodyPr>
          <a:lstStyle/>
          <a:p>
            <a:r>
              <a:rPr lang="en-US" dirty="0"/>
              <a:t>GIFT</a:t>
            </a:r>
            <a:endParaRPr lang="ru-RU" dirty="0">
              <a:latin typeface="DejaVu Sans Condensed" panose="020B0606030804020204" pitchFamily="34" charset="0"/>
            </a:endParaRPr>
          </a:p>
          <a:p>
            <a:r>
              <a:rPr lang="en-US" dirty="0"/>
              <a:t>World Summit Awards-</a:t>
            </a:r>
            <a:r>
              <a:rPr lang="en-US" dirty="0" err="1"/>
              <a:t>ის</a:t>
            </a:r>
            <a:r>
              <a:rPr lang="en-US" dirty="0"/>
              <a:t> (WSA)</a:t>
            </a:r>
            <a:endParaRPr lang="ru-RU" dirty="0">
              <a:latin typeface="DejaVu Sans Condensed" panose="020B0606030804020204" pitchFamily="34" charset="0"/>
            </a:endParaRPr>
          </a:p>
          <a:p>
            <a:r>
              <a:rPr lang="en-US" dirty="0"/>
              <a:t>IDFI</a:t>
            </a:r>
            <a:r>
              <a:rPr lang="ru-RU" dirty="0"/>
              <a:t> – за лучшую доступность публичной информации</a:t>
            </a:r>
            <a:r>
              <a:rPr lang="ka-GE" dirty="0"/>
              <a:t> </a:t>
            </a:r>
            <a:endParaRPr lang="ru-RU" dirty="0"/>
          </a:p>
          <a:p>
            <a:r>
              <a:rPr lang="en-US" dirty="0"/>
              <a:t>GITI</a:t>
            </a:r>
            <a:r>
              <a:rPr lang="ru-RU" dirty="0">
                <a:latin typeface="DejaVu Sans Condensed" panose="020B0606030804020204" pitchFamily="34" charset="0"/>
              </a:rPr>
              <a:t> - </a:t>
            </a:r>
            <a:r>
              <a:rPr lang="en-US" dirty="0"/>
              <a:t>IT </a:t>
            </a:r>
            <a:r>
              <a:rPr lang="ru-RU" dirty="0"/>
              <a:t>иновации</a:t>
            </a:r>
            <a:endParaRPr lang="en-US" dirty="0"/>
          </a:p>
        </p:txBody>
      </p:sp>
    </p:spTree>
    <p:extLst>
      <p:ext uri="{BB962C8B-B14F-4D97-AF65-F5344CB8AC3E}">
        <p14:creationId xmlns:p14="http://schemas.microsoft.com/office/powerpoint/2010/main" val="42326710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u-RU" sz="1800" dirty="0"/>
              <a:t>Веб платформа - Монитор Бюджета - </a:t>
            </a:r>
            <a:r>
              <a:rPr lang="en-US" sz="1800" dirty="0"/>
              <a:t>budgetmonitor.ge</a:t>
            </a:r>
            <a:r>
              <a:rPr lang="ru-RU" sz="1800" dirty="0"/>
              <a:t> - предпосылки</a:t>
            </a:r>
            <a:endParaRPr lang="en-US" sz="1800" dirty="0"/>
          </a:p>
        </p:txBody>
      </p:sp>
      <p:sp>
        <p:nvSpPr>
          <p:cNvPr id="3" name="Content Placeholder 2"/>
          <p:cNvSpPr>
            <a:spLocks noGrp="1"/>
          </p:cNvSpPr>
          <p:nvPr>
            <p:ph idx="1"/>
          </p:nvPr>
        </p:nvSpPr>
        <p:spPr/>
        <p:txBody>
          <a:bodyPr>
            <a:normAutofit/>
          </a:bodyPr>
          <a:lstStyle/>
          <a:p>
            <a:r>
              <a:rPr lang="ru-RU" dirty="0"/>
              <a:t>Расширение прав и возможностей общественности для участия в процессе управления и привлечения к ответственности правительства;</a:t>
            </a:r>
          </a:p>
          <a:p>
            <a:endParaRPr lang="ru-RU" dirty="0"/>
          </a:p>
          <a:p>
            <a:r>
              <a:rPr lang="ru-RU" dirty="0"/>
              <a:t>Повышенный общественный интерес к бюджетному процессу и прозрачному управлению государственными ресурсами;</a:t>
            </a:r>
          </a:p>
          <a:p>
            <a:endParaRPr lang="ru-RU" dirty="0"/>
          </a:p>
          <a:p>
            <a:r>
              <a:rPr lang="ru-RU" dirty="0"/>
              <a:t>Обязательство OGP - сотрудничество с гражданским обществом и использование современных эффективных инструментов для повышения осведомленности и участия широкой общественности.</a:t>
            </a:r>
            <a:endParaRPr lang="en-US" dirty="0"/>
          </a:p>
        </p:txBody>
      </p:sp>
    </p:spTree>
    <p:extLst>
      <p:ext uri="{BB962C8B-B14F-4D97-AF65-F5344CB8AC3E}">
        <p14:creationId xmlns:p14="http://schemas.microsoft.com/office/powerpoint/2010/main" val="37878627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ru-RU" sz="1800" dirty="0"/>
              <a:t>Использование инструментов ИКТ для связи и доставки продуктов ключевым заинтересованным сторонам</a:t>
            </a:r>
            <a:endParaRPr lang="en-US" sz="1800" dirty="0"/>
          </a:p>
        </p:txBody>
      </p:sp>
      <p:sp>
        <p:nvSpPr>
          <p:cNvPr id="3" name="Content Placeholder 2"/>
          <p:cNvSpPr>
            <a:spLocks noGrp="1"/>
          </p:cNvSpPr>
          <p:nvPr>
            <p:ph idx="1"/>
          </p:nvPr>
        </p:nvSpPr>
        <p:spPr/>
        <p:txBody>
          <a:bodyPr>
            <a:normAutofit/>
          </a:bodyPr>
          <a:lstStyle/>
          <a:p>
            <a:pPr marL="0" indent="0">
              <a:buNone/>
            </a:pPr>
            <a:r>
              <a:rPr lang="ru-RU" sz="1800" dirty="0">
                <a:solidFill>
                  <a:schemeClr val="tx1"/>
                </a:solidFill>
              </a:rPr>
              <a:t>Усиливает влияние аудита и расширяет возможности заинтересованных сторон:</a:t>
            </a:r>
          </a:p>
          <a:p>
            <a:pPr marL="0" indent="0">
              <a:buNone/>
            </a:pPr>
            <a:endParaRPr lang="ru-RU" sz="1800" dirty="0">
              <a:solidFill>
                <a:schemeClr val="tx1"/>
              </a:solidFill>
            </a:endParaRPr>
          </a:p>
          <a:p>
            <a:r>
              <a:rPr lang="ru-RU" sz="1800" dirty="0">
                <a:solidFill>
                  <a:schemeClr val="tx1"/>
                </a:solidFill>
              </a:rPr>
              <a:t>Повышение информированности и участия общественности;</a:t>
            </a:r>
          </a:p>
          <a:p>
            <a:r>
              <a:rPr lang="ru-RU" sz="1800" dirty="0">
                <a:solidFill>
                  <a:schemeClr val="tx1"/>
                </a:solidFill>
              </a:rPr>
              <a:t>Повышение прозрачности и подотчетности правительства;</a:t>
            </a:r>
          </a:p>
          <a:p>
            <a:r>
              <a:rPr lang="ru-RU" sz="1800" dirty="0">
                <a:solidFill>
                  <a:schemeClr val="tx1"/>
                </a:solidFill>
              </a:rPr>
              <a:t>Возможность контролировать государственные ресурсы;</a:t>
            </a:r>
          </a:p>
          <a:p>
            <a:r>
              <a:rPr lang="ru-RU" sz="1800" dirty="0">
                <a:solidFill>
                  <a:schemeClr val="tx1"/>
                </a:solidFill>
              </a:rPr>
              <a:t>Реализация преимуществ аудита;</a:t>
            </a:r>
          </a:p>
          <a:p>
            <a:r>
              <a:rPr lang="ru-RU" sz="1800" dirty="0">
                <a:solidFill>
                  <a:schemeClr val="tx1"/>
                </a:solidFill>
              </a:rPr>
              <a:t>Разработка каналов для двусторонней связи.</a:t>
            </a:r>
            <a:endParaRPr lang="en-US" sz="1800" dirty="0">
              <a:solidFill>
                <a:schemeClr val="tx1"/>
              </a:solidFill>
            </a:endParaRPr>
          </a:p>
        </p:txBody>
      </p:sp>
    </p:spTree>
    <p:extLst>
      <p:ext uri="{BB962C8B-B14F-4D97-AF65-F5344CB8AC3E}">
        <p14:creationId xmlns:p14="http://schemas.microsoft.com/office/powerpoint/2010/main" val="20285824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905000"/>
            <a:ext cx="8229600" cy="4243388"/>
          </a:xfrm>
        </p:spPr>
        <p:txBody>
          <a:bodyPr>
            <a:noAutofit/>
          </a:bodyPr>
          <a:lstStyle/>
          <a:p>
            <a:pPr marL="115888" indent="-6350" algn="just" defTabSz="736600">
              <a:lnSpc>
                <a:spcPct val="150000"/>
              </a:lnSpc>
              <a:buNone/>
            </a:pPr>
            <a:endParaRPr lang="ka-GE" sz="2400"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15</a:t>
            </a:fld>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 y="1005840"/>
            <a:ext cx="9143339" cy="5852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331640" y="233095"/>
            <a:ext cx="6552728" cy="369332"/>
          </a:xfrm>
          <a:prstGeom prst="rect">
            <a:avLst/>
          </a:prstGeom>
        </p:spPr>
        <p:txBody>
          <a:bodyPr wrap="square">
            <a:spAutoFit/>
          </a:bodyPr>
          <a:lstStyle/>
          <a:p>
            <a:r>
              <a:rPr lang="ru-RU" dirty="0"/>
              <a:t>Веб платформа - Монитор Бюджета - </a:t>
            </a:r>
            <a:r>
              <a:rPr lang="en-US" dirty="0"/>
              <a:t>budgetmonitor.ge</a:t>
            </a:r>
          </a:p>
        </p:txBody>
      </p:sp>
    </p:spTree>
    <p:extLst>
      <p:ext uri="{BB962C8B-B14F-4D97-AF65-F5344CB8AC3E}">
        <p14:creationId xmlns:p14="http://schemas.microsoft.com/office/powerpoint/2010/main" val="37181308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672" y="152400"/>
            <a:ext cx="6990928" cy="609600"/>
          </a:xfrm>
        </p:spPr>
        <p:txBody>
          <a:bodyPr>
            <a:noAutofit/>
          </a:bodyPr>
          <a:lstStyle/>
          <a:p>
            <a:r>
              <a:rPr lang="ru-RU" sz="2000" dirty="0"/>
              <a:t>Веб платформа - Монитор Бюджета - </a:t>
            </a:r>
            <a:r>
              <a:rPr lang="en-US" sz="2000" dirty="0"/>
              <a:t>budgetmonitor.ge</a:t>
            </a:r>
          </a:p>
        </p:txBody>
      </p:sp>
      <p:sp>
        <p:nvSpPr>
          <p:cNvPr id="3" name="Content Placeholder 2"/>
          <p:cNvSpPr>
            <a:spLocks noGrp="1"/>
          </p:cNvSpPr>
          <p:nvPr>
            <p:ph idx="1"/>
          </p:nvPr>
        </p:nvSpPr>
        <p:spPr>
          <a:xfrm>
            <a:off x="381000" y="914400"/>
            <a:ext cx="8229600" cy="5233988"/>
          </a:xfrm>
        </p:spPr>
        <p:txBody>
          <a:bodyPr>
            <a:noAutofit/>
          </a:bodyPr>
          <a:lstStyle/>
          <a:p>
            <a:pPr marL="274320" lvl="0" indent="-274320" algn="just">
              <a:spcBef>
                <a:spcPts val="580"/>
              </a:spcBef>
              <a:buSzPct val="85000"/>
              <a:buFont typeface="Wingdings 2"/>
              <a:buChar char=""/>
            </a:pPr>
            <a:r>
              <a:rPr lang="ru-RU" sz="1800" dirty="0">
                <a:solidFill>
                  <a:schemeClr val="tx1"/>
                </a:solidFill>
              </a:rPr>
              <a:t>Содержит обновленную аналитическую информацию связанную с бюджетом. Например доходы и расходы бюджета, государственный долг, закупки и т.д. </a:t>
            </a:r>
            <a:endParaRPr lang="en-US" sz="1800" dirty="0">
              <a:solidFill>
                <a:schemeClr val="tx1"/>
              </a:solidFill>
            </a:endParaRPr>
          </a:p>
          <a:p>
            <a:pPr marL="274320" lvl="0" indent="-274320" algn="just">
              <a:spcBef>
                <a:spcPts val="580"/>
              </a:spcBef>
              <a:buSzPct val="85000"/>
              <a:buFont typeface="Wingdings 2"/>
              <a:buChar char=""/>
            </a:pPr>
            <a:r>
              <a:rPr lang="ru-RU" sz="1800" dirty="0">
                <a:solidFill>
                  <a:schemeClr val="tx1"/>
                </a:solidFill>
              </a:rPr>
              <a:t>Содержит информацию о выявленных нарушениях и рекомендациях государственной службы аудита;</a:t>
            </a:r>
            <a:endParaRPr lang="en-US" sz="1800" dirty="0">
              <a:solidFill>
                <a:schemeClr val="tx1"/>
              </a:solidFill>
            </a:endParaRPr>
          </a:p>
          <a:p>
            <a:pPr marL="274320" lvl="0" indent="-274320" algn="just">
              <a:spcBef>
                <a:spcPts val="580"/>
              </a:spcBef>
              <a:buSzPct val="85000"/>
              <a:buFont typeface="Wingdings 2"/>
              <a:buChar char=""/>
            </a:pPr>
            <a:r>
              <a:rPr lang="ru-RU" sz="1800" dirty="0">
                <a:solidFill>
                  <a:schemeClr val="tx1"/>
                </a:solidFill>
              </a:rPr>
              <a:t>Вся сложная информация предоставляется посредством визуализации;</a:t>
            </a:r>
          </a:p>
          <a:p>
            <a:pPr marL="274320" lvl="0" indent="-274320" algn="just">
              <a:spcBef>
                <a:spcPts val="580"/>
              </a:spcBef>
              <a:buSzPct val="85000"/>
              <a:buFont typeface="Wingdings 2"/>
              <a:buChar char=""/>
            </a:pPr>
            <a:r>
              <a:rPr lang="ru-RU" sz="1800" dirty="0">
                <a:solidFill>
                  <a:schemeClr val="tx1"/>
                </a:solidFill>
              </a:rPr>
              <a:t>Обеспечивает канал для двусторонней связи и интерфейса, позволяющий вводить данные гражданам.</a:t>
            </a:r>
            <a:endParaRPr lang="en-US" sz="1800" dirty="0">
              <a:solidFill>
                <a:schemeClr val="tx1"/>
              </a:solidFill>
            </a:endParaRPr>
          </a:p>
          <a:p>
            <a:pPr marL="274320" lvl="0" indent="-274320" algn="just">
              <a:spcBef>
                <a:spcPts val="580"/>
              </a:spcBef>
              <a:buSzPct val="85000"/>
              <a:buFont typeface="Wingdings 2"/>
              <a:buChar char=""/>
            </a:pPr>
            <a:endParaRPr lang="ka-GE" sz="1400" dirty="0">
              <a:solidFill>
                <a:schemeClr val="accent4">
                  <a:lumMod val="50000"/>
                </a:schemeClr>
              </a:solidFill>
            </a:endParaRPr>
          </a:p>
          <a:p>
            <a:pPr marL="115888" indent="-6350" algn="just" defTabSz="736600">
              <a:lnSpc>
                <a:spcPct val="150000"/>
              </a:lnSpc>
              <a:buNone/>
            </a:pPr>
            <a:r>
              <a:rPr lang="ru-RU" sz="2400" dirty="0"/>
              <a:t>      </a:t>
            </a:r>
            <a:endParaRPr lang="ka-GE" sz="2400"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16</a:t>
            </a:fld>
            <a:endParaRPr lang="en-US"/>
          </a:p>
        </p:txBody>
      </p:sp>
      <p:pic>
        <p:nvPicPr>
          <p:cNvPr id="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1880" y="5380160"/>
            <a:ext cx="438150" cy="390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1014835" y="5373216"/>
            <a:ext cx="604837" cy="504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27154" y="5291854"/>
            <a:ext cx="485775" cy="485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65826" y="5253037"/>
            <a:ext cx="447675" cy="466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53507" y="5420841"/>
            <a:ext cx="47625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04498" y="5253037"/>
            <a:ext cx="504825" cy="504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385376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47587"/>
            <a:ext cx="8229600" cy="766813"/>
          </a:xfrm>
        </p:spPr>
        <p:txBody>
          <a:bodyPr>
            <a:normAutofit/>
          </a:bodyPr>
          <a:lstStyle/>
          <a:p>
            <a:r>
              <a:rPr lang="en-US" sz="3600" dirty="0"/>
              <a:t>        </a:t>
            </a:r>
            <a:r>
              <a:rPr lang="ru-RU" sz="2200" dirty="0"/>
              <a:t>Веб платформа - Монитор Бюджета - </a:t>
            </a:r>
            <a:r>
              <a:rPr lang="en-US" sz="2200" dirty="0"/>
              <a:t>budgetmonitor.ge</a:t>
            </a:r>
          </a:p>
        </p:txBody>
      </p:sp>
      <p:sp>
        <p:nvSpPr>
          <p:cNvPr id="5" name="Slide Number Placeholder 4"/>
          <p:cNvSpPr>
            <a:spLocks noGrp="1"/>
          </p:cNvSpPr>
          <p:nvPr>
            <p:ph type="sldNum" sz="quarter" idx="12"/>
          </p:nvPr>
        </p:nvSpPr>
        <p:spPr/>
        <p:txBody>
          <a:bodyPr/>
          <a:lstStyle/>
          <a:p>
            <a:fld id="{B6F15528-21DE-4FAA-801E-634DDDAF4B2B}" type="slidenum">
              <a:rPr lang="en-US" smtClean="0"/>
              <a:pPr/>
              <a:t>17</a:t>
            </a:fld>
            <a:endParaRPr lang="en-US"/>
          </a:p>
        </p:txBody>
      </p:sp>
      <p:sp>
        <p:nvSpPr>
          <p:cNvPr id="13" name="Content Placeholder 1"/>
          <p:cNvSpPr txBox="1">
            <a:spLocks/>
          </p:cNvSpPr>
          <p:nvPr/>
        </p:nvSpPr>
        <p:spPr>
          <a:xfrm>
            <a:off x="533400" y="5105400"/>
            <a:ext cx="1304475" cy="89222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2800" b="1" dirty="0"/>
              <a:t>400</a:t>
            </a:r>
            <a:r>
              <a:rPr lang="en-US" sz="2800" dirty="0"/>
              <a:t> </a:t>
            </a:r>
          </a:p>
          <a:p>
            <a:pPr marL="0" indent="0" algn="ctr">
              <a:buNone/>
            </a:pPr>
            <a:r>
              <a:rPr lang="ru-RU" sz="2000" dirty="0"/>
              <a:t>Гос. программ</a:t>
            </a:r>
            <a:endParaRPr lang="en-US" sz="2000" dirty="0"/>
          </a:p>
        </p:txBody>
      </p:sp>
      <p:sp>
        <p:nvSpPr>
          <p:cNvPr id="14" name="Content Placeholder 1"/>
          <p:cNvSpPr txBox="1">
            <a:spLocks/>
          </p:cNvSpPr>
          <p:nvPr/>
        </p:nvSpPr>
        <p:spPr>
          <a:xfrm>
            <a:off x="6934200" y="1752600"/>
            <a:ext cx="1905000" cy="1295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2800" b="1" dirty="0"/>
              <a:t>76</a:t>
            </a:r>
            <a:r>
              <a:rPr lang="en-US" sz="2800" dirty="0"/>
              <a:t> </a:t>
            </a:r>
          </a:p>
          <a:p>
            <a:pPr marL="0" indent="0" algn="ctr">
              <a:lnSpc>
                <a:spcPct val="150000"/>
              </a:lnSpc>
              <a:buNone/>
            </a:pPr>
            <a:r>
              <a:rPr lang="ru-RU" sz="1400" b="1" dirty="0"/>
              <a:t>Муниципальные бюджеты</a:t>
            </a:r>
            <a:endParaRPr lang="en-US" sz="1400" b="1" dirty="0"/>
          </a:p>
        </p:txBody>
      </p:sp>
      <p:sp>
        <p:nvSpPr>
          <p:cNvPr id="15" name="Content Placeholder 1"/>
          <p:cNvSpPr txBox="1">
            <a:spLocks/>
          </p:cNvSpPr>
          <p:nvPr/>
        </p:nvSpPr>
        <p:spPr>
          <a:xfrm>
            <a:off x="6697025" y="5195348"/>
            <a:ext cx="1989776" cy="128165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2800" b="1" dirty="0"/>
              <a:t>62</a:t>
            </a:r>
            <a:r>
              <a:rPr lang="en-US" sz="2800" dirty="0"/>
              <a:t> </a:t>
            </a:r>
          </a:p>
          <a:p>
            <a:pPr marL="0" indent="0" algn="ctr">
              <a:buNone/>
            </a:pPr>
            <a:r>
              <a:rPr lang="ru-RU" sz="2000" dirty="0"/>
              <a:t>Организации первого уровня</a:t>
            </a:r>
            <a:endParaRPr lang="en-US" sz="2000" dirty="0"/>
          </a:p>
        </p:txBody>
      </p:sp>
      <p:sp>
        <p:nvSpPr>
          <p:cNvPr id="16" name="Content Placeholder 1"/>
          <p:cNvSpPr txBox="1">
            <a:spLocks/>
          </p:cNvSpPr>
          <p:nvPr/>
        </p:nvSpPr>
        <p:spPr>
          <a:xfrm>
            <a:off x="208297" y="1752600"/>
            <a:ext cx="1696703" cy="120208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2800" b="1" dirty="0"/>
              <a:t>100</a:t>
            </a:r>
            <a:r>
              <a:rPr lang="en-US" sz="2800" dirty="0"/>
              <a:t> </a:t>
            </a:r>
          </a:p>
          <a:p>
            <a:pPr marL="0" indent="0" algn="ctr">
              <a:buNone/>
            </a:pPr>
            <a:r>
              <a:rPr lang="ru-RU" sz="2000" dirty="0"/>
              <a:t>Аудиторские отчеты</a:t>
            </a:r>
            <a:endParaRPr lang="en-US" sz="2000" dirty="0"/>
          </a:p>
        </p:txBody>
      </p:sp>
      <p:sp>
        <p:nvSpPr>
          <p:cNvPr id="6" name="Oval 5"/>
          <p:cNvSpPr/>
          <p:nvPr/>
        </p:nvSpPr>
        <p:spPr>
          <a:xfrm>
            <a:off x="2062846" y="1844824"/>
            <a:ext cx="4713507" cy="4330186"/>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400" b="1" dirty="0">
                <a:solidFill>
                  <a:schemeClr val="tx1"/>
                </a:solidFill>
              </a:rPr>
              <a:t>1.</a:t>
            </a:r>
            <a:r>
              <a:rPr lang="ru-RU" sz="2400" b="1" dirty="0">
                <a:solidFill>
                  <a:schemeClr val="tx1"/>
                </a:solidFill>
              </a:rPr>
              <a:t> Государственный бюджет</a:t>
            </a:r>
            <a:endParaRPr lang="en-US" sz="2400" b="1" dirty="0">
              <a:solidFill>
                <a:schemeClr val="tx1"/>
              </a:solidFill>
            </a:endParaRPr>
          </a:p>
          <a:p>
            <a:pPr algn="ctr">
              <a:lnSpc>
                <a:spcPct val="150000"/>
              </a:lnSpc>
            </a:pPr>
            <a:r>
              <a:rPr lang="en-US" sz="2400" b="1" dirty="0">
                <a:solidFill>
                  <a:schemeClr val="tx1"/>
                </a:solidFill>
              </a:rPr>
              <a:t>2.</a:t>
            </a:r>
            <a:r>
              <a:rPr lang="ru-RU" sz="2400" b="1" dirty="0">
                <a:solidFill>
                  <a:schemeClr val="tx1"/>
                </a:solidFill>
              </a:rPr>
              <a:t> Муниципальные бюджеты</a:t>
            </a:r>
            <a:endParaRPr lang="en-US" sz="2400" b="1" dirty="0">
              <a:solidFill>
                <a:schemeClr val="tx1"/>
              </a:solidFill>
            </a:endParaRPr>
          </a:p>
          <a:p>
            <a:pPr algn="ctr">
              <a:lnSpc>
                <a:spcPct val="150000"/>
              </a:lnSpc>
            </a:pPr>
            <a:r>
              <a:rPr lang="en-US" sz="2400" b="1" dirty="0">
                <a:solidFill>
                  <a:schemeClr val="tx1"/>
                </a:solidFill>
              </a:rPr>
              <a:t>3.</a:t>
            </a:r>
            <a:r>
              <a:rPr lang="ru-RU" sz="2400" b="1" dirty="0">
                <a:solidFill>
                  <a:schemeClr val="tx1"/>
                </a:solidFill>
              </a:rPr>
              <a:t>Аудит</a:t>
            </a:r>
            <a:endParaRPr lang="en-US" sz="2400" b="1" dirty="0">
              <a:solidFill>
                <a:schemeClr val="tx1"/>
              </a:solidFill>
            </a:endParaRPr>
          </a:p>
        </p:txBody>
      </p:sp>
      <p:sp>
        <p:nvSpPr>
          <p:cNvPr id="7" name="Right Arrow 6"/>
          <p:cNvSpPr/>
          <p:nvPr/>
        </p:nvSpPr>
        <p:spPr>
          <a:xfrm rot="1300335">
            <a:off x="1919691" y="2469664"/>
            <a:ext cx="603035" cy="484096"/>
          </a:xfrm>
          <a:prstGeom prst="rightArrow">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Arrow 18"/>
          <p:cNvSpPr/>
          <p:nvPr/>
        </p:nvSpPr>
        <p:spPr>
          <a:xfrm rot="19626774">
            <a:off x="1911908" y="5182174"/>
            <a:ext cx="603035" cy="484096"/>
          </a:xfrm>
          <a:prstGeom prst="right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Arrow 19"/>
          <p:cNvSpPr/>
          <p:nvPr/>
        </p:nvSpPr>
        <p:spPr>
          <a:xfrm rot="8926498">
            <a:off x="6395507" y="2541009"/>
            <a:ext cx="603035" cy="484096"/>
          </a:xfrm>
          <a:prstGeom prst="rightArrow">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Arrow 20"/>
          <p:cNvSpPr/>
          <p:nvPr/>
        </p:nvSpPr>
        <p:spPr>
          <a:xfrm rot="12788607">
            <a:off x="6247883" y="5105433"/>
            <a:ext cx="603035" cy="484096"/>
          </a:xfrm>
          <a:prstGeom prst="rightArrow">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Process 7"/>
          <p:cNvSpPr/>
          <p:nvPr/>
        </p:nvSpPr>
        <p:spPr>
          <a:xfrm>
            <a:off x="759969" y="3078481"/>
            <a:ext cx="840231" cy="45719"/>
          </a:xfrm>
          <a:prstGeom prst="flowChartProcess">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lowchart: Process 22"/>
          <p:cNvSpPr/>
          <p:nvPr/>
        </p:nvSpPr>
        <p:spPr>
          <a:xfrm>
            <a:off x="7389369" y="2971800"/>
            <a:ext cx="840231" cy="45719"/>
          </a:xfrm>
          <a:prstGeom prst="flowChartProcess">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lowchart: Process 23"/>
          <p:cNvSpPr/>
          <p:nvPr/>
        </p:nvSpPr>
        <p:spPr>
          <a:xfrm>
            <a:off x="762000" y="6324600"/>
            <a:ext cx="840231" cy="45719"/>
          </a:xfrm>
          <a:prstGeom prst="flowChartProcess">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lowchart: Process 24"/>
          <p:cNvSpPr/>
          <p:nvPr/>
        </p:nvSpPr>
        <p:spPr>
          <a:xfrm>
            <a:off x="7267312" y="6431281"/>
            <a:ext cx="840231" cy="45719"/>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316817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1295400"/>
            <a:ext cx="9144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0" name="AutoShape 4" descr="Image result for სახელმწიფო აუდიტის სამსახური"/>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9" descr="Image result for magnifie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Rectangle 1"/>
          <p:cNvSpPr/>
          <p:nvPr/>
        </p:nvSpPr>
        <p:spPr>
          <a:xfrm>
            <a:off x="1293242" y="142624"/>
            <a:ext cx="1723558" cy="776514"/>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a:t>Гос. бюджет</a:t>
            </a:r>
            <a:endParaRPr lang="en-US" sz="2400" dirty="0"/>
          </a:p>
        </p:txBody>
      </p:sp>
      <p:sp>
        <p:nvSpPr>
          <p:cNvPr id="9" name="Rectangle 8"/>
          <p:cNvSpPr/>
          <p:nvPr/>
        </p:nvSpPr>
        <p:spPr>
          <a:xfrm>
            <a:off x="3048060" y="142624"/>
            <a:ext cx="2033434" cy="7685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a:t>Муниц.</a:t>
            </a:r>
            <a:r>
              <a:rPr lang="en-US" sz="2000" dirty="0"/>
              <a:t> </a:t>
            </a:r>
            <a:r>
              <a:rPr lang="ru-RU" sz="2000" dirty="0"/>
              <a:t>бюджет</a:t>
            </a:r>
            <a:endParaRPr lang="en-US" sz="2000" dirty="0"/>
          </a:p>
        </p:txBody>
      </p:sp>
      <p:sp>
        <p:nvSpPr>
          <p:cNvPr id="12" name="Rectangle 11"/>
          <p:cNvSpPr/>
          <p:nvPr/>
        </p:nvSpPr>
        <p:spPr>
          <a:xfrm>
            <a:off x="5081494" y="142624"/>
            <a:ext cx="1938536" cy="7685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a:t>Аудит</a:t>
            </a:r>
            <a:endParaRPr lang="en-US" sz="2000" dirty="0"/>
          </a:p>
        </p:txBody>
      </p:sp>
      <p:sp>
        <p:nvSpPr>
          <p:cNvPr id="13" name="Rectangle 12"/>
          <p:cNvSpPr/>
          <p:nvPr/>
        </p:nvSpPr>
        <p:spPr>
          <a:xfrm>
            <a:off x="7015675" y="142624"/>
            <a:ext cx="1876805" cy="7685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a:solidFill>
                  <a:schemeClr val="bg1"/>
                </a:solidFill>
              </a:rPr>
              <a:t>Страница граждан</a:t>
            </a:r>
            <a:endParaRPr lang="en-US" sz="2000" b="1" dirty="0">
              <a:solidFill>
                <a:schemeClr val="bg1"/>
              </a:solidFill>
            </a:endParaRPr>
          </a:p>
        </p:txBody>
      </p:sp>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9899" y="1477770"/>
            <a:ext cx="3124201" cy="7320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600200" y="1447800"/>
            <a:ext cx="5486400" cy="646331"/>
          </a:xfrm>
          <a:prstGeom prst="rect">
            <a:avLst/>
          </a:prstGeom>
          <a:solidFill>
            <a:schemeClr val="bg1"/>
          </a:solidFill>
          <a:ln>
            <a:noFill/>
          </a:ln>
        </p:spPr>
        <p:txBody>
          <a:bodyPr wrap="square" rtlCol="0">
            <a:spAutoFit/>
          </a:bodyPr>
          <a:lstStyle/>
          <a:p>
            <a:pPr algn="ctr">
              <a:lnSpc>
                <a:spcPct val="150000"/>
              </a:lnSpc>
            </a:pPr>
            <a:r>
              <a:rPr lang="ru-RU" sz="2400" b="1" dirty="0"/>
              <a:t>Государственный бюджет</a:t>
            </a:r>
            <a:endParaRPr lang="en-US" sz="2400" b="1" dirty="0"/>
          </a:p>
        </p:txBody>
      </p:sp>
      <p:sp>
        <p:nvSpPr>
          <p:cNvPr id="6" name="Rectangle 5"/>
          <p:cNvSpPr/>
          <p:nvPr/>
        </p:nvSpPr>
        <p:spPr>
          <a:xfrm>
            <a:off x="307976" y="5181600"/>
            <a:ext cx="5178424" cy="1169551"/>
          </a:xfrm>
          <a:prstGeom prst="rect">
            <a:avLst/>
          </a:prstGeom>
        </p:spPr>
        <p:txBody>
          <a:bodyPr wrap="square">
            <a:spAutoFit/>
          </a:bodyPr>
          <a:lstStyle/>
          <a:p>
            <a:pPr marL="274320" lvl="0" indent="-274320" algn="just">
              <a:spcBef>
                <a:spcPts val="580"/>
              </a:spcBef>
              <a:buClr>
                <a:schemeClr val="accent1"/>
              </a:buClr>
              <a:buSzPct val="85000"/>
              <a:buFont typeface="Wingdings 2"/>
              <a:buChar char=""/>
            </a:pPr>
            <a:r>
              <a:rPr lang="ru-RU" sz="2000" dirty="0">
                <a:solidFill>
                  <a:schemeClr val="accent4">
                    <a:lumMod val="50000"/>
                  </a:schemeClr>
                </a:solidFill>
              </a:rPr>
              <a:t>Доходы и расходы бюджета</a:t>
            </a:r>
            <a:endParaRPr lang="ka-GE" sz="2000" dirty="0">
              <a:solidFill>
                <a:schemeClr val="accent4">
                  <a:lumMod val="50000"/>
                </a:schemeClr>
              </a:solidFill>
            </a:endParaRPr>
          </a:p>
          <a:p>
            <a:pPr marL="274320" lvl="0" indent="-274320" algn="just">
              <a:spcBef>
                <a:spcPts val="580"/>
              </a:spcBef>
              <a:buClr>
                <a:schemeClr val="accent1"/>
              </a:buClr>
              <a:buSzPct val="85000"/>
              <a:buFont typeface="Wingdings 2"/>
              <a:buChar char=""/>
            </a:pPr>
            <a:r>
              <a:rPr lang="ru-RU" sz="2000" dirty="0">
                <a:solidFill>
                  <a:schemeClr val="accent4">
                    <a:lumMod val="50000"/>
                  </a:schemeClr>
                </a:solidFill>
              </a:rPr>
              <a:t>Выполнение бюджета</a:t>
            </a:r>
            <a:endParaRPr lang="ka-GE" sz="2000" dirty="0">
              <a:solidFill>
                <a:schemeClr val="accent4">
                  <a:lumMod val="50000"/>
                </a:schemeClr>
              </a:solidFill>
            </a:endParaRPr>
          </a:p>
          <a:p>
            <a:pPr marL="274320" lvl="0" indent="-274320" algn="just">
              <a:spcBef>
                <a:spcPts val="580"/>
              </a:spcBef>
              <a:buClr>
                <a:schemeClr val="accent1"/>
              </a:buClr>
              <a:buSzPct val="85000"/>
              <a:buFont typeface="Wingdings 2"/>
              <a:buChar char=""/>
            </a:pPr>
            <a:r>
              <a:rPr lang="ru-RU" sz="2000" dirty="0">
                <a:solidFill>
                  <a:schemeClr val="accent4">
                    <a:lumMod val="50000"/>
                  </a:schemeClr>
                </a:solidFill>
              </a:rPr>
              <a:t>Структура  бюджета</a:t>
            </a:r>
            <a:endParaRPr lang="en-US" sz="2000" dirty="0">
              <a:solidFill>
                <a:schemeClr val="accent4">
                  <a:lumMod val="50000"/>
                </a:schemeClr>
              </a:solidFill>
            </a:endParaRPr>
          </a:p>
        </p:txBody>
      </p:sp>
      <p:pic>
        <p:nvPicPr>
          <p:cNvPr id="1026" name="Picture 2" descr="C:\Users\gchakvetadze\Desktop\Captur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2209800"/>
            <a:ext cx="8235950" cy="267652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943600" y="5562600"/>
            <a:ext cx="762000" cy="276999"/>
          </a:xfrm>
          <a:prstGeom prst="rect">
            <a:avLst/>
          </a:prstGeom>
          <a:solidFill>
            <a:schemeClr val="bg1"/>
          </a:solidFill>
          <a:ln>
            <a:noFill/>
          </a:ln>
        </p:spPr>
        <p:txBody>
          <a:bodyPr wrap="square" rtlCol="0">
            <a:spAutoFit/>
          </a:bodyPr>
          <a:lstStyle/>
          <a:p>
            <a:pPr algn="ctr"/>
            <a:r>
              <a:rPr lang="en-US" sz="600" b="1" dirty="0">
                <a:solidFill>
                  <a:schemeClr val="bg1">
                    <a:lumMod val="50000"/>
                  </a:schemeClr>
                </a:solidFill>
              </a:rPr>
              <a:t>Budget Receipts</a:t>
            </a:r>
          </a:p>
          <a:p>
            <a:pPr algn="ctr"/>
            <a:r>
              <a:rPr lang="en-US" sz="600" b="1" dirty="0">
                <a:solidFill>
                  <a:schemeClr val="bg1">
                    <a:lumMod val="50000"/>
                  </a:schemeClr>
                </a:solidFill>
              </a:rPr>
              <a:t>10.5 B</a:t>
            </a:r>
          </a:p>
        </p:txBody>
      </p:sp>
      <p:sp>
        <p:nvSpPr>
          <p:cNvPr id="18" name="TextBox 17"/>
          <p:cNvSpPr txBox="1"/>
          <p:nvPr/>
        </p:nvSpPr>
        <p:spPr>
          <a:xfrm>
            <a:off x="7639205" y="5562600"/>
            <a:ext cx="762000" cy="276999"/>
          </a:xfrm>
          <a:prstGeom prst="rect">
            <a:avLst/>
          </a:prstGeom>
          <a:solidFill>
            <a:schemeClr val="bg1"/>
          </a:solidFill>
          <a:ln>
            <a:noFill/>
          </a:ln>
        </p:spPr>
        <p:txBody>
          <a:bodyPr wrap="square" rtlCol="0">
            <a:spAutoFit/>
          </a:bodyPr>
          <a:lstStyle/>
          <a:p>
            <a:pPr algn="ctr"/>
            <a:r>
              <a:rPr lang="en-US" sz="600" b="1" dirty="0">
                <a:solidFill>
                  <a:schemeClr val="bg1">
                    <a:lumMod val="50000"/>
                  </a:schemeClr>
                </a:solidFill>
              </a:rPr>
              <a:t>Budget Payments</a:t>
            </a:r>
          </a:p>
          <a:p>
            <a:pPr algn="ctr"/>
            <a:r>
              <a:rPr lang="en-US" sz="600" b="1" dirty="0">
                <a:solidFill>
                  <a:schemeClr val="bg1">
                    <a:lumMod val="50000"/>
                  </a:schemeClr>
                </a:solidFill>
              </a:rPr>
              <a:t>10.4 B</a:t>
            </a:r>
          </a:p>
        </p:txBody>
      </p:sp>
      <p:pic>
        <p:nvPicPr>
          <p:cNvPr id="19"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8449" y="2276476"/>
            <a:ext cx="8534400" cy="25241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86400" y="5034266"/>
            <a:ext cx="1524000" cy="14651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77410" y="5001993"/>
            <a:ext cx="1485589" cy="14597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442624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1295400"/>
            <a:ext cx="9144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0" name="AutoShape 4" descr="Image result for სახელმწიფო აუდიტის სამსახური"/>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9" descr="Image result for magnifie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Content Placeholder 1"/>
          <p:cNvSpPr>
            <a:spLocks noGrp="1"/>
          </p:cNvSpPr>
          <p:nvPr>
            <p:ph idx="1"/>
          </p:nvPr>
        </p:nvSpPr>
        <p:spPr>
          <a:xfrm>
            <a:off x="380999" y="5172075"/>
            <a:ext cx="8451849" cy="1304925"/>
          </a:xfrm>
        </p:spPr>
        <p:txBody>
          <a:bodyPr>
            <a:normAutofit fontScale="55000" lnSpcReduction="20000"/>
          </a:bodyPr>
          <a:lstStyle/>
          <a:p>
            <a:r>
              <a:rPr lang="ru-RU" sz="2400" dirty="0"/>
              <a:t>Какие программы финансируются из гос. бюджета</a:t>
            </a:r>
            <a:r>
              <a:rPr lang="ka-GE" sz="2400" dirty="0">
                <a:solidFill>
                  <a:schemeClr val="accent4">
                    <a:lumMod val="50000"/>
                  </a:schemeClr>
                </a:solidFill>
              </a:rPr>
              <a:t>?</a:t>
            </a:r>
          </a:p>
          <a:p>
            <a:endParaRPr lang="en-US" sz="2400" dirty="0"/>
          </a:p>
          <a:p>
            <a:r>
              <a:rPr lang="ru-RU" sz="2400" dirty="0"/>
              <a:t>Как распределяется государственные средства между министерствами/организациями</a:t>
            </a:r>
            <a:r>
              <a:rPr lang="ka-GE" sz="2400" dirty="0">
                <a:solidFill>
                  <a:schemeClr val="accent4">
                    <a:lumMod val="50000"/>
                  </a:schemeClr>
                </a:solidFill>
              </a:rPr>
              <a:t>?</a:t>
            </a:r>
          </a:p>
          <a:p>
            <a:pPr marL="0" indent="0">
              <a:buNone/>
            </a:pPr>
            <a:endParaRPr lang="ru-RU" sz="2400" dirty="0"/>
          </a:p>
          <a:p>
            <a:r>
              <a:rPr lang="ru-RU" sz="2400" dirty="0"/>
              <a:t>Как освоиваются выделенные на программы ресурсы</a:t>
            </a:r>
            <a:r>
              <a:rPr lang="ka-GE" sz="2400" dirty="0">
                <a:solidFill>
                  <a:schemeClr val="accent4">
                    <a:lumMod val="50000"/>
                  </a:schemeClr>
                </a:solidFill>
              </a:rPr>
              <a:t>?</a:t>
            </a:r>
          </a:p>
          <a:p>
            <a:endParaRPr lang="ru-RU" sz="2400" dirty="0"/>
          </a:p>
          <a:p>
            <a:endParaRPr lang="en-US" sz="2400" dirty="0"/>
          </a:p>
        </p:txBody>
      </p:sp>
      <p:sp>
        <p:nvSpPr>
          <p:cNvPr id="16" name="TextBox 15"/>
          <p:cNvSpPr txBox="1"/>
          <p:nvPr/>
        </p:nvSpPr>
        <p:spPr>
          <a:xfrm>
            <a:off x="3048000" y="1447800"/>
            <a:ext cx="2895600" cy="461665"/>
          </a:xfrm>
          <a:prstGeom prst="rect">
            <a:avLst/>
          </a:prstGeom>
          <a:solidFill>
            <a:schemeClr val="bg1"/>
          </a:solidFill>
          <a:ln>
            <a:noFill/>
          </a:ln>
        </p:spPr>
        <p:txBody>
          <a:bodyPr wrap="square" rtlCol="0">
            <a:spAutoFit/>
          </a:bodyPr>
          <a:lstStyle/>
          <a:p>
            <a:pPr algn="ctr"/>
            <a:r>
              <a:rPr lang="ru-RU" sz="2400" b="1" dirty="0">
                <a:solidFill>
                  <a:schemeClr val="bg1">
                    <a:lumMod val="50000"/>
                  </a:schemeClr>
                </a:solidFill>
              </a:rPr>
              <a:t>Расходы бюджета</a:t>
            </a:r>
            <a:endParaRPr lang="en-US" sz="2400" b="1" dirty="0">
              <a:solidFill>
                <a:schemeClr val="bg1">
                  <a:lumMod val="50000"/>
                </a:schemeClr>
              </a:solidFill>
            </a:endParaRPr>
          </a:p>
        </p:txBody>
      </p:sp>
      <p:pic>
        <p:nvPicPr>
          <p:cNvPr id="1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7735" y="1905000"/>
            <a:ext cx="859065" cy="2068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Rectangle 21"/>
          <p:cNvSpPr/>
          <p:nvPr/>
        </p:nvSpPr>
        <p:spPr>
          <a:xfrm>
            <a:off x="1552123" y="124356"/>
            <a:ext cx="1957805" cy="776514"/>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a:t>Гос. бюджет</a:t>
            </a:r>
            <a:endParaRPr lang="en-US" sz="2400" dirty="0"/>
          </a:p>
        </p:txBody>
      </p:sp>
      <p:sp>
        <p:nvSpPr>
          <p:cNvPr id="27" name="Rectangle 26"/>
          <p:cNvSpPr/>
          <p:nvPr/>
        </p:nvSpPr>
        <p:spPr>
          <a:xfrm>
            <a:off x="3536167" y="124356"/>
            <a:ext cx="1962999" cy="7685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a:t>Муниц.</a:t>
            </a:r>
            <a:r>
              <a:rPr lang="en-US" sz="2000" dirty="0"/>
              <a:t> </a:t>
            </a:r>
            <a:r>
              <a:rPr lang="ru-RU" sz="2000" dirty="0"/>
              <a:t>бюджет</a:t>
            </a:r>
            <a:endParaRPr lang="en-US" sz="2000" dirty="0"/>
          </a:p>
        </p:txBody>
      </p:sp>
      <p:sp>
        <p:nvSpPr>
          <p:cNvPr id="28" name="Rectangle 27"/>
          <p:cNvSpPr/>
          <p:nvPr/>
        </p:nvSpPr>
        <p:spPr>
          <a:xfrm>
            <a:off x="5512481" y="127312"/>
            <a:ext cx="1656184" cy="7685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a:t>Аудит</a:t>
            </a:r>
            <a:endParaRPr lang="en-US" sz="2000" dirty="0"/>
          </a:p>
        </p:txBody>
      </p:sp>
      <p:sp>
        <p:nvSpPr>
          <p:cNvPr id="29" name="Rectangle 28"/>
          <p:cNvSpPr/>
          <p:nvPr/>
        </p:nvSpPr>
        <p:spPr>
          <a:xfrm>
            <a:off x="7168665" y="128179"/>
            <a:ext cx="1596553" cy="7685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a:solidFill>
                  <a:schemeClr val="bg1"/>
                </a:solidFill>
              </a:rPr>
              <a:t>Страница граждан</a:t>
            </a:r>
            <a:endParaRPr lang="en-US" sz="2000" b="1" dirty="0">
              <a:solidFill>
                <a:schemeClr val="bg1"/>
              </a:solidFill>
            </a:endParaRP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2030551"/>
            <a:ext cx="7616822" cy="31415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020674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txBox="1">
            <a:spLocks/>
          </p:cNvSpPr>
          <p:nvPr/>
        </p:nvSpPr>
        <p:spPr>
          <a:xfrm>
            <a:off x="1187624" y="188640"/>
            <a:ext cx="7272808" cy="685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2400" b="1" dirty="0">
                <a:solidFill>
                  <a:schemeClr val="accent2">
                    <a:lumMod val="75000"/>
                  </a:schemeClr>
                </a:solidFill>
              </a:rPr>
              <a:t>Индекс открытости бюджета Грузии </a:t>
            </a:r>
            <a:r>
              <a:rPr lang="ka-GE" sz="2400" b="1" dirty="0">
                <a:solidFill>
                  <a:schemeClr val="accent2">
                    <a:lumMod val="75000"/>
                  </a:schemeClr>
                </a:solidFill>
              </a:rPr>
              <a:t>2006-201</a:t>
            </a:r>
            <a:r>
              <a:rPr lang="en-US" sz="2400" b="1" dirty="0">
                <a:solidFill>
                  <a:schemeClr val="accent2">
                    <a:lumMod val="75000"/>
                  </a:schemeClr>
                </a:solidFill>
              </a:rPr>
              <a:t>7</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97849702"/>
              </p:ext>
            </p:extLst>
          </p:nvPr>
        </p:nvGraphicFramePr>
        <p:xfrm>
          <a:off x="152400" y="1066800"/>
          <a:ext cx="8308032" cy="2434208"/>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152400" y="3789040"/>
            <a:ext cx="8884096" cy="1138773"/>
          </a:xfrm>
          <a:prstGeom prst="rect">
            <a:avLst/>
          </a:prstGeom>
          <a:noFill/>
        </p:spPr>
        <p:txBody>
          <a:bodyPr wrap="square" rtlCol="0">
            <a:spAutoFit/>
          </a:bodyPr>
          <a:lstStyle/>
          <a:p>
            <a:pPr marL="285750" indent="-285750" algn="just">
              <a:buFont typeface="Wingdings" panose="05000000000000000000" pitchFamily="2" charset="2"/>
              <a:buChar char="Ø"/>
            </a:pPr>
            <a:r>
              <a:rPr lang="ru-RU" i="1" dirty="0">
                <a:solidFill>
                  <a:schemeClr val="tx1">
                    <a:lumMod val="85000"/>
                    <a:lumOff val="15000"/>
                  </a:schemeClr>
                </a:solidFill>
                <a:latin typeface="+mj-lt"/>
              </a:rPr>
              <a:t>Благодаря проведенным реформам</a:t>
            </a:r>
            <a:r>
              <a:rPr lang="ka-GE" i="1" dirty="0">
                <a:solidFill>
                  <a:schemeClr val="tx1">
                    <a:lumMod val="85000"/>
                    <a:lumOff val="15000"/>
                  </a:schemeClr>
                </a:solidFill>
                <a:latin typeface="+mj-lt"/>
              </a:rPr>
              <a:t>, „</a:t>
            </a:r>
            <a:r>
              <a:rPr lang="ru-RU" i="1" dirty="0">
                <a:solidFill>
                  <a:schemeClr val="tx1">
                    <a:lumMod val="85000"/>
                    <a:lumOff val="15000"/>
                  </a:schemeClr>
                </a:solidFill>
                <a:latin typeface="+mj-lt"/>
              </a:rPr>
              <a:t>В обзоре открытости бюджета - </a:t>
            </a:r>
            <a:r>
              <a:rPr lang="ka-GE" i="1" dirty="0">
                <a:solidFill>
                  <a:schemeClr val="tx1">
                    <a:lumMod val="85000"/>
                    <a:lumOff val="15000"/>
                  </a:schemeClr>
                </a:solidFill>
                <a:latin typeface="+mj-lt"/>
              </a:rPr>
              <a:t>201</a:t>
            </a:r>
            <a:r>
              <a:rPr lang="en-US" i="1" dirty="0">
                <a:solidFill>
                  <a:schemeClr val="tx1">
                    <a:lumMod val="85000"/>
                    <a:lumOff val="15000"/>
                  </a:schemeClr>
                </a:solidFill>
                <a:latin typeface="+mj-lt"/>
              </a:rPr>
              <a:t>7</a:t>
            </a:r>
            <a:r>
              <a:rPr lang="ka-GE" i="1" dirty="0">
                <a:solidFill>
                  <a:schemeClr val="tx1">
                    <a:lumMod val="85000"/>
                    <a:lumOff val="15000"/>
                  </a:schemeClr>
                </a:solidFill>
                <a:latin typeface="+mj-lt"/>
              </a:rPr>
              <a:t>“ (</a:t>
            </a:r>
            <a:r>
              <a:rPr lang="en-US" i="1" dirty="0">
                <a:solidFill>
                  <a:schemeClr val="tx1">
                    <a:lumMod val="85000"/>
                    <a:lumOff val="15000"/>
                  </a:schemeClr>
                </a:solidFill>
                <a:latin typeface="+mj-lt"/>
              </a:rPr>
              <a:t>Open Budget Survey 2017) </a:t>
            </a:r>
            <a:r>
              <a:rPr lang="ru-RU" i="1" dirty="0">
                <a:solidFill>
                  <a:schemeClr val="tx1">
                    <a:lumMod val="85000"/>
                    <a:lumOff val="15000"/>
                  </a:schemeClr>
                </a:solidFill>
                <a:latin typeface="+mj-lt"/>
              </a:rPr>
              <a:t>Грузия получила 82 балла</a:t>
            </a:r>
            <a:r>
              <a:rPr lang="ka-GE" i="1" dirty="0">
                <a:solidFill>
                  <a:schemeClr val="tx1">
                    <a:lumMod val="85000"/>
                    <a:lumOff val="15000"/>
                  </a:schemeClr>
                </a:solidFill>
                <a:latin typeface="+mj-lt"/>
              </a:rPr>
              <a:t> </a:t>
            </a:r>
            <a:r>
              <a:rPr lang="ru-RU" i="1" dirty="0">
                <a:solidFill>
                  <a:schemeClr val="tx1">
                    <a:lumMod val="85000"/>
                    <a:lumOff val="15000"/>
                  </a:schemeClr>
                </a:solidFill>
                <a:latin typeface="+mj-lt"/>
              </a:rPr>
              <a:t>(</a:t>
            </a:r>
            <a:r>
              <a:rPr lang="ka-GE" i="1" dirty="0">
                <a:solidFill>
                  <a:schemeClr val="tx1">
                    <a:lumMod val="85000"/>
                    <a:lumOff val="15000"/>
                  </a:schemeClr>
                </a:solidFill>
                <a:latin typeface="+mj-lt"/>
              </a:rPr>
              <a:t>11</a:t>
            </a:r>
            <a:r>
              <a:rPr lang="en-US" i="1" dirty="0">
                <a:solidFill>
                  <a:schemeClr val="tx1">
                    <a:lumMod val="85000"/>
                    <a:lumOff val="15000"/>
                  </a:schemeClr>
                </a:solidFill>
                <a:latin typeface="+mj-lt"/>
              </a:rPr>
              <a:t>5</a:t>
            </a:r>
            <a:r>
              <a:rPr lang="ka-GE" i="1" dirty="0">
                <a:solidFill>
                  <a:schemeClr val="tx1">
                    <a:lumMod val="85000"/>
                    <a:lumOff val="15000"/>
                  </a:schemeClr>
                </a:solidFill>
                <a:latin typeface="+mj-lt"/>
              </a:rPr>
              <a:t> </a:t>
            </a:r>
            <a:r>
              <a:rPr lang="ru-RU" i="1" dirty="0">
                <a:solidFill>
                  <a:schemeClr val="tx1">
                    <a:lumMod val="85000"/>
                    <a:lumOff val="15000"/>
                  </a:schemeClr>
                </a:solidFill>
                <a:latin typeface="+mj-lt"/>
              </a:rPr>
              <a:t>стран), резко улучшила свои позиции в сравнении с 2012 годом (</a:t>
            </a:r>
            <a:r>
              <a:rPr lang="ka-GE" i="1" dirty="0">
                <a:solidFill>
                  <a:schemeClr val="tx1">
                    <a:lumMod val="85000"/>
                    <a:lumOff val="15000"/>
                  </a:schemeClr>
                </a:solidFill>
                <a:latin typeface="+mj-lt"/>
              </a:rPr>
              <a:t>33 </a:t>
            </a:r>
            <a:r>
              <a:rPr lang="ru-RU" i="1" dirty="0">
                <a:solidFill>
                  <a:schemeClr val="tx1">
                    <a:lumMod val="85000"/>
                    <a:lumOff val="15000"/>
                  </a:schemeClr>
                </a:solidFill>
                <a:latin typeface="+mj-lt"/>
              </a:rPr>
              <a:t>место)</a:t>
            </a:r>
            <a:r>
              <a:rPr lang="ka-GE" i="1" dirty="0">
                <a:solidFill>
                  <a:schemeClr val="tx1">
                    <a:lumMod val="85000"/>
                    <a:lumOff val="15000"/>
                  </a:schemeClr>
                </a:solidFill>
                <a:latin typeface="+mj-lt"/>
              </a:rPr>
              <a:t> </a:t>
            </a:r>
            <a:r>
              <a:rPr lang="ru-RU" i="1" dirty="0">
                <a:solidFill>
                  <a:schemeClr val="tx1">
                    <a:lumMod val="85000"/>
                    <a:lumOff val="15000"/>
                  </a:schemeClr>
                </a:solidFill>
                <a:latin typeface="+mj-lt"/>
              </a:rPr>
              <a:t>и заняла пятую позицию.</a:t>
            </a:r>
            <a:endParaRPr lang="ka-GE" i="1" dirty="0">
              <a:solidFill>
                <a:schemeClr val="tx1">
                  <a:lumMod val="85000"/>
                  <a:lumOff val="15000"/>
                </a:schemeClr>
              </a:solidFill>
              <a:latin typeface="+mj-lt"/>
            </a:endParaRPr>
          </a:p>
          <a:p>
            <a:endParaRPr lang="en-US" sz="1400" dirty="0">
              <a:latin typeface="+mj-lt"/>
            </a:endParaRPr>
          </a:p>
        </p:txBody>
      </p:sp>
    </p:spTree>
    <p:extLst>
      <p:ext uri="{BB962C8B-B14F-4D97-AF65-F5344CB8AC3E}">
        <p14:creationId xmlns:p14="http://schemas.microsoft.com/office/powerpoint/2010/main" val="329666307"/>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955999"/>
            <a:ext cx="8646522" cy="24636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 name="Straight Connector 3"/>
          <p:cNvCxnSpPr/>
          <p:nvPr/>
        </p:nvCxnSpPr>
        <p:spPr>
          <a:xfrm>
            <a:off x="0" y="1295400"/>
            <a:ext cx="9144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0" name="AutoShape 4" descr="Image result for სახელმწიფო აუდიტის სამსახური"/>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9" descr="Image result for magnifie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Rectangle 4"/>
          <p:cNvSpPr/>
          <p:nvPr/>
        </p:nvSpPr>
        <p:spPr>
          <a:xfrm>
            <a:off x="312925" y="5229200"/>
            <a:ext cx="8604249" cy="892552"/>
          </a:xfrm>
          <a:prstGeom prst="rect">
            <a:avLst/>
          </a:prstGeom>
        </p:spPr>
        <p:txBody>
          <a:bodyPr wrap="square">
            <a:spAutoFit/>
          </a:bodyPr>
          <a:lstStyle/>
          <a:p>
            <a:pPr marL="274320" indent="-274320" algn="just">
              <a:spcBef>
                <a:spcPts val="580"/>
              </a:spcBef>
              <a:buClr>
                <a:schemeClr val="accent1"/>
              </a:buClr>
              <a:buSzPct val="85000"/>
              <a:buFont typeface="Wingdings 2"/>
              <a:buChar char=""/>
            </a:pPr>
            <a:r>
              <a:rPr lang="ru-RU" sz="1400" dirty="0"/>
              <a:t>количество сотрудников и их доходы</a:t>
            </a:r>
            <a:endParaRPr lang="en-US" sz="1400" dirty="0"/>
          </a:p>
          <a:p>
            <a:pPr marL="274320" indent="-274320" algn="just">
              <a:spcBef>
                <a:spcPts val="580"/>
              </a:spcBef>
              <a:buClr>
                <a:schemeClr val="accent1"/>
              </a:buClr>
              <a:buSzPct val="85000"/>
              <a:buFont typeface="Wingdings 2"/>
              <a:buChar char=""/>
            </a:pPr>
            <a:r>
              <a:rPr lang="ru-RU" sz="1400" dirty="0"/>
              <a:t>доля премий в заработной плате</a:t>
            </a:r>
            <a:endParaRPr lang="en-US" sz="1400" dirty="0"/>
          </a:p>
          <a:p>
            <a:pPr marL="274320" lvl="0" indent="-274320" algn="just">
              <a:spcBef>
                <a:spcPts val="580"/>
              </a:spcBef>
              <a:buClr>
                <a:schemeClr val="accent1"/>
              </a:buClr>
              <a:buSzPct val="85000"/>
              <a:buFont typeface="Wingdings 2"/>
              <a:buChar char=""/>
            </a:pPr>
            <a:r>
              <a:rPr lang="ru-RU" sz="1400" dirty="0"/>
              <a:t>структура административных расходов организаций</a:t>
            </a:r>
          </a:p>
        </p:txBody>
      </p:sp>
      <p:sp>
        <p:nvSpPr>
          <p:cNvPr id="14" name="TextBox 13"/>
          <p:cNvSpPr txBox="1"/>
          <p:nvPr/>
        </p:nvSpPr>
        <p:spPr>
          <a:xfrm>
            <a:off x="2428874" y="1376223"/>
            <a:ext cx="4038600" cy="461665"/>
          </a:xfrm>
          <a:prstGeom prst="rect">
            <a:avLst/>
          </a:prstGeom>
          <a:solidFill>
            <a:schemeClr val="bg1"/>
          </a:solidFill>
          <a:ln>
            <a:noFill/>
          </a:ln>
        </p:spPr>
        <p:txBody>
          <a:bodyPr wrap="square" rtlCol="0">
            <a:spAutoFit/>
          </a:bodyPr>
          <a:lstStyle/>
          <a:p>
            <a:pPr algn="ctr"/>
            <a:r>
              <a:rPr lang="ru-RU" sz="2400" b="1" dirty="0">
                <a:solidFill>
                  <a:schemeClr val="bg1">
                    <a:lumMod val="50000"/>
                  </a:schemeClr>
                </a:solidFill>
              </a:rPr>
              <a:t>Административные расходы</a:t>
            </a:r>
            <a:endParaRPr lang="en-US" sz="2400" b="1" dirty="0">
              <a:solidFill>
                <a:schemeClr val="bg1">
                  <a:lumMod val="50000"/>
                </a:schemeClr>
              </a:solidFill>
            </a:endParaRPr>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93935" y="1850588"/>
            <a:ext cx="859065" cy="2068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Rectangle 18"/>
          <p:cNvSpPr/>
          <p:nvPr/>
        </p:nvSpPr>
        <p:spPr>
          <a:xfrm>
            <a:off x="1259632" y="118615"/>
            <a:ext cx="1979240" cy="776514"/>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a:t>Гос. бюджет</a:t>
            </a:r>
            <a:endParaRPr lang="en-US" sz="2400" dirty="0"/>
          </a:p>
        </p:txBody>
      </p:sp>
      <p:sp>
        <p:nvSpPr>
          <p:cNvPr id="20" name="Rectangle 19"/>
          <p:cNvSpPr/>
          <p:nvPr/>
        </p:nvSpPr>
        <p:spPr>
          <a:xfrm>
            <a:off x="3251573" y="122584"/>
            <a:ext cx="1955798" cy="7685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a:t>Муниц.</a:t>
            </a:r>
            <a:r>
              <a:rPr lang="en-US" sz="2000"/>
              <a:t> </a:t>
            </a:r>
            <a:r>
              <a:rPr lang="ru-RU" sz="2000"/>
              <a:t>бюджет</a:t>
            </a:r>
            <a:endParaRPr lang="en-US" sz="2000" dirty="0"/>
          </a:p>
        </p:txBody>
      </p:sp>
      <p:sp>
        <p:nvSpPr>
          <p:cNvPr id="22" name="Rectangle 21"/>
          <p:cNvSpPr/>
          <p:nvPr/>
        </p:nvSpPr>
        <p:spPr>
          <a:xfrm>
            <a:off x="7092280" y="122584"/>
            <a:ext cx="1920940" cy="7685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a:solidFill>
                  <a:schemeClr val="bg1"/>
                </a:solidFill>
              </a:rPr>
              <a:t>Страница граждан</a:t>
            </a:r>
            <a:endParaRPr lang="en-US" sz="2000" b="1" dirty="0">
              <a:solidFill>
                <a:schemeClr val="bg1"/>
              </a:solidFill>
            </a:endParaRPr>
          </a:p>
        </p:txBody>
      </p:sp>
      <p:pic>
        <p:nvPicPr>
          <p:cNvPr id="1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1877793"/>
            <a:ext cx="8772900" cy="28466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Rectangle 14"/>
          <p:cNvSpPr/>
          <p:nvPr/>
        </p:nvSpPr>
        <p:spPr>
          <a:xfrm>
            <a:off x="5220072" y="122584"/>
            <a:ext cx="1859507" cy="7685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a:t>Аудит</a:t>
            </a:r>
            <a:endParaRPr lang="en-US" sz="2000" dirty="0"/>
          </a:p>
        </p:txBody>
      </p:sp>
    </p:spTree>
    <p:extLst>
      <p:ext uri="{BB962C8B-B14F-4D97-AF65-F5344CB8AC3E}">
        <p14:creationId xmlns:p14="http://schemas.microsoft.com/office/powerpoint/2010/main" val="17231202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1295400"/>
            <a:ext cx="9144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0" name="AutoShape 4" descr="Image result for სახელმწიფო აუდიტის სამსახური"/>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9" descr="Image result for magnifie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TextBox 22"/>
          <p:cNvSpPr txBox="1"/>
          <p:nvPr/>
        </p:nvSpPr>
        <p:spPr>
          <a:xfrm>
            <a:off x="1905000" y="1371600"/>
            <a:ext cx="4952999" cy="461665"/>
          </a:xfrm>
          <a:prstGeom prst="rect">
            <a:avLst/>
          </a:prstGeom>
          <a:solidFill>
            <a:schemeClr val="bg1"/>
          </a:solidFill>
          <a:ln>
            <a:noFill/>
          </a:ln>
        </p:spPr>
        <p:txBody>
          <a:bodyPr wrap="square" rtlCol="0">
            <a:spAutoFit/>
          </a:bodyPr>
          <a:lstStyle/>
          <a:p>
            <a:pPr algn="ctr"/>
            <a:r>
              <a:rPr lang="ru-RU" sz="2400" b="1" dirty="0">
                <a:solidFill>
                  <a:schemeClr val="bg1">
                    <a:lumMod val="50000"/>
                  </a:schemeClr>
                </a:solidFill>
              </a:rPr>
              <a:t>Доходы бюджета</a:t>
            </a:r>
            <a:endParaRPr lang="en-US" sz="2400" b="1" dirty="0">
              <a:solidFill>
                <a:schemeClr val="bg1">
                  <a:lumMod val="50000"/>
                </a:schemeClr>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199" y="1791468"/>
            <a:ext cx="452437" cy="1897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 name="Content Placeholder 1"/>
          <p:cNvSpPr txBox="1">
            <a:spLocks/>
          </p:cNvSpPr>
          <p:nvPr/>
        </p:nvSpPr>
        <p:spPr>
          <a:xfrm>
            <a:off x="307975" y="5445224"/>
            <a:ext cx="8601074" cy="1047328"/>
          </a:xfrm>
          <a:prstGeom prst="rect">
            <a:avLst/>
          </a:prstGeom>
        </p:spPr>
        <p:txBody>
          <a:bodyPr vert="horz">
            <a:no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algn="just"/>
            <a:r>
              <a:rPr lang="ru-RU" sz="1400" dirty="0"/>
              <a:t>Сумма доходов государственного бюджета</a:t>
            </a:r>
          </a:p>
          <a:p>
            <a:pPr algn="just"/>
            <a:r>
              <a:rPr lang="ru-RU" sz="1400" dirty="0"/>
              <a:t>Структура налоговых поступлений и динамика мобилизации</a:t>
            </a:r>
            <a:endParaRPr lang="en-US" sz="1400" dirty="0"/>
          </a:p>
        </p:txBody>
      </p:sp>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2874" y="1981200"/>
            <a:ext cx="7865326" cy="31225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Rectangle 12"/>
          <p:cNvSpPr/>
          <p:nvPr/>
        </p:nvSpPr>
        <p:spPr>
          <a:xfrm>
            <a:off x="3059832" y="160337"/>
            <a:ext cx="1984276" cy="7685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a:t>Муниц.</a:t>
            </a:r>
            <a:r>
              <a:rPr lang="en-US" sz="2000" dirty="0"/>
              <a:t> </a:t>
            </a:r>
            <a:r>
              <a:rPr lang="ru-RU" sz="2000" dirty="0"/>
              <a:t>бюджет</a:t>
            </a:r>
            <a:endParaRPr lang="en-US" sz="2000" dirty="0"/>
          </a:p>
        </p:txBody>
      </p:sp>
      <p:sp>
        <p:nvSpPr>
          <p:cNvPr id="14" name="Rectangle 13"/>
          <p:cNvSpPr/>
          <p:nvPr/>
        </p:nvSpPr>
        <p:spPr>
          <a:xfrm>
            <a:off x="5076056" y="160337"/>
            <a:ext cx="2016224" cy="7685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a:t>Аудит</a:t>
            </a:r>
            <a:endParaRPr lang="en-US" sz="2000" dirty="0"/>
          </a:p>
        </p:txBody>
      </p:sp>
      <p:sp>
        <p:nvSpPr>
          <p:cNvPr id="15" name="Rectangle 14"/>
          <p:cNvSpPr/>
          <p:nvPr/>
        </p:nvSpPr>
        <p:spPr>
          <a:xfrm>
            <a:off x="7092280" y="160477"/>
            <a:ext cx="1986409" cy="7685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a:solidFill>
                  <a:schemeClr val="bg1"/>
                </a:solidFill>
              </a:rPr>
              <a:t>Страница граждан</a:t>
            </a:r>
            <a:endParaRPr lang="en-US" sz="2000" b="1" dirty="0">
              <a:solidFill>
                <a:schemeClr val="bg1"/>
              </a:solidFill>
            </a:endParaRPr>
          </a:p>
        </p:txBody>
      </p:sp>
      <p:sp>
        <p:nvSpPr>
          <p:cNvPr id="16" name="Rectangle 15"/>
          <p:cNvSpPr/>
          <p:nvPr/>
        </p:nvSpPr>
        <p:spPr>
          <a:xfrm>
            <a:off x="1187624" y="160337"/>
            <a:ext cx="1856234" cy="776514"/>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a:t>Гос. бюджет</a:t>
            </a:r>
            <a:endParaRPr lang="en-US" sz="2400" dirty="0"/>
          </a:p>
        </p:txBody>
      </p:sp>
    </p:spTree>
    <p:extLst>
      <p:ext uri="{BB962C8B-B14F-4D97-AF65-F5344CB8AC3E}">
        <p14:creationId xmlns:p14="http://schemas.microsoft.com/office/powerpoint/2010/main" val="21873920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1295400"/>
            <a:ext cx="9144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0" name="AutoShape 4" descr="Image result for სახელმწიფო აუდიტის სამსახური"/>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9" descr="Image result for magnifie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Content Placeholder 1"/>
          <p:cNvSpPr>
            <a:spLocks noGrp="1"/>
          </p:cNvSpPr>
          <p:nvPr>
            <p:ph idx="1"/>
          </p:nvPr>
        </p:nvSpPr>
        <p:spPr>
          <a:xfrm>
            <a:off x="493711" y="5218503"/>
            <a:ext cx="8254753" cy="1018809"/>
          </a:xfrm>
        </p:spPr>
        <p:txBody>
          <a:bodyPr>
            <a:noAutofit/>
          </a:bodyPr>
          <a:lstStyle/>
          <a:p>
            <a:pPr lvl="0" algn="just"/>
            <a:r>
              <a:rPr lang="ru-RU" sz="1400" dirty="0">
                <a:solidFill>
                  <a:schemeClr val="tx2"/>
                </a:solidFill>
              </a:rPr>
              <a:t>Объем гос. долга</a:t>
            </a:r>
            <a:endParaRPr lang="ka-GE" sz="1400" dirty="0">
              <a:solidFill>
                <a:schemeClr val="tx2"/>
              </a:solidFill>
            </a:endParaRPr>
          </a:p>
          <a:p>
            <a:pPr lvl="0" algn="just"/>
            <a:r>
              <a:rPr lang="ru-RU" sz="1400" dirty="0">
                <a:solidFill>
                  <a:schemeClr val="tx2"/>
                </a:solidFill>
              </a:rPr>
              <a:t>Влияние курса на гос. долг </a:t>
            </a:r>
            <a:endParaRPr lang="ka-GE" sz="1400" dirty="0">
              <a:solidFill>
                <a:schemeClr val="tx2"/>
              </a:solidFill>
            </a:endParaRPr>
          </a:p>
          <a:p>
            <a:pPr lvl="0" algn="just"/>
            <a:r>
              <a:rPr lang="ru-RU" sz="1400" dirty="0">
                <a:solidFill>
                  <a:schemeClr val="tx2"/>
                </a:solidFill>
              </a:rPr>
              <a:t>Структура внешнего и внутреннего долга</a:t>
            </a:r>
            <a:endParaRPr lang="ka-GE" sz="1400" dirty="0">
              <a:solidFill>
                <a:schemeClr val="tx2"/>
              </a:solidFill>
            </a:endParaRPr>
          </a:p>
          <a:p>
            <a:pPr lvl="0" algn="just"/>
            <a:r>
              <a:rPr lang="ru-RU" sz="1400" dirty="0">
                <a:solidFill>
                  <a:schemeClr val="tx2"/>
                </a:solidFill>
              </a:rPr>
              <a:t>Освоение кредитных средств выделенных на инвестиционные проекты</a:t>
            </a:r>
            <a:endParaRPr lang="en-US" sz="1400" dirty="0">
              <a:solidFill>
                <a:schemeClr val="tx2"/>
              </a:solidFill>
            </a:endParaRPr>
          </a:p>
        </p:txBody>
      </p:sp>
      <p:sp>
        <p:nvSpPr>
          <p:cNvPr id="23" name="TextBox 22"/>
          <p:cNvSpPr txBox="1"/>
          <p:nvPr/>
        </p:nvSpPr>
        <p:spPr>
          <a:xfrm>
            <a:off x="1905000" y="1367135"/>
            <a:ext cx="4648199" cy="461665"/>
          </a:xfrm>
          <a:prstGeom prst="rect">
            <a:avLst/>
          </a:prstGeom>
          <a:solidFill>
            <a:schemeClr val="bg1"/>
          </a:solidFill>
          <a:ln>
            <a:noFill/>
          </a:ln>
        </p:spPr>
        <p:txBody>
          <a:bodyPr wrap="square" rtlCol="0">
            <a:spAutoFit/>
          </a:bodyPr>
          <a:lstStyle/>
          <a:p>
            <a:pPr algn="ctr"/>
            <a:r>
              <a:rPr lang="ru-RU" sz="2400" b="1" dirty="0">
                <a:solidFill>
                  <a:schemeClr val="bg1">
                    <a:lumMod val="50000"/>
                  </a:schemeClr>
                </a:solidFill>
              </a:rPr>
              <a:t>Государственный долг</a:t>
            </a:r>
            <a:endParaRPr lang="en-US" sz="2400" b="1" dirty="0">
              <a:solidFill>
                <a:schemeClr val="bg1">
                  <a:lumMod val="50000"/>
                </a:schemeClr>
              </a:solidFill>
            </a:endParaRPr>
          </a:p>
        </p:txBody>
      </p:sp>
      <p:pic>
        <p:nvPicPr>
          <p:cNvPr id="2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41535" y="1774388"/>
            <a:ext cx="859065" cy="2068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Rectangle 15"/>
          <p:cNvSpPr/>
          <p:nvPr/>
        </p:nvSpPr>
        <p:spPr>
          <a:xfrm>
            <a:off x="1518045" y="147323"/>
            <a:ext cx="2130425" cy="776514"/>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a:t>Гос. бюджет</a:t>
            </a:r>
            <a:endParaRPr lang="en-US" sz="2400" dirty="0"/>
          </a:p>
        </p:txBody>
      </p:sp>
      <p:sp>
        <p:nvSpPr>
          <p:cNvPr id="17" name="Rectangle 16"/>
          <p:cNvSpPr/>
          <p:nvPr/>
        </p:nvSpPr>
        <p:spPr>
          <a:xfrm>
            <a:off x="3674558" y="155261"/>
            <a:ext cx="1788530" cy="7685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a:t>Муниц.</a:t>
            </a:r>
            <a:r>
              <a:rPr lang="en-US" sz="2000" dirty="0"/>
              <a:t> </a:t>
            </a:r>
            <a:r>
              <a:rPr lang="ru-RU" sz="2000" dirty="0"/>
              <a:t>бюджет</a:t>
            </a:r>
            <a:endParaRPr lang="en-US" sz="2000" dirty="0"/>
          </a:p>
        </p:txBody>
      </p:sp>
      <p:sp>
        <p:nvSpPr>
          <p:cNvPr id="18" name="Rectangle 17"/>
          <p:cNvSpPr/>
          <p:nvPr/>
        </p:nvSpPr>
        <p:spPr>
          <a:xfrm>
            <a:off x="5465911" y="155261"/>
            <a:ext cx="1770385" cy="7685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a:t>Аудит</a:t>
            </a:r>
            <a:endParaRPr lang="en-US" sz="2000" dirty="0"/>
          </a:p>
        </p:txBody>
      </p:sp>
      <p:sp>
        <p:nvSpPr>
          <p:cNvPr id="19" name="Rectangle 18"/>
          <p:cNvSpPr/>
          <p:nvPr/>
        </p:nvSpPr>
        <p:spPr>
          <a:xfrm>
            <a:off x="7236296" y="160337"/>
            <a:ext cx="1822449" cy="7685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a:solidFill>
                  <a:schemeClr val="bg1"/>
                </a:solidFill>
              </a:rPr>
              <a:t>Страница граждан</a:t>
            </a:r>
            <a:endParaRPr lang="en-US" sz="2000" b="1" dirty="0">
              <a:solidFill>
                <a:schemeClr val="bg1"/>
              </a:solidFill>
            </a:endParaRPr>
          </a:p>
        </p:txBody>
      </p:sp>
      <p:sp>
        <p:nvSpPr>
          <p:cNvPr id="21" name="TextBox 20"/>
          <p:cNvSpPr txBox="1"/>
          <p:nvPr/>
        </p:nvSpPr>
        <p:spPr>
          <a:xfrm>
            <a:off x="3505200" y="3625334"/>
            <a:ext cx="569619" cy="184666"/>
          </a:xfrm>
          <a:prstGeom prst="rect">
            <a:avLst/>
          </a:prstGeom>
          <a:solidFill>
            <a:schemeClr val="bg1"/>
          </a:solidFill>
        </p:spPr>
        <p:txBody>
          <a:bodyPr wrap="square" rtlCol="0">
            <a:spAutoFit/>
          </a:bodyPr>
          <a:lstStyle/>
          <a:p>
            <a:pPr algn="ctr"/>
            <a:r>
              <a:rPr lang="en-US" sz="600" b="1" dirty="0">
                <a:solidFill>
                  <a:schemeClr val="bg1">
                    <a:lumMod val="50000"/>
                  </a:schemeClr>
                </a:solidFill>
              </a:rPr>
              <a:t>Domestic</a:t>
            </a:r>
          </a:p>
        </p:txBody>
      </p:sp>
      <p:sp>
        <p:nvSpPr>
          <p:cNvPr id="22" name="TextBox 21"/>
          <p:cNvSpPr txBox="1"/>
          <p:nvPr/>
        </p:nvSpPr>
        <p:spPr>
          <a:xfrm>
            <a:off x="2783470" y="3625334"/>
            <a:ext cx="529060" cy="184666"/>
          </a:xfrm>
          <a:prstGeom prst="rect">
            <a:avLst/>
          </a:prstGeom>
          <a:solidFill>
            <a:schemeClr val="bg1"/>
          </a:solidFill>
        </p:spPr>
        <p:txBody>
          <a:bodyPr wrap="square" rtlCol="0">
            <a:spAutoFit/>
          </a:bodyPr>
          <a:lstStyle/>
          <a:p>
            <a:pPr algn="ctr"/>
            <a:r>
              <a:rPr lang="en-US" sz="600" b="1" dirty="0">
                <a:solidFill>
                  <a:schemeClr val="bg1">
                    <a:lumMod val="50000"/>
                  </a:schemeClr>
                </a:solidFill>
              </a:rPr>
              <a:t>Foreign</a:t>
            </a:r>
          </a:p>
        </p:txBody>
      </p:sp>
      <p:sp>
        <p:nvSpPr>
          <p:cNvPr id="25" name="TextBox 24"/>
          <p:cNvSpPr txBox="1"/>
          <p:nvPr/>
        </p:nvSpPr>
        <p:spPr>
          <a:xfrm>
            <a:off x="6440781" y="3625334"/>
            <a:ext cx="569619" cy="184666"/>
          </a:xfrm>
          <a:prstGeom prst="rect">
            <a:avLst/>
          </a:prstGeom>
          <a:solidFill>
            <a:schemeClr val="bg1"/>
          </a:solidFill>
        </p:spPr>
        <p:txBody>
          <a:bodyPr wrap="square" rtlCol="0">
            <a:spAutoFit/>
          </a:bodyPr>
          <a:lstStyle/>
          <a:p>
            <a:pPr algn="ctr"/>
            <a:r>
              <a:rPr lang="en-US" sz="600" b="1" dirty="0">
                <a:solidFill>
                  <a:schemeClr val="bg1">
                    <a:lumMod val="50000"/>
                  </a:schemeClr>
                </a:solidFill>
              </a:rPr>
              <a:t>Domestic</a:t>
            </a:r>
          </a:p>
        </p:txBody>
      </p:sp>
      <p:sp>
        <p:nvSpPr>
          <p:cNvPr id="26" name="TextBox 25"/>
          <p:cNvSpPr txBox="1"/>
          <p:nvPr/>
        </p:nvSpPr>
        <p:spPr>
          <a:xfrm>
            <a:off x="5719051" y="3625334"/>
            <a:ext cx="529060" cy="184666"/>
          </a:xfrm>
          <a:prstGeom prst="rect">
            <a:avLst/>
          </a:prstGeom>
          <a:solidFill>
            <a:schemeClr val="bg1"/>
          </a:solidFill>
        </p:spPr>
        <p:txBody>
          <a:bodyPr wrap="square" rtlCol="0">
            <a:spAutoFit/>
          </a:bodyPr>
          <a:lstStyle/>
          <a:p>
            <a:pPr algn="ctr"/>
            <a:r>
              <a:rPr lang="en-US" sz="600" b="1" dirty="0">
                <a:solidFill>
                  <a:schemeClr val="bg1">
                    <a:lumMod val="50000"/>
                  </a:schemeClr>
                </a:solidFill>
              </a:rPr>
              <a:t>Foreign</a:t>
            </a:r>
          </a:p>
        </p:txBody>
      </p:sp>
      <p:pic>
        <p:nvPicPr>
          <p:cNvPr id="27"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711" y="2038528"/>
            <a:ext cx="8150225" cy="29492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449654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1295400"/>
            <a:ext cx="9144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0" name="AutoShape 4" descr="Image result for სახელმწიფო აუდიტის სამსახური"/>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9" descr="Image result for magnifie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Content Placeholder 1"/>
          <p:cNvSpPr>
            <a:spLocks noGrp="1"/>
          </p:cNvSpPr>
          <p:nvPr>
            <p:ph sz="quarter" idx="1"/>
          </p:nvPr>
        </p:nvSpPr>
        <p:spPr>
          <a:xfrm>
            <a:off x="460375" y="5079668"/>
            <a:ext cx="4042792" cy="1124575"/>
          </a:xfrm>
        </p:spPr>
        <p:txBody>
          <a:bodyPr>
            <a:normAutofit/>
          </a:bodyPr>
          <a:lstStyle/>
          <a:p>
            <a:pPr algn="just"/>
            <a:r>
              <a:rPr lang="ru-RU" sz="1400" dirty="0">
                <a:solidFill>
                  <a:schemeClr val="tx2"/>
                </a:solidFill>
                <a:latin typeface="+mn-lt"/>
                <a:ea typeface="+mn-ea"/>
                <a:cs typeface="+mn-cs"/>
              </a:rPr>
              <a:t>Доля закупок в гос. бюджете</a:t>
            </a:r>
            <a:endParaRPr lang="en-US" sz="1400" dirty="0">
              <a:solidFill>
                <a:schemeClr val="tx2"/>
              </a:solidFill>
              <a:latin typeface="+mn-lt"/>
              <a:ea typeface="+mn-ea"/>
              <a:cs typeface="+mn-cs"/>
            </a:endParaRPr>
          </a:p>
          <a:p>
            <a:pPr algn="just"/>
            <a:r>
              <a:rPr lang="ru-RU" sz="1400" dirty="0">
                <a:solidFill>
                  <a:schemeClr val="tx2"/>
                </a:solidFill>
                <a:latin typeface="+mn-lt"/>
                <a:ea typeface="+mn-ea"/>
                <a:cs typeface="+mn-cs"/>
              </a:rPr>
              <a:t>Упрощенные закупки</a:t>
            </a:r>
            <a:endParaRPr lang="en-US" sz="1400" dirty="0">
              <a:solidFill>
                <a:schemeClr val="tx2"/>
              </a:solidFill>
              <a:latin typeface="+mn-lt"/>
              <a:ea typeface="+mn-ea"/>
              <a:cs typeface="+mn-cs"/>
            </a:endParaRPr>
          </a:p>
          <a:p>
            <a:pPr algn="just"/>
            <a:r>
              <a:rPr lang="ru-RU" sz="1400" dirty="0">
                <a:solidFill>
                  <a:schemeClr val="tx2"/>
                </a:solidFill>
                <a:latin typeface="+mn-lt"/>
                <a:ea typeface="+mn-ea"/>
                <a:cs typeface="+mn-cs"/>
              </a:rPr>
              <a:t>Систематические недостатки в сфере гос. закупок</a:t>
            </a:r>
            <a:endParaRPr lang="en-US" sz="1400" dirty="0">
              <a:solidFill>
                <a:schemeClr val="tx2"/>
              </a:solidFill>
              <a:latin typeface="+mn-lt"/>
              <a:ea typeface="+mn-ea"/>
              <a:cs typeface="+mn-cs"/>
            </a:endParaRPr>
          </a:p>
        </p:txBody>
      </p:sp>
      <p:pic>
        <p:nvPicPr>
          <p:cNvPr id="2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1828800"/>
            <a:ext cx="859065" cy="2068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Rectangle 24"/>
          <p:cNvSpPr/>
          <p:nvPr/>
        </p:nvSpPr>
        <p:spPr>
          <a:xfrm>
            <a:off x="1637102" y="142004"/>
            <a:ext cx="2130425" cy="776514"/>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a:t>Гос. бюджет</a:t>
            </a:r>
            <a:endParaRPr lang="en-US" sz="2400" dirty="0"/>
          </a:p>
        </p:txBody>
      </p:sp>
      <p:sp>
        <p:nvSpPr>
          <p:cNvPr id="17" name="TextBox 16"/>
          <p:cNvSpPr txBox="1"/>
          <p:nvPr/>
        </p:nvSpPr>
        <p:spPr>
          <a:xfrm>
            <a:off x="5181600" y="1490246"/>
            <a:ext cx="2656569" cy="338554"/>
          </a:xfrm>
          <a:prstGeom prst="rect">
            <a:avLst/>
          </a:prstGeom>
          <a:solidFill>
            <a:schemeClr val="bg1"/>
          </a:solidFill>
          <a:ln>
            <a:noFill/>
          </a:ln>
        </p:spPr>
        <p:txBody>
          <a:bodyPr wrap="square" rtlCol="0">
            <a:spAutoFit/>
          </a:bodyPr>
          <a:lstStyle/>
          <a:p>
            <a:r>
              <a:rPr lang="ru-RU" sz="1600" b="1" dirty="0">
                <a:solidFill>
                  <a:schemeClr val="bg1">
                    <a:lumMod val="50000"/>
                  </a:schemeClr>
                </a:solidFill>
              </a:rPr>
              <a:t>Резервные фонды</a:t>
            </a:r>
            <a:endParaRPr lang="en-US" sz="1600" b="1" dirty="0">
              <a:solidFill>
                <a:schemeClr val="bg1">
                  <a:lumMod val="50000"/>
                </a:schemeClr>
              </a:solidFill>
            </a:endParaRPr>
          </a:p>
        </p:txBody>
      </p:sp>
      <p:sp>
        <p:nvSpPr>
          <p:cNvPr id="18" name="TextBox 17"/>
          <p:cNvSpPr txBox="1"/>
          <p:nvPr/>
        </p:nvSpPr>
        <p:spPr>
          <a:xfrm>
            <a:off x="1447800" y="1490246"/>
            <a:ext cx="2656569" cy="338554"/>
          </a:xfrm>
          <a:prstGeom prst="rect">
            <a:avLst/>
          </a:prstGeom>
          <a:solidFill>
            <a:schemeClr val="bg1"/>
          </a:solidFill>
          <a:ln>
            <a:noFill/>
          </a:ln>
        </p:spPr>
        <p:txBody>
          <a:bodyPr wrap="square" rtlCol="0">
            <a:spAutoFit/>
          </a:bodyPr>
          <a:lstStyle/>
          <a:p>
            <a:pPr algn="ctr"/>
            <a:r>
              <a:rPr lang="ru-RU" sz="1600" b="1" dirty="0">
                <a:solidFill>
                  <a:schemeClr val="bg1">
                    <a:lumMod val="50000"/>
                  </a:schemeClr>
                </a:solidFill>
              </a:rPr>
              <a:t>Государственные закупки</a:t>
            </a:r>
            <a:endParaRPr lang="en-US" sz="1600" b="1" dirty="0">
              <a:solidFill>
                <a:schemeClr val="bg1">
                  <a:lumMod val="50000"/>
                </a:schemeClr>
              </a:solidFill>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452" y="2127569"/>
            <a:ext cx="2717275" cy="14500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2800" y="2438400"/>
            <a:ext cx="1033285" cy="725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90800" y="3480744"/>
            <a:ext cx="1022348" cy="1167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Content Placeholder 1"/>
          <p:cNvSpPr txBox="1">
            <a:spLocks/>
          </p:cNvSpPr>
          <p:nvPr/>
        </p:nvSpPr>
        <p:spPr>
          <a:xfrm>
            <a:off x="5105400" y="5196385"/>
            <a:ext cx="3276600" cy="1128215"/>
          </a:xfrm>
          <a:prstGeom prst="rect">
            <a:avLst/>
          </a:prstGeom>
        </p:spPr>
        <p:txBody>
          <a:bodyPr vert="horz">
            <a:norm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algn="just"/>
            <a:r>
              <a:rPr lang="ru-RU" sz="1400" dirty="0">
                <a:solidFill>
                  <a:schemeClr val="tx2"/>
                </a:solidFill>
              </a:rPr>
              <a:t>Направления расходования</a:t>
            </a:r>
            <a:endParaRPr lang="en-US" sz="1400" dirty="0">
              <a:solidFill>
                <a:schemeClr val="tx2"/>
              </a:solidFill>
            </a:endParaRPr>
          </a:p>
          <a:p>
            <a:pPr algn="just"/>
            <a:r>
              <a:rPr lang="ru-RU" sz="1400" dirty="0">
                <a:solidFill>
                  <a:schemeClr val="tx2"/>
                </a:solidFill>
              </a:rPr>
              <a:t>Динамика расходов резервных фондов</a:t>
            </a:r>
            <a:endParaRPr lang="ka-GE" sz="1400" dirty="0">
              <a:solidFill>
                <a:schemeClr val="tx2"/>
              </a:solidFill>
            </a:endParaRPr>
          </a:p>
        </p:txBody>
      </p:sp>
      <p:pic>
        <p:nvPicPr>
          <p:cNvPr id="2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757" y="1828800"/>
            <a:ext cx="859065" cy="2068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00600" y="2988425"/>
            <a:ext cx="1189082" cy="17206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99070" y="2971800"/>
            <a:ext cx="1076324" cy="17539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990320" y="2404056"/>
            <a:ext cx="1467880" cy="13922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Rectangle 21"/>
          <p:cNvSpPr/>
          <p:nvPr/>
        </p:nvSpPr>
        <p:spPr>
          <a:xfrm>
            <a:off x="3613148" y="142004"/>
            <a:ext cx="1870077" cy="7685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a:t>Муниц.</a:t>
            </a:r>
            <a:r>
              <a:rPr lang="en-US" sz="2000" dirty="0"/>
              <a:t> </a:t>
            </a:r>
            <a:r>
              <a:rPr lang="ru-RU" sz="2000" dirty="0"/>
              <a:t>бюджет</a:t>
            </a:r>
            <a:endParaRPr lang="en-US" sz="2000" dirty="0"/>
          </a:p>
        </p:txBody>
      </p:sp>
      <p:sp>
        <p:nvSpPr>
          <p:cNvPr id="23" name="Rectangle 22"/>
          <p:cNvSpPr/>
          <p:nvPr/>
        </p:nvSpPr>
        <p:spPr>
          <a:xfrm>
            <a:off x="5488793" y="136997"/>
            <a:ext cx="1816098" cy="7685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a:t>Аудит</a:t>
            </a:r>
            <a:endParaRPr lang="en-US" sz="2000" dirty="0"/>
          </a:p>
        </p:txBody>
      </p:sp>
      <p:sp>
        <p:nvSpPr>
          <p:cNvPr id="29" name="Rectangle 28"/>
          <p:cNvSpPr/>
          <p:nvPr/>
        </p:nvSpPr>
        <p:spPr>
          <a:xfrm>
            <a:off x="7304892" y="131990"/>
            <a:ext cx="1767997" cy="7685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a:solidFill>
                  <a:schemeClr val="bg1"/>
                </a:solidFill>
              </a:rPr>
              <a:t>Страница граждан</a:t>
            </a:r>
            <a:endParaRPr lang="en-US" sz="2000" b="1" dirty="0">
              <a:solidFill>
                <a:schemeClr val="bg1"/>
              </a:solidFill>
            </a:endParaRPr>
          </a:p>
        </p:txBody>
      </p:sp>
    </p:spTree>
    <p:extLst>
      <p:ext uri="{BB962C8B-B14F-4D97-AF65-F5344CB8AC3E}">
        <p14:creationId xmlns:p14="http://schemas.microsoft.com/office/powerpoint/2010/main" val="41604740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215189"/>
            <a:ext cx="8229600" cy="411162"/>
          </a:xfrm>
        </p:spPr>
        <p:txBody>
          <a:bodyPr>
            <a:normAutofit fontScale="90000"/>
          </a:bodyPr>
          <a:lstStyle/>
          <a:p>
            <a:r>
              <a:rPr lang="ru-RU" sz="2400" dirty="0"/>
              <a:t>Капитальные</a:t>
            </a:r>
            <a:r>
              <a:rPr lang="ru-RU" dirty="0"/>
              <a:t> </a:t>
            </a:r>
            <a:r>
              <a:rPr lang="ru-RU" sz="2400" dirty="0"/>
              <a:t>проекты</a:t>
            </a:r>
            <a:endParaRPr lang="en-US" sz="2400" dirty="0"/>
          </a:p>
        </p:txBody>
      </p:sp>
      <p:pic>
        <p:nvPicPr>
          <p:cNvPr id="7"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953000" y="3733800"/>
            <a:ext cx="3175615" cy="17208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030" y="4038600"/>
            <a:ext cx="2613490" cy="14384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3962400" y="1702475"/>
            <a:ext cx="4572000" cy="2031325"/>
          </a:xfrm>
          <a:prstGeom prst="rect">
            <a:avLst/>
          </a:prstGeom>
        </p:spPr>
        <p:txBody>
          <a:bodyPr>
            <a:spAutoFit/>
          </a:bodyPr>
          <a:lstStyle/>
          <a:p>
            <a:pPr algn="just"/>
            <a:r>
              <a:rPr lang="ru-RU" dirty="0">
                <a:solidFill>
                  <a:schemeClr val="accent4">
                    <a:lumMod val="50000"/>
                  </a:schemeClr>
                </a:solidFill>
              </a:rPr>
              <a:t>Доля капитальных проектов в бюджетах;</a:t>
            </a:r>
            <a:endParaRPr lang="ka-GE" dirty="0">
              <a:solidFill>
                <a:schemeClr val="accent4">
                  <a:lumMod val="50000"/>
                </a:schemeClr>
              </a:solidFill>
            </a:endParaRPr>
          </a:p>
          <a:p>
            <a:pPr algn="just"/>
            <a:r>
              <a:rPr lang="ru-RU" dirty="0">
                <a:solidFill>
                  <a:schemeClr val="accent4">
                    <a:lumMod val="50000"/>
                  </a:schemeClr>
                </a:solidFill>
              </a:rPr>
              <a:t>Недостатки выявленные в процессе исполнения кап. проектов;</a:t>
            </a:r>
          </a:p>
          <a:p>
            <a:pPr algn="just"/>
            <a:r>
              <a:rPr lang="ru-RU" dirty="0">
                <a:solidFill>
                  <a:schemeClr val="accent4">
                    <a:lumMod val="50000"/>
                  </a:schemeClr>
                </a:solidFill>
              </a:rPr>
              <a:t>Распределение фонда регионального развития между муниципалитетами;</a:t>
            </a:r>
          </a:p>
          <a:p>
            <a:pPr algn="just"/>
            <a:r>
              <a:rPr lang="ru-RU" dirty="0">
                <a:solidFill>
                  <a:schemeClr val="accent4">
                    <a:lumMod val="50000"/>
                  </a:schemeClr>
                </a:solidFill>
              </a:rPr>
              <a:t>Исполнение кап. проектов на гос. и муниципалитетных уровнях;</a:t>
            </a:r>
            <a:endParaRPr lang="ka-GE" dirty="0">
              <a:solidFill>
                <a:schemeClr val="accent4">
                  <a:lumMod val="50000"/>
                </a:schemeClr>
              </a:solidFill>
            </a:endParaRPr>
          </a:p>
        </p:txBody>
      </p:sp>
      <p:pic>
        <p:nvPicPr>
          <p:cNvPr id="13" name="Picture 12"/>
          <p:cNvPicPr>
            <a:picLocks noChangeAspect="1"/>
          </p:cNvPicPr>
          <p:nvPr/>
        </p:nvPicPr>
        <p:blipFill>
          <a:blip r:embed="rId4"/>
          <a:stretch>
            <a:fillRect/>
          </a:stretch>
        </p:blipFill>
        <p:spPr>
          <a:xfrm>
            <a:off x="692730" y="1956473"/>
            <a:ext cx="2449549" cy="2082127"/>
          </a:xfrm>
          <a:prstGeom prst="rect">
            <a:avLst/>
          </a:prstGeom>
        </p:spPr>
      </p:pic>
      <p:sp>
        <p:nvSpPr>
          <p:cNvPr id="15" name="Rectangle 14"/>
          <p:cNvSpPr/>
          <p:nvPr/>
        </p:nvSpPr>
        <p:spPr>
          <a:xfrm>
            <a:off x="1636376" y="116632"/>
            <a:ext cx="1855504" cy="776514"/>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a:t>Гос. бюджет</a:t>
            </a:r>
            <a:endParaRPr lang="en-US" sz="2400" dirty="0"/>
          </a:p>
        </p:txBody>
      </p:sp>
      <p:sp>
        <p:nvSpPr>
          <p:cNvPr id="16" name="Rectangle 15"/>
          <p:cNvSpPr/>
          <p:nvPr/>
        </p:nvSpPr>
        <p:spPr>
          <a:xfrm>
            <a:off x="3491880" y="116632"/>
            <a:ext cx="1946485" cy="7685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a:t>Муниц.</a:t>
            </a:r>
            <a:r>
              <a:rPr lang="en-US" sz="2000" dirty="0"/>
              <a:t> </a:t>
            </a:r>
            <a:r>
              <a:rPr lang="ru-RU" sz="2000" dirty="0"/>
              <a:t>бюджет</a:t>
            </a:r>
            <a:endParaRPr lang="en-US" sz="2000" dirty="0"/>
          </a:p>
        </p:txBody>
      </p:sp>
      <p:sp>
        <p:nvSpPr>
          <p:cNvPr id="17" name="Rectangle 16"/>
          <p:cNvSpPr/>
          <p:nvPr/>
        </p:nvSpPr>
        <p:spPr>
          <a:xfrm>
            <a:off x="5436096" y="116632"/>
            <a:ext cx="1827170" cy="7685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a:t>Аудит</a:t>
            </a:r>
            <a:endParaRPr lang="en-US" sz="2000" dirty="0"/>
          </a:p>
        </p:txBody>
      </p:sp>
      <p:sp>
        <p:nvSpPr>
          <p:cNvPr id="18" name="Rectangle 17"/>
          <p:cNvSpPr/>
          <p:nvPr/>
        </p:nvSpPr>
        <p:spPr>
          <a:xfrm>
            <a:off x="7236296" y="116632"/>
            <a:ext cx="1770385" cy="7685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a:solidFill>
                  <a:schemeClr val="bg1"/>
                </a:solidFill>
              </a:rPr>
              <a:t>Страница граждан</a:t>
            </a:r>
            <a:endParaRPr lang="en-US" sz="2000" b="1" dirty="0">
              <a:solidFill>
                <a:schemeClr val="bg1"/>
              </a:solidFill>
            </a:endParaRPr>
          </a:p>
        </p:txBody>
      </p:sp>
    </p:spTree>
    <p:extLst>
      <p:ext uri="{BB962C8B-B14F-4D97-AF65-F5344CB8AC3E}">
        <p14:creationId xmlns:p14="http://schemas.microsoft.com/office/powerpoint/2010/main" val="22893295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1295400"/>
            <a:ext cx="9144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0" name="AutoShape 4" descr="Image result for სახელმწიფო აუდიტის სამსახური"/>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9" descr="Image result for magnifie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Content Placeholder 1"/>
          <p:cNvSpPr>
            <a:spLocks noGrp="1"/>
          </p:cNvSpPr>
          <p:nvPr>
            <p:ph sz="quarter" idx="1"/>
          </p:nvPr>
        </p:nvSpPr>
        <p:spPr>
          <a:xfrm>
            <a:off x="612775" y="3878345"/>
            <a:ext cx="7860391" cy="474784"/>
          </a:xfrm>
        </p:spPr>
        <p:txBody>
          <a:bodyPr>
            <a:normAutofit fontScale="92500" lnSpcReduction="10000"/>
          </a:bodyPr>
          <a:lstStyle/>
          <a:p>
            <a:pPr algn="just"/>
            <a:r>
              <a:rPr lang="ru-RU" sz="1300" dirty="0">
                <a:solidFill>
                  <a:schemeClr val="accent4">
                    <a:lumMod val="50000"/>
                  </a:schemeClr>
                </a:solidFill>
              </a:rPr>
              <a:t>Основные экономические показатели</a:t>
            </a:r>
            <a:endParaRPr lang="en-US" sz="1300" dirty="0">
              <a:solidFill>
                <a:schemeClr val="accent4">
                  <a:lumMod val="50000"/>
                </a:schemeClr>
              </a:solidFill>
            </a:endParaRPr>
          </a:p>
          <a:p>
            <a:pPr lvl="0" algn="just"/>
            <a:r>
              <a:rPr lang="ru-RU" sz="1300" dirty="0">
                <a:solidFill>
                  <a:schemeClr val="accent4">
                    <a:lumMod val="50000"/>
                  </a:schemeClr>
                </a:solidFill>
              </a:rPr>
              <a:t>Позиция Грузии в международных рейтингах</a:t>
            </a:r>
            <a:endParaRPr lang="en-US" sz="1300" dirty="0">
              <a:solidFill>
                <a:schemeClr val="accent4">
                  <a:lumMod val="50000"/>
                </a:schemeClr>
              </a:solidFill>
            </a:endParaRPr>
          </a:p>
        </p:txBody>
      </p:sp>
      <p:sp>
        <p:nvSpPr>
          <p:cNvPr id="23" name="TextBox 22"/>
          <p:cNvSpPr txBox="1"/>
          <p:nvPr/>
        </p:nvSpPr>
        <p:spPr>
          <a:xfrm>
            <a:off x="330678" y="1526717"/>
            <a:ext cx="2435225" cy="307777"/>
          </a:xfrm>
          <a:prstGeom prst="rect">
            <a:avLst/>
          </a:prstGeom>
          <a:solidFill>
            <a:schemeClr val="bg1"/>
          </a:solidFill>
          <a:ln>
            <a:noFill/>
          </a:ln>
        </p:spPr>
        <p:txBody>
          <a:bodyPr wrap="square" rtlCol="0">
            <a:spAutoFit/>
          </a:bodyPr>
          <a:lstStyle/>
          <a:p>
            <a:pPr algn="ctr"/>
            <a:endParaRPr lang="en-US" sz="1400" b="1" dirty="0">
              <a:solidFill>
                <a:schemeClr val="bg1">
                  <a:lumMod val="50000"/>
                </a:schemeClr>
              </a:solidFill>
            </a:endParaRPr>
          </a:p>
        </p:txBody>
      </p:sp>
      <p:sp>
        <p:nvSpPr>
          <p:cNvPr id="14" name="TextBox 13"/>
          <p:cNvSpPr txBox="1"/>
          <p:nvPr/>
        </p:nvSpPr>
        <p:spPr>
          <a:xfrm>
            <a:off x="1095374" y="1341211"/>
            <a:ext cx="2667000" cy="307777"/>
          </a:xfrm>
          <a:prstGeom prst="rect">
            <a:avLst/>
          </a:prstGeom>
          <a:solidFill>
            <a:schemeClr val="bg1"/>
          </a:solidFill>
          <a:ln>
            <a:noFill/>
          </a:ln>
        </p:spPr>
        <p:txBody>
          <a:bodyPr wrap="square" rtlCol="0">
            <a:spAutoFit/>
          </a:bodyPr>
          <a:lstStyle/>
          <a:p>
            <a:r>
              <a:rPr lang="ru-RU" sz="1400" b="1" dirty="0">
                <a:solidFill>
                  <a:schemeClr val="bg1">
                    <a:lumMod val="50000"/>
                  </a:schemeClr>
                </a:solidFill>
              </a:rPr>
              <a:t>Национальные показатели</a:t>
            </a:r>
            <a:endParaRPr lang="en-US" sz="1400" b="1" dirty="0">
              <a:solidFill>
                <a:schemeClr val="bg1">
                  <a:lumMod val="50000"/>
                </a:schemeClr>
              </a:solidFill>
            </a:endParaRPr>
          </a:p>
        </p:txBody>
      </p:sp>
      <p:sp>
        <p:nvSpPr>
          <p:cNvPr id="16" name="TextBox 15"/>
          <p:cNvSpPr txBox="1"/>
          <p:nvPr/>
        </p:nvSpPr>
        <p:spPr>
          <a:xfrm>
            <a:off x="466725" y="4800600"/>
            <a:ext cx="3352800" cy="307777"/>
          </a:xfrm>
          <a:prstGeom prst="rect">
            <a:avLst/>
          </a:prstGeom>
          <a:solidFill>
            <a:schemeClr val="bg1"/>
          </a:solidFill>
          <a:ln>
            <a:noFill/>
          </a:ln>
        </p:spPr>
        <p:txBody>
          <a:bodyPr wrap="square" rtlCol="0">
            <a:spAutoFit/>
          </a:bodyPr>
          <a:lstStyle/>
          <a:p>
            <a:r>
              <a:rPr lang="ru-RU" sz="1400" b="1" dirty="0">
                <a:solidFill>
                  <a:schemeClr val="bg1">
                    <a:lumMod val="50000"/>
                  </a:schemeClr>
                </a:solidFill>
              </a:rPr>
              <a:t>Програмный бюджет</a:t>
            </a:r>
            <a:endParaRPr lang="en-US" sz="1400" b="1" dirty="0">
              <a:solidFill>
                <a:schemeClr val="bg1">
                  <a:lumMod val="50000"/>
                </a:schemeClr>
              </a:solidFill>
            </a:endParaRPr>
          </a:p>
        </p:txBody>
      </p:sp>
      <p:pic>
        <p:nvPicPr>
          <p:cNvPr id="1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1971019"/>
            <a:ext cx="376237" cy="1577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1971020"/>
            <a:ext cx="376237" cy="1577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9" name="Content Placeholder 1"/>
          <p:cNvSpPr txBox="1">
            <a:spLocks/>
          </p:cNvSpPr>
          <p:nvPr/>
        </p:nvSpPr>
        <p:spPr>
          <a:xfrm>
            <a:off x="381000" y="5363309"/>
            <a:ext cx="5952906" cy="541371"/>
          </a:xfrm>
          <a:prstGeom prst="rect">
            <a:avLst/>
          </a:prstGeom>
        </p:spPr>
        <p:txBody>
          <a:bodyPr vert="horz">
            <a:normAutofit lnSpcReduction="10000"/>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lvl="0" algn="just"/>
            <a:r>
              <a:rPr lang="ru-RU" sz="1300" dirty="0">
                <a:solidFill>
                  <a:schemeClr val="accent4">
                    <a:lumMod val="50000"/>
                  </a:schemeClr>
                </a:solidFill>
              </a:rPr>
              <a:t>Недостатки в програмном бюджетировании</a:t>
            </a:r>
            <a:endParaRPr lang="en-US" sz="1300" dirty="0">
              <a:solidFill>
                <a:schemeClr val="accent4">
                  <a:lumMod val="50000"/>
                </a:schemeClr>
              </a:solidFill>
            </a:endParaRPr>
          </a:p>
          <a:p>
            <a:pPr lvl="0" algn="just"/>
            <a:r>
              <a:rPr lang="ru-RU" sz="1300" dirty="0">
                <a:solidFill>
                  <a:schemeClr val="accent4">
                    <a:lumMod val="50000"/>
                  </a:schemeClr>
                </a:solidFill>
              </a:rPr>
              <a:t>Сравнение поставленных и достигнутых целей</a:t>
            </a:r>
            <a:endParaRPr lang="en-US" sz="1300" dirty="0">
              <a:solidFill>
                <a:schemeClr val="accent4">
                  <a:lumMod val="50000"/>
                </a:schemeClr>
              </a:solidFill>
            </a:endParaRPr>
          </a:p>
        </p:txBody>
      </p:sp>
      <p:sp>
        <p:nvSpPr>
          <p:cNvPr id="30" name="Content Placeholder 1"/>
          <p:cNvSpPr txBox="1">
            <a:spLocks/>
          </p:cNvSpPr>
          <p:nvPr/>
        </p:nvSpPr>
        <p:spPr>
          <a:xfrm>
            <a:off x="231775" y="4800600"/>
            <a:ext cx="2663825" cy="1219200"/>
          </a:xfrm>
          <a:prstGeom prst="rect">
            <a:avLst/>
          </a:prstGeom>
        </p:spPr>
        <p:txBody>
          <a:bodyPr vert="horz">
            <a:norm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lvl="0" algn="just"/>
            <a:endParaRPr lang="en-US" sz="1400" dirty="0"/>
          </a:p>
        </p:txBody>
      </p:sp>
      <p:pic>
        <p:nvPicPr>
          <p:cNvPr id="31"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3760" y="1622715"/>
            <a:ext cx="8399354" cy="23019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2" name="Rectangle 31"/>
          <p:cNvSpPr/>
          <p:nvPr/>
        </p:nvSpPr>
        <p:spPr>
          <a:xfrm>
            <a:off x="1388838" y="167373"/>
            <a:ext cx="2130425" cy="776514"/>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a:t>Гос. бюджет</a:t>
            </a:r>
            <a:endParaRPr lang="en-US" sz="2400" dirty="0"/>
          </a:p>
        </p:txBody>
      </p:sp>
      <p:sp>
        <p:nvSpPr>
          <p:cNvPr id="33" name="Rectangle 32"/>
          <p:cNvSpPr/>
          <p:nvPr/>
        </p:nvSpPr>
        <p:spPr>
          <a:xfrm>
            <a:off x="3528727" y="167373"/>
            <a:ext cx="1814474" cy="7685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a:t>Муниц.</a:t>
            </a:r>
            <a:r>
              <a:rPr lang="en-US" sz="2000" dirty="0"/>
              <a:t> </a:t>
            </a:r>
            <a:r>
              <a:rPr lang="ru-RU" sz="2000" dirty="0"/>
              <a:t>бюджет</a:t>
            </a:r>
            <a:endParaRPr lang="en-US" sz="2000" dirty="0"/>
          </a:p>
        </p:txBody>
      </p:sp>
      <p:sp>
        <p:nvSpPr>
          <p:cNvPr id="34" name="Rectangle 33"/>
          <p:cNvSpPr/>
          <p:nvPr/>
        </p:nvSpPr>
        <p:spPr>
          <a:xfrm>
            <a:off x="5343201" y="167373"/>
            <a:ext cx="1872208" cy="7685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a:t>Аудит</a:t>
            </a:r>
            <a:endParaRPr lang="en-US" sz="2000" dirty="0"/>
          </a:p>
        </p:txBody>
      </p:sp>
      <p:sp>
        <p:nvSpPr>
          <p:cNvPr id="35" name="Rectangle 34"/>
          <p:cNvSpPr/>
          <p:nvPr/>
        </p:nvSpPr>
        <p:spPr>
          <a:xfrm>
            <a:off x="7239000" y="160337"/>
            <a:ext cx="1767997" cy="7685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a:solidFill>
                  <a:schemeClr val="bg1"/>
                </a:solidFill>
              </a:rPr>
              <a:t>Страница граждан</a:t>
            </a:r>
            <a:endParaRPr lang="en-US" sz="2000" b="1" dirty="0">
              <a:solidFill>
                <a:schemeClr val="bg1"/>
              </a:solidFill>
            </a:endParaRPr>
          </a:p>
        </p:txBody>
      </p:sp>
    </p:spTree>
    <p:extLst>
      <p:ext uri="{BB962C8B-B14F-4D97-AF65-F5344CB8AC3E}">
        <p14:creationId xmlns:p14="http://schemas.microsoft.com/office/powerpoint/2010/main" val="10112262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
          <p:cNvSpPr>
            <a:spLocks noGrp="1"/>
          </p:cNvSpPr>
          <p:nvPr>
            <p:ph idx="1"/>
          </p:nvPr>
        </p:nvSpPr>
        <p:spPr>
          <a:xfrm>
            <a:off x="152400" y="4724400"/>
            <a:ext cx="9067800" cy="2057400"/>
          </a:xfrm>
        </p:spPr>
        <p:txBody>
          <a:bodyPr>
            <a:noAutofit/>
          </a:bodyPr>
          <a:lstStyle/>
          <a:p>
            <a:pPr lvl="0" algn="just"/>
            <a:r>
              <a:rPr lang="ru-RU" sz="1400" dirty="0">
                <a:solidFill>
                  <a:schemeClr val="accent4">
                    <a:lumMod val="50000"/>
                  </a:schemeClr>
                </a:solidFill>
              </a:rPr>
              <a:t>Бюджет муниципалитета;</a:t>
            </a:r>
            <a:endParaRPr lang="en-US" sz="1400" dirty="0">
              <a:solidFill>
                <a:schemeClr val="accent4">
                  <a:lumMod val="50000"/>
                </a:schemeClr>
              </a:solidFill>
            </a:endParaRPr>
          </a:p>
          <a:p>
            <a:pPr lvl="0" algn="just"/>
            <a:r>
              <a:rPr lang="ru-RU" sz="1400" dirty="0">
                <a:solidFill>
                  <a:schemeClr val="accent4">
                    <a:lumMod val="50000"/>
                  </a:schemeClr>
                </a:solidFill>
              </a:rPr>
              <a:t>Сравни бюджеты;</a:t>
            </a:r>
            <a:endParaRPr lang="en-US" sz="1400" dirty="0">
              <a:solidFill>
                <a:schemeClr val="accent4">
                  <a:lumMod val="50000"/>
                </a:schemeClr>
              </a:solidFill>
            </a:endParaRPr>
          </a:p>
          <a:p>
            <a:pPr lvl="0" algn="just"/>
            <a:r>
              <a:rPr lang="ru-RU" sz="1400" dirty="0">
                <a:solidFill>
                  <a:schemeClr val="accent4">
                    <a:lumMod val="50000"/>
                  </a:schemeClr>
                </a:solidFill>
              </a:rPr>
              <a:t>Объем трансферов для каждого муниципалитета;</a:t>
            </a:r>
            <a:endParaRPr lang="en-US" sz="1400" dirty="0">
              <a:solidFill>
                <a:schemeClr val="accent4">
                  <a:lumMod val="50000"/>
                </a:schemeClr>
              </a:solidFill>
            </a:endParaRPr>
          </a:p>
          <a:p>
            <a:pPr lvl="0" algn="just"/>
            <a:r>
              <a:rPr lang="ru-RU" sz="1400" dirty="0">
                <a:solidFill>
                  <a:schemeClr val="accent4">
                    <a:lumMod val="50000"/>
                  </a:schemeClr>
                </a:solidFill>
              </a:rPr>
              <a:t>Административные расходы муниципалитетов;</a:t>
            </a:r>
            <a:endParaRPr lang="en-US" sz="1400" dirty="0">
              <a:solidFill>
                <a:schemeClr val="accent4">
                  <a:lumMod val="50000"/>
                </a:schemeClr>
              </a:solidFill>
            </a:endParaRPr>
          </a:p>
          <a:p>
            <a:pPr lvl="0" algn="just"/>
            <a:r>
              <a:rPr lang="ru-RU" sz="1400" dirty="0">
                <a:solidFill>
                  <a:schemeClr val="accent4">
                    <a:lumMod val="50000"/>
                  </a:schemeClr>
                </a:solidFill>
              </a:rPr>
              <a:t>Количество организаций и их финансирование;</a:t>
            </a:r>
            <a:endParaRPr lang="en-US" sz="1400" dirty="0">
              <a:solidFill>
                <a:schemeClr val="accent4">
                  <a:lumMod val="50000"/>
                </a:schemeClr>
              </a:solidFill>
            </a:endParaRPr>
          </a:p>
        </p:txBody>
      </p:sp>
      <p:cxnSp>
        <p:nvCxnSpPr>
          <p:cNvPr id="4" name="Straight Connector 3"/>
          <p:cNvCxnSpPr/>
          <p:nvPr/>
        </p:nvCxnSpPr>
        <p:spPr>
          <a:xfrm>
            <a:off x="0" y="1295400"/>
            <a:ext cx="9144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0" name="AutoShape 4" descr="Image result for სახელმწიფო აუდიტის სამსახური"/>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9" descr="Image result for magnifie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231" y="2111812"/>
            <a:ext cx="4974169" cy="2536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 name="Rectangle 27"/>
          <p:cNvSpPr/>
          <p:nvPr/>
        </p:nvSpPr>
        <p:spPr>
          <a:xfrm>
            <a:off x="1303050" y="151685"/>
            <a:ext cx="2130425" cy="7765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a:t>Гос. бюджет</a:t>
            </a:r>
            <a:endParaRPr lang="en-US" sz="2000" dirty="0"/>
          </a:p>
        </p:txBody>
      </p:sp>
      <p:sp>
        <p:nvSpPr>
          <p:cNvPr id="29" name="Rectangle 28"/>
          <p:cNvSpPr/>
          <p:nvPr/>
        </p:nvSpPr>
        <p:spPr>
          <a:xfrm>
            <a:off x="3445700" y="160337"/>
            <a:ext cx="1944049" cy="768576"/>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200" dirty="0"/>
              <a:t>Муниц. бюджет</a:t>
            </a:r>
            <a:endParaRPr lang="en-US" sz="2200" dirty="0"/>
          </a:p>
        </p:txBody>
      </p:sp>
      <p:sp>
        <p:nvSpPr>
          <p:cNvPr id="30" name="Rectangle 29"/>
          <p:cNvSpPr/>
          <p:nvPr/>
        </p:nvSpPr>
        <p:spPr>
          <a:xfrm>
            <a:off x="5414199" y="160337"/>
            <a:ext cx="1828800" cy="7685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a:t>Аудит</a:t>
            </a:r>
            <a:endParaRPr lang="en-US" sz="2000" dirty="0"/>
          </a:p>
        </p:txBody>
      </p:sp>
      <p:sp>
        <p:nvSpPr>
          <p:cNvPr id="31" name="Rectangle 30"/>
          <p:cNvSpPr/>
          <p:nvPr/>
        </p:nvSpPr>
        <p:spPr>
          <a:xfrm>
            <a:off x="7249006" y="160337"/>
            <a:ext cx="1812577" cy="7685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a:solidFill>
                  <a:schemeClr val="bg1"/>
                </a:solidFill>
              </a:rPr>
              <a:t>Страница граждан</a:t>
            </a:r>
            <a:endParaRPr lang="en-US" sz="2000" b="1" dirty="0">
              <a:solidFill>
                <a:schemeClr val="bg1"/>
              </a:solidFill>
            </a:endParaRPr>
          </a:p>
        </p:txBody>
      </p:sp>
      <p:sp>
        <p:nvSpPr>
          <p:cNvPr id="19" name="TextBox 18"/>
          <p:cNvSpPr txBox="1"/>
          <p:nvPr/>
        </p:nvSpPr>
        <p:spPr>
          <a:xfrm>
            <a:off x="1524000" y="1447800"/>
            <a:ext cx="5725006" cy="461665"/>
          </a:xfrm>
          <a:prstGeom prst="rect">
            <a:avLst/>
          </a:prstGeom>
          <a:solidFill>
            <a:schemeClr val="bg1"/>
          </a:solidFill>
          <a:ln>
            <a:noFill/>
          </a:ln>
        </p:spPr>
        <p:txBody>
          <a:bodyPr wrap="square" rtlCol="0">
            <a:spAutoFit/>
          </a:bodyPr>
          <a:lstStyle/>
          <a:p>
            <a:pPr algn="ctr"/>
            <a:r>
              <a:rPr lang="ru-RU" sz="2400" dirty="0"/>
              <a:t>Бюджеты муниципалитетов</a:t>
            </a:r>
            <a:endParaRPr lang="en-US" sz="2400" dirty="0"/>
          </a:p>
        </p:txBody>
      </p:sp>
      <p:pic>
        <p:nvPicPr>
          <p:cNvPr id="2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17735" y="1905000"/>
            <a:ext cx="859065" cy="2068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7212" y="2266433"/>
            <a:ext cx="2247097" cy="14673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48400" y="3733800"/>
            <a:ext cx="1000606" cy="99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780251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gchakvetadze\Desktop\Captur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375" y="1905000"/>
            <a:ext cx="8698487" cy="3010971"/>
          </a:xfrm>
          <a:prstGeom prst="rect">
            <a:avLst/>
          </a:prstGeom>
          <a:noFill/>
          <a:extLst>
            <a:ext uri="{909E8E84-426E-40DD-AFC4-6F175D3DCCD1}">
              <a14:hiddenFill xmlns:a14="http://schemas.microsoft.com/office/drawing/2010/main">
                <a:solidFill>
                  <a:srgbClr val="FFFFFF"/>
                </a:solidFill>
              </a14:hiddenFill>
            </a:ext>
          </a:extLst>
        </p:spPr>
      </p:pic>
      <p:sp>
        <p:nvSpPr>
          <p:cNvPr id="15" name="Content Placeholder 1"/>
          <p:cNvSpPr>
            <a:spLocks noGrp="1"/>
          </p:cNvSpPr>
          <p:nvPr>
            <p:ph idx="1"/>
          </p:nvPr>
        </p:nvSpPr>
        <p:spPr>
          <a:xfrm>
            <a:off x="303167" y="5023321"/>
            <a:ext cx="8688434" cy="1758479"/>
          </a:xfrm>
        </p:spPr>
        <p:txBody>
          <a:bodyPr>
            <a:noAutofit/>
          </a:bodyPr>
          <a:lstStyle/>
          <a:p>
            <a:pPr marL="0" indent="0" algn="just">
              <a:buNone/>
            </a:pPr>
            <a:r>
              <a:rPr lang="ru-RU" sz="1200" dirty="0">
                <a:solidFill>
                  <a:schemeClr val="accent4">
                    <a:lumMod val="50000"/>
                  </a:schemeClr>
                </a:solidFill>
              </a:rPr>
              <a:t>Найди результаты аудита и рекомендации:</a:t>
            </a:r>
            <a:endParaRPr lang="ka-GE" sz="1200" dirty="0">
              <a:solidFill>
                <a:schemeClr val="accent4">
                  <a:lumMod val="50000"/>
                </a:schemeClr>
              </a:solidFill>
            </a:endParaRPr>
          </a:p>
          <a:p>
            <a:pPr algn="just"/>
            <a:r>
              <a:rPr lang="ru-RU" sz="1200" dirty="0">
                <a:solidFill>
                  <a:schemeClr val="accent4">
                    <a:lumMod val="50000"/>
                  </a:schemeClr>
                </a:solidFill>
              </a:rPr>
              <a:t>По организациям</a:t>
            </a:r>
          </a:p>
          <a:p>
            <a:pPr algn="just"/>
            <a:r>
              <a:rPr lang="ru-RU" sz="1200" dirty="0">
                <a:solidFill>
                  <a:schemeClr val="accent4">
                    <a:lumMod val="50000"/>
                  </a:schemeClr>
                </a:solidFill>
              </a:rPr>
              <a:t>По категориям нарушений</a:t>
            </a:r>
            <a:endParaRPr lang="ka-GE" sz="1200" dirty="0">
              <a:solidFill>
                <a:schemeClr val="accent4">
                  <a:lumMod val="50000"/>
                </a:schemeClr>
              </a:solidFill>
            </a:endParaRPr>
          </a:p>
          <a:p>
            <a:pPr algn="just"/>
            <a:r>
              <a:rPr lang="ru-RU" sz="1200" dirty="0">
                <a:solidFill>
                  <a:schemeClr val="accent4">
                    <a:lumMod val="50000"/>
                  </a:schemeClr>
                </a:solidFill>
              </a:rPr>
              <a:t>По названиям и типам аудита</a:t>
            </a:r>
          </a:p>
          <a:p>
            <a:pPr algn="just"/>
            <a:r>
              <a:rPr lang="ru-RU" sz="1200" dirty="0">
                <a:solidFill>
                  <a:schemeClr val="accent4">
                    <a:lumMod val="50000"/>
                  </a:schemeClr>
                </a:solidFill>
              </a:rPr>
              <a:t>По уровням бюджета</a:t>
            </a:r>
            <a:endParaRPr lang="ka-GE" sz="1200" dirty="0">
              <a:solidFill>
                <a:schemeClr val="accent4">
                  <a:lumMod val="50000"/>
                </a:schemeClr>
              </a:solidFill>
            </a:endParaRPr>
          </a:p>
          <a:p>
            <a:pPr algn="just"/>
            <a:r>
              <a:rPr lang="ru-RU" sz="1200" dirty="0">
                <a:solidFill>
                  <a:schemeClr val="accent4">
                    <a:lumMod val="50000"/>
                  </a:schemeClr>
                </a:solidFill>
              </a:rPr>
              <a:t>По годам</a:t>
            </a:r>
            <a:endParaRPr lang="ka-GE" sz="1200" dirty="0">
              <a:solidFill>
                <a:schemeClr val="accent4">
                  <a:lumMod val="50000"/>
                </a:schemeClr>
              </a:solidFill>
            </a:endParaRPr>
          </a:p>
          <a:p>
            <a:pPr algn="just"/>
            <a:endParaRPr lang="ka-GE" sz="1600" dirty="0"/>
          </a:p>
        </p:txBody>
      </p:sp>
      <p:cxnSp>
        <p:nvCxnSpPr>
          <p:cNvPr id="4" name="Straight Connector 3"/>
          <p:cNvCxnSpPr/>
          <p:nvPr/>
        </p:nvCxnSpPr>
        <p:spPr>
          <a:xfrm>
            <a:off x="0" y="1295400"/>
            <a:ext cx="9144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0" name="AutoShape 4" descr="Image result for სახელმწიფო აუდიტის სამსახური"/>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9" descr="Image result for magnifie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TextBox 22"/>
          <p:cNvSpPr txBox="1"/>
          <p:nvPr/>
        </p:nvSpPr>
        <p:spPr>
          <a:xfrm>
            <a:off x="2971800" y="1361385"/>
            <a:ext cx="2743200" cy="461665"/>
          </a:xfrm>
          <a:prstGeom prst="rect">
            <a:avLst/>
          </a:prstGeom>
          <a:solidFill>
            <a:schemeClr val="bg1"/>
          </a:solidFill>
          <a:ln>
            <a:noFill/>
          </a:ln>
        </p:spPr>
        <p:txBody>
          <a:bodyPr wrap="square" rtlCol="0">
            <a:spAutoFit/>
          </a:bodyPr>
          <a:lstStyle/>
          <a:p>
            <a:pPr algn="ctr"/>
            <a:r>
              <a:rPr lang="ru-RU" sz="2400" b="1" dirty="0">
                <a:solidFill>
                  <a:schemeClr val="bg1">
                    <a:lumMod val="50000"/>
                  </a:schemeClr>
                </a:solidFill>
              </a:rPr>
              <a:t>Аудит</a:t>
            </a:r>
            <a:endParaRPr lang="en-US" sz="2400" b="1" dirty="0">
              <a:solidFill>
                <a:schemeClr val="bg1">
                  <a:lumMod val="50000"/>
                </a:schemeClr>
              </a:solidFill>
            </a:endParaRPr>
          </a:p>
        </p:txBody>
      </p:sp>
      <p:pic>
        <p:nvPicPr>
          <p:cNvPr id="2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1825654"/>
            <a:ext cx="640080" cy="1540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75818" y="2402514"/>
            <a:ext cx="5758123" cy="25134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43600" y="2546252"/>
            <a:ext cx="2961262" cy="6541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43600" y="3276600"/>
            <a:ext cx="2948687" cy="7056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43600" y="4038600"/>
            <a:ext cx="2961262" cy="7108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Rectangle 17"/>
          <p:cNvSpPr/>
          <p:nvPr/>
        </p:nvSpPr>
        <p:spPr>
          <a:xfrm>
            <a:off x="1691680" y="123296"/>
            <a:ext cx="1872208" cy="7765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a:t>Гос. бюджет</a:t>
            </a:r>
            <a:endParaRPr lang="en-US" sz="2000" dirty="0"/>
          </a:p>
        </p:txBody>
      </p:sp>
      <p:sp>
        <p:nvSpPr>
          <p:cNvPr id="25" name="Rectangle 24"/>
          <p:cNvSpPr/>
          <p:nvPr/>
        </p:nvSpPr>
        <p:spPr>
          <a:xfrm>
            <a:off x="3563888" y="121994"/>
            <a:ext cx="1923193" cy="7685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a:t>Муниц. бюджет</a:t>
            </a:r>
            <a:endParaRPr lang="en-US" sz="2000" dirty="0"/>
          </a:p>
        </p:txBody>
      </p:sp>
      <p:sp>
        <p:nvSpPr>
          <p:cNvPr id="26" name="Rectangle 25"/>
          <p:cNvSpPr/>
          <p:nvPr/>
        </p:nvSpPr>
        <p:spPr>
          <a:xfrm>
            <a:off x="5487081" y="120692"/>
            <a:ext cx="1753271" cy="768576"/>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200" dirty="0"/>
              <a:t>Аудит</a:t>
            </a:r>
            <a:endParaRPr lang="en-US" sz="2200" dirty="0"/>
          </a:p>
        </p:txBody>
      </p:sp>
      <p:sp>
        <p:nvSpPr>
          <p:cNvPr id="27" name="Rectangle 26"/>
          <p:cNvSpPr/>
          <p:nvPr/>
        </p:nvSpPr>
        <p:spPr>
          <a:xfrm>
            <a:off x="7240352" y="114364"/>
            <a:ext cx="1740569" cy="7685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a:solidFill>
                  <a:schemeClr val="bg1"/>
                </a:solidFill>
              </a:rPr>
              <a:t>Страница граждан</a:t>
            </a:r>
            <a:endParaRPr lang="en-US" sz="2000" b="1" dirty="0">
              <a:solidFill>
                <a:schemeClr val="bg1"/>
              </a:solidFill>
            </a:endParaRPr>
          </a:p>
        </p:txBody>
      </p:sp>
    </p:spTree>
    <p:extLst>
      <p:ext uri="{BB962C8B-B14F-4D97-AF65-F5344CB8AC3E}">
        <p14:creationId xmlns:p14="http://schemas.microsoft.com/office/powerpoint/2010/main" val="30650068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55750"/>
            <a:ext cx="8229600" cy="273050"/>
          </a:xfrm>
        </p:spPr>
        <p:txBody>
          <a:bodyPr>
            <a:normAutofit fontScale="90000"/>
          </a:bodyPr>
          <a:lstStyle/>
          <a:p>
            <a:pPr algn="l"/>
            <a:r>
              <a:rPr lang="ru-RU" sz="2400" b="1" dirty="0">
                <a:solidFill>
                  <a:schemeClr val="bg1">
                    <a:lumMod val="50000"/>
                  </a:schemeClr>
                </a:solidFill>
                <a:latin typeface="+mn-lt"/>
                <a:ea typeface="+mn-ea"/>
                <a:cs typeface="+mn-cs"/>
              </a:rPr>
              <a:t>Цели устойчивого развития </a:t>
            </a:r>
            <a:r>
              <a:rPr lang="ka-GE" sz="2400" dirty="0"/>
              <a:t>(</a:t>
            </a:r>
            <a:r>
              <a:rPr lang="en-US" sz="2400" dirty="0"/>
              <a:t>Sustainable Development Goals - SDGs).</a:t>
            </a:r>
            <a:br>
              <a:rPr lang="en-US" sz="2400" b="1" dirty="0">
                <a:solidFill>
                  <a:schemeClr val="bg1">
                    <a:lumMod val="50000"/>
                  </a:schemeClr>
                </a:solidFill>
                <a:latin typeface="+mn-lt"/>
                <a:ea typeface="+mn-ea"/>
                <a:cs typeface="+mn-cs"/>
              </a:rPr>
            </a:br>
            <a:r>
              <a:rPr lang="ka-GE" sz="900" b="1" dirty="0"/>
              <a:t>  </a:t>
            </a:r>
            <a:endParaRPr lang="en-US" sz="900" b="1" dirty="0">
              <a:solidFill>
                <a:schemeClr val="bg1">
                  <a:lumMod val="50000"/>
                </a:schemeClr>
              </a:solidFill>
              <a:latin typeface="+mn-lt"/>
              <a:ea typeface="+mn-ea"/>
              <a:cs typeface="+mn-cs"/>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28</a:t>
            </a:fld>
            <a:endParaRPr lang="en-US" dirty="0"/>
          </a:p>
        </p:txBody>
      </p:sp>
      <p:pic>
        <p:nvPicPr>
          <p:cNvPr id="26" name="Picture 25"/>
          <p:cNvPicPr/>
          <p:nvPr/>
        </p:nvPicPr>
        <p:blipFill>
          <a:blip r:embed="rId3"/>
          <a:stretch>
            <a:fillRect/>
          </a:stretch>
        </p:blipFill>
        <p:spPr>
          <a:xfrm>
            <a:off x="11085" y="1934443"/>
            <a:ext cx="4408516" cy="4156698"/>
          </a:xfrm>
          <a:prstGeom prst="rect">
            <a:avLst/>
          </a:prstGeom>
        </p:spPr>
      </p:pic>
      <p:cxnSp>
        <p:nvCxnSpPr>
          <p:cNvPr id="29" name="Straight Connector 28"/>
          <p:cNvCxnSpPr/>
          <p:nvPr/>
        </p:nvCxnSpPr>
        <p:spPr>
          <a:xfrm>
            <a:off x="0" y="1295400"/>
            <a:ext cx="9144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5" name="Content Placeholder 1"/>
          <p:cNvSpPr>
            <a:spLocks noGrp="1"/>
          </p:cNvSpPr>
          <p:nvPr>
            <p:ph idx="1"/>
          </p:nvPr>
        </p:nvSpPr>
        <p:spPr>
          <a:xfrm>
            <a:off x="4267200" y="2054662"/>
            <a:ext cx="4493985" cy="3812738"/>
          </a:xfrm>
        </p:spPr>
        <p:txBody>
          <a:bodyPr>
            <a:noAutofit/>
          </a:bodyPr>
          <a:lstStyle/>
          <a:p>
            <a:pPr marL="228600" indent="-228600" algn="just">
              <a:buAutoNum type="arabicPeriod"/>
            </a:pPr>
            <a:r>
              <a:rPr lang="ru-RU" sz="1200" dirty="0"/>
              <a:t>Нет бедности</a:t>
            </a:r>
          </a:p>
          <a:p>
            <a:pPr marL="228600" indent="-228600" algn="just">
              <a:buAutoNum type="arabicPeriod"/>
            </a:pPr>
            <a:r>
              <a:rPr lang="ru-RU" sz="1200" dirty="0"/>
              <a:t>Нет голоду</a:t>
            </a:r>
          </a:p>
          <a:p>
            <a:pPr marL="228600" indent="-228600" algn="just">
              <a:buAutoNum type="arabicPeriod"/>
            </a:pPr>
            <a:r>
              <a:rPr lang="ru-RU" sz="1200" dirty="0"/>
              <a:t>Здравоохранение и благосостояние</a:t>
            </a:r>
          </a:p>
          <a:p>
            <a:pPr marL="228600" indent="-228600" algn="just">
              <a:buAutoNum type="arabicPeriod"/>
            </a:pPr>
            <a:r>
              <a:rPr lang="ru-RU" sz="1200" dirty="0"/>
              <a:t>Качественное образование</a:t>
            </a:r>
          </a:p>
          <a:p>
            <a:pPr marL="228600" indent="-228600" algn="just">
              <a:buAutoNum type="arabicPeriod"/>
            </a:pPr>
            <a:r>
              <a:rPr lang="ru-RU" sz="1200" dirty="0"/>
              <a:t>Гендерное равновесие</a:t>
            </a:r>
          </a:p>
          <a:p>
            <a:pPr marL="228600" indent="-228600" algn="just">
              <a:buAutoNum type="arabicPeriod"/>
            </a:pPr>
            <a:r>
              <a:rPr lang="ru-RU" sz="1200" dirty="0"/>
              <a:t>Чистая вода и санитария</a:t>
            </a:r>
          </a:p>
          <a:p>
            <a:pPr marL="228600" indent="-228600" algn="just">
              <a:buAutoNum type="arabicPeriod"/>
            </a:pPr>
            <a:r>
              <a:rPr lang="ru-RU" sz="1200" dirty="0"/>
              <a:t>Доступная и безопасная энергия</a:t>
            </a:r>
          </a:p>
          <a:p>
            <a:pPr marL="228600" indent="-228600" algn="just">
              <a:buAutoNum type="arabicPeriod"/>
            </a:pPr>
            <a:r>
              <a:rPr lang="ru-RU" sz="1200" dirty="0"/>
              <a:t>Экономический рост и дост. Работа</a:t>
            </a:r>
          </a:p>
          <a:p>
            <a:pPr marL="228600" indent="-228600" algn="just">
              <a:buAutoNum type="arabicPeriod"/>
            </a:pPr>
            <a:r>
              <a:rPr lang="ru-RU" sz="1200" dirty="0"/>
              <a:t>Промышленность и инфраструктура</a:t>
            </a:r>
          </a:p>
          <a:p>
            <a:pPr marL="228600" indent="-228600" algn="just">
              <a:buAutoNum type="arabicPeriod"/>
            </a:pPr>
            <a:r>
              <a:rPr lang="ru-RU" sz="1200" dirty="0"/>
              <a:t>Нет неравенству</a:t>
            </a:r>
          </a:p>
          <a:p>
            <a:pPr marL="228600" indent="-228600" algn="just">
              <a:buAutoNum type="arabicPeriod"/>
            </a:pPr>
            <a:r>
              <a:rPr lang="ru-RU" sz="1200" dirty="0"/>
              <a:t>Развитие населенных пунктов</a:t>
            </a:r>
          </a:p>
          <a:p>
            <a:pPr marL="228600" indent="-228600" algn="just">
              <a:buAutoNum type="arabicPeriod"/>
            </a:pPr>
            <a:r>
              <a:rPr lang="ru-RU" sz="1200" dirty="0"/>
              <a:t>Потребление и производство</a:t>
            </a:r>
          </a:p>
          <a:p>
            <a:pPr marL="228600" indent="-228600" algn="just">
              <a:buAutoNum type="arabicPeriod"/>
            </a:pPr>
            <a:r>
              <a:rPr lang="ru-RU" sz="1200" dirty="0"/>
              <a:t>Устойчивость климата</a:t>
            </a:r>
          </a:p>
          <a:p>
            <a:pPr marL="228600" indent="-228600" algn="just">
              <a:buAutoNum type="arabicPeriod"/>
            </a:pPr>
            <a:r>
              <a:rPr lang="ru-RU" sz="1200" dirty="0"/>
              <a:t>Водные ресурсы</a:t>
            </a:r>
          </a:p>
          <a:p>
            <a:pPr marL="228600" indent="-228600" algn="just">
              <a:buAutoNum type="arabicPeriod"/>
            </a:pPr>
            <a:r>
              <a:rPr lang="ru-RU" sz="1200" dirty="0"/>
              <a:t>Экосистемы</a:t>
            </a:r>
          </a:p>
          <a:p>
            <a:pPr marL="228600" indent="-228600" algn="just">
              <a:buAutoNum type="arabicPeriod"/>
            </a:pPr>
            <a:r>
              <a:rPr lang="ru-RU" sz="1200" dirty="0"/>
              <a:t>Мир, правосудие, сильные институции</a:t>
            </a:r>
          </a:p>
          <a:p>
            <a:pPr marL="228600" indent="-228600" algn="just">
              <a:buAutoNum type="arabicPeriod"/>
            </a:pPr>
            <a:r>
              <a:rPr lang="ru-RU" sz="1200" dirty="0"/>
              <a:t>Сотрудничество для общих идей</a:t>
            </a:r>
          </a:p>
          <a:p>
            <a:pPr marL="228600" indent="-228600" algn="just">
              <a:buAutoNum type="arabicPeriod"/>
            </a:pPr>
            <a:endParaRPr lang="ru-RU" sz="1200" dirty="0"/>
          </a:p>
          <a:p>
            <a:pPr marL="228600" indent="-228600" algn="just">
              <a:buAutoNum type="arabicPeriod"/>
            </a:pPr>
            <a:endParaRPr lang="ru-RU" sz="1200" dirty="0"/>
          </a:p>
          <a:p>
            <a:pPr marL="0" indent="0" algn="just">
              <a:buNone/>
            </a:pPr>
            <a:r>
              <a:rPr lang="ru-RU" sz="1200" dirty="0"/>
              <a:t>34 - аудита, 262 – вывода, 243 - рекомендация</a:t>
            </a:r>
          </a:p>
          <a:p>
            <a:pPr marL="228600" indent="-228600" algn="just">
              <a:buAutoNum type="arabicPeriod"/>
            </a:pPr>
            <a:endParaRPr lang="ka-GE" sz="800" dirty="0"/>
          </a:p>
        </p:txBody>
      </p:sp>
      <p:sp>
        <p:nvSpPr>
          <p:cNvPr id="16" name="Rectangle 15"/>
          <p:cNvSpPr/>
          <p:nvPr/>
        </p:nvSpPr>
        <p:spPr>
          <a:xfrm>
            <a:off x="1475656" y="152380"/>
            <a:ext cx="1855357" cy="7765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a:t>Гос. бюджет</a:t>
            </a:r>
            <a:endParaRPr lang="en-US" sz="2000" dirty="0"/>
          </a:p>
        </p:txBody>
      </p:sp>
      <p:sp>
        <p:nvSpPr>
          <p:cNvPr id="17" name="Rectangle 16"/>
          <p:cNvSpPr/>
          <p:nvPr/>
        </p:nvSpPr>
        <p:spPr>
          <a:xfrm>
            <a:off x="3339805" y="147194"/>
            <a:ext cx="1957933" cy="7685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a:t>Муниц. бюджет</a:t>
            </a:r>
            <a:endParaRPr lang="en-US" sz="2000" dirty="0"/>
          </a:p>
        </p:txBody>
      </p:sp>
      <p:sp>
        <p:nvSpPr>
          <p:cNvPr id="18" name="Rectangle 17"/>
          <p:cNvSpPr/>
          <p:nvPr/>
        </p:nvSpPr>
        <p:spPr>
          <a:xfrm>
            <a:off x="5306530" y="147194"/>
            <a:ext cx="1872208" cy="768576"/>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200" dirty="0"/>
              <a:t>Аудит</a:t>
            </a:r>
            <a:endParaRPr lang="en-US" sz="2200" dirty="0"/>
          </a:p>
        </p:txBody>
      </p:sp>
      <p:sp>
        <p:nvSpPr>
          <p:cNvPr id="19" name="Rectangle 18"/>
          <p:cNvSpPr/>
          <p:nvPr/>
        </p:nvSpPr>
        <p:spPr>
          <a:xfrm>
            <a:off x="7187530" y="147194"/>
            <a:ext cx="1842170" cy="7685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a:solidFill>
                  <a:schemeClr val="bg1"/>
                </a:solidFill>
              </a:rPr>
              <a:t>Страница граждан</a:t>
            </a:r>
            <a:endParaRPr lang="en-US" sz="2000" b="1" dirty="0">
              <a:solidFill>
                <a:schemeClr val="bg1"/>
              </a:solidFill>
            </a:endParaRPr>
          </a:p>
        </p:txBody>
      </p:sp>
    </p:spTree>
    <p:extLst>
      <p:ext uri="{BB962C8B-B14F-4D97-AF65-F5344CB8AC3E}">
        <p14:creationId xmlns:p14="http://schemas.microsoft.com/office/powerpoint/2010/main" val="2013869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
          <p:cNvSpPr>
            <a:spLocks noGrp="1"/>
          </p:cNvSpPr>
          <p:nvPr>
            <p:ph idx="1"/>
          </p:nvPr>
        </p:nvSpPr>
        <p:spPr>
          <a:xfrm>
            <a:off x="442790" y="4662976"/>
            <a:ext cx="8455025" cy="1646343"/>
          </a:xfrm>
        </p:spPr>
        <p:txBody>
          <a:bodyPr>
            <a:noAutofit/>
          </a:bodyPr>
          <a:lstStyle/>
          <a:p>
            <a:pPr algn="just">
              <a:buFont typeface="Wingdings" panose="05000000000000000000" pitchFamily="2" charset="2"/>
              <a:buChar char="v"/>
            </a:pPr>
            <a:r>
              <a:rPr lang="ru-RU" sz="1800" dirty="0">
                <a:solidFill>
                  <a:schemeClr val="accent4">
                    <a:lumMod val="50000"/>
                  </a:schemeClr>
                </a:solidFill>
              </a:rPr>
              <a:t>Модуль способствует улучшению процесса управления общественными финансами;</a:t>
            </a:r>
          </a:p>
          <a:p>
            <a:pPr algn="just">
              <a:buFont typeface="Wingdings" panose="05000000000000000000" pitchFamily="2" charset="2"/>
              <a:buChar char="v"/>
            </a:pPr>
            <a:r>
              <a:rPr lang="ru-RU" sz="1800" dirty="0">
                <a:solidFill>
                  <a:schemeClr val="accent4">
                    <a:lumMod val="50000"/>
                  </a:schemeClr>
                </a:solidFill>
              </a:rPr>
              <a:t>Более 8500 уникальных пользователей;</a:t>
            </a:r>
          </a:p>
          <a:p>
            <a:pPr algn="just">
              <a:buFont typeface="Wingdings" panose="05000000000000000000" pitchFamily="2" charset="2"/>
              <a:buChar char="v"/>
            </a:pPr>
            <a:r>
              <a:rPr lang="ru-RU" sz="1800" dirty="0">
                <a:solidFill>
                  <a:schemeClr val="accent4">
                    <a:lumMod val="50000"/>
                  </a:schemeClr>
                </a:solidFill>
              </a:rPr>
              <a:t>2017 – 29 обращений граждан, 9 изучены в 2017 году, 7 включены в план аудита на 2018 год:</a:t>
            </a:r>
          </a:p>
          <a:p>
            <a:pPr marL="0" indent="0" algn="just">
              <a:buNone/>
            </a:pPr>
            <a:endParaRPr lang="ka-GE" sz="1800" dirty="0">
              <a:solidFill>
                <a:schemeClr val="accent4">
                  <a:lumMod val="50000"/>
                </a:schemeClr>
              </a:solidFill>
            </a:endParaRPr>
          </a:p>
        </p:txBody>
      </p:sp>
      <p:cxnSp>
        <p:nvCxnSpPr>
          <p:cNvPr id="4" name="Straight Connector 3"/>
          <p:cNvCxnSpPr/>
          <p:nvPr/>
        </p:nvCxnSpPr>
        <p:spPr>
          <a:xfrm>
            <a:off x="0" y="1295400"/>
            <a:ext cx="9144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0" name="AutoShape 4" descr="Image result for სახელმწიფო აუდიტის სამსახური"/>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9" descr="Image result for magnifie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TextBox 21"/>
          <p:cNvSpPr txBox="1"/>
          <p:nvPr/>
        </p:nvSpPr>
        <p:spPr>
          <a:xfrm>
            <a:off x="3124200" y="1393388"/>
            <a:ext cx="2752726" cy="461665"/>
          </a:xfrm>
          <a:prstGeom prst="rect">
            <a:avLst/>
          </a:prstGeom>
          <a:solidFill>
            <a:schemeClr val="bg1"/>
          </a:solidFill>
          <a:ln>
            <a:noFill/>
          </a:ln>
        </p:spPr>
        <p:txBody>
          <a:bodyPr wrap="square" rtlCol="0">
            <a:spAutoFit/>
          </a:bodyPr>
          <a:lstStyle/>
          <a:p>
            <a:pPr algn="ctr"/>
            <a:r>
              <a:rPr lang="ru-RU" sz="2400" b="1" dirty="0">
                <a:solidFill>
                  <a:schemeClr val="bg1">
                    <a:lumMod val="50000"/>
                  </a:schemeClr>
                </a:solidFill>
              </a:rPr>
              <a:t>Страница граждан</a:t>
            </a:r>
            <a:endParaRPr lang="en-US" sz="2400" b="1" dirty="0">
              <a:solidFill>
                <a:schemeClr val="bg1">
                  <a:lumMod val="50000"/>
                </a:schemeClr>
              </a:solidFill>
            </a:endParaRPr>
          </a:p>
        </p:txBody>
      </p:sp>
      <p:pic>
        <p:nvPicPr>
          <p:cNvPr id="2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7735" y="1828800"/>
            <a:ext cx="859065" cy="2068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2133600"/>
            <a:ext cx="1857375" cy="2152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7"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71875" y="2209800"/>
            <a:ext cx="1762125" cy="2076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8"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10596" y="2209800"/>
            <a:ext cx="1809750" cy="2028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Rectangle 19"/>
          <p:cNvSpPr/>
          <p:nvPr/>
        </p:nvSpPr>
        <p:spPr>
          <a:xfrm>
            <a:off x="2071687" y="143784"/>
            <a:ext cx="1676400" cy="7765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a:t>Гос. бюджет</a:t>
            </a:r>
            <a:endParaRPr lang="en-US" sz="2000" dirty="0"/>
          </a:p>
        </p:txBody>
      </p:sp>
      <p:sp>
        <p:nvSpPr>
          <p:cNvPr id="21" name="Rectangle 20"/>
          <p:cNvSpPr/>
          <p:nvPr/>
        </p:nvSpPr>
        <p:spPr>
          <a:xfrm>
            <a:off x="3771900" y="152018"/>
            <a:ext cx="1831974" cy="7685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a:t>Муниц. бюджет</a:t>
            </a:r>
            <a:endParaRPr lang="en-US" sz="2000" dirty="0"/>
          </a:p>
        </p:txBody>
      </p:sp>
      <p:sp>
        <p:nvSpPr>
          <p:cNvPr id="23" name="Rectangle 22"/>
          <p:cNvSpPr/>
          <p:nvPr/>
        </p:nvSpPr>
        <p:spPr>
          <a:xfrm>
            <a:off x="5615209" y="152018"/>
            <a:ext cx="1680119" cy="7685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a:t>Аудит</a:t>
            </a:r>
            <a:endParaRPr lang="en-US" sz="2000" dirty="0"/>
          </a:p>
        </p:txBody>
      </p:sp>
      <p:sp>
        <p:nvSpPr>
          <p:cNvPr id="25" name="Rectangle 24"/>
          <p:cNvSpPr/>
          <p:nvPr/>
        </p:nvSpPr>
        <p:spPr>
          <a:xfrm>
            <a:off x="7311480" y="147753"/>
            <a:ext cx="1676945" cy="768576"/>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200" dirty="0"/>
              <a:t>Страница граждан</a:t>
            </a:r>
            <a:endParaRPr lang="en-US" sz="2200" dirty="0"/>
          </a:p>
        </p:txBody>
      </p:sp>
    </p:spTree>
    <p:extLst>
      <p:ext uri="{BB962C8B-B14F-4D97-AF65-F5344CB8AC3E}">
        <p14:creationId xmlns:p14="http://schemas.microsoft.com/office/powerpoint/2010/main" val="29434660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txBox="1">
            <a:spLocks/>
          </p:cNvSpPr>
          <p:nvPr/>
        </p:nvSpPr>
        <p:spPr>
          <a:xfrm>
            <a:off x="1187624" y="188640"/>
            <a:ext cx="6477000" cy="685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2000" b="1" dirty="0">
                <a:solidFill>
                  <a:srgbClr val="438086">
                    <a:lumMod val="50000"/>
                  </a:srgbClr>
                </a:solidFill>
              </a:rPr>
              <a:t>Обзор открытости бюджета </a:t>
            </a:r>
            <a:r>
              <a:rPr lang="ka-GE" sz="2000" b="1" dirty="0">
                <a:solidFill>
                  <a:srgbClr val="438086">
                    <a:lumMod val="50000"/>
                  </a:srgbClr>
                </a:solidFill>
              </a:rPr>
              <a:t>- </a:t>
            </a:r>
            <a:r>
              <a:rPr lang="ru-RU" sz="2000" b="1" dirty="0">
                <a:solidFill>
                  <a:srgbClr val="438086">
                    <a:lumMod val="50000"/>
                  </a:srgbClr>
                </a:solidFill>
              </a:rPr>
              <a:t>Грузия</a:t>
            </a:r>
            <a:r>
              <a:rPr lang="ka-GE" sz="2000" b="1" dirty="0">
                <a:solidFill>
                  <a:srgbClr val="438086">
                    <a:lumMod val="50000"/>
                  </a:srgbClr>
                </a:solidFill>
              </a:rPr>
              <a:t> </a:t>
            </a:r>
            <a:endParaRPr lang="en-US" sz="2000" dirty="0">
              <a:solidFill>
                <a:srgbClr val="438086">
                  <a:lumMod val="50000"/>
                </a:srgbClr>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1021579"/>
            <a:ext cx="3789880" cy="5400419"/>
          </a:xfrm>
          <a:prstGeom prst="rect">
            <a:avLst/>
          </a:prstGeom>
        </p:spPr>
      </p:pic>
      <p:pic>
        <p:nvPicPr>
          <p:cNvPr id="8" name="Content Placeholder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9512" y="1021579"/>
            <a:ext cx="4248472" cy="5366812"/>
          </a:xfrm>
        </p:spPr>
      </p:pic>
    </p:spTree>
    <p:extLst>
      <p:ext uri="{BB962C8B-B14F-4D97-AF65-F5344CB8AC3E}">
        <p14:creationId xmlns:p14="http://schemas.microsoft.com/office/powerpoint/2010/main" val="1775328689"/>
      </p:ext>
    </p:extLst>
  </p:cSld>
  <p:clrMapOvr>
    <a:masterClrMapping/>
  </p:clrMapOvr>
  <p:transition spd="slow">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
          <p:cNvSpPr>
            <a:spLocks noGrp="1"/>
          </p:cNvSpPr>
          <p:nvPr>
            <p:ph idx="1"/>
          </p:nvPr>
        </p:nvSpPr>
        <p:spPr>
          <a:xfrm>
            <a:off x="3602296" y="2054662"/>
            <a:ext cx="5158890" cy="3812738"/>
          </a:xfrm>
        </p:spPr>
        <p:txBody>
          <a:bodyPr>
            <a:noAutofit/>
          </a:bodyPr>
          <a:lstStyle/>
          <a:p>
            <a:pPr marL="0" indent="0" algn="just">
              <a:buNone/>
            </a:pPr>
            <a:r>
              <a:rPr lang="ru-RU" sz="1800" i="1" dirty="0"/>
              <a:t>Планируй вместе с нами</a:t>
            </a:r>
          </a:p>
          <a:p>
            <a:pPr marL="0" indent="0" algn="just">
              <a:buNone/>
            </a:pPr>
            <a:r>
              <a:rPr lang="ru-RU" sz="1800" dirty="0"/>
              <a:t>Цель – участие общественности при составление годового плана аудита (сообщения граждан принимаются во внимание при выборе тем для проверок). Гражданин выбирает из списка организацию, указывает свой статус, описывает проблему, может предложить ее решение, имеет возможность загрузить документацию. Также с помощью присвоенного уникального кода имеется возможность отследить заявку.</a:t>
            </a:r>
          </a:p>
          <a:p>
            <a:pPr marL="0" indent="0" algn="just">
              <a:buNone/>
            </a:pPr>
            <a:endParaRPr lang="ka-GE" sz="3600" dirty="0"/>
          </a:p>
        </p:txBody>
      </p:sp>
      <p:cxnSp>
        <p:nvCxnSpPr>
          <p:cNvPr id="4" name="Straight Connector 3"/>
          <p:cNvCxnSpPr/>
          <p:nvPr/>
        </p:nvCxnSpPr>
        <p:spPr>
          <a:xfrm>
            <a:off x="0" y="1295400"/>
            <a:ext cx="9144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0" name="AutoShape 4" descr="Image result for სახელმწიფო აუდიტის სამსახური"/>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9" descr="Image result for magnifie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TextBox 21"/>
          <p:cNvSpPr txBox="1"/>
          <p:nvPr/>
        </p:nvSpPr>
        <p:spPr>
          <a:xfrm>
            <a:off x="3124200" y="1393388"/>
            <a:ext cx="2752726" cy="461665"/>
          </a:xfrm>
          <a:prstGeom prst="rect">
            <a:avLst/>
          </a:prstGeom>
          <a:solidFill>
            <a:schemeClr val="bg1"/>
          </a:solidFill>
          <a:ln>
            <a:noFill/>
          </a:ln>
        </p:spPr>
        <p:txBody>
          <a:bodyPr wrap="square" rtlCol="0">
            <a:spAutoFit/>
          </a:bodyPr>
          <a:lstStyle/>
          <a:p>
            <a:pPr algn="ctr"/>
            <a:r>
              <a:rPr lang="ru-RU" sz="2400" b="1" dirty="0">
                <a:solidFill>
                  <a:schemeClr val="bg1">
                    <a:lumMod val="50000"/>
                  </a:schemeClr>
                </a:solidFill>
              </a:rPr>
              <a:t>Страница граждан</a:t>
            </a:r>
            <a:endParaRPr lang="en-US" sz="2400" b="1" dirty="0">
              <a:solidFill>
                <a:schemeClr val="bg1">
                  <a:lumMod val="50000"/>
                </a:schemeClr>
              </a:solidFill>
            </a:endParaRPr>
          </a:p>
        </p:txBody>
      </p:sp>
      <p:pic>
        <p:nvPicPr>
          <p:cNvPr id="2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7735" y="1828800"/>
            <a:ext cx="859065" cy="2068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2133600"/>
            <a:ext cx="2285999" cy="26494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le 13"/>
          <p:cNvSpPr/>
          <p:nvPr/>
        </p:nvSpPr>
        <p:spPr>
          <a:xfrm>
            <a:off x="2060575" y="124360"/>
            <a:ext cx="1597025" cy="7765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a:t>Гос. бюджет</a:t>
            </a:r>
            <a:endParaRPr lang="en-US" sz="2000" dirty="0"/>
          </a:p>
        </p:txBody>
      </p:sp>
      <p:sp>
        <p:nvSpPr>
          <p:cNvPr id="20" name="Rectangle 19"/>
          <p:cNvSpPr/>
          <p:nvPr/>
        </p:nvSpPr>
        <p:spPr>
          <a:xfrm>
            <a:off x="3657600" y="124360"/>
            <a:ext cx="1828800" cy="7685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a:t>Муниц. бюджет</a:t>
            </a:r>
            <a:endParaRPr lang="en-US" sz="2000" dirty="0"/>
          </a:p>
        </p:txBody>
      </p:sp>
      <p:sp>
        <p:nvSpPr>
          <p:cNvPr id="21" name="Rectangle 20"/>
          <p:cNvSpPr/>
          <p:nvPr/>
        </p:nvSpPr>
        <p:spPr>
          <a:xfrm>
            <a:off x="5510262" y="124360"/>
            <a:ext cx="1696219" cy="7685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a:t>Аудит</a:t>
            </a:r>
            <a:endParaRPr lang="en-US" sz="2000" dirty="0"/>
          </a:p>
        </p:txBody>
      </p:sp>
      <p:sp>
        <p:nvSpPr>
          <p:cNvPr id="23" name="Rectangle 22"/>
          <p:cNvSpPr/>
          <p:nvPr/>
        </p:nvSpPr>
        <p:spPr>
          <a:xfrm>
            <a:off x="7206481" y="124360"/>
            <a:ext cx="1751112" cy="768576"/>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200" dirty="0"/>
              <a:t>Страница граждан</a:t>
            </a:r>
            <a:endParaRPr lang="en-US" sz="2200" dirty="0"/>
          </a:p>
        </p:txBody>
      </p:sp>
    </p:spTree>
    <p:extLst>
      <p:ext uri="{BB962C8B-B14F-4D97-AF65-F5344CB8AC3E}">
        <p14:creationId xmlns:p14="http://schemas.microsoft.com/office/powerpoint/2010/main" val="7337724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
          <p:cNvSpPr>
            <a:spLocks noGrp="1"/>
          </p:cNvSpPr>
          <p:nvPr>
            <p:ph idx="1"/>
          </p:nvPr>
        </p:nvSpPr>
        <p:spPr>
          <a:xfrm>
            <a:off x="3491880" y="2430463"/>
            <a:ext cx="5042520" cy="2674937"/>
          </a:xfrm>
        </p:spPr>
        <p:txBody>
          <a:bodyPr>
            <a:noAutofit/>
          </a:bodyPr>
          <a:lstStyle/>
          <a:p>
            <a:pPr marL="0" indent="0" algn="just">
              <a:buNone/>
            </a:pPr>
            <a:r>
              <a:rPr lang="ru-RU" sz="1800" i="1" dirty="0"/>
              <a:t>Борись с коррупцией</a:t>
            </a:r>
          </a:p>
          <a:p>
            <a:pPr marL="0" indent="0" algn="just">
              <a:buNone/>
            </a:pPr>
            <a:r>
              <a:rPr lang="ru-RU" sz="1800" dirty="0"/>
              <a:t>Цель – выявление коррупции в общественном секторе и участие общественности в процессе ее превенции. Гражданин выбирает из списка организацию и нарушение/проблему, может предложить ее решение, имеет возможность загрузить документацию. </a:t>
            </a:r>
          </a:p>
        </p:txBody>
      </p:sp>
      <p:cxnSp>
        <p:nvCxnSpPr>
          <p:cNvPr id="4" name="Straight Connector 3"/>
          <p:cNvCxnSpPr/>
          <p:nvPr/>
        </p:nvCxnSpPr>
        <p:spPr>
          <a:xfrm>
            <a:off x="0" y="1295400"/>
            <a:ext cx="9144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0" name="AutoShape 4" descr="Image result for სახელმწიფო აუდიტის სამსახური"/>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9" descr="Image result for magnifie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TextBox 21"/>
          <p:cNvSpPr txBox="1"/>
          <p:nvPr/>
        </p:nvSpPr>
        <p:spPr>
          <a:xfrm>
            <a:off x="3124200" y="1393388"/>
            <a:ext cx="2752726" cy="461665"/>
          </a:xfrm>
          <a:prstGeom prst="rect">
            <a:avLst/>
          </a:prstGeom>
          <a:solidFill>
            <a:schemeClr val="bg1"/>
          </a:solidFill>
          <a:ln>
            <a:noFill/>
          </a:ln>
        </p:spPr>
        <p:txBody>
          <a:bodyPr wrap="square" rtlCol="0">
            <a:spAutoFit/>
          </a:bodyPr>
          <a:lstStyle/>
          <a:p>
            <a:pPr algn="ctr"/>
            <a:r>
              <a:rPr lang="ru-RU" sz="2400" b="1" dirty="0">
                <a:solidFill>
                  <a:schemeClr val="bg1">
                    <a:lumMod val="50000"/>
                  </a:schemeClr>
                </a:solidFill>
              </a:rPr>
              <a:t>Страница граждан</a:t>
            </a:r>
            <a:endParaRPr lang="en-US" sz="2400" b="1" dirty="0">
              <a:solidFill>
                <a:schemeClr val="bg1">
                  <a:lumMod val="50000"/>
                </a:schemeClr>
              </a:solidFill>
            </a:endParaRPr>
          </a:p>
        </p:txBody>
      </p:sp>
      <p:pic>
        <p:nvPicPr>
          <p:cNvPr id="2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7735" y="1828800"/>
            <a:ext cx="859065" cy="2068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7"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3450" y="2262187"/>
            <a:ext cx="1762125" cy="2076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Rectangle 19"/>
          <p:cNvSpPr/>
          <p:nvPr/>
        </p:nvSpPr>
        <p:spPr>
          <a:xfrm>
            <a:off x="3897560" y="122114"/>
            <a:ext cx="1582018" cy="7685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a:t>Муниц. бюджет</a:t>
            </a:r>
            <a:endParaRPr lang="en-US" sz="2000" dirty="0"/>
          </a:p>
        </p:txBody>
      </p:sp>
      <p:sp>
        <p:nvSpPr>
          <p:cNvPr id="21" name="Rectangle 20"/>
          <p:cNvSpPr/>
          <p:nvPr/>
        </p:nvSpPr>
        <p:spPr>
          <a:xfrm>
            <a:off x="5479578" y="132085"/>
            <a:ext cx="1666404" cy="7685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a:t>Аудит</a:t>
            </a:r>
            <a:endParaRPr lang="en-US" sz="2000" dirty="0"/>
          </a:p>
        </p:txBody>
      </p:sp>
      <p:sp>
        <p:nvSpPr>
          <p:cNvPr id="23" name="Rectangle 22"/>
          <p:cNvSpPr/>
          <p:nvPr/>
        </p:nvSpPr>
        <p:spPr>
          <a:xfrm>
            <a:off x="7145982" y="132085"/>
            <a:ext cx="1666404" cy="768576"/>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200" dirty="0"/>
              <a:t>Страница граждан</a:t>
            </a:r>
            <a:endParaRPr lang="en-US" sz="2200" dirty="0"/>
          </a:p>
        </p:txBody>
      </p:sp>
      <p:sp>
        <p:nvSpPr>
          <p:cNvPr id="25" name="Rectangle 24"/>
          <p:cNvSpPr/>
          <p:nvPr/>
        </p:nvSpPr>
        <p:spPr>
          <a:xfrm>
            <a:off x="2274758" y="108241"/>
            <a:ext cx="1611833" cy="7765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a:t>Гос. бюджет</a:t>
            </a:r>
            <a:endParaRPr lang="en-US" sz="2000" dirty="0"/>
          </a:p>
        </p:txBody>
      </p:sp>
    </p:spTree>
    <p:extLst>
      <p:ext uri="{BB962C8B-B14F-4D97-AF65-F5344CB8AC3E}">
        <p14:creationId xmlns:p14="http://schemas.microsoft.com/office/powerpoint/2010/main" val="35185369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
          <p:cNvSpPr>
            <a:spLocks noGrp="1"/>
          </p:cNvSpPr>
          <p:nvPr>
            <p:ph idx="1"/>
          </p:nvPr>
        </p:nvSpPr>
        <p:spPr>
          <a:xfrm>
            <a:off x="3347864" y="2352675"/>
            <a:ext cx="5262736" cy="2600325"/>
          </a:xfrm>
        </p:spPr>
        <p:txBody>
          <a:bodyPr>
            <a:noAutofit/>
          </a:bodyPr>
          <a:lstStyle/>
          <a:p>
            <a:pPr marL="0" indent="0" algn="just">
              <a:buNone/>
            </a:pPr>
            <a:r>
              <a:rPr lang="ru-RU" sz="1800" i="1" dirty="0"/>
              <a:t>Расположи приоритеты</a:t>
            </a:r>
          </a:p>
          <a:p>
            <a:pPr marL="0" indent="0" algn="just">
              <a:buNone/>
            </a:pPr>
            <a:r>
              <a:rPr lang="ru-RU" sz="1800" dirty="0"/>
              <a:t>Цель – принять во внимание интересы граждан при определении приоритетов аудиторской деятельности. </a:t>
            </a:r>
          </a:p>
          <a:p>
            <a:pPr marL="0" indent="0" algn="just">
              <a:buNone/>
            </a:pPr>
            <a:r>
              <a:rPr lang="ru-RU" sz="1800" dirty="0"/>
              <a:t>Гражданин может расположить 10 сфер в соответсвии со своими приоритетами.</a:t>
            </a:r>
            <a:endParaRPr lang="ka-GE" sz="1800" dirty="0"/>
          </a:p>
        </p:txBody>
      </p:sp>
      <p:cxnSp>
        <p:nvCxnSpPr>
          <p:cNvPr id="4" name="Straight Connector 3"/>
          <p:cNvCxnSpPr/>
          <p:nvPr/>
        </p:nvCxnSpPr>
        <p:spPr>
          <a:xfrm>
            <a:off x="0" y="1295400"/>
            <a:ext cx="9144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0" name="AutoShape 4" descr="Image result for სახელმწიფო აუდიტის სამსახური"/>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9" descr="Image result for magnifie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TextBox 21"/>
          <p:cNvSpPr txBox="1"/>
          <p:nvPr/>
        </p:nvSpPr>
        <p:spPr>
          <a:xfrm>
            <a:off x="3124200" y="1393388"/>
            <a:ext cx="2752726" cy="461665"/>
          </a:xfrm>
          <a:prstGeom prst="rect">
            <a:avLst/>
          </a:prstGeom>
          <a:solidFill>
            <a:schemeClr val="bg1"/>
          </a:solidFill>
          <a:ln>
            <a:noFill/>
          </a:ln>
        </p:spPr>
        <p:txBody>
          <a:bodyPr wrap="square" rtlCol="0">
            <a:spAutoFit/>
          </a:bodyPr>
          <a:lstStyle/>
          <a:p>
            <a:pPr algn="ctr"/>
            <a:r>
              <a:rPr lang="ru-RU" sz="2400" b="1" dirty="0">
                <a:solidFill>
                  <a:schemeClr val="bg1">
                    <a:lumMod val="50000"/>
                  </a:schemeClr>
                </a:solidFill>
              </a:rPr>
              <a:t>Страница граждан</a:t>
            </a:r>
            <a:endParaRPr lang="en-US" sz="2400" b="1" dirty="0">
              <a:solidFill>
                <a:schemeClr val="bg1">
                  <a:lumMod val="50000"/>
                </a:schemeClr>
              </a:solidFill>
            </a:endParaRPr>
          </a:p>
        </p:txBody>
      </p:sp>
      <p:pic>
        <p:nvPicPr>
          <p:cNvPr id="2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7735" y="1828800"/>
            <a:ext cx="859065" cy="2068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8"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2352675"/>
            <a:ext cx="1809750" cy="2028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le 13"/>
          <p:cNvSpPr/>
          <p:nvPr/>
        </p:nvSpPr>
        <p:spPr>
          <a:xfrm>
            <a:off x="1742260" y="166165"/>
            <a:ext cx="1725612" cy="7765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a:t>Гос. бюджет</a:t>
            </a:r>
            <a:endParaRPr lang="en-US" sz="2000" dirty="0"/>
          </a:p>
        </p:txBody>
      </p:sp>
      <p:sp>
        <p:nvSpPr>
          <p:cNvPr id="20" name="Rectangle 19"/>
          <p:cNvSpPr/>
          <p:nvPr/>
        </p:nvSpPr>
        <p:spPr>
          <a:xfrm>
            <a:off x="3490070" y="160337"/>
            <a:ext cx="1828800" cy="7685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a:t>Муниц. бюджет</a:t>
            </a:r>
            <a:endParaRPr lang="en-US" sz="2000" dirty="0"/>
          </a:p>
        </p:txBody>
      </p:sp>
      <p:sp>
        <p:nvSpPr>
          <p:cNvPr id="21" name="Rectangle 20"/>
          <p:cNvSpPr/>
          <p:nvPr/>
        </p:nvSpPr>
        <p:spPr>
          <a:xfrm>
            <a:off x="5318870" y="160337"/>
            <a:ext cx="1828800" cy="7685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a:t>Аудит</a:t>
            </a:r>
            <a:endParaRPr lang="en-US" sz="2000" dirty="0"/>
          </a:p>
        </p:txBody>
      </p:sp>
      <p:sp>
        <p:nvSpPr>
          <p:cNvPr id="23" name="Rectangle 22"/>
          <p:cNvSpPr/>
          <p:nvPr/>
        </p:nvSpPr>
        <p:spPr>
          <a:xfrm>
            <a:off x="7147670" y="160337"/>
            <a:ext cx="1828800" cy="768576"/>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200" dirty="0"/>
              <a:t>Страница граждан</a:t>
            </a:r>
            <a:endParaRPr lang="en-US" sz="2200" dirty="0"/>
          </a:p>
        </p:txBody>
      </p:sp>
    </p:spTree>
    <p:extLst>
      <p:ext uri="{BB962C8B-B14F-4D97-AF65-F5344CB8AC3E}">
        <p14:creationId xmlns:p14="http://schemas.microsoft.com/office/powerpoint/2010/main" val="37976897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5"/>
          <p:cNvSpPr>
            <a:spLocks noChangeAspect="1"/>
          </p:cNvSpPr>
          <p:nvPr/>
        </p:nvSpPr>
        <p:spPr>
          <a:xfrm>
            <a:off x="0" y="5085184"/>
            <a:ext cx="9144000" cy="1772816"/>
          </a:xfrm>
          <a:prstGeom prst="rect">
            <a:avLst/>
          </a:prstGeom>
          <a:solidFill>
            <a:srgbClr val="027E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5301208"/>
            <a:ext cx="7772400" cy="1067488"/>
          </a:xfrm>
        </p:spPr>
        <p:txBody>
          <a:bodyPr>
            <a:normAutofit/>
          </a:bodyPr>
          <a:lstStyle/>
          <a:p>
            <a:r>
              <a:rPr lang="ka-GE" sz="2200" dirty="0">
                <a:solidFill>
                  <a:srgbClr val="FF0000"/>
                </a:solidFill>
                <a:latin typeface="BPG Nateli" panose="02000503000000020002" pitchFamily="2" charset="0"/>
              </a:rPr>
              <a:t>გმადლობთ ყურადღებისათვის</a:t>
            </a:r>
            <a:r>
              <a:rPr lang="ru-RU" sz="2200" dirty="0">
                <a:solidFill>
                  <a:srgbClr val="FF0000"/>
                </a:solidFill>
                <a:latin typeface="BPG Nateli" panose="02000503000000020002" pitchFamily="2" charset="0"/>
              </a:rPr>
              <a:t>, спасибо за внимание,</a:t>
            </a:r>
            <a:br>
              <a:rPr lang="ru-RU" sz="2200" dirty="0">
                <a:solidFill>
                  <a:srgbClr val="FF0000"/>
                </a:solidFill>
                <a:latin typeface="BPG Nateli" panose="02000503000000020002" pitchFamily="2" charset="0"/>
              </a:rPr>
            </a:br>
            <a:r>
              <a:rPr lang="en-US" sz="2200" dirty="0">
                <a:solidFill>
                  <a:srgbClr val="FF0000"/>
                </a:solidFill>
              </a:rPr>
              <a:t> thank you for listening</a:t>
            </a:r>
            <a:endParaRPr lang="en-US" sz="2200" dirty="0">
              <a:solidFill>
                <a:srgbClr val="FF0000"/>
              </a:solidFill>
              <a:latin typeface="BPG Nateli" panose="02000503000000020002" pitchFamily="2" charset="0"/>
            </a:endParaRPr>
          </a:p>
        </p:txBody>
      </p:sp>
      <p:sp>
        <p:nvSpPr>
          <p:cNvPr id="8" name="Rectangle 7"/>
          <p:cNvSpPr>
            <a:spLocks noChangeAspect="1"/>
          </p:cNvSpPr>
          <p:nvPr/>
        </p:nvSpPr>
        <p:spPr>
          <a:xfrm>
            <a:off x="0" y="5062324"/>
            <a:ext cx="9144000" cy="45719"/>
          </a:xfrm>
          <a:prstGeom prst="rect">
            <a:avLst/>
          </a:prstGeom>
          <a:solidFill>
            <a:srgbClr val="0057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25970" y="1124744"/>
            <a:ext cx="2717634" cy="2370598"/>
          </a:xfrm>
          <a:prstGeom prst="rect">
            <a:avLst/>
          </a:prstGeom>
        </p:spPr>
      </p:pic>
    </p:spTree>
    <p:extLst>
      <p:ext uri="{BB962C8B-B14F-4D97-AF65-F5344CB8AC3E}">
        <p14:creationId xmlns:p14="http://schemas.microsoft.com/office/powerpoint/2010/main" val="2164600325"/>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txBox="1">
            <a:spLocks/>
          </p:cNvSpPr>
          <p:nvPr/>
        </p:nvSpPr>
        <p:spPr>
          <a:xfrm>
            <a:off x="1115616" y="188640"/>
            <a:ext cx="7488832" cy="685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1800" b="1" dirty="0">
                <a:solidFill>
                  <a:srgbClr val="438086">
                    <a:lumMod val="50000"/>
                  </a:srgbClr>
                </a:solidFill>
              </a:rPr>
              <a:t>Обзор открытости бюджета </a:t>
            </a:r>
            <a:r>
              <a:rPr lang="ka-GE" sz="1800" b="1" dirty="0">
                <a:solidFill>
                  <a:srgbClr val="438086">
                    <a:lumMod val="50000"/>
                  </a:srgbClr>
                </a:solidFill>
              </a:rPr>
              <a:t>- </a:t>
            </a:r>
            <a:r>
              <a:rPr lang="ru-RU" sz="1800" b="1" dirty="0">
                <a:solidFill>
                  <a:srgbClr val="438086">
                    <a:lumMod val="50000"/>
                  </a:srgbClr>
                </a:solidFill>
              </a:rPr>
              <a:t>Грузия</a:t>
            </a:r>
            <a:r>
              <a:rPr lang="ka-GE" sz="1800" b="1" dirty="0">
                <a:solidFill>
                  <a:srgbClr val="438086">
                    <a:lumMod val="50000"/>
                  </a:srgbClr>
                </a:solidFill>
              </a:rPr>
              <a:t> </a:t>
            </a:r>
            <a:endParaRPr lang="en-US" sz="1800" dirty="0">
              <a:solidFill>
                <a:srgbClr val="438086">
                  <a:lumMod val="50000"/>
                </a:srgbClr>
              </a:solidFill>
            </a:endParaRPr>
          </a:p>
        </p:txBody>
      </p:sp>
      <p:grpSp>
        <p:nvGrpSpPr>
          <p:cNvPr id="3" name="Group 2"/>
          <p:cNvGrpSpPr/>
          <p:nvPr/>
        </p:nvGrpSpPr>
        <p:grpSpPr>
          <a:xfrm>
            <a:off x="262999" y="1456979"/>
            <a:ext cx="8496944" cy="1728192"/>
            <a:chOff x="107504" y="1124744"/>
            <a:chExt cx="8928992" cy="2592288"/>
          </a:xfrm>
        </p:grpSpPr>
        <p:sp>
          <p:nvSpPr>
            <p:cNvPr id="4" name="Rounded Rectangle 3"/>
            <p:cNvSpPr/>
            <p:nvPr/>
          </p:nvSpPr>
          <p:spPr>
            <a:xfrm>
              <a:off x="107504" y="1124744"/>
              <a:ext cx="3178116" cy="91440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i="1" dirty="0">
                  <a:solidFill>
                    <a:schemeClr val="tx1">
                      <a:lumMod val="85000"/>
                      <a:lumOff val="15000"/>
                    </a:schemeClr>
                  </a:solidFill>
                </a:rPr>
                <a:t>Прозрачность</a:t>
              </a:r>
            </a:p>
            <a:p>
              <a:pPr algn="ctr"/>
              <a:r>
                <a:rPr lang="ka-GE" sz="1600" dirty="0">
                  <a:solidFill>
                    <a:schemeClr val="tx1"/>
                  </a:solidFill>
                  <a:latin typeface="Sylfaen" panose="010A0502050306030303" pitchFamily="18" charset="0"/>
                </a:rPr>
                <a:t>(</a:t>
              </a:r>
              <a:r>
                <a:rPr lang="ru-RU" sz="1600" dirty="0">
                  <a:solidFill>
                    <a:schemeClr val="tx1"/>
                  </a:solidFill>
                  <a:latin typeface="Sylfaen" panose="010A0502050306030303" pitchFamily="18" charset="0"/>
                </a:rPr>
                <a:t>Индекс открытости бюджета </a:t>
              </a:r>
              <a:r>
                <a:rPr lang="ka-GE" sz="1600" dirty="0">
                  <a:solidFill>
                    <a:schemeClr val="tx1"/>
                  </a:solidFill>
                  <a:latin typeface="Sylfaen" panose="010A0502050306030303" pitchFamily="18" charset="0"/>
                </a:rPr>
                <a:t>)</a:t>
              </a:r>
              <a:endParaRPr lang="en-US" dirty="0">
                <a:solidFill>
                  <a:schemeClr val="tx1"/>
                </a:solidFill>
                <a:latin typeface="Sylfaen" panose="010A0502050306030303" pitchFamily="18" charset="0"/>
              </a:endParaRPr>
            </a:p>
          </p:txBody>
        </p:sp>
        <p:sp>
          <p:nvSpPr>
            <p:cNvPr id="7" name="Rounded Rectangle 6"/>
            <p:cNvSpPr/>
            <p:nvPr/>
          </p:nvSpPr>
          <p:spPr>
            <a:xfrm>
              <a:off x="3459602" y="1158677"/>
              <a:ext cx="1966312" cy="816488"/>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i="1" dirty="0">
                  <a:solidFill>
                    <a:schemeClr val="tx1">
                      <a:lumMod val="85000"/>
                      <a:lumOff val="15000"/>
                    </a:schemeClr>
                  </a:solidFill>
                </a:rPr>
                <a:t>Участие общественности</a:t>
              </a:r>
              <a:endParaRPr lang="ka-GE" sz="1600" b="1" dirty="0">
                <a:solidFill>
                  <a:srgbClr val="424456">
                    <a:lumMod val="75000"/>
                  </a:srgbClr>
                </a:solidFill>
                <a:latin typeface="Sylfaen" panose="010A0502050306030303" pitchFamily="18" charset="0"/>
              </a:endParaRPr>
            </a:p>
          </p:txBody>
        </p:sp>
        <p:sp>
          <p:nvSpPr>
            <p:cNvPr id="9" name="Rounded Rectangle 8"/>
            <p:cNvSpPr/>
            <p:nvPr/>
          </p:nvSpPr>
          <p:spPr>
            <a:xfrm>
              <a:off x="5588665" y="1174692"/>
              <a:ext cx="3312368" cy="814502"/>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i="1" dirty="0">
                  <a:solidFill>
                    <a:schemeClr val="tx1">
                      <a:lumMod val="85000"/>
                      <a:lumOff val="15000"/>
                    </a:schemeClr>
                  </a:solidFill>
                </a:rPr>
                <a:t>Надзор за бюджетом</a:t>
              </a:r>
              <a:endParaRPr lang="ka-GE" b="1" dirty="0">
                <a:solidFill>
                  <a:srgbClr val="424456">
                    <a:lumMod val="75000"/>
                  </a:srgbClr>
                </a:solidFill>
                <a:latin typeface="Sylfaen" panose="010A0502050306030303" pitchFamily="18" charset="0"/>
              </a:endParaRPr>
            </a:p>
          </p:txBody>
        </p:sp>
        <p:grpSp>
          <p:nvGrpSpPr>
            <p:cNvPr id="2" name="Group 1"/>
            <p:cNvGrpSpPr/>
            <p:nvPr/>
          </p:nvGrpSpPr>
          <p:grpSpPr>
            <a:xfrm>
              <a:off x="107504" y="2348881"/>
              <a:ext cx="8928992" cy="1368151"/>
              <a:chOff x="107504" y="2348880"/>
              <a:chExt cx="8827079" cy="2277299"/>
            </a:xfrm>
          </p:grpSpPr>
          <p:sp>
            <p:nvSpPr>
              <p:cNvPr id="5" name="Rounded Rectangle 4"/>
              <p:cNvSpPr/>
              <p:nvPr/>
            </p:nvSpPr>
            <p:spPr>
              <a:xfrm>
                <a:off x="107504" y="2348880"/>
                <a:ext cx="2880320" cy="2232248"/>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dirty="0">
                    <a:solidFill>
                      <a:srgbClr val="424456">
                        <a:lumMod val="75000"/>
                      </a:srgbClr>
                    </a:solidFill>
                  </a:rPr>
                  <a:t>66</a:t>
                </a:r>
                <a:endParaRPr lang="en-US" dirty="0">
                  <a:solidFill>
                    <a:srgbClr val="424456">
                      <a:lumMod val="75000"/>
                    </a:srgbClr>
                  </a:solidFill>
                </a:endParaRPr>
              </a:p>
            </p:txBody>
          </p:sp>
          <p:sp>
            <p:nvSpPr>
              <p:cNvPr id="8" name="Rounded Rectangle 7"/>
              <p:cNvSpPr/>
              <p:nvPr/>
            </p:nvSpPr>
            <p:spPr>
              <a:xfrm>
                <a:off x="3421342" y="2348880"/>
                <a:ext cx="1944216" cy="2232247"/>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a-GE" dirty="0">
                  <a:solidFill>
                    <a:srgbClr val="FF0000"/>
                  </a:solidFill>
                </a:endParaRPr>
              </a:p>
              <a:p>
                <a:pPr algn="ctr"/>
                <a:r>
                  <a:rPr lang="ka-GE" dirty="0">
                    <a:solidFill>
                      <a:srgbClr val="FF0000"/>
                    </a:solidFill>
                  </a:rPr>
                  <a:t>46</a:t>
                </a:r>
              </a:p>
              <a:p>
                <a:pPr algn="ctr"/>
                <a:r>
                  <a:rPr lang="ka-GE" sz="900" dirty="0">
                    <a:solidFill>
                      <a:schemeClr val="tx1"/>
                    </a:solidFill>
                  </a:rPr>
                  <a:t>(</a:t>
                </a:r>
                <a:r>
                  <a:rPr lang="ru-RU" sz="900" dirty="0">
                    <a:solidFill>
                      <a:schemeClr val="tx1"/>
                    </a:solidFill>
                  </a:rPr>
                  <a:t>среднее усреднённое значение </a:t>
                </a:r>
                <a:r>
                  <a:rPr lang="ka-GE" sz="900" dirty="0">
                    <a:solidFill>
                      <a:schemeClr val="tx1"/>
                    </a:solidFill>
                  </a:rPr>
                  <a:t>- 25)</a:t>
                </a:r>
                <a:endParaRPr lang="en-US" sz="900" dirty="0">
                  <a:solidFill>
                    <a:schemeClr val="tx1"/>
                  </a:solidFill>
                </a:endParaRPr>
              </a:p>
              <a:p>
                <a:pPr algn="ctr"/>
                <a:endParaRPr lang="en-US" dirty="0">
                  <a:solidFill>
                    <a:srgbClr val="FF0000"/>
                  </a:solidFill>
                </a:endParaRPr>
              </a:p>
            </p:txBody>
          </p:sp>
          <p:sp>
            <p:nvSpPr>
              <p:cNvPr id="10" name="Rounded Rectangle 9"/>
              <p:cNvSpPr/>
              <p:nvPr/>
            </p:nvSpPr>
            <p:spPr>
              <a:xfrm>
                <a:off x="5553851" y="2393931"/>
                <a:ext cx="1667838" cy="2232248"/>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dirty="0">
                    <a:solidFill>
                      <a:srgbClr val="424456">
                        <a:lumMod val="75000"/>
                      </a:srgbClr>
                    </a:solidFill>
                  </a:rPr>
                  <a:t>73</a:t>
                </a:r>
                <a:endParaRPr lang="en-US" dirty="0">
                  <a:solidFill>
                    <a:srgbClr val="424456">
                      <a:lumMod val="75000"/>
                    </a:srgbClr>
                  </a:solidFill>
                </a:endParaRPr>
              </a:p>
            </p:txBody>
          </p:sp>
          <p:sp>
            <p:nvSpPr>
              <p:cNvPr id="11" name="Rounded Rectangle 10"/>
              <p:cNvSpPr/>
              <p:nvPr/>
            </p:nvSpPr>
            <p:spPr>
              <a:xfrm>
                <a:off x="7308304" y="2393931"/>
                <a:ext cx="1626279" cy="2232248"/>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dirty="0">
                    <a:solidFill>
                      <a:srgbClr val="424456">
                        <a:lumMod val="75000"/>
                      </a:srgbClr>
                    </a:solidFill>
                  </a:rPr>
                  <a:t>100</a:t>
                </a:r>
                <a:endParaRPr lang="en-US" dirty="0">
                  <a:solidFill>
                    <a:srgbClr val="424456">
                      <a:lumMod val="75000"/>
                    </a:srgbClr>
                  </a:solidFill>
                </a:endParaRPr>
              </a:p>
            </p:txBody>
          </p:sp>
        </p:grpSp>
      </p:grpSp>
      <p:sp>
        <p:nvSpPr>
          <p:cNvPr id="16" name="TextBox 15"/>
          <p:cNvSpPr txBox="1"/>
          <p:nvPr/>
        </p:nvSpPr>
        <p:spPr>
          <a:xfrm>
            <a:off x="318111" y="6116751"/>
            <a:ext cx="8554550" cy="369332"/>
          </a:xfrm>
          <a:prstGeom prst="rect">
            <a:avLst/>
          </a:prstGeom>
          <a:noFill/>
        </p:spPr>
        <p:txBody>
          <a:bodyPr wrap="square" rtlCol="0">
            <a:spAutoFit/>
          </a:bodyPr>
          <a:lstStyle/>
          <a:p>
            <a:pPr algn="just"/>
            <a:r>
              <a:rPr lang="ka-GE" b="1" i="1" u="sng" dirty="0">
                <a:solidFill>
                  <a:schemeClr val="accent2">
                    <a:lumMod val="75000"/>
                  </a:schemeClr>
                </a:solidFill>
                <a:latin typeface="+mj-lt"/>
              </a:rPr>
              <a:t>2017 </a:t>
            </a:r>
            <a:r>
              <a:rPr lang="ru-RU" b="1" i="1" u="sng" dirty="0">
                <a:solidFill>
                  <a:schemeClr val="accent2">
                    <a:lumMod val="75000"/>
                  </a:schemeClr>
                </a:solidFill>
                <a:latin typeface="+mj-lt"/>
              </a:rPr>
              <a:t>год</a:t>
            </a:r>
            <a:r>
              <a:rPr lang="ka-GE" b="1" i="1" u="sng" dirty="0">
                <a:solidFill>
                  <a:schemeClr val="accent2">
                    <a:lumMod val="75000"/>
                  </a:schemeClr>
                </a:solidFill>
                <a:latin typeface="+mj-lt"/>
              </a:rPr>
              <a:t> </a:t>
            </a:r>
            <a:r>
              <a:rPr lang="ru-RU" b="1" i="1" u="sng" dirty="0">
                <a:solidFill>
                  <a:schemeClr val="accent2">
                    <a:lumMod val="75000"/>
                  </a:schemeClr>
                </a:solidFill>
                <a:latin typeface="+mj-lt"/>
              </a:rPr>
              <a:t> - общий средний балл </a:t>
            </a:r>
            <a:r>
              <a:rPr lang="ka-GE" b="1" i="1" u="sng" dirty="0">
                <a:solidFill>
                  <a:schemeClr val="accent2">
                    <a:lumMod val="75000"/>
                  </a:schemeClr>
                </a:solidFill>
                <a:latin typeface="+mj-lt"/>
              </a:rPr>
              <a:t>- 42 (2015 </a:t>
            </a:r>
            <a:r>
              <a:rPr lang="ru-RU" b="1" i="1" u="sng" dirty="0">
                <a:solidFill>
                  <a:schemeClr val="accent2">
                    <a:lumMod val="75000"/>
                  </a:schemeClr>
                </a:solidFill>
                <a:latin typeface="+mj-lt"/>
              </a:rPr>
              <a:t> год</a:t>
            </a:r>
            <a:r>
              <a:rPr lang="ka-GE" b="1" i="1" u="sng" dirty="0">
                <a:solidFill>
                  <a:schemeClr val="accent2">
                    <a:lumMod val="75000"/>
                  </a:schemeClr>
                </a:solidFill>
                <a:latin typeface="+mj-lt"/>
              </a:rPr>
              <a:t> - 45 </a:t>
            </a:r>
            <a:r>
              <a:rPr lang="ru-RU" b="1" i="1" u="sng" dirty="0">
                <a:solidFill>
                  <a:schemeClr val="accent2">
                    <a:lumMod val="75000"/>
                  </a:schemeClr>
                </a:solidFill>
                <a:latin typeface="+mj-lt"/>
              </a:rPr>
              <a:t>баллов</a:t>
            </a:r>
            <a:r>
              <a:rPr lang="ka-GE" b="1" i="1" u="sng" dirty="0">
                <a:solidFill>
                  <a:schemeClr val="accent2">
                    <a:lumMod val="75000"/>
                  </a:schemeClr>
                </a:solidFill>
                <a:latin typeface="+mj-lt"/>
              </a:rPr>
              <a:t>)</a:t>
            </a:r>
            <a:endParaRPr lang="en-US" b="1" i="1" u="sng" dirty="0">
              <a:solidFill>
                <a:schemeClr val="accent2">
                  <a:lumMod val="75000"/>
                </a:schemeClr>
              </a:solidFill>
              <a:latin typeface="+mj-lt"/>
            </a:endParaRPr>
          </a:p>
        </p:txBody>
      </p:sp>
      <p:sp>
        <p:nvSpPr>
          <p:cNvPr id="17" name="TextBox 16"/>
          <p:cNvSpPr txBox="1"/>
          <p:nvPr/>
        </p:nvSpPr>
        <p:spPr>
          <a:xfrm>
            <a:off x="3203848" y="980728"/>
            <a:ext cx="2808312" cy="369332"/>
          </a:xfrm>
          <a:prstGeom prst="rect">
            <a:avLst/>
          </a:prstGeom>
          <a:noFill/>
        </p:spPr>
        <p:txBody>
          <a:bodyPr wrap="square" rtlCol="0">
            <a:spAutoFit/>
          </a:bodyPr>
          <a:lstStyle/>
          <a:p>
            <a:pPr algn="ctr"/>
            <a:r>
              <a:rPr lang="en-US" dirty="0"/>
              <a:t>OBS 2015 </a:t>
            </a:r>
          </a:p>
        </p:txBody>
      </p:sp>
      <p:sp>
        <p:nvSpPr>
          <p:cNvPr id="18" name="TextBox 17"/>
          <p:cNvSpPr txBox="1"/>
          <p:nvPr/>
        </p:nvSpPr>
        <p:spPr>
          <a:xfrm>
            <a:off x="3034622" y="3511664"/>
            <a:ext cx="2808312" cy="369332"/>
          </a:xfrm>
          <a:prstGeom prst="rect">
            <a:avLst/>
          </a:prstGeom>
          <a:noFill/>
        </p:spPr>
        <p:txBody>
          <a:bodyPr wrap="square" rtlCol="0">
            <a:spAutoFit/>
          </a:bodyPr>
          <a:lstStyle/>
          <a:p>
            <a:pPr algn="ctr"/>
            <a:r>
              <a:rPr lang="en-US" dirty="0"/>
              <a:t>OBS 2017 </a:t>
            </a:r>
          </a:p>
        </p:txBody>
      </p:sp>
      <p:grpSp>
        <p:nvGrpSpPr>
          <p:cNvPr id="19" name="Group 18"/>
          <p:cNvGrpSpPr/>
          <p:nvPr/>
        </p:nvGrpSpPr>
        <p:grpSpPr>
          <a:xfrm>
            <a:off x="251358" y="4138894"/>
            <a:ext cx="8543819" cy="1690627"/>
            <a:chOff x="-85770" y="1196289"/>
            <a:chExt cx="8978250" cy="2535941"/>
          </a:xfrm>
        </p:grpSpPr>
        <p:sp>
          <p:nvSpPr>
            <p:cNvPr id="20" name="Rounded Rectangle 19"/>
            <p:cNvSpPr/>
            <p:nvPr/>
          </p:nvSpPr>
          <p:spPr>
            <a:xfrm>
              <a:off x="-85770" y="1218380"/>
              <a:ext cx="3300122" cy="914400"/>
            </a:xfrm>
            <a:prstGeom prst="roundRect">
              <a:avLst/>
            </a:prstGeom>
            <a:solidFill>
              <a:srgbClr val="C9F5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i="1" dirty="0">
                  <a:solidFill>
                    <a:schemeClr val="tx1">
                      <a:lumMod val="85000"/>
                      <a:lumOff val="15000"/>
                    </a:schemeClr>
                  </a:solidFill>
                </a:rPr>
                <a:t>Прозрачность</a:t>
              </a:r>
            </a:p>
            <a:p>
              <a:pPr algn="ctr"/>
              <a:r>
                <a:rPr lang="ka-GE" sz="1600" dirty="0">
                  <a:solidFill>
                    <a:schemeClr val="tx1"/>
                  </a:solidFill>
                  <a:latin typeface="Sylfaen" panose="010A0502050306030303" pitchFamily="18" charset="0"/>
                </a:rPr>
                <a:t>(</a:t>
              </a:r>
              <a:r>
                <a:rPr lang="ru-RU" sz="1600" dirty="0">
                  <a:solidFill>
                    <a:schemeClr val="tx1"/>
                  </a:solidFill>
                  <a:latin typeface="Sylfaen" panose="010A0502050306030303" pitchFamily="18" charset="0"/>
                </a:rPr>
                <a:t>Индекс открытости бюджета </a:t>
              </a:r>
              <a:r>
                <a:rPr lang="ka-GE" sz="1600" dirty="0">
                  <a:solidFill>
                    <a:schemeClr val="tx1"/>
                  </a:solidFill>
                  <a:latin typeface="Sylfaen" panose="010A0502050306030303" pitchFamily="18" charset="0"/>
                </a:rPr>
                <a:t>)</a:t>
              </a:r>
              <a:endParaRPr lang="en-US" sz="1600" dirty="0">
                <a:solidFill>
                  <a:schemeClr val="tx1"/>
                </a:solidFill>
                <a:latin typeface="Sylfaen" panose="010A0502050306030303" pitchFamily="18" charset="0"/>
              </a:endParaRPr>
            </a:p>
          </p:txBody>
        </p:sp>
        <p:sp>
          <p:nvSpPr>
            <p:cNvPr id="21" name="Rounded Rectangle 20"/>
            <p:cNvSpPr/>
            <p:nvPr/>
          </p:nvSpPr>
          <p:spPr>
            <a:xfrm>
              <a:off x="3461749" y="1196289"/>
              <a:ext cx="1966312" cy="816488"/>
            </a:xfrm>
            <a:prstGeom prst="roundRect">
              <a:avLst/>
            </a:prstGeom>
            <a:solidFill>
              <a:srgbClr val="C9F5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i="1" dirty="0">
                  <a:solidFill>
                    <a:schemeClr val="tx1">
                      <a:lumMod val="85000"/>
                      <a:lumOff val="15000"/>
                    </a:schemeClr>
                  </a:solidFill>
                </a:rPr>
                <a:t>Участие общественности</a:t>
              </a:r>
              <a:endParaRPr lang="ka-GE" sz="1600" b="1" dirty="0">
                <a:solidFill>
                  <a:srgbClr val="424456">
                    <a:lumMod val="75000"/>
                  </a:srgbClr>
                </a:solidFill>
                <a:latin typeface="Sylfaen" panose="010A0502050306030303" pitchFamily="18" charset="0"/>
              </a:endParaRPr>
            </a:p>
          </p:txBody>
        </p:sp>
        <p:sp>
          <p:nvSpPr>
            <p:cNvPr id="22" name="Rounded Rectangle 21"/>
            <p:cNvSpPr/>
            <p:nvPr/>
          </p:nvSpPr>
          <p:spPr>
            <a:xfrm>
              <a:off x="5580112" y="1224643"/>
              <a:ext cx="3312368" cy="814501"/>
            </a:xfrm>
            <a:prstGeom prst="roundRect">
              <a:avLst/>
            </a:prstGeom>
            <a:solidFill>
              <a:srgbClr val="C9F5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i="1" dirty="0">
                  <a:solidFill>
                    <a:schemeClr val="tx1">
                      <a:lumMod val="85000"/>
                      <a:lumOff val="15000"/>
                    </a:schemeClr>
                  </a:solidFill>
                </a:rPr>
                <a:t>Надзор за бюджетом</a:t>
              </a:r>
              <a:endParaRPr lang="ka-GE" b="1" dirty="0">
                <a:solidFill>
                  <a:srgbClr val="424456">
                    <a:lumMod val="75000"/>
                  </a:srgbClr>
                </a:solidFill>
                <a:latin typeface="Sylfaen" panose="010A0502050306030303" pitchFamily="18" charset="0"/>
              </a:endParaRPr>
            </a:p>
          </p:txBody>
        </p:sp>
        <p:grpSp>
          <p:nvGrpSpPr>
            <p:cNvPr id="23" name="Group 22"/>
            <p:cNvGrpSpPr/>
            <p:nvPr/>
          </p:nvGrpSpPr>
          <p:grpSpPr>
            <a:xfrm>
              <a:off x="107504" y="2348881"/>
              <a:ext cx="7951320" cy="1383349"/>
              <a:chOff x="107504" y="2348880"/>
              <a:chExt cx="7860565" cy="2302596"/>
            </a:xfrm>
          </p:grpSpPr>
          <p:sp>
            <p:nvSpPr>
              <p:cNvPr id="24" name="Rounded Rectangle 23"/>
              <p:cNvSpPr/>
              <p:nvPr/>
            </p:nvSpPr>
            <p:spPr>
              <a:xfrm>
                <a:off x="107504" y="2348880"/>
                <a:ext cx="2880320" cy="2232248"/>
              </a:xfrm>
              <a:prstGeom prst="roundRect">
                <a:avLst/>
              </a:prstGeom>
              <a:solidFill>
                <a:srgbClr val="C9F5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24456">
                        <a:lumMod val="75000"/>
                      </a:srgbClr>
                    </a:solidFill>
                  </a:rPr>
                  <a:t>82</a:t>
                </a:r>
              </a:p>
            </p:txBody>
          </p:sp>
          <p:sp>
            <p:nvSpPr>
              <p:cNvPr id="25" name="Rounded Rectangle 24"/>
              <p:cNvSpPr/>
              <p:nvPr/>
            </p:nvSpPr>
            <p:spPr>
              <a:xfrm>
                <a:off x="3369960" y="2348880"/>
                <a:ext cx="1944216" cy="2232248"/>
              </a:xfrm>
              <a:prstGeom prst="roundRect">
                <a:avLst/>
              </a:prstGeom>
              <a:solidFill>
                <a:srgbClr val="C9F5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22</a:t>
                </a:r>
                <a:endParaRPr lang="ka-GE" dirty="0">
                  <a:solidFill>
                    <a:srgbClr val="FF0000"/>
                  </a:solidFill>
                </a:endParaRPr>
              </a:p>
              <a:p>
                <a:pPr algn="ctr"/>
                <a:r>
                  <a:rPr lang="ka-GE" sz="1100" dirty="0">
                    <a:solidFill>
                      <a:schemeClr val="tx1"/>
                    </a:solidFill>
                  </a:rPr>
                  <a:t>(</a:t>
                </a:r>
                <a:r>
                  <a:rPr lang="ru-RU" sz="1100" dirty="0">
                    <a:solidFill>
                      <a:schemeClr val="tx1"/>
                    </a:solidFill>
                  </a:rPr>
                  <a:t>среднее усреднённое значение </a:t>
                </a:r>
                <a:r>
                  <a:rPr lang="ka-GE" sz="1100" dirty="0">
                    <a:solidFill>
                      <a:schemeClr val="tx1"/>
                    </a:solidFill>
                  </a:rPr>
                  <a:t>- 12)</a:t>
                </a:r>
                <a:endParaRPr lang="en-US" sz="1100" dirty="0">
                  <a:solidFill>
                    <a:schemeClr val="tx1"/>
                  </a:solidFill>
                </a:endParaRPr>
              </a:p>
            </p:txBody>
          </p:sp>
          <p:sp>
            <p:nvSpPr>
              <p:cNvPr id="27" name="Rounded Rectangle 26"/>
              <p:cNvSpPr/>
              <p:nvPr/>
            </p:nvSpPr>
            <p:spPr>
              <a:xfrm>
                <a:off x="6341790" y="2419229"/>
                <a:ext cx="1626279" cy="2232247"/>
              </a:xfrm>
              <a:prstGeom prst="roundRect">
                <a:avLst/>
              </a:prstGeom>
              <a:solidFill>
                <a:srgbClr val="C9F5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24456">
                        <a:lumMod val="75000"/>
                      </a:srgbClr>
                    </a:solidFill>
                  </a:rPr>
                  <a:t>74</a:t>
                </a:r>
              </a:p>
            </p:txBody>
          </p:sp>
        </p:grpSp>
      </p:grpSp>
    </p:spTree>
    <p:extLst>
      <p:ext uri="{BB962C8B-B14F-4D97-AF65-F5344CB8AC3E}">
        <p14:creationId xmlns:p14="http://schemas.microsoft.com/office/powerpoint/2010/main" val="3508975063"/>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txBox="1">
            <a:spLocks/>
          </p:cNvSpPr>
          <p:nvPr/>
        </p:nvSpPr>
        <p:spPr>
          <a:xfrm>
            <a:off x="1115616" y="188640"/>
            <a:ext cx="7488832" cy="685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2000" b="1" dirty="0">
                <a:solidFill>
                  <a:prstClr val="black"/>
                </a:solidFill>
              </a:rPr>
              <a:t>Основные направления</a:t>
            </a:r>
            <a:br>
              <a:rPr lang="ka-GE" sz="2000" dirty="0">
                <a:solidFill>
                  <a:prstClr val="black"/>
                </a:solidFill>
              </a:rPr>
            </a:br>
            <a:r>
              <a:rPr lang="ru-RU" sz="2000" b="1" dirty="0">
                <a:solidFill>
                  <a:srgbClr val="00B050"/>
                </a:solidFill>
              </a:rPr>
              <a:t>Доступность бюджетной документации</a:t>
            </a:r>
            <a:endParaRPr lang="en-US" sz="2000" b="1" dirty="0">
              <a:solidFill>
                <a:prstClr val="black"/>
              </a:solidFill>
            </a:endParaRPr>
          </a:p>
        </p:txBody>
      </p:sp>
      <p:sp>
        <p:nvSpPr>
          <p:cNvPr id="2" name="Content Placeholder 1"/>
          <p:cNvSpPr>
            <a:spLocks noGrp="1"/>
          </p:cNvSpPr>
          <p:nvPr>
            <p:ph idx="1"/>
          </p:nvPr>
        </p:nvSpPr>
        <p:spPr>
          <a:xfrm>
            <a:off x="179512" y="1124744"/>
            <a:ext cx="8784976" cy="5328592"/>
          </a:xfrm>
        </p:spPr>
        <p:txBody>
          <a:bodyPr>
            <a:normAutofit/>
          </a:bodyPr>
          <a:lstStyle/>
          <a:p>
            <a:pPr marL="0" indent="0">
              <a:buNone/>
            </a:pPr>
            <a:r>
              <a:rPr lang="ru-RU" sz="1800" b="1" i="1" dirty="0">
                <a:solidFill>
                  <a:schemeClr val="tx1">
                    <a:lumMod val="85000"/>
                    <a:lumOff val="15000"/>
                  </a:schemeClr>
                </a:solidFill>
                <a:latin typeface="+mj-lt"/>
              </a:rPr>
              <a:t>Основные вопросы первой части</a:t>
            </a:r>
            <a:r>
              <a:rPr lang="ka-GE" sz="1800" b="1" i="1" dirty="0">
                <a:solidFill>
                  <a:schemeClr val="tx1">
                    <a:lumMod val="85000"/>
                    <a:lumOff val="15000"/>
                  </a:schemeClr>
                </a:solidFill>
                <a:latin typeface="+mj-lt"/>
              </a:rPr>
              <a:t>:</a:t>
            </a:r>
            <a:endParaRPr lang="ru-RU" sz="1800" b="1" i="1" dirty="0">
              <a:solidFill>
                <a:schemeClr val="tx1">
                  <a:lumMod val="85000"/>
                  <a:lumOff val="15000"/>
                </a:schemeClr>
              </a:solidFill>
              <a:latin typeface="+mj-lt"/>
            </a:endParaRPr>
          </a:p>
          <a:p>
            <a:pPr marL="0" indent="0">
              <a:buNone/>
            </a:pPr>
            <a:endParaRPr lang="en-US" sz="1800" b="1" i="1" dirty="0">
              <a:solidFill>
                <a:schemeClr val="tx1">
                  <a:lumMod val="85000"/>
                  <a:lumOff val="15000"/>
                </a:schemeClr>
              </a:solidFill>
              <a:latin typeface="+mj-lt"/>
            </a:endParaRPr>
          </a:p>
          <a:p>
            <a:pPr lvl="0" algn="just">
              <a:buFont typeface="Wingdings" panose="05000000000000000000" pitchFamily="2" charset="2"/>
              <a:buChar char="Ø"/>
            </a:pPr>
            <a:r>
              <a:rPr lang="ru-RU" sz="1800" i="1" dirty="0">
                <a:solidFill>
                  <a:schemeClr val="tx1">
                    <a:lumMod val="85000"/>
                    <a:lumOff val="15000"/>
                  </a:schemeClr>
                </a:solidFill>
                <a:latin typeface="+mj-lt"/>
              </a:rPr>
              <a:t>Разработка и доступность для общества задействованной в обзоре всей бюджетной документации;</a:t>
            </a:r>
          </a:p>
          <a:p>
            <a:pPr marL="0" lvl="0" indent="0" algn="just">
              <a:buNone/>
            </a:pPr>
            <a:endParaRPr lang="ru-RU" sz="1800" i="1" dirty="0">
              <a:solidFill>
                <a:schemeClr val="tx1">
                  <a:lumMod val="85000"/>
                  <a:lumOff val="15000"/>
                </a:schemeClr>
              </a:solidFill>
              <a:latin typeface="+mj-lt"/>
            </a:endParaRPr>
          </a:p>
          <a:p>
            <a:pPr lvl="0" algn="just">
              <a:buFont typeface="Wingdings" panose="05000000000000000000" pitchFamily="2" charset="2"/>
              <a:buChar char="Ø"/>
            </a:pPr>
            <a:r>
              <a:rPr lang="ru-RU" sz="1800" i="1" dirty="0">
                <a:solidFill>
                  <a:schemeClr val="tx1">
                    <a:lumMod val="85000"/>
                    <a:lumOff val="15000"/>
                  </a:schemeClr>
                </a:solidFill>
                <a:latin typeface="+mj-lt"/>
              </a:rPr>
              <a:t>Наличие на веб-сайте информации в редактируемом формате;</a:t>
            </a:r>
          </a:p>
          <a:p>
            <a:pPr marL="0" lvl="0" indent="0" algn="just">
              <a:buNone/>
            </a:pPr>
            <a:endParaRPr lang="en-US" sz="1800" i="1" dirty="0">
              <a:solidFill>
                <a:schemeClr val="tx1">
                  <a:lumMod val="85000"/>
                  <a:lumOff val="15000"/>
                </a:schemeClr>
              </a:solidFill>
              <a:latin typeface="+mj-lt"/>
            </a:endParaRPr>
          </a:p>
          <a:p>
            <a:pPr lvl="0" algn="just">
              <a:buFont typeface="Wingdings" panose="05000000000000000000" pitchFamily="2" charset="2"/>
              <a:buChar char="Ø"/>
            </a:pPr>
            <a:r>
              <a:rPr lang="ru-RU" sz="1800" i="1" dirty="0">
                <a:solidFill>
                  <a:schemeClr val="tx1">
                    <a:lumMod val="85000"/>
                    <a:lumOff val="15000"/>
                  </a:schemeClr>
                </a:solidFill>
                <a:latin typeface="+mj-lt"/>
              </a:rPr>
              <a:t>Соответствие международным стандартам бюджетного законадательства по среднесрочному планированию, подготовки годового бюджета и отчета;</a:t>
            </a:r>
            <a:endParaRPr lang="en-US" sz="1800" dirty="0">
              <a:solidFill>
                <a:schemeClr val="tx1">
                  <a:lumMod val="85000"/>
                  <a:lumOff val="15000"/>
                </a:schemeClr>
              </a:solidFill>
              <a:latin typeface="+mj-lt"/>
            </a:endParaRPr>
          </a:p>
        </p:txBody>
      </p:sp>
    </p:spTree>
    <p:extLst>
      <p:ext uri="{BB962C8B-B14F-4D97-AF65-F5344CB8AC3E}">
        <p14:creationId xmlns:p14="http://schemas.microsoft.com/office/powerpoint/2010/main" val="3696812990"/>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txBox="1">
            <a:spLocks/>
          </p:cNvSpPr>
          <p:nvPr/>
        </p:nvSpPr>
        <p:spPr>
          <a:xfrm>
            <a:off x="1115616" y="188640"/>
            <a:ext cx="7704856" cy="685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2000" b="1" dirty="0">
                <a:solidFill>
                  <a:srgbClr val="00B050"/>
                </a:solidFill>
              </a:rPr>
              <a:t>Полнота бюджетной документации и прозрачность </a:t>
            </a:r>
            <a:r>
              <a:rPr lang="en-US" sz="2000" b="1" dirty="0">
                <a:solidFill>
                  <a:srgbClr val="00B050"/>
                </a:solidFill>
              </a:rPr>
              <a:t>- </a:t>
            </a:r>
            <a:r>
              <a:rPr lang="ru-RU" sz="2000" b="1" dirty="0">
                <a:solidFill>
                  <a:srgbClr val="00B050"/>
                </a:solidFill>
              </a:rPr>
              <a:t>достижения</a:t>
            </a:r>
            <a:endParaRPr lang="en-US" sz="2000" b="1" dirty="0">
              <a:solidFill>
                <a:srgbClr val="00B050"/>
              </a:solidFill>
              <a:latin typeface="BPG Nino Mtavruli" panose="02000506000000020004" pitchFamily="2" charset="0"/>
            </a:endParaRPr>
          </a:p>
        </p:txBody>
      </p:sp>
      <p:sp>
        <p:nvSpPr>
          <p:cNvPr id="2" name="Content Placeholder 1"/>
          <p:cNvSpPr>
            <a:spLocks noGrp="1"/>
          </p:cNvSpPr>
          <p:nvPr>
            <p:ph idx="1"/>
          </p:nvPr>
        </p:nvSpPr>
        <p:spPr>
          <a:xfrm>
            <a:off x="179512" y="1124744"/>
            <a:ext cx="8640960" cy="2088232"/>
          </a:xfrm>
        </p:spPr>
        <p:txBody>
          <a:bodyPr>
            <a:normAutofit fontScale="25000" lnSpcReduction="20000"/>
          </a:bodyPr>
          <a:lstStyle/>
          <a:p>
            <a:pPr marL="0" indent="0" algn="just">
              <a:buNone/>
            </a:pPr>
            <a:r>
              <a:rPr lang="ru-RU" sz="4800" b="1" dirty="0">
                <a:solidFill>
                  <a:schemeClr val="accent2">
                    <a:lumMod val="75000"/>
                  </a:schemeClr>
                </a:solidFill>
              </a:rPr>
              <a:t>Достижения за последнии годы в сфере оценки полноты бюджетной документации</a:t>
            </a:r>
            <a:r>
              <a:rPr lang="ka-GE" sz="4800" b="1" i="1" dirty="0">
                <a:solidFill>
                  <a:schemeClr val="tx1">
                    <a:lumMod val="85000"/>
                    <a:lumOff val="15000"/>
                  </a:schemeClr>
                </a:solidFill>
                <a:latin typeface="+mj-lt"/>
              </a:rPr>
              <a:t>:</a:t>
            </a:r>
          </a:p>
          <a:p>
            <a:pPr marL="0" lvl="0" indent="0" algn="just">
              <a:buNone/>
            </a:pPr>
            <a:endParaRPr lang="ka-GE" sz="4800" i="1" dirty="0">
              <a:solidFill>
                <a:schemeClr val="tx1">
                  <a:lumMod val="85000"/>
                  <a:lumOff val="15000"/>
                </a:schemeClr>
              </a:solidFill>
              <a:latin typeface="+mj-lt"/>
            </a:endParaRPr>
          </a:p>
          <a:p>
            <a:pPr algn="just">
              <a:buFont typeface="Wingdings" panose="05000000000000000000" pitchFamily="2" charset="2"/>
              <a:buChar char="Ø"/>
            </a:pPr>
            <a:r>
              <a:rPr lang="ru-RU" sz="4800" i="1" dirty="0">
                <a:solidFill>
                  <a:schemeClr val="tx1">
                    <a:lumMod val="85000"/>
                    <a:lumOff val="15000"/>
                  </a:schemeClr>
                </a:solidFill>
                <a:latin typeface="+mj-lt"/>
              </a:rPr>
              <a:t>Подготавливаются информация и анализ о государственном долге</a:t>
            </a:r>
            <a:r>
              <a:rPr lang="ka-GE" sz="4800" i="1" dirty="0">
                <a:solidFill>
                  <a:schemeClr val="tx1">
                    <a:lumMod val="85000"/>
                    <a:lumOff val="15000"/>
                  </a:schemeClr>
                </a:solidFill>
                <a:latin typeface="+mj-lt"/>
              </a:rPr>
              <a:t>;</a:t>
            </a:r>
          </a:p>
          <a:p>
            <a:pPr marL="0" lvl="0" indent="0" algn="just">
              <a:buNone/>
            </a:pPr>
            <a:endParaRPr lang="en-US" sz="4800" i="1" dirty="0">
              <a:solidFill>
                <a:schemeClr val="tx1">
                  <a:lumMod val="85000"/>
                  <a:lumOff val="15000"/>
                </a:schemeClr>
              </a:solidFill>
              <a:latin typeface="+mj-lt"/>
            </a:endParaRPr>
          </a:p>
          <a:p>
            <a:pPr lvl="0" algn="just">
              <a:buFont typeface="Wingdings" panose="05000000000000000000" pitchFamily="2" charset="2"/>
              <a:buChar char="Ø"/>
            </a:pPr>
            <a:r>
              <a:rPr lang="ru-RU" sz="4800" i="1" dirty="0">
                <a:solidFill>
                  <a:schemeClr val="tx1">
                    <a:lumMod val="85000"/>
                    <a:lumOff val="15000"/>
                  </a:schemeClr>
                </a:solidFill>
                <a:latin typeface="+mj-lt"/>
              </a:rPr>
              <a:t>Подготавливаются прогнозы-микросценарии </a:t>
            </a:r>
            <a:r>
              <a:rPr lang="ka-GE" sz="4800" i="1" dirty="0">
                <a:solidFill>
                  <a:schemeClr val="tx1">
                    <a:lumMod val="85000"/>
                    <a:lumOff val="15000"/>
                  </a:schemeClr>
                </a:solidFill>
                <a:latin typeface="+mj-lt"/>
              </a:rPr>
              <a:t>- </a:t>
            </a:r>
            <a:r>
              <a:rPr lang="ru-RU" sz="4800" i="1" dirty="0">
                <a:solidFill>
                  <a:schemeClr val="tx1">
                    <a:lumMod val="85000"/>
                    <a:lumOff val="15000"/>
                  </a:schemeClr>
                </a:solidFill>
                <a:latin typeface="+mj-lt"/>
              </a:rPr>
              <a:t>основной</a:t>
            </a:r>
            <a:r>
              <a:rPr lang="ka-GE" sz="4800" i="1" dirty="0">
                <a:solidFill>
                  <a:schemeClr val="tx1">
                    <a:lumMod val="85000"/>
                    <a:lumOff val="15000"/>
                  </a:schemeClr>
                </a:solidFill>
                <a:latin typeface="+mj-lt"/>
              </a:rPr>
              <a:t>,</a:t>
            </a:r>
            <a:r>
              <a:rPr lang="ru-RU" sz="4800" i="1" dirty="0">
                <a:solidFill>
                  <a:schemeClr val="tx1">
                    <a:lumMod val="85000"/>
                    <a:lumOff val="15000"/>
                  </a:schemeClr>
                </a:solidFill>
                <a:latin typeface="+mj-lt"/>
              </a:rPr>
              <a:t> оптимистический</a:t>
            </a:r>
            <a:r>
              <a:rPr lang="ka-GE" sz="4800" i="1" dirty="0">
                <a:solidFill>
                  <a:schemeClr val="tx1">
                    <a:lumMod val="85000"/>
                    <a:lumOff val="15000"/>
                  </a:schemeClr>
                </a:solidFill>
                <a:latin typeface="+mj-lt"/>
              </a:rPr>
              <a:t> </a:t>
            </a:r>
            <a:r>
              <a:rPr lang="ru-RU" sz="4800" i="1" dirty="0">
                <a:solidFill>
                  <a:schemeClr val="tx1">
                    <a:lumMod val="85000"/>
                    <a:lumOff val="15000"/>
                  </a:schemeClr>
                </a:solidFill>
                <a:latin typeface="+mj-lt"/>
              </a:rPr>
              <a:t>и </a:t>
            </a:r>
            <a:r>
              <a:rPr lang="ka-GE" sz="4800" i="1" dirty="0">
                <a:solidFill>
                  <a:schemeClr val="tx1">
                    <a:lumMod val="85000"/>
                    <a:lumOff val="15000"/>
                  </a:schemeClr>
                </a:solidFill>
                <a:latin typeface="+mj-lt"/>
              </a:rPr>
              <a:t> </a:t>
            </a:r>
            <a:r>
              <a:rPr lang="ru-RU" sz="4800" i="1" dirty="0">
                <a:solidFill>
                  <a:schemeClr val="tx1">
                    <a:lumMod val="85000"/>
                    <a:lumOff val="15000"/>
                  </a:schemeClr>
                </a:solidFill>
                <a:latin typeface="+mj-lt"/>
              </a:rPr>
              <a:t>пессиместический</a:t>
            </a:r>
            <a:r>
              <a:rPr lang="ka-GE" sz="4800" i="1" dirty="0">
                <a:solidFill>
                  <a:schemeClr val="tx1">
                    <a:lumMod val="85000"/>
                    <a:lumOff val="15000"/>
                  </a:schemeClr>
                </a:solidFill>
                <a:latin typeface="+mj-lt"/>
              </a:rPr>
              <a:t>;</a:t>
            </a:r>
          </a:p>
          <a:p>
            <a:pPr marL="0" lvl="0" indent="0" algn="just">
              <a:buNone/>
            </a:pPr>
            <a:endParaRPr lang="en-US" sz="4800" i="1" dirty="0">
              <a:solidFill>
                <a:schemeClr val="tx1">
                  <a:lumMod val="85000"/>
                  <a:lumOff val="15000"/>
                </a:schemeClr>
              </a:solidFill>
              <a:latin typeface="+mj-lt"/>
            </a:endParaRPr>
          </a:p>
          <a:p>
            <a:pPr algn="just">
              <a:buFont typeface="Wingdings" panose="05000000000000000000" pitchFamily="2" charset="2"/>
              <a:buChar char="Ø"/>
            </a:pPr>
            <a:r>
              <a:rPr lang="ru-RU" sz="4800" i="1" dirty="0">
                <a:solidFill>
                  <a:schemeClr val="tx1">
                    <a:lumMod val="85000"/>
                    <a:lumOff val="15000"/>
                  </a:schemeClr>
                </a:solidFill>
                <a:latin typeface="+mj-lt"/>
              </a:rPr>
              <a:t>В </a:t>
            </a:r>
            <a:r>
              <a:rPr lang="en-US" sz="4800" i="1" dirty="0">
                <a:solidFill>
                  <a:schemeClr val="tx1">
                    <a:lumMod val="85000"/>
                    <a:lumOff val="15000"/>
                  </a:schemeClr>
                </a:solidFill>
                <a:latin typeface="+mj-lt"/>
              </a:rPr>
              <a:t>BBD</a:t>
            </a:r>
            <a:r>
              <a:rPr lang="ru-RU" sz="4800" i="1" dirty="0">
                <a:solidFill>
                  <a:schemeClr val="tx1">
                    <a:lumMod val="85000"/>
                    <a:lumOff val="15000"/>
                  </a:schemeClr>
                </a:solidFill>
                <a:latin typeface="+mj-lt"/>
              </a:rPr>
              <a:t> документ закладывается информация о предельных объемах финансирования программ на среднесрочный период</a:t>
            </a:r>
            <a:r>
              <a:rPr lang="ka-GE" sz="4800" i="1" dirty="0">
                <a:solidFill>
                  <a:schemeClr val="tx1">
                    <a:lumMod val="85000"/>
                    <a:lumOff val="15000"/>
                  </a:schemeClr>
                </a:solidFill>
                <a:latin typeface="+mj-lt"/>
              </a:rPr>
              <a:t>;</a:t>
            </a:r>
          </a:p>
          <a:p>
            <a:pPr marL="0" lvl="0" indent="0" algn="just">
              <a:buNone/>
            </a:pPr>
            <a:endParaRPr lang="en-US" sz="4800" i="1" dirty="0">
              <a:solidFill>
                <a:schemeClr val="tx1">
                  <a:lumMod val="85000"/>
                  <a:lumOff val="15000"/>
                </a:schemeClr>
              </a:solidFill>
              <a:latin typeface="+mj-lt"/>
            </a:endParaRPr>
          </a:p>
          <a:p>
            <a:pPr lvl="0" algn="just">
              <a:buFont typeface="Wingdings" panose="05000000000000000000" pitchFamily="2" charset="2"/>
              <a:buChar char="Ø"/>
            </a:pPr>
            <a:r>
              <a:rPr lang="ru-RU" sz="4800" i="1" dirty="0">
                <a:solidFill>
                  <a:schemeClr val="tx1">
                    <a:lumMod val="85000"/>
                    <a:lumOff val="15000"/>
                  </a:schemeClr>
                </a:solidFill>
                <a:latin typeface="+mj-lt"/>
              </a:rPr>
              <a:t>Государственный бюджет ориентирован на результат – формат программного бюджета</a:t>
            </a:r>
            <a:r>
              <a:rPr lang="ka-GE" sz="4800" i="1" dirty="0">
                <a:solidFill>
                  <a:schemeClr val="tx1">
                    <a:lumMod val="85000"/>
                    <a:lumOff val="15000"/>
                  </a:schemeClr>
                </a:solidFill>
                <a:latin typeface="+mj-lt"/>
              </a:rPr>
              <a:t>;</a:t>
            </a:r>
          </a:p>
          <a:p>
            <a:pPr marL="0" lvl="0" indent="0" algn="just">
              <a:buNone/>
            </a:pPr>
            <a:endParaRPr lang="ka-GE" sz="4800" i="1" dirty="0">
              <a:solidFill>
                <a:schemeClr val="tx1">
                  <a:lumMod val="85000"/>
                  <a:lumOff val="15000"/>
                </a:schemeClr>
              </a:solidFill>
              <a:latin typeface="+mj-lt"/>
            </a:endParaRPr>
          </a:p>
          <a:p>
            <a:pPr lvl="0" algn="just">
              <a:buFont typeface="Wingdings" panose="05000000000000000000" pitchFamily="2" charset="2"/>
              <a:buChar char="Ø"/>
            </a:pPr>
            <a:r>
              <a:rPr lang="ru-RU" sz="4800" i="1" dirty="0">
                <a:solidFill>
                  <a:schemeClr val="tx1">
                    <a:lumMod val="85000"/>
                    <a:lumOff val="15000"/>
                  </a:schemeClr>
                </a:solidFill>
                <a:latin typeface="+mj-lt"/>
              </a:rPr>
              <a:t>Бюджетный процесс полностью соответствует международным стандартам</a:t>
            </a:r>
            <a:r>
              <a:rPr lang="ka-GE" sz="4800" i="1" dirty="0">
                <a:solidFill>
                  <a:schemeClr val="tx1">
                    <a:lumMod val="85000"/>
                    <a:lumOff val="15000"/>
                  </a:schemeClr>
                </a:solidFill>
                <a:latin typeface="+mj-lt"/>
              </a:rPr>
              <a:t>.</a:t>
            </a:r>
            <a:endParaRPr lang="en-US" sz="4800" i="1" dirty="0">
              <a:solidFill>
                <a:schemeClr val="tx1">
                  <a:lumMod val="85000"/>
                  <a:lumOff val="15000"/>
                </a:schemeClr>
              </a:solidFill>
              <a:latin typeface="+mj-lt"/>
            </a:endParaRPr>
          </a:p>
          <a:p>
            <a:pPr marL="0" indent="0">
              <a:buNone/>
            </a:pPr>
            <a:endParaRPr lang="en-US" sz="1800" b="1" i="1" dirty="0">
              <a:solidFill>
                <a:schemeClr val="tx1">
                  <a:lumMod val="85000"/>
                  <a:lumOff val="15000"/>
                </a:schemeClr>
              </a:solidFill>
              <a:latin typeface="+mj-lt"/>
            </a:endParaRPr>
          </a:p>
        </p:txBody>
      </p:sp>
      <p:graphicFrame>
        <p:nvGraphicFramePr>
          <p:cNvPr id="4" name="Chart 3"/>
          <p:cNvGraphicFramePr>
            <a:graphicFrameLocks/>
          </p:cNvGraphicFramePr>
          <p:nvPr>
            <p:extLst>
              <p:ext uri="{D42A27DB-BD31-4B8C-83A1-F6EECF244321}">
                <p14:modId xmlns:p14="http://schemas.microsoft.com/office/powerpoint/2010/main" val="3301067210"/>
              </p:ext>
            </p:extLst>
          </p:nvPr>
        </p:nvGraphicFramePr>
        <p:xfrm>
          <a:off x="251520" y="3284984"/>
          <a:ext cx="4114480" cy="316835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a:graphicFrameLocks/>
          </p:cNvGraphicFramePr>
          <p:nvPr>
            <p:extLst>
              <p:ext uri="{D42A27DB-BD31-4B8C-83A1-F6EECF244321}">
                <p14:modId xmlns:p14="http://schemas.microsoft.com/office/powerpoint/2010/main" val="2410226649"/>
              </p:ext>
            </p:extLst>
          </p:nvPr>
        </p:nvGraphicFramePr>
        <p:xfrm>
          <a:off x="4644008" y="3356992"/>
          <a:ext cx="4155880" cy="316001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4666585"/>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txBox="1">
            <a:spLocks/>
          </p:cNvSpPr>
          <p:nvPr/>
        </p:nvSpPr>
        <p:spPr>
          <a:xfrm>
            <a:off x="1115616" y="116632"/>
            <a:ext cx="7848872" cy="720080"/>
          </a:xfrm>
          <a:prstGeom prst="rect">
            <a:avLst/>
          </a:prstGeom>
        </p:spPr>
        <p:txBody>
          <a:bodyPr vert="horz" lIns="91440" tIns="45720" rIns="91440" bIns="45720" rtlCol="0" anchor="ctr">
            <a:normAutofit fontScale="7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ru-RU" sz="1800" b="1" dirty="0">
              <a:solidFill>
                <a:srgbClr val="00B050"/>
              </a:solidFill>
            </a:endParaRPr>
          </a:p>
          <a:p>
            <a:pPr algn="l"/>
            <a:r>
              <a:rPr lang="ru-RU" sz="2300" b="1" dirty="0">
                <a:solidFill>
                  <a:srgbClr val="00B050"/>
                </a:solidFill>
              </a:rPr>
              <a:t>Прозрачность бюджетного процесса и доступность бюджетной документации </a:t>
            </a:r>
            <a:r>
              <a:rPr lang="en-US" sz="2300" b="1" dirty="0">
                <a:solidFill>
                  <a:srgbClr val="00B050"/>
                </a:solidFill>
              </a:rPr>
              <a:t>- </a:t>
            </a:r>
            <a:r>
              <a:rPr lang="ru-RU" sz="2300" b="1" dirty="0">
                <a:solidFill>
                  <a:srgbClr val="00B050"/>
                </a:solidFill>
              </a:rPr>
              <a:t>достижения</a:t>
            </a:r>
            <a:endParaRPr lang="en-US" sz="2300" b="1" dirty="0">
              <a:solidFill>
                <a:srgbClr val="00B050"/>
              </a:solidFill>
            </a:endParaRPr>
          </a:p>
          <a:p>
            <a:pPr algn="l"/>
            <a:endParaRPr lang="en-US" sz="1800" b="1" dirty="0">
              <a:solidFill>
                <a:schemeClr val="accent2">
                  <a:lumMod val="75000"/>
                </a:schemeClr>
              </a:solidFill>
              <a:latin typeface="BPG Nino Mtavruli" panose="02000506000000020004" pitchFamily="2" charset="0"/>
            </a:endParaRPr>
          </a:p>
        </p:txBody>
      </p:sp>
      <p:sp>
        <p:nvSpPr>
          <p:cNvPr id="2" name="Content Placeholder 1"/>
          <p:cNvSpPr>
            <a:spLocks noGrp="1"/>
          </p:cNvSpPr>
          <p:nvPr>
            <p:ph idx="1"/>
          </p:nvPr>
        </p:nvSpPr>
        <p:spPr>
          <a:xfrm>
            <a:off x="2123728" y="980727"/>
            <a:ext cx="6336704" cy="2682819"/>
          </a:xfrm>
        </p:spPr>
        <p:txBody>
          <a:bodyPr>
            <a:normAutofit fontScale="92500" lnSpcReduction="10000"/>
          </a:bodyPr>
          <a:lstStyle/>
          <a:p>
            <a:pPr lvl="1" algn="just">
              <a:buFont typeface="Wingdings" panose="05000000000000000000" pitchFamily="2" charset="2"/>
              <a:buChar char="§"/>
            </a:pPr>
            <a:r>
              <a:rPr lang="ru-RU" sz="1500" dirty="0">
                <a:solidFill>
                  <a:schemeClr val="tx1">
                    <a:lumMod val="85000"/>
                    <a:lumOff val="15000"/>
                  </a:schemeClr>
                </a:solidFill>
                <a:latin typeface="+mj-lt"/>
              </a:rPr>
              <a:t>Доступ в парламент на слушания проекта бюджета свободный (график доступен на сайте), слушания, в том числе по комитетам, транслируются в прямом эфире;</a:t>
            </a:r>
          </a:p>
          <a:p>
            <a:pPr lvl="1" algn="just">
              <a:buFont typeface="Wingdings" panose="05000000000000000000" pitchFamily="2" charset="2"/>
              <a:buChar char="§"/>
            </a:pPr>
            <a:r>
              <a:rPr lang="ru-RU" sz="1500" dirty="0">
                <a:solidFill>
                  <a:schemeClr val="tx1">
                    <a:lumMod val="85000"/>
                    <a:lumOff val="15000"/>
                  </a:schemeClr>
                </a:solidFill>
                <a:latin typeface="+mj-lt"/>
              </a:rPr>
              <a:t>Разрабатывается гражданский бюджет. Он включает все основные требуемые параметры (объемы доходов и расходов, основные направления политики и текущих реформ, макроэкономические прогнозы, контактную информацию);</a:t>
            </a:r>
            <a:endParaRPr lang="en-US" sz="1500" dirty="0">
              <a:solidFill>
                <a:schemeClr val="tx1">
                  <a:lumMod val="85000"/>
                  <a:lumOff val="15000"/>
                </a:schemeClr>
              </a:solidFill>
              <a:latin typeface="+mj-lt"/>
            </a:endParaRPr>
          </a:p>
          <a:p>
            <a:pPr lvl="1" algn="just">
              <a:buFont typeface="Wingdings" panose="05000000000000000000" pitchFamily="2" charset="2"/>
              <a:buChar char="§"/>
            </a:pPr>
            <a:r>
              <a:rPr lang="ru-RU" sz="1500" dirty="0">
                <a:solidFill>
                  <a:schemeClr val="tx1">
                    <a:lumMod val="85000"/>
                    <a:lumOff val="15000"/>
                  </a:schemeClr>
                </a:solidFill>
                <a:latin typeface="+mj-lt"/>
              </a:rPr>
              <a:t>Гражданский бюджет подготавливается как на стадии разработок, так и на стадии утверждения бюджета;</a:t>
            </a:r>
          </a:p>
          <a:p>
            <a:pPr lvl="1" algn="just">
              <a:buFont typeface="Wingdings" panose="05000000000000000000" pitchFamily="2" charset="2"/>
              <a:buChar char="§"/>
            </a:pPr>
            <a:r>
              <a:rPr lang="ru-RU" sz="1500" dirty="0">
                <a:solidFill>
                  <a:schemeClr val="tx1">
                    <a:lumMod val="85000"/>
                    <a:lumOff val="15000"/>
                  </a:schemeClr>
                </a:solidFill>
                <a:latin typeface="+mj-lt"/>
              </a:rPr>
              <a:t>Гражданский бюджет полностью доступен обществу: на сайте, в печатном виде распространяется среди определенных групп населения, обсуждается при встречах, освещается при помощи телевидения;</a:t>
            </a:r>
          </a:p>
          <a:p>
            <a:pPr lvl="1" algn="just">
              <a:buFont typeface="Wingdings" panose="05000000000000000000" pitchFamily="2" charset="2"/>
              <a:buChar char="§"/>
            </a:pPr>
            <a:endParaRPr lang="ru-RU" sz="1600" dirty="0">
              <a:solidFill>
                <a:schemeClr val="tx1">
                  <a:lumMod val="85000"/>
                  <a:lumOff val="15000"/>
                </a:schemeClr>
              </a:solidFill>
              <a:latin typeface="+mj-lt"/>
            </a:endParaRPr>
          </a:p>
          <a:p>
            <a:pPr lvl="1" algn="just">
              <a:buFont typeface="Wingdings" panose="05000000000000000000" pitchFamily="2" charset="2"/>
              <a:buChar char="§"/>
            </a:pPr>
            <a:endParaRPr lang="ru-RU" sz="1600" dirty="0">
              <a:solidFill>
                <a:schemeClr val="tx1">
                  <a:lumMod val="85000"/>
                  <a:lumOff val="15000"/>
                </a:schemeClr>
              </a:solidFill>
              <a:latin typeface="+mj-lt"/>
            </a:endParaRPr>
          </a:p>
          <a:p>
            <a:pPr lvl="1" algn="just">
              <a:buFont typeface="Wingdings" panose="05000000000000000000" pitchFamily="2" charset="2"/>
              <a:buChar char="§"/>
            </a:pPr>
            <a:endParaRPr lang="ru-RU" sz="1600" dirty="0">
              <a:solidFill>
                <a:schemeClr val="tx1">
                  <a:lumMod val="85000"/>
                  <a:lumOff val="15000"/>
                </a:schemeClr>
              </a:solidFill>
              <a:latin typeface="+mj-lt"/>
            </a:endParaRPr>
          </a:p>
          <a:p>
            <a:pPr marL="457200" lvl="1" indent="0" algn="just">
              <a:buNone/>
            </a:pPr>
            <a:endParaRPr lang="en-US" sz="1600" dirty="0">
              <a:solidFill>
                <a:schemeClr val="tx1">
                  <a:lumMod val="85000"/>
                  <a:lumOff val="15000"/>
                </a:schemeClr>
              </a:solidFill>
              <a:latin typeface="+mj-lt"/>
            </a:endParaRPr>
          </a:p>
          <a:p>
            <a:pPr marL="0" indent="0" algn="just">
              <a:buNone/>
            </a:pPr>
            <a:endParaRPr lang="en-US" sz="1800" b="1" i="1" dirty="0">
              <a:solidFill>
                <a:schemeClr val="tx1">
                  <a:lumMod val="85000"/>
                  <a:lumOff val="15000"/>
                </a:schemeClr>
              </a:solidFill>
              <a:latin typeface="+mj-lt"/>
            </a:endParaRPr>
          </a:p>
        </p:txBody>
      </p:sp>
      <p:pic>
        <p:nvPicPr>
          <p:cNvPr id="7" name="Picture 2" descr="D:\tinatin.gugava\Desktop\Untitled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7724" y="1196752"/>
            <a:ext cx="1685833" cy="172645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Chart 7"/>
          <p:cNvGraphicFramePr>
            <a:graphicFrameLocks/>
          </p:cNvGraphicFramePr>
          <p:nvPr>
            <p:extLst>
              <p:ext uri="{D42A27DB-BD31-4B8C-83A1-F6EECF244321}">
                <p14:modId xmlns:p14="http://schemas.microsoft.com/office/powerpoint/2010/main" val="4290582006"/>
              </p:ext>
            </p:extLst>
          </p:nvPr>
        </p:nvGraphicFramePr>
        <p:xfrm>
          <a:off x="755576" y="3663547"/>
          <a:ext cx="7632847" cy="267332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05341528"/>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txBox="1">
            <a:spLocks/>
          </p:cNvSpPr>
          <p:nvPr/>
        </p:nvSpPr>
        <p:spPr>
          <a:xfrm>
            <a:off x="1115616" y="188640"/>
            <a:ext cx="7848872" cy="685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1800" b="1" dirty="0">
                <a:solidFill>
                  <a:srgbClr val="00B050"/>
                </a:solidFill>
              </a:rPr>
              <a:t>Прозрачность бюджетного процесса и доступность бюджетной документации </a:t>
            </a:r>
            <a:r>
              <a:rPr lang="en-US" sz="1800" b="1" dirty="0">
                <a:solidFill>
                  <a:srgbClr val="00B050"/>
                </a:solidFill>
              </a:rPr>
              <a:t>- </a:t>
            </a:r>
            <a:r>
              <a:rPr lang="ru-RU" sz="1800" b="1" dirty="0">
                <a:solidFill>
                  <a:srgbClr val="00B050"/>
                </a:solidFill>
              </a:rPr>
              <a:t>достижения</a:t>
            </a:r>
            <a:endParaRPr lang="en-US" sz="1800" b="1" dirty="0">
              <a:solidFill>
                <a:srgbClr val="00B050"/>
              </a:solidFill>
              <a:latin typeface="BPG Nino Mtavruli" panose="02000506000000020004" pitchFamily="2" charset="0"/>
            </a:endParaRPr>
          </a:p>
        </p:txBody>
      </p:sp>
      <p:sp>
        <p:nvSpPr>
          <p:cNvPr id="2" name="Content Placeholder 1"/>
          <p:cNvSpPr>
            <a:spLocks noGrp="1"/>
          </p:cNvSpPr>
          <p:nvPr>
            <p:ph idx="1"/>
          </p:nvPr>
        </p:nvSpPr>
        <p:spPr>
          <a:xfrm>
            <a:off x="107504" y="1052736"/>
            <a:ext cx="8856984" cy="5400600"/>
          </a:xfrm>
        </p:spPr>
        <p:txBody>
          <a:bodyPr>
            <a:normAutofit fontScale="92500" lnSpcReduction="10000"/>
          </a:bodyPr>
          <a:lstStyle/>
          <a:p>
            <a:pPr algn="just">
              <a:buFont typeface="Wingdings" panose="05000000000000000000" pitchFamily="2" charset="2"/>
              <a:buChar char="Ø"/>
            </a:pPr>
            <a:r>
              <a:rPr lang="ru-RU" sz="1800" b="1" dirty="0">
                <a:solidFill>
                  <a:schemeClr val="tx1">
                    <a:lumMod val="85000"/>
                    <a:lumOff val="15000"/>
                  </a:schemeClr>
                </a:solidFill>
                <a:latin typeface="+mj-lt"/>
              </a:rPr>
              <a:t>Участие и коммуникация</a:t>
            </a:r>
            <a:endParaRPr lang="en-US" sz="1800" b="1" dirty="0">
              <a:solidFill>
                <a:schemeClr val="tx1">
                  <a:lumMod val="85000"/>
                  <a:lumOff val="15000"/>
                </a:schemeClr>
              </a:solidFill>
              <a:latin typeface="+mj-lt"/>
            </a:endParaRPr>
          </a:p>
          <a:p>
            <a:pPr lvl="1" algn="just">
              <a:buFont typeface="Wingdings" panose="05000000000000000000" pitchFamily="2" charset="2"/>
              <a:buChar char="v"/>
            </a:pPr>
            <a:r>
              <a:rPr lang="ru-RU" sz="1700" dirty="0">
                <a:solidFill>
                  <a:schemeClr val="tx1">
                    <a:lumMod val="85000"/>
                    <a:lumOff val="15000"/>
                  </a:schemeClr>
                </a:solidFill>
                <a:latin typeface="+mj-lt"/>
              </a:rPr>
              <a:t>Координационный совет управления общественными финансами (при министерстве финансов) – участники все организации, задействованные в реформе общественных финансов: министерство финансов (вся структура), парламент, государственная аудиторская служба, бюджетный офис, агенство закупок, доноры и представители общественности;</a:t>
            </a:r>
          </a:p>
          <a:p>
            <a:pPr lvl="1" algn="just">
              <a:buFont typeface="Wingdings" panose="05000000000000000000" pitchFamily="2" charset="2"/>
              <a:buChar char="v"/>
            </a:pPr>
            <a:endParaRPr lang="en-US" sz="1700" dirty="0">
              <a:solidFill>
                <a:schemeClr val="tx1">
                  <a:lumMod val="85000"/>
                  <a:lumOff val="15000"/>
                </a:schemeClr>
              </a:solidFill>
              <a:latin typeface="+mj-lt"/>
            </a:endParaRPr>
          </a:p>
          <a:p>
            <a:pPr lvl="1" algn="just">
              <a:buFont typeface="Wingdings" panose="05000000000000000000" pitchFamily="2" charset="2"/>
              <a:buChar char="v"/>
            </a:pPr>
            <a:r>
              <a:rPr lang="ka-GE" sz="1700" dirty="0">
                <a:solidFill>
                  <a:schemeClr val="tx1">
                    <a:lumMod val="85000"/>
                    <a:lumOff val="15000"/>
                  </a:schemeClr>
                </a:solidFill>
                <a:latin typeface="+mj-lt"/>
              </a:rPr>
              <a:t>2016 </a:t>
            </a:r>
            <a:r>
              <a:rPr lang="ru-RU" sz="1700" dirty="0">
                <a:solidFill>
                  <a:schemeClr val="tx1">
                    <a:lumMod val="85000"/>
                    <a:lumOff val="15000"/>
                  </a:schemeClr>
                </a:solidFill>
                <a:latin typeface="+mj-lt"/>
              </a:rPr>
              <a:t>году в формате координационного совета с ответственными организациями состоялось обсуждение (по инициативе граждан)</a:t>
            </a:r>
            <a:r>
              <a:rPr lang="ka-GE" sz="1700" dirty="0">
                <a:solidFill>
                  <a:schemeClr val="tx1">
                    <a:lumMod val="85000"/>
                    <a:lumOff val="15000"/>
                  </a:schemeClr>
                </a:solidFill>
                <a:latin typeface="+mj-lt"/>
              </a:rPr>
              <a:t> </a:t>
            </a:r>
            <a:r>
              <a:rPr lang="ru-RU" sz="1700" dirty="0">
                <a:solidFill>
                  <a:schemeClr val="tx1">
                    <a:lumMod val="85000"/>
                    <a:lumOff val="15000"/>
                  </a:schemeClr>
                </a:solidFill>
                <a:latin typeface="+mj-lt"/>
              </a:rPr>
              <a:t>программ </a:t>
            </a:r>
            <a:r>
              <a:rPr lang="ka-GE" sz="1700" dirty="0">
                <a:solidFill>
                  <a:schemeClr val="tx1">
                    <a:lumMod val="85000"/>
                    <a:lumOff val="15000"/>
                  </a:schemeClr>
                </a:solidFill>
                <a:latin typeface="+mj-lt"/>
              </a:rPr>
              <a:t>„</a:t>
            </a:r>
            <a:r>
              <a:rPr lang="ru-RU" sz="1700" dirty="0">
                <a:solidFill>
                  <a:schemeClr val="tx1">
                    <a:lumMod val="85000"/>
                    <a:lumOff val="15000"/>
                  </a:schemeClr>
                </a:solidFill>
                <a:latin typeface="+mj-lt"/>
              </a:rPr>
              <a:t>Производи в Грузии</a:t>
            </a:r>
            <a:r>
              <a:rPr lang="ka-GE" sz="1700" dirty="0">
                <a:solidFill>
                  <a:schemeClr val="tx1">
                    <a:lumMod val="85000"/>
                    <a:lumOff val="15000"/>
                  </a:schemeClr>
                </a:solidFill>
                <a:latin typeface="+mj-lt"/>
              </a:rPr>
              <a:t>“</a:t>
            </a:r>
            <a:r>
              <a:rPr lang="ru-RU" sz="1700" dirty="0">
                <a:solidFill>
                  <a:schemeClr val="tx1">
                    <a:lumMod val="85000"/>
                    <a:lumOff val="15000"/>
                  </a:schemeClr>
                </a:solidFill>
                <a:latin typeface="+mj-lt"/>
              </a:rPr>
              <a:t> и </a:t>
            </a:r>
            <a:r>
              <a:rPr lang="ka-GE" sz="1700" dirty="0">
                <a:solidFill>
                  <a:schemeClr val="tx1">
                    <a:lumMod val="85000"/>
                    <a:lumOff val="15000"/>
                  </a:schemeClr>
                </a:solidFill>
                <a:latin typeface="+mj-lt"/>
              </a:rPr>
              <a:t>„</a:t>
            </a:r>
            <a:r>
              <a:rPr lang="ru-RU" sz="1700" dirty="0">
                <a:solidFill>
                  <a:schemeClr val="tx1">
                    <a:lumMod val="85000"/>
                    <a:lumOff val="15000"/>
                  </a:schemeClr>
                </a:solidFill>
                <a:latin typeface="+mj-lt"/>
              </a:rPr>
              <a:t>Всеобщее медицинское обслуживание для населения</a:t>
            </a:r>
            <a:r>
              <a:rPr lang="ka-GE" sz="1700" dirty="0">
                <a:solidFill>
                  <a:schemeClr val="tx1">
                    <a:lumMod val="85000"/>
                    <a:lumOff val="15000"/>
                  </a:schemeClr>
                </a:solidFill>
                <a:latin typeface="+mj-lt"/>
              </a:rPr>
              <a:t>“</a:t>
            </a:r>
            <a:r>
              <a:rPr lang="ru-RU" sz="1700" dirty="0">
                <a:solidFill>
                  <a:schemeClr val="tx1">
                    <a:lumMod val="85000"/>
                    <a:lumOff val="15000"/>
                  </a:schemeClr>
                </a:solidFill>
                <a:latin typeface="+mj-lt"/>
              </a:rPr>
              <a:t>;</a:t>
            </a:r>
            <a:r>
              <a:rPr lang="ka-GE" sz="1700" dirty="0">
                <a:solidFill>
                  <a:schemeClr val="tx1">
                    <a:lumMod val="85000"/>
                    <a:lumOff val="15000"/>
                  </a:schemeClr>
                </a:solidFill>
                <a:latin typeface="+mj-lt"/>
              </a:rPr>
              <a:t> </a:t>
            </a:r>
            <a:endParaRPr lang="ru-RU" sz="1700" dirty="0">
              <a:solidFill>
                <a:schemeClr val="tx1">
                  <a:lumMod val="85000"/>
                  <a:lumOff val="15000"/>
                </a:schemeClr>
              </a:solidFill>
              <a:latin typeface="+mj-lt"/>
            </a:endParaRPr>
          </a:p>
          <a:p>
            <a:pPr lvl="1" algn="just">
              <a:buFont typeface="Wingdings" panose="05000000000000000000" pitchFamily="2" charset="2"/>
              <a:buChar char="v"/>
            </a:pPr>
            <a:endParaRPr lang="en-US" sz="1700" dirty="0">
              <a:solidFill>
                <a:schemeClr val="tx1">
                  <a:lumMod val="85000"/>
                  <a:lumOff val="15000"/>
                </a:schemeClr>
              </a:solidFill>
              <a:latin typeface="+mj-lt"/>
            </a:endParaRPr>
          </a:p>
          <a:p>
            <a:pPr lvl="1" algn="just">
              <a:buFont typeface="Wingdings" panose="05000000000000000000" pitchFamily="2" charset="2"/>
              <a:buChar char="v"/>
            </a:pPr>
            <a:r>
              <a:rPr lang="ru-RU" sz="1700" dirty="0">
                <a:solidFill>
                  <a:schemeClr val="tx1">
                    <a:lumMod val="85000"/>
                    <a:lumOff val="15000"/>
                  </a:schemeClr>
                </a:solidFill>
                <a:latin typeface="+mj-lt"/>
              </a:rPr>
              <a:t>Министерство финансов организовало встречи с населением и местными органами власти (при технической поддержке евросоюза) в 4 городах. Обсуждались основные фискальные правила и их соответствие/совместимость со стандартами стран евросоюза, новые регуляции/ограничения, их значение, а так же те шаги, которые необходимо предпринять для улучшения процессов;</a:t>
            </a:r>
          </a:p>
          <a:p>
            <a:pPr marL="457200" lvl="1" indent="0" algn="just">
              <a:buNone/>
            </a:pPr>
            <a:endParaRPr lang="ru-RU" sz="1700" dirty="0">
              <a:solidFill>
                <a:schemeClr val="tx1">
                  <a:lumMod val="85000"/>
                  <a:lumOff val="15000"/>
                </a:schemeClr>
              </a:solidFill>
              <a:latin typeface="+mj-lt"/>
            </a:endParaRPr>
          </a:p>
          <a:p>
            <a:pPr algn="just">
              <a:buFont typeface="Wingdings" panose="05000000000000000000" pitchFamily="2" charset="2"/>
              <a:buChar char="Ø"/>
            </a:pPr>
            <a:r>
              <a:rPr lang="ru-RU" sz="1800" b="1" dirty="0">
                <a:solidFill>
                  <a:schemeClr val="tx1">
                    <a:lumMod val="85000"/>
                    <a:lumOff val="15000"/>
                  </a:schemeClr>
                </a:solidFill>
                <a:latin typeface="+mj-lt"/>
              </a:rPr>
              <a:t>Отчетность бюджета</a:t>
            </a:r>
            <a:endParaRPr lang="en-US" sz="1800" b="1" dirty="0">
              <a:solidFill>
                <a:schemeClr val="tx1">
                  <a:lumMod val="85000"/>
                  <a:lumOff val="15000"/>
                </a:schemeClr>
              </a:solidFill>
              <a:latin typeface="+mj-lt"/>
            </a:endParaRPr>
          </a:p>
          <a:p>
            <a:pPr marL="0" indent="0" algn="just">
              <a:buNone/>
            </a:pPr>
            <a:endParaRPr lang="en-US" sz="1800" dirty="0"/>
          </a:p>
          <a:p>
            <a:pPr lvl="1" algn="just">
              <a:buFont typeface="Wingdings" panose="05000000000000000000" pitchFamily="2" charset="2"/>
              <a:buChar char="v"/>
            </a:pPr>
            <a:r>
              <a:rPr lang="ru-RU" sz="1700" dirty="0">
                <a:solidFill>
                  <a:schemeClr val="tx1">
                    <a:lumMod val="85000"/>
                    <a:lumOff val="15000"/>
                  </a:schemeClr>
                </a:solidFill>
                <a:latin typeface="+mj-lt"/>
              </a:rPr>
              <a:t>Впервые в 2016 году вместе с отчетом бюджета за 6 месяцев был разработан полугодовой обзор бюджета, который полностью соответствовал всем критериям методологии обзора открытости бюджета;</a:t>
            </a:r>
            <a:endParaRPr lang="en-US" sz="1700" dirty="0">
              <a:solidFill>
                <a:schemeClr val="tx1">
                  <a:lumMod val="85000"/>
                  <a:lumOff val="15000"/>
                </a:schemeClr>
              </a:solidFill>
              <a:latin typeface="+mj-lt"/>
            </a:endParaRPr>
          </a:p>
          <a:p>
            <a:pPr lvl="1" algn="just">
              <a:buFont typeface="Wingdings" panose="05000000000000000000" pitchFamily="2" charset="2"/>
              <a:buChar char="§"/>
            </a:pPr>
            <a:endParaRPr lang="en-US" sz="1800" b="1" i="1" dirty="0">
              <a:solidFill>
                <a:schemeClr val="tx1">
                  <a:lumMod val="85000"/>
                  <a:lumOff val="15000"/>
                </a:schemeClr>
              </a:solidFill>
              <a:latin typeface="+mj-lt"/>
            </a:endParaRPr>
          </a:p>
        </p:txBody>
      </p:sp>
    </p:spTree>
    <p:extLst>
      <p:ext uri="{BB962C8B-B14F-4D97-AF65-F5344CB8AC3E}">
        <p14:creationId xmlns:p14="http://schemas.microsoft.com/office/powerpoint/2010/main" val="1813048260"/>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txBox="1">
            <a:spLocks/>
          </p:cNvSpPr>
          <p:nvPr/>
        </p:nvSpPr>
        <p:spPr>
          <a:xfrm>
            <a:off x="1115616" y="188640"/>
            <a:ext cx="7704856" cy="685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1800" b="1" dirty="0">
                <a:solidFill>
                  <a:srgbClr val="00B050"/>
                </a:solidFill>
              </a:rPr>
              <a:t>Роль и эффективность контрольных органов в бюджетном процессе </a:t>
            </a:r>
            <a:r>
              <a:rPr lang="ka-GE" sz="1800" b="1" dirty="0">
                <a:solidFill>
                  <a:srgbClr val="00B050"/>
                </a:solidFill>
              </a:rPr>
              <a:t>- </a:t>
            </a:r>
            <a:r>
              <a:rPr lang="ru-RU" sz="1800" b="1" dirty="0">
                <a:solidFill>
                  <a:srgbClr val="00B050"/>
                </a:solidFill>
              </a:rPr>
              <a:t>достижения</a:t>
            </a:r>
            <a:endParaRPr lang="en-US" sz="1800" b="1" dirty="0">
              <a:solidFill>
                <a:srgbClr val="00B050"/>
              </a:solidFill>
            </a:endParaRPr>
          </a:p>
        </p:txBody>
      </p:sp>
      <p:sp>
        <p:nvSpPr>
          <p:cNvPr id="2" name="Content Placeholder 1"/>
          <p:cNvSpPr>
            <a:spLocks noGrp="1"/>
          </p:cNvSpPr>
          <p:nvPr>
            <p:ph idx="1"/>
          </p:nvPr>
        </p:nvSpPr>
        <p:spPr>
          <a:xfrm>
            <a:off x="107504" y="1052736"/>
            <a:ext cx="8601188" cy="2232248"/>
          </a:xfrm>
        </p:spPr>
        <p:txBody>
          <a:bodyPr>
            <a:normAutofit fontScale="85000" lnSpcReduction="20000"/>
          </a:bodyPr>
          <a:lstStyle/>
          <a:p>
            <a:pPr lvl="0" algn="just">
              <a:buFont typeface="Wingdings" panose="05000000000000000000" pitchFamily="2" charset="2"/>
              <a:buChar char="Ø"/>
            </a:pPr>
            <a:endParaRPr lang="ka-GE" sz="1800" b="1" dirty="0">
              <a:solidFill>
                <a:schemeClr val="tx1">
                  <a:lumMod val="85000"/>
                  <a:lumOff val="15000"/>
                </a:schemeClr>
              </a:solidFill>
              <a:latin typeface="+mj-lt"/>
            </a:endParaRPr>
          </a:p>
          <a:p>
            <a:pPr marL="0" lvl="0" indent="0" algn="just">
              <a:buNone/>
            </a:pPr>
            <a:endParaRPr lang="en-US" sz="1800" dirty="0">
              <a:solidFill>
                <a:schemeClr val="tx1">
                  <a:lumMod val="85000"/>
                  <a:lumOff val="15000"/>
                </a:schemeClr>
              </a:solidFill>
              <a:latin typeface="+mj-lt"/>
            </a:endParaRPr>
          </a:p>
          <a:p>
            <a:pPr lvl="1" algn="just">
              <a:buFont typeface="Wingdings" panose="05000000000000000000" pitchFamily="2" charset="2"/>
              <a:buChar char="§"/>
            </a:pPr>
            <a:r>
              <a:rPr lang="ru-RU" sz="1600" dirty="0">
                <a:solidFill>
                  <a:schemeClr val="tx1">
                    <a:lumMod val="85000"/>
                    <a:lumOff val="15000"/>
                  </a:schemeClr>
                </a:solidFill>
                <a:latin typeface="+mj-lt"/>
              </a:rPr>
              <a:t>Функционирует независимый фискальный орган – бюджетный офис, который в процесс подготовки и утверждения бюджеты подготавливает анализы соответствующих прогнозов – доступность на веб-сайте</a:t>
            </a:r>
            <a:r>
              <a:rPr lang="ka-GE" sz="1600" dirty="0">
                <a:solidFill>
                  <a:schemeClr val="tx1">
                    <a:lumMod val="85000"/>
                    <a:lumOff val="15000"/>
                  </a:schemeClr>
                </a:solidFill>
                <a:latin typeface="+mj-lt"/>
              </a:rPr>
              <a:t>;</a:t>
            </a:r>
            <a:endParaRPr lang="en-US" sz="1600" dirty="0">
              <a:solidFill>
                <a:schemeClr val="tx1">
                  <a:lumMod val="85000"/>
                  <a:lumOff val="15000"/>
                </a:schemeClr>
              </a:solidFill>
              <a:latin typeface="+mj-lt"/>
            </a:endParaRPr>
          </a:p>
          <a:p>
            <a:pPr lvl="1" algn="just">
              <a:buFont typeface="Wingdings" panose="05000000000000000000" pitchFamily="2" charset="2"/>
              <a:buChar char="§"/>
            </a:pPr>
            <a:endParaRPr lang="en-US" sz="1600" dirty="0">
              <a:solidFill>
                <a:schemeClr val="tx1">
                  <a:lumMod val="85000"/>
                  <a:lumOff val="15000"/>
                </a:schemeClr>
              </a:solidFill>
              <a:latin typeface="+mj-lt"/>
            </a:endParaRPr>
          </a:p>
          <a:p>
            <a:pPr lvl="1" algn="just">
              <a:buFont typeface="Wingdings" panose="05000000000000000000" pitchFamily="2" charset="2"/>
              <a:buChar char="§"/>
            </a:pPr>
            <a:r>
              <a:rPr lang="ru-RU" sz="1600" dirty="0">
                <a:solidFill>
                  <a:schemeClr val="tx1">
                    <a:lumMod val="85000"/>
                    <a:lumOff val="15000"/>
                  </a:schemeClr>
                </a:solidFill>
                <a:latin typeface="+mj-lt"/>
              </a:rPr>
              <a:t>Функционирует Независимая государственная служба аудита, имеющая высокую роль в процессе подготовки и исполнения бюджета; </a:t>
            </a:r>
          </a:p>
          <a:p>
            <a:pPr lvl="1" algn="just">
              <a:buFont typeface="Wingdings" panose="05000000000000000000" pitchFamily="2" charset="2"/>
              <a:buChar char="§"/>
            </a:pPr>
            <a:endParaRPr lang="en-US" sz="1600" dirty="0">
              <a:solidFill>
                <a:schemeClr val="tx1">
                  <a:lumMod val="85000"/>
                  <a:lumOff val="15000"/>
                </a:schemeClr>
              </a:solidFill>
              <a:latin typeface="+mj-lt"/>
            </a:endParaRPr>
          </a:p>
          <a:p>
            <a:pPr lvl="1" algn="just">
              <a:buFont typeface="Wingdings" panose="05000000000000000000" pitchFamily="2" charset="2"/>
              <a:buChar char="§"/>
            </a:pPr>
            <a:r>
              <a:rPr lang="ru-RU" sz="1600" dirty="0">
                <a:solidFill>
                  <a:schemeClr val="tx1">
                    <a:lumMod val="85000"/>
                    <a:lumOff val="15000"/>
                  </a:schemeClr>
                </a:solidFill>
                <a:latin typeface="+mj-lt"/>
              </a:rPr>
              <a:t>Существует и эффективно действует механизм реагирования на замечания и рекомендации государственной службы аудита;</a:t>
            </a:r>
          </a:p>
          <a:p>
            <a:pPr marL="457200" lvl="1" indent="0" algn="just">
              <a:buNone/>
            </a:pPr>
            <a:endParaRPr lang="en-US" sz="1600" dirty="0">
              <a:solidFill>
                <a:schemeClr val="tx1">
                  <a:lumMod val="85000"/>
                  <a:lumOff val="15000"/>
                </a:schemeClr>
              </a:solidFill>
              <a:latin typeface="+mj-lt"/>
            </a:endParaRPr>
          </a:p>
        </p:txBody>
      </p:sp>
      <p:pic>
        <p:nvPicPr>
          <p:cNvPr id="4098" name="Picture 2" descr="http://n-auditor.com.ua/media/k2/items/cache/732dec1ecaba13d54154a599639e16eb_X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848" y="3751312"/>
            <a:ext cx="3046702" cy="22929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0334929"/>
      </p:ext>
    </p:extLst>
  </p:cSld>
  <p:clrMapOvr>
    <a:masterClrMapping/>
  </p:clrMapOvr>
  <p:transition spd="slow">
    <p:wipe/>
  </p:transition>
</p:sld>
</file>

<file path=ppt/theme/theme1.xml><?xml version="1.0" encoding="utf-8"?>
<a:theme xmlns:a="http://schemas.openxmlformats.org/drawingml/2006/main" name="MOF_Template_GEO-3">
  <a:themeElements>
    <a:clrScheme name="Городская">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MOF">
      <a:majorFont>
        <a:latin typeface="BPG Algeti Compact"/>
        <a:ea typeface=""/>
        <a:cs typeface=""/>
      </a:majorFont>
      <a:minorFont>
        <a:latin typeface="BPG Glah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mof-geas" id="{D6EB5541-BFCE-4CA2-B1C1-413E80E4C9F6}" vid="{9D2401D8-9797-41EF-BB72-AF7A4EC7DBC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8880</TotalTime>
  <Words>1692</Words>
  <Application>Microsoft Office PowerPoint</Application>
  <PresentationFormat>On-screen Show (4:3)</PresentationFormat>
  <Paragraphs>347</Paragraphs>
  <Slides>33</Slides>
  <Notes>19</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33</vt:i4>
      </vt:variant>
    </vt:vector>
  </HeadingPairs>
  <TitlesOfParts>
    <vt:vector size="46" baseType="lpstr">
      <vt:lpstr>BPG Nateli</vt:lpstr>
      <vt:lpstr>BPG Algeti Compact</vt:lpstr>
      <vt:lpstr>DejaVu Sans</vt:lpstr>
      <vt:lpstr>Wingdings</vt:lpstr>
      <vt:lpstr>BPG Glaho Arial V5</vt:lpstr>
      <vt:lpstr>DejaVu Sans Condensed</vt:lpstr>
      <vt:lpstr>Sylfaen</vt:lpstr>
      <vt:lpstr>Wingdings 2</vt:lpstr>
      <vt:lpstr>BPG Glaho</vt:lpstr>
      <vt:lpstr>Arial</vt:lpstr>
      <vt:lpstr>Calibri</vt:lpstr>
      <vt:lpstr>BPG Nino Mtavruli</vt:lpstr>
      <vt:lpstr>MOF_Template_GEO-3</vt:lpstr>
      <vt:lpstr>Министерство финансов Грузии</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Участие граждан в надзоре за государственными финансами - Веб платформа - Монитор Бюджета - budgetmonitor.ge</vt:lpstr>
      <vt:lpstr>Веб платформа - Монитор Бюджета - budgetmonitor.ge - предпосылки</vt:lpstr>
      <vt:lpstr>Использование инструментов ИКТ для связи и доставки продуктов ключевым заинтересованным сторонам</vt:lpstr>
      <vt:lpstr>PowerPoint Presentation</vt:lpstr>
      <vt:lpstr>Веб платформа - Монитор Бюджета - budgetmonitor.ge</vt:lpstr>
      <vt:lpstr>        Веб платформа - Монитор Бюджета - budgetmonitor.ge</vt:lpstr>
      <vt:lpstr>PowerPoint Presentation</vt:lpstr>
      <vt:lpstr>PowerPoint Presentation</vt:lpstr>
      <vt:lpstr>PowerPoint Presentation</vt:lpstr>
      <vt:lpstr>PowerPoint Presentation</vt:lpstr>
      <vt:lpstr>PowerPoint Presentation</vt:lpstr>
      <vt:lpstr>PowerPoint Presentation</vt:lpstr>
      <vt:lpstr>Капитальные проекты</vt:lpstr>
      <vt:lpstr>PowerPoint Presentation</vt:lpstr>
      <vt:lpstr>PowerPoint Presentation</vt:lpstr>
      <vt:lpstr>PowerPoint Presentation</vt:lpstr>
      <vt:lpstr>Цели устойчивого развития (Sustainable Development Goals - SDGs).   </vt:lpstr>
      <vt:lpstr>PowerPoint Presentation</vt:lpstr>
      <vt:lpstr>PowerPoint Presentation</vt:lpstr>
      <vt:lpstr>PowerPoint Presentation</vt:lpstr>
      <vt:lpstr>PowerPoint Presentation</vt:lpstr>
      <vt:lpstr>გმადლობთ ყურადღებისათვის, спасибо за внимание,  thank you for listening</vt:lpstr>
    </vt:vector>
  </TitlesOfParts>
  <Company>CtrlSoft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feaco</dc:creator>
  <cp:lastModifiedBy>Ksenia Galantsova</cp:lastModifiedBy>
  <cp:revision>324</cp:revision>
  <cp:lastPrinted>2018-01-25T10:27:08Z</cp:lastPrinted>
  <dcterms:created xsi:type="dcterms:W3CDTF">2010-03-17T01:01:09Z</dcterms:created>
  <dcterms:modified xsi:type="dcterms:W3CDTF">2018-02-27T08:40:38Z</dcterms:modified>
</cp:coreProperties>
</file>