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319" r:id="rId4"/>
    <p:sldId id="277" r:id="rId5"/>
    <p:sldId id="265" r:id="rId6"/>
    <p:sldId id="328" r:id="rId7"/>
    <p:sldId id="329" r:id="rId8"/>
    <p:sldId id="259" r:id="rId9"/>
    <p:sldId id="330" r:id="rId10"/>
  </p:sldIdLst>
  <p:sldSz cx="9144000" cy="6858000" type="screen4x3"/>
  <p:notesSz cx="6797675" cy="987425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A97FF"/>
    <a:srgbClr val="8FB392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85" autoAdjust="0"/>
  </p:normalViewPr>
  <p:slideViewPr>
    <p:cSldViewPr>
      <p:cViewPr>
        <p:scale>
          <a:sx n="74" d="100"/>
          <a:sy n="74" d="100"/>
        </p:scale>
        <p:origin x="-126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7DB9E85-EAF9-4FB8-911B-D6C15F960B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AE59B8-95A6-41B7-9887-EFE6E849FE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03F2E1-DB80-4D75-9B15-9EB8A64B5DE7}" type="slidenum">
              <a:rPr lang="tr-TR" altLang="tr-TR" smtClean="0"/>
              <a:pPr/>
              <a:t>2</a:t>
            </a:fld>
            <a:endParaRPr lang="tr-TR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/>
          </a:p>
        </p:txBody>
      </p:sp>
      <p:sp>
        <p:nvSpPr>
          <p:cNvPr id="16388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5E306C-E349-4899-A135-44D7F42FD74E}" type="slidenum">
              <a:rPr lang="tr-TR" altLang="tr-TR" smtClean="0"/>
              <a:pPr/>
              <a:t>3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/>
          </a:p>
        </p:txBody>
      </p:sp>
      <p:sp>
        <p:nvSpPr>
          <p:cNvPr id="17412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F85B97-D51A-44C7-8B3A-7A06035883BC}" type="slidenum">
              <a:rPr lang="tr-TR" altLang="tr-TR" smtClean="0"/>
              <a:pPr/>
              <a:t>4</a:t>
            </a:fld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E52B-362E-423D-9406-0FAB207E27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0D706-A8A8-4292-BE26-B1C3A59B9A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84FD1-2999-45BA-BB31-58A1988AFEA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BBA20-A21D-4682-B5F8-4A09E95D0F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1045-8B5F-4ACF-9D37-9F58FE7957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F81DD-DFCB-4FB2-BA44-4CC6A915E2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09819-AEBE-4CCD-87AA-484797F400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4A7B6-0FFD-4A68-BEB8-48E662B6A4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F652C-A658-4C24-8C2F-1217AA8844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F5C6C-51B7-4679-A221-652C749238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1A5F9-1E27-4E8E-AA3D-87236FABF6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790EB89-8241-46BD-A6A5-55579B0150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8" r:id="rId2"/>
    <p:sldLayoutId id="2147483947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8" r:id="rId9"/>
    <p:sldLayoutId id="2147483944" r:id="rId10"/>
    <p:sldLayoutId id="21474839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1628774"/>
            <a:ext cx="6912767" cy="3024361"/>
          </a:xfrm>
        </p:spPr>
        <p:txBody>
          <a:bodyPr/>
          <a:lstStyle/>
          <a:p>
            <a:pPr marR="0" eaLnBrk="1" hangingPunct="1"/>
            <a:endParaRPr lang="tr-TR" altLang="tr-TR" sz="3200" b="1" dirty="0" smtClean="0">
              <a:solidFill>
                <a:schemeClr val="tx2"/>
              </a:solidFill>
              <a:latin typeface="Bookman Old Style" pitchFamily="18" charset="0"/>
            </a:endParaRPr>
          </a:p>
          <a:p>
            <a:pPr marR="0" eaLnBrk="1" hangingPunct="1"/>
            <a:endParaRPr lang="tr-TR" altLang="tr-TR" sz="3200" b="1" dirty="0" smtClean="0">
              <a:solidFill>
                <a:schemeClr val="tx2"/>
              </a:solidFill>
              <a:latin typeface="Bookman Old Style" pitchFamily="18" charset="0"/>
            </a:endParaRPr>
          </a:p>
          <a:p>
            <a:pPr marR="0" algn="ctr" eaLnBrk="1" hangingPunct="1"/>
            <a:r>
              <a:rPr lang="en-US" altLang="tr-TR" sz="4800" b="1" dirty="0" smtClean="0">
                <a:latin typeface="Bookman Old Style" pitchFamily="18" charset="0"/>
              </a:rPr>
              <a:t>FINAL REPORTING</a:t>
            </a:r>
            <a:endParaRPr lang="tr-TR" altLang="tr-TR" sz="4800" b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95288" y="523875"/>
            <a:ext cx="770572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tr-TR" sz="3200" dirty="0">
              <a:latin typeface="Comic Sans MS" pitchFamily="66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tr-TR" sz="2400" dirty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Art</a:t>
            </a:r>
            <a:r>
              <a:rPr lang="ru-RU" sz="2400" dirty="0" smtClean="0">
                <a:latin typeface="Bookman Old Style" pitchFamily="18" charset="0"/>
              </a:rPr>
              <a:t>. </a:t>
            </a:r>
            <a:r>
              <a:rPr lang="tr-TR" sz="2200" dirty="0" smtClean="0">
                <a:latin typeface="Bookman Old Style" pitchFamily="18" charset="0"/>
              </a:rPr>
              <a:t>164</a:t>
            </a:r>
            <a:r>
              <a:rPr lang="ru-RU" sz="2200" dirty="0" smtClean="0">
                <a:latin typeface="Bookman Old Style" pitchFamily="18" charset="0"/>
              </a:rPr>
              <a:t> </a:t>
            </a:r>
            <a:r>
              <a:rPr lang="en-US" sz="2200" dirty="0" smtClean="0">
                <a:latin typeface="Bookman Old Style" pitchFamily="18" charset="0"/>
              </a:rPr>
              <a:t>of </a:t>
            </a:r>
            <a:r>
              <a:rPr lang="en-US" sz="2200" dirty="0" smtClean="0">
                <a:latin typeface="Bookman Old Style" pitchFamily="18" charset="0"/>
              </a:rPr>
              <a:t>the </a:t>
            </a:r>
            <a:r>
              <a:rPr lang="en-US" sz="2200" dirty="0" smtClean="0">
                <a:latin typeface="Bookman Old Style" pitchFamily="18" charset="0"/>
              </a:rPr>
              <a:t>Constitution of the Republic of Turkey</a:t>
            </a:r>
            <a:endParaRPr lang="tr-TR" sz="2200" dirty="0">
              <a:latin typeface="Bookman Old Style" pitchFamily="18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endParaRPr lang="tr-TR" sz="2200" dirty="0">
              <a:latin typeface="Bookman Old Style" pitchFamily="18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tr-TR" sz="2200" dirty="0">
                <a:latin typeface="Bookman Old Style" pitchFamily="18" charset="0"/>
              </a:rPr>
              <a:t> </a:t>
            </a:r>
            <a:r>
              <a:rPr lang="en-US" sz="2200" dirty="0" smtClean="0">
                <a:latin typeface="Bookman Old Style" pitchFamily="18" charset="0"/>
              </a:rPr>
              <a:t>Art</a:t>
            </a:r>
            <a:r>
              <a:rPr lang="ru-RU" sz="2200" dirty="0" smtClean="0">
                <a:latin typeface="Bookman Old Style" pitchFamily="18" charset="0"/>
              </a:rPr>
              <a:t>. </a:t>
            </a:r>
            <a:r>
              <a:rPr lang="ru-RU" sz="2200" dirty="0" smtClean="0">
                <a:latin typeface="Bookman Old Style" pitchFamily="18" charset="0"/>
              </a:rPr>
              <a:t>42 </a:t>
            </a:r>
            <a:r>
              <a:rPr lang="en-US" sz="2200" dirty="0" smtClean="0">
                <a:latin typeface="Bookman Old Style" pitchFamily="18" charset="0"/>
              </a:rPr>
              <a:t>of Law no. </a:t>
            </a:r>
            <a:r>
              <a:rPr lang="tr-TR" sz="2200" dirty="0" smtClean="0">
                <a:latin typeface="Bookman Old Style" pitchFamily="18" charset="0"/>
              </a:rPr>
              <a:t>5018</a:t>
            </a:r>
            <a:endParaRPr lang="tr-TR" sz="2200" dirty="0">
              <a:latin typeface="Bookman Old Style" pitchFamily="18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endParaRPr lang="tr-TR" sz="2200" dirty="0">
              <a:latin typeface="Bookman Old Style" pitchFamily="18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tr-TR" sz="2200" dirty="0">
                <a:latin typeface="Bookman Old Style" pitchFamily="18" charset="0"/>
              </a:rPr>
              <a:t> </a:t>
            </a:r>
            <a:r>
              <a:rPr lang="en-US" sz="2200" dirty="0" smtClean="0">
                <a:latin typeface="Bookman Old Style" pitchFamily="18" charset="0"/>
              </a:rPr>
              <a:t>Guidelines for methods and principles of final reporting in public entities</a:t>
            </a:r>
            <a:endParaRPr lang="tr-TR" sz="2200" dirty="0">
              <a:latin typeface="Bookman Old Style" pitchFamily="18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endParaRPr lang="tr-TR" sz="2200" dirty="0">
              <a:latin typeface="Bookman Old Style" pitchFamily="18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ru-RU" sz="2200" dirty="0" smtClean="0">
                <a:latin typeface="Bookman Old Style" pitchFamily="18" charset="0"/>
              </a:rPr>
              <a:t> </a:t>
            </a:r>
            <a:r>
              <a:rPr lang="en-US" sz="2200" dirty="0" smtClean="0">
                <a:latin typeface="Bookman Old Style" pitchFamily="18" charset="0"/>
              </a:rPr>
              <a:t>Circular no. </a:t>
            </a:r>
            <a:r>
              <a:rPr lang="tr-TR" sz="2200" dirty="0" smtClean="0">
                <a:latin typeface="Bookman Old Style" pitchFamily="18" charset="0"/>
              </a:rPr>
              <a:t>6/1 </a:t>
            </a:r>
            <a:r>
              <a:rPr lang="en-US" sz="2200" dirty="0" smtClean="0">
                <a:latin typeface="Bookman Old Style" pitchFamily="18" charset="0"/>
              </a:rPr>
              <a:t>of the General Accounting Department</a:t>
            </a:r>
            <a:endParaRPr lang="ru-RU" sz="2200" dirty="0" smtClean="0">
              <a:latin typeface="Bookman Old Style" pitchFamily="18" charset="0"/>
            </a:endParaRPr>
          </a:p>
          <a:p>
            <a:pPr lvl="1" algn="just" eaLnBrk="1" hangingPunct="1">
              <a:buFont typeface="Wingdings" pitchFamily="2" charset="2"/>
              <a:buChar char="v"/>
              <a:defRPr/>
            </a:pPr>
            <a:endParaRPr lang="tr-TR" sz="2200" dirty="0">
              <a:latin typeface="Bookman Old Style" pitchFamily="18" charset="0"/>
            </a:endParaRPr>
          </a:p>
          <a:p>
            <a:pPr lvl="1" indent="82550" algn="just" eaLnBrk="1" hangingPunct="1">
              <a:buFont typeface="Wingdings" pitchFamily="2" charset="2"/>
              <a:buChar char="v"/>
              <a:defRPr/>
            </a:pPr>
            <a:r>
              <a:rPr lang="tr-TR" sz="2200" dirty="0">
                <a:latin typeface="Bookman Old Style" pitchFamily="18" charset="0"/>
              </a:rPr>
              <a:t> </a:t>
            </a:r>
            <a:r>
              <a:rPr lang="en-US" sz="2200" dirty="0" smtClean="0">
                <a:latin typeface="Bookman Old Style" pitchFamily="18" charset="0"/>
              </a:rPr>
              <a:t>General Letter of the General Accounting Department on Final Reports</a:t>
            </a:r>
            <a:endParaRPr lang="tr-TR" sz="2800" dirty="0">
              <a:latin typeface="Bookman Old Style" pitchFamily="18" charset="0"/>
            </a:endParaRPr>
          </a:p>
        </p:txBody>
      </p:sp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0" y="831850"/>
            <a:ext cx="78851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148" name="Rectangle 15"/>
          <p:cNvSpPr>
            <a:spLocks noChangeArrowheads="1"/>
          </p:cNvSpPr>
          <p:nvPr/>
        </p:nvSpPr>
        <p:spPr bwMode="auto">
          <a:xfrm>
            <a:off x="539750" y="107950"/>
            <a:ext cx="5040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1" hangingPunct="1"/>
            <a:r>
              <a:rPr lang="en-US" altLang="tr-TR" sz="2800" b="1" dirty="0" smtClean="0">
                <a:solidFill>
                  <a:srgbClr val="3333CC"/>
                </a:solidFill>
                <a:latin typeface="Bookman Old Style" pitchFamily="18" charset="0"/>
              </a:rPr>
              <a:t>Background Legislation</a:t>
            </a:r>
            <a:endParaRPr lang="tr-TR" altLang="tr-TR" sz="2800" b="1" dirty="0">
              <a:solidFill>
                <a:srgbClr val="3333CC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7 İçerik Yer Tutucusu"/>
          <p:cNvSpPr>
            <a:spLocks/>
          </p:cNvSpPr>
          <p:nvPr/>
        </p:nvSpPr>
        <p:spPr bwMode="auto">
          <a:xfrm>
            <a:off x="395288" y="1701800"/>
            <a:ext cx="856932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tr-TR" altLang="tr-TR" sz="2000" dirty="0">
              <a:latin typeface="Comic Sans MS" pitchFamily="66" charset="0"/>
            </a:endParaRPr>
          </a:p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tr-TR" altLang="tr-TR" sz="24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tr-TR" altLang="tr-TR" sz="24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tr-TR" altLang="tr-TR" sz="24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tr-TR" altLang="tr-TR" sz="24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tr-TR" altLang="tr-TR" sz="24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tr-TR" altLang="tr-TR" sz="24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buClr>
                <a:schemeClr val="folHlink"/>
              </a:buClr>
              <a:buFont typeface="Wingdings" pitchFamily="2" charset="2"/>
              <a:buNone/>
            </a:pPr>
            <a:r>
              <a:rPr lang="tr-TR" altLang="tr-TR" sz="2400" dirty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altLang="tr-TR" sz="2400" dirty="0" smtClean="0">
                <a:latin typeface="Bookman Old Style" pitchFamily="18" charset="0"/>
                <a:cs typeface="Times New Roman" pitchFamily="18" charset="0"/>
              </a:rPr>
              <a:t>Public entities </a:t>
            </a:r>
            <a:r>
              <a:rPr lang="ru-RU" altLang="tr-TR" sz="2400" dirty="0" smtClean="0">
                <a:latin typeface="Bookman Old Style" pitchFamily="18" charset="0"/>
                <a:cs typeface="Times New Roman" pitchFamily="18" charset="0"/>
              </a:rPr>
              <a:t>/</a:t>
            </a:r>
            <a:r>
              <a:rPr lang="en-US" altLang="tr-TR" sz="2400" dirty="0" smtClean="0">
                <a:latin typeface="Bookman Old Style" pitchFamily="18" charset="0"/>
                <a:cs typeface="Times New Roman" pitchFamily="18" charset="0"/>
              </a:rPr>
              <a:t>departments</a:t>
            </a:r>
            <a:r>
              <a:rPr lang="ru-RU" altLang="tr-TR" sz="2400" dirty="0" smtClean="0">
                <a:latin typeface="Bookman Old Style" pitchFamily="18" charset="0"/>
                <a:cs typeface="Times New Roman" pitchFamily="18" charset="0"/>
              </a:rPr>
              <a:t>/ </a:t>
            </a:r>
            <a:r>
              <a:rPr lang="en-US" altLang="tr-TR" sz="2400" dirty="0" smtClean="0">
                <a:latin typeface="Bookman Old Style" pitchFamily="18" charset="0"/>
                <a:cs typeface="Times New Roman" pitchFamily="18" charset="0"/>
              </a:rPr>
              <a:t>under the Central Government</a:t>
            </a:r>
            <a:endParaRPr lang="tr-TR" altLang="tr-TR" sz="24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171" name="Rectangle 13"/>
          <p:cNvSpPr>
            <a:spLocks noChangeArrowheads="1"/>
          </p:cNvSpPr>
          <p:nvPr/>
        </p:nvSpPr>
        <p:spPr bwMode="auto">
          <a:xfrm>
            <a:off x="395288" y="333375"/>
            <a:ext cx="19127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tr-TR" sz="3200" b="1" dirty="0" smtClean="0">
                <a:solidFill>
                  <a:srgbClr val="3333CC"/>
                </a:solidFill>
                <a:latin typeface="Bookman Old Style" pitchFamily="18" charset="0"/>
              </a:rPr>
              <a:t>Scope</a:t>
            </a:r>
            <a:endParaRPr lang="tr-TR" altLang="tr-TR" sz="3200" b="1" dirty="0">
              <a:solidFill>
                <a:srgbClr val="3333CC"/>
              </a:solidFill>
              <a:latin typeface="Bookman Old Style" pitchFamily="18" charset="0"/>
            </a:endParaRPr>
          </a:p>
        </p:txBody>
      </p:sp>
      <p:sp>
        <p:nvSpPr>
          <p:cNvPr id="7172" name="Line 14"/>
          <p:cNvSpPr>
            <a:spLocks noChangeShapeType="1"/>
          </p:cNvSpPr>
          <p:nvPr/>
        </p:nvSpPr>
        <p:spPr bwMode="auto">
          <a:xfrm>
            <a:off x="0" y="1073150"/>
            <a:ext cx="78851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" name="Akış Çizelgesi: Öteki İşlem 1"/>
          <p:cNvSpPr/>
          <p:nvPr/>
        </p:nvSpPr>
        <p:spPr>
          <a:xfrm>
            <a:off x="539552" y="2133079"/>
            <a:ext cx="2520280" cy="1368152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 fontScale="40000" lnSpcReduction="20000"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Public Entities supporte</a:t>
            </a:r>
            <a:r>
              <a:rPr lang="en-US" dirty="0" smtClean="0">
                <a:solidFill>
                  <a:schemeClr val="tx1"/>
                </a:solidFill>
              </a:rPr>
              <a:t>d from the General Budget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Akış Çizelgesi: Öteki İşlem 6"/>
          <p:cNvSpPr/>
          <p:nvPr/>
        </p:nvSpPr>
        <p:spPr>
          <a:xfrm>
            <a:off x="3419872" y="2133079"/>
            <a:ext cx="2520280" cy="1368152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Entities supported from the private budget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8" name="Akış Çizelgesi: Öteki İşlem 7"/>
          <p:cNvSpPr/>
          <p:nvPr/>
        </p:nvSpPr>
        <p:spPr>
          <a:xfrm>
            <a:off x="6156176" y="2133079"/>
            <a:ext cx="2664296" cy="1368152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 fontScale="47500" lnSpcReduction="20000"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Regulatory and controlling entities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Sağ Ayraç 2"/>
          <p:cNvSpPr/>
          <p:nvPr/>
        </p:nvSpPr>
        <p:spPr>
          <a:xfrm rot="5400000">
            <a:off x="4354512" y="784226"/>
            <a:ext cx="695325" cy="6127750"/>
          </a:xfrm>
          <a:prstGeom prst="rightBrace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7 İçerik Yer Tutucusu"/>
          <p:cNvSpPr>
            <a:spLocks/>
          </p:cNvSpPr>
          <p:nvPr/>
        </p:nvSpPr>
        <p:spPr bwMode="auto">
          <a:xfrm>
            <a:off x="539750" y="1341438"/>
            <a:ext cx="77041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457200" algn="just" eaLnBrk="1" hangingPunct="1">
              <a:spcBef>
                <a:spcPts val="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tr-TR" sz="2000" dirty="0">
              <a:latin typeface="Comic Sans MS" pitchFamily="66" charset="0"/>
            </a:endParaRPr>
          </a:p>
          <a:p>
            <a:pPr marL="457200" algn="just" eaLnBrk="1" hangingPunct="1">
              <a:spcBef>
                <a:spcPts val="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tr-TR" sz="2000" dirty="0">
              <a:latin typeface="Comic Sans MS" pitchFamily="66" charset="0"/>
            </a:endParaRPr>
          </a:p>
          <a:p>
            <a:pPr marL="457200" algn="just" eaLnBrk="1" hangingPunct="1">
              <a:spcBef>
                <a:spcPts val="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sz="2200" dirty="0" smtClean="0">
                <a:latin typeface="Bookman Old Style" pitchFamily="18" charset="0"/>
                <a:cs typeface="Times New Roman" pitchFamily="18" charset="0"/>
              </a:rPr>
              <a:t>The Great National Assembly of Turkey is guided by the Law on Final Reporting to exercise its right to “approve” the results of the Budget Law implementation</a:t>
            </a:r>
            <a:r>
              <a:rPr lang="tr-TR" sz="2200" dirty="0" smtClean="0">
                <a:latin typeface="Bookman Old Style" pitchFamily="18" charset="0"/>
                <a:cs typeface="Times New Roman" pitchFamily="18" charset="0"/>
              </a:rPr>
              <a:t>.</a:t>
            </a:r>
            <a:endParaRPr lang="tr-TR" sz="22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spcBef>
                <a:spcPts val="0"/>
              </a:spcBef>
              <a:buClr>
                <a:srgbClr val="800080"/>
              </a:buClr>
              <a:buFont typeface="Wingdings" pitchFamily="2" charset="2"/>
              <a:buNone/>
              <a:defRPr/>
            </a:pPr>
            <a:endParaRPr lang="tr-TR" sz="2200" dirty="0">
              <a:latin typeface="Bookman Old Style" pitchFamily="18" charset="0"/>
              <a:cs typeface="Times New Roman" pitchFamily="18" charset="0"/>
            </a:endParaRPr>
          </a:p>
          <a:p>
            <a:pPr marL="457200" algn="just" eaLnBrk="1" hangingPunct="1">
              <a:spcBef>
                <a:spcPts val="0"/>
              </a:spcBef>
              <a:buClr>
                <a:srgbClr val="800080"/>
              </a:buClr>
              <a:defRPr/>
            </a:pPr>
            <a:r>
              <a:rPr lang="en-US" altLang="tr-TR" sz="2200" dirty="0" smtClean="0">
                <a:latin typeface="Bookman Old Style" pitchFamily="18" charset="0"/>
              </a:rPr>
              <a:t>The MPs are entitled to monito</a:t>
            </a:r>
            <a:r>
              <a:rPr lang="en-US" altLang="tr-TR" sz="2200" dirty="0" smtClean="0">
                <a:latin typeface="Bookman Old Style" pitchFamily="18" charset="0"/>
              </a:rPr>
              <a:t>r how </a:t>
            </a:r>
            <a:r>
              <a:rPr lang="en-US" altLang="tr-TR" sz="2200" dirty="0" smtClean="0">
                <a:latin typeface="Bookman Old Style" pitchFamily="18" charset="0"/>
              </a:rPr>
              <a:t>the executive authorities exercise their right to implement expenditures delegated to them under the Budget Law. The most convenient way to monito</a:t>
            </a:r>
            <a:r>
              <a:rPr lang="en-US" altLang="tr-TR" sz="2200" dirty="0" smtClean="0">
                <a:latin typeface="Bookman Old Style" pitchFamily="18" charset="0"/>
              </a:rPr>
              <a:t>r this is by examining and approving </a:t>
            </a:r>
            <a:r>
              <a:rPr lang="en-US" altLang="tr-TR" sz="2200" dirty="0" smtClean="0">
                <a:latin typeface="Bookman Old Style" pitchFamily="18" charset="0"/>
              </a:rPr>
              <a:t>the Final Report on Budget Implementation in the Parliament.</a:t>
            </a:r>
            <a:r>
              <a:rPr lang="tr-TR" altLang="tr-TR" sz="2200" dirty="0" smtClean="0">
                <a:latin typeface="Bookman Old Style" pitchFamily="18" charset="0"/>
              </a:rPr>
              <a:t> </a:t>
            </a:r>
            <a:endParaRPr lang="tr-TR" altLang="tr-TR" sz="2200" dirty="0">
              <a:latin typeface="Bookman Old Style" pitchFamily="18" charset="0"/>
            </a:endParaRPr>
          </a:p>
          <a:p>
            <a:pPr marL="457200" algn="just" eaLnBrk="1" hangingPunct="1">
              <a:spcBef>
                <a:spcPts val="0"/>
              </a:spcBef>
              <a:buClr>
                <a:srgbClr val="800080"/>
              </a:buClr>
              <a:buFont typeface="Wingdings" pitchFamily="2" charset="2"/>
              <a:buNone/>
              <a:defRPr/>
            </a:pPr>
            <a:endParaRPr lang="tr-TR" sz="2800" dirty="0">
              <a:latin typeface="Bookman Old Style" pitchFamily="18" charset="0"/>
              <a:cs typeface="Times New Roman" pitchFamily="18" charset="0"/>
            </a:endParaRPr>
          </a:p>
          <a:p>
            <a:pPr marL="273050" indent="-273050" eaLnBrk="1" hangingPunct="1">
              <a:buFont typeface="Arial" charset="0"/>
              <a:buNone/>
              <a:defRPr/>
            </a:pPr>
            <a:endParaRPr lang="tr-TR" sz="24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8195" name="Line 11"/>
          <p:cNvSpPr>
            <a:spLocks noChangeShapeType="1"/>
          </p:cNvSpPr>
          <p:nvPr/>
        </p:nvSpPr>
        <p:spPr bwMode="auto">
          <a:xfrm>
            <a:off x="0" y="1052513"/>
            <a:ext cx="78851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395288" y="312738"/>
            <a:ext cx="25843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tr-TR" sz="3200" b="1" dirty="0" smtClean="0">
                <a:solidFill>
                  <a:srgbClr val="3333CC"/>
                </a:solidFill>
                <a:latin typeface="Bookman Old Style" pitchFamily="18" charset="0"/>
              </a:rPr>
              <a:t>Function</a:t>
            </a:r>
            <a:endParaRPr lang="tr-TR" altLang="tr-TR" sz="3200" b="1" dirty="0">
              <a:solidFill>
                <a:srgbClr val="3333CC"/>
              </a:solidFill>
              <a:latin typeface="Bookman Old Style" pitchFamily="18" charset="0"/>
            </a:endParaRPr>
          </a:p>
        </p:txBody>
      </p:sp>
      <p:sp>
        <p:nvSpPr>
          <p:cNvPr id="8197" name="Line 14"/>
          <p:cNvSpPr>
            <a:spLocks noChangeShapeType="1"/>
          </p:cNvSpPr>
          <p:nvPr/>
        </p:nvSpPr>
        <p:spPr bwMode="auto">
          <a:xfrm>
            <a:off x="0" y="1052513"/>
            <a:ext cx="78851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28800"/>
            <a:ext cx="7696200" cy="36576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dirty="0" smtClean="0"/>
              <a:t>  </a:t>
            </a:r>
          </a:p>
          <a:p>
            <a:pPr algn="just" eaLnBrk="1" hangingPunct="1">
              <a:buFontTx/>
              <a:buNone/>
            </a:pPr>
            <a:endParaRPr lang="ru-RU" altLang="tr-TR" dirty="0" smtClean="0"/>
          </a:p>
          <a:p>
            <a:pPr algn="just" eaLnBrk="1" hangingPunct="1">
              <a:buFontTx/>
              <a:buNone/>
            </a:pPr>
            <a:r>
              <a:rPr lang="tr-TR" altLang="tr-TR" dirty="0" smtClean="0"/>
              <a:t>   </a:t>
            </a:r>
            <a:r>
              <a:rPr lang="en-US" altLang="tr-TR" dirty="0" smtClean="0"/>
              <a:t>Tables and documents of final reporting are developed by the Strategy Development Department </a:t>
            </a:r>
            <a:r>
              <a:rPr lang="en-US" altLang="tr-TR" b="1" dirty="0" smtClean="0"/>
              <a:t>based on accounting data </a:t>
            </a:r>
            <a:r>
              <a:rPr lang="en-US" altLang="tr-TR" dirty="0" smtClean="0"/>
              <a:t>on budget implementation</a:t>
            </a:r>
            <a:endParaRPr lang="ru-RU" altLang="tr-TR" dirty="0" smtClean="0"/>
          </a:p>
          <a:p>
            <a:pPr algn="just" eaLnBrk="1" hangingPunct="1">
              <a:buFontTx/>
              <a:buNone/>
            </a:pPr>
            <a:endParaRPr lang="ru-RU" altLang="tr-TR" dirty="0" smtClean="0">
              <a:latin typeface="Bookman Old Style" pitchFamily="18" charset="0"/>
            </a:endParaRPr>
          </a:p>
        </p:txBody>
      </p:sp>
      <p:sp>
        <p:nvSpPr>
          <p:cNvPr id="9219" name="Rectangle 13"/>
          <p:cNvSpPr>
            <a:spLocks noChangeArrowheads="1"/>
          </p:cNvSpPr>
          <p:nvPr/>
        </p:nvSpPr>
        <p:spPr bwMode="auto">
          <a:xfrm>
            <a:off x="179388" y="312738"/>
            <a:ext cx="3284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tr-TR" sz="3200" b="1" dirty="0" smtClean="0">
                <a:solidFill>
                  <a:srgbClr val="3333CC"/>
                </a:solidFill>
                <a:latin typeface="Bookman Old Style" pitchFamily="18" charset="0"/>
              </a:rPr>
              <a:t>Preparation</a:t>
            </a:r>
            <a:r>
              <a:rPr lang="ru-RU" altLang="tr-TR" sz="3200" b="1" dirty="0" smtClean="0">
                <a:solidFill>
                  <a:srgbClr val="3333CC"/>
                </a:solidFill>
                <a:latin typeface="Bookman Old Style" pitchFamily="18" charset="0"/>
              </a:rPr>
              <a:t> </a:t>
            </a:r>
            <a:endParaRPr lang="tr-TR" altLang="tr-TR" sz="3200" b="1" dirty="0">
              <a:solidFill>
                <a:srgbClr val="3333CC"/>
              </a:solidFill>
              <a:latin typeface="Bookman Old Style" pitchFamily="18" charset="0"/>
            </a:endParaRPr>
          </a:p>
        </p:txBody>
      </p:sp>
      <p:sp>
        <p:nvSpPr>
          <p:cNvPr id="9220" name="Line 14"/>
          <p:cNvSpPr>
            <a:spLocks noChangeShapeType="1"/>
          </p:cNvSpPr>
          <p:nvPr/>
        </p:nvSpPr>
        <p:spPr bwMode="auto">
          <a:xfrm>
            <a:off x="0" y="1052513"/>
            <a:ext cx="78851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 Akış Çizelgesi: Çok Sayıda Belge"/>
          <p:cNvSpPr/>
          <p:nvPr/>
        </p:nvSpPr>
        <p:spPr>
          <a:xfrm>
            <a:off x="323528" y="1412776"/>
            <a:ext cx="1333351" cy="1510003"/>
          </a:xfrm>
          <a:prstGeom prst="flowChartMultidocument">
            <a:avLst/>
          </a:prstGeom>
          <a:solidFill>
            <a:srgbClr val="FFC000"/>
          </a:solidFill>
          <a:ln>
            <a:solidFill>
              <a:sysClr val="window" lastClr="FFFFFF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Spending units</a:t>
            </a: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9 Akış Çizelgesi: Çok Sayıda Belge"/>
          <p:cNvSpPr/>
          <p:nvPr/>
        </p:nvSpPr>
        <p:spPr>
          <a:xfrm>
            <a:off x="3491880" y="1417387"/>
            <a:ext cx="1530771" cy="1440160"/>
          </a:xfrm>
          <a:prstGeom prst="flowChartMultidocument">
            <a:avLst/>
          </a:prstGeom>
          <a:solidFill>
            <a:srgbClr val="FFC000"/>
          </a:solidFill>
          <a:ln>
            <a:solidFill>
              <a:sysClr val="window" lastClr="FFFFFF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Central and provincial authorities</a:t>
            </a: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eşgen 1"/>
          <p:cNvSpPr/>
          <p:nvPr/>
        </p:nvSpPr>
        <p:spPr>
          <a:xfrm>
            <a:off x="1835696" y="1772816"/>
            <a:ext cx="1800200" cy="504056"/>
          </a:xfrm>
          <a:prstGeom prst="homePlat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Allocation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35" name="Beşgen 34"/>
          <p:cNvSpPr/>
          <p:nvPr/>
        </p:nvSpPr>
        <p:spPr>
          <a:xfrm>
            <a:off x="5220072" y="1792041"/>
            <a:ext cx="1584176" cy="504056"/>
          </a:xfrm>
          <a:prstGeom prst="homePlat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Expenditure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endParaRPr lang="tr-TR" sz="1600" b="1" dirty="0">
              <a:solidFill>
                <a:schemeClr val="tx1"/>
              </a:solidFill>
            </a:endParaRPr>
          </a:p>
        </p:txBody>
      </p:sp>
      <p:pic>
        <p:nvPicPr>
          <p:cNvPr id="44034" name="Picture 2" descr="C:\Users\esra.aydemir\AppData\Local\Microsoft\Windows\Temporary Internet Files\Content.IE5\P4K6RRPU\MC90037909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7375" y="1392238"/>
            <a:ext cx="1522413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Metin kutusu 2"/>
          <p:cNvSpPr txBox="1">
            <a:spLocks noChangeArrowheads="1"/>
          </p:cNvSpPr>
          <p:nvPr/>
        </p:nvSpPr>
        <p:spPr bwMode="auto">
          <a:xfrm>
            <a:off x="6948488" y="2620963"/>
            <a:ext cx="1584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/>
              <a:t>Accounting unit</a:t>
            </a:r>
            <a:r>
              <a:rPr lang="tr-TR" sz="1400" b="1" dirty="0" smtClean="0"/>
              <a:t> </a:t>
            </a:r>
            <a:r>
              <a:rPr lang="tr-TR" sz="1400" b="1" dirty="0"/>
              <a:t>(say2000i)</a:t>
            </a:r>
          </a:p>
        </p:txBody>
      </p:sp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3198813"/>
            <a:ext cx="18954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ol Sağ Ok 5"/>
          <p:cNvSpPr/>
          <p:nvPr/>
        </p:nvSpPr>
        <p:spPr>
          <a:xfrm>
            <a:off x="3217057" y="5029791"/>
            <a:ext cx="2411957" cy="580003"/>
          </a:xfrm>
          <a:prstGeom prst="leftRightArrow">
            <a:avLst>
              <a:gd name="adj1" fmla="val 50000"/>
              <a:gd name="adj2" fmla="val 49071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7" name="Sağ Ayraç 6"/>
          <p:cNvSpPr/>
          <p:nvPr/>
        </p:nvSpPr>
        <p:spPr>
          <a:xfrm rot="5400000">
            <a:off x="3145632" y="734219"/>
            <a:ext cx="576262" cy="47180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8" name="Metin kutusu 7"/>
          <p:cNvSpPr txBox="1">
            <a:spLocks noChangeArrowheads="1"/>
          </p:cNvSpPr>
          <p:nvPr/>
        </p:nvSpPr>
        <p:spPr bwMode="auto">
          <a:xfrm flipH="1">
            <a:off x="3631431" y="5578475"/>
            <a:ext cx="1444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/>
              <a:t>harmonization</a:t>
            </a:r>
            <a:endParaRPr lang="tr-TR" sz="1400" b="1" dirty="0"/>
          </a:p>
        </p:txBody>
      </p:sp>
      <p:sp>
        <p:nvSpPr>
          <p:cNvPr id="10" name="Metin kutusu 9"/>
          <p:cNvSpPr txBox="1">
            <a:spLocks noChangeArrowheads="1"/>
          </p:cNvSpPr>
          <p:nvPr/>
        </p:nvSpPr>
        <p:spPr bwMode="auto">
          <a:xfrm>
            <a:off x="7235825" y="1084263"/>
            <a:ext cx="1008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/>
              <a:t>payment</a:t>
            </a:r>
            <a:endParaRPr lang="tr-TR" sz="1400" b="1" dirty="0"/>
          </a:p>
        </p:txBody>
      </p:sp>
      <p:pic>
        <p:nvPicPr>
          <p:cNvPr id="48" name="Resim 47" descr="Ekran Kırpm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936409" y="4959533"/>
            <a:ext cx="2091975" cy="11337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9" name="29 Metin kutusu"/>
          <p:cNvSpPr txBox="1">
            <a:spLocks noChangeArrowheads="1"/>
          </p:cNvSpPr>
          <p:nvPr/>
        </p:nvSpPr>
        <p:spPr bwMode="auto">
          <a:xfrm>
            <a:off x="5722938" y="4710113"/>
            <a:ext cx="2520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Main Department of Accounts</a:t>
            </a:r>
            <a:endParaRPr lang="tr-TR" sz="1200" kern="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50" name="Resim 49" descr="Ekran Kırpma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6638" y="5013325"/>
            <a:ext cx="18954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6" name="Rectangle 13"/>
          <p:cNvSpPr>
            <a:spLocks noChangeArrowheads="1"/>
          </p:cNvSpPr>
          <p:nvPr/>
        </p:nvSpPr>
        <p:spPr bwMode="auto">
          <a:xfrm>
            <a:off x="395288" y="333375"/>
            <a:ext cx="54120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tr-TR" sz="3200" b="1" dirty="0" smtClean="0">
                <a:solidFill>
                  <a:srgbClr val="3333CC"/>
                </a:solidFill>
                <a:latin typeface="Bookman Old Style" pitchFamily="18" charset="0"/>
              </a:rPr>
              <a:t>Operations by entities</a:t>
            </a:r>
            <a:endParaRPr lang="tr-TR" altLang="tr-TR" sz="3200" b="1" dirty="0">
              <a:solidFill>
                <a:srgbClr val="3333CC"/>
              </a:solidFill>
              <a:latin typeface="Bookman Old Style" pitchFamily="18" charset="0"/>
            </a:endParaRPr>
          </a:p>
        </p:txBody>
      </p:sp>
      <p:sp>
        <p:nvSpPr>
          <p:cNvPr id="10267" name="Line 14"/>
          <p:cNvSpPr>
            <a:spLocks noChangeShapeType="1"/>
          </p:cNvSpPr>
          <p:nvPr/>
        </p:nvSpPr>
        <p:spPr bwMode="auto">
          <a:xfrm>
            <a:off x="0" y="1073150"/>
            <a:ext cx="78851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/>
      <p:bldP spid="10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 Akış Çizelgesi: Çok Sayıda Belge"/>
          <p:cNvSpPr/>
          <p:nvPr/>
        </p:nvSpPr>
        <p:spPr>
          <a:xfrm>
            <a:off x="1444770" y="1268760"/>
            <a:ext cx="1728937" cy="1911746"/>
          </a:xfrm>
          <a:prstGeom prst="flowChartMultidocument">
            <a:avLst/>
          </a:prstGeom>
          <a:solidFill>
            <a:srgbClr val="FFC000"/>
          </a:solidFill>
          <a:ln>
            <a:solidFill>
              <a:sysClr val="window" lastClr="FFFFFF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Spending units</a:t>
            </a:r>
            <a:endParaRPr lang="tr-TR" sz="16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250825" y="312738"/>
            <a:ext cx="55356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tr-TR" sz="3200" b="1" dirty="0" smtClean="0">
                <a:solidFill>
                  <a:srgbClr val="3333CC"/>
                </a:solidFill>
                <a:latin typeface="Bookman Old Style" pitchFamily="18" charset="0"/>
              </a:rPr>
              <a:t>Operations by entities</a:t>
            </a:r>
            <a:endParaRPr lang="tr-TR" altLang="tr-TR" sz="3200" b="1" dirty="0">
              <a:solidFill>
                <a:srgbClr val="3333CC"/>
              </a:solidFill>
              <a:latin typeface="Bookman Old Style" pitchFamily="18" charset="0"/>
            </a:endParaRPr>
          </a:p>
        </p:txBody>
      </p:sp>
      <p:sp>
        <p:nvSpPr>
          <p:cNvPr id="11270" name="Line 14"/>
          <p:cNvSpPr>
            <a:spLocks noChangeShapeType="1"/>
          </p:cNvSpPr>
          <p:nvPr/>
        </p:nvSpPr>
        <p:spPr bwMode="auto">
          <a:xfrm>
            <a:off x="-36513" y="1049338"/>
            <a:ext cx="86344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45060" name="Picture 4" descr="C:\Users\esra.aydemir\AppData\Local\Microsoft\Windows\Temporary Internet Files\Content.IE5\3K61DDWP\MP90043072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288" y="4319588"/>
            <a:ext cx="18002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Çentikli Sağ Ok 4"/>
          <p:cNvSpPr/>
          <p:nvPr/>
        </p:nvSpPr>
        <p:spPr>
          <a:xfrm rot="5400000">
            <a:off x="1572076" y="3453922"/>
            <a:ext cx="1126625" cy="551723"/>
          </a:xfrm>
          <a:prstGeom prst="notchedRightArrow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5955314" y="1376147"/>
            <a:ext cx="1624853" cy="1486396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5981700" y="1809750"/>
            <a:ext cx="1573213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Strategy Development Units</a:t>
            </a:r>
            <a:endParaRPr lang="tr-TR" sz="16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Çentikli Sağ Ok 26"/>
          <p:cNvSpPr/>
          <p:nvPr/>
        </p:nvSpPr>
        <p:spPr>
          <a:xfrm rot="5400000">
            <a:off x="6204427" y="3241839"/>
            <a:ext cx="1126625" cy="551723"/>
          </a:xfrm>
          <a:prstGeom prst="notchedRightArrow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45061" name="Picture 5" descr="C:\Users\esra.aydemir\AppData\Local\Microsoft\Windows\Temporary Internet Files\Content.IE5\P4K6RRPU\MP90038568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737377" y="4128638"/>
            <a:ext cx="2044842" cy="14606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sp>
        <p:nvSpPr>
          <p:cNvPr id="31" name="29 Metin kutusu"/>
          <p:cNvSpPr txBox="1">
            <a:spLocks noChangeArrowheads="1"/>
          </p:cNvSpPr>
          <p:nvPr/>
        </p:nvSpPr>
        <p:spPr bwMode="auto">
          <a:xfrm>
            <a:off x="5894388" y="5568950"/>
            <a:ext cx="22479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Final Reports of entities</a:t>
            </a:r>
            <a:endParaRPr lang="tr-TR" sz="14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1" name="10 Sağ Ok"/>
          <p:cNvSpPr/>
          <p:nvPr/>
        </p:nvSpPr>
        <p:spPr>
          <a:xfrm rot="19763003">
            <a:off x="2782289" y="3117117"/>
            <a:ext cx="3285194" cy="801168"/>
          </a:xfrm>
          <a:prstGeom prst="right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CONSOLIDATION</a:t>
            </a:r>
            <a:endParaRPr lang="tr-TR" sz="1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Resim 23" descr="Ekran Kırpma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4088" y="5949950"/>
            <a:ext cx="24003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9 Akış Çizelgesi: Çok Sayıda Belge"/>
          <p:cNvSpPr/>
          <p:nvPr/>
        </p:nvSpPr>
        <p:spPr>
          <a:xfrm>
            <a:off x="80406" y="1268760"/>
            <a:ext cx="1333351" cy="1726027"/>
          </a:xfrm>
          <a:prstGeom prst="flowChartMultidocumen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solidFill>
              <a:sysClr val="window" lastClr="FFFFFF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General and private budgets</a:t>
            </a:r>
            <a:endParaRPr lang="tr-TR" sz="16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10 Sağ Ok"/>
          <p:cNvSpPr/>
          <p:nvPr/>
        </p:nvSpPr>
        <p:spPr>
          <a:xfrm>
            <a:off x="1536911" y="1196753"/>
            <a:ext cx="1783855" cy="720079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April</a:t>
            </a: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copies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28 Sol Ok"/>
          <p:cNvSpPr/>
          <p:nvPr/>
        </p:nvSpPr>
        <p:spPr>
          <a:xfrm>
            <a:off x="1464407" y="1777380"/>
            <a:ext cx="1784351" cy="571500"/>
          </a:xfrm>
          <a:prstGeom prst="leftArrow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Agreement</a:t>
            </a:r>
            <a:endParaRPr lang="tr-TR" sz="14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30 Sağ Ok"/>
          <p:cNvSpPr/>
          <p:nvPr/>
        </p:nvSpPr>
        <p:spPr>
          <a:xfrm>
            <a:off x="1519871" y="2240099"/>
            <a:ext cx="1800895" cy="7568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copies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12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Dikdörtgen 95"/>
          <p:cNvSpPr>
            <a:spLocks noChangeArrowheads="1"/>
          </p:cNvSpPr>
          <p:nvPr/>
        </p:nvSpPr>
        <p:spPr bwMode="auto">
          <a:xfrm>
            <a:off x="2124075" y="4330700"/>
            <a:ext cx="151288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tr-TR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Draft Law on Final Report</a:t>
            </a:r>
            <a:endParaRPr lang="tr-TR" altLang="tr-TR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altLang="tr-TR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altLang="tr-TR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tr-TR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 end June</a:t>
            </a:r>
            <a:endParaRPr lang="tr-TR" altLang="tr-TR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Dikdörtgen 96"/>
          <p:cNvSpPr>
            <a:spLocks noChangeArrowheads="1"/>
          </p:cNvSpPr>
          <p:nvPr/>
        </p:nvSpPr>
        <p:spPr bwMode="auto">
          <a:xfrm>
            <a:off x="1544638" y="4429125"/>
            <a:ext cx="25955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tr-TR" altLang="tr-TR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altLang="tr-TR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altLang="tr-TR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5010150"/>
            <a:ext cx="1598612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29 Metin kutusu"/>
          <p:cNvSpPr txBox="1">
            <a:spLocks noChangeArrowheads="1"/>
          </p:cNvSpPr>
          <p:nvPr/>
        </p:nvSpPr>
        <p:spPr bwMode="auto">
          <a:xfrm>
            <a:off x="4508500" y="5149850"/>
            <a:ext cx="1000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Court of Accounts</a:t>
            </a:r>
            <a:endParaRPr lang="tr-TR" sz="14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05" name="29 Metin kutusu"/>
          <p:cNvSpPr txBox="1">
            <a:spLocks noChangeArrowheads="1"/>
          </p:cNvSpPr>
          <p:nvPr/>
        </p:nvSpPr>
        <p:spPr bwMode="auto">
          <a:xfrm>
            <a:off x="4427538" y="3914775"/>
            <a:ext cx="1173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tr-TR" sz="1400" b="1" dirty="0" smtClean="0">
                <a:latin typeface="Times New Roman" pitchFamily="18" charset="0"/>
                <a:cs typeface="Times New Roman" pitchFamily="18" charset="0"/>
              </a:rPr>
              <a:t>GNAT</a:t>
            </a:r>
            <a:endParaRPr lang="tr-TR" altLang="tr-TR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0" name="Resim 109" descr="Ekran Kırpm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275856" y="1503149"/>
            <a:ext cx="2091975" cy="11337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1" name="29 Metin kutusu"/>
          <p:cNvSpPr txBox="1">
            <a:spLocks noChangeArrowheads="1"/>
          </p:cNvSpPr>
          <p:nvPr/>
        </p:nvSpPr>
        <p:spPr bwMode="auto">
          <a:xfrm>
            <a:off x="3276600" y="1279525"/>
            <a:ext cx="2520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General Department of Accounts</a:t>
            </a:r>
            <a:endParaRPr lang="tr-TR" sz="1200" kern="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112" name="Resim 111" descr="Ekran Kırpm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79512" y="4509120"/>
            <a:ext cx="2091975" cy="1174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3" name="29 Metin kutusu"/>
          <p:cNvSpPr txBox="1">
            <a:spLocks noChangeArrowheads="1"/>
          </p:cNvSpPr>
          <p:nvPr/>
        </p:nvSpPr>
        <p:spPr bwMode="auto">
          <a:xfrm>
            <a:off x="179512" y="4221088"/>
            <a:ext cx="2520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General Department of Accounts</a:t>
            </a:r>
            <a:endParaRPr lang="tr-TR" sz="12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2312" name="Rectangle 13"/>
          <p:cNvSpPr>
            <a:spLocks noChangeArrowheads="1"/>
          </p:cNvSpPr>
          <p:nvPr/>
        </p:nvSpPr>
        <p:spPr bwMode="auto">
          <a:xfrm>
            <a:off x="250825" y="115888"/>
            <a:ext cx="47724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n-US" altLang="tr-TR" sz="3200" b="1" dirty="0" smtClean="0">
                <a:solidFill>
                  <a:srgbClr val="3333CC"/>
                </a:solidFill>
                <a:latin typeface="Bookman Old Style" pitchFamily="18" charset="0"/>
              </a:rPr>
              <a:t>General Operations</a:t>
            </a:r>
            <a:endParaRPr lang="tr-TR" altLang="tr-TR" sz="3200" b="1" dirty="0">
              <a:solidFill>
                <a:srgbClr val="3333CC"/>
              </a:solidFill>
              <a:latin typeface="Bookman Old Style" pitchFamily="18" charset="0"/>
            </a:endParaRPr>
          </a:p>
        </p:txBody>
      </p:sp>
      <p:sp>
        <p:nvSpPr>
          <p:cNvPr id="12313" name="Line 14"/>
          <p:cNvSpPr>
            <a:spLocks noChangeShapeType="1"/>
          </p:cNvSpPr>
          <p:nvPr/>
        </p:nvSpPr>
        <p:spPr bwMode="auto">
          <a:xfrm>
            <a:off x="0" y="855663"/>
            <a:ext cx="78851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35" name="Picture 4" descr="C:\Users\esra.aydemir\AppData\Local\Microsoft\Windows\Temporary Internet Files\Content.IE5\3K61DDWP\MP90043072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5963" y="1590675"/>
            <a:ext cx="1008062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Çentikli Sağ Ok 35"/>
          <p:cNvSpPr/>
          <p:nvPr/>
        </p:nvSpPr>
        <p:spPr>
          <a:xfrm>
            <a:off x="5292080" y="1818448"/>
            <a:ext cx="657237" cy="395189"/>
          </a:xfrm>
          <a:prstGeom prst="notchedRightArrow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7" name="29 Metin kutusu"/>
          <p:cNvSpPr txBox="1">
            <a:spLocks noChangeArrowheads="1"/>
          </p:cNvSpPr>
          <p:nvPr/>
        </p:nvSpPr>
        <p:spPr bwMode="auto">
          <a:xfrm>
            <a:off x="5651500" y="2482850"/>
            <a:ext cx="1584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Documents and tables</a:t>
            </a:r>
            <a:endParaRPr lang="tr-TR" sz="14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7387381" y="2414867"/>
            <a:ext cx="186513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say2000i</a:t>
            </a:r>
          </a:p>
        </p:txBody>
      </p:sp>
      <p:sp>
        <p:nvSpPr>
          <p:cNvPr id="39" name="Dikdörtgen 38"/>
          <p:cNvSpPr/>
          <p:nvPr/>
        </p:nvSpPr>
        <p:spPr>
          <a:xfrm>
            <a:off x="7550031" y="1628800"/>
            <a:ext cx="1558473" cy="78606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DRAFT LAW ON FINAL REPORT</a:t>
            </a:r>
            <a:endParaRPr lang="tr-TR" sz="1200" b="1" dirty="0"/>
          </a:p>
        </p:txBody>
      </p:sp>
      <p:sp>
        <p:nvSpPr>
          <p:cNvPr id="41" name="Çentikli Sağ Ok 40"/>
          <p:cNvSpPr/>
          <p:nvPr/>
        </p:nvSpPr>
        <p:spPr>
          <a:xfrm>
            <a:off x="6867091" y="1836745"/>
            <a:ext cx="657237" cy="395189"/>
          </a:xfrm>
          <a:prstGeom prst="notchedRightArrow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2" name="29 Metin kutusu"/>
          <p:cNvSpPr txBox="1">
            <a:spLocks noChangeArrowheads="1"/>
          </p:cNvSpPr>
          <p:nvPr/>
        </p:nvSpPr>
        <p:spPr bwMode="auto">
          <a:xfrm>
            <a:off x="3347865" y="2628900"/>
            <a:ext cx="22322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CONSOLIDATION</a:t>
            </a:r>
            <a:endParaRPr lang="tr-TR" sz="1600" kern="0" dirty="0" smtClean="0">
              <a:solidFill>
                <a:srgbClr val="FF0000"/>
              </a:solidFill>
            </a:endParaRPr>
          </a:p>
        </p:txBody>
      </p:sp>
      <p:pic>
        <p:nvPicPr>
          <p:cNvPr id="33" name="Picture 85" descr="F1867841165_Resim%20009K"/>
          <p:cNvPicPr>
            <a:picLocks noChangeAspect="1" noChangeArrowheads="1"/>
          </p:cNvPicPr>
          <p:nvPr/>
        </p:nvPicPr>
        <p:blipFill>
          <a:blip r:embed="rId5" cstate="print"/>
          <a:srcRect t="15337"/>
          <a:stretch>
            <a:fillRect/>
          </a:stretch>
        </p:blipFill>
        <p:spPr bwMode="auto">
          <a:xfrm>
            <a:off x="3924300" y="4221163"/>
            <a:ext cx="1330325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32 Oval"/>
          <p:cNvSpPr/>
          <p:nvPr/>
        </p:nvSpPr>
        <p:spPr>
          <a:xfrm>
            <a:off x="6820130" y="3614289"/>
            <a:ext cx="1669026" cy="658119"/>
          </a:xfrm>
          <a:prstGeom prst="ellipse">
            <a:avLst/>
          </a:prstGeom>
          <a:solidFill>
            <a:srgbClr val="8064A2">
              <a:lumMod val="60000"/>
              <a:lumOff val="40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Public Entities</a:t>
            </a:r>
            <a:endParaRPr lang="tr-TR" sz="1600" b="1" kern="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85" descr="F1867841165_Resim%20009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8100" y="4957763"/>
            <a:ext cx="1085850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0800" y="4930775"/>
            <a:ext cx="10937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24 Metin kutusu"/>
          <p:cNvSpPr txBox="1">
            <a:spLocks noChangeArrowheads="1"/>
          </p:cNvSpPr>
          <p:nvPr/>
        </p:nvSpPr>
        <p:spPr bwMode="auto">
          <a:xfrm>
            <a:off x="6316663" y="5767388"/>
            <a:ext cx="121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GNAT</a:t>
            </a:r>
            <a:endParaRPr lang="tr-TR" sz="1200" b="1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copies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(</a:t>
            </a:r>
            <a:r>
              <a:rPr lang="en-US" sz="1200" b="1" kern="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copies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1200" b="1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1200" b="1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29 Metin kutusu"/>
          <p:cNvSpPr txBox="1">
            <a:spLocks noChangeArrowheads="1"/>
          </p:cNvSpPr>
          <p:nvPr/>
        </p:nvSpPr>
        <p:spPr bwMode="auto">
          <a:xfrm>
            <a:off x="7837488" y="5767388"/>
            <a:ext cx="10001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Court of Accounts</a:t>
            </a:r>
            <a:endParaRPr lang="tr-TR" sz="1400" b="1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(5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copies</a:t>
            </a:r>
            <a:r>
              <a:rPr lang="tr-TR" sz="1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1200" b="1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1400" kern="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47" name="Picture 5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77025" y="4283075"/>
            <a:ext cx="17557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Metin kutusu 2"/>
          <p:cNvSpPr txBox="1">
            <a:spLocks noChangeArrowheads="1"/>
          </p:cNvSpPr>
          <p:nvPr/>
        </p:nvSpPr>
        <p:spPr bwMode="auto">
          <a:xfrm>
            <a:off x="6948488" y="4479925"/>
            <a:ext cx="1293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First week of Oct.</a:t>
            </a:r>
            <a:endParaRPr lang="tr-TR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56" name="Picture 5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8860" y="4143380"/>
            <a:ext cx="1646238" cy="1770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04" grpId="0"/>
      <p:bldP spid="105" grpId="0"/>
      <p:bldP spid="111" grpId="0"/>
      <p:bldP spid="113" grpId="0"/>
      <p:bldP spid="37" grpId="0"/>
      <p:bldP spid="42" grpId="0"/>
      <p:bldP spid="45" grpId="0"/>
      <p:bldP spid="4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6763"/>
            <a:ext cx="7558088" cy="16002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altLang="tr-TR" dirty="0" smtClean="0"/>
              <a:t>  </a:t>
            </a:r>
            <a:r>
              <a:rPr lang="en-US" alt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Thank you</a:t>
            </a:r>
            <a:endParaRPr lang="tr-TR" alt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75657" y="2655888"/>
            <a:ext cx="6264696" cy="27178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tabLst>
                <a:tab pos="269875" algn="l"/>
              </a:tabLst>
            </a:pPr>
            <a:endParaRPr lang="tr-TR" altLang="tr-TR" sz="2200" b="1" dirty="0" smtClean="0">
              <a:latin typeface="Bookman Old Style" pitchFamily="18" charset="0"/>
            </a:endParaRPr>
          </a:p>
          <a:p>
            <a:pPr algn="ctr" eaLnBrk="1" hangingPunct="1">
              <a:buFont typeface="Wingdings 2" pitchFamily="18" charset="2"/>
              <a:buNone/>
              <a:tabLst>
                <a:tab pos="269875" algn="l"/>
              </a:tabLst>
            </a:pPr>
            <a:r>
              <a:rPr lang="tr-TR" altLang="tr-TR" sz="2200" b="1" dirty="0" smtClean="0">
                <a:latin typeface="Bookman Old Style" pitchFamily="18" charset="0"/>
              </a:rPr>
              <a:t>      </a:t>
            </a:r>
            <a:r>
              <a:rPr lang="en-US" altLang="tr-TR" sz="2200" b="1" dirty="0" err="1" smtClean="0">
                <a:latin typeface="Bookman Old Style" pitchFamily="18" charset="0"/>
              </a:rPr>
              <a:t>Esra</a:t>
            </a:r>
            <a:r>
              <a:rPr lang="en-US" altLang="tr-TR" sz="2200" b="1" dirty="0" smtClean="0">
                <a:latin typeface="Bookman Old Style" pitchFamily="18" charset="0"/>
              </a:rPr>
              <a:t> </a:t>
            </a:r>
            <a:r>
              <a:rPr lang="en-US" altLang="tr-TR" sz="2200" b="1" dirty="0" err="1" smtClean="0">
                <a:latin typeface="Bookman Old Style" pitchFamily="18" charset="0"/>
              </a:rPr>
              <a:t>Aydemir</a:t>
            </a:r>
            <a:endParaRPr lang="tr-TR" altLang="tr-TR" sz="2200" b="1" dirty="0" smtClean="0">
              <a:latin typeface="Bookman Old Style" pitchFamily="18" charset="0"/>
            </a:endParaRPr>
          </a:p>
          <a:p>
            <a:pPr algn="ctr" eaLnBrk="1" hangingPunct="1">
              <a:buFont typeface="Wingdings 2" pitchFamily="18" charset="2"/>
              <a:buNone/>
              <a:tabLst>
                <a:tab pos="269875" algn="l"/>
              </a:tabLst>
            </a:pPr>
            <a:r>
              <a:rPr lang="en-US" altLang="tr-TR" sz="2200" b="1" i="1" dirty="0" smtClean="0">
                <a:latin typeface="Bookman Old Style" pitchFamily="18" charset="0"/>
              </a:rPr>
              <a:t>Financial Services Specialist</a:t>
            </a:r>
            <a:endParaRPr lang="tr-TR" altLang="tr-TR" sz="2200" b="1" i="1" dirty="0" smtClean="0">
              <a:latin typeface="Bookman Old Style" pitchFamily="18" charset="0"/>
            </a:endParaRPr>
          </a:p>
          <a:p>
            <a:pPr algn="ctr" eaLnBrk="1" hangingPunct="1">
              <a:buFont typeface="Wingdings 2" pitchFamily="18" charset="2"/>
              <a:buNone/>
              <a:tabLst>
                <a:tab pos="269875" algn="l"/>
              </a:tabLst>
            </a:pPr>
            <a:r>
              <a:rPr lang="tr-TR" altLang="tr-TR" sz="2200" i="1" dirty="0" smtClean="0">
                <a:latin typeface="Bookman Old Style" pitchFamily="18" charset="0"/>
              </a:rPr>
              <a:t> </a:t>
            </a:r>
          </a:p>
          <a:p>
            <a:pPr algn="ctr" eaLnBrk="1" hangingPunct="1">
              <a:buFont typeface="Wingdings 2" pitchFamily="18" charset="2"/>
              <a:buNone/>
              <a:tabLst>
                <a:tab pos="269875" algn="l"/>
              </a:tabLst>
            </a:pPr>
            <a:r>
              <a:rPr lang="tr-TR" altLang="tr-TR" sz="2200" i="1" dirty="0" err="1" smtClean="0">
                <a:latin typeface="Bookman Old Style" pitchFamily="18" charset="0"/>
              </a:rPr>
              <a:t>esra</a:t>
            </a:r>
            <a:r>
              <a:rPr lang="tr-TR" altLang="tr-TR" sz="2200" i="1" dirty="0" smtClean="0">
                <a:latin typeface="Bookman Old Style" pitchFamily="18" charset="0"/>
              </a:rPr>
              <a:t>.aydemir@</a:t>
            </a:r>
            <a:r>
              <a:rPr lang="tr-TR" altLang="tr-TR" sz="2200" i="1" dirty="0" err="1" smtClean="0">
                <a:latin typeface="Bookman Old Style" pitchFamily="18" charset="0"/>
              </a:rPr>
              <a:t>sgb</a:t>
            </a:r>
            <a:r>
              <a:rPr lang="tr-TR" altLang="tr-TR" sz="2200" i="1" dirty="0" smtClean="0">
                <a:latin typeface="Bookman Old Style" pitchFamily="18" charset="0"/>
              </a:rPr>
              <a:t>.gov.</a:t>
            </a:r>
            <a:r>
              <a:rPr lang="tr-TR" altLang="tr-TR" sz="2200" i="1" dirty="0" err="1" smtClean="0">
                <a:latin typeface="Bookman Old Style" pitchFamily="18" charset="0"/>
              </a:rPr>
              <a:t>tr</a:t>
            </a:r>
            <a:endParaRPr lang="tr-TR" altLang="tr-TR" sz="2400" i="1" dirty="0" smtClean="0">
              <a:latin typeface="Bookman Old Style" pitchFamily="18" charset="0"/>
            </a:endParaRPr>
          </a:p>
          <a:p>
            <a:pPr algn="ctr" eaLnBrk="1" hangingPunct="1">
              <a:buFontTx/>
              <a:buNone/>
              <a:tabLst>
                <a:tab pos="269875" algn="l"/>
              </a:tabLst>
            </a:pPr>
            <a:r>
              <a:rPr lang="tr-TR" altLang="tr-TR" sz="2800" i="1" dirty="0" smtClean="0">
                <a:latin typeface="Bookman Old Style" pitchFamily="18" charset="0"/>
              </a:rPr>
              <a:t>	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 w="60325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1896</TotalTime>
  <Words>309</Words>
  <Application>Microsoft Office PowerPoint</Application>
  <PresentationFormat>Экран (4:3)</PresentationFormat>
  <Paragraphs>87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Akış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</dc:creator>
  <cp:lastModifiedBy>Iulia</cp:lastModifiedBy>
  <cp:revision>171</cp:revision>
  <dcterms:created xsi:type="dcterms:W3CDTF">2010-05-04T19:25:23Z</dcterms:created>
  <dcterms:modified xsi:type="dcterms:W3CDTF">2013-11-13T15:44:56Z</dcterms:modified>
</cp:coreProperties>
</file>