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2" r:id="rId2"/>
    <p:sldId id="493" r:id="rId3"/>
    <p:sldId id="447" r:id="rId4"/>
    <p:sldId id="470" r:id="rId5"/>
    <p:sldId id="473" r:id="rId6"/>
    <p:sldId id="487" r:id="rId7"/>
    <p:sldId id="481" r:id="rId8"/>
    <p:sldId id="488" r:id="rId9"/>
    <p:sldId id="490" r:id="rId10"/>
    <p:sldId id="491" r:id="rId11"/>
    <p:sldId id="492" r:id="rId12"/>
    <p:sldId id="494" r:id="rId13"/>
    <p:sldId id="483" r:id="rId14"/>
    <p:sldId id="485" r:id="rId15"/>
    <p:sldId id="486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 autoAdjust="0"/>
    <p:restoredTop sz="92358" autoAdjust="0"/>
  </p:normalViewPr>
  <p:slideViewPr>
    <p:cSldViewPr>
      <p:cViewPr>
        <p:scale>
          <a:sx n="70" d="100"/>
          <a:sy n="70" d="100"/>
        </p:scale>
        <p:origin x="-232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26040911-C236-4419-9D75-552E3D029C6D}">
      <dgm:prSet phldrT="[Text]" custT="1"/>
      <dgm:spPr/>
      <dgm:t>
        <a:bodyPr/>
        <a:lstStyle/>
        <a:p>
          <a:pPr algn="l"/>
          <a:r>
            <a:rPr lang="en-US" sz="1100" b="1" i="0" dirty="0">
              <a:solidFill>
                <a:srgbClr val="1F497D"/>
              </a:solidFill>
              <a:latin typeface="Calibri"/>
            </a:rPr>
            <a:t>DUBINA I VAŽNOST</a:t>
          </a:r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6230B75E-809D-43E3-82BA-A2BC4137A063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en-US" sz="1100" b="1" i="0">
              <a:solidFill>
                <a:srgbClr val="1F497D"/>
              </a:solidFill>
              <a:latin typeface="Calibri"/>
            </a:rPr>
            <a:t>KVALITETA</a:t>
          </a:r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3E5E9307-394A-41FC-9F0D-45D7D92F4E37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en-US" sz="1100" b="1" i="0">
              <a:solidFill>
                <a:schemeClr val="tx2"/>
              </a:solidFill>
              <a:latin typeface="Calibri"/>
            </a:rPr>
            <a:t>UTJECAJ </a:t>
          </a:r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B1B66CA7-3413-40F8-BA96-7ECBC55E0C09}">
      <dgm:prSet custT="1"/>
      <dgm:spPr/>
      <dgm:t>
        <a:bodyPr/>
        <a:lstStyle/>
        <a:p>
          <a:pPr algn="just"/>
          <a:r>
            <a:rPr lang="en-US" sz="1100" b="1" i="0" dirty="0">
              <a:solidFill>
                <a:srgbClr val="1F497D"/>
              </a:solidFill>
              <a:latin typeface="Calibri"/>
            </a:rPr>
            <a:t>Prvi rezultat: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prioritetima reforme upravljanja javnim financijama (PFM) u funkcionalnim područjima proračuna, riznice i unutarnje revizije / unutarnje kontrole, uključujući zajedničke prioritete za sva tri funkcionalna područja, bavi se platforma mreže.</a:t>
          </a:r>
        </a:p>
      </dgm:t>
    </dgm:pt>
    <dgm:pt modelId="{D460ED38-06FD-4DD8-AA69-E00E953DC72C}" type="parTrans" cxnId="{A57C7BFD-6D28-4723-8027-F9EC6A38111E}">
      <dgm:prSet/>
      <dgm:spPr/>
      <dgm:t>
        <a:bodyPr/>
        <a:lstStyle/>
        <a:p>
          <a:endParaRPr lang="en-US"/>
        </a:p>
      </dgm:t>
    </dgm:pt>
    <dgm:pt modelId="{309F1DF4-5854-4B0E-A124-540D507AC155}" type="sibTrans" cxnId="{A57C7BFD-6D28-4723-8027-F9EC6A38111E}">
      <dgm:prSet/>
      <dgm:spPr/>
      <dgm:t>
        <a:bodyPr/>
        <a:lstStyle/>
        <a:p>
          <a:endParaRPr lang="en-US"/>
        </a:p>
      </dgm:t>
    </dgm:pt>
    <dgm:pt modelId="{3D8CE2B0-3145-4971-B6B6-0BC9ABF835E8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en-US" sz="1100" b="1" i="0" u="none">
              <a:solidFill>
                <a:schemeClr val="tx2"/>
              </a:solidFill>
              <a:latin typeface="Calibri"/>
            </a:rPr>
            <a:t>Treći rezultat:</a:t>
          </a:r>
          <a:r>
            <a:rPr lang="en-US" sz="1100" b="0" i="0" u="none">
              <a:solidFill>
                <a:schemeClr val="tx2"/>
              </a:solidFill>
              <a:latin typeface="Calibri"/>
            </a:rPr>
            <a:t> PEMPAL je održiva mreža koju podržavaju predani stručnjaci PFM-a, zemlje članice te niz razvojnih partnera, koji vide dobrobit i vrijednost mreže kao alata za poboljšanje učinka mreže zemlje članice u PFM-u.   </a:t>
          </a:r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4ABCDCE8-C60E-42FE-A985-622F03703AE9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en-US" sz="1100" b="1" i="0" dirty="0" err="1">
              <a:solidFill>
                <a:srgbClr val="1F497D"/>
              </a:solidFill>
              <a:latin typeface="Calibri"/>
            </a:rPr>
            <a:t>Drugi</a:t>
          </a:r>
          <a:r>
            <a:rPr lang="en-US" sz="1100" b="1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1" i="0" dirty="0" err="1">
              <a:solidFill>
                <a:srgbClr val="1F497D"/>
              </a:solidFill>
              <a:latin typeface="Calibri"/>
            </a:rPr>
            <a:t>rezultat</a:t>
          </a:r>
          <a:r>
            <a:rPr lang="en-US" sz="1100" b="1" i="0" dirty="0">
              <a:solidFill>
                <a:srgbClr val="1F497D"/>
              </a:solidFill>
              <a:latin typeface="Calibri"/>
            </a:rPr>
            <a:t>:</a:t>
          </a:r>
          <a:r>
            <a:rPr dirty="0"/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izrađene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su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i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pružene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u="none" dirty="0" err="1">
              <a:solidFill>
                <a:srgbClr val="1F497D"/>
              </a:solidFill>
              <a:latin typeface="Calibri"/>
            </a:rPr>
            <a:t>visokokvalitetne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i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relevantne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mrežne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usluge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i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resursi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kao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podrška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praksama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PFM-a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i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potrebama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članova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u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pogledu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dirty="0" err="1">
              <a:solidFill>
                <a:srgbClr val="1F497D"/>
              </a:solidFill>
              <a:latin typeface="Calibri"/>
            </a:rPr>
            <a:t>reformi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.</a:t>
          </a:r>
          <a:endParaRPr lang="hr-HR" sz="1100" b="0" i="0" dirty="0">
            <a:solidFill>
              <a:srgbClr val="1F497D"/>
            </a:solidFill>
            <a:latin typeface="Calibri"/>
          </a:endParaRPr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DB78F5B0-DCC3-F94F-93B5-7A350CAE7584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endParaRPr lang="en-US" sz="1100" b="0" i="0" dirty="0">
            <a:latin typeface="Calibri"/>
          </a:endParaRPr>
        </a:p>
      </dgm:t>
    </dgm:pt>
    <dgm:pt modelId="{26885CAC-FB22-3A46-92C7-43957EBDD88E}" type="parTrans" cxnId="{260360FE-895A-EB45-A789-386F59186A08}">
      <dgm:prSet/>
      <dgm:spPr/>
      <dgm:t>
        <a:bodyPr/>
        <a:lstStyle/>
        <a:p>
          <a:endParaRPr lang="en-US"/>
        </a:p>
      </dgm:t>
    </dgm:pt>
    <dgm:pt modelId="{B1310A1B-E594-1348-97DF-C7E2D8678C37}" type="sibTrans" cxnId="{260360FE-895A-EB45-A789-386F59186A08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 custScaleX="157764" custScaleY="92593" custLinFactNeighborX="1381" custLinFactNeighborY="-77"/>
      <dgm:spPr/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3" custScaleX="287739" custScaleY="673561" custLinFactY="1078421" custLinFactNeighborX="-9945" custLinFactNeighborY="1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257C-0F8E-402F-BEC5-B3D9728137C1}" type="pres">
      <dgm:prSet presAssocID="{26040911-C236-4419-9D75-552E3D029C6D}" presName="aSpace" presStyleCnt="0"/>
      <dgm:spPr/>
    </dgm:pt>
    <dgm:pt modelId="{D77215B8-CA8E-4BD9-9894-57C945721220}" type="pres">
      <dgm:prSet presAssocID="{6230B75E-809D-43E3-82BA-A2BC4137A063}" presName="aNode" presStyleLbl="fgAcc1" presStyleIdx="1" presStyleCnt="3" custScaleX="277793" custScaleY="488541" custLinFactNeighborX="-10470" custLinFactNeighborY="-91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  <dgm:pt modelId="{8C406122-ADCC-4513-AFA1-0ECDA99643A9}" type="pres">
      <dgm:prSet presAssocID="{3E5E9307-394A-41FC-9F0D-45D7D92F4E37}" presName="aNode" presStyleLbl="fgAcc1" presStyleIdx="2" presStyleCnt="3" custScaleX="274102" custScaleY="643738" custLinFactY="-1035981" custLinFactNeighborX="-10733" custLinFactNeighborY="-1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A57C7BFD-6D28-4723-8027-F9EC6A38111E}" srcId="{26040911-C236-4419-9D75-552E3D029C6D}" destId="{B1B66CA7-3413-40F8-BA96-7ECBC55E0C09}" srcOrd="0" destOrd="0" parTransId="{D460ED38-06FD-4DD8-AA69-E00E953DC72C}" sibTransId="{309F1DF4-5854-4B0E-A124-540D507AC155}"/>
    <dgm:cxn modelId="{7A26453D-372C-614C-AFAB-2A3C784CE231}" type="presOf" srcId="{B1B66CA7-3413-40F8-BA96-7ECBC55E0C09}" destId="{DC415831-17CC-41B6-830D-12DCBA00840E}" srcOrd="0" destOrd="1" presId="urn:microsoft.com/office/officeart/2005/8/layout/pyramid2"/>
    <dgm:cxn modelId="{CC93BB5B-2775-4C78-892E-AC6A8C077736}" srcId="{F81EB005-E4CC-4982-96FF-E7339FF18516}" destId="{6230B75E-809D-43E3-82BA-A2BC4137A063}" srcOrd="1" destOrd="0" parTransId="{9C42AD0F-4D42-428E-B7E2-F965A8E1B31A}" sibTransId="{0871BD56-5EA1-4474-8579-6D179437C6E8}"/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C7F195AE-FFFC-B140-A63A-70782666C18E}" type="presOf" srcId="{DB78F5B0-DCC3-F94F-93B5-7A350CAE7584}" destId="{D77215B8-CA8E-4BD9-9894-57C945721220}" srcOrd="0" destOrd="2" presId="urn:microsoft.com/office/officeart/2005/8/layout/pyramid2"/>
    <dgm:cxn modelId="{3F6C0819-F0A2-244C-A2C1-AE77B49BC1FC}" type="presOf" srcId="{F81EB005-E4CC-4982-96FF-E7339FF18516}" destId="{3FC5D54D-3FA4-44B6-AC6E-6163E51C4437}" srcOrd="0" destOrd="0" presId="urn:microsoft.com/office/officeart/2005/8/layout/pyramid2"/>
    <dgm:cxn modelId="{02BCF3A3-C698-4FDB-9D9A-8D05E90EAC27}" srcId="{6230B75E-809D-43E3-82BA-A2BC4137A063}" destId="{4ABCDCE8-C60E-42FE-A985-622F03703AE9}" srcOrd="0" destOrd="0" parTransId="{0622AC93-27BE-45B9-9FD0-A28EDE542C2F}" sibTransId="{DC1EB96F-A947-4DED-8321-BCD277F910B3}"/>
    <dgm:cxn modelId="{260360FE-895A-EB45-A789-386F59186A08}" srcId="{6230B75E-809D-43E3-82BA-A2BC4137A063}" destId="{DB78F5B0-DCC3-F94F-93B5-7A350CAE7584}" srcOrd="1" destOrd="0" parTransId="{26885CAC-FB22-3A46-92C7-43957EBDD88E}" sibTransId="{B1310A1B-E594-1348-97DF-C7E2D8678C37}"/>
    <dgm:cxn modelId="{83B8649A-DFF8-C249-9951-75E0BB515115}" type="presOf" srcId="{6230B75E-809D-43E3-82BA-A2BC4137A063}" destId="{D77215B8-CA8E-4BD9-9894-57C945721220}" srcOrd="0" destOrd="0" presId="urn:microsoft.com/office/officeart/2005/8/layout/pyramid2"/>
    <dgm:cxn modelId="{F5B9231E-5DBB-6B44-B138-F2F40B53F6CB}" type="presOf" srcId="{3D8CE2B0-3145-4971-B6B6-0BC9ABF835E8}" destId="{8C406122-ADCC-4513-AFA1-0ECDA99643A9}" srcOrd="0" destOrd="1" presId="urn:microsoft.com/office/officeart/2005/8/layout/pyramid2"/>
    <dgm:cxn modelId="{01B29136-69A8-2441-973F-FD98F30E07D9}" type="presOf" srcId="{3E5E9307-394A-41FC-9F0D-45D7D92F4E37}" destId="{8C406122-ADCC-4513-AFA1-0ECDA99643A9}" srcOrd="0" destOrd="0" presId="urn:microsoft.com/office/officeart/2005/8/layout/pyramid2"/>
    <dgm:cxn modelId="{E66C024A-06F2-CC4F-A12B-BEDB0E466ECD}" type="presOf" srcId="{26040911-C236-4419-9D75-552E3D029C6D}" destId="{DC415831-17CC-41B6-830D-12DCBA00840E}" srcOrd="0" destOrd="0" presId="urn:microsoft.com/office/officeart/2005/8/layout/pyramid2"/>
    <dgm:cxn modelId="{62E06D3C-AF9D-4DE1-8254-99DE8D064ADE}" srcId="{F81EB005-E4CC-4982-96FF-E7339FF18516}" destId="{3E5E9307-394A-41FC-9F0D-45D7D92F4E37}" srcOrd="2" destOrd="0" parTransId="{2E091FB0-5BED-4A35-AE60-32E4079AF7F2}" sibTransId="{920A1B1C-6892-44A1-93F3-402036AE3697}"/>
    <dgm:cxn modelId="{BD79529F-FED9-844E-A5DA-D84256CDA961}" type="presOf" srcId="{4ABCDCE8-C60E-42FE-A985-622F03703AE9}" destId="{D77215B8-CA8E-4BD9-9894-57C945721220}" srcOrd="0" destOrd="1" presId="urn:microsoft.com/office/officeart/2005/8/layout/pyramid2"/>
    <dgm:cxn modelId="{F0F5DE76-DB59-1D47-8887-B3ADC4448B51}" type="presParOf" srcId="{3FC5D54D-3FA4-44B6-AC6E-6163E51C4437}" destId="{0F1BBC3F-E82A-4544-9BB1-385302DB41E7}" srcOrd="0" destOrd="0" presId="urn:microsoft.com/office/officeart/2005/8/layout/pyramid2"/>
    <dgm:cxn modelId="{85B3BCA4-0682-8649-AA73-E1E1729DA5CE}" type="presParOf" srcId="{3FC5D54D-3FA4-44B6-AC6E-6163E51C4437}" destId="{F1D1E40D-4F5C-484C-9F89-645143443D80}" srcOrd="1" destOrd="0" presId="urn:microsoft.com/office/officeart/2005/8/layout/pyramid2"/>
    <dgm:cxn modelId="{640834F4-4C1E-0441-8918-81098A2FAAA0}" type="presParOf" srcId="{F1D1E40D-4F5C-484C-9F89-645143443D80}" destId="{DC415831-17CC-41B6-830D-12DCBA00840E}" srcOrd="0" destOrd="0" presId="urn:microsoft.com/office/officeart/2005/8/layout/pyramid2"/>
    <dgm:cxn modelId="{9E12649E-AC81-4642-BCAB-392D03D65443}" type="presParOf" srcId="{F1D1E40D-4F5C-484C-9F89-645143443D80}" destId="{AE80257C-0F8E-402F-BEC5-B3D9728137C1}" srcOrd="1" destOrd="0" presId="urn:microsoft.com/office/officeart/2005/8/layout/pyramid2"/>
    <dgm:cxn modelId="{02209DD0-2AA2-6545-B6D3-43BF9A3EC3ED}" type="presParOf" srcId="{F1D1E40D-4F5C-484C-9F89-645143443D80}" destId="{D77215B8-CA8E-4BD9-9894-57C945721220}" srcOrd="2" destOrd="0" presId="urn:microsoft.com/office/officeart/2005/8/layout/pyramid2"/>
    <dgm:cxn modelId="{6326DCD5-8470-0A43-B376-85CB2FB266A1}" type="presParOf" srcId="{F1D1E40D-4F5C-484C-9F89-645143443D80}" destId="{FEB58834-2BBE-4E79-BF37-A8B0F3A504C6}" srcOrd="3" destOrd="0" presId="urn:microsoft.com/office/officeart/2005/8/layout/pyramid2"/>
    <dgm:cxn modelId="{CCB9CA4B-EAB6-004D-97E3-9DA7E26A9296}" type="presParOf" srcId="{F1D1E40D-4F5C-484C-9F89-645143443D80}" destId="{8C406122-ADCC-4513-AFA1-0ECDA99643A9}" srcOrd="4" destOrd="0" presId="urn:microsoft.com/office/officeart/2005/8/layout/pyramid2"/>
    <dgm:cxn modelId="{AECCC195-A70F-3649-B073-41AF0D613F83}" type="presParOf" srcId="{F1D1E40D-4F5C-484C-9F89-645143443D80}" destId="{507D41DA-345C-4E76-AE03-031A5F0076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BBC3F-E82A-4544-9BB1-385302DB41E7}">
      <dsp:nvSpPr>
        <dsp:cNvPr id="0" name=""/>
        <dsp:cNvSpPr/>
      </dsp:nvSpPr>
      <dsp:spPr>
        <a:xfrm>
          <a:off x="-60886" y="111917"/>
          <a:ext cx="4868754" cy="285751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15831-17CC-41B6-830D-12DCBA00840E}">
      <dsp:nvSpPr>
        <dsp:cNvPr id="0" name=""/>
        <dsp:cNvSpPr/>
      </dsp:nvSpPr>
      <dsp:spPr>
        <a:xfrm>
          <a:off x="248389" y="1936791"/>
          <a:ext cx="5771943" cy="901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solidFill>
                <a:srgbClr val="1F497D"/>
              </a:solidFill>
              <a:latin typeface="Calibri"/>
            </a:rPr>
            <a:t>DUBINA I VAŽNOST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i="0" kern="1200" dirty="0">
              <a:solidFill>
                <a:srgbClr val="1F497D"/>
              </a:solidFill>
              <a:latin typeface="Calibri"/>
            </a:rPr>
            <a:t>Prvi rezultat: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prioritetima reforme upravljanja javnim financijama (PFM) u funkcionalnim područjima proračuna, riznice i unutarnje revizije / unutarnje kontrole, uključujući zajedničke prioritete za sva tri funkcionalna područja, bavi se platforma mreže.</a:t>
          </a:r>
        </a:p>
      </dsp:txBody>
      <dsp:txXfrm>
        <a:off x="292387" y="1980789"/>
        <a:ext cx="5683947" cy="813305"/>
      </dsp:txXfrm>
    </dsp:sp>
    <dsp:sp modelId="{D77215B8-CA8E-4BD9-9894-57C945721220}">
      <dsp:nvSpPr>
        <dsp:cNvPr id="0" name=""/>
        <dsp:cNvSpPr/>
      </dsp:nvSpPr>
      <dsp:spPr>
        <a:xfrm>
          <a:off x="337614" y="1212397"/>
          <a:ext cx="5572430" cy="6537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>
              <a:solidFill>
                <a:srgbClr val="1F497D"/>
              </a:solidFill>
              <a:latin typeface="Calibri"/>
            </a:rPr>
            <a:t>KVALITETA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i="0" kern="1200" dirty="0" err="1">
              <a:solidFill>
                <a:srgbClr val="1F497D"/>
              </a:solidFill>
              <a:latin typeface="Calibri"/>
            </a:rPr>
            <a:t>Drugi</a:t>
          </a:r>
          <a:r>
            <a:rPr lang="en-US" sz="1100" b="1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1" i="0" kern="1200" dirty="0" err="1">
              <a:solidFill>
                <a:srgbClr val="1F497D"/>
              </a:solidFill>
              <a:latin typeface="Calibri"/>
            </a:rPr>
            <a:t>rezultat</a:t>
          </a:r>
          <a:r>
            <a:rPr lang="en-US" sz="1100" b="1" i="0" kern="1200" dirty="0">
              <a:solidFill>
                <a:srgbClr val="1F497D"/>
              </a:solidFill>
              <a:latin typeface="Calibri"/>
            </a:rPr>
            <a:t>:</a:t>
          </a:r>
          <a:r>
            <a:rPr kern="1200" dirty="0"/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izrađene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su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i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pružene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u="none" kern="1200" dirty="0" err="1">
              <a:solidFill>
                <a:srgbClr val="1F497D"/>
              </a:solidFill>
              <a:latin typeface="Calibri"/>
            </a:rPr>
            <a:t>visokokvalitetne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i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relevantne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mrežne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usluge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i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resursi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kao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podrška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praksama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PFM-a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i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potrebama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članova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u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pogledu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en-US" sz="1100" b="0" i="0" kern="1200" dirty="0" err="1">
              <a:solidFill>
                <a:srgbClr val="1F497D"/>
              </a:solidFill>
              <a:latin typeface="Calibri"/>
            </a:rPr>
            <a:t>reformi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.</a:t>
          </a:r>
          <a:endParaRPr lang="hr-HR" sz="1100" b="0" i="0" kern="1200" dirty="0">
            <a:solidFill>
              <a:srgbClr val="1F497D"/>
            </a:solidFill>
            <a:latin typeface="Calibri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0" i="0" kern="1200" dirty="0">
            <a:latin typeface="Calibri"/>
          </a:endParaRPr>
        </a:p>
      </dsp:txBody>
      <dsp:txXfrm>
        <a:off x="369526" y="1244309"/>
        <a:ext cx="5508606" cy="589899"/>
      </dsp:txXfrm>
    </dsp:sp>
    <dsp:sp modelId="{8C406122-ADCC-4513-AFA1-0ECDA99643A9}">
      <dsp:nvSpPr>
        <dsp:cNvPr id="0" name=""/>
        <dsp:cNvSpPr/>
      </dsp:nvSpPr>
      <dsp:spPr>
        <a:xfrm>
          <a:off x="369358" y="327977"/>
          <a:ext cx="5498390" cy="861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>
              <a:solidFill>
                <a:schemeClr val="tx2"/>
              </a:solidFill>
              <a:latin typeface="Calibri"/>
            </a:rPr>
            <a:t>UTJECAJ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i="0" u="none" kern="1200">
              <a:solidFill>
                <a:schemeClr val="tx2"/>
              </a:solidFill>
              <a:latin typeface="Calibri"/>
            </a:rPr>
            <a:t>Treći rezultat:</a:t>
          </a:r>
          <a:r>
            <a:rPr lang="en-US" sz="1100" b="0" i="0" u="none" kern="1200">
              <a:solidFill>
                <a:schemeClr val="tx2"/>
              </a:solidFill>
              <a:latin typeface="Calibri"/>
            </a:rPr>
            <a:t> PEMPAL je održiva mreža koju podržavaju predani stručnjaci PFM-a, zemlje članice te niz razvojnih partnera, koji vide dobrobit i vrijednost mreže kao alata za poboljšanje učinka mreže zemlje članice u PFM-u.   </a:t>
          </a:r>
        </a:p>
      </dsp:txBody>
      <dsp:txXfrm>
        <a:off x="411408" y="370027"/>
        <a:ext cx="5414290" cy="77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10/04/17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10/04/17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11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9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baseline="0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12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13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948547-ACF9-7845-910B-C01C9C7370CD}" type="slidenum">
              <a:rPr lang="en-US" altLang="x-none" sz="1200">
                <a:latin typeface="Calibri" charset="0"/>
              </a:rPr>
              <a:pPr/>
              <a:t>14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4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0BA677E-25E0-9B4B-A5CE-2F72BF1C2EF8}" type="slidenum">
              <a:rPr lang="en-US" altLang="x-none" sz="1200">
                <a:latin typeface="Calibri" charset="0"/>
              </a:rPr>
              <a:pPr/>
              <a:t>15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5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6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0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20E538-DC9E-164A-B3AE-9DF74248CE94}" type="slidenum">
              <a:rPr lang="en-US" altLang="x-none" sz="1200">
                <a:latin typeface="Calibri" charset="0"/>
              </a:rPr>
              <a:pPr/>
              <a:t>7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0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8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9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1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10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5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about/action-plans/bcop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eg"/><Relationship Id="rId24" Type="http://schemas.openxmlformats.org/officeDocument/2006/relationships/image" Target="../media/image1.jpe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G"/><Relationship Id="rId14" Type="http://schemas.openxmlformats.org/officeDocument/2006/relationships/image" Target="../media/image36.jpeg"/><Relationship Id="rId15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event/steering-committee-meetings" TargetMode="External"/><Relationship Id="rId4" Type="http://schemas.openxmlformats.org/officeDocument/2006/relationships/hyperlink" Target="https://www.pempal.org/about/governance/ex-com-bcop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success-stories%20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192405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Zajednica </a:t>
            </a:r>
            <a:r>
              <a:t/>
            </a:r>
            <a:br/>
            <a:r>
              <a:rPr lang="en-US" altLang="en-US" b="1" dirty="0">
                <a:solidFill>
                  <a:srgbClr val="0070C0"/>
                </a:solidFill>
              </a:rPr>
              <a:t>prakse za proračun (BCOP)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6200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z="12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 err="1">
                <a:solidFill>
                  <a:srgbClr val="000000"/>
                </a:solidFill>
              </a:rPr>
              <a:t>Najnovije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informacije</a:t>
            </a:r>
            <a:r>
              <a:rPr lang="en-US" sz="2400" i="1" dirty="0">
                <a:solidFill>
                  <a:srgbClr val="000000"/>
                </a:solidFill>
              </a:rPr>
              <a:t> o </a:t>
            </a:r>
            <a:r>
              <a:rPr lang="en-US" sz="2400" i="1" dirty="0" err="1">
                <a:solidFill>
                  <a:srgbClr val="000000"/>
                </a:solidFill>
              </a:rPr>
              <a:t>aktivnostim</a:t>
            </a:r>
            <a:r>
              <a:rPr lang="en-US" sz="2400" i="1" dirty="0">
                <a:solidFill>
                  <a:srgbClr val="000000"/>
                </a:solidFill>
              </a:rPr>
              <a:t> BCOP-a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i="1" dirty="0">
              <a:solidFill>
                <a:srgbClr val="000000"/>
              </a:solidFill>
            </a:endParaRP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752600" y="5943600"/>
            <a:ext cx="61722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tabLst>
                <a:tab pos="890588" algn="l"/>
                <a:tab pos="1804988" algn="l"/>
              </a:tabLst>
            </a:pPr>
            <a:r>
              <a:rPr lang="en-US" altLang="en-US" sz="1800" dirty="0" err="1"/>
              <a:t>Kanat</a:t>
            </a:r>
            <a:r>
              <a:rPr lang="en-US" sz="1800" dirty="0"/>
              <a:t> </a:t>
            </a:r>
            <a:r>
              <a:rPr lang="en-US" altLang="en-US" sz="1800" dirty="0" err="1"/>
              <a:t>Asangulov</a:t>
            </a:r>
            <a:r>
              <a:rPr lang="en-US" sz="1800" dirty="0"/>
              <a:t> </a:t>
            </a:r>
            <a:endParaRPr lang="en-US" altLang="en-US" sz="1800" dirty="0"/>
          </a:p>
          <a:p>
            <a:pPr algn="ctr">
              <a:buNone/>
              <a:tabLst>
                <a:tab pos="890588" algn="l"/>
                <a:tab pos="1804988" algn="l"/>
              </a:tabLst>
            </a:pPr>
            <a:r>
              <a:rPr lang="en-US" altLang="en-US" sz="1800" dirty="0" err="1"/>
              <a:t>Ministarstvo</a:t>
            </a:r>
            <a:r>
              <a:rPr lang="en-US" altLang="en-US" sz="1800" dirty="0"/>
              <a:t> financija, </a:t>
            </a:r>
            <a:r>
              <a:rPr lang="en-US" altLang="en-US" sz="1800" dirty="0" err="1"/>
              <a:t>Kirgiska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Republika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12. travnja 2017.</a:t>
            </a:r>
            <a:endParaRPr lang="hr-H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876300" y="152400"/>
            <a:ext cx="8077200" cy="6972300"/>
          </a:xfrm>
        </p:spPr>
        <p:txBody>
          <a:bodyPr>
            <a:normAutofit/>
          </a:bodyPr>
          <a:lstStyle/>
          <a:p>
            <a:pPr eaLnBrk="1" hangingPunct="1"/>
            <a:r>
              <a:rPr dirty="0"/>
              <a:t> </a:t>
            </a:r>
            <a:r>
              <a:rPr lang="en-US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UTJECAJ BCOP-a (</a:t>
            </a:r>
            <a:r>
              <a:rPr lang="hr-HR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sveukupno</a:t>
            </a:r>
            <a:r>
              <a:rPr lang="en-US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171450" indent="-171450" algn="just">
              <a:buFont typeface="Arial" charset="0"/>
              <a:buChar char="•"/>
            </a:pPr>
            <a:endParaRPr lang="hr-HR" sz="28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Počinjemo </a:t>
            </a:r>
            <a:r>
              <a:rPr lang="en-US" sz="2000" dirty="0" err="1">
                <a:solidFill>
                  <a:schemeClr val="tx1"/>
                </a:solidFill>
              </a:rPr>
              <a:t>odavde</a:t>
            </a:r>
            <a:r>
              <a:rPr lang="en-US" sz="2000" dirty="0">
                <a:solidFill>
                  <a:schemeClr val="tx1"/>
                </a:solidFill>
              </a:rPr>
              <a:t>...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ponovit</a:t>
            </a:r>
            <a:r>
              <a:rPr lang="en-US" sz="2000" dirty="0">
                <a:solidFill>
                  <a:schemeClr val="tx1"/>
                </a:solidFill>
              </a:rPr>
              <a:t> ćemo anketu na sredini razdoblja strategije (nakon prosinca 2019.) i na kraju (nakon lipnja 2022.)</a:t>
            </a:r>
            <a:endParaRPr lang="hr-HR" altLang="x-none" sz="2000" dirty="0">
              <a:solidFill>
                <a:schemeClr val="tx1"/>
              </a:solidFill>
            </a:endParaRPr>
          </a:p>
          <a:p>
            <a:pPr algn="just"/>
            <a:r>
              <a:rPr lang="hr-HR" altLang="x-none" sz="2000" b="1" dirty="0">
                <a:solidFill>
                  <a:schemeClr val="accent3">
                    <a:lumMod val="75000"/>
                  </a:schemeClr>
                </a:solidFill>
              </a:rPr>
              <a:t>Na prvom je grafu prikazano 10 od 18 zemalja koje su ispunile ankete prije sastanka te se vidi kako je BCOP imao snažan utjecaj (gdje su 4 zemlje naznačile značajan ili umjeren utjecaj, a nijedna nije označila nizak utjecaj)</a:t>
            </a: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ssia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2" y="2971800"/>
            <a:ext cx="5508000" cy="36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6324600"/>
            <a:ext cx="54944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Visok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4650" y="6324600"/>
            <a:ext cx="86504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Značajan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6324211"/>
            <a:ext cx="914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Umjeren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6324210"/>
            <a:ext cx="86504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Nizak</a:t>
            </a:r>
          </a:p>
        </p:txBody>
      </p:sp>
    </p:spTree>
    <p:extLst>
      <p:ext uri="{BB962C8B-B14F-4D97-AF65-F5344CB8AC3E}">
        <p14:creationId xmlns:p14="http://schemas.microsoft.com/office/powerpoint/2010/main" val="80604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876300" y="152400"/>
            <a:ext cx="8077200" cy="6972300"/>
          </a:xfrm>
        </p:spPr>
        <p:txBody>
          <a:bodyPr>
            <a:normAutofit/>
          </a:bodyPr>
          <a:lstStyle/>
          <a:p>
            <a:pPr eaLnBrk="1" hangingPunct="1"/>
            <a:r>
              <a:rPr dirty="0"/>
              <a:t> </a:t>
            </a:r>
            <a:r>
              <a:rPr lang="en-US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UTJECAJ BCOP-a (</a:t>
            </a:r>
            <a:r>
              <a:rPr lang="hr-HR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tematsko područja upravljanja javnim financijama</a:t>
            </a:r>
            <a:r>
              <a:rPr lang="en-US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/>
            <a:r>
              <a:rPr lang="en-US" altLang="x-none" sz="2000" b="1" dirty="0" err="1">
                <a:solidFill>
                  <a:schemeClr val="accent3">
                    <a:lumMod val="75000"/>
                  </a:schemeClr>
                </a:solidFill>
              </a:rPr>
              <a:t>Drugi</a:t>
            </a:r>
            <a:r>
              <a:rPr lang="en-US" alt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r-HR" altLang="x-none" sz="2000" b="1" dirty="0">
                <a:solidFill>
                  <a:schemeClr val="accent3">
                    <a:lumMod val="75000"/>
                  </a:schemeClr>
                </a:solidFill>
              </a:rPr>
              <a:t>grafikon prikazuje kako su prva tri područja utjecaja uključena u programsko planiranje i planiranje proračuna prema učinku (16 zemalja); proračunsku pismenost (14 zemalja) i fiskalnu i proračunsku transparentnost (14 zemalja).</a:t>
            </a:r>
            <a:endParaRPr lang="hr-HR" altLang="x-none" sz="2000" b="1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14600"/>
            <a:ext cx="7391400" cy="426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4040" y="2667000"/>
            <a:ext cx="6309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Drugi grafikon: Broj zemalja koje se služe BCOP-om za unaprjeđenje konkretnih reformi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777" y="3535678"/>
            <a:ext cx="3878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Programsko planiranje i planiranje proračuna prema učinku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873" y="3818556"/>
            <a:ext cx="17844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Proračunska pismenost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306" y="4100100"/>
            <a:ext cx="27620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Fiskalna i proračunska transparentnost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0873" y="4495526"/>
            <a:ext cx="17844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Proračunsko izvještavanje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0873" y="4785358"/>
            <a:ext cx="17844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Fiskalna konsolidacija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3312" y="5106755"/>
            <a:ext cx="17844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Upravljanje masom plaća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9482" y="5487268"/>
            <a:ext cx="21121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Kapitalno planiranje proračuna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381" y="6064990"/>
            <a:ext cx="33809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200" dirty="0"/>
              <a:t>Ostalo (IT sustavi za pripremu proračuna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9482" y="5764267"/>
            <a:ext cx="21121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Upravljanje EU fondovima</a:t>
            </a:r>
          </a:p>
        </p:txBody>
      </p:sp>
    </p:spTree>
    <p:extLst>
      <p:ext uri="{BB962C8B-B14F-4D97-AF65-F5344CB8AC3E}">
        <p14:creationId xmlns:p14="http://schemas.microsoft.com/office/powerpoint/2010/main" val="97021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876300" y="152400"/>
            <a:ext cx="8077200" cy="6705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hr-HR" altLang="x-none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UTJECAJ BCOP-a (pružene prilike)</a:t>
            </a:r>
            <a:endParaRPr lang="en-US" altLang="x-none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762000"/>
            <a:ext cx="80772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6211" y="943811"/>
            <a:ext cx="6324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Treći grafikon: utjecaj PEMPAL-ovog BCOP-a u pogledu pružanja različitih prilika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486" y="1397042"/>
            <a:ext cx="386313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50" dirty="0"/>
              <a:t>Informiranje ostalih regija o znanju dobivenom iz regije PEMPAL-a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828800"/>
            <a:ext cx="3276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50" dirty="0"/>
              <a:t>Utvrđivanje/uspoređivanje dobrih praksi UNUTAR regije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1238" y="2184919"/>
            <a:ext cx="34290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50" dirty="0"/>
              <a:t>Osiguranje pristupa tehničkim resursima i znanju na razumljivim jezicima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5544" y="2780998"/>
            <a:ext cx="2895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50" dirty="0"/>
              <a:t>Predstavljanje napretka i uspjeha zemlje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225" y="3505200"/>
            <a:ext cx="37053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dirty="0"/>
              <a:t>Jačanje kapaciteta i/ili povjerenja u vođenje/upravljanje reformama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3105" y="3920698"/>
            <a:ext cx="32766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dirty="0"/>
              <a:t>Rasprave o pitanjima/izazovima u proračunskim reformama s kolegama iz MF-a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9731" y="4419600"/>
            <a:ext cx="323890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dirty="0"/>
              <a:t>Rasprava o opcijama/rješenjima za PFM s kolegama iz MF-a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8048" y="3211504"/>
            <a:ext cx="323890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dirty="0"/>
              <a:t>Utvrđivanje/usporedba dobrih praksi IZVAN regije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9067" y="4835098"/>
            <a:ext cx="330788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dirty="0"/>
              <a:t>Jačanje politike/pravnog okvira u pogledu proračuna u mojoj zemlji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8323" y="5257926"/>
            <a:ext cx="89875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dirty="0"/>
              <a:t>Ostalo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2361" y="6148256"/>
            <a:ext cx="54944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Visok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8589" y="6161115"/>
            <a:ext cx="9950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Značajan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6172637"/>
            <a:ext cx="914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Umjeren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6141474"/>
            <a:ext cx="86504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Nizak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1" y="5873030"/>
            <a:ext cx="16002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50" dirty="0"/>
              <a:t>Broj zemalja</a:t>
            </a:r>
          </a:p>
        </p:txBody>
      </p:sp>
    </p:spTree>
    <p:extLst>
      <p:ext uri="{BB962C8B-B14F-4D97-AF65-F5344CB8AC3E}">
        <p14:creationId xmlns:p14="http://schemas.microsoft.com/office/powerpoint/2010/main" val="428396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"/>
            <a:ext cx="8153400" cy="6629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x-none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NACRT AKCIJSKOG PLANA BCOP-a</a:t>
            </a:r>
            <a:endParaRPr lang="hr-HR" altLang="x-none" sz="38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hr-HR" altLang="x-none" sz="1500" b="1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altLang="x-none" sz="1500" b="1" dirty="0">
                <a:solidFill>
                  <a:schemeClr val="tx1"/>
                </a:solidFill>
              </a:rPr>
              <a:t>Vaše povratne informacije također su nam pomogle da izradimo Akcijski plan BCOP-a </a:t>
            </a:r>
            <a:r>
              <a:rPr lang="mr-IN" altLang="x-none" sz="1500" dirty="0">
                <a:solidFill>
                  <a:schemeClr val="tx1"/>
                </a:solidFill>
              </a:rPr>
              <a:t>– plan naših aktivnosti tijekom 2017.-2018. i 2018.-2019.  </a:t>
            </a:r>
          </a:p>
          <a:p>
            <a:pPr marL="342900" indent="-342900" algn="just">
              <a:buFont typeface="Arial" charset="0"/>
              <a:buChar char="•"/>
            </a:pPr>
            <a:endParaRPr lang="hr-HR" altLang="x-none" sz="15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altLang="x-none" sz="1500" b="1" dirty="0">
                <a:solidFill>
                  <a:schemeClr val="tx1"/>
                </a:solidFill>
              </a:rPr>
              <a:t>Ovaj je plan povezan sa Strategijom BCOP-a i novom Strategijom PEMPAL-a </a:t>
            </a:r>
            <a:r>
              <a:rPr lang="mr-IN" altLang="x-none" sz="1500" dirty="0">
                <a:solidFill>
                  <a:schemeClr val="tx1"/>
                </a:solidFill>
              </a:rPr>
              <a:t>– za više o BCOP-ovom Akcijskom planu vidi pozadinske materijale te </a:t>
            </a:r>
            <a:r>
              <a:rPr lang="mr-IN" altLang="x-none" sz="1500" i="1" dirty="0">
                <a:solidFill>
                  <a:schemeClr val="tx1"/>
                </a:solidFill>
              </a:rPr>
              <a:t>web</a:t>
            </a:r>
            <a:r>
              <a:rPr lang="hr-HR" altLang="x-none" sz="1500" dirty="0">
                <a:solidFill>
                  <a:schemeClr val="tx1"/>
                </a:solidFill>
              </a:rPr>
              <a:t>-</a:t>
            </a:r>
            <a:r>
              <a:rPr lang="mr-IN" altLang="x-none" sz="1500" dirty="0">
                <a:solidFill>
                  <a:schemeClr val="tx1"/>
                </a:solidFill>
              </a:rPr>
              <a:t>mjesto PEMPAL-a </a:t>
            </a:r>
            <a:r>
              <a:rPr lang="en-US" altLang="x-none" sz="1500" dirty="0">
                <a:solidFill>
                  <a:schemeClr val="tx1"/>
                </a:solidFill>
                <a:hlinkClick r:id="rId3"/>
              </a:rPr>
              <a:t>https://www.pempal.org/about/action-plans/bcop</a:t>
            </a:r>
            <a:r>
              <a:rPr sz="1500" dirty="0"/>
              <a:t> </a:t>
            </a:r>
          </a:p>
          <a:p>
            <a:pPr algn="l"/>
            <a:endParaRPr lang="hr-HR" altLang="x-none" sz="1500" b="1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algn="l"/>
            <a:r>
              <a:rPr lang="en-US" altLang="x-none" sz="1500" b="1" dirty="0">
                <a:solidFill>
                  <a:schemeClr val="accent3">
                    <a:lumMod val="75000"/>
                  </a:schemeClr>
                </a:solidFill>
              </a:rPr>
              <a:t>Izdvojene točke</a:t>
            </a:r>
          </a:p>
          <a:p>
            <a:pPr marL="342900" indent="-342900" algn="l">
              <a:buFont typeface="Arial" charset="0"/>
              <a:buChar char="•"/>
            </a:pPr>
            <a:endParaRPr lang="hr-HR" altLang="x-none" sz="15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altLang="x-none" sz="1500" b="1" dirty="0">
                <a:solidFill>
                  <a:schemeClr val="tx1"/>
                </a:solidFill>
              </a:rPr>
              <a:t>Upravni odbor PEMPAL-a BCOP-u je dodijelio  330.000 USD za razdoblje 2017. - 2018.</a:t>
            </a:r>
            <a:r>
              <a:rPr lang="en-US" altLang="x-none" sz="1500" dirty="0">
                <a:solidFill>
                  <a:schemeClr val="tx1"/>
                </a:solidFill>
              </a:rPr>
              <a:t>, kao i sva ušteđena sredstva iz tekuće godine. Sredstva za 2018. - 2019. bit će potvrđena krajem lipnja.</a:t>
            </a:r>
          </a:p>
          <a:p>
            <a:pPr marL="342900" indent="-342900" algn="just">
              <a:buFont typeface="Arial" charset="0"/>
              <a:buChar char="•"/>
            </a:pPr>
            <a:endParaRPr lang="hr-HR" altLang="x-none" sz="15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altLang="x-none" sz="1500" dirty="0">
                <a:solidFill>
                  <a:schemeClr val="tx1"/>
                </a:solidFill>
              </a:rPr>
              <a:t>Za 2017. - 2018., 150.000 USD odvojeno je za plenarnu sjednicu, 50.000 USD dodijeljeno je svakoj radnoj skupini, 50.000 Izvršnom odboru i 30.000 USD za sastanak sa zamjenicima ministara kako bi se povećala eksponiranost BCOP-a. </a:t>
            </a:r>
          </a:p>
          <a:p>
            <a:pPr algn="just"/>
            <a:endParaRPr lang="hr-HR" altLang="x-none" sz="15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hr-HR" altLang="x-none" sz="1500" b="1" dirty="0">
                <a:solidFill>
                  <a:schemeClr val="tx1"/>
                </a:solidFill>
              </a:rPr>
              <a:t>Odgovori iz anketa ispunjenih prije sastanaka o budućim temama plenarnih sjednica pokazali su da je programsko planiranje i dalje prioritetna tema </a:t>
            </a:r>
            <a:r>
              <a:rPr lang="hr-HR" altLang="x-none" sz="1500" dirty="0">
                <a:solidFill>
                  <a:schemeClr val="tx1"/>
                </a:solidFill>
              </a:rPr>
              <a:t>u većini zemalja. Sukladno tome, Radna skupina BCOP-a koja se bavi tim reformama i dalje će se posvetiti tom prioritetnom pitanju.</a:t>
            </a:r>
          </a:p>
          <a:p>
            <a:pPr marL="342900" indent="-342900" algn="just">
              <a:buFont typeface="Arial" charset="0"/>
              <a:buChar char="•"/>
            </a:pPr>
            <a:endParaRPr lang="hr-HR" altLang="x-none" sz="1500" dirty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hr-HR" altLang="x-none" sz="1500" b="1" dirty="0">
                <a:solidFill>
                  <a:schemeClr val="tx1"/>
                </a:solidFill>
                <a:ea typeface="ＭＳ Ｐゴシック" charset="-128"/>
              </a:rPr>
              <a:t>Ostali navedeni prioriteti su raznoliki</a:t>
            </a:r>
            <a:r>
              <a:rPr lang="hr-HR" altLang="x-none" sz="1500" dirty="0">
                <a:solidFill>
                  <a:schemeClr val="tx1"/>
                </a:solidFill>
                <a:ea typeface="ＭＳ Ｐゴシック" charset="-128"/>
              </a:rPr>
              <a:t>. Međutim, Izvršni odbor BCOP-a ih je sve pregledao kako bi utvrdio najčešće spomenute teme za buduće plenarne sjednice….</a:t>
            </a:r>
          </a:p>
          <a:p>
            <a:pPr algn="just"/>
            <a:endParaRPr lang="hr-HR" altLang="x-none" sz="15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hr-HR" altLang="x-none" sz="1500" b="1" dirty="0">
                <a:solidFill>
                  <a:schemeClr val="tx1"/>
                </a:solidFill>
                <a:ea typeface="ＭＳ Ｐゴシック" charset="-128"/>
              </a:rPr>
              <a:t>Samo </a:t>
            </a:r>
            <a:r>
              <a:rPr lang="hr-HR" altLang="x-none" sz="1500" b="1">
                <a:solidFill>
                  <a:schemeClr val="tx1"/>
                </a:solidFill>
                <a:ea typeface="ＭＳ Ｐゴシック" charset="-128"/>
              </a:rPr>
              <a:t>su </a:t>
            </a:r>
            <a:r>
              <a:rPr lang="hr-HR" altLang="x-none" sz="1500" b="1" smtClean="0">
                <a:solidFill>
                  <a:schemeClr val="tx1"/>
                </a:solidFill>
                <a:ea typeface="ＭＳ Ｐゴシック" charset="-128"/>
              </a:rPr>
              <a:t>Albanija </a:t>
            </a:r>
            <a:r>
              <a:rPr lang="hr-HR" altLang="x-none" sz="1500" b="1" dirty="0">
                <a:solidFill>
                  <a:schemeClr val="tx1"/>
                </a:solidFill>
                <a:ea typeface="ＭＳ Ｐゴシック" charset="-128"/>
              </a:rPr>
              <a:t>i Bjelarus naveli da mogu biti domaćini za sljedeću plenarnu sjednicu</a:t>
            </a:r>
            <a:r>
              <a:rPr lang="hr-HR" altLang="x-none" sz="1500" dirty="0">
                <a:solidFill>
                  <a:schemeClr val="tx1"/>
                </a:solidFill>
                <a:ea typeface="ＭＳ Ｐゴシック" charset="-128"/>
              </a:rPr>
              <a:t>. Austrija je također jedna od opcija jer je nekoliko sastanaka TCOP-a uspješno održano u toj zemlji.</a:t>
            </a:r>
          </a:p>
          <a:p>
            <a:pPr marL="342900" indent="-342900" algn="just" eaLnBrk="1" hangingPunct="1">
              <a:buFont typeface="Arial" charset="0"/>
              <a:buChar char="•"/>
            </a:pPr>
            <a:endParaRPr lang="hr-HR" altLang="x-none" sz="1500" dirty="0">
              <a:solidFill>
                <a:schemeClr val="tx1"/>
              </a:solidFill>
              <a:ea typeface="ＭＳ Ｐゴシック" charset="-128"/>
            </a:endParaRPr>
          </a:p>
          <a:p>
            <a:pPr algn="just" eaLnBrk="1" hangingPunct="1"/>
            <a:r>
              <a:rPr lang="en-US" altLang="x-none" sz="1500" b="1" dirty="0">
                <a:solidFill>
                  <a:schemeClr val="tx1"/>
                </a:solidFill>
              </a:rPr>
              <a:t>Još jednom zahvaljujemo na povratnim informacijama koje ste iznijeli u anketi </a:t>
            </a:r>
            <a:r>
              <a:rPr lang="en-US" altLang="x-none" sz="1500" dirty="0">
                <a:solidFill>
                  <a:schemeClr val="tx1"/>
                </a:solidFill>
              </a:rPr>
              <a:t>i koje ćemo upotrijebiti za dovršetak plana koji podnosimo Upravnom odboru krajem lipnja! </a:t>
            </a:r>
          </a:p>
          <a:p>
            <a:pPr algn="just" eaLnBrk="1" hangingPunct="1"/>
            <a:endParaRPr lang="hr-HR" altLang="x-none" sz="1500" dirty="0">
              <a:solidFill>
                <a:schemeClr val="tx1"/>
              </a:solidFill>
              <a:ea typeface="ＭＳ Ｐゴシック" charset="-128"/>
            </a:endParaRPr>
          </a:p>
          <a:p>
            <a:pPr algn="just" eaLnBrk="1" hangingPunct="1"/>
            <a:r>
              <a:rPr lang="en-US" altLang="x-none" sz="1500" dirty="0">
                <a:solidFill>
                  <a:schemeClr val="tx1"/>
                </a:solidFill>
              </a:rPr>
              <a:t>Izvještaj o rezultatima ankete podijeljen je u sklopu pozadinskih materijala.</a:t>
            </a:r>
            <a:endParaRPr lang="hr-HR" altLang="x-none" sz="1500" dirty="0">
              <a:solidFill>
                <a:schemeClr val="tx1"/>
              </a:solidFill>
              <a:ea typeface="ＭＳ Ｐゴシック" charset="-128"/>
            </a:endParaRPr>
          </a:p>
          <a:p>
            <a:pPr marL="800100" lvl="1" indent="-342900" algn="l" eaLnBrk="1" hangingPunct="1">
              <a:buFont typeface="Wingdings" charset="2"/>
              <a:buChar char="Ø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7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 descr="Minsk 2016.jpg 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8305800" cy="53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8800" y="1371600"/>
            <a:ext cx="2971800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Plenarna sjednica PEMPAL-ovog BCOP-a, 24. – 26. veljače 2016., Minsk, Bjelarus</a:t>
            </a:r>
          </a:p>
        </p:txBody>
      </p:sp>
    </p:spTree>
    <p:extLst>
      <p:ext uri="{BB962C8B-B14F-4D97-AF65-F5344CB8AC3E}">
        <p14:creationId xmlns:p14="http://schemas.microsoft.com/office/powerpoint/2010/main" val="1805639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391400" cy="5257800"/>
          </a:xfrm>
        </p:spPr>
        <p:txBody>
          <a:bodyPr/>
          <a:lstStyle/>
          <a:p>
            <a:pPr eaLnBrk="1" hangingPunct="1"/>
            <a:endParaRPr lang="hr-HR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endParaRPr lang="hr-HR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r>
              <a:rPr lang="en-US" altLang="x-none" sz="4400" b="1" dirty="0">
                <a:solidFill>
                  <a:schemeClr val="accent2">
                    <a:lumMod val="75000"/>
                  </a:schemeClr>
                </a:solidFill>
              </a:rPr>
              <a:t>Hvala na pozornosti!</a:t>
            </a:r>
            <a:endParaRPr lang="hr-HR" altLang="x-none" sz="4400" b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813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9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9" y="5857063"/>
            <a:ext cx="897253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28" y="662771"/>
            <a:ext cx="791845" cy="4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67" y="4497863"/>
            <a:ext cx="81756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81" y="5112860"/>
            <a:ext cx="82549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7" y="5565618"/>
            <a:ext cx="78866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457775"/>
            <a:ext cx="881856" cy="4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53" y="5884368"/>
            <a:ext cx="87963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08" y="5592285"/>
            <a:ext cx="841534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5003163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28" y="4407345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0" y="2951450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" y="2223076"/>
            <a:ext cx="83089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4" y="1502351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674866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9" y="3584575"/>
            <a:ext cx="792162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96235" y="1676400"/>
            <a:ext cx="4027647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endParaRPr lang="en-US" altLang="x-none" sz="1800" dirty="0"/>
          </a:p>
          <a:p>
            <a:pPr algn="ctr"/>
            <a:r>
              <a:rPr lang="en-US" altLang="x-none" sz="1800" dirty="0"/>
              <a:t>60 </a:t>
            </a:r>
            <a:r>
              <a:rPr lang="en-US" altLang="x-none" sz="1800" dirty="0" err="1"/>
              <a:t>predstavnika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iz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ministarstava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financija</a:t>
            </a:r>
            <a:r>
              <a:rPr lang="en-US" altLang="x-none" sz="1800" dirty="0"/>
              <a:t> 21 </a:t>
            </a:r>
            <a:r>
              <a:rPr lang="en-US" altLang="x-none" sz="1800" dirty="0" err="1"/>
              <a:t>zemlje</a:t>
            </a:r>
            <a:endParaRPr lang="en-US" altLang="x-none" sz="1800" dirty="0"/>
          </a:p>
          <a:p>
            <a:pPr algn="ctr"/>
            <a:endParaRPr lang="hr-HR" altLang="x-none" sz="1800" dirty="0"/>
          </a:p>
          <a:p>
            <a:pPr algn="ctr"/>
            <a:endParaRPr lang="hr-HR" altLang="x-none" sz="1600" dirty="0"/>
          </a:p>
          <a:p>
            <a:pPr algn="ctr"/>
            <a:endParaRPr lang="hr-HR" altLang="x-none" sz="1600" dirty="0"/>
          </a:p>
          <a:p>
            <a:pPr algn="ctr"/>
            <a:r>
              <a:rPr lang="en-US" altLang="x-none" sz="1600" dirty="0" err="1"/>
              <a:t>D</a:t>
            </a:r>
            <a:r>
              <a:rPr lang="en-US" altLang="x-none" sz="1800" dirty="0" err="1"/>
              <a:t>vije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radne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skupine</a:t>
            </a:r>
            <a:r>
              <a:rPr lang="en-US" altLang="x-none" sz="1800" dirty="0"/>
              <a:t> s 15 </a:t>
            </a:r>
            <a:r>
              <a:rPr lang="en-US" altLang="x-none" sz="1800" dirty="0" err="1"/>
              <a:t>zemalja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članica</a:t>
            </a:r>
            <a:r>
              <a:rPr lang="en-US" altLang="x-none" sz="1800" dirty="0"/>
              <a:t>:</a:t>
            </a:r>
          </a:p>
          <a:p>
            <a:pPr algn="ctr"/>
            <a:r>
              <a:rPr lang="en-US" altLang="x-none" sz="1800" dirty="0" err="1"/>
              <a:t>Proračunska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pismenost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i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transparentnost</a:t>
            </a:r>
            <a:r>
              <a:rPr lang="en-US" altLang="x-none" sz="1800" dirty="0"/>
              <a:t> </a:t>
            </a:r>
          </a:p>
          <a:p>
            <a:pPr algn="ctr"/>
            <a:r>
              <a:rPr lang="en-US" altLang="x-none" sz="1800" dirty="0" err="1"/>
              <a:t>Programsko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planiranje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i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planiranje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proračuna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prema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učinku</a:t>
            </a:r>
            <a:r>
              <a:rPr lang="en-US" altLang="x-none" sz="1800" dirty="0"/>
              <a:t> </a:t>
            </a:r>
            <a:endParaRPr lang="hr-HR" altLang="x-none" sz="1800" dirty="0"/>
          </a:p>
          <a:p>
            <a:pPr algn="ctr" eaLnBrk="1" hangingPunct="1"/>
            <a:endParaRPr lang="en-US" altLang="x-none" sz="1800" dirty="0"/>
          </a:p>
          <a:p>
            <a:pPr algn="ctr" eaLnBrk="1" hangingPunct="1"/>
            <a:endParaRPr lang="en-US" altLang="x-none" sz="1800" dirty="0"/>
          </a:p>
        </p:txBody>
      </p:sp>
      <p:pic>
        <p:nvPicPr>
          <p:cNvPr id="27" name="Рисунок 11" descr="pempal-logo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9479" y="123746"/>
            <a:ext cx="272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ČLANOVI BCOP-a</a:t>
            </a:r>
            <a:endParaRPr lang="hr-HR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flipH="1">
            <a:off x="4655186" y="2923381"/>
            <a:ext cx="1905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</a:rPr>
              <a:t>Strategija BCOP-a</a:t>
            </a:r>
            <a:endParaRPr lang="hr-HR" alt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8382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Cilj je BCOP-a ojačati metodologiju, planiranje i transparentnost proračuna u zemljama članicama PEMPAL-a putem:</a:t>
            </a:r>
            <a:r>
              <a:rPr sz="1600" dirty="0"/>
              <a:t> </a:t>
            </a:r>
          </a:p>
          <a:p>
            <a:pPr algn="just"/>
            <a:endParaRPr lang="hr-HR" sz="1600" b="1" dirty="0">
              <a:solidFill>
                <a:schemeClr val="accent2">
                  <a:lumMod val="75000"/>
                </a:schemeClr>
              </a:solidFill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Unaprjeđenja alata za učinkovito fiskalno upravljanje </a:t>
            </a:r>
            <a:r>
              <a:rPr lang="en-US" sz="1600" dirty="0">
                <a:latin typeface="Calibri" charset="0"/>
              </a:rPr>
              <a:t>(npr. programsko planiranje proračuna i drugi alati). </a:t>
            </a:r>
          </a:p>
          <a:p>
            <a:pPr algn="just">
              <a:buFont typeface="Calibri" charset="0"/>
              <a:buAutoNum type="arabicPeriod"/>
            </a:pPr>
            <a:endParaRPr lang="hr-HR" sz="1600" dirty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Jačanja fiskalne transparentnosti i odgovornosti </a:t>
            </a:r>
            <a:r>
              <a:rPr sz="1600" dirty="0"/>
              <a:t>s naglaskom na proračunsku pismenost, transparentnost i inicijative u pogledu sudjelovanja javnosti.</a:t>
            </a:r>
          </a:p>
          <a:p>
            <a:pPr algn="just">
              <a:buFont typeface="Calibri" charset="0"/>
              <a:buAutoNum type="arabicPeriod"/>
            </a:pPr>
            <a:endParaRPr lang="hr-HR" sz="1600" dirty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Omogućavanja razmjene znanja </a:t>
            </a:r>
            <a:r>
              <a:rPr lang="en-US" sz="1600" dirty="0">
                <a:latin typeface="Calibri" charset="0"/>
              </a:rPr>
              <a:t>između: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en-US" sz="1600" dirty="0">
                <a:latin typeface="Calibri" charset="0"/>
              </a:rPr>
              <a:t>proračunskih odjela ministarstava financija naše 21 zemlje članice u Europi i srednjoj Aziji.</a:t>
            </a:r>
            <a:endParaRPr lang="hr-HR" sz="1600" dirty="0">
              <a:latin typeface="Calibri" charset="0"/>
            </a:endParaRP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en-US" sz="1600" dirty="0" err="1">
                <a:latin typeface="Calibri" charset="0"/>
              </a:rPr>
              <a:t>zemalja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>
                <a:latin typeface="Calibri" charset="0"/>
              </a:rPr>
              <a:t>članica</a:t>
            </a:r>
            <a:r>
              <a:rPr lang="en-US" sz="1600" dirty="0">
                <a:latin typeface="Calibri" charset="0"/>
              </a:rPr>
              <a:t> i </a:t>
            </a:r>
            <a:r>
              <a:rPr lang="en-US" sz="1600" dirty="0" err="1">
                <a:latin typeface="Calibri" charset="0"/>
              </a:rPr>
              <a:t>pristupnica</a:t>
            </a:r>
            <a:r>
              <a:rPr lang="en-US" sz="1600" dirty="0">
                <a:latin typeface="Calibri" charset="0"/>
              </a:rPr>
              <a:t> OECD-a </a:t>
            </a:r>
            <a:r>
              <a:rPr lang="en-US" sz="1600" dirty="0" err="1">
                <a:latin typeface="Calibri" charset="0"/>
              </a:rPr>
              <a:t>na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>
                <a:latin typeface="Calibri" charset="0"/>
              </a:rPr>
              <a:t>godi</a:t>
            </a:r>
            <a:r>
              <a:rPr lang="bs-Latn-BA" sz="1600" dirty="0">
                <a:latin typeface="Calibri" charset="0"/>
              </a:rPr>
              <a:t>šnjim OECD </a:t>
            </a:r>
            <a:r>
              <a:rPr lang="en-US" sz="1600" dirty="0" err="1">
                <a:latin typeface="Calibri" charset="0"/>
              </a:rPr>
              <a:t>sastancima</a:t>
            </a:r>
            <a:r>
              <a:rPr lang="en-US" sz="1600" dirty="0">
                <a:latin typeface="Calibri" charset="0"/>
              </a:rPr>
              <a:t> visokih dužnosnika odgovornih za proračun.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en-US" altLang="x-none" sz="1600" dirty="0"/>
              <a:t>ostalih zajednica prakse putem razmjene napretka na godišnjim zajedničkim sastancima svih izvršnih odbora zajednica prakse i tromjesečnim sastancima Upravnog odbora PEMPAL-a. </a:t>
            </a:r>
            <a:endParaRPr lang="hr-HR" sz="1600" dirty="0">
              <a:latin typeface="Calibri" charset="0"/>
            </a:endParaRPr>
          </a:p>
          <a:p>
            <a:pPr marL="1028700" lvl="1" indent="-571500" algn="just">
              <a:buFont typeface="Calibri" charset="0"/>
              <a:buAutoNum type="alphaLcParenR"/>
            </a:pPr>
            <a:endParaRPr lang="hr-HR" sz="1600" dirty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Povećanja količine međunarodno dostupnih podataka o zemljama PEMPAL-a putem uspoređivanja uz upotrebu tematskih anketa prije sastanaka te službenijih anketa </a:t>
            </a:r>
            <a:r>
              <a:rPr lang="en-US" sz="1600" dirty="0">
                <a:latin typeface="Calibri" charset="0"/>
              </a:rPr>
              <a:t>(npr. anketa PEMPAL-a, Međunarodnog partnerstva za proračun i anketa OECD-a).</a:t>
            </a:r>
            <a:endParaRPr lang="hr-HR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2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188128" y="5984240"/>
            <a:ext cx="944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b="1" dirty="0"/>
              <a:t>Deanna Aubrey</a:t>
            </a:r>
            <a:endParaRPr lang="hr-HR" altLang="en-US" sz="900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/>
              <a:t>Svjetska banka</a:t>
            </a:r>
            <a:endParaRPr lang="hr-HR" altLang="en-US" sz="900" i="1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815758" y="3739106"/>
            <a:ext cx="163153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dirty="0"/>
              <a:t> </a:t>
            </a:r>
            <a:r>
              <a:rPr lang="en-US" altLang="en-US" sz="900" b="1" dirty="0"/>
              <a:t>Armen Manukyan </a:t>
            </a:r>
            <a:endParaRPr lang="hr-HR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dirty="0"/>
              <a:t>Armenija</a:t>
            </a:r>
            <a:endParaRPr lang="hr-HR" altLang="en-US" sz="900" dirty="0"/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7025080" y="3928708"/>
            <a:ext cx="1077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b="1" dirty="0"/>
              <a:t>Nikolay Begchin</a:t>
            </a:r>
            <a:endParaRPr lang="hr-HR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hr-HR" altLang="en-US" sz="900" dirty="0"/>
              <a:t>Ruska Federacija</a:t>
            </a:r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5985639" y="3906291"/>
            <a:ext cx="667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dirty="0"/>
              <a:t> </a:t>
            </a:r>
            <a:r>
              <a:rPr lang="en-US" altLang="en-US" sz="900" b="1" dirty="0"/>
              <a:t>Hakan Ay </a:t>
            </a:r>
            <a:endParaRPr lang="hr-HR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dirty="0"/>
              <a:t>Turska</a:t>
            </a:r>
            <a:endParaRPr lang="hr-HR" altLang="en-US" sz="900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2920957" y="262401"/>
            <a:ext cx="3083157" cy="51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t/>
            </a:r>
            <a:br/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Izvršni odbor BCOP-a</a:t>
            </a:r>
            <a:r>
              <a:t/>
            </a:r>
            <a:br/>
            <a:endParaRPr lang="hr-HR" altLang="en-US" sz="1600" b="1" dirty="0">
              <a:latin typeface="+mn-lt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2383202" y="5876768"/>
            <a:ext cx="11923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890588" algn="l"/>
              </a:tabLst>
            </a:pPr>
            <a:r>
              <a:rPr lang="en-US" altLang="en-US" sz="900" b="1" dirty="0"/>
              <a:t>Naida</a:t>
            </a:r>
            <a:r>
              <a:rPr dirty="0"/>
              <a:t> </a:t>
            </a:r>
            <a:r>
              <a:rPr lang="en-US" altLang="en-US" sz="900" b="1" dirty="0"/>
              <a:t>Carsimamovic</a:t>
            </a:r>
            <a:r>
              <a:rPr dirty="0"/>
              <a:t> </a:t>
            </a:r>
            <a:endParaRPr lang="hr-HR" altLang="en-US" sz="900" dirty="0"/>
          </a:p>
          <a:p>
            <a:pPr algn="ctr">
              <a:tabLst>
                <a:tab pos="890588" algn="l"/>
                <a:tab pos="1804988" algn="l"/>
              </a:tabLst>
            </a:pPr>
            <a:r>
              <a:rPr lang="en-US" sz="900" i="1" dirty="0"/>
              <a:t>Svjetska banka</a:t>
            </a:r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 rot="10800000" flipV="1">
            <a:off x="3616395" y="1932451"/>
            <a:ext cx="11909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b="1" dirty="0"/>
              <a:t>Anna Belenchuk</a:t>
            </a:r>
            <a:endParaRPr lang="hr-HR" altLang="en-US" sz="900" b="1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/>
              <a:t>Predsjednica</a:t>
            </a:r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/>
              <a:t>Ruska Federacija</a:t>
            </a:r>
            <a:endParaRPr lang="hr-HR" altLang="en-US" sz="900" dirty="0"/>
          </a:p>
        </p:txBody>
      </p: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4807377" y="1803897"/>
            <a:ext cx="115058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b="1" dirty="0" err="1"/>
              <a:t>Gelardina</a:t>
            </a:r>
            <a:r>
              <a:rPr lang="en-US" altLang="en-US" sz="900" b="1" dirty="0"/>
              <a:t> </a:t>
            </a:r>
            <a:r>
              <a:rPr lang="en-US" altLang="en-US" sz="900" b="1" dirty="0" err="1"/>
              <a:t>Prodani</a:t>
            </a:r>
            <a:r>
              <a:rPr dirty="0"/>
              <a:t> </a:t>
            </a:r>
            <a:endParaRPr lang="hr-HR" altLang="en-US" sz="900" b="1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/>
              <a:t>Zamjenica predsjednice</a:t>
            </a:r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/>
              <a:t>Albanija</a:t>
            </a:r>
            <a:endParaRPr lang="hr-HR" altLang="en-US" sz="900" dirty="0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2528639" y="1900704"/>
            <a:ext cx="10727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dirty="0"/>
              <a:t> </a:t>
            </a:r>
            <a:r>
              <a:rPr lang="en-US" altLang="en-US" sz="900" b="1" dirty="0"/>
              <a:t>Mikhail Prokhorik </a:t>
            </a:r>
            <a:endParaRPr lang="hr-HR" altLang="en-US" sz="900" b="1" dirty="0"/>
          </a:p>
          <a:p>
            <a:pPr algn="ctr" eaLnBrk="1" hangingPunct="1"/>
            <a:r>
              <a:rPr lang="en-US" altLang="en-US" sz="900" dirty="0"/>
              <a:t>Zamjenik predsjednice</a:t>
            </a:r>
          </a:p>
          <a:p>
            <a:pPr algn="ctr" eaLnBrk="1" hangingPunct="1"/>
            <a:r>
              <a:rPr lang="en-US" altLang="en-US" sz="900" i="1" dirty="0"/>
              <a:t>Bjelarus</a:t>
            </a:r>
            <a:endParaRPr lang="hr-HR" altLang="en-US" sz="900" i="1" dirty="0"/>
          </a:p>
        </p:txBody>
      </p:sp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4739956" y="3862000"/>
            <a:ext cx="990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b="1" dirty="0"/>
              <a:t>Kanat</a:t>
            </a:r>
            <a:r>
              <a:rPr dirty="0"/>
              <a:t> </a:t>
            </a:r>
            <a:r>
              <a:rPr lang="en-US" altLang="en-US" sz="900" b="1" dirty="0"/>
              <a:t>Asangulov</a:t>
            </a:r>
            <a:r>
              <a:rPr dirty="0"/>
              <a:t> </a:t>
            </a:r>
            <a:endParaRPr lang="hr-HR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dirty="0"/>
              <a:t>Kirgiska Republika</a:t>
            </a:r>
            <a:endParaRPr lang="hr-HR" altLang="en-US" sz="900" dirty="0"/>
          </a:p>
        </p:txBody>
      </p:sp>
      <p:pic>
        <p:nvPicPr>
          <p:cNvPr id="16407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139634" y="4717021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7"/>
          <p:cNvSpPr>
            <a:spLocks noChangeArrowheads="1"/>
          </p:cNvSpPr>
          <p:nvPr/>
        </p:nvSpPr>
        <p:spPr bwMode="auto">
          <a:xfrm>
            <a:off x="85208" y="5968820"/>
            <a:ext cx="1071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890588" algn="l"/>
                <a:tab pos="1804988" algn="l"/>
              </a:tabLst>
            </a:pPr>
            <a:r>
              <a:rPr lang="en-US" sz="900" b="1" dirty="0"/>
              <a:t>Maya Gusarova </a:t>
            </a:r>
            <a:endParaRPr lang="hr-HR" sz="900" i="1" dirty="0"/>
          </a:p>
          <a:p>
            <a:pPr algn="ctr">
              <a:tabLst>
                <a:tab pos="890588" algn="l"/>
                <a:tab pos="1804988" algn="l"/>
              </a:tabLst>
            </a:pPr>
            <a:r>
              <a:rPr lang="en-US" sz="900" i="1" dirty="0"/>
              <a:t>Svjetska banka</a:t>
            </a:r>
          </a:p>
        </p:txBody>
      </p:sp>
      <p:pic>
        <p:nvPicPr>
          <p:cNvPr id="25" name="Рисунок 5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011" y="665745"/>
            <a:ext cx="1032189" cy="1247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848" y="665745"/>
            <a:ext cx="1022117" cy="120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258" y="2531841"/>
            <a:ext cx="1207113" cy="1342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251" y="2523823"/>
            <a:ext cx="1077233" cy="13381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310" y="4542025"/>
            <a:ext cx="1208134" cy="1403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3166" y="3842309"/>
            <a:ext cx="1038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/>
              <a:t>Alija</a:t>
            </a:r>
            <a:r>
              <a:rPr dirty="0"/>
              <a:t> </a:t>
            </a:r>
            <a:r>
              <a:rPr lang="en-US" sz="900" b="1" dirty="0">
                <a:solidFill>
                  <a:srgbClr val="000000"/>
                </a:solidFill>
                <a:latin typeface="Calibri" charset="0"/>
              </a:rPr>
              <a:t>Aljović </a:t>
            </a:r>
            <a:endParaRPr lang="hr-HR" sz="900" b="1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900" dirty="0"/>
              <a:t>Bosna i Hercegovina</a:t>
            </a:r>
            <a:endParaRPr lang="hr-HR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007" y="4145421"/>
            <a:ext cx="2431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Resursni tim BCOP-a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3104" y="3837645"/>
            <a:ext cx="8008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Mladenka</a:t>
            </a:r>
            <a:r>
              <a:rPr dirty="0"/>
              <a:t> </a:t>
            </a:r>
            <a:r>
              <a:rPr lang="en-US" sz="900" b="1" dirty="0">
                <a:solidFill>
                  <a:srgbClr val="000000"/>
                </a:solidFill>
                <a:latin typeface="Calibri" charset="0"/>
              </a:rPr>
              <a:t>Karačić </a:t>
            </a:r>
            <a:endParaRPr lang="hr-HR" sz="900" b="1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900" dirty="0"/>
              <a:t>Hrvatska</a:t>
            </a:r>
            <a:endParaRPr lang="hr-HR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5" y="4573113"/>
            <a:ext cx="1222185" cy="140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4" y="2523111"/>
            <a:ext cx="997910" cy="133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04" y="658480"/>
            <a:ext cx="1109207" cy="123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94" y="2537355"/>
            <a:ext cx="1234278" cy="1298084"/>
          </a:xfrm>
          <a:prstGeom prst="rect">
            <a:avLst/>
          </a:prstGeom>
        </p:spPr>
      </p:pic>
      <p:pic>
        <p:nvPicPr>
          <p:cNvPr id="14" name="Изображение 13" descr="IMG_2729.JPG 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673" y="2538380"/>
            <a:ext cx="1274586" cy="1330917"/>
          </a:xfrm>
          <a:prstGeom prst="rect">
            <a:avLst/>
          </a:prstGeom>
        </p:spPr>
      </p:pic>
      <p:pic>
        <p:nvPicPr>
          <p:cNvPr id="16" name="Изображение 15" descr="Untitled-23.jpg 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71" y="2526466"/>
            <a:ext cx="1052581" cy="1371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flipH="1">
            <a:off x="5483870" y="4271904"/>
            <a:ext cx="305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Tajništvo PEMPAL-a (BCOP)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310" y="-50994"/>
            <a:ext cx="674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UPRAVA I VODSTVO BCOP-a </a:t>
            </a:r>
            <a:endParaRPr lang="hr-HR" sz="3200" dirty="0"/>
          </a:p>
        </p:txBody>
      </p:sp>
      <p:pic>
        <p:nvPicPr>
          <p:cNvPr id="10" name="Изображение 9" descr="igOL9EeR2c0.jpg 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48200"/>
            <a:ext cx="12192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2661" y="5898518"/>
            <a:ext cx="106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Ksenia</a:t>
            </a:r>
            <a:r>
              <a:rPr dirty="0"/>
              <a:t> </a:t>
            </a:r>
            <a:r>
              <a:rPr lang="en-US" sz="900" b="1" dirty="0"/>
              <a:t>Galantsova </a:t>
            </a:r>
            <a:endParaRPr lang="hr-HR" sz="900" b="1" dirty="0"/>
          </a:p>
          <a:p>
            <a:r>
              <a:rPr lang="en-US" sz="900" i="1" dirty="0"/>
              <a:t>        Svjetska banka</a:t>
            </a:r>
            <a:endParaRPr lang="hr-HR" sz="900" i="1" dirty="0"/>
          </a:p>
        </p:txBody>
      </p:sp>
    </p:spTree>
    <p:extLst>
      <p:ext uri="{BB962C8B-B14F-4D97-AF65-F5344CB8AC3E}">
        <p14:creationId xmlns:p14="http://schemas.microsoft.com/office/powerpoint/2010/main" val="62000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"/>
            <a:ext cx="8305800" cy="678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AKTIVNOSTI BCOP-a</a:t>
            </a:r>
            <a:endParaRPr lang="hr-H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800" b="1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 b="1" dirty="0"/>
              <a:t>2016. godine održano je sedam skupova BCOP-a: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8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sz="1800" dirty="0"/>
              <a:t>Plenarna sjednica svih članova u Bjelarusu na temu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fiskalnih pravila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1485900" lvl="2" indent="-571500" algn="just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</a:rPr>
              <a:t>uz usporednu radionicu Radne skupine za proračunsku pismenost i transparentnost na temu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čimbenika uspjeha za Indeks otvorenosti proračuna.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hr-HR" sz="18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</a:rPr>
              <a:t>Studijski posjet Radne skupine za upravljanje primanjima zaposlenih u javnom sektoru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Sloveniji</a:t>
            </a:r>
            <a:r>
              <a:rPr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na temu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reformi i praksi upravljanja plaćama u javnom sektoru.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hr-H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sz="1800" dirty="0"/>
              <a:t>Sastanak Radne skupine za programsko planiranje i planiranje proračuna prema učinku u Sloveniji na temu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ankete OECD-a o planiranju proračuna prema učinku </a:t>
            </a:r>
            <a:r>
              <a:rPr lang="en-US" sz="1800" dirty="0">
                <a:solidFill>
                  <a:schemeClr val="tx1"/>
                </a:solidFill>
              </a:rPr>
              <a:t>uz sudjelovanje na usporednom sastanku visokih dužnosnika OECD-a odgovornih za proračun zemalja srednje, istočne i jugoistočne Europe.</a:t>
            </a:r>
          </a:p>
          <a:p>
            <a:pPr marL="1485900" lvl="2" indent="-571500" algn="just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Predstavljanje trendova PEMPAL-a sudionicima na sastanku OECD-a.</a:t>
            </a:r>
            <a:endParaRPr lang="hr-HR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hr-HR" sz="18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3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914" y="87086"/>
            <a:ext cx="8305800" cy="678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AKTIVNOSTI BCOP-a</a:t>
            </a:r>
            <a:endParaRPr lang="hr-H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600" b="1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b="1" dirty="0">
                <a:solidFill>
                  <a:schemeClr val="tx1"/>
                </a:solidFill>
              </a:rPr>
              <a:t>2016. godine održano je sedam skupova BCOP-a (nastavak):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hr-HR" sz="16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</a:rPr>
              <a:t>Sastanak Izvršnog odbora BCOP-a u Švicarskoj zajedno s ostalim izvršnim odborima zajednica prakse i PEMPAL-ovim donatorima u svrhu unaprjeđenja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razvoja nove strategije PEMPAL-a.</a:t>
            </a:r>
          </a:p>
          <a:p>
            <a:pPr lvl="1" algn="just">
              <a:defRPr/>
            </a:pPr>
            <a:endParaRPr lang="hr-HR" sz="16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sz="1600" dirty="0">
                <a:solidFill>
                  <a:schemeClr val="tx1"/>
                </a:solidFill>
              </a:rPr>
              <a:t>Videokonferencija Radne skupine za proračunsku pismenost i transparentnost radi unaprjeđenja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proizvoda znanja o proračunima za građane.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hr-HR" sz="16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</a:rPr>
              <a:t>Sastanak Radne skupine za programsko planiranje i planiranje proračuna prema učinku na temu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francuskog iskustva u provedbi planiranja proračuna prema učinku i ključnih trendova u pogledu dubinskih analiza rashoda u zemljama OECD-a, </a:t>
            </a:r>
            <a:r>
              <a:rPr sz="1600" dirty="0">
                <a:solidFill>
                  <a:schemeClr val="tx1"/>
                </a:solidFill>
              </a:rPr>
              <a:t>uz sudjelovanje na usporednom sastanku mreže visokih dužnosnika OECD-a odgovornih za proračun posvećene učinku i rezultatima.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hr-HR" sz="16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1600" b="1" dirty="0">
                <a:solidFill>
                  <a:schemeClr val="tx1"/>
                </a:solidFill>
              </a:rPr>
              <a:t>Upravni odbor PEMPAL-a sastao se četiri puta.</a:t>
            </a:r>
            <a:r>
              <a:rPr lang="en-US" sz="1600" dirty="0">
                <a:solidFill>
                  <a:schemeClr val="tx1"/>
                </a:solidFill>
              </a:rPr>
              <a:t> Zapisnik dostupan na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https://www.pempal.org/event/steering-committee-meetings</a:t>
            </a:r>
            <a:r>
              <a:rPr sz="1600" dirty="0"/>
              <a:t> </a:t>
            </a:r>
          </a:p>
          <a:p>
            <a:pPr algn="just">
              <a:defRPr/>
            </a:pPr>
            <a:endParaRPr lang="hr-HR" sz="16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altLang="x-none" sz="1600" b="1" dirty="0">
                <a:solidFill>
                  <a:schemeClr val="tx1"/>
                </a:solidFill>
              </a:rPr>
              <a:t>Izvršni odbor BCOP-a sastao se </a:t>
            </a:r>
            <a:r>
              <a:rPr lang="en-US" altLang="x-none" sz="1600" b="1" dirty="0" err="1">
                <a:solidFill>
                  <a:schemeClr val="tx1"/>
                </a:solidFill>
              </a:rPr>
              <a:t>četiri</a:t>
            </a:r>
            <a:r>
              <a:rPr lang="en-US" altLang="x-none" sz="1600" b="1" dirty="0">
                <a:solidFill>
                  <a:schemeClr val="tx1"/>
                </a:solidFill>
              </a:rPr>
              <a:t> puta</a:t>
            </a:r>
            <a:r>
              <a:rPr lang="en-US" altLang="x-none" sz="1600" dirty="0">
                <a:solidFill>
                  <a:schemeClr val="tx1"/>
                </a:solidFill>
              </a:rPr>
              <a:t>. Zapisnik dostupan na </a:t>
            </a:r>
            <a:r>
              <a:rPr lang="en-US" altLang="x-none" sz="1600" dirty="0">
                <a:solidFill>
                  <a:schemeClr val="tx1"/>
                </a:solidFill>
                <a:hlinkClick r:id="rId4"/>
              </a:rPr>
              <a:t>https://www.pempal.org/about/governance/ex-com-bcop</a:t>
            </a:r>
            <a:r>
              <a:rPr sz="1600" dirty="0"/>
              <a:t> </a:t>
            </a: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1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"/>
            <a:ext cx="80772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MATERIJALI POVEZANI S UPRAVLJANJEM JAVNIM FINANCIJAMA PREVEDENI ZA BCOP</a:t>
            </a:r>
          </a:p>
          <a:p>
            <a:pPr algn="just">
              <a:defRPr/>
            </a:pPr>
            <a:endParaRPr lang="hr-HR" altLang="en-US" sz="8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Materijali sa skupova/radionica radnih skupina BCOP-a dostupni su </a:t>
            </a:r>
            <a:r>
              <a:rPr lang="en-US" altLang="en-US" sz="2000" b="1" dirty="0" err="1">
                <a:solidFill>
                  <a:schemeClr val="tx1"/>
                </a:solidFill>
              </a:rPr>
              <a:t>na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i="1" dirty="0">
                <a:solidFill>
                  <a:schemeClr val="tx1"/>
                </a:solidFill>
              </a:rPr>
              <a:t>web</a:t>
            </a:r>
            <a:r>
              <a:rPr lang="hr-HR" altLang="en-US" sz="2000" b="1" dirty="0">
                <a:solidFill>
                  <a:schemeClr val="tx1"/>
                </a:solidFill>
              </a:rPr>
              <a:t>-</a:t>
            </a:r>
            <a:r>
              <a:rPr lang="en-US" altLang="en-US" sz="2000" b="1" dirty="0" err="1">
                <a:solidFill>
                  <a:schemeClr val="tx1"/>
                </a:solidFill>
              </a:rPr>
              <a:t>mjestu</a:t>
            </a:r>
            <a:r>
              <a:rPr lang="en-US" altLang="en-US" sz="2000" b="1" dirty="0">
                <a:solidFill>
                  <a:schemeClr val="tx1"/>
                </a:solidFill>
              </a:rPr>
              <a:t> na jezicima PEMPAL-a (engleski, ruski, bosansko-hrvatsko-srpski).</a:t>
            </a:r>
            <a:r>
              <a:rPr dirty="0"/>
              <a:t> </a:t>
            </a:r>
          </a:p>
          <a:p>
            <a:pPr algn="just">
              <a:defRPr/>
            </a:pPr>
            <a:endParaRPr lang="hr-HR" altLang="en-US" sz="20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Poveznice na sve materijale podijeljene od 2011. navedene su </a:t>
            </a:r>
            <a:r>
              <a:rPr lang="en-US" altLang="en-US" sz="2000" dirty="0">
                <a:solidFill>
                  <a:schemeClr val="tx1"/>
                </a:solidFill>
              </a:rPr>
              <a:t>u dokumentu u vašim pozadinskim materijalima.  </a:t>
            </a:r>
          </a:p>
          <a:p>
            <a:pPr algn="just">
              <a:defRPr/>
            </a:pPr>
            <a:endParaRPr lang="hr-HR" altLang="en-US" sz="8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</a:rPr>
              <a:t>Primjeri iz 2016.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hr-HR" altLang="x-none" sz="2000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en-US" altLang="x-none" sz="1600" dirty="0">
                <a:solidFill>
                  <a:schemeClr val="tx1"/>
                </a:solidFill>
              </a:rPr>
              <a:t>Metodologija razvoja proračuna za građane Kirgiske Republike za 2014. </a:t>
            </a:r>
          </a:p>
          <a:p>
            <a:pPr algn="l">
              <a:buFont typeface="Arial" charset="0"/>
              <a:buChar char="•"/>
            </a:pPr>
            <a:r>
              <a:rPr lang="en-US" altLang="x-none" sz="1600" dirty="0">
                <a:solidFill>
                  <a:schemeClr val="tx1"/>
                </a:solidFill>
              </a:rPr>
              <a:t>Smjernice Ruske Federacije u </a:t>
            </a:r>
            <a:r>
              <a:rPr lang="en-US" altLang="x-none" sz="1600" dirty="0" err="1">
                <a:solidFill>
                  <a:schemeClr val="tx1"/>
                </a:solidFill>
              </a:rPr>
              <a:t>pogledu</a:t>
            </a:r>
            <a:r>
              <a:rPr lang="en-US" altLang="x-none" sz="1600" dirty="0">
                <a:solidFill>
                  <a:schemeClr val="tx1"/>
                </a:solidFill>
              </a:rPr>
              <a:t> </a:t>
            </a:r>
            <a:r>
              <a:rPr lang="en-US" altLang="x-none" sz="1600" dirty="0" err="1">
                <a:solidFill>
                  <a:schemeClr val="tx1"/>
                </a:solidFill>
              </a:rPr>
              <a:t>proračuna</a:t>
            </a:r>
            <a:r>
              <a:rPr lang="hr-HR" altLang="x-none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za</a:t>
            </a:r>
            <a:r>
              <a:rPr lang="en-US" altLang="x-none" sz="1600" dirty="0">
                <a:solidFill>
                  <a:schemeClr val="tx1"/>
                </a:solidFill>
              </a:rPr>
              <a:t> građane (rujan 2015.)</a:t>
            </a:r>
            <a:endParaRPr lang="hr-HR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en-US" altLang="x-none" sz="1600" dirty="0">
                <a:solidFill>
                  <a:schemeClr val="tx1"/>
                </a:solidFill>
              </a:rPr>
              <a:t>Preporuke za proračun za građane (pripremilo Ministarstvo financija Republike Moldove), 2013., Analitički centar</a:t>
            </a:r>
            <a:r>
              <a:rPr lang="en-US" altLang="en-US" sz="1600" dirty="0">
                <a:solidFill>
                  <a:schemeClr val="tx1"/>
                </a:solidFill>
              </a:rPr>
              <a:t>„</a:t>
            </a:r>
            <a:r>
              <a:rPr lang="en-US" altLang="x-none" sz="1600" dirty="0">
                <a:solidFill>
                  <a:schemeClr val="tx1"/>
                </a:solidFill>
              </a:rPr>
              <a:t>Expert Group</a:t>
            </a:r>
            <a:r>
              <a:rPr lang="en-US" altLang="en-US" sz="1600" dirty="0">
                <a:solidFill>
                  <a:schemeClr val="tx1"/>
                </a:solidFill>
              </a:rPr>
              <a:t>”</a:t>
            </a:r>
            <a:r>
              <a:rPr lang="en-US" altLang="x-none" sz="1600" dirty="0">
                <a:solidFill>
                  <a:schemeClr val="tx1"/>
                </a:solidFill>
              </a:rPr>
              <a:t>, Moldova</a:t>
            </a:r>
            <a:endParaRPr lang="hr-HR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en-US" altLang="x-none" sz="1600" dirty="0">
                <a:solidFill>
                  <a:schemeClr val="tx1"/>
                </a:solidFill>
              </a:rPr>
              <a:t>Vodič za izradu proračuna za građane Međunarodnog partnerstva za proračun (IBP)</a:t>
            </a:r>
            <a:endParaRPr lang="hr-HR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en-US" altLang="x-none" sz="1600" dirty="0">
                <a:solidFill>
                  <a:schemeClr val="tx1"/>
                </a:solidFill>
              </a:rPr>
              <a:t>Slovenski Zakon o sustavu plaća u javnom sektoru; dekret o napredovanju službenika u viši platni razred, i kolektivni ugovor </a:t>
            </a:r>
          </a:p>
          <a:p>
            <a:pPr algn="l">
              <a:buFont typeface="Arial" charset="0"/>
              <a:buChar char="•"/>
            </a:pPr>
            <a:r>
              <a:rPr lang="en-US" altLang="x-none" sz="1600" dirty="0">
                <a:solidFill>
                  <a:schemeClr val="tx1"/>
                </a:solidFill>
              </a:rPr>
              <a:t>OECD-ov Priručnik za transparentnost proračuna</a:t>
            </a:r>
            <a:endParaRPr lang="hr-HR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defRPr/>
            </a:pPr>
            <a:endParaRPr lang="hr-HR" alt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</a:rPr>
              <a:t>Za ovaj sastanak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l">
              <a:buFont typeface="Arial" charset="0"/>
              <a:buChar char="•"/>
              <a:defRPr/>
            </a:pPr>
            <a:r>
              <a:rPr lang="en-US" altLang="x-none" sz="1600" dirty="0">
                <a:solidFill>
                  <a:schemeClr val="tx1"/>
                </a:solidFill>
              </a:rPr>
              <a:t>Načela sudjelovanja javnosti u fiskalnoj politici (Globalna inicijativa za fiskalnu transparentnost - GIFT)</a:t>
            </a:r>
          </a:p>
          <a:p>
            <a:pPr algn="l">
              <a:buFont typeface="Arial" charset="0"/>
              <a:buChar char="•"/>
              <a:defRPr/>
            </a:pPr>
            <a:r>
              <a:rPr lang="en-US" altLang="x-none" sz="1600" dirty="0">
                <a:solidFill>
                  <a:schemeClr val="tx1"/>
                </a:solidFill>
              </a:rPr>
              <a:t>Nacrt proizvoda znanja BCOP-a o rješavanju izazova u razvoju proračuna za građane</a:t>
            </a:r>
          </a:p>
          <a:p>
            <a:pPr algn="l">
              <a:defRPr/>
            </a:pPr>
            <a:endParaRPr lang="hr-HR" sz="20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9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5680" y="71120"/>
            <a:ext cx="8001000" cy="5334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</a:rPr>
              <a:t>Nova strategija PEMPAL-a</a:t>
            </a:r>
            <a:endParaRPr lang="hr-HR" alt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736600"/>
            <a:ext cx="7924800" cy="564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en-US" sz="2000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"/>
            <a:ext cx="77724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Izvršni odbor PEMPAL-a suglasan je da je cilj/utjecaj nove strategije sljedeći: </a:t>
            </a:r>
          </a:p>
          <a:p>
            <a:pPr algn="just">
              <a:buClr>
                <a:srgbClr val="C0504D"/>
              </a:buClr>
              <a:buFont typeface="Wingdings" charset="2"/>
              <a:buChar char="ü"/>
            </a:pP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vlade zemalja članica PEMPAL-a iz Europe i srednje Azije služe se javnim resursima učinkovitije i efikasnije, što je rezultat primjene dobrih i unaprjeđenih praksi upravljanja javnim financijama koje su izrađene, podijeljene i promovirane zahvaljujući doprinosu PEMPAL-a.</a:t>
            </a:r>
            <a:r>
              <a:rPr dirty="0"/>
              <a:t>  </a:t>
            </a:r>
          </a:p>
          <a:p>
            <a:pPr algn="just"/>
            <a:r>
              <a:rPr lang="en-US" dirty="0"/>
              <a:t>	</a:t>
            </a:r>
          </a:p>
          <a:p>
            <a:pPr algn="just"/>
            <a:r>
              <a:rPr lang="en-US" sz="1600" dirty="0"/>
              <a:t>Rezultat Strategije PEMPAL-a za 2017. - 2022.:</a:t>
            </a:r>
            <a:r>
              <a:rPr dirty="0"/>
              <a:t> </a:t>
            </a:r>
            <a:endParaRPr lang="hr-HR" sz="1600" i="1" dirty="0">
              <a:solidFill>
                <a:srgbClr val="C0504D"/>
              </a:solidFill>
            </a:endParaRPr>
          </a:p>
          <a:p>
            <a:pPr algn="just">
              <a:buClr>
                <a:srgbClr val="C0504D"/>
              </a:buClr>
              <a:buFont typeface="Wingdings" charset="2"/>
              <a:buChar char="ü"/>
            </a:pP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profesionalna platforma za učenje od kolega koja dobro funkcionira i putem koje se praktičari javnih financija iz zemalja članica mogu umrežavati kako bi ojačali svoje kapacitete te mogli stvoriti i razmijeniti znanje i referentna mjerila.</a:t>
            </a:r>
          </a:p>
          <a:p>
            <a:pPr algn="just"/>
            <a:endParaRPr lang="hr-HR" sz="800" i="1" dirty="0">
              <a:solidFill>
                <a:srgbClr val="C0504D"/>
              </a:solidFill>
              <a:latin typeface="Times New Roman" charset="0"/>
            </a:endParaRPr>
          </a:p>
          <a:p>
            <a:pPr algn="just"/>
            <a:r>
              <a:rPr lang="en-US" sz="1600" dirty="0"/>
              <a:t>Novi strateški okvir sadržava tri područja na kojima treba postići rezultate kako bi PEMPAL ostvario svoje ciljeve.</a:t>
            </a:r>
          </a:p>
          <a:p>
            <a:pPr algn="just"/>
            <a:endParaRPr lang="hr-HR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pPr algn="just"/>
            <a:endParaRPr lang="hr-HR" sz="1200" dirty="0">
              <a:latin typeface="Times New Roman" charset="0"/>
            </a:endParaRPr>
          </a:p>
          <a:p>
            <a:endParaRPr lang="hr-HR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26797966"/>
              </p:ext>
            </p:extLst>
          </p:nvPr>
        </p:nvGraphicFramePr>
        <p:xfrm>
          <a:off x="1818640" y="3625810"/>
          <a:ext cx="611632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385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876300" y="152400"/>
            <a:ext cx="8077200" cy="6972300"/>
          </a:xfrm>
        </p:spPr>
        <p:txBody>
          <a:bodyPr>
            <a:normAutofit/>
          </a:bodyPr>
          <a:lstStyle/>
          <a:p>
            <a:pPr eaLnBrk="1" hangingPunct="1"/>
            <a:r>
              <a:rPr dirty="0"/>
              <a:t> </a:t>
            </a:r>
            <a:r>
              <a:rPr lang="bs-Latn-BA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MONITORING I </a:t>
            </a:r>
            <a:r>
              <a:rPr lang="en-US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IZVJEŠTAVANJE</a:t>
            </a:r>
            <a:r>
              <a:rPr lang="bs-Latn-BA" altLang="x-non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 STRATEGIJI</a:t>
            </a:r>
            <a:endParaRPr lang="en-US" altLang="x-non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endParaRPr lang="hr-HR" sz="12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Strategija će se ocjenjivati prema 12 pokazatelja učinka </a:t>
            </a:r>
            <a:r>
              <a:rPr lang="en-US" sz="2000" dirty="0">
                <a:solidFill>
                  <a:schemeClr val="tx1"/>
                </a:solidFill>
              </a:rPr>
              <a:t>u sklopu okvira rezultata strategije.  Strategija će se provesti putem 15 provedbenih aktivnosti. </a:t>
            </a:r>
            <a:endParaRPr lang="hr-HR" sz="2000" dirty="0">
              <a:solidFill>
                <a:schemeClr val="tx1"/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endParaRPr lang="hr-HR" sz="2000" dirty="0">
              <a:solidFill>
                <a:schemeClr val="tx1"/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Trošak strategije: 12 milijuna USD za razdoblje od pet godina, djelomično financiraju donatori </a:t>
            </a:r>
            <a:r>
              <a:rPr lang="mr-IN" sz="2000" dirty="0">
                <a:solidFill>
                  <a:schemeClr val="tx1"/>
                </a:solidFill>
              </a:rPr>
              <a:t>– SECO je (u sklopu izlazne strategije) osigurao sredstva, a MF Ruske Federacije </a:t>
            </a:r>
            <a:r>
              <a:rPr lang="hr-HR" sz="2000" dirty="0">
                <a:solidFill>
                  <a:schemeClr val="tx1"/>
                </a:solidFill>
              </a:rPr>
              <a:t>osigurava </a:t>
            </a:r>
            <a:r>
              <a:rPr lang="mr-IN" sz="2000" dirty="0">
                <a:solidFill>
                  <a:schemeClr val="tx1"/>
                </a:solidFill>
              </a:rPr>
              <a:t>sredstava. Tražimo druge donatore te ćemo također primijeniti nove pokusne inicijative za unapređenje održivosti (npr. zelena inicijativa, inicijative doprinosa članova). </a:t>
            </a:r>
          </a:p>
          <a:p>
            <a:pPr marL="171450" indent="-171450" algn="just">
              <a:buFont typeface="Arial" charset="0"/>
              <a:buChar char="•"/>
            </a:pPr>
            <a:endParaRPr lang="hr-HR" sz="2000" dirty="0">
              <a:solidFill>
                <a:schemeClr val="tx1"/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Kako bismo potencijalnim donatorima demonstrirali PEMPAL-ov utjecaj, razvili smo priče o uspjehu</a:t>
            </a:r>
            <a:r>
              <a:rPr lang="en-US" sz="2000" dirty="0">
                <a:solidFill>
                  <a:schemeClr val="tx1"/>
                </a:solidFill>
              </a:rPr>
              <a:t>: vidi </a:t>
            </a:r>
            <a:r>
              <a:rPr lang="en-US" sz="2000" dirty="0">
                <a:solidFill>
                  <a:schemeClr val="tx1"/>
                </a:solidFill>
                <a:hlinkClick r:id="rId3" invalidUrl="https://www.pempal.org/success-stories "/>
              </a:rPr>
              <a:t>https://www.pempal.org/success-stories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</a:t>
            </a:r>
            <a:r>
              <a:rPr lang="en-US" sz="2000" dirty="0">
                <a:solidFill>
                  <a:schemeClr val="tx1"/>
                </a:solidFill>
              </a:rPr>
              <a:t> prikupljamo informacije od vas kako bismo dobili osnovne podatke za ocjenjivanje utjecaja strategije tijekom narednih pet godina:</a:t>
            </a:r>
            <a:endParaRPr lang="hr-HR" sz="2000" dirty="0">
              <a:solidFill>
                <a:schemeClr val="tx1"/>
              </a:solidFill>
            </a:endParaRPr>
          </a:p>
          <a:p>
            <a:pPr eaLnBrk="1" hangingPunct="1"/>
            <a:endParaRPr lang="hr-HR" altLang="x-none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2000" b="1" dirty="0">
                <a:solidFill>
                  <a:schemeClr val="accent3">
                    <a:lumMod val="75000"/>
                  </a:schemeClr>
                </a:solidFill>
              </a:rPr>
              <a:t>Hvala vam što ste ispunili anketu prije sastanka.........</a:t>
            </a:r>
            <a:endParaRPr lang="hr-HR" altLang="x-none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2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12300</TotalTime>
  <Words>1746</Words>
  <Application>Microsoft Macintosh PowerPoint</Application>
  <PresentationFormat>On-screen Show (4:3)</PresentationFormat>
  <Paragraphs>216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Zajednica  prakse za proračun (BCOP)</vt:lpstr>
      <vt:lpstr>PowerPoint Presentation</vt:lpstr>
      <vt:lpstr>Strategija BCOP-a</vt:lpstr>
      <vt:lpstr>PowerPoint Presentation</vt:lpstr>
      <vt:lpstr>PowerPoint Presentation</vt:lpstr>
      <vt:lpstr>PowerPoint Presentation</vt:lpstr>
      <vt:lpstr>PowerPoint Presentation</vt:lpstr>
      <vt:lpstr>Nova strategija PEMPAL-a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Bank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BCOP progress</dc:title>
  <dc:creator>Deanna Aubrey</dc:creator>
  <cp:keywords>BCOP progress 2017</cp:keywords>
  <dc:description>Bishkek BCOP plenary meeting 2017</dc:description>
  <cp:lastModifiedBy>Deanna Aubrey</cp:lastModifiedBy>
  <cp:revision>864</cp:revision>
  <cp:lastPrinted>2016-06-02T13:15:29Z</cp:lastPrinted>
  <dcterms:created xsi:type="dcterms:W3CDTF">2012-02-13T09:14:10Z</dcterms:created>
  <dcterms:modified xsi:type="dcterms:W3CDTF">2017-04-10T11:35:48Z</dcterms:modified>
  <cp:category>PEMPAL</cp:category>
</cp:coreProperties>
</file>