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422" r:id="rId2"/>
    <p:sldId id="493" r:id="rId3"/>
    <p:sldId id="447" r:id="rId4"/>
    <p:sldId id="470" r:id="rId5"/>
    <p:sldId id="473" r:id="rId6"/>
    <p:sldId id="487" r:id="rId7"/>
    <p:sldId id="481" r:id="rId8"/>
    <p:sldId id="488" r:id="rId9"/>
    <p:sldId id="490" r:id="rId10"/>
    <p:sldId id="491" r:id="rId11"/>
    <p:sldId id="492" r:id="rId12"/>
    <p:sldId id="494" r:id="rId13"/>
    <p:sldId id="483" r:id="rId14"/>
    <p:sldId id="485" r:id="rId15"/>
    <p:sldId id="486" r:id="rId1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éma alapján készült stílus 1 – 5. jelölőszín">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82" autoAdjust="0"/>
    <p:restoredTop sz="91345" autoAdjust="0"/>
  </p:normalViewPr>
  <p:slideViewPr>
    <p:cSldViewPr>
      <p:cViewPr varScale="1">
        <p:scale>
          <a:sx n="82" d="100"/>
          <a:sy n="82" d="100"/>
        </p:scale>
        <p:origin x="-2272" y="-10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1EB005-E4CC-4982-96FF-E7339FF18516}" type="doc">
      <dgm:prSet loTypeId="urn:microsoft.com/office/officeart/2005/8/layout/pyramid2" loCatId="list" qsTypeId="urn:microsoft.com/office/officeart/2005/8/quickstyle/simple1" qsCatId="simple" csTypeId="urn:microsoft.com/office/officeart/2005/8/colors/colorful1#1" csCatId="colorful" phldr="1"/>
      <dgm:spPr/>
    </dgm:pt>
    <dgm:pt modelId="{26040911-C236-4419-9D75-552E3D029C6D}">
      <dgm:prSet phldrT="[Text]" custT="1"/>
      <dgm:spPr/>
      <dgm:t>
        <a:bodyPr/>
        <a:lstStyle/>
        <a:p>
          <a:pPr algn="l"/>
          <a:r>
            <a:rPr lang="en-US" sz="1100" b="1" i="0">
              <a:solidFill>
                <a:srgbClr val="1F497D"/>
              </a:solidFill>
              <a:latin typeface="Calibri"/>
            </a:rPr>
            <a:t>DEPTH AND RELEVANCE</a:t>
          </a:r>
        </a:p>
      </dgm:t>
    </dgm:pt>
    <dgm:pt modelId="{2AA8BA84-87FF-4638-8871-153093E2AF45}" type="parTrans" cxnId="{3E250AA8-3E0C-4193-91E0-A483960A3449}">
      <dgm:prSet/>
      <dgm:spPr/>
      <dgm:t>
        <a:bodyPr/>
        <a:lstStyle/>
        <a:p>
          <a:endParaRPr lang="en-US"/>
        </a:p>
      </dgm:t>
    </dgm:pt>
    <dgm:pt modelId="{EF680FCE-A367-4520-B5FD-67EA18E7DC2C}" type="sibTrans" cxnId="{3E250AA8-3E0C-4193-91E0-A483960A3449}">
      <dgm:prSet/>
      <dgm:spPr/>
      <dgm:t>
        <a:bodyPr/>
        <a:lstStyle/>
        <a:p>
          <a:endParaRPr lang="en-US"/>
        </a:p>
      </dgm:t>
    </dgm:pt>
    <dgm:pt modelId="{6230B75E-809D-43E3-82BA-A2BC4137A063}">
      <dgm:prSet phldrT="[Text]" custT="1"/>
      <dgm:spPr>
        <a:ln>
          <a:solidFill>
            <a:schemeClr val="accent2"/>
          </a:solidFill>
        </a:ln>
      </dgm:spPr>
      <dgm:t>
        <a:bodyPr/>
        <a:lstStyle/>
        <a:p>
          <a:pPr algn="l"/>
          <a:r>
            <a:rPr lang="en-US" sz="1100" b="1" i="0">
              <a:solidFill>
                <a:srgbClr val="1F497D"/>
              </a:solidFill>
              <a:latin typeface="Calibri"/>
            </a:rPr>
            <a:t>QUALITY</a:t>
          </a:r>
        </a:p>
      </dgm:t>
    </dgm:pt>
    <dgm:pt modelId="{9C42AD0F-4D42-428E-B7E2-F965A8E1B31A}" type="parTrans" cxnId="{CC93BB5B-2775-4C78-892E-AC6A8C077736}">
      <dgm:prSet/>
      <dgm:spPr/>
      <dgm:t>
        <a:bodyPr/>
        <a:lstStyle/>
        <a:p>
          <a:endParaRPr lang="en-US"/>
        </a:p>
      </dgm:t>
    </dgm:pt>
    <dgm:pt modelId="{0871BD56-5EA1-4474-8579-6D179437C6E8}" type="sibTrans" cxnId="{CC93BB5B-2775-4C78-892E-AC6A8C077736}">
      <dgm:prSet/>
      <dgm:spPr/>
      <dgm:t>
        <a:bodyPr/>
        <a:lstStyle/>
        <a:p>
          <a:endParaRPr lang="en-US"/>
        </a:p>
      </dgm:t>
    </dgm:pt>
    <dgm:pt modelId="{3E5E9307-394A-41FC-9F0D-45D7D92F4E37}">
      <dgm:prSet phldrT="[Text]" custT="1"/>
      <dgm:spPr>
        <a:ln>
          <a:solidFill>
            <a:schemeClr val="accent2"/>
          </a:solidFill>
        </a:ln>
      </dgm:spPr>
      <dgm:t>
        <a:bodyPr/>
        <a:lstStyle/>
        <a:p>
          <a:pPr algn="l"/>
          <a:r>
            <a:rPr lang="en-US" sz="1100" b="1" i="0">
              <a:solidFill>
                <a:schemeClr val="tx2"/>
              </a:solidFill>
              <a:latin typeface="Calibri"/>
            </a:rPr>
            <a:t>IMPACT </a:t>
          </a:r>
        </a:p>
      </dgm:t>
    </dgm:pt>
    <dgm:pt modelId="{2E091FB0-5BED-4A35-AE60-32E4079AF7F2}" type="parTrans" cxnId="{62E06D3C-AF9D-4DE1-8254-99DE8D064ADE}">
      <dgm:prSet/>
      <dgm:spPr/>
      <dgm:t>
        <a:bodyPr/>
        <a:lstStyle/>
        <a:p>
          <a:endParaRPr lang="en-US"/>
        </a:p>
      </dgm:t>
    </dgm:pt>
    <dgm:pt modelId="{920A1B1C-6892-44A1-93F3-402036AE3697}" type="sibTrans" cxnId="{62E06D3C-AF9D-4DE1-8254-99DE8D064ADE}">
      <dgm:prSet/>
      <dgm:spPr/>
      <dgm:t>
        <a:bodyPr/>
        <a:lstStyle/>
        <a:p>
          <a:endParaRPr lang="en-US"/>
        </a:p>
      </dgm:t>
    </dgm:pt>
    <dgm:pt modelId="{B1B66CA7-3413-40F8-BA96-7ECBC55E0C09}">
      <dgm:prSet custT="1"/>
      <dgm:spPr/>
      <dgm:t>
        <a:bodyPr/>
        <a:lstStyle/>
        <a:p>
          <a:pPr algn="just"/>
          <a:r>
            <a:rPr lang="en-US" sz="1100" b="1" i="0" dirty="0">
              <a:solidFill>
                <a:srgbClr val="1F497D"/>
              </a:solidFill>
              <a:latin typeface="Calibri"/>
            </a:rPr>
            <a:t>Result 1</a:t>
          </a:r>
          <a:r>
            <a:rPr lang="en-US" sz="1100" b="0" i="0" dirty="0">
              <a:solidFill>
                <a:srgbClr val="1F497D"/>
              </a:solidFill>
              <a:latin typeface="Calibri"/>
            </a:rPr>
            <a:t>: PFM reform priorit</a:t>
          </a:r>
          <a:r>
            <a:rPr lang="bs-Latn-BA" sz="1100" b="0" i="0" dirty="0">
              <a:solidFill>
                <a:srgbClr val="1F497D"/>
              </a:solidFill>
              <a:latin typeface="Calibri"/>
            </a:rPr>
            <a:t>ies</a:t>
          </a:r>
          <a:r>
            <a:rPr lang="en-US" sz="1100" b="0" i="0" dirty="0">
              <a:solidFill>
                <a:srgbClr val="1F497D"/>
              </a:solidFill>
              <a:latin typeface="Calibri"/>
            </a:rPr>
            <a:t> of member countries in the functional areas of budget, treasury and internal audit/internal control, including cross-functional priorities, are addressed by the network platform.</a:t>
          </a:r>
        </a:p>
      </dgm:t>
    </dgm:pt>
    <dgm:pt modelId="{D460ED38-06FD-4DD8-AA69-E00E953DC72C}" type="parTrans" cxnId="{A57C7BFD-6D28-4723-8027-F9EC6A38111E}">
      <dgm:prSet/>
      <dgm:spPr/>
      <dgm:t>
        <a:bodyPr/>
        <a:lstStyle/>
        <a:p>
          <a:endParaRPr lang="en-US"/>
        </a:p>
      </dgm:t>
    </dgm:pt>
    <dgm:pt modelId="{309F1DF4-5854-4B0E-A124-540D507AC155}" type="sibTrans" cxnId="{A57C7BFD-6D28-4723-8027-F9EC6A38111E}">
      <dgm:prSet/>
      <dgm:spPr/>
      <dgm:t>
        <a:bodyPr/>
        <a:lstStyle/>
        <a:p>
          <a:endParaRPr lang="en-US"/>
        </a:p>
      </dgm:t>
    </dgm:pt>
    <dgm:pt modelId="{3D8CE2B0-3145-4971-B6B6-0BC9ABF835E8}">
      <dgm:prSet custT="1"/>
      <dgm:spPr>
        <a:ln>
          <a:solidFill>
            <a:schemeClr val="accent2"/>
          </a:solidFill>
        </a:ln>
      </dgm:spPr>
      <dgm:t>
        <a:bodyPr/>
        <a:lstStyle/>
        <a:p>
          <a:pPr algn="just"/>
          <a:r>
            <a:rPr lang="en-US" sz="1100" b="1" i="0" u="none">
              <a:solidFill>
                <a:schemeClr val="tx2"/>
              </a:solidFill>
              <a:latin typeface="Calibri"/>
            </a:rPr>
            <a:t>Result 3</a:t>
          </a:r>
          <a:r>
            <a:rPr lang="en-US" sz="1100" b="0" i="0" u="none">
              <a:solidFill>
                <a:schemeClr val="tx2"/>
              </a:solidFill>
              <a:latin typeface="Calibri"/>
            </a:rPr>
            <a:t>: PEMPAL is a viable network which is supported by committed PFM professionals, member countries, and a range of development partners, who see the value and benefit in the network as a tool to improve member country PFM performance.   </a:t>
          </a:r>
        </a:p>
      </dgm:t>
    </dgm:pt>
    <dgm:pt modelId="{768C9E36-656E-497A-9C52-2C11B46C7450}" type="sibTrans" cxnId="{A9EA2AD2-5B40-481C-BA13-4B4D77713376}">
      <dgm:prSet/>
      <dgm:spPr/>
      <dgm:t>
        <a:bodyPr/>
        <a:lstStyle/>
        <a:p>
          <a:endParaRPr lang="en-US"/>
        </a:p>
      </dgm:t>
    </dgm:pt>
    <dgm:pt modelId="{F45DA43C-19FA-4916-BF95-E6E8A430A82B}" type="parTrans" cxnId="{A9EA2AD2-5B40-481C-BA13-4B4D77713376}">
      <dgm:prSet/>
      <dgm:spPr/>
      <dgm:t>
        <a:bodyPr/>
        <a:lstStyle/>
        <a:p>
          <a:endParaRPr lang="en-US"/>
        </a:p>
      </dgm:t>
    </dgm:pt>
    <dgm:pt modelId="{4ABCDCE8-C60E-42FE-A985-622F03703AE9}">
      <dgm:prSet custT="1"/>
      <dgm:spPr>
        <a:ln>
          <a:solidFill>
            <a:schemeClr val="accent2"/>
          </a:solidFill>
        </a:ln>
      </dgm:spPr>
      <dgm:t>
        <a:bodyPr/>
        <a:lstStyle/>
        <a:p>
          <a:pPr algn="just"/>
          <a:r>
            <a:rPr lang="bs-Latn-BA" sz="1100" b="1" i="0">
              <a:solidFill>
                <a:srgbClr val="1F497D"/>
              </a:solidFill>
              <a:latin typeface="Calibri"/>
            </a:rPr>
            <a:t>Result </a:t>
          </a:r>
          <a:r>
            <a:rPr lang="en-US" sz="1100" b="1" i="0">
              <a:solidFill>
                <a:srgbClr val="1F497D"/>
              </a:solidFill>
              <a:latin typeface="Calibri"/>
            </a:rPr>
            <a:t>2</a:t>
          </a:r>
          <a:r>
            <a:rPr lang="en-US" sz="1100" b="0" i="0">
              <a:solidFill>
                <a:srgbClr val="1F497D"/>
              </a:solidFill>
              <a:latin typeface="Calibri"/>
            </a:rPr>
            <a:t>:</a:t>
          </a:r>
          <a:r>
            <a:rPr lang="bs-Latn-BA" sz="1100" b="0" i="0">
              <a:solidFill>
                <a:srgbClr val="1F497D"/>
              </a:solidFill>
              <a:latin typeface="Calibri"/>
            </a:rPr>
            <a:t> </a:t>
          </a:r>
          <a:r>
            <a:rPr lang="en-US" sz="1100" b="0" i="0">
              <a:solidFill>
                <a:srgbClr val="1F497D"/>
              </a:solidFill>
              <a:latin typeface="Calibri"/>
            </a:rPr>
            <a:t>High </a:t>
          </a:r>
          <a:r>
            <a:rPr lang="en-US" sz="1100" b="0" i="0" u="none">
              <a:solidFill>
                <a:srgbClr val="1F497D"/>
              </a:solidFill>
              <a:latin typeface="Calibri"/>
            </a:rPr>
            <a:t>quality and relevant network services and resources are developed and delivered to support the PFM practices and reform needs of members.</a:t>
          </a:r>
          <a:endParaRPr lang="en-US" sz="1100" b="0" i="0">
            <a:solidFill>
              <a:srgbClr val="1F497D"/>
            </a:solidFill>
            <a:latin typeface="Calibri"/>
          </a:endParaRPr>
        </a:p>
      </dgm:t>
    </dgm:pt>
    <dgm:pt modelId="{0622AC93-27BE-45B9-9FD0-A28EDE542C2F}" type="parTrans" cxnId="{02BCF3A3-C698-4FDB-9D9A-8D05E90EAC27}">
      <dgm:prSet/>
      <dgm:spPr/>
      <dgm:t>
        <a:bodyPr/>
        <a:lstStyle/>
        <a:p>
          <a:endParaRPr lang="en-US"/>
        </a:p>
      </dgm:t>
    </dgm:pt>
    <dgm:pt modelId="{DC1EB96F-A947-4DED-8321-BCD277F910B3}" type="sibTrans" cxnId="{02BCF3A3-C698-4FDB-9D9A-8D05E90EAC27}">
      <dgm:prSet/>
      <dgm:spPr/>
      <dgm:t>
        <a:bodyPr/>
        <a:lstStyle/>
        <a:p>
          <a:endParaRPr lang="en-US"/>
        </a:p>
      </dgm:t>
    </dgm:pt>
    <dgm:pt modelId="{DB78F5B0-DCC3-F94F-93B5-7A350CAE7584}">
      <dgm:prSet custT="1"/>
      <dgm:spPr>
        <a:ln>
          <a:solidFill>
            <a:schemeClr val="accent2"/>
          </a:solidFill>
        </a:ln>
      </dgm:spPr>
      <dgm:t>
        <a:bodyPr/>
        <a:lstStyle/>
        <a:p>
          <a:pPr algn="just"/>
          <a:endParaRPr lang="en-US" sz="1100" b="0" i="0">
            <a:latin typeface="Calibri"/>
          </a:endParaRPr>
        </a:p>
      </dgm:t>
    </dgm:pt>
    <dgm:pt modelId="{26885CAC-FB22-3A46-92C7-43957EBDD88E}" type="parTrans" cxnId="{260360FE-895A-EB45-A789-386F59186A08}">
      <dgm:prSet/>
      <dgm:spPr/>
      <dgm:t>
        <a:bodyPr/>
        <a:lstStyle/>
        <a:p>
          <a:endParaRPr lang="en-US"/>
        </a:p>
      </dgm:t>
    </dgm:pt>
    <dgm:pt modelId="{B1310A1B-E594-1348-97DF-C7E2D8678C37}" type="sibTrans" cxnId="{260360FE-895A-EB45-A789-386F59186A08}">
      <dgm:prSet/>
      <dgm:spPr/>
      <dgm:t>
        <a:bodyPr/>
        <a:lstStyle/>
        <a:p>
          <a:endParaRPr lang="en-US"/>
        </a:p>
      </dgm:t>
    </dgm:pt>
    <dgm:pt modelId="{3FC5D54D-3FA4-44B6-AC6E-6163E51C4437}" type="pres">
      <dgm:prSet presAssocID="{F81EB005-E4CC-4982-96FF-E7339FF18516}" presName="compositeShape" presStyleCnt="0">
        <dgm:presLayoutVars>
          <dgm:dir/>
          <dgm:resizeHandles/>
        </dgm:presLayoutVars>
      </dgm:prSet>
      <dgm:spPr/>
    </dgm:pt>
    <dgm:pt modelId="{0F1BBC3F-E82A-4544-9BB1-385302DB41E7}" type="pres">
      <dgm:prSet presAssocID="{F81EB005-E4CC-4982-96FF-E7339FF18516}" presName="pyramid" presStyleLbl="node1" presStyleIdx="0" presStyleCnt="1" custScaleX="157764" custScaleY="92593" custLinFactNeighborX="1381" custLinFactNeighborY="-77"/>
      <dgm:spPr/>
    </dgm:pt>
    <dgm:pt modelId="{F1D1E40D-4F5C-484C-9F89-645143443D80}" type="pres">
      <dgm:prSet presAssocID="{F81EB005-E4CC-4982-96FF-E7339FF18516}" presName="theList" presStyleCnt="0"/>
      <dgm:spPr/>
    </dgm:pt>
    <dgm:pt modelId="{DC415831-17CC-41B6-830D-12DCBA00840E}" type="pres">
      <dgm:prSet presAssocID="{26040911-C236-4419-9D75-552E3D029C6D}" presName="aNode" presStyleLbl="fgAcc1" presStyleIdx="0" presStyleCnt="3" custScaleX="287739" custScaleY="673561" custLinFactY="1031275" custLinFactNeighborX="-7845" custLinFactNeighborY="1100000">
        <dgm:presLayoutVars>
          <dgm:bulletEnabled val="1"/>
        </dgm:presLayoutVars>
      </dgm:prSet>
      <dgm:spPr/>
      <dgm:t>
        <a:bodyPr/>
        <a:lstStyle/>
        <a:p>
          <a:endParaRPr lang="en-US"/>
        </a:p>
      </dgm:t>
    </dgm:pt>
    <dgm:pt modelId="{AE80257C-0F8E-402F-BEC5-B3D9728137C1}" type="pres">
      <dgm:prSet presAssocID="{26040911-C236-4419-9D75-552E3D029C6D}" presName="aSpace" presStyleCnt="0"/>
      <dgm:spPr/>
    </dgm:pt>
    <dgm:pt modelId="{D77215B8-CA8E-4BD9-9894-57C945721220}" type="pres">
      <dgm:prSet presAssocID="{6230B75E-809D-43E3-82BA-A2BC4137A063}" presName="aNode" presStyleLbl="fgAcc1" presStyleIdx="1" presStyleCnt="3" custScaleX="277793" custScaleY="488541" custLinFactNeighborX="-10470" custLinFactNeighborY="-91957">
        <dgm:presLayoutVars>
          <dgm:bulletEnabled val="1"/>
        </dgm:presLayoutVars>
      </dgm:prSet>
      <dgm:spPr/>
      <dgm:t>
        <a:bodyPr/>
        <a:lstStyle/>
        <a:p>
          <a:endParaRPr lang="en-US"/>
        </a:p>
      </dgm:t>
    </dgm:pt>
    <dgm:pt modelId="{FEB58834-2BBE-4E79-BF37-A8B0F3A504C6}" type="pres">
      <dgm:prSet presAssocID="{6230B75E-809D-43E3-82BA-A2BC4137A063}" presName="aSpace" presStyleCnt="0"/>
      <dgm:spPr/>
    </dgm:pt>
    <dgm:pt modelId="{8C406122-ADCC-4513-AFA1-0ECDA99643A9}" type="pres">
      <dgm:prSet presAssocID="{3E5E9307-394A-41FC-9F0D-45D7D92F4E37}" presName="aNode" presStyleLbl="fgAcc1" presStyleIdx="2" presStyleCnt="3" custScaleX="274102" custScaleY="643738" custLinFactY="-1035981" custLinFactNeighborX="-10733" custLinFactNeighborY="-1100000">
        <dgm:presLayoutVars>
          <dgm:bulletEnabled val="1"/>
        </dgm:presLayoutVars>
      </dgm:prSet>
      <dgm:spPr/>
      <dgm:t>
        <a:bodyPr/>
        <a:lstStyle/>
        <a:p>
          <a:endParaRPr lang="en-US"/>
        </a:p>
      </dgm:t>
    </dgm:pt>
    <dgm:pt modelId="{507D41DA-345C-4E76-AE03-031A5F00765D}" type="pres">
      <dgm:prSet presAssocID="{3E5E9307-394A-41FC-9F0D-45D7D92F4E37}" presName="aSpace" presStyleCnt="0"/>
      <dgm:spPr/>
    </dgm:pt>
  </dgm:ptLst>
  <dgm:cxnLst>
    <dgm:cxn modelId="{A57C7BFD-6D28-4723-8027-F9EC6A38111E}" srcId="{26040911-C236-4419-9D75-552E3D029C6D}" destId="{B1B66CA7-3413-40F8-BA96-7ECBC55E0C09}" srcOrd="0" destOrd="0" parTransId="{D460ED38-06FD-4DD8-AA69-E00E953DC72C}" sibTransId="{309F1DF4-5854-4B0E-A124-540D507AC155}"/>
    <dgm:cxn modelId="{7A26453D-372C-614C-AFAB-2A3C784CE231}" type="presOf" srcId="{B1B66CA7-3413-40F8-BA96-7ECBC55E0C09}" destId="{DC415831-17CC-41B6-830D-12DCBA00840E}" srcOrd="0" destOrd="1" presId="urn:microsoft.com/office/officeart/2005/8/layout/pyramid2"/>
    <dgm:cxn modelId="{CC93BB5B-2775-4C78-892E-AC6A8C077736}" srcId="{F81EB005-E4CC-4982-96FF-E7339FF18516}" destId="{6230B75E-809D-43E3-82BA-A2BC4137A063}" srcOrd="1" destOrd="0" parTransId="{9C42AD0F-4D42-428E-B7E2-F965A8E1B31A}" sibTransId="{0871BD56-5EA1-4474-8579-6D179437C6E8}"/>
    <dgm:cxn modelId="{A9EA2AD2-5B40-481C-BA13-4B4D77713376}" srcId="{3E5E9307-394A-41FC-9F0D-45D7D92F4E37}" destId="{3D8CE2B0-3145-4971-B6B6-0BC9ABF835E8}" srcOrd="0" destOrd="0" parTransId="{F45DA43C-19FA-4916-BF95-E6E8A430A82B}" sibTransId="{768C9E36-656E-497A-9C52-2C11B46C7450}"/>
    <dgm:cxn modelId="{3E250AA8-3E0C-4193-91E0-A483960A3449}" srcId="{F81EB005-E4CC-4982-96FF-E7339FF18516}" destId="{26040911-C236-4419-9D75-552E3D029C6D}" srcOrd="0" destOrd="0" parTransId="{2AA8BA84-87FF-4638-8871-153093E2AF45}" sibTransId="{EF680FCE-A367-4520-B5FD-67EA18E7DC2C}"/>
    <dgm:cxn modelId="{C7F195AE-FFFC-B140-A63A-70782666C18E}" type="presOf" srcId="{DB78F5B0-DCC3-F94F-93B5-7A350CAE7584}" destId="{D77215B8-CA8E-4BD9-9894-57C945721220}" srcOrd="0" destOrd="2" presId="urn:microsoft.com/office/officeart/2005/8/layout/pyramid2"/>
    <dgm:cxn modelId="{3F6C0819-F0A2-244C-A2C1-AE77B49BC1FC}" type="presOf" srcId="{F81EB005-E4CC-4982-96FF-E7339FF18516}" destId="{3FC5D54D-3FA4-44B6-AC6E-6163E51C4437}" srcOrd="0" destOrd="0" presId="urn:microsoft.com/office/officeart/2005/8/layout/pyramid2"/>
    <dgm:cxn modelId="{02BCF3A3-C698-4FDB-9D9A-8D05E90EAC27}" srcId="{6230B75E-809D-43E3-82BA-A2BC4137A063}" destId="{4ABCDCE8-C60E-42FE-A985-622F03703AE9}" srcOrd="0" destOrd="0" parTransId="{0622AC93-27BE-45B9-9FD0-A28EDE542C2F}" sibTransId="{DC1EB96F-A947-4DED-8321-BCD277F910B3}"/>
    <dgm:cxn modelId="{260360FE-895A-EB45-A789-386F59186A08}" srcId="{6230B75E-809D-43E3-82BA-A2BC4137A063}" destId="{DB78F5B0-DCC3-F94F-93B5-7A350CAE7584}" srcOrd="1" destOrd="0" parTransId="{26885CAC-FB22-3A46-92C7-43957EBDD88E}" sibTransId="{B1310A1B-E594-1348-97DF-C7E2D8678C37}"/>
    <dgm:cxn modelId="{83B8649A-DFF8-C249-9951-75E0BB515115}" type="presOf" srcId="{6230B75E-809D-43E3-82BA-A2BC4137A063}" destId="{D77215B8-CA8E-4BD9-9894-57C945721220}" srcOrd="0" destOrd="0" presId="urn:microsoft.com/office/officeart/2005/8/layout/pyramid2"/>
    <dgm:cxn modelId="{F5B9231E-5DBB-6B44-B138-F2F40B53F6CB}" type="presOf" srcId="{3D8CE2B0-3145-4971-B6B6-0BC9ABF835E8}" destId="{8C406122-ADCC-4513-AFA1-0ECDA99643A9}" srcOrd="0" destOrd="1" presId="urn:microsoft.com/office/officeart/2005/8/layout/pyramid2"/>
    <dgm:cxn modelId="{01B29136-69A8-2441-973F-FD98F30E07D9}" type="presOf" srcId="{3E5E9307-394A-41FC-9F0D-45D7D92F4E37}" destId="{8C406122-ADCC-4513-AFA1-0ECDA99643A9}" srcOrd="0" destOrd="0" presId="urn:microsoft.com/office/officeart/2005/8/layout/pyramid2"/>
    <dgm:cxn modelId="{E66C024A-06F2-CC4F-A12B-BEDB0E466ECD}" type="presOf" srcId="{26040911-C236-4419-9D75-552E3D029C6D}" destId="{DC415831-17CC-41B6-830D-12DCBA00840E}" srcOrd="0" destOrd="0" presId="urn:microsoft.com/office/officeart/2005/8/layout/pyramid2"/>
    <dgm:cxn modelId="{62E06D3C-AF9D-4DE1-8254-99DE8D064ADE}" srcId="{F81EB005-E4CC-4982-96FF-E7339FF18516}" destId="{3E5E9307-394A-41FC-9F0D-45D7D92F4E37}" srcOrd="2" destOrd="0" parTransId="{2E091FB0-5BED-4A35-AE60-32E4079AF7F2}" sibTransId="{920A1B1C-6892-44A1-93F3-402036AE3697}"/>
    <dgm:cxn modelId="{BD79529F-FED9-844E-A5DA-D84256CDA961}" type="presOf" srcId="{4ABCDCE8-C60E-42FE-A985-622F03703AE9}" destId="{D77215B8-CA8E-4BD9-9894-57C945721220}" srcOrd="0" destOrd="1" presId="urn:microsoft.com/office/officeart/2005/8/layout/pyramid2"/>
    <dgm:cxn modelId="{F0F5DE76-DB59-1D47-8887-B3ADC4448B51}" type="presParOf" srcId="{3FC5D54D-3FA4-44B6-AC6E-6163E51C4437}" destId="{0F1BBC3F-E82A-4544-9BB1-385302DB41E7}" srcOrd="0" destOrd="0" presId="urn:microsoft.com/office/officeart/2005/8/layout/pyramid2"/>
    <dgm:cxn modelId="{85B3BCA4-0682-8649-AA73-E1E1729DA5CE}" type="presParOf" srcId="{3FC5D54D-3FA4-44B6-AC6E-6163E51C4437}" destId="{F1D1E40D-4F5C-484C-9F89-645143443D80}" srcOrd="1" destOrd="0" presId="urn:microsoft.com/office/officeart/2005/8/layout/pyramid2"/>
    <dgm:cxn modelId="{640834F4-4C1E-0441-8918-81098A2FAAA0}" type="presParOf" srcId="{F1D1E40D-4F5C-484C-9F89-645143443D80}" destId="{DC415831-17CC-41B6-830D-12DCBA00840E}" srcOrd="0" destOrd="0" presId="urn:microsoft.com/office/officeart/2005/8/layout/pyramid2"/>
    <dgm:cxn modelId="{9E12649E-AC81-4642-BCAB-392D03D65443}" type="presParOf" srcId="{F1D1E40D-4F5C-484C-9F89-645143443D80}" destId="{AE80257C-0F8E-402F-BEC5-B3D9728137C1}" srcOrd="1" destOrd="0" presId="urn:microsoft.com/office/officeart/2005/8/layout/pyramid2"/>
    <dgm:cxn modelId="{02209DD0-2AA2-6545-B6D3-43BF9A3EC3ED}" type="presParOf" srcId="{F1D1E40D-4F5C-484C-9F89-645143443D80}" destId="{D77215B8-CA8E-4BD9-9894-57C945721220}" srcOrd="2" destOrd="0" presId="urn:microsoft.com/office/officeart/2005/8/layout/pyramid2"/>
    <dgm:cxn modelId="{6326DCD5-8470-0A43-B376-85CB2FB266A1}" type="presParOf" srcId="{F1D1E40D-4F5C-484C-9F89-645143443D80}" destId="{FEB58834-2BBE-4E79-BF37-A8B0F3A504C6}" srcOrd="3" destOrd="0" presId="urn:microsoft.com/office/officeart/2005/8/layout/pyramid2"/>
    <dgm:cxn modelId="{CCB9CA4B-EAB6-004D-97E3-9DA7E26A9296}" type="presParOf" srcId="{F1D1E40D-4F5C-484C-9F89-645143443D80}" destId="{8C406122-ADCC-4513-AFA1-0ECDA99643A9}" srcOrd="4" destOrd="0" presId="urn:microsoft.com/office/officeart/2005/8/layout/pyramid2"/>
    <dgm:cxn modelId="{AECCC195-A70F-3649-B073-41AF0D613F83}" type="presParOf" srcId="{F1D1E40D-4F5C-484C-9F89-645143443D80}" destId="{507D41DA-345C-4E76-AE03-031A5F00765D}"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BBC3F-E82A-4544-9BB1-385302DB41E7}">
      <dsp:nvSpPr>
        <dsp:cNvPr id="0" name=""/>
        <dsp:cNvSpPr/>
      </dsp:nvSpPr>
      <dsp:spPr>
        <a:xfrm>
          <a:off x="-60886" y="111917"/>
          <a:ext cx="4868754" cy="2857512"/>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415831-17CC-41B6-830D-12DCBA00840E}">
      <dsp:nvSpPr>
        <dsp:cNvPr id="0" name=""/>
        <dsp:cNvSpPr/>
      </dsp:nvSpPr>
      <dsp:spPr>
        <a:xfrm>
          <a:off x="290514" y="1873704"/>
          <a:ext cx="5771943" cy="901301"/>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b="1" i="0" kern="1200">
              <a:solidFill>
                <a:srgbClr val="1F497D"/>
              </a:solidFill>
              <a:latin typeface="Calibri"/>
            </a:rPr>
            <a:t>DEPTH AND RELEVANCE</a:t>
          </a:r>
        </a:p>
        <a:p>
          <a:pPr marL="57150" lvl="1" indent="-57150" algn="just" defTabSz="488950">
            <a:lnSpc>
              <a:spcPct val="90000"/>
            </a:lnSpc>
            <a:spcBef>
              <a:spcPct val="0"/>
            </a:spcBef>
            <a:spcAft>
              <a:spcPct val="15000"/>
            </a:spcAft>
            <a:buChar char="••"/>
          </a:pPr>
          <a:r>
            <a:rPr lang="en-US" sz="1100" b="1" i="0" kern="1200" dirty="0">
              <a:solidFill>
                <a:srgbClr val="1F497D"/>
              </a:solidFill>
              <a:latin typeface="Calibri"/>
            </a:rPr>
            <a:t>Result 1</a:t>
          </a:r>
          <a:r>
            <a:rPr lang="en-US" sz="1100" b="0" i="0" kern="1200" dirty="0">
              <a:solidFill>
                <a:srgbClr val="1F497D"/>
              </a:solidFill>
              <a:latin typeface="Calibri"/>
            </a:rPr>
            <a:t>: PFM reform priorit</a:t>
          </a:r>
          <a:r>
            <a:rPr lang="bs-Latn-BA" sz="1100" b="0" i="0" kern="1200" dirty="0">
              <a:solidFill>
                <a:srgbClr val="1F497D"/>
              </a:solidFill>
              <a:latin typeface="Calibri"/>
            </a:rPr>
            <a:t>ies</a:t>
          </a:r>
          <a:r>
            <a:rPr lang="en-US" sz="1100" b="0" i="0" kern="1200" dirty="0">
              <a:solidFill>
                <a:srgbClr val="1F497D"/>
              </a:solidFill>
              <a:latin typeface="Calibri"/>
            </a:rPr>
            <a:t> of member countries in the functional areas of budget, treasury and internal audit/internal control, including cross-functional priorities, are addressed by the network platform.</a:t>
          </a:r>
        </a:p>
      </dsp:txBody>
      <dsp:txXfrm>
        <a:off x="334512" y="1917702"/>
        <a:ext cx="5683947" cy="813305"/>
      </dsp:txXfrm>
    </dsp:sp>
    <dsp:sp modelId="{D77215B8-CA8E-4BD9-9894-57C945721220}">
      <dsp:nvSpPr>
        <dsp:cNvPr id="0" name=""/>
        <dsp:cNvSpPr/>
      </dsp:nvSpPr>
      <dsp:spPr>
        <a:xfrm>
          <a:off x="337614" y="1212397"/>
          <a:ext cx="5572430" cy="653723"/>
        </a:xfrm>
        <a:prstGeom prst="round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b="1" i="0" kern="1200">
              <a:solidFill>
                <a:srgbClr val="1F497D"/>
              </a:solidFill>
              <a:latin typeface="Calibri"/>
            </a:rPr>
            <a:t>QUALITY</a:t>
          </a:r>
        </a:p>
        <a:p>
          <a:pPr marL="57150" lvl="1" indent="-57150" algn="just" defTabSz="488950">
            <a:lnSpc>
              <a:spcPct val="90000"/>
            </a:lnSpc>
            <a:spcBef>
              <a:spcPct val="0"/>
            </a:spcBef>
            <a:spcAft>
              <a:spcPct val="15000"/>
            </a:spcAft>
            <a:buChar char="••"/>
          </a:pPr>
          <a:r>
            <a:rPr lang="bs-Latn-BA" sz="1100" b="1" i="0" kern="1200">
              <a:solidFill>
                <a:srgbClr val="1F497D"/>
              </a:solidFill>
              <a:latin typeface="Calibri"/>
            </a:rPr>
            <a:t>Result </a:t>
          </a:r>
          <a:r>
            <a:rPr lang="en-US" sz="1100" b="1" i="0" kern="1200">
              <a:solidFill>
                <a:srgbClr val="1F497D"/>
              </a:solidFill>
              <a:latin typeface="Calibri"/>
            </a:rPr>
            <a:t>2</a:t>
          </a:r>
          <a:r>
            <a:rPr lang="en-US" sz="1100" b="0" i="0" kern="1200">
              <a:solidFill>
                <a:srgbClr val="1F497D"/>
              </a:solidFill>
              <a:latin typeface="Calibri"/>
            </a:rPr>
            <a:t>:</a:t>
          </a:r>
          <a:r>
            <a:rPr lang="bs-Latn-BA" sz="1100" b="0" i="0" kern="1200">
              <a:solidFill>
                <a:srgbClr val="1F497D"/>
              </a:solidFill>
              <a:latin typeface="Calibri"/>
            </a:rPr>
            <a:t> </a:t>
          </a:r>
          <a:r>
            <a:rPr lang="en-US" sz="1100" b="0" i="0" kern="1200">
              <a:solidFill>
                <a:srgbClr val="1F497D"/>
              </a:solidFill>
              <a:latin typeface="Calibri"/>
            </a:rPr>
            <a:t>High </a:t>
          </a:r>
          <a:r>
            <a:rPr lang="en-US" sz="1100" b="0" i="0" u="none" kern="1200">
              <a:solidFill>
                <a:srgbClr val="1F497D"/>
              </a:solidFill>
              <a:latin typeface="Calibri"/>
            </a:rPr>
            <a:t>quality and relevant network services and resources are developed and delivered to support the PFM practices and reform needs of members.</a:t>
          </a:r>
          <a:endParaRPr lang="en-US" sz="1100" b="0" i="0" kern="1200">
            <a:solidFill>
              <a:srgbClr val="1F497D"/>
            </a:solidFill>
            <a:latin typeface="Calibri"/>
          </a:endParaRPr>
        </a:p>
        <a:p>
          <a:pPr marL="57150" lvl="1" indent="-57150" algn="just" defTabSz="488950">
            <a:lnSpc>
              <a:spcPct val="90000"/>
            </a:lnSpc>
            <a:spcBef>
              <a:spcPct val="0"/>
            </a:spcBef>
            <a:spcAft>
              <a:spcPct val="15000"/>
            </a:spcAft>
            <a:buChar char="••"/>
          </a:pPr>
          <a:endParaRPr lang="en-US" sz="1100" b="0" i="0" kern="1200">
            <a:latin typeface="Calibri"/>
          </a:endParaRPr>
        </a:p>
      </dsp:txBody>
      <dsp:txXfrm>
        <a:off x="369526" y="1244309"/>
        <a:ext cx="5508606" cy="589899"/>
      </dsp:txXfrm>
    </dsp:sp>
    <dsp:sp modelId="{8C406122-ADCC-4513-AFA1-0ECDA99643A9}">
      <dsp:nvSpPr>
        <dsp:cNvPr id="0" name=""/>
        <dsp:cNvSpPr/>
      </dsp:nvSpPr>
      <dsp:spPr>
        <a:xfrm>
          <a:off x="369358" y="327977"/>
          <a:ext cx="5498390" cy="861394"/>
        </a:xfrm>
        <a:prstGeom prst="round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b="1" i="0" kern="1200">
              <a:solidFill>
                <a:schemeClr val="tx2"/>
              </a:solidFill>
              <a:latin typeface="Calibri"/>
            </a:rPr>
            <a:t>IMPACT </a:t>
          </a:r>
        </a:p>
        <a:p>
          <a:pPr marL="57150" lvl="1" indent="-57150" algn="just" defTabSz="488950">
            <a:lnSpc>
              <a:spcPct val="90000"/>
            </a:lnSpc>
            <a:spcBef>
              <a:spcPct val="0"/>
            </a:spcBef>
            <a:spcAft>
              <a:spcPct val="15000"/>
            </a:spcAft>
            <a:buChar char="••"/>
          </a:pPr>
          <a:r>
            <a:rPr lang="en-US" sz="1100" b="1" i="0" u="none" kern="1200">
              <a:solidFill>
                <a:schemeClr val="tx2"/>
              </a:solidFill>
              <a:latin typeface="Calibri"/>
            </a:rPr>
            <a:t>Result 3</a:t>
          </a:r>
          <a:r>
            <a:rPr lang="en-US" sz="1100" b="0" i="0" u="none" kern="1200">
              <a:solidFill>
                <a:schemeClr val="tx2"/>
              </a:solidFill>
              <a:latin typeface="Calibri"/>
            </a:rPr>
            <a:t>: PEMPAL is a viable network which is supported by committed PFM professionals, member countries, and a range of development partners, who see the value and benefit in the network as a tool to improve member country PFM performance.   </a:t>
          </a:r>
        </a:p>
      </dsp:txBody>
      <dsp:txXfrm>
        <a:off x="411408" y="370027"/>
        <a:ext cx="5414290" cy="77729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2F69F348-2C7F-401C-92D7-DC4CE7899B6F}" type="datetimeFigureOut">
              <a:rPr lang="en-US" smtClean="0"/>
              <a:pPr/>
              <a:t>10/04/17</a:t>
            </a:fld>
            <a:endParaRPr lang="en-US" dirty="0"/>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EDDAE607-FF26-4835-9EAD-DBB3FB491D1B}" type="slidenum">
              <a:rPr lang="en-US" smtClean="0"/>
              <a:pPr/>
              <a:t>‹#›</a:t>
            </a:fld>
            <a:endParaRPr lang="en-US" dirty="0"/>
          </a:p>
        </p:txBody>
      </p:sp>
    </p:spTree>
    <p:extLst>
      <p:ext uri="{BB962C8B-B14F-4D97-AF65-F5344CB8AC3E}">
        <p14:creationId xmlns:p14="http://schemas.microsoft.com/office/powerpoint/2010/main" val="110229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3907AD67-7C60-4008-9560-6C146AAB157C}" type="datetimeFigureOut">
              <a:rPr lang="en-US" smtClean="0"/>
              <a:pPr/>
              <a:t>10/04/17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E66FA965-B4FE-420C-8A3C-83B71E304D16}" type="slidenum">
              <a:rPr lang="en-US" smtClean="0"/>
              <a:pPr/>
              <a:t>‹#›</a:t>
            </a:fld>
            <a:endParaRPr lang="en-US" dirty="0"/>
          </a:p>
        </p:txBody>
      </p:sp>
    </p:spTree>
    <p:extLst>
      <p:ext uri="{BB962C8B-B14F-4D97-AF65-F5344CB8AC3E}">
        <p14:creationId xmlns:p14="http://schemas.microsoft.com/office/powerpoint/2010/main" val="421617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BF0F43-3359-469A-945E-E61A90F614E0}" type="slidenum">
              <a:rPr lang="en-US" altLang="en-US" smtClean="0"/>
              <a:pPr>
                <a:spcBef>
                  <a:spcPct val="0"/>
                </a:spcBef>
              </a:pPr>
              <a:t>1</a:t>
            </a:fld>
            <a:endParaRPr lang="en-US" altLang="en-US"/>
          </a:p>
        </p:txBody>
      </p:sp>
    </p:spTree>
    <p:extLst>
      <p:ext uri="{BB962C8B-B14F-4D97-AF65-F5344CB8AC3E}">
        <p14:creationId xmlns:p14="http://schemas.microsoft.com/office/powerpoint/2010/main" val="977017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x-none">
              <a:ea typeface="ＭＳ Ｐゴシック" charset="-128"/>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7DE1998-636B-354C-92EF-61887064A3CD}" type="slidenum">
              <a:rPr lang="en-US" altLang="x-none" sz="1200">
                <a:latin typeface="Calibri" charset="0"/>
              </a:rPr>
              <a:pPr/>
              <a:t>11</a:t>
            </a:fld>
            <a:endParaRPr lang="en-US" altLang="x-none" sz="1200">
              <a:latin typeface="Calibri" charset="0"/>
            </a:endParaRPr>
          </a:p>
        </p:txBody>
      </p:sp>
    </p:spTree>
    <p:extLst>
      <p:ext uri="{BB962C8B-B14F-4D97-AF65-F5344CB8AC3E}">
        <p14:creationId xmlns:p14="http://schemas.microsoft.com/office/powerpoint/2010/main" val="522290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x-none" baseline="0" dirty="0">
              <a:ea typeface="ＭＳ Ｐゴシック" charset="-128"/>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7DE1998-636B-354C-92EF-61887064A3CD}" type="slidenum">
              <a:rPr lang="en-US" altLang="x-none" sz="1200">
                <a:latin typeface="Calibri" charset="0"/>
              </a:rPr>
              <a:pPr/>
              <a:t>12</a:t>
            </a:fld>
            <a:endParaRPr lang="en-US" altLang="x-none" sz="1200">
              <a:latin typeface="Calibri" charset="0"/>
            </a:endParaRPr>
          </a:p>
        </p:txBody>
      </p:sp>
    </p:spTree>
    <p:extLst>
      <p:ext uri="{BB962C8B-B14F-4D97-AF65-F5344CB8AC3E}">
        <p14:creationId xmlns:p14="http://schemas.microsoft.com/office/powerpoint/2010/main" val="1495596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7DE1998-636B-354C-92EF-61887064A3CD}" type="slidenum">
              <a:rPr lang="en-US" altLang="x-none" sz="1200">
                <a:latin typeface="Calibri" charset="0"/>
              </a:rPr>
              <a:pPr/>
              <a:t>13</a:t>
            </a:fld>
            <a:endParaRPr lang="en-US" altLang="x-none" sz="1200">
              <a:latin typeface="Calibri" charset="0"/>
            </a:endParaRPr>
          </a:p>
        </p:txBody>
      </p:sp>
    </p:spTree>
    <p:extLst>
      <p:ext uri="{BB962C8B-B14F-4D97-AF65-F5344CB8AC3E}">
        <p14:creationId xmlns:p14="http://schemas.microsoft.com/office/powerpoint/2010/main" val="441199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x-none">
              <a:ea typeface="ＭＳ Ｐゴシック" charset="-128"/>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7948547-ACF9-7845-910B-C01C9C7370CD}" type="slidenum">
              <a:rPr lang="en-US" altLang="x-none" sz="1200">
                <a:latin typeface="Calibri" charset="0"/>
              </a:rPr>
              <a:pPr/>
              <a:t>14</a:t>
            </a:fld>
            <a:endParaRPr lang="en-US" altLang="x-none" sz="1200">
              <a:latin typeface="Calibri" charset="0"/>
            </a:endParaRPr>
          </a:p>
        </p:txBody>
      </p:sp>
    </p:spTree>
    <p:extLst>
      <p:ext uri="{BB962C8B-B14F-4D97-AF65-F5344CB8AC3E}">
        <p14:creationId xmlns:p14="http://schemas.microsoft.com/office/powerpoint/2010/main" val="1291744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x-none">
              <a:ea typeface="ＭＳ Ｐゴシック" charset="-128"/>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0BA677E-25E0-9B4B-A5CE-2F72BF1C2EF8}" type="slidenum">
              <a:rPr lang="en-US" altLang="x-none" sz="1200">
                <a:latin typeface="Calibri" charset="0"/>
              </a:rPr>
              <a:pPr/>
              <a:t>15</a:t>
            </a:fld>
            <a:endParaRPr lang="en-US" altLang="x-none" sz="1200">
              <a:latin typeface="Calibri" charset="0"/>
            </a:endParaRPr>
          </a:p>
        </p:txBody>
      </p:sp>
    </p:spTree>
    <p:extLst>
      <p:ext uri="{BB962C8B-B14F-4D97-AF65-F5344CB8AC3E}">
        <p14:creationId xmlns:p14="http://schemas.microsoft.com/office/powerpoint/2010/main" val="202637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2</a:t>
            </a:fld>
            <a:endParaRPr lang="en-US" dirty="0"/>
          </a:p>
        </p:txBody>
      </p:sp>
    </p:spTree>
    <p:extLst>
      <p:ext uri="{BB962C8B-B14F-4D97-AF65-F5344CB8AC3E}">
        <p14:creationId xmlns:p14="http://schemas.microsoft.com/office/powerpoint/2010/main" val="41387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D622A-FA6C-4C43-BAC2-8B004B22F7E0}" type="slidenum">
              <a:rPr lang="en-US" smtClean="0">
                <a:cs typeface="Arial" charset="0"/>
              </a:rPr>
              <a:pPr fontAlgn="base">
                <a:spcBef>
                  <a:spcPct val="0"/>
                </a:spcBef>
                <a:spcAft>
                  <a:spcPct val="0"/>
                </a:spcAft>
                <a:defRPr/>
              </a:pPr>
              <a:t>3</a:t>
            </a:fld>
            <a:endParaRPr lang="en-US">
              <a:cs typeface="Arial" charset="0"/>
            </a:endParaRPr>
          </a:p>
        </p:txBody>
      </p:sp>
    </p:spTree>
    <p:extLst>
      <p:ext uri="{BB962C8B-B14F-4D97-AF65-F5344CB8AC3E}">
        <p14:creationId xmlns:p14="http://schemas.microsoft.com/office/powerpoint/2010/main" val="53050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x-none">
              <a:ea typeface="ＭＳ Ｐゴシック" charset="-128"/>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067EA8C-6608-5341-A8A4-F4015FAED316}" type="slidenum">
              <a:rPr lang="en-US" altLang="x-none" sz="1200">
                <a:latin typeface="Calibri" charset="0"/>
              </a:rPr>
              <a:pPr/>
              <a:t>5</a:t>
            </a:fld>
            <a:endParaRPr lang="en-US" altLang="x-none" sz="1200">
              <a:latin typeface="Calibri" charset="0"/>
            </a:endParaRPr>
          </a:p>
        </p:txBody>
      </p:sp>
    </p:spTree>
    <p:extLst>
      <p:ext uri="{BB962C8B-B14F-4D97-AF65-F5344CB8AC3E}">
        <p14:creationId xmlns:p14="http://schemas.microsoft.com/office/powerpoint/2010/main" val="423340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x-none">
              <a:ea typeface="ＭＳ Ｐゴシック" charset="-128"/>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067EA8C-6608-5341-A8A4-F4015FAED316}" type="slidenum">
              <a:rPr lang="en-US" altLang="x-none" sz="1200">
                <a:latin typeface="Calibri" charset="0"/>
              </a:rPr>
              <a:pPr/>
              <a:t>6</a:t>
            </a:fld>
            <a:endParaRPr lang="en-US" altLang="x-none" sz="1200">
              <a:latin typeface="Calibri" charset="0"/>
            </a:endParaRPr>
          </a:p>
        </p:txBody>
      </p:sp>
    </p:spTree>
    <p:extLst>
      <p:ext uri="{BB962C8B-B14F-4D97-AF65-F5344CB8AC3E}">
        <p14:creationId xmlns:p14="http://schemas.microsoft.com/office/powerpoint/2010/main" val="186840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x-none">
              <a:ea typeface="ＭＳ Ｐゴシック" charset="-128"/>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520E538-DC9E-164A-B3AE-9DF74248CE94}" type="slidenum">
              <a:rPr lang="en-US" altLang="x-none" sz="1200">
                <a:latin typeface="Calibri" charset="0"/>
              </a:rPr>
              <a:pPr/>
              <a:t>7</a:t>
            </a:fld>
            <a:endParaRPr lang="en-US" altLang="x-none" sz="1200">
              <a:latin typeface="Calibri" charset="0"/>
            </a:endParaRPr>
          </a:p>
        </p:txBody>
      </p:sp>
    </p:spTree>
    <p:extLst>
      <p:ext uri="{BB962C8B-B14F-4D97-AF65-F5344CB8AC3E}">
        <p14:creationId xmlns:p14="http://schemas.microsoft.com/office/powerpoint/2010/main" val="1801308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D622A-FA6C-4C43-BAC2-8B004B22F7E0}" type="slidenum">
              <a:rPr lang="en-US" smtClean="0">
                <a:cs typeface="Arial" charset="0"/>
              </a:rPr>
              <a:pPr fontAlgn="base">
                <a:spcBef>
                  <a:spcPct val="0"/>
                </a:spcBef>
                <a:spcAft>
                  <a:spcPct val="0"/>
                </a:spcAft>
                <a:defRPr/>
              </a:pPr>
              <a:t>8</a:t>
            </a:fld>
            <a:endParaRPr lang="en-US">
              <a:cs typeface="Arial" charset="0"/>
            </a:endParaRPr>
          </a:p>
        </p:txBody>
      </p:sp>
    </p:spTree>
    <p:extLst>
      <p:ext uri="{BB962C8B-B14F-4D97-AF65-F5344CB8AC3E}">
        <p14:creationId xmlns:p14="http://schemas.microsoft.com/office/powerpoint/2010/main" val="1361081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x-none">
              <a:ea typeface="ＭＳ Ｐゴシック" charset="-128"/>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7DE1998-636B-354C-92EF-61887064A3CD}" type="slidenum">
              <a:rPr lang="en-US" altLang="x-none" sz="1200">
                <a:latin typeface="Calibri" charset="0"/>
              </a:rPr>
              <a:pPr/>
              <a:t>9</a:t>
            </a:fld>
            <a:endParaRPr lang="en-US" altLang="x-none" sz="1200">
              <a:latin typeface="Calibri" charset="0"/>
            </a:endParaRPr>
          </a:p>
        </p:txBody>
      </p:sp>
    </p:spTree>
    <p:extLst>
      <p:ext uri="{BB962C8B-B14F-4D97-AF65-F5344CB8AC3E}">
        <p14:creationId xmlns:p14="http://schemas.microsoft.com/office/powerpoint/2010/main" val="1378310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x-none">
              <a:ea typeface="ＭＳ Ｐゴシック" charset="-128"/>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7DE1998-636B-354C-92EF-61887064A3CD}" type="slidenum">
              <a:rPr lang="en-US" altLang="x-none" sz="1200">
                <a:latin typeface="Calibri" charset="0"/>
              </a:rPr>
              <a:pPr/>
              <a:t>10</a:t>
            </a:fld>
            <a:endParaRPr lang="en-US" altLang="x-none" sz="1200">
              <a:latin typeface="Calibri" charset="0"/>
            </a:endParaRPr>
          </a:p>
        </p:txBody>
      </p:sp>
    </p:spTree>
    <p:extLst>
      <p:ext uri="{BB962C8B-B14F-4D97-AF65-F5344CB8AC3E}">
        <p14:creationId xmlns:p14="http://schemas.microsoft.com/office/powerpoint/2010/main" val="939958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BF2E64-0A67-474B-A639-17E615330E46}" type="datetime1">
              <a:rPr lang="en-US" smtClean="0"/>
              <a:pPr/>
              <a:t>10/04/17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415727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02589C-FC03-4259-8BBC-0BD281CB6FD4}" type="datetime1">
              <a:rPr lang="en-US" smtClean="0"/>
              <a:pPr/>
              <a:t>10/04/17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76460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EECDC-4F87-4C25-B3AD-A2774A9FCBD3}" type="datetime1">
              <a:rPr lang="en-US" smtClean="0"/>
              <a:pPr/>
              <a:t>10/04/17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366221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EF2C02-1F7B-454E-8A54-3041221DBA6F}" type="datetime1">
              <a:rPr lang="en-US" smtClean="0"/>
              <a:pPr/>
              <a:t>10/04/17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6936-CDE1-44C9-8756-609327187BEC}" type="datetime1">
              <a:rPr lang="en-US" smtClean="0"/>
              <a:pPr/>
              <a:t>10/04/17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61359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EDC727-D177-4367-A10D-85F66D20A87B}" type="datetime1">
              <a:rPr lang="en-US" smtClean="0"/>
              <a:pPr/>
              <a:t>10/04/17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51029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327EE1-2D06-409D-94E9-C88BA720C917}" type="datetime1">
              <a:rPr lang="en-US" smtClean="0"/>
              <a:pPr/>
              <a:t>10/04/17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74892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672D95-2A0A-4837-AE48-53DD1A2E57A4}" type="datetime1">
              <a:rPr lang="en-US" smtClean="0"/>
              <a:pPr/>
              <a:t>10/04/17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82920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18A60B-CE01-4442-B45E-2835CD8C19AA}" type="datetime1">
              <a:rPr lang="en-US" smtClean="0"/>
              <a:pPr/>
              <a:t>10/04/17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26851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01E71-AD02-4FB2-A70E-7F4274975F0E}" type="datetime1">
              <a:rPr lang="en-US" smtClean="0"/>
              <a:pPr/>
              <a:t>10/04/17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63271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C8F447-F262-404B-9C87-E9F53C2B0C74}" type="datetime1">
              <a:rPr lang="en-US" smtClean="0"/>
              <a:pPr/>
              <a:t>10/04/17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1859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1495E1-C638-4617-8F56-1143B3659993}" type="datetime1">
              <a:rPr lang="en-US" smtClean="0"/>
              <a:pPr/>
              <a:t>10/04/17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6748380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F2C02-1F7B-454E-8A54-3041221DBA6F}" type="datetime1">
              <a:rPr lang="en-US" smtClean="0"/>
              <a:pPr/>
              <a:t>10/04/17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46111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8.emf"/><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9.emf"/><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0.emf"/><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pempal.org/about/action-plans/bcop" TargetMode="Externa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41.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9" Type="http://schemas.openxmlformats.org/officeDocument/2006/relationships/image" Target="../media/image9.png"/><Relationship Id="rId20" Type="http://schemas.openxmlformats.org/officeDocument/2006/relationships/image" Target="../media/image20.png"/><Relationship Id="rId21" Type="http://schemas.openxmlformats.org/officeDocument/2006/relationships/image" Target="../media/image21.png"/><Relationship Id="rId22" Type="http://schemas.openxmlformats.org/officeDocument/2006/relationships/image" Target="../media/image22.png"/><Relationship Id="rId23" Type="http://schemas.openxmlformats.org/officeDocument/2006/relationships/image" Target="../media/image23.jpeg"/><Relationship Id="rId24" Type="http://schemas.openxmlformats.org/officeDocument/2006/relationships/image" Target="../media/image1.jpe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1" Type="http://schemas.openxmlformats.org/officeDocument/2006/relationships/image" Target="../media/image33.jpeg"/><Relationship Id="rId12" Type="http://schemas.openxmlformats.org/officeDocument/2006/relationships/image" Target="../media/image34.jpeg"/><Relationship Id="rId13" Type="http://schemas.openxmlformats.org/officeDocument/2006/relationships/image" Target="../media/image35.JPG"/><Relationship Id="rId14" Type="http://schemas.openxmlformats.org/officeDocument/2006/relationships/image" Target="../media/image36.jpeg"/><Relationship Id="rId15" Type="http://schemas.openxmlformats.org/officeDocument/2006/relationships/image" Target="../media/image37.jpeg"/><Relationship Id="rId1" Type="http://schemas.openxmlformats.org/officeDocument/2006/relationships/slideLayout" Target="../slideLayouts/slideLayout1.xml"/><Relationship Id="rId2" Type="http://schemas.openxmlformats.org/officeDocument/2006/relationships/image" Target="../media/image24.jpe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hyperlink" Target="https://www.pempal.org/event/steering-committee-meetings" TargetMode="External"/><Relationship Id="rId4" Type="http://schemas.openxmlformats.org/officeDocument/2006/relationships/hyperlink" Target="https://www.pempal.org/about/governance/ex-com-bcop" TargetMode="Externa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hyperlink" Target="https://www.pempal.org/success_stories" TargetMode="Externa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838200" y="1828800"/>
            <a:ext cx="7848600" cy="1924050"/>
          </a:xfrm>
        </p:spPr>
        <p:txBody>
          <a:bodyPr>
            <a:noAutofit/>
          </a:bodyPr>
          <a:lstStyle/>
          <a:p>
            <a:r>
              <a:rPr lang="en-US" altLang="en-US" b="1" dirty="0">
                <a:solidFill>
                  <a:srgbClr val="0070C0"/>
                </a:solidFill>
                <a:cs typeface="Times New Roman" pitchFamily="18" charset="0"/>
              </a:rPr>
              <a:t>Budget </a:t>
            </a:r>
            <a:br>
              <a:rPr lang="en-US" altLang="en-US" b="1" dirty="0">
                <a:solidFill>
                  <a:srgbClr val="0070C0"/>
                </a:solidFill>
                <a:cs typeface="Times New Roman" pitchFamily="18" charset="0"/>
              </a:rPr>
            </a:br>
            <a:r>
              <a:rPr lang="en-US" altLang="en-US" b="1" dirty="0">
                <a:solidFill>
                  <a:srgbClr val="0070C0"/>
                </a:solidFill>
                <a:cs typeface="Times New Roman" pitchFamily="18" charset="0"/>
              </a:rPr>
              <a:t>Community of Practice (BCOP)</a:t>
            </a:r>
          </a:p>
        </p:txBody>
      </p:sp>
      <p:sp>
        <p:nvSpPr>
          <p:cNvPr id="3" name="Subtitle 2"/>
          <p:cNvSpPr>
            <a:spLocks noGrp="1"/>
          </p:cNvSpPr>
          <p:nvPr>
            <p:ph type="subTitle" idx="1"/>
          </p:nvPr>
        </p:nvSpPr>
        <p:spPr>
          <a:xfrm>
            <a:off x="1066800" y="4038600"/>
            <a:ext cx="7620000" cy="1371600"/>
          </a:xfrm>
        </p:spPr>
        <p:txBody>
          <a:bodyPr rtlCol="0">
            <a:normAutofit/>
          </a:bodyPr>
          <a:lstStyle/>
          <a:p>
            <a:pPr eaLnBrk="1" fontAlgn="auto" hangingPunct="1">
              <a:spcAft>
                <a:spcPts val="0"/>
              </a:spcAft>
              <a:defRPr/>
            </a:pPr>
            <a:endParaRPr lang="en-US" sz="1200" i="1" dirty="0">
              <a:solidFill>
                <a:srgbClr val="000000"/>
              </a:solidFill>
            </a:endParaRPr>
          </a:p>
          <a:p>
            <a:pPr eaLnBrk="1" fontAlgn="auto" hangingPunct="1">
              <a:spcAft>
                <a:spcPts val="0"/>
              </a:spcAft>
              <a:defRPr/>
            </a:pPr>
            <a:r>
              <a:rPr lang="en-US" sz="2400" i="1" dirty="0">
                <a:solidFill>
                  <a:srgbClr val="000000"/>
                </a:solidFill>
              </a:rPr>
              <a:t>Update on BCOP Activities</a:t>
            </a:r>
          </a:p>
          <a:p>
            <a:pPr eaLnBrk="1" fontAlgn="auto" hangingPunct="1">
              <a:spcAft>
                <a:spcPts val="0"/>
              </a:spcAft>
              <a:defRPr/>
            </a:pPr>
            <a:endParaRPr lang="en-US" sz="2400" i="1" dirty="0">
              <a:solidFill>
                <a:srgbClr val="000000"/>
              </a:solidFill>
            </a:endParaRPr>
          </a:p>
          <a:p>
            <a:pPr eaLnBrk="1" fontAlgn="auto" hangingPunct="1">
              <a:spcAft>
                <a:spcPts val="0"/>
              </a:spcAft>
              <a:defRPr/>
            </a:pPr>
            <a:endParaRPr lang="en-US" sz="2400" i="1" dirty="0">
              <a:solidFill>
                <a:srgbClr val="000000"/>
              </a:solidFill>
            </a:endParaRPr>
          </a:p>
        </p:txBody>
      </p:sp>
      <p:pic>
        <p:nvPicPr>
          <p:cNvPr id="4100"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Рисунок 15" descr="pempal-logo-top.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28600"/>
            <a:ext cx="3581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5"/>
          <p:cNvSpPr txBox="1">
            <a:spLocks noChangeArrowheads="1"/>
          </p:cNvSpPr>
          <p:nvPr/>
        </p:nvSpPr>
        <p:spPr bwMode="auto">
          <a:xfrm>
            <a:off x="1752600" y="5943600"/>
            <a:ext cx="6172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err="1"/>
              <a:t>Kanat</a:t>
            </a:r>
            <a:r>
              <a:rPr lang="en-US" altLang="en-US" sz="1800" dirty="0"/>
              <a:t> </a:t>
            </a:r>
            <a:r>
              <a:rPr lang="en-US" altLang="en-US" sz="1800" dirty="0" err="1"/>
              <a:t>Asangulov</a:t>
            </a:r>
            <a:r>
              <a:rPr lang="en-US" altLang="en-US" sz="1800" dirty="0"/>
              <a:t>, BCOP Executive Committee</a:t>
            </a:r>
          </a:p>
          <a:p>
            <a:pPr algn="ctr" eaLnBrk="1" hangingPunct="1">
              <a:spcBef>
                <a:spcPct val="0"/>
              </a:spcBef>
              <a:buFontTx/>
              <a:buNone/>
            </a:pPr>
            <a:r>
              <a:rPr lang="en-US" altLang="en-US" sz="1800" dirty="0"/>
              <a:t>Ministry of Finance, Kyrgyz Republic</a:t>
            </a:r>
          </a:p>
          <a:p>
            <a:pPr algn="ctr" eaLnBrk="1" hangingPunct="1">
              <a:spcBef>
                <a:spcPct val="0"/>
              </a:spcBef>
              <a:buFontTx/>
              <a:buNone/>
            </a:pPr>
            <a:r>
              <a:rPr lang="en-US" altLang="en-US" sz="1800" dirty="0"/>
              <a:t>12 April 2017</a:t>
            </a:r>
          </a:p>
        </p:txBody>
      </p:sp>
    </p:spTree>
    <p:extLst>
      <p:ext uri="{BB962C8B-B14F-4D97-AF65-F5344CB8AC3E}">
        <p14:creationId xmlns:p14="http://schemas.microsoft.com/office/powerpoint/2010/main" val="1230106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ubtitle 2"/>
          <p:cNvSpPr>
            <a:spLocks noGrp="1"/>
          </p:cNvSpPr>
          <p:nvPr>
            <p:ph type="subTitle" idx="1"/>
          </p:nvPr>
        </p:nvSpPr>
        <p:spPr>
          <a:xfrm>
            <a:off x="876300" y="152400"/>
            <a:ext cx="8077200" cy="6705600"/>
          </a:xfrm>
        </p:spPr>
        <p:txBody>
          <a:bodyPr>
            <a:normAutofit/>
          </a:bodyPr>
          <a:lstStyle/>
          <a:p>
            <a:pPr eaLnBrk="1" hangingPunct="1"/>
            <a:r>
              <a:rPr lang="en-US" altLang="x-none" sz="2800" b="1" dirty="0">
                <a:solidFill>
                  <a:schemeClr val="tx2">
                    <a:lumMod val="60000"/>
                    <a:lumOff val="40000"/>
                  </a:schemeClr>
                </a:solidFill>
                <a:ea typeface="ＭＳ Ｐゴシック" charset="-128"/>
              </a:rPr>
              <a:t> </a:t>
            </a:r>
            <a:r>
              <a:rPr lang="en-US" altLang="x-none" b="1" dirty="0">
                <a:solidFill>
                  <a:schemeClr val="tx2">
                    <a:lumMod val="60000"/>
                    <a:lumOff val="40000"/>
                  </a:schemeClr>
                </a:solidFill>
                <a:ea typeface="ＭＳ Ｐゴシック" charset="-128"/>
              </a:rPr>
              <a:t>IMPACT OF BCOP (Overall) </a:t>
            </a:r>
            <a:endParaRPr lang="en-US" sz="2800" b="1" dirty="0">
              <a:solidFill>
                <a:schemeClr val="tx2">
                  <a:lumMod val="60000"/>
                  <a:lumOff val="40000"/>
                </a:schemeClr>
              </a:solidFill>
              <a:ea typeface="ＭＳ Ｐゴシック" charset="-128"/>
            </a:endParaRPr>
          </a:p>
          <a:p>
            <a:pPr algn="just"/>
            <a:endParaRPr lang="en-US" sz="1000" dirty="0">
              <a:solidFill>
                <a:schemeClr val="tx1"/>
              </a:solidFill>
            </a:endParaRPr>
          </a:p>
          <a:p>
            <a:pPr algn="just"/>
            <a:r>
              <a:rPr lang="en-US" sz="2000" dirty="0">
                <a:solidFill>
                  <a:schemeClr val="tx1"/>
                </a:solidFill>
              </a:rPr>
              <a:t>Here is where we are starting from</a:t>
            </a:r>
            <a:r>
              <a:rPr lang="mr-IN" sz="2000" dirty="0">
                <a:solidFill>
                  <a:schemeClr val="tx1"/>
                </a:solidFill>
              </a:rPr>
              <a:t>……</a:t>
            </a:r>
            <a:r>
              <a:rPr lang="en-GB" sz="2000" dirty="0">
                <a:solidFill>
                  <a:schemeClr val="tx1"/>
                </a:solidFill>
              </a:rPr>
              <a:t>we will redo this survey at the mid-term of the strategy (after December 2019) and at end (after June 2022)</a:t>
            </a:r>
            <a:endParaRPr lang="en-US" sz="2000" dirty="0">
              <a:solidFill>
                <a:schemeClr val="tx1"/>
              </a:solidFill>
            </a:endParaRPr>
          </a:p>
          <a:p>
            <a:pPr algn="just"/>
            <a:endParaRPr lang="en-US" altLang="x-none" sz="1000" b="1" dirty="0">
              <a:solidFill>
                <a:schemeClr val="accent3">
                  <a:lumMod val="75000"/>
                </a:schemeClr>
              </a:solidFill>
            </a:endParaRPr>
          </a:p>
          <a:p>
            <a:r>
              <a:rPr lang="en-US" altLang="x-none" sz="1900" b="1" dirty="0">
                <a:solidFill>
                  <a:schemeClr val="accent3">
                    <a:lumMod val="75000"/>
                  </a:schemeClr>
                </a:solidFill>
              </a:rPr>
              <a:t>Chart 1 shows 10 of the 18 countries who completed the pre-meeting survey indicated that BCOP has had a high impact (with 4 countries each indicating either significant or moderate impact and 0 low impact).</a:t>
            </a:r>
          </a:p>
          <a:p>
            <a:pPr algn="just"/>
            <a:endParaRPr lang="en-US" altLang="x-none" sz="2000" b="1" dirty="0">
              <a:solidFill>
                <a:schemeClr val="accent3">
                  <a:lumMod val="75000"/>
                </a:schemeClr>
              </a:solidFill>
              <a:ea typeface="ＭＳ Ｐゴシック" charset="-128"/>
            </a:endParaRPr>
          </a:p>
          <a:p>
            <a:pPr algn="just"/>
            <a:endParaRPr lang="en-US" altLang="x-none" sz="2000" b="1" dirty="0">
              <a:solidFill>
                <a:schemeClr val="accent3">
                  <a:lumMod val="75000"/>
                </a:schemeClr>
              </a:solidFill>
              <a:ea typeface="ＭＳ Ｐゴシック" charset="-128"/>
            </a:endParaRPr>
          </a:p>
          <a:p>
            <a:pPr algn="l" eaLnBrk="1" hangingPunct="1">
              <a:buFont typeface="Arial" charset="0"/>
              <a:buChar char="•"/>
            </a:pPr>
            <a:endParaRPr lang="en-US" altLang="x-none" sz="2000" dirty="0">
              <a:solidFill>
                <a:schemeClr val="tx1"/>
              </a:solidFill>
              <a:ea typeface="ＭＳ Ｐゴシック" charset="-128"/>
            </a:endParaRPr>
          </a:p>
        </p:txBody>
      </p:sp>
      <p:pic>
        <p:nvPicPr>
          <p:cNvPr id="41986"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876300" y="2698376"/>
            <a:ext cx="7658100" cy="4159624"/>
          </a:xfrm>
          <a:prstGeom prst="rect">
            <a:avLst/>
          </a:prstGeom>
        </p:spPr>
      </p:pic>
    </p:spTree>
    <p:extLst>
      <p:ext uri="{BB962C8B-B14F-4D97-AF65-F5344CB8AC3E}">
        <p14:creationId xmlns:p14="http://schemas.microsoft.com/office/powerpoint/2010/main" val="806049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ubtitle 2"/>
          <p:cNvSpPr>
            <a:spLocks noGrp="1"/>
          </p:cNvSpPr>
          <p:nvPr>
            <p:ph type="subTitle" idx="1"/>
          </p:nvPr>
        </p:nvSpPr>
        <p:spPr>
          <a:xfrm>
            <a:off x="876300" y="152400"/>
            <a:ext cx="8077200" cy="6972300"/>
          </a:xfrm>
        </p:spPr>
        <p:txBody>
          <a:bodyPr>
            <a:normAutofit/>
          </a:bodyPr>
          <a:lstStyle/>
          <a:p>
            <a:pPr eaLnBrk="1" hangingPunct="1"/>
            <a:r>
              <a:rPr lang="en-US" altLang="x-none" sz="2800" b="1" dirty="0">
                <a:solidFill>
                  <a:schemeClr val="tx2">
                    <a:lumMod val="60000"/>
                    <a:lumOff val="40000"/>
                  </a:schemeClr>
                </a:solidFill>
                <a:ea typeface="ＭＳ Ｐゴシック" charset="-128"/>
              </a:rPr>
              <a:t> </a:t>
            </a:r>
            <a:r>
              <a:rPr lang="en-US" altLang="x-none" b="1" dirty="0">
                <a:solidFill>
                  <a:schemeClr val="tx2">
                    <a:lumMod val="60000"/>
                    <a:lumOff val="40000"/>
                  </a:schemeClr>
                </a:solidFill>
                <a:ea typeface="ＭＳ Ｐゴシック" charset="-128"/>
              </a:rPr>
              <a:t>IMPACT OF BCOP (PFM thematic area)</a:t>
            </a:r>
          </a:p>
          <a:p>
            <a:pPr marL="171450" indent="-171450" algn="just">
              <a:buFont typeface="Arial" charset="0"/>
              <a:buChar char="•"/>
            </a:pPr>
            <a:endParaRPr lang="en-US" altLang="x-none" sz="2000" dirty="0">
              <a:solidFill>
                <a:schemeClr val="tx1"/>
              </a:solidFill>
            </a:endParaRPr>
          </a:p>
          <a:p>
            <a:pPr algn="just"/>
            <a:r>
              <a:rPr lang="en-US" altLang="x-none" sz="2000" b="1" dirty="0">
                <a:solidFill>
                  <a:schemeClr val="accent3">
                    <a:lumMod val="75000"/>
                  </a:schemeClr>
                </a:solidFill>
              </a:rPr>
              <a:t>Chart 2 shows that the top three areas of impact have been in program and performance budgeting (16 countries); budget literacy (14 countries); and fiscal and budget transparency (14 countries).  </a:t>
            </a:r>
          </a:p>
          <a:p>
            <a:pPr algn="just"/>
            <a:endParaRPr lang="en-US" altLang="x-none" sz="2000" dirty="0">
              <a:solidFill>
                <a:schemeClr val="tx1"/>
              </a:solidFill>
              <a:ea typeface="ＭＳ Ｐゴシック" charset="-128"/>
            </a:endParaRPr>
          </a:p>
        </p:txBody>
      </p:sp>
      <p:pic>
        <p:nvPicPr>
          <p:cNvPr id="41986"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219200" y="2209800"/>
            <a:ext cx="7391400" cy="4267200"/>
          </a:xfrm>
          <a:prstGeom prst="rect">
            <a:avLst/>
          </a:prstGeom>
        </p:spPr>
      </p:pic>
    </p:spTree>
    <p:extLst>
      <p:ext uri="{BB962C8B-B14F-4D97-AF65-F5344CB8AC3E}">
        <p14:creationId xmlns:p14="http://schemas.microsoft.com/office/powerpoint/2010/main" val="970212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ubtitle 2"/>
          <p:cNvSpPr>
            <a:spLocks noGrp="1"/>
          </p:cNvSpPr>
          <p:nvPr>
            <p:ph type="subTitle" idx="1"/>
          </p:nvPr>
        </p:nvSpPr>
        <p:spPr>
          <a:xfrm>
            <a:off x="876300" y="152400"/>
            <a:ext cx="8077200" cy="6705600"/>
          </a:xfrm>
        </p:spPr>
        <p:txBody>
          <a:bodyPr>
            <a:normAutofit/>
          </a:bodyPr>
          <a:lstStyle/>
          <a:p>
            <a:pPr eaLnBrk="1" hangingPunct="1"/>
            <a:r>
              <a:rPr lang="en-US" altLang="x-none" sz="2800" b="1" dirty="0">
                <a:solidFill>
                  <a:schemeClr val="tx2">
                    <a:lumMod val="60000"/>
                    <a:lumOff val="40000"/>
                  </a:schemeClr>
                </a:solidFill>
                <a:ea typeface="ＭＳ Ｐゴシック" charset="-128"/>
              </a:rPr>
              <a:t> </a:t>
            </a:r>
            <a:r>
              <a:rPr lang="en-US" altLang="x-none" b="1" dirty="0">
                <a:solidFill>
                  <a:schemeClr val="tx2">
                    <a:lumMod val="60000"/>
                    <a:lumOff val="40000"/>
                  </a:schemeClr>
                </a:solidFill>
                <a:ea typeface="ＭＳ Ｐゴシック" charset="-128"/>
              </a:rPr>
              <a:t>IMPACT OF BCOP (Opportunities provided)</a:t>
            </a:r>
          </a:p>
        </p:txBody>
      </p:sp>
      <p:pic>
        <p:nvPicPr>
          <p:cNvPr id="41986"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876300" y="762000"/>
            <a:ext cx="8077200" cy="5715000"/>
          </a:xfrm>
          <a:prstGeom prst="rect">
            <a:avLst/>
          </a:prstGeom>
        </p:spPr>
      </p:pic>
    </p:spTree>
    <p:extLst>
      <p:ext uri="{BB962C8B-B14F-4D97-AF65-F5344CB8AC3E}">
        <p14:creationId xmlns:p14="http://schemas.microsoft.com/office/powerpoint/2010/main" val="850036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ubtitle 2"/>
          <p:cNvSpPr>
            <a:spLocks noGrp="1"/>
          </p:cNvSpPr>
          <p:nvPr>
            <p:ph type="subTitle" idx="1"/>
          </p:nvPr>
        </p:nvSpPr>
        <p:spPr>
          <a:xfrm>
            <a:off x="704850" y="76200"/>
            <a:ext cx="8362950" cy="6705600"/>
          </a:xfrm>
        </p:spPr>
        <p:txBody>
          <a:bodyPr>
            <a:normAutofit fontScale="70000" lnSpcReduction="20000"/>
          </a:bodyPr>
          <a:lstStyle/>
          <a:p>
            <a:pPr eaLnBrk="1" hangingPunct="1"/>
            <a:r>
              <a:rPr lang="en-US" altLang="x-none" sz="3800" b="1" dirty="0">
                <a:solidFill>
                  <a:schemeClr val="tx2">
                    <a:lumMod val="60000"/>
                    <a:lumOff val="40000"/>
                  </a:schemeClr>
                </a:solidFill>
                <a:ea typeface="ＭＳ Ｐゴシック" charset="-128"/>
              </a:rPr>
              <a:t>DRAFT BCOP ACTION PLAN</a:t>
            </a:r>
          </a:p>
          <a:p>
            <a:pPr eaLnBrk="1" hangingPunct="1"/>
            <a:endParaRPr lang="en-US" altLang="x-none" sz="800" b="1" dirty="0">
              <a:solidFill>
                <a:schemeClr val="tx1"/>
              </a:solidFill>
              <a:ea typeface="ＭＳ Ｐゴシック" charset="-128"/>
            </a:endParaRPr>
          </a:p>
          <a:p>
            <a:pPr marL="342900" indent="-342900" algn="just">
              <a:buFont typeface="Arial" charset="0"/>
              <a:buChar char="•"/>
            </a:pPr>
            <a:r>
              <a:rPr lang="en-US" altLang="x-none" sz="2200" b="1" dirty="0">
                <a:solidFill>
                  <a:schemeClr val="tx1"/>
                </a:solidFill>
                <a:ea typeface="ＭＳ Ｐゴシック" charset="-128"/>
              </a:rPr>
              <a:t>Your feedback also helped us develop the draft BCOP Action Plan </a:t>
            </a:r>
            <a:r>
              <a:rPr lang="mr-IN" altLang="x-none" sz="2200" dirty="0">
                <a:solidFill>
                  <a:schemeClr val="tx1"/>
                </a:solidFill>
                <a:ea typeface="ＭＳ Ｐゴシック" charset="-128"/>
              </a:rPr>
              <a:t>–</a:t>
            </a:r>
            <a:r>
              <a:rPr lang="en-US" altLang="x-none" sz="2200" dirty="0">
                <a:solidFill>
                  <a:schemeClr val="tx1"/>
                </a:solidFill>
                <a:ea typeface="ＭＳ Ｐゴシック" charset="-128"/>
              </a:rPr>
              <a:t> a plan of our activities over 2017-18 and 2018-19.  </a:t>
            </a:r>
          </a:p>
          <a:p>
            <a:pPr marL="342900" indent="-342900" algn="just">
              <a:buFont typeface="Arial" charset="0"/>
              <a:buChar char="•"/>
            </a:pPr>
            <a:endParaRPr lang="en-US" altLang="x-none" sz="1300" dirty="0">
              <a:solidFill>
                <a:schemeClr val="tx1"/>
              </a:solidFill>
              <a:ea typeface="ＭＳ Ｐゴシック" charset="-128"/>
            </a:endParaRPr>
          </a:p>
          <a:p>
            <a:pPr marL="342900" indent="-342900" algn="just">
              <a:buFont typeface="Arial" charset="0"/>
              <a:buChar char="•"/>
            </a:pPr>
            <a:r>
              <a:rPr lang="en-US" altLang="x-none" sz="2200" b="1" dirty="0">
                <a:solidFill>
                  <a:schemeClr val="tx1"/>
                </a:solidFill>
                <a:ea typeface="ＭＳ Ｐゴシック" charset="-128"/>
              </a:rPr>
              <a:t>This plan has been linked to the BCOP Strategy and new PEMPAL Strategy </a:t>
            </a:r>
            <a:r>
              <a:rPr lang="mr-IN" altLang="x-none" sz="2200" dirty="0">
                <a:solidFill>
                  <a:schemeClr val="tx1"/>
                </a:solidFill>
                <a:ea typeface="ＭＳ Ｐゴシック" charset="-128"/>
              </a:rPr>
              <a:t>–</a:t>
            </a:r>
            <a:r>
              <a:rPr lang="en-US" altLang="x-none" sz="2200" dirty="0">
                <a:solidFill>
                  <a:schemeClr val="tx1"/>
                </a:solidFill>
                <a:ea typeface="ＭＳ Ｐゴシック" charset="-128"/>
              </a:rPr>
              <a:t> see the draft BCOP Action Plan in your background materials and on PEMPAL website </a:t>
            </a:r>
            <a:r>
              <a:rPr lang="en-US" altLang="x-none" sz="2200" dirty="0">
                <a:solidFill>
                  <a:schemeClr val="tx1"/>
                </a:solidFill>
                <a:ea typeface="ＭＳ Ｐゴシック" charset="-128"/>
                <a:hlinkClick r:id="rId3"/>
              </a:rPr>
              <a:t>https://www.pempal.org/about/action-plans/bcop</a:t>
            </a:r>
            <a:r>
              <a:rPr lang="en-US" altLang="x-none" sz="2200" dirty="0">
                <a:solidFill>
                  <a:schemeClr val="tx1"/>
                </a:solidFill>
                <a:ea typeface="ＭＳ Ｐゴシック" charset="-128"/>
              </a:rPr>
              <a:t> </a:t>
            </a:r>
          </a:p>
          <a:p>
            <a:pPr algn="l"/>
            <a:endParaRPr lang="en-US" altLang="x-none" sz="2200" b="1" dirty="0">
              <a:solidFill>
                <a:schemeClr val="accent3">
                  <a:lumMod val="75000"/>
                </a:schemeClr>
              </a:solidFill>
              <a:ea typeface="ＭＳ Ｐゴシック" charset="-128"/>
            </a:endParaRPr>
          </a:p>
          <a:p>
            <a:pPr algn="l"/>
            <a:r>
              <a:rPr lang="en-US" altLang="x-none" sz="2600" b="1" dirty="0">
                <a:solidFill>
                  <a:schemeClr val="accent3">
                    <a:lumMod val="75000"/>
                  </a:schemeClr>
                </a:solidFill>
                <a:ea typeface="ＭＳ Ｐゴシック" charset="-128"/>
              </a:rPr>
              <a:t>Key highlights</a:t>
            </a:r>
          </a:p>
          <a:p>
            <a:pPr marL="342900" indent="-342900" algn="l">
              <a:buFont typeface="Arial" charset="0"/>
              <a:buChar char="•"/>
            </a:pPr>
            <a:endParaRPr lang="en-US" altLang="x-none" sz="1300" dirty="0">
              <a:solidFill>
                <a:schemeClr val="tx1"/>
              </a:solidFill>
              <a:ea typeface="ＭＳ Ｐゴシック" charset="-128"/>
            </a:endParaRPr>
          </a:p>
          <a:p>
            <a:pPr marL="342900" indent="-342900" algn="just">
              <a:buFont typeface="Arial" charset="0"/>
              <a:buChar char="•"/>
            </a:pPr>
            <a:r>
              <a:rPr lang="en-US" altLang="x-none" sz="2200" b="1" dirty="0">
                <a:solidFill>
                  <a:schemeClr val="tx1"/>
                </a:solidFill>
                <a:ea typeface="ＭＳ Ｐゴシック" charset="-128"/>
              </a:rPr>
              <a:t>PEMPAL Steering Committee allocated BCOP 330,000 USD for 2017-18</a:t>
            </a:r>
            <a:r>
              <a:rPr lang="en-US" altLang="x-none" sz="2200" dirty="0">
                <a:solidFill>
                  <a:schemeClr val="tx1"/>
                </a:solidFill>
                <a:ea typeface="ＭＳ Ｐゴシック" charset="-128"/>
              </a:rPr>
              <a:t>, and any savings we have from this year. 2018-19 funding to be confirmed end June.</a:t>
            </a:r>
          </a:p>
          <a:p>
            <a:pPr marL="342900" indent="-342900" algn="just">
              <a:buFont typeface="Arial" charset="0"/>
              <a:buChar char="•"/>
            </a:pPr>
            <a:endParaRPr lang="en-US" altLang="x-none" sz="1300" dirty="0">
              <a:solidFill>
                <a:schemeClr val="tx1"/>
              </a:solidFill>
              <a:ea typeface="ＭＳ Ｐゴシック" charset="-128"/>
            </a:endParaRPr>
          </a:p>
          <a:p>
            <a:pPr marL="342900" indent="-342900" algn="just">
              <a:buFont typeface="Arial" charset="0"/>
              <a:buChar char="•"/>
            </a:pPr>
            <a:r>
              <a:rPr lang="en-US" altLang="x-none" sz="2200" dirty="0">
                <a:solidFill>
                  <a:schemeClr val="tx1"/>
                </a:solidFill>
                <a:ea typeface="ＭＳ Ｐゴシック" charset="-128"/>
              </a:rPr>
              <a:t>For 2017-18, 150,000 USD has been allocated for plenary meeting, 50,000 USD to each working group, and 50,000 to the Executive Committee, and 30,000 USD for a meeting of Deputy Ministers to raise profile of BCOP. </a:t>
            </a:r>
          </a:p>
          <a:p>
            <a:pPr marL="342900" indent="-342900" algn="just">
              <a:buFont typeface="Arial" charset="0"/>
              <a:buChar char="•"/>
            </a:pPr>
            <a:endParaRPr lang="en-US" altLang="x-none" sz="1300" dirty="0">
              <a:solidFill>
                <a:schemeClr val="tx1"/>
              </a:solidFill>
              <a:ea typeface="ＭＳ Ｐゴシック" charset="-128"/>
            </a:endParaRPr>
          </a:p>
          <a:p>
            <a:pPr marL="342900" indent="-342900" algn="l">
              <a:buFont typeface="Arial" charset="0"/>
              <a:buChar char="•"/>
            </a:pPr>
            <a:r>
              <a:rPr lang="en-US" sz="2200" b="1" dirty="0">
                <a:solidFill>
                  <a:schemeClr val="tx1"/>
                </a:solidFill>
                <a:ea typeface="ＭＳ Ｐゴシック" charset="-128"/>
              </a:rPr>
              <a:t>Pre-meeting survey responses on future plenary meeting topics show program budgeting remains a priority issue </a:t>
            </a:r>
            <a:r>
              <a:rPr lang="en-US" sz="2200" dirty="0">
                <a:solidFill>
                  <a:schemeClr val="tx1"/>
                </a:solidFill>
                <a:ea typeface="ＭＳ Ｐゴシック" charset="-128"/>
              </a:rPr>
              <a:t>for most countries. This priority will continue to be met within the BCOP working group addressing these reforms. </a:t>
            </a:r>
          </a:p>
          <a:p>
            <a:pPr algn="l"/>
            <a:endParaRPr lang="en-US" sz="1100" dirty="0">
              <a:solidFill>
                <a:schemeClr val="tx1"/>
              </a:solidFill>
              <a:ea typeface="ＭＳ Ｐゴシック" charset="-128"/>
            </a:endParaRPr>
          </a:p>
          <a:p>
            <a:pPr marL="342900" indent="-342900" algn="l">
              <a:buFont typeface="Arial" charset="0"/>
              <a:buChar char="•"/>
            </a:pPr>
            <a:r>
              <a:rPr lang="en-US" sz="2200" b="1" dirty="0">
                <a:solidFill>
                  <a:schemeClr val="tx1"/>
                </a:solidFill>
                <a:ea typeface="ＭＳ Ｐゴシック" charset="-128"/>
              </a:rPr>
              <a:t>The other priorities provided were diverse</a:t>
            </a:r>
            <a:r>
              <a:rPr lang="en-US" sz="2200" dirty="0">
                <a:solidFill>
                  <a:schemeClr val="tx1"/>
                </a:solidFill>
                <a:ea typeface="ＭＳ Ｐゴシック" charset="-128"/>
              </a:rPr>
              <a:t>. However, the BCOP Executive Committee reviewed these yesterday to determine the most common options for future plenary meeting topics.... </a:t>
            </a:r>
            <a:br>
              <a:rPr lang="en-US" sz="2200" dirty="0">
                <a:solidFill>
                  <a:schemeClr val="tx1"/>
                </a:solidFill>
                <a:ea typeface="ＭＳ Ｐゴシック" charset="-128"/>
              </a:rPr>
            </a:br>
            <a:endParaRPr lang="en-US" sz="2200" dirty="0">
              <a:solidFill>
                <a:schemeClr val="tx1"/>
              </a:solidFill>
              <a:ea typeface="ＭＳ Ｐゴシック" charset="-128"/>
            </a:endParaRPr>
          </a:p>
          <a:p>
            <a:pPr marL="342900" indent="-342900" algn="l">
              <a:buFont typeface="Arial" charset="0"/>
              <a:buChar char="•"/>
            </a:pPr>
            <a:r>
              <a:rPr lang="en-US" sz="2200" b="1">
                <a:solidFill>
                  <a:schemeClr val="tx1"/>
                </a:solidFill>
                <a:ea typeface="ＭＳ Ｐゴシック" charset="-128"/>
              </a:rPr>
              <a:t>Only</a:t>
            </a:r>
            <a:r>
              <a:rPr lang="en-US" sz="2200">
                <a:solidFill>
                  <a:schemeClr val="tx1"/>
                </a:solidFill>
                <a:ea typeface="ＭＳ Ｐゴシック" charset="-128"/>
              </a:rPr>
              <a:t> </a:t>
            </a:r>
            <a:r>
              <a:rPr lang="en-US" sz="2200" b="1" smtClean="0">
                <a:solidFill>
                  <a:schemeClr val="tx1"/>
                </a:solidFill>
                <a:ea typeface="ＭＳ Ｐゴシック" charset="-128"/>
              </a:rPr>
              <a:t>Albania </a:t>
            </a:r>
            <a:r>
              <a:rPr lang="en-US" sz="2200" b="1" dirty="0">
                <a:solidFill>
                  <a:schemeClr val="tx1"/>
                </a:solidFill>
                <a:ea typeface="ＭＳ Ｐゴシック" charset="-128"/>
              </a:rPr>
              <a:t>and Belarus indicated they could host the next plenary meeting</a:t>
            </a:r>
            <a:r>
              <a:rPr lang="en-US" sz="2200" dirty="0">
                <a:solidFill>
                  <a:schemeClr val="tx1"/>
                </a:solidFill>
                <a:ea typeface="ＭＳ Ｐゴシック" charset="-128"/>
              </a:rPr>
              <a:t>. Austria is also an option as several TCOP meetings have been successfully held there.</a:t>
            </a:r>
          </a:p>
          <a:p>
            <a:pPr algn="l"/>
            <a:endParaRPr lang="en-US" sz="2200" dirty="0">
              <a:solidFill>
                <a:schemeClr val="tx1"/>
              </a:solidFill>
              <a:ea typeface="ＭＳ Ｐゴシック" charset="-128"/>
            </a:endParaRPr>
          </a:p>
          <a:p>
            <a:pPr algn="l"/>
            <a:r>
              <a:rPr lang="en-US" sz="2200" b="1" dirty="0">
                <a:solidFill>
                  <a:schemeClr val="tx1"/>
                </a:solidFill>
                <a:ea typeface="ＭＳ Ｐゴシック" charset="-128"/>
              </a:rPr>
              <a:t>Thank you again for your feedback in the survey</a:t>
            </a:r>
            <a:r>
              <a:rPr lang="en-US" sz="2200" dirty="0">
                <a:solidFill>
                  <a:schemeClr val="tx1"/>
                </a:solidFill>
                <a:ea typeface="ＭＳ Ｐゴシック" charset="-128"/>
              </a:rPr>
              <a:t> and we will use it to finalize the plan for submission to the Steering Committee by end June!</a:t>
            </a:r>
          </a:p>
          <a:p>
            <a:pPr algn="just" eaLnBrk="1" hangingPunct="1"/>
            <a:endParaRPr lang="en-US" altLang="x-none" sz="2200" dirty="0">
              <a:solidFill>
                <a:schemeClr val="tx1"/>
              </a:solidFill>
              <a:ea typeface="ＭＳ Ｐゴシック" charset="-128"/>
            </a:endParaRPr>
          </a:p>
          <a:p>
            <a:pPr algn="just" eaLnBrk="1" hangingPunct="1"/>
            <a:r>
              <a:rPr lang="en-US" altLang="x-none" sz="2200" dirty="0">
                <a:solidFill>
                  <a:schemeClr val="tx1"/>
                </a:solidFill>
                <a:ea typeface="ＭＳ Ｐゴシック" charset="-128"/>
              </a:rPr>
              <a:t>A report on the full survey results has been circulated in your background materials.</a:t>
            </a:r>
          </a:p>
          <a:p>
            <a:pPr marL="800100" lvl="1" indent="-342900" algn="l" eaLnBrk="1" hangingPunct="1">
              <a:buFont typeface="Wingdings" charset="2"/>
              <a:buChar char="Ø"/>
            </a:pPr>
            <a:endParaRPr lang="en-US" altLang="x-none" sz="2200" dirty="0">
              <a:solidFill>
                <a:schemeClr val="tx1"/>
              </a:solidFill>
              <a:ea typeface="ＭＳ Ｐゴシック" charset="-128"/>
            </a:endParaRPr>
          </a:p>
          <a:p>
            <a:pPr algn="l" eaLnBrk="1" hangingPunct="1">
              <a:buFont typeface="Arial" charset="0"/>
              <a:buChar char="•"/>
            </a:pPr>
            <a:endParaRPr lang="en-US" altLang="x-none" sz="2000" dirty="0">
              <a:solidFill>
                <a:schemeClr val="tx1"/>
              </a:solidFill>
              <a:ea typeface="ＭＳ Ｐゴシック" charset="-128"/>
            </a:endParaRPr>
          </a:p>
          <a:p>
            <a:pPr algn="l" eaLnBrk="1" hangingPunct="1">
              <a:buFont typeface="Arial" charset="0"/>
              <a:buChar char="•"/>
            </a:pPr>
            <a:endParaRPr lang="en-US" altLang="x-none" sz="2000" dirty="0">
              <a:solidFill>
                <a:schemeClr val="tx1"/>
              </a:solidFill>
              <a:ea typeface="ＭＳ Ｐゴシック" charset="-128"/>
            </a:endParaRPr>
          </a:p>
        </p:txBody>
      </p:sp>
      <p:pic>
        <p:nvPicPr>
          <p:cNvPr id="41986" name="Рисунок 11" descr="pempal-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173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Рисунок 15" descr="pempal-logo-top.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81000"/>
            <a:ext cx="3581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Изображение 2" descr="Minsk 2016.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990600"/>
            <a:ext cx="8305800" cy="5334000"/>
          </a:xfrm>
          <a:prstGeom prst="rect">
            <a:avLst/>
          </a:prstGeom>
        </p:spPr>
      </p:pic>
    </p:spTree>
    <p:extLst>
      <p:ext uri="{BB962C8B-B14F-4D97-AF65-F5344CB8AC3E}">
        <p14:creationId xmlns:p14="http://schemas.microsoft.com/office/powerpoint/2010/main" val="1805639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ubtitle 2"/>
          <p:cNvSpPr>
            <a:spLocks noGrp="1"/>
          </p:cNvSpPr>
          <p:nvPr>
            <p:ph type="subTitle" idx="1"/>
          </p:nvPr>
        </p:nvSpPr>
        <p:spPr>
          <a:xfrm>
            <a:off x="1371600" y="1143000"/>
            <a:ext cx="7391400" cy="5257800"/>
          </a:xfrm>
        </p:spPr>
        <p:txBody>
          <a:bodyPr/>
          <a:lstStyle/>
          <a:p>
            <a:pPr eaLnBrk="1" hangingPunct="1"/>
            <a:endParaRPr lang="en-US" altLang="x-none" sz="4400" dirty="0">
              <a:solidFill>
                <a:schemeClr val="tx1"/>
              </a:solidFill>
              <a:ea typeface="ＭＳ Ｐゴシック" charset="-128"/>
            </a:endParaRPr>
          </a:p>
          <a:p>
            <a:pPr eaLnBrk="1" hangingPunct="1"/>
            <a:endParaRPr lang="en-US" altLang="x-none" sz="4400" dirty="0">
              <a:solidFill>
                <a:schemeClr val="tx1"/>
              </a:solidFill>
              <a:ea typeface="ＭＳ Ｐゴシック" charset="-128"/>
            </a:endParaRPr>
          </a:p>
          <a:p>
            <a:pPr eaLnBrk="1" hangingPunct="1"/>
            <a:r>
              <a:rPr lang="en-US" altLang="x-none" sz="4400" b="1" dirty="0">
                <a:solidFill>
                  <a:schemeClr val="accent2">
                    <a:lumMod val="75000"/>
                  </a:schemeClr>
                </a:solidFill>
                <a:ea typeface="ＭＳ Ｐゴシック" charset="-128"/>
              </a:rPr>
              <a:t>Thank you for your attention!</a:t>
            </a:r>
          </a:p>
        </p:txBody>
      </p:sp>
      <p:pic>
        <p:nvPicPr>
          <p:cNvPr id="48130"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Рисунок 15" descr="pempal-logo-top.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81000"/>
            <a:ext cx="3581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29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409" y="5857063"/>
            <a:ext cx="897253" cy="45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5928" y="662771"/>
            <a:ext cx="791845" cy="417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1066800"/>
            <a:ext cx="7937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1400" y="1676400"/>
            <a:ext cx="8651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7163" y="2527300"/>
            <a:ext cx="790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01000" y="3200400"/>
            <a:ext cx="719137"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4"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3810000"/>
            <a:ext cx="8636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48867" y="4497863"/>
            <a:ext cx="817563" cy="48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6"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8381" y="5112860"/>
            <a:ext cx="825499"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32067" y="5565618"/>
            <a:ext cx="788669"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33478" y="457775"/>
            <a:ext cx="881856" cy="45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3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90053" y="5884368"/>
            <a:ext cx="87963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3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86908" y="5592285"/>
            <a:ext cx="841534"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69281" y="5003163"/>
            <a:ext cx="865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6828" y="4407345"/>
            <a:ext cx="7937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4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3210" y="2951450"/>
            <a:ext cx="863600" cy="433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54" name="Picture 4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90123" y="2223076"/>
            <a:ext cx="830898"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4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54174" y="1502351"/>
            <a:ext cx="7207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45"/>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339975" y="981075"/>
            <a:ext cx="7889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4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240881" y="674866"/>
            <a:ext cx="7889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47" descr="Russia"/>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15219" y="3584575"/>
            <a:ext cx="792162" cy="487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a:spLocks noChangeArrowheads="1"/>
          </p:cNvSpPr>
          <p:nvPr/>
        </p:nvSpPr>
        <p:spPr bwMode="auto">
          <a:xfrm>
            <a:off x="2896234" y="1926630"/>
            <a:ext cx="4027647"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endParaRPr lang="en-US" altLang="x-none" sz="1800" dirty="0"/>
          </a:p>
          <a:p>
            <a:pPr algn="ctr" eaLnBrk="1" hangingPunct="1"/>
            <a:r>
              <a:rPr lang="en-US" altLang="x-none" sz="1800" dirty="0"/>
              <a:t>60 representatives from Ministries of Finance from 21 different countries.</a:t>
            </a:r>
          </a:p>
          <a:p>
            <a:pPr algn="ctr" eaLnBrk="1" hangingPunct="1"/>
            <a:endParaRPr lang="en-US" altLang="x-none" sz="1800" dirty="0"/>
          </a:p>
          <a:p>
            <a:pPr algn="ctr" eaLnBrk="1" hangingPunct="1"/>
            <a:endParaRPr lang="en-US" altLang="x-none" sz="1200" dirty="0"/>
          </a:p>
          <a:p>
            <a:pPr algn="ctr" eaLnBrk="1" hangingPunct="1"/>
            <a:endParaRPr lang="en-US" altLang="x-none" sz="1200" dirty="0"/>
          </a:p>
          <a:p>
            <a:pPr algn="ctr" eaLnBrk="1" hangingPunct="1"/>
            <a:r>
              <a:rPr lang="en-US" altLang="x-none" sz="1200" dirty="0"/>
              <a:t>T</a:t>
            </a:r>
            <a:r>
              <a:rPr lang="en-US" altLang="x-none" sz="1400" dirty="0"/>
              <a:t>wo working groups with 15 member countries:</a:t>
            </a:r>
          </a:p>
          <a:p>
            <a:pPr algn="ctr" eaLnBrk="1" hangingPunct="1"/>
            <a:r>
              <a:rPr lang="en-US" altLang="x-none" sz="1400" dirty="0"/>
              <a:t>Budget Literacy and Transparency </a:t>
            </a:r>
          </a:p>
          <a:p>
            <a:pPr algn="ctr" eaLnBrk="1" hangingPunct="1"/>
            <a:r>
              <a:rPr lang="en-US" altLang="x-none" sz="1400" dirty="0"/>
              <a:t>Program and Performance Budgeting </a:t>
            </a:r>
          </a:p>
          <a:p>
            <a:pPr algn="ctr" eaLnBrk="1" hangingPunct="1"/>
            <a:endParaRPr lang="en-US" altLang="x-none" sz="1800" dirty="0"/>
          </a:p>
          <a:p>
            <a:pPr algn="ctr" eaLnBrk="1" hangingPunct="1"/>
            <a:endParaRPr lang="en-US" altLang="x-none" sz="1800" dirty="0"/>
          </a:p>
        </p:txBody>
      </p:sp>
      <p:pic>
        <p:nvPicPr>
          <p:cNvPr id="27" name="Рисунок 11" descr="pempal-logo.jp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09479" y="123746"/>
            <a:ext cx="2725896" cy="461665"/>
          </a:xfrm>
          <a:prstGeom prst="rect">
            <a:avLst/>
          </a:prstGeom>
          <a:noFill/>
        </p:spPr>
        <p:txBody>
          <a:bodyPr wrap="square" rtlCol="0">
            <a:spAutoFit/>
          </a:bodyPr>
          <a:lstStyle/>
          <a:p>
            <a:r>
              <a:rPr lang="en-US" sz="2400" b="1" dirty="0">
                <a:solidFill>
                  <a:schemeClr val="tx2">
                    <a:lumMod val="60000"/>
                    <a:lumOff val="40000"/>
                  </a:schemeClr>
                </a:solidFill>
              </a:rPr>
              <a:t>BCOP </a:t>
            </a:r>
            <a:r>
              <a:rPr lang="bs-Latn-BA" sz="2400" b="1" dirty="0">
                <a:solidFill>
                  <a:schemeClr val="tx2">
                    <a:lumMod val="60000"/>
                    <a:lumOff val="40000"/>
                  </a:schemeClr>
                </a:solidFill>
              </a:rPr>
              <a:t>MEMBERSHIP</a:t>
            </a:r>
            <a:endParaRPr lang="bs-Latn-BA" sz="2400" dirty="0">
              <a:solidFill>
                <a:schemeClr val="tx2">
                  <a:lumMod val="60000"/>
                  <a:lumOff val="40000"/>
                </a:schemeClr>
              </a:solidFill>
            </a:endParaRPr>
          </a:p>
        </p:txBody>
      </p:sp>
      <p:sp>
        <p:nvSpPr>
          <p:cNvPr id="29" name="Down Arrow 28"/>
          <p:cNvSpPr/>
          <p:nvPr/>
        </p:nvSpPr>
        <p:spPr>
          <a:xfrm flipH="1">
            <a:off x="4655186" y="2923381"/>
            <a:ext cx="1905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38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990600" y="228600"/>
            <a:ext cx="8001000" cy="533400"/>
          </a:xfrm>
        </p:spPr>
        <p:txBody>
          <a:bodyPr>
            <a:noAutofit/>
          </a:bodyPr>
          <a:lstStyle/>
          <a:p>
            <a:r>
              <a:rPr lang="en-US" altLang="en-US" sz="3200" b="1" dirty="0">
                <a:solidFill>
                  <a:srgbClr val="0070C0"/>
                </a:solidFill>
                <a:cs typeface="Times New Roman" pitchFamily="18" charset="0"/>
              </a:rPr>
              <a:t>BCOP Strategy</a:t>
            </a:r>
          </a:p>
        </p:txBody>
      </p:sp>
      <p:pic>
        <p:nvPicPr>
          <p:cNvPr id="13315"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одержимое 2"/>
          <p:cNvSpPr txBox="1">
            <a:spLocks/>
          </p:cNvSpPr>
          <p:nvPr/>
        </p:nvSpPr>
        <p:spPr bwMode="auto">
          <a:xfrm>
            <a:off x="990600" y="838200"/>
            <a:ext cx="7924800" cy="6019800"/>
          </a:xfrm>
          <a:prstGeom prst="rect">
            <a:avLst/>
          </a:prstGeom>
          <a:noFill/>
          <a:ln w="9525">
            <a:noFill/>
            <a:miter lim="800000"/>
            <a:headEnd/>
            <a:tailEnd/>
          </a:ln>
        </p:spPr>
        <p:txBody>
          <a:bodyPr/>
          <a:lstStyle/>
          <a:p>
            <a:pPr algn="just"/>
            <a:r>
              <a:rPr lang="en-US" sz="2000" b="1" dirty="0">
                <a:solidFill>
                  <a:schemeClr val="accent2">
                    <a:lumMod val="75000"/>
                  </a:schemeClr>
                </a:solidFill>
              </a:rPr>
              <a:t>BCOP aims to strengthen budget methodology, planning and transparency in PEMPAL member countries through:</a:t>
            </a:r>
            <a:r>
              <a:rPr lang="en-GB" sz="2000" dirty="0">
                <a:solidFill>
                  <a:schemeClr val="accent2">
                    <a:lumMod val="75000"/>
                  </a:schemeClr>
                </a:solidFill>
              </a:rPr>
              <a:t> </a:t>
            </a:r>
          </a:p>
          <a:p>
            <a:pPr algn="just"/>
            <a:endParaRPr lang="en-US" sz="800" b="1" dirty="0">
              <a:solidFill>
                <a:schemeClr val="accent2">
                  <a:lumMod val="75000"/>
                </a:schemeClr>
              </a:solidFill>
              <a:latin typeface="Calibri" charset="0"/>
            </a:endParaRPr>
          </a:p>
          <a:p>
            <a:pPr algn="just">
              <a:buFont typeface="Calibri" charset="0"/>
              <a:buAutoNum type="arabicPeriod"/>
            </a:pPr>
            <a:r>
              <a:rPr lang="en-US" sz="2000" b="1" dirty="0">
                <a:solidFill>
                  <a:schemeClr val="accent3">
                    <a:lumMod val="75000"/>
                  </a:schemeClr>
                </a:solidFill>
                <a:latin typeface="Calibri" charset="0"/>
              </a:rPr>
              <a:t>Sharpening tools for effective fiscal management </a:t>
            </a:r>
            <a:r>
              <a:rPr lang="en-US" sz="2000" dirty="0">
                <a:latin typeface="Calibri" charset="0"/>
              </a:rPr>
              <a:t>(e.g. program budgeting and other tools). </a:t>
            </a:r>
          </a:p>
          <a:p>
            <a:pPr algn="just">
              <a:buFont typeface="Calibri" charset="0"/>
              <a:buAutoNum type="arabicPeriod"/>
            </a:pPr>
            <a:endParaRPr lang="en-US" sz="2000" dirty="0">
              <a:latin typeface="Calibri" charset="0"/>
            </a:endParaRPr>
          </a:p>
          <a:p>
            <a:pPr algn="just">
              <a:buFont typeface="Calibri" charset="0"/>
              <a:buAutoNum type="arabicPeriod"/>
            </a:pPr>
            <a:r>
              <a:rPr lang="en-US" sz="2000" b="1" dirty="0">
                <a:solidFill>
                  <a:schemeClr val="accent3">
                    <a:lumMod val="75000"/>
                  </a:schemeClr>
                </a:solidFill>
                <a:latin typeface="Calibri" charset="0"/>
              </a:rPr>
              <a:t>Strengthening fiscal transparency and accountability </a:t>
            </a:r>
            <a:r>
              <a:rPr lang="en-US" sz="2000" dirty="0">
                <a:latin typeface="Calibri" charset="0"/>
              </a:rPr>
              <a:t>with a focus on budget literacy, citizens’ budgets, and public participation initiatives.</a:t>
            </a:r>
          </a:p>
          <a:p>
            <a:pPr algn="just">
              <a:buFont typeface="Calibri" charset="0"/>
              <a:buAutoNum type="arabicPeriod"/>
            </a:pPr>
            <a:endParaRPr lang="en-US" sz="2000" dirty="0">
              <a:latin typeface="Calibri" charset="0"/>
            </a:endParaRPr>
          </a:p>
          <a:p>
            <a:pPr algn="just">
              <a:buFont typeface="Calibri" charset="0"/>
              <a:buAutoNum type="arabicPeriod"/>
            </a:pPr>
            <a:r>
              <a:rPr lang="en-US" sz="2000" b="1" dirty="0">
                <a:solidFill>
                  <a:schemeClr val="accent3">
                    <a:lumMod val="75000"/>
                  </a:schemeClr>
                </a:solidFill>
                <a:latin typeface="Calibri" charset="0"/>
              </a:rPr>
              <a:t>Facilitating knowledge exchange </a:t>
            </a:r>
            <a:r>
              <a:rPr lang="en-US" sz="2000" dirty="0">
                <a:latin typeface="Calibri" charset="0"/>
              </a:rPr>
              <a:t>between:</a:t>
            </a:r>
          </a:p>
          <a:p>
            <a:pPr marL="1028700" lvl="1" indent="-571500" algn="just">
              <a:buFont typeface="Calibri" charset="0"/>
              <a:buAutoNum type="alphaLcParenR"/>
            </a:pPr>
            <a:r>
              <a:rPr lang="en-US" sz="1600" dirty="0">
                <a:latin typeface="Calibri" charset="0"/>
              </a:rPr>
              <a:t>budget related Departments of our 21 member country </a:t>
            </a:r>
            <a:r>
              <a:rPr lang="en-US" sz="1600" dirty="0" err="1">
                <a:latin typeface="Calibri" charset="0"/>
              </a:rPr>
              <a:t>MoFs</a:t>
            </a:r>
            <a:r>
              <a:rPr lang="en-US" sz="1600" dirty="0">
                <a:latin typeface="Calibri" charset="0"/>
              </a:rPr>
              <a:t> in Europe and Central Asia region.</a:t>
            </a:r>
          </a:p>
          <a:p>
            <a:pPr marL="1028700" lvl="1" indent="-571500" algn="just">
              <a:buFont typeface="Calibri" charset="0"/>
              <a:buAutoNum type="alphaLcParenR"/>
            </a:pPr>
            <a:r>
              <a:rPr lang="en-US" sz="1600" dirty="0">
                <a:latin typeface="Calibri" charset="0"/>
              </a:rPr>
              <a:t>OECD member and accession countries at annual Senior Budget Officers’ (SBO) meetings.</a:t>
            </a:r>
          </a:p>
          <a:p>
            <a:pPr marL="1028700" lvl="1" indent="-571500" algn="just">
              <a:buFont typeface="Calibri" charset="0"/>
              <a:buAutoNum type="alphaLcParenR"/>
            </a:pPr>
            <a:r>
              <a:rPr lang="en-US" altLang="x-none" sz="1600" dirty="0">
                <a:ea typeface="ＭＳ Ｐゴシック" charset="-128"/>
              </a:rPr>
              <a:t>other COPs, through sharing progress at annual cross-COP meetings of all COP Executive Committees, and quarterly PEMPAL Steering Committee meetings. </a:t>
            </a:r>
            <a:endParaRPr lang="en-US" sz="1600" dirty="0">
              <a:latin typeface="Calibri" charset="0"/>
            </a:endParaRPr>
          </a:p>
          <a:p>
            <a:pPr marL="1028700" lvl="1" indent="-571500" algn="just">
              <a:buFont typeface="Calibri" charset="0"/>
              <a:buAutoNum type="alphaLcParenR"/>
            </a:pPr>
            <a:endParaRPr lang="en-US" sz="1600" dirty="0">
              <a:latin typeface="Calibri" charset="0"/>
            </a:endParaRPr>
          </a:p>
          <a:p>
            <a:pPr algn="just">
              <a:buFont typeface="Calibri" charset="0"/>
              <a:buAutoNum type="arabicPeriod"/>
            </a:pPr>
            <a:r>
              <a:rPr lang="en-US" sz="2000" b="1" dirty="0">
                <a:solidFill>
                  <a:schemeClr val="accent3">
                    <a:lumMod val="75000"/>
                  </a:schemeClr>
                </a:solidFill>
                <a:latin typeface="Calibri" charset="0"/>
              </a:rPr>
              <a:t>Expanding internationally available data on PEMPAL countries through benchmarking using pre-meeting thematic surveys and more formal surveys </a:t>
            </a:r>
            <a:r>
              <a:rPr lang="en-US" sz="2000" dirty="0">
                <a:latin typeface="Calibri" charset="0"/>
              </a:rPr>
              <a:t>(</a:t>
            </a:r>
            <a:r>
              <a:rPr lang="en-US" sz="2000" dirty="0" err="1">
                <a:latin typeface="Calibri" charset="0"/>
              </a:rPr>
              <a:t>eg</a:t>
            </a:r>
            <a:r>
              <a:rPr lang="en-US" sz="2000" dirty="0">
                <a:latin typeface="Calibri" charset="0"/>
              </a:rPr>
              <a:t> PEMPAL surveys, International Budget Partnership and OECD surveys).</a:t>
            </a:r>
          </a:p>
        </p:txBody>
      </p:sp>
    </p:spTree>
    <p:extLst>
      <p:ext uri="{BB962C8B-B14F-4D97-AF65-F5344CB8AC3E}">
        <p14:creationId xmlns:p14="http://schemas.microsoft.com/office/powerpoint/2010/main" val="3287427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7"/>
          <p:cNvSpPr>
            <a:spLocks noChangeArrowheads="1"/>
          </p:cNvSpPr>
          <p:nvPr/>
        </p:nvSpPr>
        <p:spPr bwMode="auto">
          <a:xfrm>
            <a:off x="1188128" y="5984240"/>
            <a:ext cx="9445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eaLnBrk="1" hangingPunct="1">
              <a:tabLst>
                <a:tab pos="682625" algn="l"/>
                <a:tab pos="1965325" algn="l"/>
              </a:tabLst>
            </a:pPr>
            <a:r>
              <a:rPr lang="en-US" altLang="en-US" sz="900" b="1" dirty="0"/>
              <a:t>Deanna Aubrey</a:t>
            </a:r>
            <a:endParaRPr lang="en-US" altLang="en-US" sz="900" dirty="0"/>
          </a:p>
          <a:p>
            <a:pPr algn="ctr" eaLnBrk="1" hangingPunct="1">
              <a:tabLst>
                <a:tab pos="682625" algn="l"/>
                <a:tab pos="1965325" algn="l"/>
              </a:tabLst>
            </a:pPr>
            <a:r>
              <a:rPr lang="en-US" altLang="en-US" sz="900" i="1" dirty="0"/>
              <a:t>World bank</a:t>
            </a:r>
            <a:endParaRPr lang="sl-SI" altLang="en-US" sz="900" i="1" dirty="0"/>
          </a:p>
        </p:txBody>
      </p:sp>
      <p:sp>
        <p:nvSpPr>
          <p:cNvPr id="16389" name="Rectangle 9"/>
          <p:cNvSpPr>
            <a:spLocks noChangeArrowheads="1"/>
          </p:cNvSpPr>
          <p:nvPr/>
        </p:nvSpPr>
        <p:spPr bwMode="auto">
          <a:xfrm>
            <a:off x="1174251" y="3905674"/>
            <a:ext cx="107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eaLnBrk="1" hangingPunct="1">
              <a:tabLst>
                <a:tab pos="890588" algn="l"/>
                <a:tab pos="1804988" algn="l"/>
              </a:tabLst>
            </a:pPr>
            <a:r>
              <a:rPr lang="sl-SI" altLang="en-US" sz="900" b="1" dirty="0"/>
              <a:t> </a:t>
            </a:r>
            <a:r>
              <a:rPr lang="en-US" altLang="en-US" sz="900" b="1" dirty="0"/>
              <a:t>Armen </a:t>
            </a:r>
            <a:r>
              <a:rPr lang="en-US" altLang="en-US" sz="900" b="1" dirty="0" err="1"/>
              <a:t>Manukyan</a:t>
            </a:r>
            <a:endParaRPr lang="sl-SI" altLang="en-US" sz="900" b="1" dirty="0"/>
          </a:p>
          <a:p>
            <a:pPr algn="ctr" eaLnBrk="1" hangingPunct="1">
              <a:tabLst>
                <a:tab pos="890588" algn="l"/>
                <a:tab pos="1804988" algn="l"/>
              </a:tabLst>
            </a:pPr>
            <a:r>
              <a:rPr lang="en-US" altLang="en-US" sz="900" dirty="0"/>
              <a:t>Armenia</a:t>
            </a:r>
            <a:endParaRPr lang="hr-HR" altLang="en-US" sz="900" dirty="0"/>
          </a:p>
        </p:txBody>
      </p:sp>
      <p:sp>
        <p:nvSpPr>
          <p:cNvPr id="16391" name="Rectangle 13"/>
          <p:cNvSpPr>
            <a:spLocks noChangeArrowheads="1"/>
          </p:cNvSpPr>
          <p:nvPr/>
        </p:nvSpPr>
        <p:spPr bwMode="auto">
          <a:xfrm>
            <a:off x="7025080" y="3928708"/>
            <a:ext cx="10775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tabLst>
                <a:tab pos="890588" algn="l"/>
                <a:tab pos="1804988" algn="l"/>
              </a:tabLst>
            </a:pPr>
            <a:r>
              <a:rPr lang="en-US" altLang="en-US" sz="900" b="1" dirty="0"/>
              <a:t>Nikolay </a:t>
            </a:r>
            <a:r>
              <a:rPr lang="en-US" altLang="en-US" sz="900" b="1" dirty="0" err="1"/>
              <a:t>Begchin</a:t>
            </a:r>
            <a:endParaRPr lang="hr-HR" altLang="en-US" sz="900" b="1" dirty="0"/>
          </a:p>
          <a:p>
            <a:pPr algn="ctr" eaLnBrk="1" hangingPunct="1">
              <a:tabLst>
                <a:tab pos="890588" algn="l"/>
                <a:tab pos="1804988" algn="l"/>
              </a:tabLst>
            </a:pPr>
            <a:r>
              <a:rPr lang="hr-HR" altLang="en-US" sz="900" dirty="0"/>
              <a:t>Russia</a:t>
            </a:r>
            <a:r>
              <a:rPr lang="en-US" altLang="en-US" sz="900" dirty="0"/>
              <a:t>n Federation</a:t>
            </a:r>
            <a:endParaRPr lang="hr-HR" altLang="en-US" sz="900" dirty="0"/>
          </a:p>
        </p:txBody>
      </p:sp>
      <p:sp>
        <p:nvSpPr>
          <p:cNvPr id="16395" name="Rectangle 9"/>
          <p:cNvSpPr>
            <a:spLocks noChangeArrowheads="1"/>
          </p:cNvSpPr>
          <p:nvPr/>
        </p:nvSpPr>
        <p:spPr bwMode="auto">
          <a:xfrm>
            <a:off x="5985639" y="3906291"/>
            <a:ext cx="6671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tabLst>
                <a:tab pos="890588" algn="l"/>
                <a:tab pos="1804988" algn="l"/>
              </a:tabLst>
            </a:pPr>
            <a:r>
              <a:rPr lang="sl-SI" altLang="en-US" sz="900" b="1" dirty="0"/>
              <a:t> </a:t>
            </a:r>
            <a:r>
              <a:rPr lang="en-US" altLang="en-US" sz="900" b="1" dirty="0" err="1"/>
              <a:t>Hakan</a:t>
            </a:r>
            <a:r>
              <a:rPr lang="en-US" altLang="en-US" sz="900" b="1" dirty="0"/>
              <a:t> Ay</a:t>
            </a:r>
            <a:endParaRPr lang="sl-SI" altLang="en-US" sz="900" b="1" dirty="0"/>
          </a:p>
          <a:p>
            <a:pPr algn="ctr" eaLnBrk="1" hangingPunct="1">
              <a:tabLst>
                <a:tab pos="890588" algn="l"/>
                <a:tab pos="1804988" algn="l"/>
              </a:tabLst>
            </a:pPr>
            <a:r>
              <a:rPr lang="en-US" altLang="en-US" sz="900" dirty="0"/>
              <a:t>Turkey</a:t>
            </a:r>
            <a:endParaRPr lang="hr-HR" altLang="en-US" sz="900" dirty="0"/>
          </a:p>
        </p:txBody>
      </p:sp>
      <p:sp>
        <p:nvSpPr>
          <p:cNvPr id="16396" name="Rectangle 2"/>
          <p:cNvSpPr txBox="1">
            <a:spLocks noChangeArrowheads="1"/>
          </p:cNvSpPr>
          <p:nvPr/>
        </p:nvSpPr>
        <p:spPr bwMode="auto">
          <a:xfrm>
            <a:off x="2920957" y="262401"/>
            <a:ext cx="3083157" cy="51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a:latin typeface="+mn-lt"/>
              </a:rPr>
              <a:t/>
            </a:r>
            <a:br>
              <a:rPr lang="en-US" altLang="en-US" sz="1600" b="1" dirty="0">
                <a:latin typeface="+mn-lt"/>
              </a:rPr>
            </a:br>
            <a:r>
              <a:rPr lang="en-US" altLang="en-US" sz="2000" b="1" dirty="0">
                <a:solidFill>
                  <a:schemeClr val="accent3">
                    <a:lumMod val="75000"/>
                  </a:schemeClr>
                </a:solidFill>
                <a:latin typeface="+mn-lt"/>
              </a:rPr>
              <a:t>BCOP Executive Committee</a:t>
            </a:r>
            <a:r>
              <a:rPr lang="hr-HR" altLang="en-US" sz="1600" b="1" dirty="0">
                <a:latin typeface="+mn-lt"/>
              </a:rPr>
              <a:t/>
            </a:r>
            <a:br>
              <a:rPr lang="hr-HR" altLang="en-US" sz="1600" b="1" dirty="0">
                <a:latin typeface="+mn-lt"/>
              </a:rPr>
            </a:br>
            <a:endParaRPr lang="en-US" altLang="en-US" sz="1600" b="1" dirty="0">
              <a:latin typeface="+mn-lt"/>
            </a:endParaRPr>
          </a:p>
        </p:txBody>
      </p:sp>
      <p:sp>
        <p:nvSpPr>
          <p:cNvPr id="16398" name="Rectangle 12"/>
          <p:cNvSpPr>
            <a:spLocks noChangeArrowheads="1"/>
          </p:cNvSpPr>
          <p:nvPr/>
        </p:nvSpPr>
        <p:spPr bwMode="auto">
          <a:xfrm>
            <a:off x="2383202" y="5978980"/>
            <a:ext cx="1192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eaLnBrk="1" hangingPunct="1">
              <a:tabLst>
                <a:tab pos="890588" algn="l"/>
              </a:tabLst>
            </a:pPr>
            <a:r>
              <a:rPr lang="en-US" altLang="en-US" sz="900" b="1" dirty="0" err="1"/>
              <a:t>Naida</a:t>
            </a:r>
            <a:r>
              <a:rPr lang="en-US" altLang="en-US" sz="900" b="1" dirty="0"/>
              <a:t> </a:t>
            </a:r>
            <a:r>
              <a:rPr lang="en-US" altLang="en-US" sz="900" b="1" dirty="0" err="1"/>
              <a:t>Carsimamovic</a:t>
            </a:r>
            <a:endParaRPr lang="hr-HR" altLang="en-US" sz="900" dirty="0"/>
          </a:p>
          <a:p>
            <a:pPr algn="ctr">
              <a:tabLst>
                <a:tab pos="890588" algn="l"/>
                <a:tab pos="1804988" algn="l"/>
              </a:tabLst>
            </a:pPr>
            <a:r>
              <a:rPr lang="en-US" sz="900" i="1" dirty="0"/>
              <a:t>World Bank</a:t>
            </a:r>
          </a:p>
        </p:txBody>
      </p:sp>
      <p:sp>
        <p:nvSpPr>
          <p:cNvPr id="16399" name="Rectangle 7"/>
          <p:cNvSpPr>
            <a:spLocks noChangeArrowheads="1"/>
          </p:cNvSpPr>
          <p:nvPr/>
        </p:nvSpPr>
        <p:spPr bwMode="auto">
          <a:xfrm rot="10800000" flipV="1">
            <a:off x="3625430" y="1999356"/>
            <a:ext cx="119098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eaLnBrk="1" hangingPunct="1">
              <a:tabLst>
                <a:tab pos="682625" algn="l"/>
                <a:tab pos="1965325" algn="l"/>
              </a:tabLst>
            </a:pPr>
            <a:r>
              <a:rPr lang="en-US" altLang="en-US" sz="900" b="1" dirty="0"/>
              <a:t>Anna </a:t>
            </a:r>
            <a:r>
              <a:rPr lang="en-US" altLang="en-US" sz="900" b="1" dirty="0" err="1"/>
              <a:t>Belenchuk</a:t>
            </a:r>
            <a:endParaRPr lang="hr-HR" altLang="en-US" sz="900" b="1" dirty="0"/>
          </a:p>
          <a:p>
            <a:pPr algn="ctr" eaLnBrk="1" hangingPunct="1">
              <a:tabLst>
                <a:tab pos="682625" algn="l"/>
                <a:tab pos="1965325" algn="l"/>
              </a:tabLst>
            </a:pPr>
            <a:r>
              <a:rPr lang="en-US" altLang="en-US" sz="900" i="1" dirty="0"/>
              <a:t>Chair</a:t>
            </a:r>
          </a:p>
          <a:p>
            <a:pPr algn="ctr" eaLnBrk="1" hangingPunct="1">
              <a:tabLst>
                <a:tab pos="682625" algn="l"/>
                <a:tab pos="1965325" algn="l"/>
              </a:tabLst>
            </a:pPr>
            <a:r>
              <a:rPr lang="en-US" altLang="en-US" sz="900" i="1" dirty="0"/>
              <a:t>Russian Federation</a:t>
            </a:r>
            <a:endParaRPr lang="hr-HR" altLang="en-US" sz="900" dirty="0"/>
          </a:p>
        </p:txBody>
      </p:sp>
      <p:sp>
        <p:nvSpPr>
          <p:cNvPr id="16402" name="Rectangle 7"/>
          <p:cNvSpPr>
            <a:spLocks noChangeArrowheads="1"/>
          </p:cNvSpPr>
          <p:nvPr/>
        </p:nvSpPr>
        <p:spPr bwMode="auto">
          <a:xfrm>
            <a:off x="4797967" y="2015992"/>
            <a:ext cx="107425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eaLnBrk="1" hangingPunct="1">
              <a:tabLst>
                <a:tab pos="682625" algn="l"/>
                <a:tab pos="1965325" algn="l"/>
              </a:tabLst>
            </a:pPr>
            <a:r>
              <a:rPr lang="en-US" altLang="en-US" sz="900" b="1" dirty="0" err="1"/>
              <a:t>Gelardina</a:t>
            </a:r>
            <a:r>
              <a:rPr lang="en-US" altLang="en-US" sz="900" b="1" dirty="0"/>
              <a:t> </a:t>
            </a:r>
            <a:r>
              <a:rPr lang="en-US" altLang="en-US" sz="900" b="1" dirty="0" err="1"/>
              <a:t>Prodani</a:t>
            </a:r>
            <a:endParaRPr lang="en-US" altLang="en-US" sz="900" b="1" dirty="0"/>
          </a:p>
          <a:p>
            <a:pPr algn="ctr" eaLnBrk="1" hangingPunct="1">
              <a:tabLst>
                <a:tab pos="682625" algn="l"/>
                <a:tab pos="1965325" algn="l"/>
              </a:tabLst>
            </a:pPr>
            <a:r>
              <a:rPr lang="en-US" altLang="en-US" sz="900" i="1" dirty="0"/>
              <a:t>Deputy Chair</a:t>
            </a:r>
          </a:p>
          <a:p>
            <a:pPr algn="ctr" eaLnBrk="1" hangingPunct="1">
              <a:tabLst>
                <a:tab pos="682625" algn="l"/>
                <a:tab pos="1965325" algn="l"/>
              </a:tabLst>
            </a:pPr>
            <a:r>
              <a:rPr lang="en-US" altLang="en-US" sz="900" i="1" dirty="0"/>
              <a:t>Albania</a:t>
            </a:r>
            <a:endParaRPr lang="hr-HR" altLang="en-US" sz="900" dirty="0"/>
          </a:p>
        </p:txBody>
      </p:sp>
      <p:sp>
        <p:nvSpPr>
          <p:cNvPr id="16404" name="Rectangle 9"/>
          <p:cNvSpPr>
            <a:spLocks noChangeArrowheads="1"/>
          </p:cNvSpPr>
          <p:nvPr/>
        </p:nvSpPr>
        <p:spPr bwMode="auto">
          <a:xfrm>
            <a:off x="2502797" y="2024010"/>
            <a:ext cx="10727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sl-SI" altLang="en-US" sz="900" b="1" dirty="0"/>
              <a:t> </a:t>
            </a:r>
            <a:r>
              <a:rPr lang="en-US" altLang="en-US" sz="900" b="1" dirty="0"/>
              <a:t>Mikhail </a:t>
            </a:r>
            <a:r>
              <a:rPr lang="en-US" altLang="en-US" sz="900" b="1" dirty="0" err="1"/>
              <a:t>Prokhorik</a:t>
            </a:r>
            <a:endParaRPr lang="en-US" altLang="en-US" sz="900" b="1" dirty="0"/>
          </a:p>
          <a:p>
            <a:pPr algn="ctr" eaLnBrk="1" hangingPunct="1"/>
            <a:r>
              <a:rPr lang="en-US" altLang="en-US" sz="900" dirty="0"/>
              <a:t>Deputy Chair</a:t>
            </a:r>
          </a:p>
          <a:p>
            <a:pPr algn="ctr" eaLnBrk="1" hangingPunct="1"/>
            <a:r>
              <a:rPr lang="en-US" altLang="en-US" sz="900" i="1" dirty="0"/>
              <a:t>Belarus</a:t>
            </a:r>
            <a:endParaRPr lang="hr-HR" altLang="en-US" sz="900" i="1" dirty="0"/>
          </a:p>
        </p:txBody>
      </p:sp>
      <p:sp>
        <p:nvSpPr>
          <p:cNvPr id="16406" name="Rectangle 9"/>
          <p:cNvSpPr>
            <a:spLocks noChangeArrowheads="1"/>
          </p:cNvSpPr>
          <p:nvPr/>
        </p:nvSpPr>
        <p:spPr bwMode="auto">
          <a:xfrm>
            <a:off x="4739956" y="3862000"/>
            <a:ext cx="9909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tabLst>
                <a:tab pos="890588" algn="l"/>
                <a:tab pos="1804988" algn="l"/>
              </a:tabLst>
            </a:pPr>
            <a:r>
              <a:rPr lang="en-US" altLang="en-US" sz="900" b="1" dirty="0" err="1"/>
              <a:t>Kanat</a:t>
            </a:r>
            <a:r>
              <a:rPr lang="en-US" altLang="en-US" sz="900" b="1" dirty="0"/>
              <a:t> </a:t>
            </a:r>
            <a:r>
              <a:rPr lang="en-US" altLang="en-US" sz="900" b="1" dirty="0" err="1"/>
              <a:t>Asangulov</a:t>
            </a:r>
            <a:endParaRPr lang="sl-SI" altLang="en-US" sz="900" b="1" dirty="0"/>
          </a:p>
          <a:p>
            <a:pPr algn="ctr" eaLnBrk="1" hangingPunct="1">
              <a:tabLst>
                <a:tab pos="890588" algn="l"/>
                <a:tab pos="1804988" algn="l"/>
              </a:tabLst>
            </a:pPr>
            <a:r>
              <a:rPr lang="en-US" altLang="en-US" sz="900" dirty="0"/>
              <a:t>Kyrgyz Republic</a:t>
            </a:r>
            <a:endParaRPr lang="hr-HR" altLang="en-US" sz="900" dirty="0"/>
          </a:p>
        </p:txBody>
      </p:sp>
      <p:pic>
        <p:nvPicPr>
          <p:cNvPr id="16407" name="Picture 2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5400000">
            <a:off x="-139634" y="4717021"/>
            <a:ext cx="14287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8" name="Rectangle 7"/>
          <p:cNvSpPr>
            <a:spLocks noChangeArrowheads="1"/>
          </p:cNvSpPr>
          <p:nvPr/>
        </p:nvSpPr>
        <p:spPr bwMode="auto">
          <a:xfrm>
            <a:off x="85208" y="5968820"/>
            <a:ext cx="1071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tabLst>
                <a:tab pos="890588" algn="l"/>
                <a:tab pos="1804988" algn="l"/>
              </a:tabLst>
            </a:pPr>
            <a:r>
              <a:rPr lang="en-US" sz="900" b="1" dirty="0"/>
              <a:t>Maya </a:t>
            </a:r>
            <a:r>
              <a:rPr lang="en-US" sz="900" b="1" dirty="0" err="1"/>
              <a:t>Gusarova</a:t>
            </a:r>
            <a:endParaRPr lang="en-US" sz="900" i="1" dirty="0"/>
          </a:p>
          <a:p>
            <a:pPr algn="ctr">
              <a:tabLst>
                <a:tab pos="890588" algn="l"/>
                <a:tab pos="1804988" algn="l"/>
              </a:tabLst>
            </a:pPr>
            <a:r>
              <a:rPr lang="en-US" sz="900" i="1" dirty="0"/>
              <a:t>World Bank</a:t>
            </a:r>
          </a:p>
        </p:txBody>
      </p:sp>
      <p:pic>
        <p:nvPicPr>
          <p:cNvPr id="25" name="Рисунок 518"/>
          <p:cNvPicPr/>
          <p:nvPr/>
        </p:nvPicPr>
        <p:blipFill>
          <a:blip r:embed="rId3">
            <a:extLst>
              <a:ext uri="{28A0092B-C50C-407E-A947-70E740481C1C}">
                <a14:useLocalDpi xmlns:a14="http://schemas.microsoft.com/office/drawing/2010/main" val="0"/>
              </a:ext>
            </a:extLst>
          </a:blip>
          <a:srcRect b="42677"/>
          <a:stretch>
            <a:fillRect/>
          </a:stretch>
        </p:blipFill>
        <p:spPr bwMode="auto">
          <a:xfrm>
            <a:off x="0" y="6324600"/>
            <a:ext cx="9144000" cy="609600"/>
          </a:xfrm>
          <a:prstGeom prst="rect">
            <a:avLst/>
          </a:prstGeom>
          <a:noFill/>
          <a:ln>
            <a:noFill/>
          </a:ln>
        </p:spPr>
      </p:pic>
      <p:pic>
        <p:nvPicPr>
          <p:cNvPr id="3" name="Picture 2"/>
          <p:cNvPicPr>
            <a:picLocks noChangeAspect="1"/>
          </p:cNvPicPr>
          <p:nvPr/>
        </p:nvPicPr>
        <p:blipFill>
          <a:blip r:embed="rId4"/>
          <a:stretch>
            <a:fillRect/>
          </a:stretch>
        </p:blipFill>
        <p:spPr>
          <a:xfrm>
            <a:off x="3667011" y="714729"/>
            <a:ext cx="1032189" cy="1247507"/>
          </a:xfrm>
          <a:prstGeom prst="rect">
            <a:avLst/>
          </a:prstGeom>
        </p:spPr>
      </p:pic>
      <p:pic>
        <p:nvPicPr>
          <p:cNvPr id="4" name="Picture 3"/>
          <p:cNvPicPr>
            <a:picLocks noChangeAspect="1"/>
          </p:cNvPicPr>
          <p:nvPr/>
        </p:nvPicPr>
        <p:blipFill>
          <a:blip r:embed="rId5"/>
          <a:stretch>
            <a:fillRect/>
          </a:stretch>
        </p:blipFill>
        <p:spPr>
          <a:xfrm>
            <a:off x="4699200" y="731364"/>
            <a:ext cx="1022117" cy="1209712"/>
          </a:xfrm>
          <a:prstGeom prst="rect">
            <a:avLst/>
          </a:prstGeom>
        </p:spPr>
      </p:pic>
      <p:pic>
        <p:nvPicPr>
          <p:cNvPr id="5" name="Picture 4"/>
          <p:cNvPicPr>
            <a:picLocks noChangeAspect="1"/>
          </p:cNvPicPr>
          <p:nvPr/>
        </p:nvPicPr>
        <p:blipFill>
          <a:blip r:embed="rId6"/>
          <a:stretch>
            <a:fillRect/>
          </a:stretch>
        </p:blipFill>
        <p:spPr>
          <a:xfrm>
            <a:off x="5807632" y="2510319"/>
            <a:ext cx="1187989" cy="1342713"/>
          </a:xfrm>
          <a:prstGeom prst="rect">
            <a:avLst/>
          </a:prstGeom>
        </p:spPr>
      </p:pic>
      <p:pic>
        <p:nvPicPr>
          <p:cNvPr id="6" name="Picture 5"/>
          <p:cNvPicPr>
            <a:picLocks noChangeAspect="1"/>
          </p:cNvPicPr>
          <p:nvPr/>
        </p:nvPicPr>
        <p:blipFill>
          <a:blip r:embed="rId7"/>
          <a:stretch>
            <a:fillRect/>
          </a:stretch>
        </p:blipFill>
        <p:spPr>
          <a:xfrm>
            <a:off x="1174251" y="2523823"/>
            <a:ext cx="1077233" cy="1338177"/>
          </a:xfrm>
          <a:prstGeom prst="rect">
            <a:avLst/>
          </a:prstGeom>
        </p:spPr>
      </p:pic>
      <p:pic>
        <p:nvPicPr>
          <p:cNvPr id="31" name="Picture 30"/>
          <p:cNvPicPr>
            <a:picLocks noChangeAspect="1"/>
          </p:cNvPicPr>
          <p:nvPr/>
        </p:nvPicPr>
        <p:blipFill>
          <a:blip r:embed="rId8"/>
          <a:stretch>
            <a:fillRect/>
          </a:stretch>
        </p:blipFill>
        <p:spPr>
          <a:xfrm>
            <a:off x="1104310" y="4542025"/>
            <a:ext cx="1208134" cy="1403992"/>
          </a:xfrm>
          <a:prstGeom prst="rect">
            <a:avLst/>
          </a:prstGeom>
        </p:spPr>
      </p:pic>
      <p:sp>
        <p:nvSpPr>
          <p:cNvPr id="11" name="TextBox 10"/>
          <p:cNvSpPr txBox="1"/>
          <p:nvPr/>
        </p:nvSpPr>
        <p:spPr>
          <a:xfrm>
            <a:off x="2323166" y="3842309"/>
            <a:ext cx="1038217" cy="507831"/>
          </a:xfrm>
          <a:prstGeom prst="rect">
            <a:avLst/>
          </a:prstGeom>
          <a:noFill/>
        </p:spPr>
        <p:txBody>
          <a:bodyPr wrap="square" rtlCol="0">
            <a:spAutoFit/>
          </a:bodyPr>
          <a:lstStyle/>
          <a:p>
            <a:pPr lvl="0" algn="ctr" defTabSz="914400" fontAlgn="base">
              <a:spcBef>
                <a:spcPct val="0"/>
              </a:spcBef>
              <a:spcAft>
                <a:spcPct val="0"/>
              </a:spcAft>
            </a:pPr>
            <a:r>
              <a:rPr lang="en-US" sz="900" b="1" dirty="0" err="1"/>
              <a:t>Alija</a:t>
            </a:r>
            <a:r>
              <a:rPr lang="en-US" sz="900" b="1" dirty="0"/>
              <a:t> </a:t>
            </a:r>
            <a:r>
              <a:rPr lang="en-US" sz="900" b="1" dirty="0" err="1">
                <a:solidFill>
                  <a:srgbClr val="000000"/>
                </a:solidFill>
                <a:latin typeface="Calibri" charset="0"/>
                <a:ea typeface="ＭＳ Ｐゴシック" charset="0"/>
                <a:cs typeface="Arial" charset="0"/>
              </a:rPr>
              <a:t>Aljović</a:t>
            </a:r>
            <a:endParaRPr lang="en-US" sz="900" b="1" dirty="0">
              <a:solidFill>
                <a:srgbClr val="000000"/>
              </a:solidFill>
              <a:latin typeface="Calibri" charset="0"/>
              <a:ea typeface="ＭＳ Ｐゴシック" charset="0"/>
              <a:cs typeface="Arial" charset="0"/>
            </a:endParaRPr>
          </a:p>
          <a:p>
            <a:pPr algn="ctr"/>
            <a:r>
              <a:rPr lang="en-US" sz="900" dirty="0"/>
              <a:t>Bosnia and Herzegovina</a:t>
            </a:r>
          </a:p>
        </p:txBody>
      </p:sp>
      <p:sp>
        <p:nvSpPr>
          <p:cNvPr id="12" name="TextBox 11"/>
          <p:cNvSpPr txBox="1"/>
          <p:nvPr/>
        </p:nvSpPr>
        <p:spPr>
          <a:xfrm>
            <a:off x="107007" y="4145421"/>
            <a:ext cx="2431499" cy="400110"/>
          </a:xfrm>
          <a:prstGeom prst="rect">
            <a:avLst/>
          </a:prstGeom>
          <a:noFill/>
        </p:spPr>
        <p:txBody>
          <a:bodyPr wrap="none" rtlCol="0">
            <a:spAutoFit/>
          </a:bodyPr>
          <a:lstStyle/>
          <a:p>
            <a:r>
              <a:rPr lang="en-US" sz="2000" b="1" dirty="0">
                <a:solidFill>
                  <a:schemeClr val="accent3">
                    <a:lumMod val="75000"/>
                  </a:schemeClr>
                </a:solidFill>
              </a:rPr>
              <a:t>BCOP Resource Team</a:t>
            </a:r>
          </a:p>
        </p:txBody>
      </p:sp>
      <p:sp>
        <p:nvSpPr>
          <p:cNvPr id="13" name="TextBox 12"/>
          <p:cNvSpPr txBox="1"/>
          <p:nvPr/>
        </p:nvSpPr>
        <p:spPr>
          <a:xfrm>
            <a:off x="3483104" y="3837645"/>
            <a:ext cx="800869" cy="507831"/>
          </a:xfrm>
          <a:prstGeom prst="rect">
            <a:avLst/>
          </a:prstGeom>
          <a:noFill/>
        </p:spPr>
        <p:txBody>
          <a:bodyPr wrap="square" rtlCol="0">
            <a:spAutoFit/>
          </a:bodyPr>
          <a:lstStyle/>
          <a:p>
            <a:pPr algn="ctr"/>
            <a:r>
              <a:rPr lang="en-US" sz="900" b="1" dirty="0" err="1"/>
              <a:t>Mladenka</a:t>
            </a:r>
            <a:r>
              <a:rPr lang="en-US" sz="900" b="1" dirty="0"/>
              <a:t> </a:t>
            </a:r>
            <a:r>
              <a:rPr lang="en-US" sz="900" b="1" dirty="0" err="1">
                <a:solidFill>
                  <a:srgbClr val="000000"/>
                </a:solidFill>
                <a:latin typeface="Calibri" charset="0"/>
                <a:ea typeface="ＭＳ Ｐゴシック" charset="0"/>
                <a:cs typeface="Arial" charset="0"/>
              </a:rPr>
              <a:t>Karačić</a:t>
            </a:r>
            <a:endParaRPr lang="en-US" sz="900" b="1" dirty="0">
              <a:solidFill>
                <a:srgbClr val="000000"/>
              </a:solidFill>
              <a:latin typeface="Calibri" charset="0"/>
              <a:ea typeface="ＭＳ Ｐゴシック" charset="0"/>
              <a:cs typeface="Arial" charset="0"/>
            </a:endParaRPr>
          </a:p>
          <a:p>
            <a:pPr algn="ctr"/>
            <a:r>
              <a:rPr lang="en-US" sz="900" dirty="0"/>
              <a:t>Croatia</a:t>
            </a: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9865" y="4573113"/>
            <a:ext cx="1222185" cy="1408625"/>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51484" y="2523111"/>
            <a:ext cx="997910" cy="1338889"/>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71516" y="731364"/>
            <a:ext cx="1109207" cy="1233032"/>
          </a:xfrm>
          <a:prstGeom prst="rect">
            <a:avLst/>
          </a:prstGeom>
        </p:spPr>
      </p:pic>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49393" y="2537355"/>
            <a:ext cx="1368917" cy="1298084"/>
          </a:xfrm>
          <a:prstGeom prst="rect">
            <a:avLst/>
          </a:prstGeom>
        </p:spPr>
      </p:pic>
      <p:pic>
        <p:nvPicPr>
          <p:cNvPr id="14" name="Изображение 13" descr="IMG_2729.JP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618311" y="2517293"/>
            <a:ext cx="1211971" cy="1330917"/>
          </a:xfrm>
          <a:prstGeom prst="rect">
            <a:avLst/>
          </a:prstGeom>
        </p:spPr>
      </p:pic>
      <p:pic>
        <p:nvPicPr>
          <p:cNvPr id="16" name="Изображение 15" descr="Untitled-23.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95621" y="2495875"/>
            <a:ext cx="1052581" cy="1371600"/>
          </a:xfrm>
          <a:prstGeom prst="rect">
            <a:avLst/>
          </a:prstGeom>
        </p:spPr>
      </p:pic>
      <p:sp>
        <p:nvSpPr>
          <p:cNvPr id="32" name="TextBox 31"/>
          <p:cNvSpPr txBox="1"/>
          <p:nvPr/>
        </p:nvSpPr>
        <p:spPr>
          <a:xfrm flipH="1">
            <a:off x="5483870" y="4271904"/>
            <a:ext cx="3050564" cy="400110"/>
          </a:xfrm>
          <a:prstGeom prst="rect">
            <a:avLst/>
          </a:prstGeom>
          <a:noFill/>
        </p:spPr>
        <p:txBody>
          <a:bodyPr wrap="square" rtlCol="0">
            <a:spAutoFit/>
          </a:bodyPr>
          <a:lstStyle/>
          <a:p>
            <a:r>
              <a:rPr lang="en-US" sz="2000" b="1" dirty="0">
                <a:solidFill>
                  <a:schemeClr val="accent3">
                    <a:lumMod val="75000"/>
                  </a:schemeClr>
                </a:solidFill>
              </a:rPr>
              <a:t>PEMPAL Secretariat (BCOP)</a:t>
            </a:r>
          </a:p>
        </p:txBody>
      </p:sp>
      <p:sp>
        <p:nvSpPr>
          <p:cNvPr id="18" name="TextBox 17"/>
          <p:cNvSpPr txBox="1"/>
          <p:nvPr/>
        </p:nvSpPr>
        <p:spPr>
          <a:xfrm>
            <a:off x="1104310" y="-50994"/>
            <a:ext cx="6744290" cy="584775"/>
          </a:xfrm>
          <a:prstGeom prst="rect">
            <a:avLst/>
          </a:prstGeom>
          <a:noFill/>
        </p:spPr>
        <p:txBody>
          <a:bodyPr wrap="square" rtlCol="0">
            <a:spAutoFit/>
          </a:bodyPr>
          <a:lstStyle/>
          <a:p>
            <a:r>
              <a:rPr lang="en-US" sz="3200" b="1" dirty="0">
                <a:solidFill>
                  <a:srgbClr val="0070C0"/>
                </a:solidFill>
                <a:cs typeface="Times New Roman" pitchFamily="18" charset="0"/>
              </a:rPr>
              <a:t>BCOP LEADERSHIP AND MANGEMENT </a:t>
            </a:r>
            <a:endParaRPr lang="en-US" sz="3200" dirty="0"/>
          </a:p>
        </p:txBody>
      </p:sp>
      <p:pic>
        <p:nvPicPr>
          <p:cNvPr id="10" name="Изображение 9" descr="igOL9EeR2c0.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77000" y="4648200"/>
            <a:ext cx="1219200" cy="1371600"/>
          </a:xfrm>
          <a:prstGeom prst="rect">
            <a:avLst/>
          </a:prstGeom>
        </p:spPr>
      </p:pic>
      <p:sp>
        <p:nvSpPr>
          <p:cNvPr id="15" name="TextBox 14"/>
          <p:cNvSpPr txBox="1"/>
          <p:nvPr/>
        </p:nvSpPr>
        <p:spPr>
          <a:xfrm>
            <a:off x="6553200" y="6019800"/>
            <a:ext cx="1067877" cy="369332"/>
          </a:xfrm>
          <a:prstGeom prst="rect">
            <a:avLst/>
          </a:prstGeom>
          <a:noFill/>
        </p:spPr>
        <p:txBody>
          <a:bodyPr wrap="none" rtlCol="0">
            <a:spAutoFit/>
          </a:bodyPr>
          <a:lstStyle/>
          <a:p>
            <a:r>
              <a:rPr lang="en-US" sz="900" b="1" dirty="0" err="1"/>
              <a:t>Ksenia</a:t>
            </a:r>
            <a:r>
              <a:rPr lang="en-US" sz="900" b="1" dirty="0"/>
              <a:t> </a:t>
            </a:r>
            <a:r>
              <a:rPr lang="en-US" sz="900" b="1" dirty="0" err="1"/>
              <a:t>Galantsova</a:t>
            </a:r>
            <a:endParaRPr lang="en-US" sz="900" b="1" dirty="0"/>
          </a:p>
          <a:p>
            <a:r>
              <a:rPr lang="en-US" sz="900" i="1" dirty="0"/>
              <a:t>        World Bank</a:t>
            </a:r>
            <a:endParaRPr lang="ru-RU" sz="900" i="1" dirty="0"/>
          </a:p>
        </p:txBody>
      </p:sp>
    </p:spTree>
    <p:extLst>
      <p:ext uri="{BB962C8B-B14F-4D97-AF65-F5344CB8AC3E}">
        <p14:creationId xmlns:p14="http://schemas.microsoft.com/office/powerpoint/2010/main" val="62000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76200"/>
            <a:ext cx="8305800" cy="6781800"/>
          </a:xfrm>
        </p:spPr>
        <p:txBody>
          <a:bodyPr rtlCol="0">
            <a:noAutofit/>
          </a:bodyPr>
          <a:lstStyle/>
          <a:p>
            <a:pPr eaLnBrk="1" fontAlgn="auto" hangingPunct="1">
              <a:spcAft>
                <a:spcPts val="0"/>
              </a:spcAft>
              <a:buFont typeface="Arial" panose="020B0604020202020204" pitchFamily="34" charset="0"/>
              <a:buNone/>
              <a:defRPr/>
            </a:pPr>
            <a:r>
              <a:rPr lang="en-US" b="1" dirty="0">
                <a:solidFill>
                  <a:schemeClr val="tx2">
                    <a:lumMod val="60000"/>
                    <a:lumOff val="40000"/>
                  </a:schemeClr>
                </a:solidFill>
                <a:ea typeface="+mn-ea"/>
                <a:cs typeface="+mn-cs"/>
              </a:rPr>
              <a:t>BCOP </a:t>
            </a:r>
            <a:r>
              <a:rPr lang="en-GB" b="1" dirty="0">
                <a:solidFill>
                  <a:schemeClr val="tx2">
                    <a:lumMod val="60000"/>
                    <a:lumOff val="40000"/>
                  </a:schemeClr>
                </a:solidFill>
                <a:ea typeface="+mn-ea"/>
                <a:cs typeface="+mn-cs"/>
              </a:rPr>
              <a:t>ACTIVITIES</a:t>
            </a:r>
            <a:endParaRPr lang="en-US" b="1" dirty="0">
              <a:solidFill>
                <a:schemeClr val="tx2">
                  <a:lumMod val="60000"/>
                  <a:lumOff val="40000"/>
                </a:schemeClr>
              </a:solidFill>
              <a:ea typeface="+mn-ea"/>
              <a:cs typeface="+mn-cs"/>
            </a:endParaRPr>
          </a:p>
          <a:p>
            <a:pPr eaLnBrk="1" fontAlgn="auto" hangingPunct="1">
              <a:spcAft>
                <a:spcPts val="0"/>
              </a:spcAft>
              <a:buFont typeface="Arial" panose="020B0604020202020204" pitchFamily="34" charset="0"/>
              <a:buNone/>
              <a:defRPr/>
            </a:pPr>
            <a:endParaRPr lang="en-US" sz="800" b="1" dirty="0">
              <a:solidFill>
                <a:schemeClr val="tx1"/>
              </a:solidFill>
              <a:ea typeface="+mn-ea"/>
              <a:cs typeface="+mn-cs"/>
            </a:endParaRPr>
          </a:p>
          <a:p>
            <a:pPr algn="just" eaLnBrk="1" fontAlgn="auto" hangingPunct="1">
              <a:spcAft>
                <a:spcPts val="0"/>
              </a:spcAft>
              <a:buFont typeface="Arial" panose="020B0604020202020204" pitchFamily="34" charset="0"/>
              <a:buNone/>
              <a:defRPr/>
            </a:pPr>
            <a:r>
              <a:rPr lang="en-US" sz="2400" b="1" dirty="0">
                <a:solidFill>
                  <a:schemeClr val="tx1"/>
                </a:solidFill>
                <a:ea typeface="+mn-ea"/>
                <a:cs typeface="+mn-cs"/>
              </a:rPr>
              <a:t>In 2016, there were 7 </a:t>
            </a:r>
            <a:r>
              <a:rPr lang="bs-Latn-BA" sz="2400" b="1" dirty="0" err="1">
                <a:solidFill>
                  <a:schemeClr val="tx1"/>
                </a:solidFill>
                <a:ea typeface="+mn-ea"/>
                <a:cs typeface="+mn-cs"/>
              </a:rPr>
              <a:t>BCoP</a:t>
            </a:r>
            <a:r>
              <a:rPr lang="bs-Latn-BA" sz="2400" b="1" dirty="0">
                <a:solidFill>
                  <a:schemeClr val="tx1"/>
                </a:solidFill>
                <a:ea typeface="+mn-ea"/>
                <a:cs typeface="+mn-cs"/>
              </a:rPr>
              <a:t> </a:t>
            </a:r>
            <a:r>
              <a:rPr lang="en-US" sz="2400" b="1" dirty="0">
                <a:solidFill>
                  <a:schemeClr val="tx1"/>
                </a:solidFill>
                <a:ea typeface="+mn-ea"/>
                <a:cs typeface="+mn-cs"/>
              </a:rPr>
              <a:t>events:</a:t>
            </a:r>
          </a:p>
          <a:p>
            <a:pPr algn="just" eaLnBrk="1" fontAlgn="auto" hangingPunct="1">
              <a:spcAft>
                <a:spcPts val="0"/>
              </a:spcAft>
              <a:buFont typeface="Arial" panose="020B0604020202020204" pitchFamily="34" charset="0"/>
              <a:buNone/>
              <a:defRPr/>
            </a:pPr>
            <a:endParaRPr lang="en-US" sz="2000" dirty="0">
              <a:solidFill>
                <a:schemeClr val="tx1"/>
              </a:solidFill>
              <a:ea typeface="+mn-ea"/>
            </a:endParaRPr>
          </a:p>
          <a:p>
            <a:pPr marL="1028700" lvl="1" indent="-571500" algn="just">
              <a:buFont typeface="Wingdings" panose="05000000000000000000" pitchFamily="2" charset="2"/>
              <a:buChar char="Ø"/>
              <a:defRPr/>
            </a:pPr>
            <a:r>
              <a:rPr lang="en-US" sz="2000" dirty="0">
                <a:solidFill>
                  <a:schemeClr val="tx1"/>
                </a:solidFill>
              </a:rPr>
              <a:t>Plenary meeting in Belarus of all members on </a:t>
            </a:r>
            <a:r>
              <a:rPr lang="en-US" sz="2000" dirty="0">
                <a:solidFill>
                  <a:schemeClr val="accent3">
                    <a:lumMod val="75000"/>
                  </a:schemeClr>
                </a:solidFill>
              </a:rPr>
              <a:t>fiscal rules</a:t>
            </a:r>
            <a:r>
              <a:rPr lang="en-US" sz="2000" dirty="0">
                <a:solidFill>
                  <a:schemeClr val="tx1"/>
                </a:solidFill>
              </a:rPr>
              <a:t>, </a:t>
            </a:r>
          </a:p>
          <a:p>
            <a:pPr marL="1485900" lvl="2" indent="-571500" algn="just">
              <a:buFont typeface="Wingdings" panose="05000000000000000000" pitchFamily="2" charset="2"/>
              <a:buChar char="Ø"/>
              <a:defRPr/>
            </a:pPr>
            <a:r>
              <a:rPr lang="en-US" sz="2000" dirty="0">
                <a:solidFill>
                  <a:schemeClr val="tx1"/>
                </a:solidFill>
              </a:rPr>
              <a:t>with back-to-back workshop of Budget Literacy and Transparency working group on </a:t>
            </a:r>
            <a:r>
              <a:rPr lang="en-US" sz="2000" dirty="0">
                <a:solidFill>
                  <a:schemeClr val="accent3">
                    <a:lumMod val="75000"/>
                  </a:schemeClr>
                </a:solidFill>
              </a:rPr>
              <a:t>Open Budget Index success factors.</a:t>
            </a:r>
          </a:p>
          <a:p>
            <a:pPr marL="1028700" lvl="1" indent="-571500" algn="just">
              <a:buFont typeface="Wingdings" panose="05000000000000000000" pitchFamily="2" charset="2"/>
              <a:buChar char="Ø"/>
              <a:defRPr/>
            </a:pPr>
            <a:endParaRPr lang="en-US" sz="2000" dirty="0">
              <a:solidFill>
                <a:schemeClr val="tx1"/>
              </a:solidFill>
            </a:endParaRPr>
          </a:p>
          <a:p>
            <a:pPr marL="1028700" lvl="1" indent="-571500" algn="just">
              <a:buFont typeface="Wingdings" panose="05000000000000000000" pitchFamily="2" charset="2"/>
              <a:buChar char="Ø"/>
              <a:defRPr/>
            </a:pPr>
            <a:r>
              <a:rPr lang="en-US" sz="2000" dirty="0">
                <a:solidFill>
                  <a:schemeClr val="tx1"/>
                </a:solidFill>
              </a:rPr>
              <a:t>Study visit to </a:t>
            </a:r>
            <a:r>
              <a:rPr lang="en-US" sz="2000" dirty="0">
                <a:solidFill>
                  <a:schemeClr val="accent3">
                    <a:lumMod val="75000"/>
                  </a:schemeClr>
                </a:solidFill>
              </a:rPr>
              <a:t>Slovenia</a:t>
            </a:r>
            <a:r>
              <a:rPr lang="en-US" sz="2000" dirty="0">
                <a:solidFill>
                  <a:schemeClr val="tx2">
                    <a:lumMod val="60000"/>
                    <a:lumOff val="40000"/>
                  </a:schemeClr>
                </a:solidFill>
              </a:rPr>
              <a:t> </a:t>
            </a:r>
            <a:r>
              <a:rPr lang="en-US" sz="2000" dirty="0">
                <a:solidFill>
                  <a:schemeClr val="tx1"/>
                </a:solidFill>
              </a:rPr>
              <a:t>of Wage Bill Management working group on </a:t>
            </a:r>
            <a:r>
              <a:rPr lang="en-US" sz="2000" dirty="0">
                <a:solidFill>
                  <a:schemeClr val="accent3">
                    <a:lumMod val="75000"/>
                  </a:schemeClr>
                </a:solidFill>
              </a:rPr>
              <a:t>public sector pay reforms and wage bill management practice.</a:t>
            </a:r>
          </a:p>
          <a:p>
            <a:pPr marL="1028700" lvl="1" indent="-571500" algn="just">
              <a:buFont typeface="Wingdings" panose="05000000000000000000" pitchFamily="2" charset="2"/>
              <a:buChar char="Ø"/>
              <a:defRPr/>
            </a:pPr>
            <a:endParaRPr lang="en-US" sz="2000" dirty="0">
              <a:solidFill>
                <a:schemeClr val="tx2">
                  <a:lumMod val="60000"/>
                  <a:lumOff val="40000"/>
                </a:schemeClr>
              </a:solidFill>
            </a:endParaRPr>
          </a:p>
          <a:p>
            <a:pPr marL="1028700" lvl="1" indent="-571500" algn="just">
              <a:buFont typeface="Wingdings" panose="05000000000000000000" pitchFamily="2" charset="2"/>
              <a:buChar char="Ø"/>
              <a:defRPr/>
            </a:pPr>
            <a:r>
              <a:rPr lang="en-US" sz="2000" dirty="0">
                <a:solidFill>
                  <a:schemeClr val="tx1"/>
                </a:solidFill>
              </a:rPr>
              <a:t>Program and Performance Budgeting working group meeting on </a:t>
            </a:r>
            <a:r>
              <a:rPr lang="en-US" sz="2000" dirty="0">
                <a:solidFill>
                  <a:schemeClr val="accent3">
                    <a:lumMod val="75000"/>
                  </a:schemeClr>
                </a:solidFill>
              </a:rPr>
              <a:t>OECD Performance Budgeting survey </a:t>
            </a:r>
            <a:r>
              <a:rPr lang="en-US" sz="2000" dirty="0">
                <a:solidFill>
                  <a:schemeClr val="tx1"/>
                </a:solidFill>
              </a:rPr>
              <a:t>with back-to-back participation in OECD CESEE Senior Budget Officer’s meeting in Slovenia</a:t>
            </a:r>
            <a:r>
              <a:rPr lang="en-US" sz="1800" dirty="0">
                <a:solidFill>
                  <a:schemeClr val="tx1"/>
                </a:solidFill>
              </a:rPr>
              <a:t>.</a:t>
            </a:r>
          </a:p>
          <a:p>
            <a:pPr marL="1485900" lvl="2" indent="-571500" algn="just">
              <a:buFont typeface="Wingdings" panose="05000000000000000000" pitchFamily="2" charset="2"/>
              <a:buChar char="Ø"/>
              <a:defRPr/>
            </a:pPr>
            <a:r>
              <a:rPr lang="en-US" sz="2000" dirty="0">
                <a:solidFill>
                  <a:schemeClr val="accent3">
                    <a:lumMod val="75000"/>
                  </a:schemeClr>
                </a:solidFill>
              </a:rPr>
              <a:t>Presentation of PEMPAL trends to OECD audience.</a:t>
            </a:r>
          </a:p>
          <a:p>
            <a:pPr marL="1028700" lvl="1" indent="-571500" algn="just">
              <a:buFont typeface="Wingdings" panose="05000000000000000000" pitchFamily="2" charset="2"/>
              <a:buChar char="Ø"/>
              <a:defRPr/>
            </a:pPr>
            <a:endParaRPr lang="en-US" sz="600" dirty="0">
              <a:solidFill>
                <a:schemeClr val="tx1"/>
              </a:solidFill>
            </a:endParaRPr>
          </a:p>
          <a:p>
            <a:pPr algn="l" eaLnBrk="1" fontAlgn="auto" hangingPunct="1">
              <a:spcAft>
                <a:spcPts val="0"/>
              </a:spcAft>
              <a:buFont typeface="Arial" panose="020B0604020202020204" pitchFamily="34" charset="0"/>
              <a:buNone/>
              <a:defRPr/>
            </a:pPr>
            <a:endParaRPr lang="en-US" sz="2000" dirty="0">
              <a:solidFill>
                <a:schemeClr val="tx1"/>
              </a:solidFill>
            </a:endParaRPr>
          </a:p>
        </p:txBody>
      </p:sp>
      <p:pic>
        <p:nvPicPr>
          <p:cNvPr id="21506"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830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4914" y="87086"/>
            <a:ext cx="8305800" cy="6781800"/>
          </a:xfrm>
        </p:spPr>
        <p:txBody>
          <a:bodyPr rtlCol="0">
            <a:noAutofit/>
          </a:bodyPr>
          <a:lstStyle/>
          <a:p>
            <a:pPr eaLnBrk="1" fontAlgn="auto" hangingPunct="1">
              <a:spcAft>
                <a:spcPts val="0"/>
              </a:spcAft>
              <a:buFont typeface="Arial" panose="020B0604020202020204" pitchFamily="34" charset="0"/>
              <a:buNone/>
              <a:defRPr/>
            </a:pPr>
            <a:r>
              <a:rPr lang="en-US" b="1" dirty="0">
                <a:solidFill>
                  <a:schemeClr val="tx2">
                    <a:lumMod val="60000"/>
                    <a:lumOff val="40000"/>
                  </a:schemeClr>
                </a:solidFill>
                <a:ea typeface="+mn-ea"/>
                <a:cs typeface="+mn-cs"/>
              </a:rPr>
              <a:t>BCOP </a:t>
            </a:r>
            <a:r>
              <a:rPr lang="en-GB" b="1" dirty="0">
                <a:solidFill>
                  <a:schemeClr val="tx2">
                    <a:lumMod val="60000"/>
                    <a:lumOff val="40000"/>
                  </a:schemeClr>
                </a:solidFill>
                <a:ea typeface="+mn-ea"/>
                <a:cs typeface="+mn-cs"/>
              </a:rPr>
              <a:t>ACTIVITIES</a:t>
            </a:r>
            <a:endParaRPr lang="en-US" b="1" dirty="0">
              <a:solidFill>
                <a:schemeClr val="tx2">
                  <a:lumMod val="60000"/>
                  <a:lumOff val="40000"/>
                </a:schemeClr>
              </a:solidFill>
              <a:ea typeface="+mn-ea"/>
              <a:cs typeface="+mn-cs"/>
            </a:endParaRPr>
          </a:p>
          <a:p>
            <a:pPr eaLnBrk="1" fontAlgn="auto" hangingPunct="1">
              <a:spcAft>
                <a:spcPts val="0"/>
              </a:spcAft>
              <a:buFont typeface="Arial" panose="020B0604020202020204" pitchFamily="34" charset="0"/>
              <a:buNone/>
              <a:defRPr/>
            </a:pPr>
            <a:endParaRPr lang="en-US" sz="800" b="1" dirty="0">
              <a:solidFill>
                <a:schemeClr val="tx1"/>
              </a:solidFill>
              <a:ea typeface="+mn-ea"/>
              <a:cs typeface="+mn-cs"/>
            </a:endParaRPr>
          </a:p>
          <a:p>
            <a:pPr algn="just" eaLnBrk="1" fontAlgn="auto" hangingPunct="1">
              <a:spcAft>
                <a:spcPts val="0"/>
              </a:spcAft>
              <a:buFont typeface="Arial" panose="020B0604020202020204" pitchFamily="34" charset="0"/>
              <a:buNone/>
              <a:defRPr/>
            </a:pPr>
            <a:r>
              <a:rPr lang="en-US" sz="2400" b="1" dirty="0">
                <a:solidFill>
                  <a:schemeClr val="tx1"/>
                </a:solidFill>
              </a:rPr>
              <a:t>In 2016, there were 7 </a:t>
            </a:r>
            <a:r>
              <a:rPr lang="bs-Latn-BA" sz="2400" b="1" dirty="0" err="1">
                <a:solidFill>
                  <a:schemeClr val="tx1"/>
                </a:solidFill>
              </a:rPr>
              <a:t>BCoP</a:t>
            </a:r>
            <a:r>
              <a:rPr lang="bs-Latn-BA" sz="2400" b="1" dirty="0">
                <a:solidFill>
                  <a:schemeClr val="tx1"/>
                </a:solidFill>
              </a:rPr>
              <a:t> </a:t>
            </a:r>
            <a:r>
              <a:rPr lang="en-US" sz="2400" b="1" dirty="0">
                <a:solidFill>
                  <a:schemeClr val="tx1"/>
                </a:solidFill>
              </a:rPr>
              <a:t>events (continued):</a:t>
            </a:r>
          </a:p>
          <a:p>
            <a:pPr marL="1028700" lvl="1" indent="-571500" algn="just">
              <a:buFont typeface="Wingdings" panose="05000000000000000000" pitchFamily="2" charset="2"/>
              <a:buChar char="Ø"/>
              <a:defRPr/>
            </a:pPr>
            <a:endParaRPr lang="en-US" sz="600" dirty="0">
              <a:solidFill>
                <a:schemeClr val="tx1"/>
              </a:solidFill>
            </a:endParaRPr>
          </a:p>
          <a:p>
            <a:pPr marL="1028700" lvl="1" indent="-571500" algn="just">
              <a:buFont typeface="Wingdings" panose="05000000000000000000" pitchFamily="2" charset="2"/>
              <a:buChar char="Ø"/>
              <a:defRPr/>
            </a:pPr>
            <a:r>
              <a:rPr lang="en-US" sz="1800" dirty="0">
                <a:solidFill>
                  <a:schemeClr val="tx1"/>
                </a:solidFill>
              </a:rPr>
              <a:t>BCOP Executive Committee meeting in Switzerland with other COP Executive Committees and PEMPAL donors to progress </a:t>
            </a:r>
            <a:r>
              <a:rPr lang="en-US" sz="1800" dirty="0">
                <a:solidFill>
                  <a:schemeClr val="accent3">
                    <a:lumMod val="75000"/>
                  </a:schemeClr>
                </a:solidFill>
              </a:rPr>
              <a:t>development of new PEMPAL strategy.</a:t>
            </a:r>
          </a:p>
          <a:p>
            <a:pPr lvl="1" algn="just">
              <a:defRPr/>
            </a:pPr>
            <a:endParaRPr lang="en-US" sz="600" dirty="0">
              <a:solidFill>
                <a:schemeClr val="tx1"/>
              </a:solidFill>
            </a:endParaRPr>
          </a:p>
          <a:p>
            <a:pPr marL="1028700" lvl="1" indent="-571500" algn="just">
              <a:buFont typeface="Wingdings" panose="05000000000000000000" pitchFamily="2" charset="2"/>
              <a:buChar char="Ø"/>
              <a:defRPr/>
            </a:pPr>
            <a:r>
              <a:rPr lang="en-US" sz="1800" dirty="0">
                <a:solidFill>
                  <a:schemeClr val="tx1"/>
                </a:solidFill>
              </a:rPr>
              <a:t>Videoconference meeting of the Budget Literacy and Transparency working group to progress </a:t>
            </a:r>
            <a:r>
              <a:rPr lang="en-US" sz="1800" dirty="0">
                <a:solidFill>
                  <a:schemeClr val="accent3">
                    <a:lumMod val="75000"/>
                  </a:schemeClr>
                </a:solidFill>
              </a:rPr>
              <a:t>Citizens Budget knowledge product.</a:t>
            </a:r>
          </a:p>
          <a:p>
            <a:pPr marL="1028700" lvl="1" indent="-571500" algn="just">
              <a:buFont typeface="Wingdings" panose="05000000000000000000" pitchFamily="2" charset="2"/>
              <a:buChar char="Ø"/>
              <a:defRPr/>
            </a:pPr>
            <a:endParaRPr lang="en-US" sz="600" dirty="0">
              <a:solidFill>
                <a:schemeClr val="tx1"/>
              </a:solidFill>
            </a:endParaRPr>
          </a:p>
          <a:p>
            <a:pPr marL="1028700" lvl="1" indent="-571500" algn="just">
              <a:buFont typeface="Wingdings" panose="05000000000000000000" pitchFamily="2" charset="2"/>
              <a:buChar char="Ø"/>
              <a:defRPr/>
            </a:pPr>
            <a:r>
              <a:rPr lang="en-US" sz="1800" dirty="0">
                <a:solidFill>
                  <a:schemeClr val="tx1"/>
                </a:solidFill>
              </a:rPr>
              <a:t>Program and Performance Budgeting Working Group meeting on </a:t>
            </a:r>
            <a:r>
              <a:rPr lang="en-US" sz="1800" dirty="0">
                <a:solidFill>
                  <a:schemeClr val="accent3">
                    <a:lumMod val="75000"/>
                  </a:schemeClr>
                </a:solidFill>
              </a:rPr>
              <a:t>French performance budgeting implementation experience and key trends in spending reviews in OECD countries </a:t>
            </a:r>
            <a:r>
              <a:rPr lang="en-US" sz="1800" dirty="0">
                <a:solidFill>
                  <a:schemeClr val="tx1"/>
                </a:solidFill>
              </a:rPr>
              <a:t>with back-to-back participation in the OECD Senior Budget Officer’s meeting on performance and results.</a:t>
            </a:r>
          </a:p>
          <a:p>
            <a:pPr marL="1028700" lvl="1" indent="-571500" algn="just">
              <a:buFont typeface="Wingdings" panose="05000000000000000000" pitchFamily="2" charset="2"/>
              <a:buChar char="Ø"/>
              <a:defRPr/>
            </a:pPr>
            <a:endParaRPr lang="en-US" sz="1800" dirty="0">
              <a:solidFill>
                <a:schemeClr val="tx1"/>
              </a:solidFill>
            </a:endParaRPr>
          </a:p>
          <a:p>
            <a:pPr algn="just">
              <a:defRPr/>
            </a:pPr>
            <a:r>
              <a:rPr lang="en-US" sz="2000" b="1" dirty="0">
                <a:solidFill>
                  <a:schemeClr val="tx1"/>
                </a:solidFill>
              </a:rPr>
              <a:t>PEMPAL Steering Committee met 4 times</a:t>
            </a:r>
            <a:r>
              <a:rPr lang="en-US" sz="2000" dirty="0">
                <a:solidFill>
                  <a:schemeClr val="tx1"/>
                </a:solidFill>
              </a:rPr>
              <a:t>. Minutes available </a:t>
            </a:r>
            <a:r>
              <a:rPr lang="en-US" sz="2000" dirty="0">
                <a:solidFill>
                  <a:schemeClr val="tx1"/>
                </a:solidFill>
                <a:hlinkClick r:id="rId3"/>
              </a:rPr>
              <a:t>https://www.pempal.org/event/steering-committee-meetings</a:t>
            </a:r>
            <a:r>
              <a:rPr lang="en-US" sz="2000" dirty="0">
                <a:solidFill>
                  <a:schemeClr val="tx1"/>
                </a:solidFill>
              </a:rPr>
              <a:t> </a:t>
            </a:r>
          </a:p>
          <a:p>
            <a:pPr algn="just">
              <a:defRPr/>
            </a:pPr>
            <a:endParaRPr lang="en-US" sz="2000" dirty="0">
              <a:solidFill>
                <a:schemeClr val="tx1"/>
              </a:solidFill>
            </a:endParaRPr>
          </a:p>
          <a:p>
            <a:pPr algn="just">
              <a:defRPr/>
            </a:pPr>
            <a:r>
              <a:rPr lang="en-US" altLang="x-none" sz="2000" b="1" dirty="0">
                <a:solidFill>
                  <a:schemeClr val="tx1"/>
                </a:solidFill>
                <a:ea typeface="ＭＳ Ｐゴシック" charset="-128"/>
              </a:rPr>
              <a:t>BCOP Executive Committee met 4 times</a:t>
            </a:r>
            <a:r>
              <a:rPr lang="en-US" altLang="x-none" sz="2000" dirty="0">
                <a:solidFill>
                  <a:schemeClr val="tx1"/>
                </a:solidFill>
                <a:ea typeface="ＭＳ Ｐゴシック" charset="-128"/>
              </a:rPr>
              <a:t>. Minutes available </a:t>
            </a:r>
            <a:r>
              <a:rPr lang="en-US" altLang="x-none" sz="2000" dirty="0">
                <a:solidFill>
                  <a:schemeClr val="tx1"/>
                </a:solidFill>
                <a:ea typeface="ＭＳ Ｐゴシック" charset="-128"/>
                <a:hlinkClick r:id="rId4"/>
              </a:rPr>
              <a:t>https://www.pempal.org/about/governance/ex-com-bcop</a:t>
            </a:r>
            <a:r>
              <a:rPr lang="en-US" altLang="x-none" sz="2000" dirty="0">
                <a:solidFill>
                  <a:schemeClr val="tx1"/>
                </a:solidFill>
                <a:ea typeface="ＭＳ Ｐゴシック" charset="-128"/>
              </a:rPr>
              <a:t> </a:t>
            </a:r>
          </a:p>
        </p:txBody>
      </p:sp>
      <p:pic>
        <p:nvPicPr>
          <p:cNvPr id="21506" name="Рисунок 11" descr="pempal-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517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a:spLocks noGrp="1"/>
          </p:cNvSpPr>
          <p:nvPr>
            <p:ph type="subTitle" idx="1"/>
          </p:nvPr>
        </p:nvSpPr>
        <p:spPr>
          <a:xfrm>
            <a:off x="914400" y="228600"/>
            <a:ext cx="8077200" cy="6629400"/>
          </a:xfrm>
        </p:spPr>
        <p:txBody>
          <a:bodyPr>
            <a:normAutofit/>
          </a:bodyPr>
          <a:lstStyle/>
          <a:p>
            <a:pPr>
              <a:buFont typeface="Arial" panose="020B0604020202020204" pitchFamily="34" charset="0"/>
              <a:buNone/>
              <a:defRPr/>
            </a:pPr>
            <a:r>
              <a:rPr lang="en-US" altLang="en-US" b="1" dirty="0">
                <a:solidFill>
                  <a:schemeClr val="tx2">
                    <a:lumMod val="60000"/>
                    <a:lumOff val="40000"/>
                  </a:schemeClr>
                </a:solidFill>
                <a:ea typeface="+mn-ea"/>
                <a:cs typeface="+mn-cs"/>
              </a:rPr>
              <a:t>PFM RESOURCES TRANSLATED FOR BCOP</a:t>
            </a:r>
          </a:p>
          <a:p>
            <a:pPr algn="just">
              <a:defRPr/>
            </a:pPr>
            <a:endParaRPr lang="en-US" altLang="en-US" sz="800" dirty="0">
              <a:solidFill>
                <a:schemeClr val="tx1"/>
              </a:solidFill>
              <a:cs typeface="+mn-cs"/>
            </a:endParaRPr>
          </a:p>
          <a:p>
            <a:pPr algn="just">
              <a:defRPr/>
            </a:pPr>
            <a:r>
              <a:rPr lang="en-US" altLang="en-US" sz="2000" b="1" dirty="0">
                <a:solidFill>
                  <a:schemeClr val="tx1"/>
                </a:solidFill>
                <a:cs typeface="+mn-cs"/>
              </a:rPr>
              <a:t>BCOP Event/Working Group materials are available on website, in PEMPAL languages (English, Russian, Bosnian-Croatian-Serbian).</a:t>
            </a:r>
            <a:r>
              <a:rPr lang="en-US" altLang="en-US" sz="2000" dirty="0">
                <a:solidFill>
                  <a:schemeClr val="tx1"/>
                </a:solidFill>
                <a:cs typeface="+mn-cs"/>
              </a:rPr>
              <a:t> </a:t>
            </a:r>
          </a:p>
          <a:p>
            <a:pPr algn="just">
              <a:defRPr/>
            </a:pPr>
            <a:endParaRPr lang="en-US" altLang="en-US" sz="2000" dirty="0">
              <a:solidFill>
                <a:schemeClr val="tx1"/>
              </a:solidFill>
              <a:cs typeface="+mn-cs"/>
            </a:endParaRPr>
          </a:p>
          <a:p>
            <a:pPr algn="just">
              <a:defRPr/>
            </a:pPr>
            <a:r>
              <a:rPr lang="en-US" altLang="en-US" sz="2000" b="1" dirty="0">
                <a:solidFill>
                  <a:schemeClr val="tx1"/>
                </a:solidFill>
                <a:cs typeface="+mn-cs"/>
              </a:rPr>
              <a:t>Links to all materials shared since 2011 listed </a:t>
            </a:r>
            <a:r>
              <a:rPr lang="en-US" altLang="en-US" sz="2000" dirty="0">
                <a:solidFill>
                  <a:schemeClr val="tx1"/>
                </a:solidFill>
                <a:cs typeface="+mn-cs"/>
              </a:rPr>
              <a:t>in a document </a:t>
            </a:r>
            <a:r>
              <a:rPr lang="en-US" altLang="en-US" sz="2000" dirty="0">
                <a:solidFill>
                  <a:schemeClr val="tx1"/>
                </a:solidFill>
              </a:rPr>
              <a:t>provided in your background materials</a:t>
            </a:r>
            <a:r>
              <a:rPr lang="en-US" altLang="en-US" sz="2000" dirty="0">
                <a:solidFill>
                  <a:schemeClr val="tx1"/>
                </a:solidFill>
                <a:cs typeface="+mn-cs"/>
              </a:rPr>
              <a:t>.  </a:t>
            </a:r>
          </a:p>
          <a:p>
            <a:pPr algn="just">
              <a:defRPr/>
            </a:pPr>
            <a:endParaRPr lang="en-US" altLang="en-US" sz="1000" dirty="0">
              <a:solidFill>
                <a:schemeClr val="tx1"/>
              </a:solidFill>
              <a:cs typeface="+mn-cs"/>
            </a:endParaRPr>
          </a:p>
          <a:p>
            <a:pPr algn="just">
              <a:defRPr/>
            </a:pPr>
            <a:r>
              <a:rPr lang="en-US" altLang="en-US" sz="2000" b="1" dirty="0">
                <a:solidFill>
                  <a:schemeClr val="accent3">
                    <a:lumMod val="75000"/>
                  </a:schemeClr>
                </a:solidFill>
                <a:cs typeface="+mn-cs"/>
              </a:rPr>
              <a:t>Examples from 2016</a:t>
            </a:r>
            <a:r>
              <a:rPr lang="en-US" altLang="en-US" sz="2000" dirty="0">
                <a:solidFill>
                  <a:schemeClr val="accent3">
                    <a:lumMod val="75000"/>
                  </a:schemeClr>
                </a:solidFill>
              </a:rPr>
              <a:t>:</a:t>
            </a:r>
            <a:endParaRPr lang="en-US" altLang="x-none" sz="2000" dirty="0">
              <a:solidFill>
                <a:schemeClr val="accent3">
                  <a:lumMod val="75000"/>
                </a:schemeClr>
              </a:solidFill>
              <a:ea typeface="ＭＳ Ｐゴシック" charset="-128"/>
            </a:endParaRPr>
          </a:p>
          <a:p>
            <a:pPr algn="l">
              <a:buFont typeface="Arial" charset="0"/>
              <a:buChar char="•"/>
            </a:pPr>
            <a:r>
              <a:rPr lang="en-US" altLang="x-none" sz="1600" dirty="0">
                <a:solidFill>
                  <a:schemeClr val="tx1"/>
                </a:solidFill>
                <a:ea typeface="ＭＳ Ｐゴシック" charset="-128"/>
              </a:rPr>
              <a:t>Kyrgyz Republic 2014 Methodology for Development of a Citizens’ Budget </a:t>
            </a:r>
          </a:p>
          <a:p>
            <a:pPr algn="l">
              <a:buFont typeface="Arial" charset="0"/>
              <a:buChar char="•"/>
            </a:pPr>
            <a:r>
              <a:rPr lang="en-US" altLang="x-none" sz="1600" dirty="0">
                <a:solidFill>
                  <a:schemeClr val="tx1"/>
                </a:solidFill>
                <a:ea typeface="ＭＳ Ｐゴシック" charset="-128"/>
              </a:rPr>
              <a:t>Guidelines of the Russian Federation on Citizens</a:t>
            </a:r>
            <a:r>
              <a:rPr lang="en-US" altLang="en-US" sz="1600" dirty="0">
                <a:solidFill>
                  <a:schemeClr val="tx1"/>
                </a:solidFill>
                <a:ea typeface="ＭＳ Ｐゴシック" charset="-128"/>
              </a:rPr>
              <a:t>’</a:t>
            </a:r>
            <a:r>
              <a:rPr lang="en-US" altLang="x-none" sz="1600" dirty="0">
                <a:solidFill>
                  <a:schemeClr val="tx1"/>
                </a:solidFill>
                <a:ea typeface="ＭＳ Ｐゴシック" charset="-128"/>
              </a:rPr>
              <a:t> Budget (September 2015)</a:t>
            </a:r>
          </a:p>
          <a:p>
            <a:pPr algn="l">
              <a:buFont typeface="Arial" charset="0"/>
              <a:buChar char="•"/>
            </a:pPr>
            <a:r>
              <a:rPr lang="en-US" altLang="x-none" sz="1600" dirty="0">
                <a:solidFill>
                  <a:schemeClr val="tx1"/>
                </a:solidFill>
                <a:ea typeface="ＭＳ Ｐゴシック" charset="-128"/>
              </a:rPr>
              <a:t>Recommendations on Citizens Budget (prepared for Moldova Ministry of Finance), 2013, Analytical Center </a:t>
            </a:r>
            <a:r>
              <a:rPr lang="en-US" altLang="en-US" sz="1600" dirty="0">
                <a:solidFill>
                  <a:schemeClr val="tx1"/>
                </a:solidFill>
                <a:ea typeface="ＭＳ Ｐゴシック" charset="-128"/>
              </a:rPr>
              <a:t>“</a:t>
            </a:r>
            <a:r>
              <a:rPr lang="en-US" altLang="x-none" sz="1600" dirty="0">
                <a:solidFill>
                  <a:schemeClr val="tx1"/>
                </a:solidFill>
                <a:ea typeface="ＭＳ Ｐゴシック" charset="-128"/>
              </a:rPr>
              <a:t>Expert Group</a:t>
            </a:r>
            <a:r>
              <a:rPr lang="en-US" altLang="en-US" sz="1600" dirty="0">
                <a:solidFill>
                  <a:schemeClr val="tx1"/>
                </a:solidFill>
                <a:ea typeface="ＭＳ Ｐゴシック" charset="-128"/>
              </a:rPr>
              <a:t>”</a:t>
            </a:r>
            <a:r>
              <a:rPr lang="en-US" altLang="x-none" sz="1600" dirty="0">
                <a:solidFill>
                  <a:schemeClr val="tx1"/>
                </a:solidFill>
                <a:ea typeface="ＭＳ Ｐゴシック" charset="-128"/>
              </a:rPr>
              <a:t>, Moldova</a:t>
            </a:r>
          </a:p>
          <a:p>
            <a:pPr algn="l">
              <a:buFont typeface="Arial" charset="0"/>
              <a:buChar char="•"/>
            </a:pPr>
            <a:r>
              <a:rPr lang="en-US" altLang="x-none" sz="1600" dirty="0">
                <a:solidFill>
                  <a:schemeClr val="tx1"/>
                </a:solidFill>
                <a:ea typeface="ＭＳ Ｐゴシック" charset="-128"/>
              </a:rPr>
              <a:t>Guide to Developing Citizens Budgets by International Budget  Partnership (IBP)</a:t>
            </a:r>
          </a:p>
          <a:p>
            <a:pPr algn="l">
              <a:buFont typeface="Arial" charset="0"/>
              <a:buChar char="•"/>
            </a:pPr>
            <a:r>
              <a:rPr lang="en-US" altLang="x-none" sz="1600" dirty="0">
                <a:solidFill>
                  <a:schemeClr val="tx1"/>
                </a:solidFill>
                <a:ea typeface="ＭＳ Ｐゴシック" charset="-128"/>
              </a:rPr>
              <a:t>Slovenia public sector salary system act; decree on promotion to salary grades; and collective agreement </a:t>
            </a:r>
          </a:p>
          <a:p>
            <a:pPr algn="l">
              <a:buFont typeface="Arial" charset="0"/>
              <a:buChar char="•"/>
            </a:pPr>
            <a:r>
              <a:rPr lang="en-US" altLang="x-none" sz="1600" dirty="0">
                <a:solidFill>
                  <a:schemeClr val="tx1"/>
                </a:solidFill>
                <a:ea typeface="ＭＳ Ｐゴシック" charset="-128"/>
              </a:rPr>
              <a:t>OECD Toolkit on Budget Transparency</a:t>
            </a:r>
          </a:p>
          <a:p>
            <a:pPr algn="l">
              <a:defRPr/>
            </a:pPr>
            <a:endParaRPr lang="en-US" altLang="en-US" sz="1000" b="1" dirty="0">
              <a:solidFill>
                <a:schemeClr val="accent3">
                  <a:lumMod val="75000"/>
                </a:schemeClr>
              </a:solidFill>
            </a:endParaRPr>
          </a:p>
          <a:p>
            <a:pPr algn="l">
              <a:defRPr/>
            </a:pPr>
            <a:r>
              <a:rPr lang="en-US" altLang="en-US" sz="2000" b="1" dirty="0">
                <a:solidFill>
                  <a:schemeClr val="accent3">
                    <a:lumMod val="75000"/>
                  </a:schemeClr>
                </a:solidFill>
              </a:rPr>
              <a:t>For this meeting</a:t>
            </a:r>
            <a:r>
              <a:rPr lang="en-US" altLang="en-US" sz="2000" dirty="0">
                <a:solidFill>
                  <a:schemeClr val="accent3">
                    <a:lumMod val="75000"/>
                  </a:schemeClr>
                </a:solidFill>
              </a:rPr>
              <a:t>:</a:t>
            </a:r>
          </a:p>
          <a:p>
            <a:pPr algn="l">
              <a:buFont typeface="Arial" charset="0"/>
              <a:buChar char="•"/>
              <a:defRPr/>
            </a:pPr>
            <a:r>
              <a:rPr lang="en-US" altLang="x-none" sz="1600" dirty="0">
                <a:solidFill>
                  <a:schemeClr val="tx1"/>
                </a:solidFill>
                <a:ea typeface="ＭＳ Ｐゴシック" charset="-128"/>
              </a:rPr>
              <a:t>Principles of Public Participation in Fiscal Policy (Global Initiative for Fiscal Transparency </a:t>
            </a:r>
            <a:r>
              <a:rPr lang="mr-IN" altLang="x-none" sz="1600" dirty="0">
                <a:solidFill>
                  <a:schemeClr val="tx1"/>
                </a:solidFill>
                <a:ea typeface="ＭＳ Ｐゴシック" charset="-128"/>
              </a:rPr>
              <a:t>–</a:t>
            </a:r>
            <a:r>
              <a:rPr lang="en-US" altLang="x-none" sz="1600" dirty="0">
                <a:solidFill>
                  <a:schemeClr val="tx1"/>
                </a:solidFill>
                <a:ea typeface="ＭＳ Ｐゴシック" charset="-128"/>
              </a:rPr>
              <a:t> GIFT)</a:t>
            </a:r>
          </a:p>
          <a:p>
            <a:pPr algn="l">
              <a:buFont typeface="Arial" charset="0"/>
              <a:buChar char="•"/>
              <a:defRPr/>
            </a:pPr>
            <a:r>
              <a:rPr lang="en-US" altLang="x-none" sz="1600" dirty="0">
                <a:solidFill>
                  <a:schemeClr val="tx1"/>
                </a:solidFill>
                <a:ea typeface="ＭＳ Ｐゴシック" charset="-128"/>
              </a:rPr>
              <a:t>BCOP Draft Knowledge Product on Breaking Challenges to Developing Citizens’ Budgets</a:t>
            </a:r>
          </a:p>
        </p:txBody>
      </p:sp>
      <p:pic>
        <p:nvPicPr>
          <p:cNvPr id="37890"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699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995680" y="71120"/>
            <a:ext cx="8001000" cy="533400"/>
          </a:xfrm>
        </p:spPr>
        <p:txBody>
          <a:bodyPr>
            <a:noAutofit/>
          </a:bodyPr>
          <a:lstStyle/>
          <a:p>
            <a:r>
              <a:rPr lang="en-US" altLang="en-US" sz="3200" b="1" dirty="0">
                <a:solidFill>
                  <a:srgbClr val="0070C0"/>
                </a:solidFill>
                <a:cs typeface="Times New Roman" pitchFamily="18" charset="0"/>
              </a:rPr>
              <a:t>NEW PEMPAL Strategy</a:t>
            </a:r>
          </a:p>
        </p:txBody>
      </p:sp>
      <p:pic>
        <p:nvPicPr>
          <p:cNvPr id="13315"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одержимое 2"/>
          <p:cNvSpPr txBox="1">
            <a:spLocks/>
          </p:cNvSpPr>
          <p:nvPr/>
        </p:nvSpPr>
        <p:spPr bwMode="auto">
          <a:xfrm>
            <a:off x="990600" y="736600"/>
            <a:ext cx="7924800" cy="5643880"/>
          </a:xfrm>
          <a:prstGeom prst="rect">
            <a:avLst/>
          </a:prstGeom>
          <a:noFill/>
          <a:ln w="9525">
            <a:noFill/>
            <a:miter lim="800000"/>
            <a:headEnd/>
            <a:tailEnd/>
          </a:ln>
        </p:spPr>
        <p:txBody>
          <a:bodyPr/>
          <a:lstStyle/>
          <a:p>
            <a:pPr algn="just"/>
            <a:endParaRPr lang="en-US" sz="2000" dirty="0">
              <a:latin typeface="Calibri" charset="0"/>
            </a:endParaRPr>
          </a:p>
        </p:txBody>
      </p:sp>
      <p:sp>
        <p:nvSpPr>
          <p:cNvPr id="4" name="TextBox 3"/>
          <p:cNvSpPr txBox="1"/>
          <p:nvPr/>
        </p:nvSpPr>
        <p:spPr>
          <a:xfrm>
            <a:off x="990600" y="609600"/>
            <a:ext cx="7772400" cy="6032421"/>
          </a:xfrm>
          <a:prstGeom prst="rect">
            <a:avLst/>
          </a:prstGeom>
          <a:noFill/>
        </p:spPr>
        <p:txBody>
          <a:bodyPr wrap="square" rtlCol="0">
            <a:spAutoFit/>
          </a:bodyPr>
          <a:lstStyle/>
          <a:p>
            <a:pPr algn="just"/>
            <a:r>
              <a:rPr lang="en-US" sz="1600" dirty="0"/>
              <a:t>The PEMPAL Executive agreed that the goal/impact of the new strategy is that: </a:t>
            </a:r>
          </a:p>
          <a:p>
            <a:pPr algn="just">
              <a:buClr>
                <a:srgbClr val="C0504D"/>
              </a:buClr>
              <a:buFont typeface="Wingdings" charset="2"/>
              <a:buChar char="ü"/>
            </a:pPr>
            <a:r>
              <a:rPr lang="en-US" sz="1600" i="1" dirty="0">
                <a:solidFill>
                  <a:schemeClr val="accent3">
                    <a:lumMod val="75000"/>
                  </a:schemeClr>
                </a:solidFill>
              </a:rPr>
              <a:t>Governments of PEMPAL member countries from Europe and Central Asia more efficiently and effectively use public resources</a:t>
            </a:r>
            <a:r>
              <a:rPr lang="en-US" sz="1600" b="1" i="1" dirty="0">
                <a:solidFill>
                  <a:schemeClr val="accent3">
                    <a:lumMod val="75000"/>
                  </a:schemeClr>
                </a:solidFill>
              </a:rPr>
              <a:t> </a:t>
            </a:r>
            <a:r>
              <a:rPr lang="en-US" sz="1600" i="1" dirty="0">
                <a:solidFill>
                  <a:schemeClr val="accent3">
                    <a:lumMod val="75000"/>
                  </a:schemeClr>
                </a:solidFill>
              </a:rPr>
              <a:t>resulting from applying good and improved PFM practices developed, promoted or shared with PEMPAL contribution.</a:t>
            </a:r>
            <a:r>
              <a:rPr lang="mr-IN" sz="1600" i="1" dirty="0">
                <a:solidFill>
                  <a:schemeClr val="accent3">
                    <a:lumMod val="75000"/>
                  </a:schemeClr>
                </a:solidFill>
              </a:rPr>
              <a:t>  </a:t>
            </a:r>
          </a:p>
          <a:p>
            <a:pPr algn="just"/>
            <a:r>
              <a:rPr lang="mr-IN" sz="1400" dirty="0">
                <a:latin typeface="Times New Roman" charset="0"/>
              </a:rPr>
              <a:t>	</a:t>
            </a:r>
          </a:p>
          <a:p>
            <a:pPr algn="just"/>
            <a:r>
              <a:rPr lang="en-US" sz="1600" dirty="0"/>
              <a:t>The Outcome of the PEMPAL Strategy 2017-22 is:</a:t>
            </a:r>
            <a:r>
              <a:rPr lang="en-US" sz="1600" b="1" dirty="0"/>
              <a:t> </a:t>
            </a:r>
            <a:endParaRPr lang="en-US" sz="1600" i="1" dirty="0">
              <a:solidFill>
                <a:srgbClr val="C0504D"/>
              </a:solidFill>
            </a:endParaRPr>
          </a:p>
          <a:p>
            <a:pPr algn="just">
              <a:buClr>
                <a:srgbClr val="C0504D"/>
              </a:buClr>
              <a:buFont typeface="Wingdings" charset="2"/>
              <a:buChar char="ü"/>
            </a:pPr>
            <a:r>
              <a:rPr lang="en-US" sz="1600" i="1" dirty="0">
                <a:solidFill>
                  <a:schemeClr val="accent3">
                    <a:lumMod val="75000"/>
                  </a:schemeClr>
                </a:solidFill>
              </a:rPr>
              <a:t>A well functioning professional peer learning platform through which public finance practitioners from the member countries are networked to strengthen their capacities and to enable them to create and share knowledge and benchmarking.</a:t>
            </a:r>
          </a:p>
          <a:p>
            <a:pPr algn="just"/>
            <a:endParaRPr lang="en-US" sz="800" i="1" dirty="0">
              <a:solidFill>
                <a:srgbClr val="C0504D"/>
              </a:solidFill>
              <a:latin typeface="Times New Roman" charset="0"/>
            </a:endParaRPr>
          </a:p>
          <a:p>
            <a:pPr algn="just"/>
            <a:r>
              <a:rPr lang="en-US" sz="1600" dirty="0"/>
              <a:t>The new strategic framework has three results areas to ensure PEMPAL meets its goal and outcome objectives.</a:t>
            </a:r>
          </a:p>
          <a:p>
            <a:pPr algn="just"/>
            <a:endParaRPr lang="en-US" dirty="0">
              <a:latin typeface="Times New Roman" charset="0"/>
            </a:endParaRPr>
          </a:p>
          <a:p>
            <a:pPr algn="just"/>
            <a:endParaRPr lang="en-US" sz="1200" dirty="0">
              <a:latin typeface="Times New Roman" charset="0"/>
            </a:endParaRPr>
          </a:p>
          <a:p>
            <a:pPr algn="just"/>
            <a:endParaRPr lang="en-US" sz="1200" dirty="0">
              <a:latin typeface="Times New Roman" charset="0"/>
            </a:endParaRPr>
          </a:p>
          <a:p>
            <a:pPr algn="just"/>
            <a:endParaRPr lang="en-US" sz="1200" dirty="0">
              <a:latin typeface="Times New Roman" charset="0"/>
            </a:endParaRPr>
          </a:p>
          <a:p>
            <a:pPr algn="just"/>
            <a:endParaRPr lang="en-US" sz="1200" dirty="0">
              <a:latin typeface="Times New Roman" charset="0"/>
            </a:endParaRPr>
          </a:p>
          <a:p>
            <a:pPr algn="just"/>
            <a:endParaRPr lang="en-US" sz="1200" dirty="0">
              <a:latin typeface="Times New Roman" charset="0"/>
            </a:endParaRPr>
          </a:p>
          <a:p>
            <a:pPr algn="just"/>
            <a:endParaRPr lang="en-US" sz="1200" dirty="0">
              <a:latin typeface="Times New Roman" charset="0"/>
            </a:endParaRPr>
          </a:p>
          <a:p>
            <a:pPr algn="just"/>
            <a:endParaRPr lang="en-US" sz="1200" dirty="0">
              <a:latin typeface="Times New Roman" charset="0"/>
            </a:endParaRPr>
          </a:p>
          <a:p>
            <a:pPr algn="just"/>
            <a:endParaRPr lang="en-US" sz="1200" dirty="0">
              <a:latin typeface="Times New Roman" charset="0"/>
            </a:endParaRPr>
          </a:p>
          <a:p>
            <a:pPr algn="just"/>
            <a:endParaRPr lang="en-US" sz="1200" dirty="0">
              <a:latin typeface="Times New Roman" charset="0"/>
            </a:endParaRPr>
          </a:p>
          <a:p>
            <a:pPr algn="just"/>
            <a:endParaRPr lang="en-US" sz="1200" dirty="0">
              <a:latin typeface="Times New Roman" charset="0"/>
            </a:endParaRPr>
          </a:p>
          <a:p>
            <a:pPr algn="just"/>
            <a:endParaRPr lang="en-US" sz="1200" dirty="0">
              <a:latin typeface="Times New Roman" charset="0"/>
            </a:endParaRPr>
          </a:p>
          <a:p>
            <a:pPr algn="just"/>
            <a:endParaRPr lang="en-US" sz="1200" dirty="0">
              <a:latin typeface="Times New Roman" charset="0"/>
            </a:endParaRPr>
          </a:p>
          <a:p>
            <a:pPr algn="just"/>
            <a:endParaRPr lang="en-US" sz="1200" dirty="0">
              <a:latin typeface="Times New Roman" charset="0"/>
            </a:endParaRPr>
          </a:p>
          <a:p>
            <a:pPr algn="just"/>
            <a:endParaRPr lang="en-US" sz="1200" dirty="0">
              <a:latin typeface="Times New Roman" charset="0"/>
            </a:endParaRPr>
          </a:p>
          <a:p>
            <a:endParaRPr lang="en-US" dirty="0"/>
          </a:p>
        </p:txBody>
      </p:sp>
      <p:graphicFrame>
        <p:nvGraphicFramePr>
          <p:cNvPr id="9" name="Diagram 8"/>
          <p:cNvGraphicFramePr/>
          <p:nvPr>
            <p:extLst>
              <p:ext uri="{D42A27DB-BD31-4B8C-83A1-F6EECF244321}">
                <p14:modId xmlns:p14="http://schemas.microsoft.com/office/powerpoint/2010/main" val="853575416"/>
              </p:ext>
            </p:extLst>
          </p:nvPr>
        </p:nvGraphicFramePr>
        <p:xfrm>
          <a:off x="1818640" y="3625810"/>
          <a:ext cx="6116320" cy="3086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3853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ubtitle 2"/>
          <p:cNvSpPr>
            <a:spLocks noGrp="1"/>
          </p:cNvSpPr>
          <p:nvPr>
            <p:ph type="subTitle" idx="1"/>
          </p:nvPr>
        </p:nvSpPr>
        <p:spPr>
          <a:xfrm>
            <a:off x="876300" y="152400"/>
            <a:ext cx="8077200" cy="6972300"/>
          </a:xfrm>
        </p:spPr>
        <p:txBody>
          <a:bodyPr>
            <a:normAutofit/>
          </a:bodyPr>
          <a:lstStyle/>
          <a:p>
            <a:pPr eaLnBrk="1" hangingPunct="1"/>
            <a:r>
              <a:rPr lang="en-US" altLang="x-none" sz="2800" b="1" dirty="0">
                <a:solidFill>
                  <a:schemeClr val="tx2">
                    <a:lumMod val="60000"/>
                    <a:lumOff val="40000"/>
                  </a:schemeClr>
                </a:solidFill>
                <a:ea typeface="ＭＳ Ｐゴシック" charset="-128"/>
              </a:rPr>
              <a:t> </a:t>
            </a:r>
            <a:r>
              <a:rPr lang="en-US" altLang="x-none" b="1" dirty="0">
                <a:solidFill>
                  <a:schemeClr val="tx2">
                    <a:lumMod val="60000"/>
                    <a:lumOff val="40000"/>
                  </a:schemeClr>
                </a:solidFill>
                <a:ea typeface="ＭＳ Ｐゴシック" charset="-128"/>
              </a:rPr>
              <a:t>STRATEGY MONITORING AND REPORTING</a:t>
            </a:r>
          </a:p>
          <a:p>
            <a:pPr marL="171450" indent="-171450" algn="just">
              <a:buFont typeface="Arial" charset="0"/>
              <a:buChar char="•"/>
            </a:pPr>
            <a:endParaRPr lang="en-US" sz="1200" b="1" dirty="0">
              <a:solidFill>
                <a:schemeClr val="tx2">
                  <a:lumMod val="60000"/>
                  <a:lumOff val="40000"/>
                </a:schemeClr>
              </a:solidFill>
              <a:ea typeface="ＭＳ Ｐゴシック" charset="-128"/>
            </a:endParaRPr>
          </a:p>
          <a:p>
            <a:pPr marL="171450" indent="-171450" algn="just">
              <a:buFont typeface="Arial" charset="0"/>
              <a:buChar char="•"/>
            </a:pPr>
            <a:r>
              <a:rPr lang="en-US" sz="2000" b="1" dirty="0">
                <a:solidFill>
                  <a:schemeClr val="accent2">
                    <a:lumMod val="75000"/>
                  </a:schemeClr>
                </a:solidFill>
              </a:rPr>
              <a:t>Strategy will be measured by 12 performance indicators </a:t>
            </a:r>
            <a:r>
              <a:rPr lang="en-US" sz="2000" dirty="0">
                <a:solidFill>
                  <a:schemeClr val="tx1"/>
                </a:solidFill>
              </a:rPr>
              <a:t>in strategy’s results framework.  Strategy will be implemented through 15 implementation activities. </a:t>
            </a:r>
          </a:p>
          <a:p>
            <a:pPr marL="171450" indent="-171450" algn="just">
              <a:buFont typeface="Arial" charset="0"/>
              <a:buChar char="•"/>
            </a:pPr>
            <a:endParaRPr lang="en-US" sz="2000" dirty="0">
              <a:solidFill>
                <a:schemeClr val="tx1"/>
              </a:solidFill>
            </a:endParaRPr>
          </a:p>
          <a:p>
            <a:pPr marL="171450" indent="-171450" algn="just">
              <a:buFont typeface="Arial" charset="0"/>
              <a:buChar char="•"/>
            </a:pPr>
            <a:r>
              <a:rPr lang="en-US" sz="2000" b="1" dirty="0">
                <a:solidFill>
                  <a:schemeClr val="accent2">
                    <a:lumMod val="75000"/>
                  </a:schemeClr>
                </a:solidFill>
              </a:rPr>
              <a:t>Strategy Cost: 12 million USD over five years, partially funded by donors </a:t>
            </a:r>
            <a:r>
              <a:rPr lang="mr-IN" sz="2000" dirty="0">
                <a:solidFill>
                  <a:schemeClr val="tx1"/>
                </a:solidFill>
              </a:rPr>
              <a:t>–</a:t>
            </a:r>
            <a:r>
              <a:rPr lang="en-US" sz="2000" dirty="0">
                <a:solidFill>
                  <a:schemeClr val="tx1"/>
                </a:solidFill>
              </a:rPr>
              <a:t> SECO provided funds (as part of exit phase) and </a:t>
            </a:r>
            <a:r>
              <a:rPr lang="en-US" sz="2000" dirty="0" err="1">
                <a:solidFill>
                  <a:schemeClr val="tx1"/>
                </a:solidFill>
              </a:rPr>
              <a:t>MoF</a:t>
            </a:r>
            <a:r>
              <a:rPr lang="en-US" sz="2000" dirty="0">
                <a:solidFill>
                  <a:schemeClr val="tx1"/>
                </a:solidFill>
              </a:rPr>
              <a:t> Russia Federation to provide funds. We are seeking other donors and will also implement and pilot initiatives to strengthen sustainability (</a:t>
            </a:r>
            <a:r>
              <a:rPr lang="en-US" sz="2000" dirty="0" err="1">
                <a:solidFill>
                  <a:schemeClr val="tx1"/>
                </a:solidFill>
              </a:rPr>
              <a:t>eg</a:t>
            </a:r>
            <a:r>
              <a:rPr lang="en-US" sz="2000" dirty="0">
                <a:solidFill>
                  <a:schemeClr val="tx1"/>
                </a:solidFill>
              </a:rPr>
              <a:t> go green initiative, member contribution initiatives). </a:t>
            </a:r>
          </a:p>
          <a:p>
            <a:pPr marL="171450" indent="-171450" algn="just">
              <a:buFont typeface="Arial" charset="0"/>
              <a:buChar char="•"/>
            </a:pPr>
            <a:endParaRPr lang="en-US" sz="2000" dirty="0">
              <a:solidFill>
                <a:schemeClr val="tx1"/>
              </a:solidFill>
            </a:endParaRPr>
          </a:p>
          <a:p>
            <a:pPr marL="171450" indent="-171450" algn="just">
              <a:buFont typeface="Arial" charset="0"/>
              <a:buChar char="•"/>
            </a:pPr>
            <a:r>
              <a:rPr lang="en-US" sz="2000" b="1" dirty="0">
                <a:solidFill>
                  <a:schemeClr val="accent2">
                    <a:lumMod val="75000"/>
                  </a:schemeClr>
                </a:solidFill>
              </a:rPr>
              <a:t>To demonstrate PEMPAL’s impact to potential donors,  success stories have been developed</a:t>
            </a:r>
            <a:r>
              <a:rPr lang="en-US" sz="2000" dirty="0">
                <a:solidFill>
                  <a:schemeClr val="tx1"/>
                </a:solidFill>
              </a:rPr>
              <a:t>: see </a:t>
            </a:r>
            <a:r>
              <a:rPr lang="en-US" sz="2000" dirty="0">
                <a:solidFill>
                  <a:schemeClr val="tx1"/>
                </a:solidFill>
                <a:hlinkClick r:id="rId3"/>
              </a:rPr>
              <a:t>https://www.pempal.org/success_stories</a:t>
            </a:r>
            <a:r>
              <a:rPr lang="en-US" sz="2000" dirty="0">
                <a:solidFill>
                  <a:schemeClr val="tx1"/>
                </a:solidFill>
              </a:rPr>
              <a:t>  and we are collecting information from you to get baseline data to measure impact of strategy over next 5 years:</a:t>
            </a:r>
          </a:p>
          <a:p>
            <a:pPr eaLnBrk="1" hangingPunct="1"/>
            <a:endParaRPr lang="en-US" altLang="x-none" sz="2000" dirty="0">
              <a:solidFill>
                <a:schemeClr val="tx1"/>
              </a:solidFill>
            </a:endParaRPr>
          </a:p>
          <a:p>
            <a:pPr eaLnBrk="1" hangingPunct="1"/>
            <a:r>
              <a:rPr lang="en-US" altLang="x-none" sz="2000" b="1" dirty="0">
                <a:solidFill>
                  <a:schemeClr val="accent3">
                    <a:lumMod val="75000"/>
                  </a:schemeClr>
                </a:solidFill>
              </a:rPr>
              <a:t>Thank you for filling out the pre-meeting survey</a:t>
            </a:r>
            <a:r>
              <a:rPr lang="mr-IN" altLang="x-none" sz="2000" b="1" dirty="0">
                <a:solidFill>
                  <a:schemeClr val="accent3">
                    <a:lumMod val="75000"/>
                  </a:schemeClr>
                </a:solidFill>
              </a:rPr>
              <a:t>………</a:t>
            </a:r>
            <a:r>
              <a:rPr lang="en-GB" altLang="x-none" sz="2000" b="1" dirty="0">
                <a:solidFill>
                  <a:schemeClr val="accent3">
                    <a:lumMod val="75000"/>
                  </a:schemeClr>
                </a:solidFill>
              </a:rPr>
              <a:t>.</a:t>
            </a:r>
            <a:endParaRPr lang="en-US" altLang="x-none" sz="2000" b="1" dirty="0">
              <a:solidFill>
                <a:schemeClr val="accent3">
                  <a:lumMod val="75000"/>
                </a:schemeClr>
              </a:solidFill>
            </a:endParaRPr>
          </a:p>
          <a:p>
            <a:pPr algn="l" eaLnBrk="1" hangingPunct="1">
              <a:buFont typeface="Arial" charset="0"/>
              <a:buChar char="•"/>
            </a:pPr>
            <a:endParaRPr lang="en-US" altLang="x-none" sz="2000" dirty="0">
              <a:solidFill>
                <a:schemeClr val="tx1"/>
              </a:solidFill>
              <a:ea typeface="ＭＳ Ｐゴシック" charset="-128"/>
            </a:endParaRPr>
          </a:p>
          <a:p>
            <a:pPr algn="l" eaLnBrk="1" hangingPunct="1">
              <a:buFont typeface="Arial" charset="0"/>
              <a:buChar char="•"/>
            </a:pPr>
            <a:endParaRPr lang="en-US" altLang="x-none" sz="2000" dirty="0">
              <a:solidFill>
                <a:schemeClr val="tx1"/>
              </a:solidFill>
              <a:ea typeface="ＭＳ Ｐゴシック" charset="-128"/>
            </a:endParaRPr>
          </a:p>
        </p:txBody>
      </p:sp>
      <p:pic>
        <p:nvPicPr>
          <p:cNvPr id="41986" name="Рисунок 11" descr="pempal-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727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17032</TotalTime>
  <Words>1297</Words>
  <Application>Microsoft Macintosh PowerPoint</Application>
  <PresentationFormat>On-screen Show (4:3)</PresentationFormat>
  <Paragraphs>187</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Budget  Community of Practice (BCOP)</vt:lpstr>
      <vt:lpstr>PowerPoint Presentation</vt:lpstr>
      <vt:lpstr>BCOP Strategy</vt:lpstr>
      <vt:lpstr>PowerPoint Presentation</vt:lpstr>
      <vt:lpstr>PowerPoint Presentation</vt:lpstr>
      <vt:lpstr>PowerPoint Presentation</vt:lpstr>
      <vt:lpstr>PowerPoint Presentation</vt:lpstr>
      <vt:lpstr>NEW PEMPAL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World Bank</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BCOP progress</dc:title>
  <dc:subject/>
  <dc:creator>Deanna Aubrey</dc:creator>
  <cp:keywords>BCOP progress 2017</cp:keywords>
  <dc:description>Bishkek BCOP plenary meeting 2017</dc:description>
  <cp:lastModifiedBy>Deanna Aubrey</cp:lastModifiedBy>
  <cp:revision>887</cp:revision>
  <cp:lastPrinted>2017-03-28T09:13:38Z</cp:lastPrinted>
  <dcterms:created xsi:type="dcterms:W3CDTF">2012-02-13T09:14:10Z</dcterms:created>
  <dcterms:modified xsi:type="dcterms:W3CDTF">2017-04-10T11:32:10Z</dcterms:modified>
  <cp:category>PEMPAL</cp:category>
</cp:coreProperties>
</file>