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22" r:id="rId2"/>
    <p:sldId id="493" r:id="rId3"/>
    <p:sldId id="447" r:id="rId4"/>
    <p:sldId id="470" r:id="rId5"/>
    <p:sldId id="473" r:id="rId6"/>
    <p:sldId id="487" r:id="rId7"/>
    <p:sldId id="481" r:id="rId8"/>
    <p:sldId id="488" r:id="rId9"/>
    <p:sldId id="490" r:id="rId10"/>
    <p:sldId id="491" r:id="rId11"/>
    <p:sldId id="492" r:id="rId12"/>
    <p:sldId id="495" r:id="rId13"/>
    <p:sldId id="483" r:id="rId14"/>
    <p:sldId id="485" r:id="rId15"/>
    <p:sldId id="486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Pack by Diakov" initials="Rb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2" autoAdjust="0"/>
    <p:restoredTop sz="96455" autoAdjust="0"/>
  </p:normalViewPr>
  <p:slideViewPr>
    <p:cSldViewPr>
      <p:cViewPr varScale="1">
        <p:scale>
          <a:sx n="87" d="100"/>
          <a:sy n="87" d="100"/>
        </p:scale>
        <p:origin x="-17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420511\Downloads\BCOP%20Impact%20Graphs%202017%20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420511\Downloads\BCOP%20Impact%20Graphs%202017%20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4" Type="http://schemas.microsoft.com/office/2011/relationships/chartColorStyle" Target="colors2.xml"/><Relationship Id="rId1" Type="http://schemas.openxmlformats.org/officeDocument/2006/relationships/oleObject" Target="file:///C:\Users\WB420511\Downloads\BCOP%20Impact%20Graphs%202017%20.xlsx" TargetMode="External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Рисунок </a:t>
            </a:r>
            <a:r>
              <a:rPr lang="en-US"/>
              <a:t>1</a:t>
            </a:r>
            <a:r>
              <a:rPr lang="ru-RU"/>
              <a:t>.</a:t>
            </a:r>
            <a:r>
              <a:rPr lang="ru-RU" baseline="0"/>
              <a:t> Воздействие </a:t>
            </a:r>
            <a:r>
              <a:rPr lang="en-US"/>
              <a:t> </a:t>
            </a:r>
            <a:r>
              <a:rPr lang="ru-RU"/>
              <a:t>БС </a:t>
            </a:r>
            <a:r>
              <a:rPr lang="en-US"/>
              <a:t>PEMPAL </a:t>
            </a:r>
            <a:r>
              <a:rPr lang="ru-RU"/>
              <a:t>на проведение реформ в сфере УГФ</a:t>
            </a:r>
            <a:endParaRPr lang="en-US"/>
          </a:p>
        </c:rich>
      </c:tx>
      <c:layout>
        <c:manualLayout>
          <c:xMode val="edge"/>
          <c:yMode val="edge"/>
          <c:x val="0.161239643144369"/>
          <c:y val="0.010944214920749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'[BCOP Impact Graphs 2017 .xlsx]2017 BCOP survey results'!$B$16</c:f>
              <c:strCache>
                <c:ptCount val="1"/>
                <c:pt idx="0">
                  <c:v>Воздействие БС PEMPAL на проведение реформ в сфере УГФ 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0E-47E1-AC62-B8189FB95177}"/>
              </c:ext>
            </c:extLst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0E-47E1-AC62-B8189FB95177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10E-47E1-AC62-B8189FB951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10E-47E1-AC62-B8189FB951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'[BCOP Impact Graphs 2017 .xlsx]2017 BCOP survey results'!$A$17:$A$20</c:f>
              <c:strCache>
                <c:ptCount val="4"/>
                <c:pt idx="0">
                  <c:v>высокое </c:v>
                </c:pt>
                <c:pt idx="1">
                  <c:v>значительное</c:v>
                </c:pt>
                <c:pt idx="2">
                  <c:v>умеренное</c:v>
                </c:pt>
                <c:pt idx="3">
                  <c:v>низкое</c:v>
                </c:pt>
              </c:strCache>
            </c:strRef>
          </c:cat>
          <c:val>
            <c:numRef>
              <c:f>'[BCOP Impact Graphs 2017 .xlsx]2017 BCOP survey results'!$B$17:$B$20</c:f>
              <c:numCache>
                <c:formatCode>General</c:formatCode>
                <c:ptCount val="4"/>
                <c:pt idx="0">
                  <c:v>10.0</c:v>
                </c:pt>
                <c:pt idx="1">
                  <c:v>4.0</c:v>
                </c:pt>
                <c:pt idx="2">
                  <c:v>4.0</c:v>
                </c:pt>
                <c:pt idx="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10E-47E1-AC62-B8189FB95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822160887846265"/>
          <c:y val="0.870298184523792"/>
          <c:w val="0.826518894164358"/>
          <c:h val="0.09255816782962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Рисунок</a:t>
            </a:r>
            <a:r>
              <a:rPr lang="ru-RU" baseline="0"/>
              <a:t> </a:t>
            </a:r>
            <a:r>
              <a:rPr lang="en-US"/>
              <a:t>2</a:t>
            </a:r>
            <a:r>
              <a:rPr lang="ru-RU"/>
              <a:t>.</a:t>
            </a:r>
            <a:r>
              <a:rPr lang="en-US"/>
              <a:t> </a:t>
            </a:r>
            <a:r>
              <a:rPr lang="ru-RU"/>
              <a:t>Число стран, сообщивших об использовании БС для продвижения конкретных реформ </a:t>
            </a:r>
            <a:endParaRPr lang="en-US"/>
          </a:p>
        </c:rich>
      </c:tx>
      <c:layout>
        <c:manualLayout>
          <c:xMode val="edge"/>
          <c:yMode val="edge"/>
          <c:x val="0.141224438986927"/>
          <c:y val="0.028153153153153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'[BCOP Impact Graphs 2017 .xlsx]2017 BCOP survey results'!$B$4</c:f>
              <c:strCache>
                <c:ptCount val="1"/>
                <c:pt idx="0">
                  <c:v>Число стран, сообщивших об использовании БС для продвижения конкретных реформ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'[BCOP Impact Graphs 2017 .xlsx]2017 BCOP survey results'!$A$5:$A$13</c:f>
              <c:strCache>
                <c:ptCount val="9"/>
                <c:pt idx="0">
                  <c:v>программное бюджетирование </c:v>
                </c:pt>
                <c:pt idx="1">
                  <c:v>бюджетная грамотность </c:v>
                </c:pt>
                <c:pt idx="2">
                  <c:v>прозрачность налогово-бюджетной политики и бюджета</c:v>
                </c:pt>
                <c:pt idx="3">
                  <c:v>бюджетная отчетность </c:v>
                </c:pt>
                <c:pt idx="4">
                  <c:v>бюджетная консолидация </c:v>
                </c:pt>
                <c:pt idx="5">
                  <c:v>управление ФОТ </c:v>
                </c:pt>
                <c:pt idx="6">
                  <c:v>бюджетирование капиталовложений </c:v>
                </c:pt>
                <c:pt idx="7">
                  <c:v>управление средствами ЕС </c:v>
                </c:pt>
                <c:pt idx="8">
                  <c:v>прочее  (IT-системы для подготовки бюджета)</c:v>
                </c:pt>
              </c:strCache>
            </c:strRef>
          </c:cat>
          <c:val>
            <c:numRef>
              <c:f>'[BCOP Impact Graphs 2017 .xlsx]2017 BCOP survey results'!$B$5:$B$13</c:f>
              <c:numCache>
                <c:formatCode>General</c:formatCode>
                <c:ptCount val="9"/>
                <c:pt idx="0">
                  <c:v>16.0</c:v>
                </c:pt>
                <c:pt idx="1">
                  <c:v>14.0</c:v>
                </c:pt>
                <c:pt idx="2">
                  <c:v>14.0</c:v>
                </c:pt>
                <c:pt idx="3">
                  <c:v>8.0</c:v>
                </c:pt>
                <c:pt idx="4">
                  <c:v>7.0</c:v>
                </c:pt>
                <c:pt idx="5">
                  <c:v>6.0</c:v>
                </c:pt>
                <c:pt idx="6">
                  <c:v>5.0</c:v>
                </c:pt>
                <c:pt idx="7">
                  <c:v>1.0</c:v>
                </c:pt>
                <c:pt idx="8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AE-46D6-8A3C-D5DC906B1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0901720"/>
        <c:axId val="2076534136"/>
      </c:barChart>
      <c:catAx>
        <c:axId val="2020901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6534136"/>
        <c:crossesAt val="0.0"/>
        <c:auto val="1"/>
        <c:lblAlgn val="ctr"/>
        <c:lblOffset val="100"/>
        <c:noMultiLvlLbl val="0"/>
      </c:catAx>
      <c:valAx>
        <c:axId val="207653413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901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Рисунок</a:t>
            </a:r>
            <a:r>
              <a:rPr lang="en-US"/>
              <a:t> 3</a:t>
            </a:r>
            <a:r>
              <a:rPr lang="ru-RU"/>
              <a:t>.</a:t>
            </a:r>
            <a:r>
              <a:rPr lang="en-US"/>
              <a:t> </a:t>
            </a:r>
            <a:r>
              <a:rPr lang="ru-RU"/>
              <a:t>Воздействие БС на предоставление различных возможностей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'[BCOP Impact Graphs 2017 .xlsx]2017 BCOP survey results'!$B$23</c:f>
              <c:strCache>
                <c:ptCount val="1"/>
                <c:pt idx="0">
                  <c:v>высокое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'[BCOP Impact Graphs 2017 .xlsx]2017 BCOP survey results'!$A$24:$A$33</c:f>
              <c:strCache>
                <c:ptCount val="10"/>
                <c:pt idx="0">
                  <c:v>возможность формирования знаний в регионе PEMPAL для информирования других регионов </c:v>
                </c:pt>
                <c:pt idx="1">
                  <c:v>выявление/сопоставление надлежащей практики ВНУТРИ региона </c:v>
                </c:pt>
                <c:pt idx="2">
                  <c:v>предоставление доступа к техническим ресурсам и знаниям на понятном языке </c:v>
                </c:pt>
                <c:pt idx="3">
                  <c:v>презентация прогресса и достижений страны </c:v>
                </c:pt>
                <c:pt idx="4">
                  <c:v>выявление/сопоставление надлежащей практики ВНЕ региона </c:v>
                </c:pt>
                <c:pt idx="5">
                  <c:v>укрепление потенциала и/или уверенности в проведении/управлении процессом реформ </c:v>
                </c:pt>
                <c:pt idx="6">
                  <c:v>обсуждение вопросов бюджетных реформ/проблем с коллегами из Минфина </c:v>
                </c:pt>
                <c:pt idx="7">
                  <c:v>обсуждение вариантов/решений проблем в сфере УГФ с коллегами из Минфина </c:v>
                </c:pt>
                <c:pt idx="8">
                  <c:v>укрепление стратегических принципов/законодательной основы по вопроам бюджета в моей стране</c:v>
                </c:pt>
                <c:pt idx="9">
                  <c:v>прочее</c:v>
                </c:pt>
              </c:strCache>
            </c:strRef>
          </c:cat>
          <c:val>
            <c:numRef>
              <c:f>'[BCOP Impact Graphs 2017 .xlsx]2017 BCOP survey results'!$B$24:$B$33</c:f>
              <c:numCache>
                <c:formatCode>General</c:formatCode>
                <c:ptCount val="10"/>
                <c:pt idx="0">
                  <c:v>11.0</c:v>
                </c:pt>
                <c:pt idx="1">
                  <c:v>8.0</c:v>
                </c:pt>
                <c:pt idx="2">
                  <c:v>8.0</c:v>
                </c:pt>
                <c:pt idx="3">
                  <c:v>8.0</c:v>
                </c:pt>
                <c:pt idx="4">
                  <c:v>6.0</c:v>
                </c:pt>
                <c:pt idx="5">
                  <c:v>5.0</c:v>
                </c:pt>
                <c:pt idx="6">
                  <c:v>4.0</c:v>
                </c:pt>
                <c:pt idx="7">
                  <c:v>4.0</c:v>
                </c:pt>
                <c:pt idx="8">
                  <c:v>3.0</c:v>
                </c:pt>
                <c:pt idx="9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21-43B8-8AAF-16C3F3D1F3B5}"/>
            </c:ext>
          </c:extLst>
        </c:ser>
        <c:ser>
          <c:idx val="1"/>
          <c:order val="1"/>
          <c:tx>
            <c:strRef>
              <c:f>'[BCOP Impact Graphs 2017 .xlsx]2017 BCOP survey results'!$C$23</c:f>
              <c:strCache>
                <c:ptCount val="1"/>
                <c:pt idx="0">
                  <c:v>значительное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'[BCOP Impact Graphs 2017 .xlsx]2017 BCOP survey results'!$A$24:$A$33</c:f>
              <c:strCache>
                <c:ptCount val="10"/>
                <c:pt idx="0">
                  <c:v>возможность формирования знаний в регионе PEMPAL для информирования других регионов </c:v>
                </c:pt>
                <c:pt idx="1">
                  <c:v>выявление/сопоставление надлежащей практики ВНУТРИ региона </c:v>
                </c:pt>
                <c:pt idx="2">
                  <c:v>предоставление доступа к техническим ресурсам и знаниям на понятном языке </c:v>
                </c:pt>
                <c:pt idx="3">
                  <c:v>презентация прогресса и достижений страны </c:v>
                </c:pt>
                <c:pt idx="4">
                  <c:v>выявление/сопоставление надлежащей практики ВНЕ региона </c:v>
                </c:pt>
                <c:pt idx="5">
                  <c:v>укрепление потенциала и/или уверенности в проведении/управлении процессом реформ </c:v>
                </c:pt>
                <c:pt idx="6">
                  <c:v>обсуждение вопросов бюджетных реформ/проблем с коллегами из Минфина </c:v>
                </c:pt>
                <c:pt idx="7">
                  <c:v>обсуждение вариантов/решений проблем в сфере УГФ с коллегами из Минфина </c:v>
                </c:pt>
                <c:pt idx="8">
                  <c:v>укрепление стратегических принципов/законодательной основы по вопроам бюджета в моей стране</c:v>
                </c:pt>
                <c:pt idx="9">
                  <c:v>прочее</c:v>
                </c:pt>
              </c:strCache>
            </c:strRef>
          </c:cat>
          <c:val>
            <c:numRef>
              <c:f>'[BCOP Impact Graphs 2017 .xlsx]2017 BCOP survey results'!$C$24:$C$33</c:f>
              <c:numCache>
                <c:formatCode>General</c:formatCode>
                <c:ptCount val="10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6.0</c:v>
                </c:pt>
                <c:pt idx="4">
                  <c:v>6.0</c:v>
                </c:pt>
                <c:pt idx="5">
                  <c:v>6.0</c:v>
                </c:pt>
                <c:pt idx="6">
                  <c:v>10.0</c:v>
                </c:pt>
                <c:pt idx="7">
                  <c:v>9.0</c:v>
                </c:pt>
                <c:pt idx="8">
                  <c:v>6.0</c:v>
                </c:pt>
                <c:pt idx="9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21-43B8-8AAF-16C3F3D1F3B5}"/>
            </c:ext>
          </c:extLst>
        </c:ser>
        <c:ser>
          <c:idx val="2"/>
          <c:order val="2"/>
          <c:tx>
            <c:strRef>
              <c:f>'[BCOP Impact Graphs 2017 .xlsx]2017 BCOP survey results'!$D$23</c:f>
              <c:strCache>
                <c:ptCount val="1"/>
                <c:pt idx="0">
                  <c:v>умеренное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'[BCOP Impact Graphs 2017 .xlsx]2017 BCOP survey results'!$A$24:$A$33</c:f>
              <c:strCache>
                <c:ptCount val="10"/>
                <c:pt idx="0">
                  <c:v>возможность формирования знаний в регионе PEMPAL для информирования других регионов </c:v>
                </c:pt>
                <c:pt idx="1">
                  <c:v>выявление/сопоставление надлежащей практики ВНУТРИ региона </c:v>
                </c:pt>
                <c:pt idx="2">
                  <c:v>предоставление доступа к техническим ресурсам и знаниям на понятном языке </c:v>
                </c:pt>
                <c:pt idx="3">
                  <c:v>презентация прогресса и достижений страны </c:v>
                </c:pt>
                <c:pt idx="4">
                  <c:v>выявление/сопоставление надлежащей практики ВНЕ региона </c:v>
                </c:pt>
                <c:pt idx="5">
                  <c:v>укрепление потенциала и/или уверенности в проведении/управлении процессом реформ </c:v>
                </c:pt>
                <c:pt idx="6">
                  <c:v>обсуждение вопросов бюджетных реформ/проблем с коллегами из Минфина </c:v>
                </c:pt>
                <c:pt idx="7">
                  <c:v>обсуждение вариантов/решений проблем в сфере УГФ с коллегами из Минфина </c:v>
                </c:pt>
                <c:pt idx="8">
                  <c:v>укрепление стратегических принципов/законодательной основы по вопроам бюджета в моей стране</c:v>
                </c:pt>
                <c:pt idx="9">
                  <c:v>прочее</c:v>
                </c:pt>
              </c:strCache>
            </c:strRef>
          </c:cat>
          <c:val>
            <c:numRef>
              <c:f>'[BCOP Impact Graphs 2017 .xlsx]2017 BCOP survey results'!$D$24:$D$33</c:f>
              <c:numCache>
                <c:formatCode>General</c:formatCode>
                <c:ptCount val="10"/>
                <c:pt idx="0">
                  <c:v>2.0</c:v>
                </c:pt>
                <c:pt idx="1">
                  <c:v>3.0</c:v>
                </c:pt>
                <c:pt idx="2">
                  <c:v>2.0</c:v>
                </c:pt>
                <c:pt idx="3">
                  <c:v>4.0</c:v>
                </c:pt>
                <c:pt idx="4">
                  <c:v>2.0</c:v>
                </c:pt>
                <c:pt idx="5">
                  <c:v>5.0</c:v>
                </c:pt>
                <c:pt idx="6">
                  <c:v>2.0</c:v>
                </c:pt>
                <c:pt idx="7">
                  <c:v>2.0</c:v>
                </c:pt>
                <c:pt idx="8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21-43B8-8AAF-16C3F3D1F3B5}"/>
            </c:ext>
          </c:extLst>
        </c:ser>
        <c:ser>
          <c:idx val="3"/>
          <c:order val="3"/>
          <c:tx>
            <c:strRef>
              <c:f>'[BCOP Impact Graphs 2017 .xlsx]2017 BCOP survey results'!$E$23</c:f>
              <c:strCache>
                <c:ptCount val="1"/>
                <c:pt idx="0">
                  <c:v>низкое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'[BCOP Impact Graphs 2017 .xlsx]2017 BCOP survey results'!$A$24:$A$33</c:f>
              <c:strCache>
                <c:ptCount val="10"/>
                <c:pt idx="0">
                  <c:v>возможность формирования знаний в регионе PEMPAL для информирования других регионов </c:v>
                </c:pt>
                <c:pt idx="1">
                  <c:v>выявление/сопоставление надлежащей практики ВНУТРИ региона </c:v>
                </c:pt>
                <c:pt idx="2">
                  <c:v>предоставление доступа к техническим ресурсам и знаниям на понятном языке </c:v>
                </c:pt>
                <c:pt idx="3">
                  <c:v>презентация прогресса и достижений страны </c:v>
                </c:pt>
                <c:pt idx="4">
                  <c:v>выявление/сопоставление надлежащей практики ВНЕ региона </c:v>
                </c:pt>
                <c:pt idx="5">
                  <c:v>укрепление потенциала и/или уверенности в проведении/управлении процессом реформ </c:v>
                </c:pt>
                <c:pt idx="6">
                  <c:v>обсуждение вопросов бюджетных реформ/проблем с коллегами из Минфина </c:v>
                </c:pt>
                <c:pt idx="7">
                  <c:v>обсуждение вариантов/решений проблем в сфере УГФ с коллегами из Минфина </c:v>
                </c:pt>
                <c:pt idx="8">
                  <c:v>укрепление стратегических принципов/законодательной основы по вопроам бюджета в моей стране</c:v>
                </c:pt>
                <c:pt idx="9">
                  <c:v>прочее</c:v>
                </c:pt>
              </c:strCache>
            </c:strRef>
          </c:cat>
          <c:val>
            <c:numRef>
              <c:f>'[BCOP Impact Graphs 2017 .xlsx]2017 BCOP survey results'!$E$24:$E$33</c:f>
              <c:numCache>
                <c:formatCode>General</c:formatCode>
                <c:ptCount val="10"/>
                <c:pt idx="0">
                  <c:v>0.0</c:v>
                </c:pt>
                <c:pt idx="1">
                  <c:v>1.0</c:v>
                </c:pt>
                <c:pt idx="2">
                  <c:v>1.0</c:v>
                </c:pt>
                <c:pt idx="3">
                  <c:v>0.0</c:v>
                </c:pt>
                <c:pt idx="4">
                  <c:v>4.0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121-43B8-8AAF-16C3F3D1F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18155608"/>
        <c:axId val="2118333048"/>
      </c:barChart>
      <c:catAx>
        <c:axId val="2118155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333048"/>
        <c:crosses val="autoZero"/>
        <c:auto val="1"/>
        <c:lblAlgn val="ctr"/>
        <c:lblOffset val="100"/>
        <c:noMultiLvlLbl val="0"/>
      </c:catAx>
      <c:valAx>
        <c:axId val="211833304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155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7185684043874"/>
          <c:y val="0.921417783303403"/>
          <c:w val="0.698941655522306"/>
          <c:h val="0.07858221669659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0"/>
        <a:lstStyle/>
        <a:p>
          <a:pPr>
            <a:defRPr lang="en-US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15T18:36:21.497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EB005-E4CC-4982-96FF-E7339FF18516}" type="doc">
      <dgm:prSet loTypeId="urn:microsoft.com/office/officeart/2005/8/layout/pyramid2" loCatId="list" qsTypeId="urn:microsoft.com/office/officeart/2005/8/quickstyle/simple1" qsCatId="simple" csTypeId="urn:microsoft.com/office/officeart/2005/8/colors/colorful1#1" csCatId="colorful" phldr="1"/>
      <dgm:spPr/>
    </dgm:pt>
    <dgm:pt modelId="{26040911-C236-4419-9D75-552E3D029C6D}">
      <dgm:prSet phldrT="[Text]" custT="1"/>
      <dgm:spPr/>
      <dgm:t>
        <a:bodyPr/>
        <a:lstStyle/>
        <a:p>
          <a:pPr algn="l"/>
          <a:r>
            <a:rPr lang="ru-RU" sz="1000" b="1" i="0" dirty="0">
              <a:solidFill>
                <a:srgbClr val="1F497D"/>
              </a:solidFill>
              <a:latin typeface="Calibri"/>
            </a:rPr>
            <a:t>ГЛУБИНА И АКТУАЛЬНОСТЬ</a:t>
          </a:r>
          <a:endParaRPr lang="en-US" sz="1000" b="1" i="0" dirty="0">
            <a:solidFill>
              <a:srgbClr val="1F497D"/>
            </a:solidFill>
            <a:latin typeface="Calibri"/>
          </a:endParaRPr>
        </a:p>
      </dgm:t>
    </dgm:pt>
    <dgm:pt modelId="{2AA8BA84-87FF-4638-8871-153093E2AF45}" type="parTrans" cxnId="{3E250AA8-3E0C-4193-91E0-A483960A3449}">
      <dgm:prSet/>
      <dgm:spPr/>
      <dgm:t>
        <a:bodyPr/>
        <a:lstStyle/>
        <a:p>
          <a:endParaRPr lang="en-US"/>
        </a:p>
      </dgm:t>
    </dgm:pt>
    <dgm:pt modelId="{EF680FCE-A367-4520-B5FD-67EA18E7DC2C}" type="sibTrans" cxnId="{3E250AA8-3E0C-4193-91E0-A483960A3449}">
      <dgm:prSet/>
      <dgm:spPr/>
      <dgm:t>
        <a:bodyPr/>
        <a:lstStyle/>
        <a:p>
          <a:endParaRPr lang="en-US"/>
        </a:p>
      </dgm:t>
    </dgm:pt>
    <dgm:pt modelId="{6230B75E-809D-43E3-82BA-A2BC4137A063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pPr algn="l"/>
          <a:r>
            <a:rPr lang="ru-RU" sz="1000" b="1" i="0" dirty="0">
              <a:solidFill>
                <a:srgbClr val="1F497D"/>
              </a:solidFill>
              <a:latin typeface="Calibri"/>
            </a:rPr>
            <a:t>КАЧЕСТВО</a:t>
          </a:r>
          <a:endParaRPr lang="en-US" sz="1000" b="1" i="0" dirty="0">
            <a:solidFill>
              <a:srgbClr val="1F497D"/>
            </a:solidFill>
            <a:latin typeface="Calibri"/>
          </a:endParaRPr>
        </a:p>
      </dgm:t>
    </dgm:pt>
    <dgm:pt modelId="{9C42AD0F-4D42-428E-B7E2-F965A8E1B31A}" type="parTrans" cxnId="{CC93BB5B-2775-4C78-892E-AC6A8C077736}">
      <dgm:prSet/>
      <dgm:spPr/>
      <dgm:t>
        <a:bodyPr/>
        <a:lstStyle/>
        <a:p>
          <a:endParaRPr lang="en-US"/>
        </a:p>
      </dgm:t>
    </dgm:pt>
    <dgm:pt modelId="{0871BD56-5EA1-4474-8579-6D179437C6E8}" type="sibTrans" cxnId="{CC93BB5B-2775-4C78-892E-AC6A8C077736}">
      <dgm:prSet/>
      <dgm:spPr/>
      <dgm:t>
        <a:bodyPr/>
        <a:lstStyle/>
        <a:p>
          <a:endParaRPr lang="en-US"/>
        </a:p>
      </dgm:t>
    </dgm:pt>
    <dgm:pt modelId="{3E5E9307-394A-41FC-9F0D-45D7D92F4E37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pPr algn="l"/>
          <a:r>
            <a:rPr lang="ru-RU" sz="1000" b="1" i="0" dirty="0">
              <a:solidFill>
                <a:schemeClr val="tx2"/>
              </a:solidFill>
              <a:latin typeface="Calibri"/>
            </a:rPr>
            <a:t>ВОЗДЕЙСТВИЕ</a:t>
          </a:r>
          <a:endParaRPr lang="en-US" sz="1000" b="1" i="0" dirty="0">
            <a:solidFill>
              <a:schemeClr val="tx2"/>
            </a:solidFill>
            <a:latin typeface="Calibri"/>
          </a:endParaRPr>
        </a:p>
      </dgm:t>
    </dgm:pt>
    <dgm:pt modelId="{2E091FB0-5BED-4A35-AE60-32E4079AF7F2}" type="parTrans" cxnId="{62E06D3C-AF9D-4DE1-8254-99DE8D064ADE}">
      <dgm:prSet/>
      <dgm:spPr/>
      <dgm:t>
        <a:bodyPr/>
        <a:lstStyle/>
        <a:p>
          <a:endParaRPr lang="en-US"/>
        </a:p>
      </dgm:t>
    </dgm:pt>
    <dgm:pt modelId="{920A1B1C-6892-44A1-93F3-402036AE3697}" type="sibTrans" cxnId="{62E06D3C-AF9D-4DE1-8254-99DE8D064ADE}">
      <dgm:prSet/>
      <dgm:spPr/>
      <dgm:t>
        <a:bodyPr/>
        <a:lstStyle/>
        <a:p>
          <a:endParaRPr lang="en-US"/>
        </a:p>
      </dgm:t>
    </dgm:pt>
    <dgm:pt modelId="{B1B66CA7-3413-40F8-BA96-7ECBC55E0C09}">
      <dgm:prSet custT="1"/>
      <dgm:spPr/>
      <dgm:t>
        <a:bodyPr/>
        <a:lstStyle/>
        <a:p>
          <a:pPr algn="just"/>
          <a:r>
            <a:rPr lang="ru-RU" sz="1000" b="1" i="0" dirty="0">
              <a:solidFill>
                <a:srgbClr val="1F497D"/>
              </a:solidFill>
              <a:latin typeface="Calibri"/>
            </a:rPr>
            <a:t>Результат </a:t>
          </a:r>
          <a:r>
            <a:rPr lang="en-US" sz="1000" b="1" i="0" dirty="0">
              <a:solidFill>
                <a:srgbClr val="1F497D"/>
              </a:solidFill>
              <a:latin typeface="Calibri"/>
            </a:rPr>
            <a:t>1</a:t>
          </a:r>
          <a:r>
            <a:rPr lang="en-US" sz="1000" b="0" i="0" dirty="0">
              <a:solidFill>
                <a:srgbClr val="1F497D"/>
              </a:solidFill>
              <a:latin typeface="Calibri"/>
            </a:rPr>
            <a:t>: </a:t>
          </a:r>
          <a:r>
            <a:rPr lang="ru-RU" sz="1000" b="0" i="0" dirty="0">
              <a:solidFill>
                <a:srgbClr val="1F497D"/>
              </a:solidFill>
              <a:latin typeface="Calibri"/>
            </a:rPr>
            <a:t>Рассмотрение в рамках сетевой платформы приоритетных задач стран-членов в реформировании систем УГФ по таким функциональным направлениям, как бюджет, казначейство и внутренний аудит/внутренний контроль, включая сквозные направления</a:t>
          </a:r>
          <a:r>
            <a:rPr lang="en-US" sz="1000" b="0" i="0" dirty="0">
              <a:solidFill>
                <a:srgbClr val="1F497D"/>
              </a:solidFill>
              <a:latin typeface="Calibri"/>
            </a:rPr>
            <a:t>.</a:t>
          </a:r>
        </a:p>
      </dgm:t>
    </dgm:pt>
    <dgm:pt modelId="{D460ED38-06FD-4DD8-AA69-E00E953DC72C}" type="parTrans" cxnId="{A57C7BFD-6D28-4723-8027-F9EC6A38111E}">
      <dgm:prSet/>
      <dgm:spPr/>
      <dgm:t>
        <a:bodyPr/>
        <a:lstStyle/>
        <a:p>
          <a:endParaRPr lang="en-US"/>
        </a:p>
      </dgm:t>
    </dgm:pt>
    <dgm:pt modelId="{309F1DF4-5854-4B0E-A124-540D507AC155}" type="sibTrans" cxnId="{A57C7BFD-6D28-4723-8027-F9EC6A38111E}">
      <dgm:prSet/>
      <dgm:spPr/>
      <dgm:t>
        <a:bodyPr/>
        <a:lstStyle/>
        <a:p>
          <a:endParaRPr lang="en-US"/>
        </a:p>
      </dgm:t>
    </dgm:pt>
    <dgm:pt modelId="{3D8CE2B0-3145-4971-B6B6-0BC9ABF835E8}">
      <dgm:prSet custT="1"/>
      <dgm:spPr>
        <a:ln>
          <a:solidFill>
            <a:schemeClr val="accent2"/>
          </a:solidFill>
        </a:ln>
      </dgm:spPr>
      <dgm:t>
        <a:bodyPr/>
        <a:lstStyle/>
        <a:p>
          <a:pPr algn="just"/>
          <a:r>
            <a:rPr lang="ru-RU" sz="1000" b="1" i="0" u="none" dirty="0">
              <a:solidFill>
                <a:schemeClr val="tx2"/>
              </a:solidFill>
              <a:latin typeface="Calibri"/>
            </a:rPr>
            <a:t>Результат </a:t>
          </a:r>
          <a:r>
            <a:rPr lang="en-US" sz="1000" b="1" i="0" u="none" dirty="0">
              <a:solidFill>
                <a:schemeClr val="tx2"/>
              </a:solidFill>
              <a:latin typeface="Calibri"/>
            </a:rPr>
            <a:t>3</a:t>
          </a:r>
          <a:r>
            <a:rPr lang="en-US" sz="1000" b="0" i="0" u="none" dirty="0">
              <a:solidFill>
                <a:schemeClr val="tx2"/>
              </a:solidFill>
              <a:latin typeface="Calibri"/>
            </a:rPr>
            <a:t>: </a:t>
          </a:r>
          <a:r>
            <a:rPr lang="ru-RU" sz="1000" b="0" i="0" u="none" dirty="0">
              <a:solidFill>
                <a:schemeClr val="tx2"/>
              </a:solidFill>
              <a:latin typeface="Calibri"/>
            </a:rPr>
            <a:t>Функционирование </a:t>
          </a:r>
          <a:r>
            <a:rPr lang="en-US" sz="1000" b="0" i="0" u="none" dirty="0">
              <a:solidFill>
                <a:schemeClr val="tx2"/>
              </a:solidFill>
              <a:latin typeface="Calibri"/>
            </a:rPr>
            <a:t>PEMPAL</a:t>
          </a:r>
          <a:r>
            <a:rPr lang="ru-RU" sz="1000" b="0" i="0" u="none" dirty="0">
              <a:solidFill>
                <a:schemeClr val="tx2"/>
              </a:solidFill>
              <a:latin typeface="Calibri"/>
            </a:rPr>
            <a:t> как жизнеспособной сети, поддерживаемой приверженными ее целям специалистами в сфере УГФ, странами-членами и партнерами по реализации программы, которые рассматривают ценность и преимущества участия в сети как инструмент повышения эффективности систем УГФ в странах-членах </a:t>
          </a:r>
          <a:endParaRPr lang="en-US" sz="1000" b="0" i="0" u="none" dirty="0">
            <a:solidFill>
              <a:schemeClr val="tx2"/>
            </a:solidFill>
            <a:latin typeface="Calibri"/>
          </a:endParaRPr>
        </a:p>
      </dgm:t>
    </dgm:pt>
    <dgm:pt modelId="{768C9E36-656E-497A-9C52-2C11B46C7450}" type="sibTrans" cxnId="{A9EA2AD2-5B40-481C-BA13-4B4D77713376}">
      <dgm:prSet/>
      <dgm:spPr/>
      <dgm:t>
        <a:bodyPr/>
        <a:lstStyle/>
        <a:p>
          <a:endParaRPr lang="en-US"/>
        </a:p>
      </dgm:t>
    </dgm:pt>
    <dgm:pt modelId="{F45DA43C-19FA-4916-BF95-E6E8A430A82B}" type="parTrans" cxnId="{A9EA2AD2-5B40-481C-BA13-4B4D77713376}">
      <dgm:prSet/>
      <dgm:spPr/>
      <dgm:t>
        <a:bodyPr/>
        <a:lstStyle/>
        <a:p>
          <a:endParaRPr lang="en-US"/>
        </a:p>
      </dgm:t>
    </dgm:pt>
    <dgm:pt modelId="{4ABCDCE8-C60E-42FE-A985-622F03703AE9}">
      <dgm:prSet custT="1"/>
      <dgm:spPr>
        <a:ln>
          <a:solidFill>
            <a:schemeClr val="accent2"/>
          </a:solidFill>
        </a:ln>
      </dgm:spPr>
      <dgm:t>
        <a:bodyPr/>
        <a:lstStyle/>
        <a:p>
          <a:pPr algn="just"/>
          <a:r>
            <a:rPr lang="ru-RU" sz="1000" b="1" i="0" dirty="0">
              <a:solidFill>
                <a:srgbClr val="1F497D"/>
              </a:solidFill>
              <a:latin typeface="Calibri"/>
            </a:rPr>
            <a:t>Результат </a:t>
          </a:r>
          <a:r>
            <a:rPr lang="en-US" sz="1000" b="1" i="0" dirty="0">
              <a:solidFill>
                <a:srgbClr val="1F497D"/>
              </a:solidFill>
              <a:latin typeface="Calibri"/>
            </a:rPr>
            <a:t>2</a:t>
          </a:r>
          <a:r>
            <a:rPr lang="en-US" sz="1000" b="0" i="0" dirty="0">
              <a:solidFill>
                <a:srgbClr val="1F497D"/>
              </a:solidFill>
              <a:latin typeface="Calibri"/>
            </a:rPr>
            <a:t>:</a:t>
          </a:r>
          <a:r>
            <a:rPr lang="bs-Latn-BA" sz="1000" b="0" i="0" dirty="0">
              <a:solidFill>
                <a:srgbClr val="1F497D"/>
              </a:solidFill>
              <a:latin typeface="Calibri"/>
            </a:rPr>
            <a:t> </a:t>
          </a:r>
          <a:r>
            <a:rPr lang="ru-RU" sz="1000" b="0" i="0" dirty="0">
              <a:solidFill>
                <a:srgbClr val="1F497D"/>
              </a:solidFill>
              <a:latin typeface="Calibri"/>
            </a:rPr>
            <a:t>Разработка и предоставление актуальных высококачественных сетевых услуг для поддержки практики УГФ и обеспечения потребностей стран-членов в реформировании соответствующих систем</a:t>
          </a:r>
          <a:r>
            <a:rPr lang="en-US" sz="1000" b="0" i="0" u="none" dirty="0">
              <a:solidFill>
                <a:srgbClr val="1F497D"/>
              </a:solidFill>
              <a:latin typeface="Calibri"/>
            </a:rPr>
            <a:t>.</a:t>
          </a:r>
          <a:endParaRPr lang="en-US" sz="1000" b="0" i="0" dirty="0">
            <a:solidFill>
              <a:srgbClr val="1F497D"/>
            </a:solidFill>
            <a:latin typeface="Calibri"/>
          </a:endParaRPr>
        </a:p>
      </dgm:t>
    </dgm:pt>
    <dgm:pt modelId="{0622AC93-27BE-45B9-9FD0-A28EDE542C2F}" type="parTrans" cxnId="{02BCF3A3-C698-4FDB-9D9A-8D05E90EAC27}">
      <dgm:prSet/>
      <dgm:spPr/>
      <dgm:t>
        <a:bodyPr/>
        <a:lstStyle/>
        <a:p>
          <a:endParaRPr lang="en-US"/>
        </a:p>
      </dgm:t>
    </dgm:pt>
    <dgm:pt modelId="{DC1EB96F-A947-4DED-8321-BCD277F910B3}" type="sibTrans" cxnId="{02BCF3A3-C698-4FDB-9D9A-8D05E90EAC27}">
      <dgm:prSet/>
      <dgm:spPr/>
      <dgm:t>
        <a:bodyPr/>
        <a:lstStyle/>
        <a:p>
          <a:endParaRPr lang="en-US"/>
        </a:p>
      </dgm:t>
    </dgm:pt>
    <dgm:pt modelId="{DB78F5B0-DCC3-F94F-93B5-7A350CAE7584}">
      <dgm:prSet custT="1"/>
      <dgm:spPr>
        <a:ln>
          <a:solidFill>
            <a:schemeClr val="accent2"/>
          </a:solidFill>
        </a:ln>
      </dgm:spPr>
      <dgm:t>
        <a:bodyPr/>
        <a:lstStyle/>
        <a:p>
          <a:pPr algn="just"/>
          <a:endParaRPr lang="en-US" sz="1100" b="0" i="0" dirty="0">
            <a:latin typeface="Calibri"/>
          </a:endParaRPr>
        </a:p>
      </dgm:t>
    </dgm:pt>
    <dgm:pt modelId="{26885CAC-FB22-3A46-92C7-43957EBDD88E}" type="parTrans" cxnId="{260360FE-895A-EB45-A789-386F59186A08}">
      <dgm:prSet/>
      <dgm:spPr/>
      <dgm:t>
        <a:bodyPr/>
        <a:lstStyle/>
        <a:p>
          <a:endParaRPr lang="en-US"/>
        </a:p>
      </dgm:t>
    </dgm:pt>
    <dgm:pt modelId="{B1310A1B-E594-1348-97DF-C7E2D8678C37}" type="sibTrans" cxnId="{260360FE-895A-EB45-A789-386F59186A08}">
      <dgm:prSet/>
      <dgm:spPr/>
      <dgm:t>
        <a:bodyPr/>
        <a:lstStyle/>
        <a:p>
          <a:endParaRPr lang="en-US"/>
        </a:p>
      </dgm:t>
    </dgm:pt>
    <dgm:pt modelId="{3FC5D54D-3FA4-44B6-AC6E-6163E51C4437}" type="pres">
      <dgm:prSet presAssocID="{F81EB005-E4CC-4982-96FF-E7339FF18516}" presName="compositeShape" presStyleCnt="0">
        <dgm:presLayoutVars>
          <dgm:dir/>
          <dgm:resizeHandles/>
        </dgm:presLayoutVars>
      </dgm:prSet>
      <dgm:spPr/>
    </dgm:pt>
    <dgm:pt modelId="{0F1BBC3F-E82A-4544-9BB1-385302DB41E7}" type="pres">
      <dgm:prSet presAssocID="{F81EB005-E4CC-4982-96FF-E7339FF18516}" presName="pyramid" presStyleLbl="node1" presStyleIdx="0" presStyleCnt="1" custScaleX="157764" custScaleY="92593" custLinFactNeighborX="19366" custLinFactNeighborY="3704"/>
      <dgm:spPr/>
    </dgm:pt>
    <dgm:pt modelId="{F1D1E40D-4F5C-484C-9F89-645143443D80}" type="pres">
      <dgm:prSet presAssocID="{F81EB005-E4CC-4982-96FF-E7339FF18516}" presName="theList" presStyleCnt="0"/>
      <dgm:spPr/>
    </dgm:pt>
    <dgm:pt modelId="{DC415831-17CC-41B6-830D-12DCBA00840E}" type="pres">
      <dgm:prSet presAssocID="{26040911-C236-4419-9D75-552E3D029C6D}" presName="aNode" presStyleLbl="fgAcc1" presStyleIdx="0" presStyleCnt="3" custScaleX="278399" custScaleY="1371864" custLinFactY="3485643" custLinFactNeighborX="-9324" custLinFactNeighborY="3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0257C-0F8E-402F-BEC5-B3D9728137C1}" type="pres">
      <dgm:prSet presAssocID="{26040911-C236-4419-9D75-552E3D029C6D}" presName="aSpace" presStyleCnt="0"/>
      <dgm:spPr/>
    </dgm:pt>
    <dgm:pt modelId="{D77215B8-CA8E-4BD9-9894-57C945721220}" type="pres">
      <dgm:prSet presAssocID="{6230B75E-809D-43E3-82BA-A2BC4137A063}" presName="aNode" presStyleLbl="fgAcc1" presStyleIdx="1" presStyleCnt="3" custScaleX="277953" custScaleY="1569723" custLinFactY="886158" custLinFactNeighborX="-10299" custLinFactNeighborY="9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58834-2BBE-4E79-BF37-A8B0F3A504C6}" type="pres">
      <dgm:prSet presAssocID="{6230B75E-809D-43E3-82BA-A2BC4137A063}" presName="aSpace" presStyleCnt="0"/>
      <dgm:spPr/>
    </dgm:pt>
    <dgm:pt modelId="{8C406122-ADCC-4513-AFA1-0ECDA99643A9}" type="pres">
      <dgm:prSet presAssocID="{3E5E9307-394A-41FC-9F0D-45D7D92F4E37}" presName="aNode" presStyleLbl="fgAcc1" presStyleIdx="2" presStyleCnt="3" custScaleX="278194" custScaleY="1936419" custLinFactY="-2108453" custLinFactNeighborX="-10179" custLinFactNeighborY="-2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D41DA-345C-4E76-AE03-031A5F00765D}" type="pres">
      <dgm:prSet presAssocID="{3E5E9307-394A-41FC-9F0D-45D7D92F4E37}" presName="aSpace" presStyleCnt="0"/>
      <dgm:spPr/>
    </dgm:pt>
  </dgm:ptLst>
  <dgm:cxnLst>
    <dgm:cxn modelId="{A57C7BFD-6D28-4723-8027-F9EC6A38111E}" srcId="{26040911-C236-4419-9D75-552E3D029C6D}" destId="{B1B66CA7-3413-40F8-BA96-7ECBC55E0C09}" srcOrd="0" destOrd="0" parTransId="{D460ED38-06FD-4DD8-AA69-E00E953DC72C}" sibTransId="{309F1DF4-5854-4B0E-A124-540D507AC155}"/>
    <dgm:cxn modelId="{7A26453D-372C-614C-AFAB-2A3C784CE231}" type="presOf" srcId="{B1B66CA7-3413-40F8-BA96-7ECBC55E0C09}" destId="{DC415831-17CC-41B6-830D-12DCBA00840E}" srcOrd="0" destOrd="1" presId="urn:microsoft.com/office/officeart/2005/8/layout/pyramid2"/>
    <dgm:cxn modelId="{CC93BB5B-2775-4C78-892E-AC6A8C077736}" srcId="{F81EB005-E4CC-4982-96FF-E7339FF18516}" destId="{6230B75E-809D-43E3-82BA-A2BC4137A063}" srcOrd="1" destOrd="0" parTransId="{9C42AD0F-4D42-428E-B7E2-F965A8E1B31A}" sibTransId="{0871BD56-5EA1-4474-8579-6D179437C6E8}"/>
    <dgm:cxn modelId="{A9EA2AD2-5B40-481C-BA13-4B4D77713376}" srcId="{3E5E9307-394A-41FC-9F0D-45D7D92F4E37}" destId="{3D8CE2B0-3145-4971-B6B6-0BC9ABF835E8}" srcOrd="0" destOrd="0" parTransId="{F45DA43C-19FA-4916-BF95-E6E8A430A82B}" sibTransId="{768C9E36-656E-497A-9C52-2C11B46C7450}"/>
    <dgm:cxn modelId="{3E250AA8-3E0C-4193-91E0-A483960A3449}" srcId="{F81EB005-E4CC-4982-96FF-E7339FF18516}" destId="{26040911-C236-4419-9D75-552E3D029C6D}" srcOrd="0" destOrd="0" parTransId="{2AA8BA84-87FF-4638-8871-153093E2AF45}" sibTransId="{EF680FCE-A367-4520-B5FD-67EA18E7DC2C}"/>
    <dgm:cxn modelId="{C7F195AE-FFFC-B140-A63A-70782666C18E}" type="presOf" srcId="{DB78F5B0-DCC3-F94F-93B5-7A350CAE7584}" destId="{D77215B8-CA8E-4BD9-9894-57C945721220}" srcOrd="0" destOrd="2" presId="urn:microsoft.com/office/officeart/2005/8/layout/pyramid2"/>
    <dgm:cxn modelId="{3F6C0819-F0A2-244C-A2C1-AE77B49BC1FC}" type="presOf" srcId="{F81EB005-E4CC-4982-96FF-E7339FF18516}" destId="{3FC5D54D-3FA4-44B6-AC6E-6163E51C4437}" srcOrd="0" destOrd="0" presId="urn:microsoft.com/office/officeart/2005/8/layout/pyramid2"/>
    <dgm:cxn modelId="{02BCF3A3-C698-4FDB-9D9A-8D05E90EAC27}" srcId="{6230B75E-809D-43E3-82BA-A2BC4137A063}" destId="{4ABCDCE8-C60E-42FE-A985-622F03703AE9}" srcOrd="0" destOrd="0" parTransId="{0622AC93-27BE-45B9-9FD0-A28EDE542C2F}" sibTransId="{DC1EB96F-A947-4DED-8321-BCD277F910B3}"/>
    <dgm:cxn modelId="{260360FE-895A-EB45-A789-386F59186A08}" srcId="{6230B75E-809D-43E3-82BA-A2BC4137A063}" destId="{DB78F5B0-DCC3-F94F-93B5-7A350CAE7584}" srcOrd="1" destOrd="0" parTransId="{26885CAC-FB22-3A46-92C7-43957EBDD88E}" sibTransId="{B1310A1B-E594-1348-97DF-C7E2D8678C37}"/>
    <dgm:cxn modelId="{83B8649A-DFF8-C249-9951-75E0BB515115}" type="presOf" srcId="{6230B75E-809D-43E3-82BA-A2BC4137A063}" destId="{D77215B8-CA8E-4BD9-9894-57C945721220}" srcOrd="0" destOrd="0" presId="urn:microsoft.com/office/officeart/2005/8/layout/pyramid2"/>
    <dgm:cxn modelId="{F5B9231E-5DBB-6B44-B138-F2F40B53F6CB}" type="presOf" srcId="{3D8CE2B0-3145-4971-B6B6-0BC9ABF835E8}" destId="{8C406122-ADCC-4513-AFA1-0ECDA99643A9}" srcOrd="0" destOrd="1" presId="urn:microsoft.com/office/officeart/2005/8/layout/pyramid2"/>
    <dgm:cxn modelId="{01B29136-69A8-2441-973F-FD98F30E07D9}" type="presOf" srcId="{3E5E9307-394A-41FC-9F0D-45D7D92F4E37}" destId="{8C406122-ADCC-4513-AFA1-0ECDA99643A9}" srcOrd="0" destOrd="0" presId="urn:microsoft.com/office/officeart/2005/8/layout/pyramid2"/>
    <dgm:cxn modelId="{E66C024A-06F2-CC4F-A12B-BEDB0E466ECD}" type="presOf" srcId="{26040911-C236-4419-9D75-552E3D029C6D}" destId="{DC415831-17CC-41B6-830D-12DCBA00840E}" srcOrd="0" destOrd="0" presId="urn:microsoft.com/office/officeart/2005/8/layout/pyramid2"/>
    <dgm:cxn modelId="{62E06D3C-AF9D-4DE1-8254-99DE8D064ADE}" srcId="{F81EB005-E4CC-4982-96FF-E7339FF18516}" destId="{3E5E9307-394A-41FC-9F0D-45D7D92F4E37}" srcOrd="2" destOrd="0" parTransId="{2E091FB0-5BED-4A35-AE60-32E4079AF7F2}" sibTransId="{920A1B1C-6892-44A1-93F3-402036AE3697}"/>
    <dgm:cxn modelId="{BD79529F-FED9-844E-A5DA-D84256CDA961}" type="presOf" srcId="{4ABCDCE8-C60E-42FE-A985-622F03703AE9}" destId="{D77215B8-CA8E-4BD9-9894-57C945721220}" srcOrd="0" destOrd="1" presId="urn:microsoft.com/office/officeart/2005/8/layout/pyramid2"/>
    <dgm:cxn modelId="{F0F5DE76-DB59-1D47-8887-B3ADC4448B51}" type="presParOf" srcId="{3FC5D54D-3FA4-44B6-AC6E-6163E51C4437}" destId="{0F1BBC3F-E82A-4544-9BB1-385302DB41E7}" srcOrd="0" destOrd="0" presId="urn:microsoft.com/office/officeart/2005/8/layout/pyramid2"/>
    <dgm:cxn modelId="{85B3BCA4-0682-8649-AA73-E1E1729DA5CE}" type="presParOf" srcId="{3FC5D54D-3FA4-44B6-AC6E-6163E51C4437}" destId="{F1D1E40D-4F5C-484C-9F89-645143443D80}" srcOrd="1" destOrd="0" presId="urn:microsoft.com/office/officeart/2005/8/layout/pyramid2"/>
    <dgm:cxn modelId="{640834F4-4C1E-0441-8918-81098A2FAAA0}" type="presParOf" srcId="{F1D1E40D-4F5C-484C-9F89-645143443D80}" destId="{DC415831-17CC-41B6-830D-12DCBA00840E}" srcOrd="0" destOrd="0" presId="urn:microsoft.com/office/officeart/2005/8/layout/pyramid2"/>
    <dgm:cxn modelId="{9E12649E-AC81-4642-BCAB-392D03D65443}" type="presParOf" srcId="{F1D1E40D-4F5C-484C-9F89-645143443D80}" destId="{AE80257C-0F8E-402F-BEC5-B3D9728137C1}" srcOrd="1" destOrd="0" presId="urn:microsoft.com/office/officeart/2005/8/layout/pyramid2"/>
    <dgm:cxn modelId="{02209DD0-2AA2-6545-B6D3-43BF9A3EC3ED}" type="presParOf" srcId="{F1D1E40D-4F5C-484C-9F89-645143443D80}" destId="{D77215B8-CA8E-4BD9-9894-57C945721220}" srcOrd="2" destOrd="0" presId="urn:microsoft.com/office/officeart/2005/8/layout/pyramid2"/>
    <dgm:cxn modelId="{6326DCD5-8470-0A43-B376-85CB2FB266A1}" type="presParOf" srcId="{F1D1E40D-4F5C-484C-9F89-645143443D80}" destId="{FEB58834-2BBE-4E79-BF37-A8B0F3A504C6}" srcOrd="3" destOrd="0" presId="urn:microsoft.com/office/officeart/2005/8/layout/pyramid2"/>
    <dgm:cxn modelId="{CCB9CA4B-EAB6-004D-97E3-9DA7E26A9296}" type="presParOf" srcId="{F1D1E40D-4F5C-484C-9F89-645143443D80}" destId="{8C406122-ADCC-4513-AFA1-0ECDA99643A9}" srcOrd="4" destOrd="0" presId="urn:microsoft.com/office/officeart/2005/8/layout/pyramid2"/>
    <dgm:cxn modelId="{AECCC195-A70F-3649-B073-41AF0D613F83}" type="presParOf" srcId="{F1D1E40D-4F5C-484C-9F89-645143443D80}" destId="{507D41DA-345C-4E76-AE03-031A5F00765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BBC3F-E82A-4544-9BB1-385302DB41E7}">
      <dsp:nvSpPr>
        <dsp:cNvPr id="0" name=""/>
        <dsp:cNvSpPr/>
      </dsp:nvSpPr>
      <dsp:spPr>
        <a:xfrm>
          <a:off x="842432" y="231429"/>
          <a:ext cx="4929285" cy="2893038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15831-17CC-41B6-830D-12DCBA00840E}">
      <dsp:nvSpPr>
        <dsp:cNvPr id="0" name=""/>
        <dsp:cNvSpPr/>
      </dsp:nvSpPr>
      <dsp:spPr>
        <a:xfrm>
          <a:off x="701073" y="2306697"/>
          <a:ext cx="5654016" cy="6969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>
              <a:solidFill>
                <a:srgbClr val="1F497D"/>
              </a:solidFill>
              <a:latin typeface="Calibri"/>
            </a:rPr>
            <a:t>ГЛУБИНА И АКТУАЛЬНОСТЬ</a:t>
          </a:r>
          <a:endParaRPr lang="en-US" sz="1000" b="1" i="0" kern="1200" dirty="0">
            <a:solidFill>
              <a:srgbClr val="1F497D"/>
            </a:solidFill>
            <a:latin typeface="Calibri"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>
              <a:solidFill>
                <a:srgbClr val="1F497D"/>
              </a:solidFill>
              <a:latin typeface="Calibri"/>
            </a:rPr>
            <a:t>Результат </a:t>
          </a:r>
          <a:r>
            <a:rPr lang="en-US" sz="1000" b="1" i="0" kern="1200" dirty="0">
              <a:solidFill>
                <a:srgbClr val="1F497D"/>
              </a:solidFill>
              <a:latin typeface="Calibri"/>
            </a:rPr>
            <a:t>1</a:t>
          </a:r>
          <a:r>
            <a:rPr lang="en-US" sz="1000" b="0" i="0" kern="1200" dirty="0">
              <a:solidFill>
                <a:srgbClr val="1F497D"/>
              </a:solidFill>
              <a:latin typeface="Calibri"/>
            </a:rPr>
            <a:t>: </a:t>
          </a:r>
          <a:r>
            <a:rPr lang="ru-RU" sz="1000" b="0" i="0" kern="1200" dirty="0">
              <a:solidFill>
                <a:srgbClr val="1F497D"/>
              </a:solidFill>
              <a:latin typeface="Calibri"/>
            </a:rPr>
            <a:t>Рассмотрение в рамках сетевой платформы приоритетных задач стран-членов в реформировании систем УГФ по таким функциональным направлениям, как бюджет, казначейство и внутренний аудит/внутренний контроль, включая сквозные направления</a:t>
          </a:r>
          <a:r>
            <a:rPr lang="en-US" sz="1000" b="0" i="0" kern="1200" dirty="0">
              <a:solidFill>
                <a:srgbClr val="1F497D"/>
              </a:solidFill>
              <a:latin typeface="Calibri"/>
            </a:rPr>
            <a:t>.</a:t>
          </a:r>
        </a:p>
      </dsp:txBody>
      <dsp:txXfrm>
        <a:off x="735095" y="2340719"/>
        <a:ext cx="5585972" cy="628905"/>
      </dsp:txXfrm>
    </dsp:sp>
    <dsp:sp modelId="{D77215B8-CA8E-4BD9-9894-57C945721220}">
      <dsp:nvSpPr>
        <dsp:cNvPr id="0" name=""/>
        <dsp:cNvSpPr/>
      </dsp:nvSpPr>
      <dsp:spPr>
        <a:xfrm>
          <a:off x="685800" y="1524268"/>
          <a:ext cx="5644959" cy="7974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>
              <a:solidFill>
                <a:srgbClr val="1F497D"/>
              </a:solidFill>
              <a:latin typeface="Calibri"/>
            </a:rPr>
            <a:t>КАЧЕСТВО</a:t>
          </a:r>
          <a:endParaRPr lang="en-US" sz="1000" b="1" i="0" kern="1200" dirty="0">
            <a:solidFill>
              <a:srgbClr val="1F497D"/>
            </a:solidFill>
            <a:latin typeface="Calibri"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>
              <a:solidFill>
                <a:srgbClr val="1F497D"/>
              </a:solidFill>
              <a:latin typeface="Calibri"/>
            </a:rPr>
            <a:t>Результат </a:t>
          </a:r>
          <a:r>
            <a:rPr lang="en-US" sz="1000" b="1" i="0" kern="1200" dirty="0">
              <a:solidFill>
                <a:srgbClr val="1F497D"/>
              </a:solidFill>
              <a:latin typeface="Calibri"/>
            </a:rPr>
            <a:t>2</a:t>
          </a:r>
          <a:r>
            <a:rPr lang="en-US" sz="1000" b="0" i="0" kern="1200" dirty="0">
              <a:solidFill>
                <a:srgbClr val="1F497D"/>
              </a:solidFill>
              <a:latin typeface="Calibri"/>
            </a:rPr>
            <a:t>:</a:t>
          </a:r>
          <a:r>
            <a:rPr lang="bs-Latn-BA" sz="1000" b="0" i="0" kern="1200" dirty="0">
              <a:solidFill>
                <a:srgbClr val="1F497D"/>
              </a:solidFill>
              <a:latin typeface="Calibri"/>
            </a:rPr>
            <a:t> </a:t>
          </a:r>
          <a:r>
            <a:rPr lang="ru-RU" sz="1000" b="0" i="0" kern="1200" dirty="0">
              <a:solidFill>
                <a:srgbClr val="1F497D"/>
              </a:solidFill>
              <a:latin typeface="Calibri"/>
            </a:rPr>
            <a:t>Разработка и предоставление актуальных высококачественных сетевых услуг для поддержки практики УГФ и обеспечения потребностей стран-членов в реформировании соответствующих систем</a:t>
          </a:r>
          <a:r>
            <a:rPr lang="en-US" sz="1000" b="0" i="0" u="none" kern="1200" dirty="0">
              <a:solidFill>
                <a:srgbClr val="1F497D"/>
              </a:solidFill>
              <a:latin typeface="Calibri"/>
            </a:rPr>
            <a:t>.</a:t>
          </a:r>
          <a:endParaRPr lang="en-US" sz="1000" b="0" i="0" kern="1200" dirty="0">
            <a:solidFill>
              <a:srgbClr val="1F497D"/>
            </a:solidFill>
            <a:latin typeface="Calibri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b="0" i="0" kern="1200" dirty="0">
            <a:latin typeface="Calibri"/>
          </a:endParaRPr>
        </a:p>
      </dsp:txBody>
      <dsp:txXfrm>
        <a:off x="724729" y="1563197"/>
        <a:ext cx="5567101" cy="719610"/>
      </dsp:txXfrm>
    </dsp:sp>
    <dsp:sp modelId="{8C406122-ADCC-4513-AFA1-0ECDA99643A9}">
      <dsp:nvSpPr>
        <dsp:cNvPr id="0" name=""/>
        <dsp:cNvSpPr/>
      </dsp:nvSpPr>
      <dsp:spPr>
        <a:xfrm>
          <a:off x="685790" y="609869"/>
          <a:ext cx="5649853" cy="9837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>
              <a:solidFill>
                <a:schemeClr val="tx2"/>
              </a:solidFill>
              <a:latin typeface="Calibri"/>
            </a:rPr>
            <a:t>ВОЗДЕЙСТВИЕ</a:t>
          </a:r>
          <a:endParaRPr lang="en-US" sz="1000" b="1" i="0" kern="1200" dirty="0">
            <a:solidFill>
              <a:schemeClr val="tx2"/>
            </a:solidFill>
            <a:latin typeface="Calibri"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u="none" kern="1200" dirty="0">
              <a:solidFill>
                <a:schemeClr val="tx2"/>
              </a:solidFill>
              <a:latin typeface="Calibri"/>
            </a:rPr>
            <a:t>Результат </a:t>
          </a:r>
          <a:r>
            <a:rPr lang="en-US" sz="1000" b="1" i="0" u="none" kern="1200" dirty="0">
              <a:solidFill>
                <a:schemeClr val="tx2"/>
              </a:solidFill>
              <a:latin typeface="Calibri"/>
            </a:rPr>
            <a:t>3</a:t>
          </a:r>
          <a:r>
            <a:rPr lang="en-US" sz="1000" b="0" i="0" u="none" kern="1200" dirty="0">
              <a:solidFill>
                <a:schemeClr val="tx2"/>
              </a:solidFill>
              <a:latin typeface="Calibri"/>
            </a:rPr>
            <a:t>: </a:t>
          </a:r>
          <a:r>
            <a:rPr lang="ru-RU" sz="1000" b="0" i="0" u="none" kern="1200" dirty="0">
              <a:solidFill>
                <a:schemeClr val="tx2"/>
              </a:solidFill>
              <a:latin typeface="Calibri"/>
            </a:rPr>
            <a:t>Функционирование </a:t>
          </a:r>
          <a:r>
            <a:rPr lang="en-US" sz="1000" b="0" i="0" u="none" kern="1200" dirty="0">
              <a:solidFill>
                <a:schemeClr val="tx2"/>
              </a:solidFill>
              <a:latin typeface="Calibri"/>
            </a:rPr>
            <a:t>PEMPAL</a:t>
          </a:r>
          <a:r>
            <a:rPr lang="ru-RU" sz="1000" b="0" i="0" u="none" kern="1200" dirty="0">
              <a:solidFill>
                <a:schemeClr val="tx2"/>
              </a:solidFill>
              <a:latin typeface="Calibri"/>
            </a:rPr>
            <a:t> как жизнеспособной сети, поддерживаемой приверженными ее целям специалистами в сфере УГФ, странами-членами и партнерами по реализации программы, которые рассматривают ценность и преимущества участия в сети как инструмент повышения эффективности систем УГФ в странах-членах </a:t>
          </a:r>
          <a:endParaRPr lang="en-US" sz="1000" b="0" i="0" u="none" kern="1200" dirty="0">
            <a:solidFill>
              <a:schemeClr val="tx2"/>
            </a:solidFill>
            <a:latin typeface="Calibri"/>
          </a:endParaRPr>
        </a:p>
      </dsp:txBody>
      <dsp:txXfrm>
        <a:off x="733813" y="657892"/>
        <a:ext cx="5553807" cy="887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0.39362</cdr:x>
      <cdr:y>0.78002</cdr:y>
    </cdr:from>
    <cdr:to>
      <cdr:x>0.65151</cdr:x>
      <cdr:y>0.85653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2209800" y="2667000"/>
          <a:ext cx="1447800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err="1"/>
            <a:t>Количество</a:t>
          </a:r>
          <a:r>
            <a:rPr lang="en-US" sz="1100" dirty="0"/>
            <a:t> </a:t>
          </a:r>
          <a:r>
            <a:rPr lang="en-US" sz="1100" dirty="0" err="1"/>
            <a:t>стран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0.56392</cdr:x>
      <cdr:y>0.88069</cdr:y>
    </cdr:from>
    <cdr:to>
      <cdr:x>0.79451</cdr:x>
      <cdr:y>0.92113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23AD76D4-B023-4ED2-B75B-85AB74776E04}"/>
            </a:ext>
          </a:extLst>
        </cdr:cNvPr>
        <cdr:cNvSpPr txBox="1"/>
      </cdr:nvSpPr>
      <cdr:spPr>
        <a:xfrm xmlns:a="http://schemas.openxmlformats.org/drawingml/2006/main">
          <a:off x="4621530" y="4424680"/>
          <a:ext cx="1889760" cy="203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9F348-2C7F-401C-92D7-DC4CE7899B6F}" type="datetimeFigureOut">
              <a:rPr lang="en-US" smtClean="0"/>
              <a:pPr/>
              <a:t>10/04/17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AE607-FF26-4835-9EAD-DBB3FB491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07AD67-7C60-4008-9560-6C146AAB157C}" type="datetimeFigureOut">
              <a:rPr lang="en-US" smtClean="0"/>
              <a:pPr/>
              <a:t>10/04/17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6FA965-B4FE-420C-8A3C-83B71E304D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7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BF0F43-3359-469A-945E-E61A90F614E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017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>
              <a:ea typeface="ＭＳ Ｐゴシック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DE1998-636B-354C-92EF-61887064A3CD}" type="slidenum">
              <a:rPr lang="en-US" altLang="x-none" sz="1200">
                <a:latin typeface="Calibri" charset="0"/>
              </a:rPr>
              <a:pPr/>
              <a:t>11</a:t>
            </a:fld>
            <a:endParaRPr lang="en-US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90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baseline="0" dirty="0">
              <a:ea typeface="ＭＳ Ｐゴシック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DE1998-636B-354C-92EF-61887064A3CD}" type="slidenum">
              <a:rPr lang="en-US" altLang="x-none" sz="1200">
                <a:latin typeface="Calibri" charset="0"/>
              </a:rPr>
              <a:pPr/>
              <a:t>12</a:t>
            </a:fld>
            <a:endParaRPr lang="en-US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01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>
              <a:ea typeface="ＭＳ Ｐゴシック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DE1998-636B-354C-92EF-61887064A3CD}" type="slidenum">
              <a:rPr lang="en-US" altLang="x-none" sz="1200">
                <a:latin typeface="Calibri" charset="0"/>
              </a:rPr>
              <a:pPr/>
              <a:t>13</a:t>
            </a:fld>
            <a:endParaRPr lang="en-US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199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>
              <a:ea typeface="ＭＳ Ｐゴシック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948547-ACF9-7845-910B-C01C9C7370CD}" type="slidenum">
              <a:rPr lang="en-US" altLang="x-none" sz="1200">
                <a:latin typeface="Calibri" charset="0"/>
              </a:rPr>
              <a:pPr/>
              <a:t>14</a:t>
            </a:fld>
            <a:endParaRPr lang="en-US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44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>
              <a:ea typeface="ＭＳ Ｐゴシック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0BA677E-25E0-9B4B-A5CE-2F72BF1C2EF8}" type="slidenum">
              <a:rPr lang="en-US" altLang="x-none" sz="1200">
                <a:latin typeface="Calibri" charset="0"/>
              </a:rPr>
              <a:pPr/>
              <a:t>15</a:t>
            </a:fld>
            <a:endParaRPr lang="en-US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7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9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D622A-FA6C-4C43-BAC2-8B004B22F7E0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0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>
              <a:ea typeface="ＭＳ Ｐゴシック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067EA8C-6608-5341-A8A4-F4015FAED316}" type="slidenum">
              <a:rPr lang="en-US" altLang="x-none" sz="1200">
                <a:latin typeface="Calibri" charset="0"/>
              </a:rPr>
              <a:pPr/>
              <a:t>5</a:t>
            </a:fld>
            <a:endParaRPr lang="en-US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0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>
              <a:ea typeface="ＭＳ Ｐゴシック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067EA8C-6608-5341-A8A4-F4015FAED316}" type="slidenum">
              <a:rPr lang="en-US" altLang="x-none" sz="1200">
                <a:latin typeface="Calibri" charset="0"/>
              </a:rPr>
              <a:pPr/>
              <a:t>6</a:t>
            </a:fld>
            <a:endParaRPr lang="en-US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01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>
              <a:ea typeface="ＭＳ Ｐゴシック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520E538-DC9E-164A-B3AE-9DF74248CE94}" type="slidenum">
              <a:rPr lang="en-US" altLang="x-none" sz="1200">
                <a:latin typeface="Calibri" charset="0"/>
              </a:rPr>
              <a:pPr/>
              <a:t>7</a:t>
            </a:fld>
            <a:endParaRPr lang="en-US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08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D622A-FA6C-4C43-BAC2-8B004B22F7E0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81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>
              <a:ea typeface="ＭＳ Ｐゴシック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DE1998-636B-354C-92EF-61887064A3CD}" type="slidenum">
              <a:rPr lang="en-US" altLang="x-none" sz="1200">
                <a:latin typeface="Calibri" charset="0"/>
              </a:rPr>
              <a:pPr/>
              <a:t>9</a:t>
            </a:fld>
            <a:endParaRPr lang="en-US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10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>
              <a:ea typeface="ＭＳ Ｐゴシック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DE1998-636B-354C-92EF-61887064A3CD}" type="slidenum">
              <a:rPr lang="en-US" altLang="x-none" sz="1200">
                <a:latin typeface="Calibri" charset="0"/>
              </a:rPr>
              <a:pPr/>
              <a:t>10</a:t>
            </a:fld>
            <a:endParaRPr lang="en-US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5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2E64-0A67-474B-A639-17E615330E46}" type="datetime1">
              <a:rPr lang="en-US" smtClean="0"/>
              <a:pPr/>
              <a:t>10/04/17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7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589C-FC03-4259-8BBC-0BD281CB6FD4}" type="datetime1">
              <a:rPr lang="en-US" smtClean="0"/>
              <a:pPr/>
              <a:t>10/04/17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0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ECDC-4F87-4C25-B3AD-A2774A9FCBD3}" type="datetime1">
              <a:rPr lang="en-US" smtClean="0"/>
              <a:pPr/>
              <a:t>10/04/17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1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2C02-1F7B-454E-8A54-3041221DBA6F}" type="datetime1">
              <a:rPr lang="en-US" smtClean="0"/>
              <a:pPr/>
              <a:t>10/04/17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6936-CDE1-44C9-8756-609327187BEC}" type="datetime1">
              <a:rPr lang="en-US" smtClean="0"/>
              <a:pPr/>
              <a:t>10/04/17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9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727-D177-4367-A10D-85F66D20A87B}" type="datetime1">
              <a:rPr lang="en-US" smtClean="0"/>
              <a:pPr/>
              <a:t>10/04/17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9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7EE1-2D06-409D-94E9-C88BA720C917}" type="datetime1">
              <a:rPr lang="en-US" smtClean="0"/>
              <a:pPr/>
              <a:t>10/04/17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2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2D95-2A0A-4837-AE48-53DD1A2E57A4}" type="datetime1">
              <a:rPr lang="en-US" smtClean="0"/>
              <a:pPr/>
              <a:t>10/04/17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0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A60B-CE01-4442-B45E-2835CD8C19AA}" type="datetime1">
              <a:rPr lang="en-US" smtClean="0"/>
              <a:pPr/>
              <a:t>10/04/17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1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E71-AD02-4FB2-A70E-7F4274975F0E}" type="datetime1">
              <a:rPr lang="en-US" smtClean="0"/>
              <a:pPr/>
              <a:t>10/04/17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1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F447-F262-404B-9C87-E9F53C2B0C74}" type="datetime1">
              <a:rPr lang="en-US" smtClean="0"/>
              <a:pPr/>
              <a:t>10/04/17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95E1-C638-4617-8F56-1143B3659993}" type="datetime1">
              <a:rPr lang="en-US" smtClean="0"/>
              <a:pPr/>
              <a:t>10/04/17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3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2C02-1F7B-454E-8A54-3041221DBA6F}" type="datetime1">
              <a:rPr lang="en-US" smtClean="0"/>
              <a:pPr/>
              <a:t>10/04/17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1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mpal.org/about/action-plans/bcop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jpeg"/><Relationship Id="rId24" Type="http://schemas.openxmlformats.org/officeDocument/2006/relationships/image" Target="../media/image1.jpe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jpeg"/><Relationship Id="rId12" Type="http://schemas.openxmlformats.org/officeDocument/2006/relationships/image" Target="../media/image34.jpeg"/><Relationship Id="rId13" Type="http://schemas.openxmlformats.org/officeDocument/2006/relationships/image" Target="../media/image35.jpeg"/><Relationship Id="rId14" Type="http://schemas.openxmlformats.org/officeDocument/2006/relationships/image" Target="../media/image36.jpeg"/><Relationship Id="rId15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mpal.org/event/steering-committee-meetings" TargetMode="External"/><Relationship Id="rId4" Type="http://schemas.openxmlformats.org/officeDocument/2006/relationships/hyperlink" Target="https://www.pempal.org/about/governance/ex-com-bcop" TargetMode="Externa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mpal.org/success-stories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848600" cy="1924050"/>
          </a:xfrm>
        </p:spPr>
        <p:txBody>
          <a:bodyPr>
            <a:noAutofit/>
          </a:bodyPr>
          <a:lstStyle/>
          <a:p>
            <a:r>
              <a:rPr lang="ru-RU" altLang="en-US" b="1" dirty="0">
                <a:solidFill>
                  <a:srgbClr val="0070C0"/>
                </a:solidFill>
                <a:cs typeface="Times New Roman" pitchFamily="18" charset="0"/>
              </a:rPr>
              <a:t>Бюджетное сообщество (БС) </a:t>
            </a:r>
            <a:r>
              <a:rPr lang="en-US" altLang="en-US" b="1" dirty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en-US" altLang="en-US" b="1" dirty="0">
                <a:solidFill>
                  <a:srgbClr val="0070C0"/>
                </a:solidFill>
                <a:cs typeface="Times New Roman" pitchFamily="18" charset="0"/>
              </a:rPr>
            </a:br>
            <a:endParaRPr lang="en-US" altLang="en-US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038600"/>
            <a:ext cx="7620000" cy="137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200" i="1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>
                <a:solidFill>
                  <a:srgbClr val="000000"/>
                </a:solidFill>
              </a:rPr>
              <a:t>Актуальная информация о деятельности БС</a:t>
            </a:r>
            <a:endParaRPr lang="en-US" sz="2400" i="1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i="1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i="1" dirty="0">
              <a:solidFill>
                <a:srgbClr val="000000"/>
              </a:solidFill>
            </a:endParaRPr>
          </a:p>
        </p:txBody>
      </p:sp>
      <p:pic>
        <p:nvPicPr>
          <p:cNvPr id="4100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15" descr="pempal-logo-to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3581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1752600" y="5943600"/>
            <a:ext cx="6172200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en-US" sz="1800" dirty="0"/>
              <a:t>Канат </a:t>
            </a:r>
            <a:r>
              <a:rPr lang="ru-RU" altLang="en-US" sz="1800" dirty="0" err="1"/>
              <a:t>Асангулов</a:t>
            </a:r>
            <a:r>
              <a:rPr lang="en-US" altLang="en-US" sz="1800" dirty="0"/>
              <a:t>, </a:t>
            </a:r>
            <a:r>
              <a:rPr lang="ru-RU" altLang="en-US" sz="1800" dirty="0"/>
              <a:t>Член Исполкома БС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en-US" sz="1800" dirty="0"/>
              <a:t>Министерство финансов, Кыргызская Республика </a:t>
            </a:r>
            <a:endParaRPr lang="en-US" altLang="en-US" sz="1800" dirty="0"/>
          </a:p>
          <a:p>
            <a:pPr algn="ctr">
              <a:spcBef>
                <a:spcPct val="0"/>
              </a:spcBef>
              <a:buNone/>
            </a:pPr>
            <a:r>
              <a:rPr lang="en-US" altLang="en-US" sz="1800" dirty="0"/>
              <a:t>12 </a:t>
            </a:r>
            <a:r>
              <a:rPr lang="ru-RU" altLang="en-US" sz="1800" dirty="0"/>
              <a:t>апреля </a:t>
            </a:r>
            <a:r>
              <a:rPr lang="en-US" altLang="en-US" sz="1800" dirty="0"/>
              <a:t>2017</a:t>
            </a:r>
            <a:r>
              <a:rPr lang="ru-RU" altLang="en-US" sz="1800" dirty="0"/>
              <a:t> г.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3010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ubtitle 2"/>
          <p:cNvSpPr>
            <a:spLocks noGrp="1"/>
          </p:cNvSpPr>
          <p:nvPr>
            <p:ph type="subTitle" idx="1"/>
          </p:nvPr>
        </p:nvSpPr>
        <p:spPr>
          <a:xfrm>
            <a:off x="876300" y="152400"/>
            <a:ext cx="8077200" cy="69723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x-none" sz="28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Воздействие БС (в целом</a:t>
            </a:r>
            <a:r>
              <a:rPr lang="en-US" altLang="x-none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)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Это наша отправная точка</a:t>
            </a:r>
            <a:r>
              <a:rPr lang="mr-IN" sz="2000" dirty="0">
                <a:solidFill>
                  <a:schemeClr val="tx1"/>
                </a:solidFill>
              </a:rPr>
              <a:t>……</a:t>
            </a:r>
            <a:r>
              <a:rPr lang="ru-RU" sz="2000" dirty="0">
                <a:solidFill>
                  <a:schemeClr val="tx1"/>
                </a:solidFill>
              </a:rPr>
              <a:t>мы проведем повторное анкетирование в середине срока действия стратегии </a:t>
            </a:r>
            <a:r>
              <a:rPr lang="en-GB" sz="2000" dirty="0">
                <a:solidFill>
                  <a:schemeClr val="tx1"/>
                </a:solidFill>
              </a:rPr>
              <a:t>(</a:t>
            </a:r>
            <a:r>
              <a:rPr lang="ru-RU" sz="2000" dirty="0">
                <a:solidFill>
                  <a:schemeClr val="tx1"/>
                </a:solidFill>
              </a:rPr>
              <a:t>после декабря </a:t>
            </a:r>
            <a:r>
              <a:rPr lang="en-GB" sz="2000" dirty="0">
                <a:solidFill>
                  <a:schemeClr val="tx1"/>
                </a:solidFill>
              </a:rPr>
              <a:t>2019</a:t>
            </a:r>
            <a:r>
              <a:rPr lang="ru-RU" sz="2000" dirty="0">
                <a:solidFill>
                  <a:schemeClr val="tx1"/>
                </a:solidFill>
              </a:rPr>
              <a:t> г.</a:t>
            </a:r>
            <a:r>
              <a:rPr lang="en-GB" sz="2000" dirty="0">
                <a:solidFill>
                  <a:schemeClr val="tx1"/>
                </a:solidFill>
              </a:rPr>
              <a:t>) </a:t>
            </a:r>
            <a:r>
              <a:rPr lang="ru-RU" sz="2000" dirty="0">
                <a:solidFill>
                  <a:schemeClr val="tx1"/>
                </a:solidFill>
              </a:rPr>
              <a:t>и по завершении ее действия </a:t>
            </a:r>
            <a:r>
              <a:rPr lang="en-GB" sz="2000" dirty="0">
                <a:solidFill>
                  <a:schemeClr val="tx1"/>
                </a:solidFill>
              </a:rPr>
              <a:t>(</a:t>
            </a:r>
            <a:r>
              <a:rPr lang="ru-RU" sz="2000" dirty="0">
                <a:solidFill>
                  <a:schemeClr val="tx1"/>
                </a:solidFill>
              </a:rPr>
              <a:t>после июня </a:t>
            </a:r>
            <a:r>
              <a:rPr lang="en-GB" sz="2000" dirty="0">
                <a:solidFill>
                  <a:schemeClr val="tx1"/>
                </a:solidFill>
              </a:rPr>
              <a:t>2022</a:t>
            </a:r>
            <a:r>
              <a:rPr lang="ru-RU" sz="2000" dirty="0">
                <a:solidFill>
                  <a:schemeClr val="tx1"/>
                </a:solidFill>
              </a:rPr>
              <a:t> г.</a:t>
            </a:r>
            <a:r>
              <a:rPr lang="en-GB" sz="2000" dirty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  <a:p>
            <a:pPr marL="171450" indent="-171450" algn="just">
              <a:buFont typeface="Arial" charset="0"/>
              <a:buChar char="•"/>
            </a:pPr>
            <a:endParaRPr lang="en-GB" altLang="x-none" sz="1600" dirty="0">
              <a:solidFill>
                <a:schemeClr val="tx1"/>
              </a:solidFill>
            </a:endParaRPr>
          </a:p>
          <a:p>
            <a:r>
              <a:rPr lang="ru-RU" altLang="x-none" sz="1600" dirty="0">
                <a:solidFill>
                  <a:schemeClr val="accent3">
                    <a:lumMod val="75000"/>
                  </a:schemeClr>
                </a:solidFill>
              </a:rPr>
              <a:t>На рисунке 1 показано, что 10 из 18 стран, заполнивших анкету до заседания, отметили, что БС оказывает серьезное воздействие (при этом 4 страны указали на серьезное или умеренное воздействие, и ни одна из стран не указала на низкое воздействие)</a:t>
            </a:r>
            <a:endParaRPr lang="en-US" altLang="x-none" sz="16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en-US" altLang="x-none" sz="2000" b="1" dirty="0">
              <a:solidFill>
                <a:schemeClr val="accent3">
                  <a:lumMod val="75000"/>
                </a:schemeClr>
              </a:solidFill>
              <a:ea typeface="ＭＳ Ｐゴシック" charset="-128"/>
            </a:endParaRPr>
          </a:p>
          <a:p>
            <a:pPr algn="l" eaLnBrk="1" hangingPunct="1">
              <a:buFont typeface="Arial" charset="0"/>
              <a:buChar char="•"/>
            </a:pPr>
            <a:endParaRPr lang="en-US" altLang="x-none" sz="2000" dirty="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41986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125335"/>
              </p:ext>
            </p:extLst>
          </p:nvPr>
        </p:nvGraphicFramePr>
        <p:xfrm>
          <a:off x="1219200" y="3048000"/>
          <a:ext cx="6934200" cy="3571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6049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ubtitle 2"/>
          <p:cNvSpPr>
            <a:spLocks noGrp="1"/>
          </p:cNvSpPr>
          <p:nvPr>
            <p:ph type="subTitle" idx="1"/>
          </p:nvPr>
        </p:nvSpPr>
        <p:spPr>
          <a:xfrm>
            <a:off x="876300" y="152400"/>
            <a:ext cx="8077200" cy="6972300"/>
          </a:xfrm>
        </p:spPr>
        <p:txBody>
          <a:bodyPr>
            <a:normAutofit/>
          </a:bodyPr>
          <a:lstStyle/>
          <a:p>
            <a:r>
              <a:rPr lang="ru-RU" altLang="x-none" sz="28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Воздействие БС (тематическое направление УГФ</a:t>
            </a:r>
            <a:r>
              <a:rPr lang="en-US" altLang="x-none" sz="28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)</a:t>
            </a:r>
          </a:p>
          <a:p>
            <a:pPr algn="just"/>
            <a:endParaRPr lang="en-GB" altLang="x-none" sz="2000" dirty="0">
              <a:solidFill>
                <a:schemeClr val="tx1"/>
              </a:solidFill>
            </a:endParaRPr>
          </a:p>
          <a:p>
            <a:r>
              <a:rPr lang="ru-RU" altLang="x-none" sz="2000" dirty="0">
                <a:solidFill>
                  <a:schemeClr val="accent3">
                    <a:lumMod val="75000"/>
                  </a:schemeClr>
                </a:solidFill>
              </a:rPr>
              <a:t>Как показано на рисунке 2, тремя важнейшими направлениями воздействия являются программное бюджетирование (16 стран); бюджетная грамотность (14 стран); и прозрачность бюджетной политики и бюджета (14 стран). </a:t>
            </a:r>
            <a:endParaRPr lang="en-US" altLang="x-none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171450" indent="-171450" algn="just">
              <a:buFont typeface="Arial" charset="0"/>
              <a:buChar char="•"/>
            </a:pPr>
            <a:endParaRPr lang="en-US" altLang="x-none" sz="2000" dirty="0">
              <a:solidFill>
                <a:schemeClr val="tx1"/>
              </a:solidFill>
            </a:endParaRPr>
          </a:p>
          <a:p>
            <a:pPr algn="just"/>
            <a:endParaRPr lang="en-US" altLang="x-none" sz="2000" b="1" dirty="0">
              <a:solidFill>
                <a:schemeClr val="accent3">
                  <a:lumMod val="75000"/>
                </a:schemeClr>
              </a:solidFill>
              <a:ea typeface="ＭＳ Ｐゴシック" charset="-128"/>
            </a:endParaRPr>
          </a:p>
          <a:p>
            <a:pPr algn="l" eaLnBrk="1" hangingPunct="1">
              <a:buFont typeface="Arial" charset="0"/>
              <a:buChar char="•"/>
            </a:pPr>
            <a:endParaRPr lang="en-US" altLang="x-none" sz="2000" dirty="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41986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129787"/>
              </p:ext>
            </p:extLst>
          </p:nvPr>
        </p:nvGraphicFramePr>
        <p:xfrm>
          <a:off x="1447800" y="2514600"/>
          <a:ext cx="7010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70212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ubtitle 2"/>
          <p:cNvSpPr>
            <a:spLocks noGrp="1"/>
          </p:cNvSpPr>
          <p:nvPr>
            <p:ph type="subTitle" idx="1"/>
          </p:nvPr>
        </p:nvSpPr>
        <p:spPr>
          <a:xfrm>
            <a:off x="876300" y="152400"/>
            <a:ext cx="8077200" cy="6705600"/>
          </a:xfrm>
        </p:spPr>
        <p:txBody>
          <a:bodyPr>
            <a:normAutofit/>
          </a:bodyPr>
          <a:lstStyle/>
          <a:p>
            <a:r>
              <a:rPr lang="en-US" altLang="x-none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 </a:t>
            </a:r>
            <a:r>
              <a:rPr lang="ru-RU" altLang="x-none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Воздействие БС </a:t>
            </a:r>
            <a:r>
              <a:rPr lang="en-US" altLang="x-none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(</a:t>
            </a:r>
            <a:r>
              <a:rPr lang="ru-RU" altLang="x-none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предоставление возможностей)</a:t>
            </a:r>
            <a:endParaRPr lang="en-US" altLang="x-none" sz="2400" b="1" dirty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</p:txBody>
      </p:sp>
      <p:pic>
        <p:nvPicPr>
          <p:cNvPr id="41986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112691"/>
              </p:ext>
            </p:extLst>
          </p:nvPr>
        </p:nvGraphicFramePr>
        <p:xfrm>
          <a:off x="746125" y="993140"/>
          <a:ext cx="8337550" cy="533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5867400" y="5410200"/>
            <a:ext cx="14097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Количество</a:t>
            </a:r>
            <a:r>
              <a:rPr lang="en-US" sz="1100" dirty="0"/>
              <a:t> </a:t>
            </a:r>
            <a:r>
              <a:rPr lang="en-US" sz="1100" dirty="0" err="1"/>
              <a:t>стран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33040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ubtitle 2"/>
          <p:cNvSpPr>
            <a:spLocks noGrp="1"/>
          </p:cNvSpPr>
          <p:nvPr>
            <p:ph type="subTitle" idx="1"/>
          </p:nvPr>
        </p:nvSpPr>
        <p:spPr>
          <a:xfrm>
            <a:off x="914400" y="152400"/>
            <a:ext cx="8153400" cy="66294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ru-RU" altLang="x-none" sz="38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Проект плана действий БС</a:t>
            </a:r>
            <a:endParaRPr lang="en-US" altLang="x-none" sz="3800" b="1" dirty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pPr eaLnBrk="1" hangingPunct="1"/>
            <a:endParaRPr lang="en-US" altLang="x-none" sz="800" b="1" dirty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ru-RU" altLang="x-none" sz="2100" b="1" dirty="0">
                <a:solidFill>
                  <a:schemeClr val="tx1"/>
                </a:solidFill>
                <a:ea typeface="ＭＳ Ｐゴシック" charset="-128"/>
              </a:rPr>
              <a:t>Ваши комментарии также помогли нам разработать проект Плана действий БС </a:t>
            </a:r>
            <a:r>
              <a:rPr lang="mr-IN" altLang="x-none" sz="2100" dirty="0">
                <a:solidFill>
                  <a:schemeClr val="tx1"/>
                </a:solidFill>
                <a:ea typeface="ＭＳ Ｐゴシック" charset="-128"/>
              </a:rPr>
              <a:t>–</a:t>
            </a:r>
            <a:r>
              <a:rPr lang="en-US" altLang="x-none" sz="21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ru-RU" altLang="x-none" sz="2100" dirty="0">
                <a:solidFill>
                  <a:schemeClr val="tx1"/>
                </a:solidFill>
                <a:ea typeface="ＭＳ Ｐゴシック" charset="-128"/>
              </a:rPr>
              <a:t>план наших мероприятий на </a:t>
            </a:r>
            <a:r>
              <a:rPr lang="en-US" altLang="x-none" sz="2100" dirty="0">
                <a:solidFill>
                  <a:schemeClr val="tx1"/>
                </a:solidFill>
                <a:ea typeface="ＭＳ Ｐゴシック" charset="-128"/>
              </a:rPr>
              <a:t>2017-</a:t>
            </a:r>
            <a:r>
              <a:rPr lang="ru-RU" altLang="x-none" sz="2100" dirty="0">
                <a:solidFill>
                  <a:schemeClr val="tx1"/>
                </a:solidFill>
                <a:ea typeface="ＭＳ Ｐゴシック" charset="-128"/>
              </a:rPr>
              <a:t>20</a:t>
            </a:r>
            <a:r>
              <a:rPr lang="en-US" altLang="x-none" sz="2100" dirty="0">
                <a:solidFill>
                  <a:schemeClr val="tx1"/>
                </a:solidFill>
                <a:ea typeface="ＭＳ Ｐゴシック" charset="-128"/>
              </a:rPr>
              <a:t>18 </a:t>
            </a:r>
            <a:r>
              <a:rPr lang="ru-RU" altLang="x-none" sz="2100" dirty="0">
                <a:solidFill>
                  <a:schemeClr val="tx1"/>
                </a:solidFill>
                <a:ea typeface="ＭＳ Ｐゴシック" charset="-128"/>
              </a:rPr>
              <a:t>гг. и </a:t>
            </a:r>
            <a:r>
              <a:rPr lang="en-US" altLang="x-none" sz="2100" dirty="0">
                <a:solidFill>
                  <a:schemeClr val="tx1"/>
                </a:solidFill>
                <a:ea typeface="ＭＳ Ｐゴシック" charset="-128"/>
              </a:rPr>
              <a:t>2018-</a:t>
            </a:r>
            <a:r>
              <a:rPr lang="ru-RU" altLang="x-none" sz="2100" dirty="0">
                <a:solidFill>
                  <a:schemeClr val="tx1"/>
                </a:solidFill>
                <a:ea typeface="ＭＳ Ｐゴシック" charset="-128"/>
              </a:rPr>
              <a:t>20</a:t>
            </a:r>
            <a:r>
              <a:rPr lang="en-US" altLang="x-none" sz="2100" dirty="0">
                <a:solidFill>
                  <a:schemeClr val="tx1"/>
                </a:solidFill>
                <a:ea typeface="ＭＳ Ｐゴシック" charset="-128"/>
              </a:rPr>
              <a:t>19</a:t>
            </a:r>
            <a:r>
              <a:rPr lang="ru-RU" altLang="x-none" sz="21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ru-RU" altLang="x-none" sz="2100" dirty="0" err="1">
                <a:solidFill>
                  <a:schemeClr val="tx1"/>
                </a:solidFill>
                <a:ea typeface="ＭＳ Ｐゴシック" charset="-128"/>
              </a:rPr>
              <a:t>гг</a:t>
            </a:r>
            <a:r>
              <a:rPr lang="en-US" altLang="x-none" sz="2100" dirty="0">
                <a:solidFill>
                  <a:schemeClr val="tx1"/>
                </a:solidFill>
                <a:ea typeface="ＭＳ Ｐゴシック" charset="-128"/>
              </a:rPr>
              <a:t>.  </a:t>
            </a:r>
          </a:p>
          <a:p>
            <a:pPr marL="342900" indent="-342900" algn="just">
              <a:buFont typeface="Arial" charset="0"/>
              <a:buChar char="•"/>
            </a:pPr>
            <a:endParaRPr lang="en-US" altLang="x-none" sz="1000" dirty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ru-RU" altLang="x-none" sz="2100" b="1" dirty="0">
                <a:solidFill>
                  <a:schemeClr val="tx1"/>
                </a:solidFill>
                <a:ea typeface="ＭＳ Ｐゴシック" charset="-128"/>
              </a:rPr>
              <a:t>Этот план увязан со Стратегией БС и с новой Стратегией </a:t>
            </a:r>
            <a:r>
              <a:rPr lang="en-US" altLang="x-none" sz="2100" b="1" dirty="0">
                <a:solidFill>
                  <a:schemeClr val="tx1"/>
                </a:solidFill>
                <a:ea typeface="ＭＳ Ｐゴシック" charset="-128"/>
              </a:rPr>
              <a:t>PEMPAL</a:t>
            </a:r>
            <a:r>
              <a:rPr lang="ru-RU" altLang="x-none" sz="2100" dirty="0">
                <a:solidFill>
                  <a:schemeClr val="tx1"/>
                </a:solidFill>
                <a:ea typeface="ＭＳ Ｐゴシック" charset="-128"/>
              </a:rPr>
              <a:t>. План действий БС имеется в ваших раздаточных материалах и на сайте </a:t>
            </a:r>
            <a:r>
              <a:rPr lang="en-US" altLang="x-none" sz="2100" dirty="0">
                <a:solidFill>
                  <a:schemeClr val="tx1"/>
                </a:solidFill>
                <a:ea typeface="ＭＳ Ｐゴシック" charset="-128"/>
              </a:rPr>
              <a:t>PEMPAL </a:t>
            </a:r>
            <a:r>
              <a:rPr lang="en-US" altLang="x-none" sz="2100" dirty="0">
                <a:solidFill>
                  <a:schemeClr val="tx1"/>
                </a:solidFill>
                <a:ea typeface="ＭＳ Ｐゴシック" charset="-128"/>
                <a:hlinkClick r:id="rId3"/>
              </a:rPr>
              <a:t>https://www.pempal.org/about/action-plans/bcop</a:t>
            </a:r>
            <a:r>
              <a:rPr lang="en-US" altLang="x-none" sz="2100" dirty="0">
                <a:solidFill>
                  <a:schemeClr val="tx1"/>
                </a:solidFill>
                <a:ea typeface="ＭＳ Ｐゴシック" charset="-128"/>
              </a:rPr>
              <a:t> </a:t>
            </a:r>
          </a:p>
          <a:p>
            <a:pPr algn="l"/>
            <a:endParaRPr lang="en-US" altLang="x-none" sz="900" b="1" dirty="0">
              <a:solidFill>
                <a:schemeClr val="accent3">
                  <a:lumMod val="75000"/>
                </a:schemeClr>
              </a:solidFill>
              <a:ea typeface="ＭＳ Ｐゴシック" charset="-128"/>
            </a:endParaRPr>
          </a:p>
          <a:p>
            <a:pPr algn="l"/>
            <a:r>
              <a:rPr lang="ru-RU" altLang="x-none" sz="2600" b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Ключевые тезисы</a:t>
            </a:r>
            <a:endParaRPr lang="en-US" altLang="x-none" sz="2600" b="1" dirty="0">
              <a:solidFill>
                <a:schemeClr val="accent3">
                  <a:lumMod val="75000"/>
                </a:schemeClr>
              </a:solidFill>
              <a:ea typeface="ＭＳ Ｐゴシック" charset="-128"/>
            </a:endParaRPr>
          </a:p>
          <a:p>
            <a:pPr marL="342900" indent="-342900" algn="l">
              <a:buFont typeface="Arial" charset="0"/>
              <a:buChar char="•"/>
            </a:pPr>
            <a:endParaRPr lang="en-US" altLang="x-none" sz="1000" dirty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ru-RU" altLang="x-none" sz="2100" b="1" dirty="0">
                <a:solidFill>
                  <a:schemeClr val="tx1"/>
                </a:solidFill>
                <a:ea typeface="ＭＳ Ｐゴシック" charset="-128"/>
              </a:rPr>
              <a:t>Координационный комитет </a:t>
            </a:r>
            <a:r>
              <a:rPr lang="en-US" altLang="x-none" sz="2100" b="1" dirty="0">
                <a:solidFill>
                  <a:schemeClr val="tx1"/>
                </a:solidFill>
                <a:ea typeface="ＭＳ Ｐゴシック" charset="-128"/>
              </a:rPr>
              <a:t>PEMPAL </a:t>
            </a:r>
            <a:r>
              <a:rPr lang="ru-RU" altLang="x-none" sz="2100" b="1" dirty="0">
                <a:solidFill>
                  <a:schemeClr val="tx1"/>
                </a:solidFill>
                <a:ea typeface="ＭＳ Ｐゴシック" charset="-128"/>
              </a:rPr>
              <a:t>выделил БС </a:t>
            </a:r>
            <a:r>
              <a:rPr lang="en-US" altLang="x-none" sz="2100" b="1" dirty="0">
                <a:solidFill>
                  <a:schemeClr val="tx1"/>
                </a:solidFill>
                <a:ea typeface="ＭＳ Ｐゴシック" charset="-128"/>
              </a:rPr>
              <a:t>330</a:t>
            </a:r>
            <a:r>
              <a:rPr lang="ru-RU" altLang="x-none" sz="2100" b="1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altLang="x-none" sz="2100" b="1" dirty="0">
                <a:solidFill>
                  <a:schemeClr val="tx1"/>
                </a:solidFill>
                <a:ea typeface="ＭＳ Ｐゴシック" charset="-128"/>
              </a:rPr>
              <a:t>000 </a:t>
            </a:r>
            <a:r>
              <a:rPr lang="ru-RU" altLang="x-none" sz="2100" b="1" dirty="0">
                <a:solidFill>
                  <a:schemeClr val="tx1"/>
                </a:solidFill>
                <a:ea typeface="ＭＳ Ｐゴシック" charset="-128"/>
              </a:rPr>
              <a:t>долларов США на </a:t>
            </a:r>
            <a:r>
              <a:rPr lang="en-US" altLang="x-none" sz="2100" b="1" dirty="0">
                <a:solidFill>
                  <a:schemeClr val="tx1"/>
                </a:solidFill>
                <a:ea typeface="ＭＳ Ｐゴシック" charset="-128"/>
              </a:rPr>
              <a:t>2017-</a:t>
            </a:r>
            <a:r>
              <a:rPr lang="ru-RU" altLang="x-none" sz="2100" b="1" dirty="0">
                <a:solidFill>
                  <a:schemeClr val="tx1"/>
                </a:solidFill>
                <a:ea typeface="ＭＳ Ｐゴシック" charset="-128"/>
              </a:rPr>
              <a:t>20</a:t>
            </a:r>
            <a:r>
              <a:rPr lang="en-US" altLang="x-none" sz="2100" b="1" dirty="0">
                <a:solidFill>
                  <a:schemeClr val="tx1"/>
                </a:solidFill>
                <a:ea typeface="ＭＳ Ｐゴシック" charset="-128"/>
              </a:rPr>
              <a:t>18</a:t>
            </a:r>
            <a:r>
              <a:rPr lang="ru-RU" altLang="x-none" sz="2100" b="1" dirty="0">
                <a:solidFill>
                  <a:schemeClr val="tx1"/>
                </a:solidFill>
                <a:ea typeface="ＭＳ Ｐゴシック" charset="-128"/>
              </a:rPr>
              <a:t> гг.</a:t>
            </a:r>
            <a:r>
              <a:rPr lang="en-US" altLang="x-none" sz="2100" dirty="0">
                <a:solidFill>
                  <a:schemeClr val="tx1"/>
                </a:solidFill>
                <a:ea typeface="ＭＳ Ｐゴシック" charset="-128"/>
              </a:rPr>
              <a:t>, </a:t>
            </a:r>
            <a:r>
              <a:rPr lang="ru-RU" altLang="x-none" sz="2100" dirty="0">
                <a:solidFill>
                  <a:schemeClr val="tx1"/>
                </a:solidFill>
                <a:ea typeface="ＭＳ Ｐゴシック" charset="-128"/>
              </a:rPr>
              <a:t>плюс сэкономленные нами средства в этом году</a:t>
            </a:r>
            <a:r>
              <a:rPr lang="en-US" altLang="x-none" sz="2100" dirty="0">
                <a:solidFill>
                  <a:schemeClr val="tx1"/>
                </a:solidFill>
                <a:ea typeface="ＭＳ Ｐゴシック" charset="-128"/>
              </a:rPr>
              <a:t>. </a:t>
            </a:r>
            <a:r>
              <a:rPr lang="ru-RU" altLang="x-none" sz="2100" dirty="0">
                <a:solidFill>
                  <a:schemeClr val="tx1"/>
                </a:solidFill>
                <a:ea typeface="ＭＳ Ｐゴシック" charset="-128"/>
              </a:rPr>
              <a:t>Бюджет на </a:t>
            </a:r>
            <a:r>
              <a:rPr lang="en-US" altLang="x-none" sz="2100" dirty="0">
                <a:solidFill>
                  <a:schemeClr val="tx1"/>
                </a:solidFill>
                <a:ea typeface="ＭＳ Ｐゴシック" charset="-128"/>
              </a:rPr>
              <a:t>2018-</a:t>
            </a:r>
            <a:r>
              <a:rPr lang="ru-RU" altLang="x-none" sz="2100" dirty="0">
                <a:solidFill>
                  <a:schemeClr val="tx1"/>
                </a:solidFill>
                <a:ea typeface="ＭＳ Ｐゴシック" charset="-128"/>
              </a:rPr>
              <a:t>20</a:t>
            </a:r>
            <a:r>
              <a:rPr lang="en-US" altLang="x-none" sz="2100" dirty="0">
                <a:solidFill>
                  <a:schemeClr val="tx1"/>
                </a:solidFill>
                <a:ea typeface="ＭＳ Ｐゴシック" charset="-128"/>
              </a:rPr>
              <a:t>19 </a:t>
            </a:r>
            <a:r>
              <a:rPr lang="ru-RU" altLang="x-none" sz="2100" dirty="0">
                <a:solidFill>
                  <a:schemeClr val="tx1"/>
                </a:solidFill>
                <a:ea typeface="ＭＳ Ｐゴシック" charset="-128"/>
              </a:rPr>
              <a:t>гг. будет подтвержден в конце июня</a:t>
            </a:r>
            <a:r>
              <a:rPr lang="en-US" altLang="x-none" sz="2100" dirty="0">
                <a:solidFill>
                  <a:schemeClr val="tx1"/>
                </a:solidFill>
                <a:ea typeface="ＭＳ Ｐゴシック" charset="-128"/>
              </a:rPr>
              <a:t>.</a:t>
            </a:r>
          </a:p>
          <a:p>
            <a:pPr marL="342900" indent="-342900" algn="just">
              <a:buFont typeface="Arial" charset="0"/>
              <a:buChar char="•"/>
            </a:pPr>
            <a:endParaRPr lang="en-US" altLang="x-none" sz="1100" dirty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ru-RU" altLang="x-none" sz="2100" dirty="0">
                <a:solidFill>
                  <a:schemeClr val="tx1"/>
                </a:solidFill>
                <a:ea typeface="ＭＳ Ｐゴシック" charset="-128"/>
              </a:rPr>
              <a:t>На </a:t>
            </a:r>
            <a:r>
              <a:rPr lang="en-US" altLang="x-none" sz="2100" dirty="0">
                <a:solidFill>
                  <a:schemeClr val="tx1"/>
                </a:solidFill>
                <a:ea typeface="ＭＳ Ｐゴシック" charset="-128"/>
              </a:rPr>
              <a:t>2017-</a:t>
            </a:r>
            <a:r>
              <a:rPr lang="ru-RU" altLang="x-none" sz="2100" dirty="0">
                <a:solidFill>
                  <a:schemeClr val="tx1"/>
                </a:solidFill>
                <a:ea typeface="ＭＳ Ｐゴシック" charset="-128"/>
              </a:rPr>
              <a:t>20</a:t>
            </a:r>
            <a:r>
              <a:rPr lang="en-US" altLang="x-none" sz="2100" dirty="0">
                <a:solidFill>
                  <a:schemeClr val="tx1"/>
                </a:solidFill>
                <a:ea typeface="ＭＳ Ｐゴシック" charset="-128"/>
              </a:rPr>
              <a:t>18</a:t>
            </a:r>
            <a:r>
              <a:rPr lang="ru-RU" altLang="x-none" sz="2100" dirty="0">
                <a:solidFill>
                  <a:schemeClr val="tx1"/>
                </a:solidFill>
                <a:ea typeface="ＭＳ Ｐゴシック" charset="-128"/>
              </a:rPr>
              <a:t> гг. на проведение пленарного заседания выделено </a:t>
            </a:r>
            <a:r>
              <a:rPr lang="en-US" altLang="x-none" sz="2100" dirty="0">
                <a:solidFill>
                  <a:schemeClr val="tx1"/>
                </a:solidFill>
                <a:ea typeface="ＭＳ Ｐゴシック" charset="-128"/>
              </a:rPr>
              <a:t>150</a:t>
            </a:r>
            <a:r>
              <a:rPr lang="ru-RU" altLang="x-none" sz="21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altLang="x-none" sz="2100" dirty="0">
                <a:solidFill>
                  <a:schemeClr val="tx1"/>
                </a:solidFill>
                <a:ea typeface="ＭＳ Ｐゴシック" charset="-128"/>
              </a:rPr>
              <a:t>000 </a:t>
            </a:r>
            <a:r>
              <a:rPr lang="ru-RU" altLang="x-none" sz="2100" dirty="0">
                <a:solidFill>
                  <a:schemeClr val="tx1"/>
                </a:solidFill>
                <a:ea typeface="ＭＳ Ｐゴシック" charset="-128"/>
              </a:rPr>
              <a:t>долларов США; для каждой рабочей группы  - по </a:t>
            </a:r>
            <a:r>
              <a:rPr lang="en-US" altLang="x-none" sz="2100" dirty="0">
                <a:solidFill>
                  <a:schemeClr val="tx1"/>
                </a:solidFill>
                <a:ea typeface="ＭＳ Ｐゴシック" charset="-128"/>
              </a:rPr>
              <a:t>50</a:t>
            </a:r>
            <a:r>
              <a:rPr lang="ru-RU" altLang="x-none" sz="21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altLang="x-none" sz="2100" dirty="0">
                <a:solidFill>
                  <a:schemeClr val="tx1"/>
                </a:solidFill>
                <a:ea typeface="ＭＳ Ｐゴシック" charset="-128"/>
              </a:rPr>
              <a:t>000 </a:t>
            </a:r>
            <a:r>
              <a:rPr lang="ru-RU" altLang="x-none" sz="2100" dirty="0">
                <a:solidFill>
                  <a:schemeClr val="tx1"/>
                </a:solidFill>
                <a:ea typeface="ＭＳ Ｐゴシック" charset="-128"/>
              </a:rPr>
              <a:t>долларов США; на нужды Исполкома  - </a:t>
            </a:r>
            <a:r>
              <a:rPr lang="en-US" altLang="x-none" sz="2100" dirty="0">
                <a:solidFill>
                  <a:schemeClr val="tx1"/>
                </a:solidFill>
                <a:ea typeface="ＭＳ Ｐゴシック" charset="-128"/>
              </a:rPr>
              <a:t>50</a:t>
            </a:r>
            <a:r>
              <a:rPr lang="ru-RU" altLang="x-none" sz="21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altLang="x-none" sz="2100" dirty="0">
                <a:solidFill>
                  <a:schemeClr val="tx1"/>
                </a:solidFill>
                <a:ea typeface="ＭＳ Ｐゴシック" charset="-128"/>
              </a:rPr>
              <a:t>000 </a:t>
            </a:r>
            <a:r>
              <a:rPr lang="ru-RU" altLang="x-none" sz="2100" dirty="0">
                <a:solidFill>
                  <a:schemeClr val="tx1"/>
                </a:solidFill>
                <a:ea typeface="ＭＳ Ｐゴシック" charset="-128"/>
              </a:rPr>
              <a:t>долларов США; </a:t>
            </a:r>
            <a:r>
              <a:rPr lang="en-US" altLang="x-none" sz="2100" dirty="0">
                <a:solidFill>
                  <a:schemeClr val="tx1"/>
                </a:solidFill>
                <a:ea typeface="ＭＳ Ｐゴシック" charset="-128"/>
              </a:rPr>
              <a:t>30</a:t>
            </a:r>
            <a:r>
              <a:rPr lang="ru-RU" altLang="x-none" sz="21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altLang="x-none" sz="2100" dirty="0">
                <a:solidFill>
                  <a:schemeClr val="tx1"/>
                </a:solidFill>
                <a:ea typeface="ＭＳ Ｐゴシック" charset="-128"/>
              </a:rPr>
              <a:t>000 </a:t>
            </a:r>
            <a:r>
              <a:rPr lang="ru-RU" altLang="x-none" sz="2100" dirty="0">
                <a:solidFill>
                  <a:schemeClr val="tx1"/>
                </a:solidFill>
                <a:ea typeface="ＭＳ Ｐゴシック" charset="-128"/>
              </a:rPr>
              <a:t>долларов США выделено на проведение заседания заместителей министров для повышения значимости БС</a:t>
            </a:r>
            <a:r>
              <a:rPr lang="en-US" altLang="x-none" sz="2100" dirty="0">
                <a:solidFill>
                  <a:schemeClr val="tx1"/>
                </a:solidFill>
                <a:ea typeface="ＭＳ Ｐゴシック" charset="-128"/>
              </a:rPr>
              <a:t>. </a:t>
            </a:r>
            <a:endParaRPr lang="ru-RU" altLang="x-none" sz="2100" dirty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ru-RU" altLang="x-none" sz="2100" b="1" dirty="0">
                <a:solidFill>
                  <a:schemeClr val="tx1"/>
                </a:solidFill>
                <a:ea typeface="ＭＳ Ｐゴシック" charset="-128"/>
              </a:rPr>
              <a:t>Как показывают ответы на вопрос предварительной анкеты о тематике будущих пленарных заседаний, приоритетным вопросом для большинства стран остается программное  бюджетирование</a:t>
            </a:r>
            <a:r>
              <a:rPr lang="ru-RU" altLang="x-none" sz="2100" dirty="0">
                <a:solidFill>
                  <a:schemeClr val="tx1"/>
                </a:solidFill>
                <a:ea typeface="ＭＳ Ｐゴシック" charset="-128"/>
              </a:rPr>
              <a:t>. Этот приоритетный вопрос будет и далее освещаться в рамках рабочей группы БС, занимающейся реформами в этой области.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altLang="x-none" sz="2100" b="1" dirty="0">
                <a:solidFill>
                  <a:schemeClr val="tx1"/>
                </a:solidFill>
                <a:ea typeface="ＭＳ Ｐゴシック" charset="-128"/>
              </a:rPr>
              <a:t>Что касается других приоритетов, то они различались</a:t>
            </a:r>
            <a:r>
              <a:rPr lang="ru-RU" altLang="x-none" sz="2100" dirty="0">
                <a:solidFill>
                  <a:schemeClr val="tx1"/>
                </a:solidFill>
                <a:ea typeface="ＭＳ Ｐゴシック" charset="-128"/>
              </a:rPr>
              <a:t>. Однако Исполком БС вчера изучил их, чтобы определить наиболее схожие варианты в качестве тем для будущих пленарных заседаний…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altLang="x-none" sz="2100" b="1" smtClean="0">
                <a:solidFill>
                  <a:schemeClr val="tx1"/>
                </a:solidFill>
                <a:ea typeface="ＭＳ Ｐゴシック" charset="-128"/>
              </a:rPr>
              <a:t>Албания </a:t>
            </a:r>
            <a:r>
              <a:rPr lang="ru-RU" altLang="x-none" sz="2100" b="1" dirty="0">
                <a:solidFill>
                  <a:schemeClr val="tx1"/>
                </a:solidFill>
                <a:ea typeface="ＭＳ Ｐゴシック" charset="-128"/>
              </a:rPr>
              <a:t>и Беларусь – единственные страны, выразившие готовность провести у себя следующее пленарное заседание</a:t>
            </a:r>
            <a:r>
              <a:rPr lang="ru-RU" altLang="x-none" sz="2100" dirty="0">
                <a:solidFill>
                  <a:schemeClr val="tx1"/>
                </a:solidFill>
                <a:ea typeface="ＭＳ Ｐゴシック" charset="-128"/>
              </a:rPr>
              <a:t>. Еще одним возможным вариантом является Австрия, учитывая успешный опыт проведения ряда мероприятий КС в этой стране.</a:t>
            </a:r>
          </a:p>
          <a:p>
            <a:pPr marL="342900" indent="-342900" algn="just" eaLnBrk="1" hangingPunct="1">
              <a:buFont typeface="Arial" charset="0"/>
              <a:buChar char="•"/>
            </a:pPr>
            <a:endParaRPr lang="en-US" altLang="x-none" sz="1000" dirty="0">
              <a:solidFill>
                <a:schemeClr val="tx1"/>
              </a:solidFill>
              <a:ea typeface="ＭＳ Ｐゴシック" charset="-128"/>
            </a:endParaRPr>
          </a:p>
          <a:p>
            <a:pPr algn="just" eaLnBrk="1" hangingPunct="1"/>
            <a:r>
              <a:rPr lang="ru-RU" altLang="x-none" sz="2100" b="1" dirty="0">
                <a:solidFill>
                  <a:schemeClr val="tx1"/>
                </a:solidFill>
                <a:ea typeface="ＭＳ Ｐゴシック" charset="-128"/>
              </a:rPr>
              <a:t>Благодарим Вас еще раз за ваши комментарии, предоставленные в анкете. </a:t>
            </a:r>
            <a:r>
              <a:rPr lang="ru-RU" altLang="x-none" sz="2100" dirty="0">
                <a:solidFill>
                  <a:schemeClr val="tx1"/>
                </a:solidFill>
                <a:ea typeface="ＭＳ Ｐゴシック" charset="-128"/>
              </a:rPr>
              <a:t>Мы используем их для доработки плана действий, который будет внесен в Координационный комитет к концу июня</a:t>
            </a:r>
            <a:r>
              <a:rPr lang="en-US" altLang="x-none" sz="2100" dirty="0">
                <a:solidFill>
                  <a:schemeClr val="tx1"/>
                </a:solidFill>
                <a:ea typeface="ＭＳ Ｐゴシック" charset="-128"/>
              </a:rPr>
              <a:t>!</a:t>
            </a:r>
          </a:p>
          <a:p>
            <a:pPr algn="just" eaLnBrk="1" hangingPunct="1"/>
            <a:endParaRPr lang="en-US" altLang="x-none" sz="1000" dirty="0">
              <a:solidFill>
                <a:schemeClr val="tx1"/>
              </a:solidFill>
              <a:ea typeface="ＭＳ Ｐゴシック" charset="-128"/>
            </a:endParaRPr>
          </a:p>
          <a:p>
            <a:pPr algn="just" eaLnBrk="1" hangingPunct="1"/>
            <a:r>
              <a:rPr lang="ru-RU" altLang="x-none" sz="2100" dirty="0">
                <a:solidFill>
                  <a:schemeClr val="tx1"/>
                </a:solidFill>
                <a:ea typeface="ＭＳ Ｐゴシック" charset="-128"/>
              </a:rPr>
              <a:t>Отчет по итогам анкетирования разослан и имеется в ваших раздаточных материалах</a:t>
            </a:r>
            <a:r>
              <a:rPr lang="en-US" altLang="x-none" sz="2100" dirty="0">
                <a:solidFill>
                  <a:schemeClr val="tx1"/>
                </a:solidFill>
                <a:ea typeface="ＭＳ Ｐゴシック" charset="-128"/>
              </a:rPr>
              <a:t>.</a:t>
            </a:r>
          </a:p>
          <a:p>
            <a:pPr marL="800100" lvl="1" indent="-342900" algn="l" eaLnBrk="1" hangingPunct="1">
              <a:buFont typeface="Wingdings" charset="2"/>
              <a:buChar char="Ø"/>
            </a:pPr>
            <a:endParaRPr lang="en-US" altLang="x-none" sz="2000" dirty="0">
              <a:solidFill>
                <a:schemeClr val="tx1"/>
              </a:solidFill>
              <a:ea typeface="ＭＳ Ｐゴシック" charset="-128"/>
            </a:endParaRPr>
          </a:p>
          <a:p>
            <a:pPr algn="l" eaLnBrk="1" hangingPunct="1">
              <a:buFont typeface="Arial" charset="0"/>
              <a:buChar char="•"/>
            </a:pPr>
            <a:endParaRPr lang="en-US" altLang="x-none" sz="2000" dirty="0">
              <a:solidFill>
                <a:schemeClr val="tx1"/>
              </a:solidFill>
              <a:ea typeface="ＭＳ Ｐゴシック" charset="-128"/>
            </a:endParaRPr>
          </a:p>
          <a:p>
            <a:pPr algn="l" eaLnBrk="1" hangingPunct="1">
              <a:buFont typeface="Arial" charset="0"/>
              <a:buChar char="•"/>
            </a:pPr>
            <a:endParaRPr lang="en-US" altLang="x-none" sz="2000" dirty="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41986" name="Рисунок 11" descr="pempal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173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Рисунок 15" descr="pempal-logo-to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3581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Изображение 2" descr="Minsk 201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8305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39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7391400" cy="5257800"/>
          </a:xfrm>
        </p:spPr>
        <p:txBody>
          <a:bodyPr/>
          <a:lstStyle/>
          <a:p>
            <a:pPr eaLnBrk="1" hangingPunct="1"/>
            <a:endParaRPr lang="en-US" altLang="x-none" sz="4400" dirty="0">
              <a:solidFill>
                <a:schemeClr val="tx1"/>
              </a:solidFill>
              <a:ea typeface="ＭＳ Ｐゴシック" charset="-128"/>
            </a:endParaRPr>
          </a:p>
          <a:p>
            <a:pPr eaLnBrk="1" hangingPunct="1"/>
            <a:endParaRPr lang="en-US" altLang="x-none" sz="4400" dirty="0">
              <a:solidFill>
                <a:schemeClr val="tx1"/>
              </a:solidFill>
              <a:ea typeface="ＭＳ Ｐゴシック" charset="-128"/>
            </a:endParaRPr>
          </a:p>
          <a:p>
            <a:pPr eaLnBrk="1" hangingPunct="1"/>
            <a:r>
              <a:rPr lang="ru-RU" altLang="x-none" sz="4400" b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Спасибо за внимание</a:t>
            </a:r>
            <a:r>
              <a:rPr lang="en-US" altLang="x-none" sz="4400" b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!</a:t>
            </a:r>
          </a:p>
        </p:txBody>
      </p:sp>
      <p:pic>
        <p:nvPicPr>
          <p:cNvPr id="48130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Рисунок 15" descr="pempal-logo-to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3581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29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09" y="5857063"/>
            <a:ext cx="897253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28" y="662771"/>
            <a:ext cx="791845" cy="41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7937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76400"/>
            <a:ext cx="8651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2527300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200400"/>
            <a:ext cx="71913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0"/>
            <a:ext cx="863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67" y="4497863"/>
            <a:ext cx="817563" cy="48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381" y="5112860"/>
            <a:ext cx="825499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67" y="5565618"/>
            <a:ext cx="788669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78" y="457775"/>
            <a:ext cx="881856" cy="45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053" y="5884368"/>
            <a:ext cx="87963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908" y="5592285"/>
            <a:ext cx="841534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81" y="5003163"/>
            <a:ext cx="865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4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28" y="4407345"/>
            <a:ext cx="7937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4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0" y="2951450"/>
            <a:ext cx="8636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4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23" y="2223076"/>
            <a:ext cx="83089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4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4" y="1502351"/>
            <a:ext cx="7207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4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81075"/>
            <a:ext cx="7889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4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81" y="674866"/>
            <a:ext cx="7889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47" descr="Russia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19" y="3584575"/>
            <a:ext cx="792162" cy="487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785268" y="1719361"/>
            <a:ext cx="4027647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/>
            <a:endParaRPr lang="en-US" altLang="x-none" sz="1800" dirty="0"/>
          </a:p>
          <a:p>
            <a:pPr algn="ctr"/>
            <a:r>
              <a:rPr lang="en-US" altLang="x-none" sz="1800" dirty="0"/>
              <a:t>60 </a:t>
            </a:r>
            <a:r>
              <a:rPr lang="ru-RU" altLang="x-none" sz="1800" dirty="0"/>
              <a:t>представителей министерств финансов из </a:t>
            </a:r>
            <a:r>
              <a:rPr lang="en-US" altLang="x-none" sz="1800" dirty="0"/>
              <a:t>21 </a:t>
            </a:r>
            <a:r>
              <a:rPr lang="ru-RU" altLang="x-none" sz="1800" dirty="0"/>
              <a:t>страны</a:t>
            </a:r>
            <a:r>
              <a:rPr lang="en-US" altLang="x-none" sz="1800" dirty="0"/>
              <a:t>.</a:t>
            </a:r>
          </a:p>
          <a:p>
            <a:pPr algn="ctr"/>
            <a:endParaRPr lang="en-US" altLang="x-none" sz="1800" dirty="0"/>
          </a:p>
          <a:p>
            <a:pPr algn="ctr"/>
            <a:endParaRPr lang="en-US" altLang="x-none" sz="1600" dirty="0"/>
          </a:p>
          <a:p>
            <a:pPr algn="ctr"/>
            <a:endParaRPr lang="en-US" altLang="x-none" sz="1600" dirty="0"/>
          </a:p>
          <a:p>
            <a:pPr algn="ctr"/>
            <a:r>
              <a:rPr lang="ru-RU" altLang="x-none" sz="1800" dirty="0"/>
              <a:t>Две рабочие группы, членами которых являются </a:t>
            </a:r>
            <a:r>
              <a:rPr lang="en-US" altLang="x-none" sz="1800" dirty="0"/>
              <a:t>15 </a:t>
            </a:r>
            <a:r>
              <a:rPr lang="ru-RU" altLang="x-none" sz="1800" dirty="0"/>
              <a:t>стран-участниц</a:t>
            </a:r>
            <a:r>
              <a:rPr lang="en-US" altLang="x-none" sz="1800" dirty="0"/>
              <a:t>:</a:t>
            </a:r>
          </a:p>
          <a:p>
            <a:pPr algn="ctr"/>
            <a:r>
              <a:rPr lang="ru-RU" altLang="x-none" sz="1800" dirty="0"/>
              <a:t>РГ по бюджетной грамотности и прозрачности бюджета и РГ по программному бюджетированию</a:t>
            </a:r>
            <a:endParaRPr lang="en-US" altLang="x-none" sz="1800" dirty="0"/>
          </a:p>
          <a:p>
            <a:pPr algn="ctr" eaLnBrk="1" hangingPunct="1"/>
            <a:endParaRPr lang="en-US" altLang="x-none" sz="1800" dirty="0"/>
          </a:p>
        </p:txBody>
      </p:sp>
      <p:pic>
        <p:nvPicPr>
          <p:cNvPr id="27" name="Рисунок 11" descr="pempal-logo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9479" y="123746"/>
            <a:ext cx="272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Члены БС</a:t>
            </a:r>
            <a:endParaRPr lang="bs-Latn-BA" sz="10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flipH="1">
            <a:off x="4655186" y="2923381"/>
            <a:ext cx="1905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3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8001000" cy="533400"/>
          </a:xfrm>
        </p:spPr>
        <p:txBody>
          <a:bodyPr>
            <a:noAutofit/>
          </a:bodyPr>
          <a:lstStyle/>
          <a:p>
            <a:r>
              <a:rPr lang="ru-RU" altLang="en-US" sz="3200" b="1" dirty="0">
                <a:solidFill>
                  <a:srgbClr val="0070C0"/>
                </a:solidFill>
                <a:cs typeface="Times New Roman" pitchFamily="18" charset="0"/>
              </a:rPr>
              <a:t>Стратегия БС</a:t>
            </a:r>
            <a:endParaRPr lang="en-US" altLang="en-US" sz="3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13315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981075" y="685800"/>
            <a:ext cx="7924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Цель БС – улучшить методологию планирования и повысить прозрачность бюджета в странах-членах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PEMPAL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путем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just"/>
            <a:endParaRPr lang="en-US" sz="1600" b="1" dirty="0">
              <a:solidFill>
                <a:schemeClr val="accent2">
                  <a:lumMod val="75000"/>
                </a:schemeClr>
              </a:solidFill>
              <a:latin typeface="Calibri" charset="0"/>
            </a:endParaRPr>
          </a:p>
          <a:p>
            <a:pPr algn="just">
              <a:buFont typeface="Calibri" charset="0"/>
              <a:buAutoNum type="arabicPeriod"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Совершенствования инструментов для эффективного управления бюджетом </a:t>
            </a:r>
            <a:r>
              <a:rPr lang="en-US" sz="1600" dirty="0">
                <a:latin typeface="Calibri" charset="0"/>
              </a:rPr>
              <a:t>(</a:t>
            </a:r>
            <a:r>
              <a:rPr lang="ru-RU" sz="1600" dirty="0">
                <a:latin typeface="Calibri" charset="0"/>
              </a:rPr>
              <a:t>программное бюджетирование и другие инструменты)</a:t>
            </a:r>
            <a:r>
              <a:rPr lang="en-US" sz="1600" dirty="0">
                <a:latin typeface="Calibri" charset="0"/>
              </a:rPr>
              <a:t>. </a:t>
            </a:r>
          </a:p>
          <a:p>
            <a:pPr algn="just">
              <a:buFont typeface="Calibri" charset="0"/>
              <a:buAutoNum type="arabicPeriod"/>
            </a:pPr>
            <a:endParaRPr lang="en-US" sz="1600" dirty="0">
              <a:latin typeface="Calibri" charset="0"/>
            </a:endParaRPr>
          </a:p>
          <a:p>
            <a:pPr algn="just">
              <a:buFont typeface="Calibri" charset="0"/>
              <a:buAutoNum type="arabicPeriod"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 Повышения прозрачности и подотчетности бюджета </a:t>
            </a:r>
            <a:r>
              <a:rPr lang="ru-RU" sz="1600" dirty="0">
                <a:latin typeface="Calibri" charset="0"/>
              </a:rPr>
              <a:t>с акцентом на бюджетной грамотности, подготовке «бюджетов для граждан» и инициатив по вовлечению граждан в бюджетный процесс</a:t>
            </a:r>
            <a:r>
              <a:rPr lang="en-US" sz="1600" dirty="0">
                <a:latin typeface="Calibri" charset="0"/>
              </a:rPr>
              <a:t>.</a:t>
            </a:r>
          </a:p>
          <a:p>
            <a:pPr algn="just">
              <a:buFont typeface="Calibri" charset="0"/>
              <a:buAutoNum type="arabicPeriod"/>
            </a:pPr>
            <a:endParaRPr lang="en-US" sz="1600" dirty="0">
              <a:latin typeface="Calibri" charset="0"/>
            </a:endParaRPr>
          </a:p>
          <a:p>
            <a:pPr algn="just">
              <a:buFont typeface="Calibri" charset="0"/>
              <a:buAutoNum type="arabicPeriod"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 Содействия обмену знаниями </a:t>
            </a:r>
            <a:r>
              <a:rPr lang="ru-RU" sz="1600" dirty="0">
                <a:latin typeface="Calibri" charset="0"/>
              </a:rPr>
              <a:t>между</a:t>
            </a:r>
            <a:r>
              <a:rPr lang="en-US" sz="1600" dirty="0">
                <a:latin typeface="Calibri" charset="0"/>
              </a:rPr>
              <a:t>:</a:t>
            </a:r>
          </a:p>
          <a:p>
            <a:pPr marL="1028700" lvl="1" indent="-571500" algn="just">
              <a:buFont typeface="Calibri" charset="0"/>
              <a:buAutoNum type="alphaLcParenR"/>
            </a:pPr>
            <a:r>
              <a:rPr lang="ru-RU" sz="1600" dirty="0">
                <a:ea typeface="ＭＳ Ｐゴシック" charset="-128"/>
              </a:rPr>
              <a:t>бюджетными департаментами министерств финансов 21 страны региона Европы и Центральной Азии;</a:t>
            </a:r>
          </a:p>
          <a:p>
            <a:pPr marL="1028700" lvl="1" indent="-571500" algn="just">
              <a:buFont typeface="Calibri" charset="0"/>
              <a:buAutoNum type="alphaLcParenR"/>
            </a:pPr>
            <a:r>
              <a:rPr lang="ru-RU" sz="1600" dirty="0">
                <a:ea typeface="ＭＳ Ｐゴシック" charset="-128"/>
              </a:rPr>
              <a:t>странами-членами ОЭСР и странами-кандидатами на вступление в эту организацию в ходе ежегодных совещаний руководителей бюджетных ведомств (</a:t>
            </a:r>
            <a:r>
              <a:rPr lang="en-US" sz="1600" dirty="0">
                <a:ea typeface="ＭＳ Ｐゴシック" charset="-128"/>
              </a:rPr>
              <a:t>SBO</a:t>
            </a:r>
            <a:r>
              <a:rPr lang="ru-RU" sz="1600" dirty="0">
                <a:ea typeface="ＭＳ Ｐゴシック" charset="-128"/>
              </a:rPr>
              <a:t>);</a:t>
            </a:r>
            <a:endParaRPr lang="en-US" sz="1600" dirty="0">
              <a:ea typeface="ＭＳ Ｐゴシック" charset="-128"/>
            </a:endParaRPr>
          </a:p>
          <a:p>
            <a:pPr marL="1028700" lvl="1" indent="-571500" algn="just">
              <a:buFont typeface="Calibri" charset="0"/>
              <a:buAutoNum type="alphaLcParenR"/>
            </a:pPr>
            <a:r>
              <a:rPr lang="ru-RU" sz="1600" dirty="0">
                <a:ea typeface="ＭＳ Ｐゴシック" charset="-128"/>
              </a:rPr>
              <a:t>между другими ПС путем мониторинга и обмена результатами в ходе ежегодных совместных встреч руководства всех ПС и квартальных встреч Координационного комитета</a:t>
            </a:r>
            <a:r>
              <a:rPr lang="en-US" altLang="x-none" sz="1600" dirty="0">
                <a:ea typeface="ＭＳ Ｐゴシック" charset="-128"/>
              </a:rPr>
              <a:t>. </a:t>
            </a:r>
            <a:endParaRPr lang="en-US" sz="1600" dirty="0">
              <a:latin typeface="Calibri" charset="0"/>
            </a:endParaRPr>
          </a:p>
          <a:p>
            <a:pPr marL="1028700" lvl="1" indent="-571500" algn="just">
              <a:buFont typeface="Calibri" charset="0"/>
              <a:buAutoNum type="alphaLcParenR"/>
            </a:pPr>
            <a:endParaRPr lang="en-US" sz="1600" dirty="0">
              <a:latin typeface="Calibri" charset="0"/>
            </a:endParaRPr>
          </a:p>
          <a:p>
            <a:pPr algn="just">
              <a:buFont typeface="Calibri" charset="0"/>
              <a:buAutoNum type="arabicPeriod"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 Расширения международного доступа к данным о странах-членах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PEMPAL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(</a:t>
            </a:r>
            <a:r>
              <a:rPr lang="ru-RU" sz="1600" dirty="0">
                <a:latin typeface="Calibri" charset="0"/>
              </a:rPr>
              <a:t>анкетирование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 </a:t>
            </a:r>
            <a:r>
              <a:rPr lang="en-US" sz="1600" dirty="0">
                <a:latin typeface="Calibri" charset="0"/>
              </a:rPr>
              <a:t>PEMPAL, </a:t>
            </a:r>
            <a:r>
              <a:rPr lang="ru-RU" sz="1600" dirty="0">
                <a:latin typeface="Calibri" charset="0"/>
              </a:rPr>
              <a:t>обследования Международного бюджетного партнерства и ОЭСР</a:t>
            </a:r>
            <a:r>
              <a:rPr lang="en-US" sz="1600" dirty="0">
                <a:latin typeface="Calibri" charset="0"/>
              </a:rPr>
              <a:t>).</a:t>
            </a:r>
            <a:r>
              <a:rPr lang="ru-RU" sz="1600" dirty="0">
                <a:latin typeface="Calibri" charset="0"/>
              </a:rPr>
              <a:t> </a:t>
            </a:r>
            <a:endParaRPr lang="en-US" sz="16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27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224685" y="5839931"/>
            <a:ext cx="94455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ru-RU" altLang="en-US" sz="900" b="1" dirty="0" err="1"/>
              <a:t>Деанна</a:t>
            </a:r>
            <a:r>
              <a:rPr lang="ru-RU" altLang="en-US" sz="900" b="1" dirty="0"/>
              <a:t> Обри</a:t>
            </a:r>
            <a:endParaRPr lang="en-US" altLang="en-US" sz="900" dirty="0"/>
          </a:p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ru-RU" altLang="en-US" sz="900" i="1" dirty="0"/>
              <a:t>Всемирный банк</a:t>
            </a:r>
            <a:endParaRPr lang="sl-SI" altLang="en-US" sz="900" i="1" dirty="0"/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1174251" y="3905674"/>
            <a:ext cx="10787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sl-SI" altLang="en-US" sz="900" b="1" dirty="0"/>
              <a:t> </a:t>
            </a:r>
            <a:r>
              <a:rPr lang="ru-RU" altLang="en-US" sz="900" b="1" dirty="0"/>
              <a:t>Армен </a:t>
            </a:r>
            <a:r>
              <a:rPr lang="ru-RU" altLang="en-US" sz="900" b="1" dirty="0" err="1"/>
              <a:t>Манукян</a:t>
            </a:r>
            <a:endParaRPr lang="sl-SI" altLang="en-US" sz="900" b="1" dirty="0"/>
          </a:p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ru-RU" altLang="en-US" sz="900" dirty="0"/>
              <a:t>Армения</a:t>
            </a:r>
            <a:endParaRPr lang="hr-HR" altLang="en-US" sz="900" dirty="0"/>
          </a:p>
        </p:txBody>
      </p:sp>
      <p:sp>
        <p:nvSpPr>
          <p:cNvPr id="16391" name="Rectangle 13"/>
          <p:cNvSpPr>
            <a:spLocks noChangeArrowheads="1"/>
          </p:cNvSpPr>
          <p:nvPr/>
        </p:nvSpPr>
        <p:spPr bwMode="auto">
          <a:xfrm>
            <a:off x="6905659" y="3928708"/>
            <a:ext cx="13163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ru-RU" altLang="en-US" sz="900" b="1" dirty="0"/>
              <a:t>Николай </a:t>
            </a:r>
            <a:r>
              <a:rPr lang="ru-RU" altLang="en-US" sz="900" b="1" dirty="0" err="1"/>
              <a:t>Бегчин</a:t>
            </a:r>
            <a:endParaRPr lang="hr-HR" altLang="en-US" sz="900" b="1" dirty="0"/>
          </a:p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ru-RU" altLang="en-US" sz="900" dirty="0"/>
              <a:t>Российская Федерация</a:t>
            </a:r>
            <a:endParaRPr lang="hr-HR" altLang="en-US" sz="900" dirty="0"/>
          </a:p>
        </p:txBody>
      </p:sp>
      <p:sp>
        <p:nvSpPr>
          <p:cNvPr id="16395" name="Rectangle 9"/>
          <p:cNvSpPr>
            <a:spLocks noChangeArrowheads="1"/>
          </p:cNvSpPr>
          <p:nvPr/>
        </p:nvSpPr>
        <p:spPr bwMode="auto">
          <a:xfrm>
            <a:off x="5984037" y="3906291"/>
            <a:ext cx="670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sl-SI" altLang="en-US" sz="900" b="1" dirty="0"/>
              <a:t> </a:t>
            </a:r>
            <a:r>
              <a:rPr lang="ru-RU" altLang="en-US" sz="900" b="1" dirty="0" err="1"/>
              <a:t>Хакан</a:t>
            </a:r>
            <a:r>
              <a:rPr lang="ru-RU" altLang="en-US" sz="900" b="1" dirty="0"/>
              <a:t> Ай</a:t>
            </a:r>
            <a:endParaRPr lang="sl-SI" altLang="en-US" sz="900" b="1" dirty="0"/>
          </a:p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ru-RU" altLang="en-US" sz="900" dirty="0"/>
              <a:t>Турция</a:t>
            </a:r>
            <a:endParaRPr lang="hr-HR" altLang="en-US" sz="900" dirty="0"/>
          </a:p>
        </p:txBody>
      </p:sp>
      <p:sp>
        <p:nvSpPr>
          <p:cNvPr id="16396" name="Rectangle 2"/>
          <p:cNvSpPr txBox="1">
            <a:spLocks noChangeArrowheads="1"/>
          </p:cNvSpPr>
          <p:nvPr/>
        </p:nvSpPr>
        <p:spPr bwMode="auto">
          <a:xfrm>
            <a:off x="2920957" y="262401"/>
            <a:ext cx="3083157" cy="51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+mn-lt"/>
              </a:rPr>
              <a:t/>
            </a:r>
            <a:br>
              <a:rPr lang="en-US" altLang="en-US" sz="1600" b="1" dirty="0">
                <a:latin typeface="+mn-lt"/>
              </a:rPr>
            </a:br>
            <a:r>
              <a:rPr lang="ru-RU" altLang="en-US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Исполком БС</a:t>
            </a:r>
            <a:r>
              <a:rPr lang="hr-HR" altLang="en-US" sz="1600" b="1" dirty="0">
                <a:latin typeface="+mn-lt"/>
              </a:rPr>
              <a:t/>
            </a:r>
            <a:br>
              <a:rPr lang="hr-HR" altLang="en-US" sz="1600" b="1" dirty="0">
                <a:latin typeface="+mn-lt"/>
              </a:rPr>
            </a:br>
            <a:endParaRPr lang="en-US" altLang="en-US" sz="1600" b="1" dirty="0">
              <a:latin typeface="+mn-lt"/>
            </a:endParaRPr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2383202" y="5840481"/>
            <a:ext cx="1192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>
              <a:tabLst>
                <a:tab pos="890588" algn="l"/>
              </a:tabLst>
            </a:pPr>
            <a:r>
              <a:rPr lang="ru-RU" altLang="en-US" sz="900" b="1" dirty="0" err="1"/>
              <a:t>Наида</a:t>
            </a:r>
            <a:r>
              <a:rPr lang="ru-RU" altLang="en-US" sz="900" b="1" dirty="0"/>
              <a:t> </a:t>
            </a:r>
            <a:r>
              <a:rPr lang="ru-RU" altLang="en-US" sz="900" b="1" dirty="0" err="1"/>
              <a:t>Чаршимамович</a:t>
            </a:r>
            <a:endParaRPr lang="hr-HR" altLang="en-US" sz="900" dirty="0"/>
          </a:p>
          <a:p>
            <a:pPr algn="ctr">
              <a:tabLst>
                <a:tab pos="890588" algn="l"/>
                <a:tab pos="1804988" algn="l"/>
              </a:tabLst>
            </a:pPr>
            <a:r>
              <a:rPr lang="ru-RU" sz="900" i="1" dirty="0"/>
              <a:t>Всемирный банк </a:t>
            </a:r>
            <a:r>
              <a:rPr lang="en-US" sz="900" i="1" dirty="0"/>
              <a:t>World Bank</a:t>
            </a:r>
          </a:p>
        </p:txBody>
      </p:sp>
      <p:sp>
        <p:nvSpPr>
          <p:cNvPr id="16399" name="Rectangle 7"/>
          <p:cNvSpPr>
            <a:spLocks noChangeArrowheads="1"/>
          </p:cNvSpPr>
          <p:nvPr/>
        </p:nvSpPr>
        <p:spPr bwMode="auto">
          <a:xfrm rot="10800000" flipV="1">
            <a:off x="3604393" y="1940401"/>
            <a:ext cx="11909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ru-RU" altLang="en-US" sz="900" b="1" dirty="0"/>
              <a:t>Анна </a:t>
            </a:r>
            <a:r>
              <a:rPr lang="ru-RU" altLang="en-US" sz="900" b="1" dirty="0" err="1"/>
              <a:t>Беленчук</a:t>
            </a:r>
            <a:endParaRPr lang="hr-HR" altLang="en-US" sz="900" b="1" dirty="0"/>
          </a:p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ru-RU" altLang="en-US" sz="900" i="1" dirty="0"/>
              <a:t>Руководитель</a:t>
            </a:r>
            <a:endParaRPr lang="en-US" altLang="en-US" sz="900" i="1" dirty="0"/>
          </a:p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ru-RU" altLang="en-US" sz="900" i="1" dirty="0"/>
              <a:t>Российская Федерация</a:t>
            </a:r>
            <a:endParaRPr lang="hr-HR" altLang="en-US" sz="900" dirty="0"/>
          </a:p>
        </p:txBody>
      </p:sp>
      <p:sp>
        <p:nvSpPr>
          <p:cNvPr id="16402" name="Rectangle 7"/>
          <p:cNvSpPr>
            <a:spLocks noChangeArrowheads="1"/>
          </p:cNvSpPr>
          <p:nvPr/>
        </p:nvSpPr>
        <p:spPr bwMode="auto">
          <a:xfrm>
            <a:off x="4788464" y="1825752"/>
            <a:ext cx="107425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ru-RU" altLang="en-US" sz="900" b="1" dirty="0" err="1"/>
              <a:t>Гелардина</a:t>
            </a:r>
            <a:r>
              <a:rPr lang="ru-RU" altLang="en-US" sz="900" b="1" dirty="0"/>
              <a:t> </a:t>
            </a:r>
            <a:r>
              <a:rPr lang="ru-RU" altLang="en-US" sz="900" b="1" dirty="0" err="1"/>
              <a:t>Продани</a:t>
            </a:r>
            <a:endParaRPr lang="en-US" altLang="en-US" sz="900" b="1" dirty="0"/>
          </a:p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ru-RU" altLang="en-US" sz="900" i="1" dirty="0"/>
              <a:t>Заместитель руководителя</a:t>
            </a:r>
            <a:endParaRPr lang="en-US" altLang="en-US" sz="900" i="1" dirty="0"/>
          </a:p>
          <a:p>
            <a:pPr algn="ctr" eaLnBrk="1" hangingPunct="1">
              <a:tabLst>
                <a:tab pos="682625" algn="l"/>
                <a:tab pos="1965325" algn="l"/>
              </a:tabLst>
            </a:pPr>
            <a:r>
              <a:rPr lang="ru-RU" altLang="en-US" sz="900" i="1" dirty="0"/>
              <a:t>Албания</a:t>
            </a:r>
            <a:endParaRPr lang="hr-HR" altLang="en-US" sz="900" dirty="0"/>
          </a:p>
        </p:txBody>
      </p:sp>
      <p:sp>
        <p:nvSpPr>
          <p:cNvPr id="16404" name="Rectangle 9"/>
          <p:cNvSpPr>
            <a:spLocks noChangeArrowheads="1"/>
          </p:cNvSpPr>
          <p:nvPr/>
        </p:nvSpPr>
        <p:spPr bwMode="auto">
          <a:xfrm>
            <a:off x="2282392" y="2024010"/>
            <a:ext cx="151355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sl-SI" altLang="en-US" sz="900" b="1" dirty="0"/>
              <a:t> </a:t>
            </a:r>
            <a:r>
              <a:rPr lang="ru-RU" altLang="en-US" sz="900" b="1" dirty="0"/>
              <a:t>Михаил </a:t>
            </a:r>
            <a:r>
              <a:rPr lang="ru-RU" altLang="en-US" sz="900" b="1" dirty="0" err="1"/>
              <a:t>Прохорик</a:t>
            </a:r>
            <a:endParaRPr lang="en-US" altLang="en-US" sz="900" b="1" dirty="0"/>
          </a:p>
          <a:p>
            <a:pPr algn="ctr" eaLnBrk="1" hangingPunct="1"/>
            <a:r>
              <a:rPr lang="ru-RU" altLang="en-US" sz="900" dirty="0"/>
              <a:t>Заместитель руководителя</a:t>
            </a:r>
            <a:endParaRPr lang="en-US" altLang="en-US" sz="900" dirty="0"/>
          </a:p>
          <a:p>
            <a:pPr algn="ctr" eaLnBrk="1" hangingPunct="1"/>
            <a:r>
              <a:rPr lang="ru-RU" altLang="en-US" sz="900" i="1" dirty="0"/>
              <a:t>Беларусь</a:t>
            </a:r>
            <a:endParaRPr lang="hr-HR" altLang="en-US" sz="900" i="1" dirty="0"/>
          </a:p>
        </p:txBody>
      </p:sp>
      <p:sp>
        <p:nvSpPr>
          <p:cNvPr id="16406" name="Rectangle 9"/>
          <p:cNvSpPr>
            <a:spLocks noChangeArrowheads="1"/>
          </p:cNvSpPr>
          <p:nvPr/>
        </p:nvSpPr>
        <p:spPr bwMode="auto">
          <a:xfrm>
            <a:off x="4550808" y="3862000"/>
            <a:ext cx="136928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ru-RU" altLang="en-US" sz="900" b="1" dirty="0"/>
              <a:t>Канат </a:t>
            </a:r>
            <a:r>
              <a:rPr lang="ru-RU" altLang="en-US" sz="900" b="1" dirty="0" err="1"/>
              <a:t>Асангулов</a:t>
            </a:r>
            <a:endParaRPr lang="sl-SI" altLang="en-US" sz="900" b="1" dirty="0"/>
          </a:p>
          <a:p>
            <a:pPr algn="ctr" eaLnBrk="1" hangingPunct="1">
              <a:tabLst>
                <a:tab pos="890588" algn="l"/>
                <a:tab pos="1804988" algn="l"/>
              </a:tabLst>
            </a:pPr>
            <a:r>
              <a:rPr lang="ru-RU" altLang="en-US" sz="900" dirty="0"/>
              <a:t>Кыргызская </a:t>
            </a:r>
            <a:r>
              <a:rPr lang="ru-RU" altLang="en-US" sz="900" b="1" dirty="0"/>
              <a:t>Республика</a:t>
            </a:r>
            <a:endParaRPr lang="hr-HR" altLang="en-US" sz="900" b="1" dirty="0"/>
          </a:p>
        </p:txBody>
      </p:sp>
      <p:pic>
        <p:nvPicPr>
          <p:cNvPr id="16407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139634" y="4717021"/>
            <a:ext cx="14287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Rectangle 7"/>
          <p:cNvSpPr>
            <a:spLocks noChangeArrowheads="1"/>
          </p:cNvSpPr>
          <p:nvPr/>
        </p:nvSpPr>
        <p:spPr bwMode="auto">
          <a:xfrm>
            <a:off x="85208" y="5968820"/>
            <a:ext cx="10715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890588" algn="l"/>
                <a:tab pos="1804988" algn="l"/>
              </a:tabLst>
            </a:pPr>
            <a:r>
              <a:rPr lang="ru-RU" sz="900" b="1" dirty="0"/>
              <a:t>Майя </a:t>
            </a:r>
            <a:r>
              <a:rPr lang="ru-RU" sz="900" b="1" dirty="0" err="1"/>
              <a:t>Гусарова</a:t>
            </a:r>
            <a:endParaRPr lang="en-US" sz="900" i="1" dirty="0"/>
          </a:p>
          <a:p>
            <a:pPr algn="ctr">
              <a:tabLst>
                <a:tab pos="890588" algn="l"/>
                <a:tab pos="1804988" algn="l"/>
              </a:tabLst>
            </a:pPr>
            <a:r>
              <a:rPr lang="ru-RU" sz="900" i="1" dirty="0"/>
              <a:t>Всемирный банк</a:t>
            </a:r>
            <a:endParaRPr lang="en-US" sz="900" i="1" dirty="0"/>
          </a:p>
        </p:txBody>
      </p:sp>
      <p:pic>
        <p:nvPicPr>
          <p:cNvPr id="25" name="Рисунок 5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011" y="714729"/>
            <a:ext cx="1032189" cy="1247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200" y="686878"/>
            <a:ext cx="1022117" cy="1209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0856" y="2586733"/>
            <a:ext cx="1207113" cy="1342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4251" y="2523823"/>
            <a:ext cx="1077233" cy="133817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032" y="4459651"/>
            <a:ext cx="1208134" cy="14039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23166" y="3842309"/>
            <a:ext cx="10382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 err="1"/>
              <a:t>Алия</a:t>
            </a:r>
            <a:r>
              <a:rPr lang="ru-RU" sz="900" b="1" dirty="0"/>
              <a:t> </a:t>
            </a:r>
            <a:r>
              <a:rPr lang="ru-RU" sz="900" b="1" dirty="0" err="1"/>
              <a:t>Алиович</a:t>
            </a:r>
            <a:endParaRPr lang="en-US" sz="900" b="1" dirty="0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algn="ctr"/>
            <a:r>
              <a:rPr lang="ru-RU" sz="900" dirty="0"/>
              <a:t>Босния и Герцеговина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107007" y="4145421"/>
            <a:ext cx="2459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Ресурсная группа БС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3104" y="3837645"/>
            <a:ext cx="8008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err="1"/>
              <a:t>Младенка</a:t>
            </a:r>
            <a:r>
              <a:rPr lang="ru-RU" sz="900" b="1" dirty="0"/>
              <a:t> </a:t>
            </a:r>
            <a:r>
              <a:rPr lang="ru-RU" sz="900" b="1" dirty="0" err="1"/>
              <a:t>Карачич</a:t>
            </a:r>
            <a:endParaRPr lang="en-US" sz="900" b="1" dirty="0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algn="ctr"/>
            <a:r>
              <a:rPr lang="ru-RU" sz="900" dirty="0"/>
              <a:t>Хорватия</a:t>
            </a:r>
            <a:endParaRPr lang="en-US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420" y="4436520"/>
            <a:ext cx="1222185" cy="1408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4" y="2523111"/>
            <a:ext cx="997910" cy="1338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516" y="731364"/>
            <a:ext cx="1109207" cy="1233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394" y="2537355"/>
            <a:ext cx="1335542" cy="1298084"/>
          </a:xfrm>
          <a:prstGeom prst="rect">
            <a:avLst/>
          </a:prstGeom>
        </p:spPr>
      </p:pic>
      <p:pic>
        <p:nvPicPr>
          <p:cNvPr id="14" name="Изображение 13" descr="IMG_2729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661" y="2559291"/>
            <a:ext cx="1408453" cy="1330917"/>
          </a:xfrm>
          <a:prstGeom prst="rect">
            <a:avLst/>
          </a:prstGeom>
        </p:spPr>
      </p:pic>
      <p:pic>
        <p:nvPicPr>
          <p:cNvPr id="16" name="Изображение 15" descr="Untitled-23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730" y="2573971"/>
            <a:ext cx="1253704" cy="13716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 flipH="1">
            <a:off x="5483870" y="4271904"/>
            <a:ext cx="3050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Секретариат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PEMPAL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 (БС)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4310" y="-50994"/>
            <a:ext cx="6744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cs typeface="Times New Roman" pitchFamily="18" charset="0"/>
              </a:rPr>
              <a:t>Руководство БС</a:t>
            </a:r>
            <a:endParaRPr lang="en-US" sz="3200" dirty="0"/>
          </a:p>
        </p:txBody>
      </p:sp>
      <p:pic>
        <p:nvPicPr>
          <p:cNvPr id="10" name="Изображение 9" descr="igOL9EeR2c0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648200"/>
            <a:ext cx="12192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44733" y="6019800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Ксения </a:t>
            </a:r>
            <a:r>
              <a:rPr lang="ru-RU" sz="900" b="1" dirty="0" err="1"/>
              <a:t>Галанцова</a:t>
            </a:r>
            <a:endParaRPr lang="en-US" sz="900" b="1" dirty="0"/>
          </a:p>
          <a:p>
            <a:r>
              <a:rPr lang="ru-RU" sz="900" i="1" dirty="0"/>
              <a:t>Всемирный банк</a:t>
            </a:r>
          </a:p>
        </p:txBody>
      </p:sp>
    </p:spTree>
    <p:extLst>
      <p:ext uri="{BB962C8B-B14F-4D97-AF65-F5344CB8AC3E}">
        <p14:creationId xmlns:p14="http://schemas.microsoft.com/office/powerpoint/2010/main" val="620002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"/>
            <a:ext cx="8305800" cy="6781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Мероприятия БС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800" b="1" dirty="0">
              <a:solidFill>
                <a:schemeClr val="tx1"/>
              </a:solidFill>
              <a:ea typeface="+mn-ea"/>
              <a:cs typeface="+mn-cs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  <a:ea typeface="+mn-ea"/>
                <a:cs typeface="+mn-cs"/>
              </a:rPr>
              <a:t>В </a:t>
            </a:r>
            <a:r>
              <a:rPr lang="en-US" sz="2400" b="1" dirty="0">
                <a:solidFill>
                  <a:schemeClr val="tx1"/>
                </a:solidFill>
                <a:ea typeface="+mn-ea"/>
                <a:cs typeface="+mn-cs"/>
              </a:rPr>
              <a:t>2016</a:t>
            </a:r>
            <a:r>
              <a:rPr lang="ru-RU" sz="2400" b="1" dirty="0">
                <a:solidFill>
                  <a:schemeClr val="tx1"/>
                </a:solidFill>
              </a:rPr>
              <a:t> г. состоялось </a:t>
            </a:r>
            <a:r>
              <a:rPr lang="en-US" sz="2400" b="1" dirty="0">
                <a:solidFill>
                  <a:schemeClr val="tx1"/>
                </a:solidFill>
                <a:ea typeface="+mn-ea"/>
                <a:cs typeface="+mn-cs"/>
              </a:rPr>
              <a:t>7 </a:t>
            </a:r>
            <a:r>
              <a:rPr lang="ru-RU" sz="2400" b="1" dirty="0">
                <a:solidFill>
                  <a:schemeClr val="tx1"/>
                </a:solidFill>
                <a:ea typeface="+mn-ea"/>
                <a:cs typeface="+mn-cs"/>
              </a:rPr>
              <a:t>мероприятий БС</a:t>
            </a:r>
            <a:r>
              <a:rPr lang="en-US" sz="2400" b="1" dirty="0">
                <a:solidFill>
                  <a:schemeClr val="tx1"/>
                </a:solidFill>
                <a:ea typeface="+mn-ea"/>
                <a:cs typeface="+mn-cs"/>
              </a:rPr>
              <a:t>: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1028700" lvl="1" indent="-571500" algn="just"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solidFill>
                  <a:schemeClr val="tx1"/>
                </a:solidFill>
              </a:rPr>
              <a:t>Пленарное заседание в Беларуси с участием всех членов БС, посвященное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бюджетным правилам;</a:t>
            </a:r>
            <a:endParaRPr lang="en-US" sz="1800" dirty="0">
              <a:solidFill>
                <a:schemeClr val="tx1"/>
              </a:solidFill>
            </a:endParaRPr>
          </a:p>
          <a:p>
            <a:pPr marL="1485900" lvl="2" indent="-571500" algn="just"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solidFill>
                  <a:schemeClr val="tx1"/>
                </a:solidFill>
              </a:rPr>
              <a:t>семинар РГ по бюджетной грамотности и прозрачности бюджета, состоявшийся после пленарного заседания, посвященный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факторам успеха Индекса открытости бюджета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1028700" lvl="1" indent="-571500" algn="just">
              <a:buFont typeface="Wingdings" panose="05000000000000000000" pitchFamily="2" charset="2"/>
              <a:buChar char="Ø"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marL="1028700" lvl="1" indent="-571500" algn="just"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solidFill>
                  <a:schemeClr val="tx1"/>
                </a:solidFill>
              </a:rPr>
              <a:t>Обучающая поездка РГ по управлению фондом оплаты труда в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Словению</a:t>
            </a:r>
            <a:r>
              <a:rPr lang="ru-RU" sz="1800" dirty="0">
                <a:solidFill>
                  <a:schemeClr val="tx1"/>
                </a:solidFill>
              </a:rPr>
              <a:t>, посвященная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реформе системы оплаты труда в государственном секторе и практике управления фондом оплаты труда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1028700" lvl="1" indent="-571500" algn="just">
              <a:buFont typeface="Wingdings" panose="05000000000000000000" pitchFamily="2" charset="2"/>
              <a:buChar char="Ø"/>
              <a:defRPr/>
            </a:pP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028700" lvl="1" indent="-571500" algn="just"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solidFill>
                  <a:schemeClr val="tx1"/>
                </a:solidFill>
              </a:rPr>
              <a:t>Заседание РГ по программному бюджетированию по итогам проведенного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ОЭСР обследования программного бюджетирования </a:t>
            </a:r>
            <a:r>
              <a:rPr lang="ru-RU" sz="1800" dirty="0">
                <a:solidFill>
                  <a:schemeClr val="tx1"/>
                </a:solidFill>
              </a:rPr>
              <a:t>и участие в заседании руководителей бюджетных ведомств стран ЦВЮВЕ – членов ОЭСР в Словении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1485900" lvl="2" indent="-571500" algn="just"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Презентация тенденций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PEMPAL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для ОЭСР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1028700" lvl="1" indent="-571500" algn="just">
              <a:buFont typeface="Wingdings" panose="05000000000000000000" pitchFamily="2" charset="2"/>
              <a:buChar char="Ø"/>
              <a:defRPr/>
            </a:pPr>
            <a:endParaRPr lang="en-US" sz="600" dirty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1506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83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914" y="87086"/>
            <a:ext cx="8305800" cy="67818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Мероприятия БС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800" b="1" dirty="0">
              <a:solidFill>
                <a:schemeClr val="tx1"/>
              </a:solidFill>
              <a:ea typeface="+mn-ea"/>
              <a:cs typeface="+mn-cs"/>
            </a:endParaRPr>
          </a:p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</a:rPr>
              <a:t>В </a:t>
            </a:r>
            <a:r>
              <a:rPr lang="en-US" sz="1600" b="1" dirty="0">
                <a:solidFill>
                  <a:schemeClr val="tx1"/>
                </a:solidFill>
              </a:rPr>
              <a:t>2016</a:t>
            </a:r>
            <a:r>
              <a:rPr lang="ru-RU" sz="1600" b="1" dirty="0">
                <a:solidFill>
                  <a:schemeClr val="tx1"/>
                </a:solidFill>
              </a:rPr>
              <a:t> г. состоялось </a:t>
            </a:r>
            <a:r>
              <a:rPr lang="en-US" sz="1600" b="1" dirty="0">
                <a:solidFill>
                  <a:schemeClr val="tx1"/>
                </a:solidFill>
              </a:rPr>
              <a:t>7 </a:t>
            </a:r>
            <a:r>
              <a:rPr lang="ru-RU" sz="1600" b="1" dirty="0">
                <a:solidFill>
                  <a:schemeClr val="tx1"/>
                </a:solidFill>
              </a:rPr>
              <a:t>мероприятий БС </a:t>
            </a:r>
            <a:r>
              <a:rPr lang="en-US" sz="1600" b="1" dirty="0">
                <a:solidFill>
                  <a:schemeClr val="tx1"/>
                </a:solidFill>
              </a:rPr>
              <a:t>(</a:t>
            </a:r>
            <a:r>
              <a:rPr lang="ru-RU" sz="1600" b="1" dirty="0">
                <a:solidFill>
                  <a:schemeClr val="tx1"/>
                </a:solidFill>
              </a:rPr>
              <a:t>продолжение</a:t>
            </a:r>
            <a:r>
              <a:rPr lang="en-US" sz="1600" b="1" dirty="0">
                <a:solidFill>
                  <a:schemeClr val="tx1"/>
                </a:solidFill>
              </a:rPr>
              <a:t>):</a:t>
            </a:r>
          </a:p>
          <a:p>
            <a:pPr marL="1028700" lvl="1" indent="-571500" algn="just">
              <a:buFont typeface="Wingdings" panose="05000000000000000000" pitchFamily="2" charset="2"/>
              <a:buChar char="Ø"/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marL="1028700" lvl="1" indent="-57150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</a:rPr>
              <a:t>Заседание Исполкома БС в Швейцарии совместно с заседаниями других исполкомов ПС и доноров </a:t>
            </a:r>
            <a:r>
              <a:rPr lang="en-US" sz="1600" dirty="0">
                <a:solidFill>
                  <a:schemeClr val="tx1"/>
                </a:solidFill>
              </a:rPr>
              <a:t>PEMPAL </a:t>
            </a:r>
            <a:r>
              <a:rPr lang="ru-RU" sz="1600" dirty="0">
                <a:solidFill>
                  <a:schemeClr val="tx1"/>
                </a:solidFill>
              </a:rPr>
              <a:t>для продолжения работы над новой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стратегией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PEMPAL.</a:t>
            </a:r>
          </a:p>
          <a:p>
            <a:pPr lvl="1" algn="just"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marL="1028700" lvl="1" indent="-57150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</a:rPr>
              <a:t>Видеоконференция РГ по бюджетной грамотности и прозрачности бюджета для дальнейшей разработки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продукта знаний в области «бюджета для граждан»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1028700" lvl="1" indent="-571500" algn="just">
              <a:buFont typeface="Wingdings" panose="05000000000000000000" pitchFamily="2" charset="2"/>
              <a:buChar char="Ø"/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marL="1028700" lvl="1" indent="-57150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</a:rPr>
              <a:t>Заседание РГ по программному бюджетированию, посвященное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анализу опыта Франции по внедрению программного бюджетирования и изучению ключевых тенденций при анализе расходов бюджета в странах ОЭСР</a:t>
            </a:r>
            <a:r>
              <a:rPr lang="ru-RU" sz="1600" dirty="0">
                <a:solidFill>
                  <a:schemeClr val="tx1"/>
                </a:solidFill>
              </a:rPr>
              <a:t>, после которого состоялось заседание руководителей бюджетных ведомств стран ОЭСР по вопросам эффективности и результатов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1028700" lvl="1" indent="-571500" algn="just">
              <a:buFont typeface="Wingdings" panose="05000000000000000000" pitchFamily="2" charset="2"/>
              <a:buChar char="Ø"/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</a:rPr>
              <a:t>Координационный комитет </a:t>
            </a:r>
            <a:r>
              <a:rPr lang="en-US" sz="1600" b="1" dirty="0">
                <a:solidFill>
                  <a:schemeClr val="tx1"/>
                </a:solidFill>
              </a:rPr>
              <a:t>PEMPAL </a:t>
            </a:r>
            <a:r>
              <a:rPr lang="ru-RU" sz="1600" b="1" dirty="0">
                <a:solidFill>
                  <a:schemeClr val="tx1"/>
                </a:solidFill>
              </a:rPr>
              <a:t>провел </a:t>
            </a:r>
            <a:r>
              <a:rPr lang="en-US" sz="1600" b="1" dirty="0">
                <a:solidFill>
                  <a:schemeClr val="tx1"/>
                </a:solidFill>
              </a:rPr>
              <a:t>4 </a:t>
            </a:r>
            <a:r>
              <a:rPr lang="ru-RU" sz="1600" b="1" dirty="0">
                <a:solidFill>
                  <a:schemeClr val="tx1"/>
                </a:solidFill>
              </a:rPr>
              <a:t>заседания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ru-RU" sz="1600" dirty="0">
                <a:solidFill>
                  <a:schemeClr val="tx1"/>
                </a:solidFill>
              </a:rPr>
              <a:t>Протоколы заседаний размещены на сайте 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https://www.pempal.org/event/steering-committee-meetings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algn="just"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altLang="x-none" sz="1600" b="1" dirty="0">
                <a:solidFill>
                  <a:schemeClr val="tx1"/>
                </a:solidFill>
                <a:ea typeface="ＭＳ Ｐゴシック" charset="-128"/>
              </a:rPr>
              <a:t>Исполком БС провел </a:t>
            </a:r>
            <a:r>
              <a:rPr lang="en-US" altLang="x-none" sz="1600" b="1" dirty="0">
                <a:solidFill>
                  <a:schemeClr val="tx1"/>
                </a:solidFill>
                <a:ea typeface="ＭＳ Ｐゴシック" charset="-128"/>
              </a:rPr>
              <a:t>4 </a:t>
            </a:r>
            <a:r>
              <a:rPr lang="ru-RU" altLang="x-none" sz="1600" b="1" dirty="0">
                <a:solidFill>
                  <a:schemeClr val="tx1"/>
                </a:solidFill>
                <a:ea typeface="ＭＳ Ｐゴシック" charset="-128"/>
              </a:rPr>
              <a:t>заседания</a:t>
            </a:r>
            <a:r>
              <a:rPr lang="en-US" altLang="x-none" sz="1600" dirty="0">
                <a:solidFill>
                  <a:schemeClr val="tx1"/>
                </a:solidFill>
                <a:ea typeface="ＭＳ Ｐゴシック" charset="-128"/>
              </a:rPr>
              <a:t>. </a:t>
            </a:r>
            <a:r>
              <a:rPr lang="ru-RU" sz="1600" dirty="0">
                <a:solidFill>
                  <a:schemeClr val="tx1"/>
                </a:solidFill>
              </a:rPr>
              <a:t>Протоколы заседаний размещены на сайте </a:t>
            </a:r>
            <a:r>
              <a:rPr lang="en-US" altLang="x-none" sz="1600" dirty="0">
                <a:solidFill>
                  <a:schemeClr val="tx1"/>
                </a:solidFill>
                <a:ea typeface="ＭＳ Ｐゴシック" charset="-128"/>
                <a:hlinkClick r:id="rId4"/>
              </a:rPr>
              <a:t>https://www.pempal.org/about/governance/ex-com-bcop</a:t>
            </a:r>
            <a:r>
              <a:rPr lang="en-US" altLang="x-none" sz="1600" dirty="0">
                <a:solidFill>
                  <a:schemeClr val="tx1"/>
                </a:solidFill>
                <a:ea typeface="ＭＳ Ｐゴシック" charset="-128"/>
              </a:rPr>
              <a:t> </a:t>
            </a:r>
          </a:p>
        </p:txBody>
      </p:sp>
      <p:pic>
        <p:nvPicPr>
          <p:cNvPr id="21506" name="Рисунок 11" descr="pempal-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51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914400" y="228600"/>
            <a:ext cx="8077200" cy="662940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ru-RU" altLang="en-US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Материалы по теме УГФ, переведенные для БС </a:t>
            </a:r>
            <a:endParaRPr lang="en-US" altLang="en-US" b="1" dirty="0">
              <a:solidFill>
                <a:schemeClr val="tx2">
                  <a:lumMod val="60000"/>
                  <a:lumOff val="40000"/>
                </a:schemeClr>
              </a:solidFill>
              <a:ea typeface="+mn-ea"/>
              <a:cs typeface="+mn-cs"/>
            </a:endParaRPr>
          </a:p>
          <a:p>
            <a:pPr algn="just">
              <a:defRPr/>
            </a:pPr>
            <a:endParaRPr lang="en-US" altLang="en-US" sz="800" dirty="0">
              <a:solidFill>
                <a:schemeClr val="tx1"/>
              </a:solidFill>
              <a:cs typeface="+mn-cs"/>
            </a:endParaRPr>
          </a:p>
          <a:p>
            <a:pPr algn="just">
              <a:defRPr/>
            </a:pPr>
            <a:r>
              <a:rPr lang="ru-RU" altLang="en-US" sz="2000" b="1" dirty="0">
                <a:solidFill>
                  <a:schemeClr val="tx1"/>
                </a:solidFill>
                <a:cs typeface="+mn-cs"/>
              </a:rPr>
              <a:t>Материалы мероприятий/РГ БС размещены на вебсайте на языках </a:t>
            </a:r>
            <a:r>
              <a:rPr lang="en-US" altLang="en-US" sz="2000" b="1" dirty="0">
                <a:solidFill>
                  <a:schemeClr val="tx1"/>
                </a:solidFill>
                <a:cs typeface="+mn-cs"/>
              </a:rPr>
              <a:t>PEMPAL (</a:t>
            </a:r>
            <a:r>
              <a:rPr lang="ru-RU" altLang="en-US" sz="2000" b="1" dirty="0">
                <a:solidFill>
                  <a:schemeClr val="tx1"/>
                </a:solidFill>
                <a:cs typeface="+mn-cs"/>
              </a:rPr>
              <a:t>английском, русском, боснийско</a:t>
            </a:r>
            <a:r>
              <a:rPr lang="ru-RU" altLang="en-US" sz="2000" b="1" dirty="0">
                <a:solidFill>
                  <a:schemeClr val="tx1"/>
                </a:solidFill>
              </a:rPr>
              <a:t>-сербско-хорватском</a:t>
            </a:r>
            <a:r>
              <a:rPr lang="en-US" altLang="en-US" sz="2000" b="1" dirty="0">
                <a:solidFill>
                  <a:schemeClr val="tx1"/>
                </a:solidFill>
                <a:cs typeface="+mn-cs"/>
              </a:rPr>
              <a:t>).</a:t>
            </a:r>
            <a:r>
              <a:rPr lang="en-US" altLang="en-US" sz="2000" dirty="0">
                <a:solidFill>
                  <a:schemeClr val="tx1"/>
                </a:solidFill>
                <a:cs typeface="+mn-cs"/>
              </a:rPr>
              <a:t> </a:t>
            </a:r>
          </a:p>
          <a:p>
            <a:pPr algn="just">
              <a:defRPr/>
            </a:pPr>
            <a:endParaRPr lang="en-US" altLang="en-US" sz="2000" dirty="0">
              <a:solidFill>
                <a:schemeClr val="tx1"/>
              </a:solidFill>
              <a:cs typeface="+mn-cs"/>
            </a:endParaRPr>
          </a:p>
          <a:p>
            <a:pPr algn="just">
              <a:defRPr/>
            </a:pPr>
            <a:r>
              <a:rPr lang="ru-RU" altLang="en-US" sz="2000" b="1" dirty="0">
                <a:solidFill>
                  <a:schemeClr val="tx1"/>
                </a:solidFill>
                <a:cs typeface="+mn-cs"/>
              </a:rPr>
              <a:t>Ссылки на все материалы, распространяемые с </a:t>
            </a:r>
            <a:r>
              <a:rPr lang="en-US" altLang="en-US" sz="2000" b="1" dirty="0">
                <a:solidFill>
                  <a:schemeClr val="tx1"/>
                </a:solidFill>
                <a:cs typeface="+mn-cs"/>
              </a:rPr>
              <a:t>2011 </a:t>
            </a:r>
            <a:r>
              <a:rPr lang="ru-RU" altLang="en-US" sz="2000" b="1" dirty="0">
                <a:solidFill>
                  <a:schemeClr val="tx1"/>
                </a:solidFill>
                <a:cs typeface="+mn-cs"/>
              </a:rPr>
              <a:t>года, </a:t>
            </a:r>
            <a:r>
              <a:rPr lang="ru-RU" altLang="en-US" sz="2000" b="1" dirty="0">
                <a:solidFill>
                  <a:schemeClr val="tx1"/>
                </a:solidFill>
              </a:rPr>
              <a:t>п</a:t>
            </a:r>
            <a:r>
              <a:rPr lang="ru-RU" altLang="en-US" sz="2000" b="1" dirty="0">
                <a:solidFill>
                  <a:schemeClr val="tx1"/>
                </a:solidFill>
                <a:cs typeface="+mn-cs"/>
              </a:rPr>
              <a:t>еречислены </a:t>
            </a:r>
            <a:r>
              <a:rPr lang="ru-RU" altLang="en-US" sz="2000" dirty="0">
                <a:solidFill>
                  <a:schemeClr val="tx1"/>
                </a:solidFill>
                <a:cs typeface="+mn-cs"/>
              </a:rPr>
              <a:t>в документе, который имеется в ваших раздаточных материалах</a:t>
            </a:r>
            <a:r>
              <a:rPr lang="en-US" altLang="en-US" sz="2000" dirty="0">
                <a:solidFill>
                  <a:schemeClr val="tx1"/>
                </a:solidFill>
                <a:cs typeface="+mn-cs"/>
              </a:rPr>
              <a:t>.  </a:t>
            </a:r>
          </a:p>
          <a:p>
            <a:pPr algn="just">
              <a:defRPr/>
            </a:pPr>
            <a:endParaRPr lang="en-US" altLang="en-US" sz="800" dirty="0">
              <a:solidFill>
                <a:schemeClr val="tx1"/>
              </a:solidFill>
              <a:cs typeface="+mn-cs"/>
            </a:endParaRPr>
          </a:p>
          <a:p>
            <a:pPr algn="just">
              <a:defRPr/>
            </a:pPr>
            <a:r>
              <a:rPr lang="ru-RU" altLang="en-US" sz="2000" b="1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Примеры </a:t>
            </a:r>
            <a:r>
              <a:rPr lang="en-US" altLang="en-US" sz="2000" b="1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2016</a:t>
            </a:r>
            <a:r>
              <a:rPr lang="ru-RU" altLang="en-US" sz="2000" b="1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 г.</a:t>
            </a:r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en-US" altLang="x-none" sz="2000" dirty="0">
              <a:solidFill>
                <a:schemeClr val="accent3">
                  <a:lumMod val="75000"/>
                </a:schemeClr>
              </a:solidFill>
              <a:ea typeface="ＭＳ Ｐゴシック" charset="-128"/>
            </a:endParaRPr>
          </a:p>
          <a:p>
            <a:pPr algn="l">
              <a:buFont typeface="Arial" charset="0"/>
              <a:buChar char="•"/>
            </a:pPr>
            <a:r>
              <a:rPr lang="ru-RU" altLang="x-none" sz="1600" dirty="0">
                <a:solidFill>
                  <a:schemeClr val="tx1"/>
                </a:solidFill>
                <a:ea typeface="ＭＳ Ｐゴシック" charset="-128"/>
              </a:rPr>
              <a:t>Методология разработки «бюджета для граждан» в Кыргызской Республике за </a:t>
            </a:r>
            <a:r>
              <a:rPr lang="en-US" altLang="x-none" sz="1600" dirty="0">
                <a:solidFill>
                  <a:schemeClr val="tx1"/>
                </a:solidFill>
                <a:ea typeface="ＭＳ Ｐゴシック" charset="-128"/>
              </a:rPr>
              <a:t>2014 </a:t>
            </a:r>
            <a:r>
              <a:rPr lang="ru-RU" altLang="x-none" sz="1600" dirty="0">
                <a:solidFill>
                  <a:schemeClr val="tx1"/>
                </a:solidFill>
                <a:ea typeface="ＭＳ Ｐゴシック" charset="-128"/>
              </a:rPr>
              <a:t>год</a:t>
            </a:r>
            <a:endParaRPr lang="en-US" altLang="x-none" sz="1600" dirty="0">
              <a:solidFill>
                <a:schemeClr val="tx1"/>
              </a:solidFill>
              <a:ea typeface="ＭＳ Ｐゴシック" charset="-128"/>
            </a:endParaRPr>
          </a:p>
          <a:p>
            <a:pPr algn="l">
              <a:buFont typeface="Arial" charset="0"/>
              <a:buChar char="•"/>
            </a:pPr>
            <a:r>
              <a:rPr lang="ru-RU" altLang="x-none" sz="1600" dirty="0">
                <a:solidFill>
                  <a:schemeClr val="tx1"/>
                </a:solidFill>
                <a:ea typeface="ＭＳ Ｐゴシック" charset="-128"/>
              </a:rPr>
              <a:t>Руководство Российской Федерации по разработке «бюджета для граждан» </a:t>
            </a:r>
            <a:r>
              <a:rPr lang="en-US" altLang="x-none" sz="1600" dirty="0">
                <a:solidFill>
                  <a:schemeClr val="tx1"/>
                </a:solidFill>
                <a:ea typeface="ＭＳ Ｐゴシック" charset="-128"/>
              </a:rPr>
              <a:t>(</a:t>
            </a:r>
            <a:r>
              <a:rPr lang="ru-RU" altLang="x-none" sz="1600" dirty="0">
                <a:solidFill>
                  <a:schemeClr val="tx1"/>
                </a:solidFill>
                <a:ea typeface="ＭＳ Ｐゴシック" charset="-128"/>
              </a:rPr>
              <a:t>сентябрь </a:t>
            </a:r>
            <a:r>
              <a:rPr lang="en-US" altLang="x-none" sz="1600" dirty="0">
                <a:solidFill>
                  <a:schemeClr val="tx1"/>
                </a:solidFill>
                <a:ea typeface="ＭＳ Ｐゴシック" charset="-128"/>
              </a:rPr>
              <a:t>2015</a:t>
            </a:r>
            <a:r>
              <a:rPr lang="ru-RU" altLang="x-none" sz="1600" dirty="0">
                <a:solidFill>
                  <a:schemeClr val="tx1"/>
                </a:solidFill>
                <a:ea typeface="ＭＳ Ｐゴシック" charset="-128"/>
              </a:rPr>
              <a:t> г.</a:t>
            </a:r>
            <a:r>
              <a:rPr lang="en-US" altLang="x-none" sz="1600" dirty="0">
                <a:solidFill>
                  <a:schemeClr val="tx1"/>
                </a:solidFill>
                <a:ea typeface="ＭＳ Ｐゴシック" charset="-128"/>
              </a:rPr>
              <a:t>)</a:t>
            </a:r>
          </a:p>
          <a:p>
            <a:pPr algn="l">
              <a:buFont typeface="Arial" charset="0"/>
              <a:buChar char="•"/>
            </a:pPr>
            <a:r>
              <a:rPr lang="ru-RU" altLang="x-none" sz="1600" dirty="0">
                <a:solidFill>
                  <a:schemeClr val="tx1"/>
                </a:solidFill>
                <a:ea typeface="ＭＳ Ｐゴシック" charset="-128"/>
              </a:rPr>
              <a:t>Рекомендации по разработке «бюджета для граждан» </a:t>
            </a:r>
            <a:r>
              <a:rPr lang="en-US" altLang="x-none" sz="1600" dirty="0">
                <a:solidFill>
                  <a:schemeClr val="tx1"/>
                </a:solidFill>
                <a:ea typeface="ＭＳ Ｐゴシック" charset="-128"/>
              </a:rPr>
              <a:t>(</a:t>
            </a:r>
            <a:r>
              <a:rPr lang="ru-RU" altLang="x-none" sz="1600" dirty="0">
                <a:solidFill>
                  <a:schemeClr val="tx1"/>
                </a:solidFill>
                <a:ea typeface="ＭＳ Ｐゴシック" charset="-128"/>
              </a:rPr>
              <a:t>подготовлены для Министерства финансов Молдовы</a:t>
            </a:r>
            <a:r>
              <a:rPr lang="en-US" altLang="x-none" sz="1600" dirty="0">
                <a:solidFill>
                  <a:schemeClr val="tx1"/>
                </a:solidFill>
                <a:ea typeface="ＭＳ Ｐゴシック" charset="-128"/>
              </a:rPr>
              <a:t>), 2013</a:t>
            </a:r>
            <a:r>
              <a:rPr lang="ru-RU" altLang="x-none" sz="1600" dirty="0">
                <a:solidFill>
                  <a:schemeClr val="tx1"/>
                </a:solidFill>
                <a:ea typeface="ＭＳ Ｐゴシック" charset="-128"/>
              </a:rPr>
              <a:t> г.</a:t>
            </a:r>
            <a:r>
              <a:rPr lang="en-US" altLang="x-none" sz="1600" dirty="0">
                <a:solidFill>
                  <a:schemeClr val="tx1"/>
                </a:solidFill>
                <a:ea typeface="ＭＳ Ｐゴシック" charset="-128"/>
              </a:rPr>
              <a:t>, </a:t>
            </a:r>
            <a:r>
              <a:rPr lang="ru-RU" altLang="x-none" sz="1600" dirty="0">
                <a:solidFill>
                  <a:schemeClr val="tx1"/>
                </a:solidFill>
                <a:ea typeface="ＭＳ Ｐゴシック" charset="-128"/>
              </a:rPr>
              <a:t>Аналитический центр «Эксперт групп», Молдова </a:t>
            </a:r>
            <a:endParaRPr lang="en-US" altLang="x-none" sz="1600" dirty="0">
              <a:solidFill>
                <a:schemeClr val="tx1"/>
              </a:solidFill>
              <a:ea typeface="ＭＳ Ｐゴシック" charset="-128"/>
            </a:endParaRPr>
          </a:p>
          <a:p>
            <a:pPr algn="l">
              <a:buFont typeface="Arial" charset="0"/>
              <a:buChar char="•"/>
            </a:pPr>
            <a:r>
              <a:rPr lang="ru-RU" altLang="x-none" sz="1600" dirty="0">
                <a:solidFill>
                  <a:schemeClr val="tx1"/>
                </a:solidFill>
                <a:ea typeface="ＭＳ Ｐゴシック" charset="-128"/>
              </a:rPr>
              <a:t>Руководство Международного бюджетного партнерства (МБП) по разработке «бюджета для граждан»</a:t>
            </a:r>
            <a:endParaRPr lang="en-US" altLang="x-none" sz="1600" dirty="0">
              <a:solidFill>
                <a:schemeClr val="tx1"/>
              </a:solidFill>
              <a:ea typeface="ＭＳ Ｐゴシック" charset="-128"/>
            </a:endParaRPr>
          </a:p>
          <a:p>
            <a:pPr algn="l">
              <a:buFont typeface="Arial" charset="0"/>
              <a:buChar char="•"/>
            </a:pPr>
            <a:r>
              <a:rPr lang="ru-RU" altLang="x-none" sz="1600" dirty="0">
                <a:solidFill>
                  <a:schemeClr val="tx1"/>
                </a:solidFill>
                <a:ea typeface="ＭＳ Ｐゴシック" charset="-128"/>
              </a:rPr>
              <a:t>Законодательный акт о системе оплаты труда в государственном секторе Словении</a:t>
            </a:r>
            <a:r>
              <a:rPr lang="en-US" altLang="x-none" sz="1600" dirty="0">
                <a:solidFill>
                  <a:schemeClr val="tx1"/>
                </a:solidFill>
                <a:ea typeface="ＭＳ Ｐゴシック" charset="-128"/>
              </a:rPr>
              <a:t>; </a:t>
            </a:r>
            <a:r>
              <a:rPr lang="ru-RU" altLang="x-none" sz="1600" dirty="0">
                <a:solidFill>
                  <a:schemeClr val="tx1"/>
                </a:solidFill>
                <a:ea typeface="ＭＳ Ｐゴシック" charset="-128"/>
              </a:rPr>
              <a:t>постановление о переходе на категории зарплат</a:t>
            </a:r>
            <a:r>
              <a:rPr lang="en-US" altLang="x-none" sz="1600" dirty="0">
                <a:solidFill>
                  <a:schemeClr val="tx1"/>
                </a:solidFill>
                <a:ea typeface="ＭＳ Ｐゴシック" charset="-128"/>
              </a:rPr>
              <a:t>;</a:t>
            </a:r>
            <a:r>
              <a:rPr lang="ru-RU" altLang="x-none" sz="1600" dirty="0">
                <a:solidFill>
                  <a:schemeClr val="tx1"/>
                </a:solidFill>
                <a:ea typeface="ＭＳ Ｐゴシック" charset="-128"/>
              </a:rPr>
              <a:t> коллективное соглашение</a:t>
            </a:r>
            <a:endParaRPr lang="en-US" altLang="x-none" sz="1600" dirty="0">
              <a:solidFill>
                <a:schemeClr val="tx1"/>
              </a:solidFill>
              <a:ea typeface="ＭＳ Ｐゴシック" charset="-128"/>
            </a:endParaRPr>
          </a:p>
          <a:p>
            <a:pPr algn="l">
              <a:buFont typeface="Arial" charset="0"/>
              <a:buChar char="•"/>
            </a:pPr>
            <a:r>
              <a:rPr lang="ru-RU" altLang="x-none" sz="1600" dirty="0">
                <a:solidFill>
                  <a:schemeClr val="tx1"/>
                </a:solidFill>
                <a:ea typeface="ＭＳ Ｐゴシック" charset="-128"/>
              </a:rPr>
              <a:t>Инструментарий ОЭСР по обеспечению прозрачности бюджета</a:t>
            </a:r>
            <a:endParaRPr lang="en-US" altLang="x-none" sz="1600" dirty="0">
              <a:solidFill>
                <a:schemeClr val="tx1"/>
              </a:solidFill>
              <a:ea typeface="ＭＳ Ｐゴシック" charset="-128"/>
            </a:endParaRPr>
          </a:p>
          <a:p>
            <a:pPr algn="l">
              <a:defRPr/>
            </a:pPr>
            <a:endParaRPr lang="en-US" alt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defRPr/>
            </a:pPr>
            <a:r>
              <a:rPr lang="ru-RU" altLang="en-US" sz="2000" b="1" dirty="0">
                <a:solidFill>
                  <a:schemeClr val="accent3">
                    <a:lumMod val="75000"/>
                  </a:schemeClr>
                </a:solidFill>
              </a:rPr>
              <a:t>Для этого заседания подготовлены</a:t>
            </a:r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algn="l">
              <a:buFont typeface="Arial" charset="0"/>
              <a:buChar char="•"/>
              <a:defRPr/>
            </a:pPr>
            <a:r>
              <a:rPr lang="ru-RU" altLang="x-none" sz="1600" dirty="0">
                <a:solidFill>
                  <a:schemeClr val="tx1"/>
                </a:solidFill>
                <a:ea typeface="ＭＳ Ｐゴシック" charset="-128"/>
              </a:rPr>
              <a:t>Принципы участия населения в бюджетной политике (Глобальная инициатива по обеспечению прозрачности в налогово-бюджетной сфере (GIFT)</a:t>
            </a:r>
            <a:r>
              <a:rPr lang="en-US" altLang="x-none" sz="1600" dirty="0">
                <a:solidFill>
                  <a:schemeClr val="tx1"/>
                </a:solidFill>
                <a:ea typeface="ＭＳ Ｐゴシック" charset="-128"/>
              </a:rPr>
              <a:t>)</a:t>
            </a:r>
          </a:p>
          <a:p>
            <a:pPr algn="l">
              <a:buFont typeface="Arial" charset="0"/>
              <a:buChar char="•"/>
              <a:defRPr/>
            </a:pPr>
            <a:r>
              <a:rPr lang="ru-RU" altLang="x-none" sz="1600" dirty="0">
                <a:solidFill>
                  <a:schemeClr val="tx1"/>
                </a:solidFill>
                <a:ea typeface="ＭＳ Ｐゴシック" charset="-128"/>
              </a:rPr>
              <a:t>Предварительный продукт знаний БС по преодолению трудностей при разработке «бюджета для граждан»</a:t>
            </a:r>
            <a:endParaRPr lang="en-US" altLang="x-none" sz="1600" dirty="0">
              <a:solidFill>
                <a:schemeClr val="tx1"/>
              </a:solidFill>
              <a:ea typeface="ＭＳ Ｐゴシック" charset="-128"/>
            </a:endParaRPr>
          </a:p>
          <a:p>
            <a:pPr algn="l">
              <a:defRPr/>
            </a:pPr>
            <a:endParaRPr lang="bs-Latn-BA" sz="20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69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995680" y="71120"/>
            <a:ext cx="8001000" cy="533400"/>
          </a:xfrm>
        </p:spPr>
        <p:txBody>
          <a:bodyPr>
            <a:noAutofit/>
          </a:bodyPr>
          <a:lstStyle/>
          <a:p>
            <a:r>
              <a:rPr lang="ru-RU" altLang="en-US" sz="3200" b="1" dirty="0">
                <a:solidFill>
                  <a:srgbClr val="0070C0"/>
                </a:solidFill>
                <a:cs typeface="Times New Roman" pitchFamily="18" charset="0"/>
              </a:rPr>
              <a:t>Новая стратегия </a:t>
            </a:r>
            <a:r>
              <a:rPr lang="en-US" altLang="en-US" sz="3200" b="1" dirty="0">
                <a:solidFill>
                  <a:srgbClr val="0070C0"/>
                </a:solidFill>
                <a:cs typeface="Times New Roman" pitchFamily="18" charset="0"/>
              </a:rPr>
              <a:t>PEMPAL</a:t>
            </a:r>
          </a:p>
        </p:txBody>
      </p:sp>
      <p:pic>
        <p:nvPicPr>
          <p:cNvPr id="13315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990600" y="736600"/>
            <a:ext cx="7924800" cy="564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en-US" sz="2000" dirty="0">
              <a:latin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609600"/>
            <a:ext cx="7772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Руководство </a:t>
            </a:r>
            <a:r>
              <a:rPr lang="en-US" sz="1400" dirty="0"/>
              <a:t>PEMPAL </a:t>
            </a:r>
            <a:r>
              <a:rPr lang="ru-RU" sz="1400" dirty="0"/>
              <a:t>согласилось с тем, что цель/воздействие новой стратегии состоит в следующем:</a:t>
            </a:r>
            <a:endParaRPr lang="en-US" sz="1400" dirty="0"/>
          </a:p>
          <a:p>
            <a:pPr algn="just">
              <a:buClr>
                <a:srgbClr val="C0504D"/>
              </a:buClr>
              <a:buFont typeface="Wingdings" charset="2"/>
              <a:buChar char="ü"/>
            </a:pPr>
            <a:r>
              <a:rPr lang="ru-RU" sz="1400" i="1" dirty="0">
                <a:solidFill>
                  <a:schemeClr val="accent3">
                    <a:lumMod val="75000"/>
                  </a:schemeClr>
                </a:solidFill>
              </a:rPr>
              <a:t>Повышение эффективности и результативности использования государственных финансов правительствами стран-членов 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</a:rPr>
              <a:t>PEMPAL</a:t>
            </a:r>
            <a:r>
              <a:rPr lang="ru-RU" sz="1400" i="1" dirty="0">
                <a:solidFill>
                  <a:schemeClr val="accent3">
                    <a:lumMod val="75000"/>
                  </a:schemeClr>
                </a:solidFill>
              </a:rPr>
              <a:t> из региона Европы и Центральной Азии в результате применения надлежащей и усовершенствованной практики УГФ, разработанной, получившей распространение или внедренной в рамках обмена благодаря содействию 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</a:rPr>
              <a:t>PEMPAL.</a:t>
            </a:r>
            <a:r>
              <a:rPr lang="mr-IN" sz="1400" i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</a:p>
          <a:p>
            <a:pPr algn="just"/>
            <a:r>
              <a:rPr lang="mr-IN" sz="1400" dirty="0">
                <a:latin typeface="Times New Roman" charset="0"/>
              </a:rPr>
              <a:t>	</a:t>
            </a:r>
          </a:p>
          <a:p>
            <a:pPr algn="just"/>
            <a:r>
              <a:rPr lang="ru-RU" sz="1400" dirty="0"/>
              <a:t>Конечный результат Стратегии </a:t>
            </a:r>
            <a:r>
              <a:rPr lang="en-US" sz="1400" dirty="0"/>
              <a:t>PEMPAL </a:t>
            </a:r>
            <a:r>
              <a:rPr lang="ru-RU" sz="1400" dirty="0"/>
              <a:t>на </a:t>
            </a:r>
            <a:r>
              <a:rPr lang="en-US" sz="1400" dirty="0"/>
              <a:t>2017-</a:t>
            </a:r>
            <a:r>
              <a:rPr lang="ru-RU" sz="1400" dirty="0"/>
              <a:t>20</a:t>
            </a:r>
            <a:r>
              <a:rPr lang="en-US" sz="1400" dirty="0"/>
              <a:t>22 </a:t>
            </a:r>
            <a:r>
              <a:rPr lang="ru-RU" sz="1400" dirty="0" err="1"/>
              <a:t>гг</a:t>
            </a:r>
            <a:r>
              <a:rPr lang="en-US" sz="1400" dirty="0"/>
              <a:t>:</a:t>
            </a:r>
            <a:r>
              <a:rPr lang="en-US" sz="1400" b="1" dirty="0"/>
              <a:t> </a:t>
            </a:r>
            <a:endParaRPr lang="en-US" sz="1400" i="1" dirty="0">
              <a:solidFill>
                <a:srgbClr val="C0504D"/>
              </a:solidFill>
            </a:endParaRPr>
          </a:p>
          <a:p>
            <a:pPr algn="just">
              <a:buClr>
                <a:srgbClr val="C0504D"/>
              </a:buClr>
              <a:buFont typeface="Wingdings" charset="2"/>
              <a:buChar char="ü"/>
            </a:pPr>
            <a:r>
              <a:rPr lang="ru-RU" sz="1400" i="1" dirty="0">
                <a:solidFill>
                  <a:schemeClr val="accent3">
                    <a:lumMod val="75000"/>
                  </a:schemeClr>
                </a:solidFill>
              </a:rPr>
              <a:t>Наличие эффективно функционирующей профессиональной платформы взаимного обучения, на базе которой осуществляется сетевое взаимодействие между специалистами-практиками в области государственных финансов в целях повышения их способностей и обеспечения возможностей для создания знаний, обмена ими и проведения сравнительного анализа</a:t>
            </a: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algn="just"/>
            <a:endParaRPr lang="en-US" sz="1400" i="1" dirty="0">
              <a:solidFill>
                <a:srgbClr val="C0504D"/>
              </a:solidFill>
              <a:latin typeface="Times New Roman" charset="0"/>
            </a:endParaRPr>
          </a:p>
          <a:p>
            <a:pPr algn="just"/>
            <a:r>
              <a:rPr lang="ru-RU" sz="1400" dirty="0"/>
              <a:t>Структура новой стратегии включает три направления результатов для обеспечения выполнения </a:t>
            </a:r>
            <a:r>
              <a:rPr lang="en-US" sz="1400" dirty="0"/>
              <a:t>PEMPAL </a:t>
            </a:r>
            <a:r>
              <a:rPr lang="ru-RU" sz="1400" dirty="0"/>
              <a:t>целей и конечных результатов</a:t>
            </a:r>
            <a:r>
              <a:rPr lang="en-US" sz="1400" dirty="0"/>
              <a:t>.</a:t>
            </a:r>
          </a:p>
          <a:p>
            <a:pPr algn="just"/>
            <a:endParaRPr lang="en-US" dirty="0">
              <a:latin typeface="Times New Roman" charset="0"/>
            </a:endParaRPr>
          </a:p>
          <a:p>
            <a:pPr algn="just"/>
            <a:endParaRPr lang="en-US" sz="1200" dirty="0">
              <a:latin typeface="Times New Roman" charset="0"/>
            </a:endParaRPr>
          </a:p>
          <a:p>
            <a:pPr algn="just"/>
            <a:endParaRPr lang="en-US" sz="1200" dirty="0">
              <a:latin typeface="Times New Roman" charset="0"/>
            </a:endParaRPr>
          </a:p>
          <a:p>
            <a:pPr algn="just"/>
            <a:endParaRPr lang="en-US" sz="1200" dirty="0">
              <a:latin typeface="Times New Roman" charset="0"/>
            </a:endParaRPr>
          </a:p>
          <a:p>
            <a:pPr algn="just"/>
            <a:endParaRPr lang="en-US" sz="1200" dirty="0">
              <a:latin typeface="Times New Roman" charset="0"/>
            </a:endParaRPr>
          </a:p>
          <a:p>
            <a:pPr algn="just"/>
            <a:endParaRPr lang="en-US" sz="1200" dirty="0">
              <a:latin typeface="Times New Roman" charset="0"/>
            </a:endParaRPr>
          </a:p>
          <a:p>
            <a:pPr algn="just"/>
            <a:endParaRPr lang="en-US" sz="1200" dirty="0">
              <a:latin typeface="Times New Roman" charset="0"/>
            </a:endParaRPr>
          </a:p>
          <a:p>
            <a:pPr algn="just"/>
            <a:endParaRPr lang="en-US" sz="1200" dirty="0">
              <a:latin typeface="Times New Roman" charset="0"/>
            </a:endParaRPr>
          </a:p>
          <a:p>
            <a:pPr algn="just"/>
            <a:endParaRPr lang="en-US" sz="1200" dirty="0">
              <a:latin typeface="Times New Roman" charset="0"/>
            </a:endParaRPr>
          </a:p>
          <a:p>
            <a:pPr algn="just"/>
            <a:endParaRPr lang="en-US" sz="1200" dirty="0">
              <a:latin typeface="Times New Roman" charset="0"/>
            </a:endParaRPr>
          </a:p>
          <a:p>
            <a:pPr algn="just"/>
            <a:endParaRPr lang="en-US" sz="1200" dirty="0">
              <a:latin typeface="Times New Roman" charset="0"/>
            </a:endParaRPr>
          </a:p>
          <a:p>
            <a:pPr algn="just"/>
            <a:endParaRPr lang="en-US" sz="1200" dirty="0">
              <a:latin typeface="Times New Roman" charset="0"/>
            </a:endParaRPr>
          </a:p>
          <a:p>
            <a:pPr algn="just"/>
            <a:endParaRPr lang="en-US" sz="1200" dirty="0">
              <a:latin typeface="Times New Roman" charset="0"/>
            </a:endParaRPr>
          </a:p>
          <a:p>
            <a:pPr algn="just"/>
            <a:endParaRPr lang="en-US" sz="1200" dirty="0">
              <a:latin typeface="Times New Roman" charset="0"/>
            </a:endParaRPr>
          </a:p>
          <a:p>
            <a:pPr algn="just"/>
            <a:endParaRPr lang="en-US" sz="1200" dirty="0">
              <a:latin typeface="Times New Roman" charset="0"/>
            </a:endParaRPr>
          </a:p>
          <a:p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91504718"/>
              </p:ext>
            </p:extLst>
          </p:nvPr>
        </p:nvGraphicFramePr>
        <p:xfrm>
          <a:off x="1600200" y="3733532"/>
          <a:ext cx="6781800" cy="3124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93853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ubtitle 2"/>
          <p:cNvSpPr>
            <a:spLocks noGrp="1"/>
          </p:cNvSpPr>
          <p:nvPr>
            <p:ph type="subTitle" idx="1"/>
          </p:nvPr>
        </p:nvSpPr>
        <p:spPr>
          <a:xfrm>
            <a:off x="876300" y="152400"/>
            <a:ext cx="8077200" cy="69723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altLang="x-none" sz="28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Мониторинг и отчетность о ходе выполнения стратегии</a:t>
            </a:r>
            <a:endParaRPr lang="en-US" altLang="x-none" b="1" dirty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pPr marL="171450" indent="-171450" algn="just">
              <a:buFont typeface="Arial" charset="0"/>
              <a:buChar char="•"/>
            </a:pP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Ход выполнения стратегии будет оцениваться по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12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показателям эффективности, </a:t>
            </a:r>
            <a:r>
              <a:rPr lang="ru-RU" sz="2100" dirty="0">
                <a:solidFill>
                  <a:schemeClr val="tx1"/>
                </a:solidFill>
              </a:rPr>
              <a:t>предусмотренным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в ее структуре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ru-RU" sz="2000" dirty="0">
                <a:solidFill>
                  <a:schemeClr val="tx1"/>
                </a:solidFill>
              </a:rPr>
              <a:t>Стратегия будет реализована в рамках </a:t>
            </a:r>
            <a:r>
              <a:rPr lang="en-US" sz="2000" dirty="0">
                <a:solidFill>
                  <a:schemeClr val="tx1"/>
                </a:solidFill>
              </a:rPr>
              <a:t>15 </a:t>
            </a:r>
            <a:r>
              <a:rPr lang="ru-RU" sz="2000" dirty="0">
                <a:solidFill>
                  <a:schemeClr val="tx1"/>
                </a:solidFill>
              </a:rPr>
              <a:t>мероприятий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marL="171450" indent="-171450" algn="just">
              <a:buFont typeface="Arial" charset="0"/>
              <a:buChar char="•"/>
            </a:pPr>
            <a:endParaRPr lang="en-US" sz="2100" dirty="0">
              <a:solidFill>
                <a:schemeClr val="tx1"/>
              </a:solidFill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Затраты на реализацию стратегии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: 12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млн долларов США в течение пяти лет, частично за счет средств доноров:</a:t>
            </a:r>
            <a:r>
              <a:rPr lang="en-US" sz="2000" dirty="0">
                <a:solidFill>
                  <a:schemeClr val="tx1"/>
                </a:solidFill>
              </a:rPr>
              <a:t> SECO </a:t>
            </a:r>
            <a:r>
              <a:rPr lang="ru-RU" sz="2000" dirty="0">
                <a:solidFill>
                  <a:schemeClr val="tx1"/>
                </a:solidFill>
              </a:rPr>
              <a:t>предоставил средства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ru-RU" sz="2000" dirty="0">
                <a:solidFill>
                  <a:schemeClr val="tx1"/>
                </a:solidFill>
              </a:rPr>
              <a:t>в рамках выхода из состава доноров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r>
              <a:rPr lang="ru-RU" sz="2000" dirty="0">
                <a:solidFill>
                  <a:schemeClr val="tx1"/>
                </a:solidFill>
              </a:rPr>
              <a:t>;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Минфин России выделит средства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ru-RU" sz="2000" dirty="0">
                <a:solidFill>
                  <a:schemeClr val="tx1"/>
                </a:solidFill>
              </a:rPr>
              <a:t>Мы обращаемся к другим донорам и также будем внедрять и тестировать инициативы для закрепления устойчивости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ru-RU" sz="2000" dirty="0">
                <a:solidFill>
                  <a:schemeClr val="tx1"/>
                </a:solidFill>
              </a:rPr>
              <a:t>внедрение безбумажного документооборота, инициативы по внесению вклада странами-участницами</a:t>
            </a:r>
            <a:r>
              <a:rPr lang="en-US" sz="2000" dirty="0">
                <a:solidFill>
                  <a:schemeClr val="tx1"/>
                </a:solidFill>
              </a:rPr>
              <a:t>). </a:t>
            </a:r>
          </a:p>
          <a:p>
            <a:pPr marL="171450" indent="-171450" algn="just">
              <a:buFont typeface="Arial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Для демонстрации воздействия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PEMPAL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на потенциальных доноров были подготовлены примеры успешной практики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ru-RU" sz="2000" dirty="0">
                <a:solidFill>
                  <a:schemeClr val="tx1"/>
                </a:solidFill>
              </a:rPr>
              <a:t>см. </a:t>
            </a:r>
            <a:r>
              <a:rPr lang="en-US" sz="2000" dirty="0">
                <a:solidFill>
                  <a:schemeClr val="tx1"/>
                </a:solidFill>
                <a:hlinkClick r:id="rId3"/>
              </a:rPr>
              <a:t>https://www.pempal.org/success-stories</a:t>
            </a:r>
            <a:r>
              <a:rPr lang="ru-RU" sz="2000" dirty="0">
                <a:solidFill>
                  <a:schemeClr val="tx1"/>
                </a:solidFill>
              </a:rPr>
              <a:t> Кроме того, мы собираем информацию от вас для получения базовых данных, чтобы оценить воздействие стратегии в течение следующих </a:t>
            </a:r>
            <a:r>
              <a:rPr lang="en-US" sz="2000" dirty="0">
                <a:solidFill>
                  <a:schemeClr val="tx1"/>
                </a:solidFill>
              </a:rPr>
              <a:t>5 </a:t>
            </a:r>
            <a:r>
              <a:rPr lang="ru-RU" sz="2000" dirty="0">
                <a:solidFill>
                  <a:schemeClr val="tx1"/>
                </a:solidFill>
              </a:rPr>
              <a:t>лет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eaLnBrk="1" hangingPunct="1"/>
            <a:endParaRPr lang="en-US" altLang="x-none" sz="2000" dirty="0">
              <a:solidFill>
                <a:schemeClr val="tx1"/>
              </a:solidFill>
            </a:endParaRPr>
          </a:p>
          <a:p>
            <a:pPr eaLnBrk="1" hangingPunct="1"/>
            <a:r>
              <a:rPr lang="ru-RU" altLang="x-none" sz="2000" b="1" dirty="0">
                <a:solidFill>
                  <a:schemeClr val="accent3">
                    <a:lumMod val="75000"/>
                  </a:schemeClr>
                </a:solidFill>
              </a:rPr>
              <a:t>Благодарим  Вас за то, что вы заполнили анкету до проведения заседания </a:t>
            </a:r>
            <a:r>
              <a:rPr lang="mr-IN" altLang="x-none" sz="2000" b="1" dirty="0">
                <a:solidFill>
                  <a:schemeClr val="accent3">
                    <a:lumMod val="75000"/>
                  </a:schemeClr>
                </a:solidFill>
              </a:rPr>
              <a:t>………</a:t>
            </a:r>
            <a:r>
              <a:rPr lang="en-GB" altLang="x-none" sz="20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US" altLang="x-none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l" eaLnBrk="1" hangingPunct="1">
              <a:buFont typeface="Arial" charset="0"/>
              <a:buChar char="•"/>
            </a:pPr>
            <a:endParaRPr lang="en-US" altLang="x-none" sz="2000" dirty="0">
              <a:solidFill>
                <a:schemeClr val="tx1"/>
              </a:solidFill>
              <a:ea typeface="ＭＳ Ｐゴシック" charset="-128"/>
            </a:endParaRPr>
          </a:p>
          <a:p>
            <a:pPr algn="l" eaLnBrk="1" hangingPunct="1">
              <a:buFont typeface="Arial" charset="0"/>
              <a:buChar char="•"/>
            </a:pPr>
            <a:endParaRPr lang="en-US" altLang="x-none" sz="2000" dirty="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41986" name="Рисунок 11" descr="pempal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727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12811</TotalTime>
  <Words>1549</Words>
  <Application>Microsoft Macintosh PowerPoint</Application>
  <PresentationFormat>On-screen Show (4:3)</PresentationFormat>
  <Paragraphs>188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Бюджетное сообщество (БС)  </vt:lpstr>
      <vt:lpstr>PowerPoint Presentation</vt:lpstr>
      <vt:lpstr>Стратегия БС</vt:lpstr>
      <vt:lpstr>PowerPoint Presentation</vt:lpstr>
      <vt:lpstr>PowerPoint Presentation</vt:lpstr>
      <vt:lpstr>PowerPoint Presentation</vt:lpstr>
      <vt:lpstr>PowerPoint Presentation</vt:lpstr>
      <vt:lpstr>Новая стратегия PEMPAL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Bank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BCOP progress</dc:title>
  <dc:creator>Deanna Aubrey</dc:creator>
  <cp:keywords>BCOP progress 2017</cp:keywords>
  <dc:description>Bishkek BCOP plenary meeting 2017</dc:description>
  <cp:lastModifiedBy>Deanna Aubrey</cp:lastModifiedBy>
  <cp:revision>888</cp:revision>
  <cp:lastPrinted>2017-02-21T12:49:21Z</cp:lastPrinted>
  <dcterms:created xsi:type="dcterms:W3CDTF">2012-02-13T09:14:10Z</dcterms:created>
  <dcterms:modified xsi:type="dcterms:W3CDTF">2017-04-10T11:34:03Z</dcterms:modified>
  <cp:category>PEMPAL</cp:category>
</cp:coreProperties>
</file>