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5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6.xml" ContentType="application/vnd.openxmlformats-officedocument.drawingml.chartshapes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7.xml" ContentType="application/vnd.openxmlformats-officedocument.drawingml.chartshape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43" r:id="rId2"/>
    <p:sldId id="526" r:id="rId3"/>
    <p:sldId id="537" r:id="rId4"/>
    <p:sldId id="534" r:id="rId5"/>
    <p:sldId id="536" r:id="rId6"/>
    <p:sldId id="495" r:id="rId7"/>
    <p:sldId id="527" r:id="rId8"/>
    <p:sldId id="535" r:id="rId9"/>
    <p:sldId id="530" r:id="rId10"/>
    <p:sldId id="546" r:id="rId11"/>
    <p:sldId id="503" r:id="rId12"/>
    <p:sldId id="538" r:id="rId13"/>
    <p:sldId id="540" r:id="rId14"/>
    <p:sldId id="541" r:id="rId15"/>
    <p:sldId id="542" r:id="rId16"/>
    <p:sldId id="543" r:id="rId17"/>
    <p:sldId id="520" r:id="rId18"/>
    <p:sldId id="539" r:id="rId19"/>
    <p:sldId id="544" r:id="rId20"/>
  </p:sldIdLst>
  <p:sldSz cx="9144000" cy="6858000" type="screen4x3"/>
  <p:notesSz cx="7026275" cy="9312275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ris, Jason" initials="HJ" lastIdx="7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990000"/>
    <a:srgbClr val="ECE717"/>
    <a:srgbClr val="FF4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24" autoAdjust="0"/>
    <p:restoredTop sz="86971" autoAdjust="0"/>
  </p:normalViewPr>
  <p:slideViewPr>
    <p:cSldViewPr>
      <p:cViewPr>
        <p:scale>
          <a:sx n="70" d="100"/>
          <a:sy n="70" d="100"/>
        </p:scale>
        <p:origin x="1458" y="-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DATA1\FAD\DATA\M1\Individuals\Rohini%20Ray\Fiscal%20Risks%20Board%20Paper\Presentation\Copy%20of%20Key%20Graphs%20CL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DATA1\FAD\DATA\M1\Individuals\Rohini%20Ray\Fiscal%20Risks%20Board%20Paper\Presentation\Copy%20of%20Charts%20for%20Presentation%20-%20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6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16%20-%2011%20-%20Mexico%20Fiscal%20Risk%20Workshop\Peru%20Shock%20scenario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328916818090047"/>
          <c:y val="2.5838337933810976E-2"/>
          <c:w val="0.84286467797294573"/>
          <c:h val="0.7790888032460106"/>
        </c:manualLayout>
      </c:layout>
      <c:scatterChart>
        <c:scatterStyle val="lineMarker"/>
        <c:varyColors val="0"/>
        <c:ser>
          <c:idx val="0"/>
          <c:order val="0"/>
          <c:tx>
            <c:strRef>
              <c:f>Probabilities!$C$21</c:f>
              <c:strCache>
                <c:ptCount val="1"/>
                <c:pt idx="0">
                  <c:v>Probability of occurance (Percent)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diamond"/>
            <c:size val="8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dPt>
            <c:idx val="0"/>
            <c:marker>
              <c:spPr>
                <a:solidFill>
                  <a:srgbClr val="002060"/>
                </a:solidFill>
                <a:ln w="9525">
                  <a:solidFill>
                    <a:srgbClr val="002060"/>
                  </a:solidFill>
                </a:ln>
                <a:effectLst/>
              </c:spPr>
            </c:marker>
            <c:bubble3D val="0"/>
            <c:spPr>
              <a:ln w="19050" cap="rnd">
                <a:solidFill>
                  <a:srgbClr val="002060"/>
                </a:solidFill>
                <a:round/>
              </a:ln>
              <a:effectLst/>
            </c:spPr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6="http://schemas.microsoft.com/office/drawing/2014/chart" uri="{C3380CC4-5D6E-409C-BE32-E72D297353CC}">
                <c16:uniqueId val="{00000001-F27D-44E7-8392-6A1F6F3796AA}"/>
              </c:ext>
            </c:extLst>
          </c:dPt>
          <c:dPt>
            <c:idx val="7"/>
            <c:bubble3D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6="http://schemas.microsoft.com/office/drawing/2014/chart" uri="{C3380CC4-5D6E-409C-BE32-E72D297353CC}">
                <c16:uniqueId val="{00000002-F27D-44E7-8392-6A1F6F3796AA}"/>
              </c:ext>
            </c:extLst>
          </c:dPt>
          <c:dLbls>
            <c:dLbl>
              <c:idx val="0"/>
              <c:layout>
                <c:manualLayout>
                  <c:x val="-5.2582307493253481E-2"/>
                  <c:y val="6.19126481481223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Makroekonomska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>
                  <c15:layout>
                    <c:manualLayout>
                      <c:w val="0.28995305164319246"/>
                      <c:h val="0.11042563030418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27D-44E7-8392-6A1F6F3796AA}"/>
                </c:ext>
              </c:extLst>
            </c:dLbl>
            <c:dLbl>
              <c:idx val="1"/>
              <c:layout>
                <c:manualLayout>
                  <c:x val="-0.1185343240545636"/>
                  <c:y val="7.83583258931369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/>
                      <a:t>Financijski sektor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>
                  <c15:layout>
                    <c:manualLayout>
                      <c:w val="0.1868337584562493"/>
                      <c:h val="0.152708347552117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27D-44E7-8392-6A1F6F3796AA}"/>
                </c:ext>
              </c:extLst>
            </c:dLbl>
            <c:dLbl>
              <c:idx val="2"/>
              <c:layout>
                <c:manualLayout>
                  <c:x val="-0.10704225352112683"/>
                  <c:y val="-5.08568181216719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/>
                      <a:t>Pravna potraživanja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>
                  <c15:layout>
                    <c:manualLayout>
                      <c:w val="0.20606587556837086"/>
                      <c:h val="0.110492139391904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27D-44E7-8392-6A1F6F3796A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Lokalno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7D-44E7-8392-6A1F6F3796A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Državna poduzeća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7D-44E7-8392-6A1F6F3796AA}"/>
                </c:ext>
              </c:extLst>
            </c:dLbl>
            <c:dLbl>
              <c:idx val="5"/>
              <c:layout>
                <c:manualLayout>
                  <c:x val="-0.11394728475841928"/>
                  <c:y val="-7.341750157045018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/>
                      <a:t>Prirodna nepogoda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>
                  <c15:layout>
                    <c:manualLayout>
                      <c:w val="0.16780126427858486"/>
                      <c:h val="0.129145675098579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F27D-44E7-8392-6A1F6F3796AA}"/>
                </c:ext>
              </c:extLst>
            </c:dLbl>
            <c:dLbl>
              <c:idx val="6"/>
              <c:layout>
                <c:manualLayout>
                  <c:x val="-6.6873242407199093E-2"/>
                  <c:y val="-8.995147915770902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JPP-ovi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27D-44E7-8392-6A1F6F3796AA}"/>
                </c:ext>
              </c:extLst>
            </c:dLbl>
            <c:dLbl>
              <c:idx val="7"/>
              <c:layout>
                <c:manualLayout>
                  <c:x val="-9.8464314556834243E-2"/>
                  <c:y val="-4.415692829891000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400" dirty="0"/>
                      <a:t>Korporacije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  <c:ext xmlns:c15="http://schemas.microsoft.com/office/drawing/2012/chart" uri="{CE6537A1-D6FC-4f65-9D91-7224C49458BB}">
                  <c15:layout>
                    <c:manualLayout>
                      <c:w val="0.19870457298606906"/>
                      <c:h val="6.17799169157481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F27D-44E7-8392-6A1F6F3796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Probabilities!$B$22:$B$29</c:f>
              <c:numCache>
                <c:formatCode>#,##0.0</c:formatCode>
                <c:ptCount val="8"/>
                <c:pt idx="0">
                  <c:v>9.4</c:v>
                </c:pt>
                <c:pt idx="1">
                  <c:v>9.7218117015279688</c:v>
                </c:pt>
                <c:pt idx="2">
                  <c:v>7.9</c:v>
                </c:pt>
                <c:pt idx="3">
                  <c:v>3.7</c:v>
                </c:pt>
                <c:pt idx="4">
                  <c:v>3</c:v>
                </c:pt>
                <c:pt idx="5">
                  <c:v>1.567336536450995</c:v>
                </c:pt>
                <c:pt idx="6">
                  <c:v>1.2</c:v>
                </c:pt>
                <c:pt idx="7">
                  <c:v>1.7</c:v>
                </c:pt>
              </c:numCache>
            </c:numRef>
          </c:xVal>
          <c:yVal>
            <c:numRef>
              <c:f>Probabilities!$C$22:$C$29</c:f>
              <c:numCache>
                <c:formatCode>#,##0.0</c:formatCode>
                <c:ptCount val="8"/>
                <c:pt idx="0">
                  <c:v>8.1999999999999993</c:v>
                </c:pt>
                <c:pt idx="1">
                  <c:v>4.1000000000000005</c:v>
                </c:pt>
                <c:pt idx="2">
                  <c:v>0.44999999999999996</c:v>
                </c:pt>
                <c:pt idx="3">
                  <c:v>0.44999999999999996</c:v>
                </c:pt>
                <c:pt idx="4">
                  <c:v>1.55</c:v>
                </c:pt>
                <c:pt idx="5">
                  <c:v>1.4500000000000002</c:v>
                </c:pt>
                <c:pt idx="6">
                  <c:v>0.25</c:v>
                </c:pt>
                <c:pt idx="7">
                  <c:v>0.3</c:v>
                </c:pt>
              </c:numCache>
            </c:numRef>
          </c:y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9-F27D-44E7-8392-6A1F6F379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775488"/>
        <c:axId val="127777024"/>
      </c:scatterChart>
      <c:valAx>
        <c:axId val="127775488"/>
        <c:scaling>
          <c:orientation val="minMax"/>
        </c:scaling>
        <c:delete val="0"/>
        <c:axPos val="b"/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77024"/>
        <c:crosses val="autoZero"/>
        <c:crossBetween val="midCat"/>
      </c:valAx>
      <c:valAx>
        <c:axId val="127777024"/>
        <c:scaling>
          <c:orientation val="minMax"/>
          <c:max val="1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775488"/>
        <c:crosses val="autoZero"/>
        <c:crossBetween val="midCat"/>
        <c:majorUnit val="2"/>
      </c:valAx>
      <c:spPr>
        <a:noFill/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348198882948742"/>
          <c:y val="5.7585825027685493E-2"/>
          <c:w val="0.5808853285963983"/>
          <c:h val="0.83616117752722774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Sheet1!$G$6:$G$7</c:f>
              <c:strCache>
                <c:ptCount val="2"/>
                <c:pt idx="0">
                  <c:v>Avg. increase in Debt/GDP</c:v>
                </c:pt>
                <c:pt idx="1">
                  <c:v>Avgerage CL Realization</c:v>
                </c:pt>
              </c:strCache>
            </c:strRef>
          </c:cat>
          <c:val>
            <c:numRef>
              <c:f>Sheet1!$H$6:$H$7</c:f>
              <c:numCache>
                <c:formatCode>General</c:formatCode>
                <c:ptCount val="2"/>
                <c:pt idx="0">
                  <c:v>15.2</c:v>
                </c:pt>
                <c:pt idx="1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7B-414F-986D-2B2077CE55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40585216"/>
        <c:axId val="140599296"/>
      </c:barChart>
      <c:catAx>
        <c:axId val="1405852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599296"/>
        <c:crosses val="autoZero"/>
        <c:auto val="1"/>
        <c:lblAlgn val="ctr"/>
        <c:lblOffset val="100"/>
        <c:noMultiLvlLbl val="0"/>
      </c:catAx>
      <c:valAx>
        <c:axId val="140599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6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585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52739666469642"/>
          <c:y val="3.117526296852843E-2"/>
          <c:w val="0.79437201920039446"/>
          <c:h val="0.70667987645015906"/>
        </c:manualLayout>
      </c:layout>
      <c:barChart>
        <c:barDir val="bar"/>
        <c:grouping val="percentStacked"/>
        <c:varyColors val="0"/>
        <c:ser>
          <c:idx val="2"/>
          <c:order val="0"/>
          <c:tx>
            <c:strRef>
              <c:f>[1]CLs!$BR$7</c:f>
              <c:strCache>
                <c:ptCount val="1"/>
                <c:pt idx="0">
                  <c:v>Quantitative Statement of Risk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[1]CLs!$BN$3:$BQ$3</c:f>
              <c:strCache>
                <c:ptCount val="4"/>
                <c:pt idx="0">
                  <c:v>AEs</c:v>
                </c:pt>
                <c:pt idx="1">
                  <c:v>EMMIEs</c:v>
                </c:pt>
                <c:pt idx="2">
                  <c:v>LIDCs</c:v>
                </c:pt>
                <c:pt idx="3">
                  <c:v>All</c:v>
                </c:pt>
              </c:strCache>
            </c:strRef>
          </c:cat>
          <c:val>
            <c:numRef>
              <c:f>[1]CLs!$BN$7:$BQ$7</c:f>
              <c:numCache>
                <c:formatCode>General</c:formatCode>
                <c:ptCount val="4"/>
                <c:pt idx="0">
                  <c:v>0.2</c:v>
                </c:pt>
                <c:pt idx="1">
                  <c:v>0.16129032258064516</c:v>
                </c:pt>
                <c:pt idx="2">
                  <c:v>8.3333333333333329E-2</c:v>
                </c:pt>
                <c:pt idx="3">
                  <c:v>0.15517241379310345</c:v>
                </c:pt>
              </c:numCache>
            </c:numRef>
          </c:val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0-0DBC-4A31-B310-F6F5D064B685}"/>
            </c:ext>
          </c:extLst>
        </c:ser>
        <c:ser>
          <c:idx val="1"/>
          <c:order val="1"/>
          <c:tx>
            <c:v>Quantitative Discussion of Risk</c:v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[1]CLs!$BN$3:$BQ$3</c:f>
              <c:strCache>
                <c:ptCount val="4"/>
                <c:pt idx="0">
                  <c:v>AEs</c:v>
                </c:pt>
                <c:pt idx="1">
                  <c:v>EMMIEs</c:v>
                </c:pt>
                <c:pt idx="2">
                  <c:v>LIDCs</c:v>
                </c:pt>
                <c:pt idx="3">
                  <c:v>All</c:v>
                </c:pt>
              </c:strCache>
            </c:strRef>
          </c:cat>
          <c:val>
            <c:numRef>
              <c:f>[1]CLs!$BN$6:$BQ$6</c:f>
              <c:numCache>
                <c:formatCode>General</c:formatCode>
                <c:ptCount val="4"/>
                <c:pt idx="0">
                  <c:v>0.73333333333333328</c:v>
                </c:pt>
                <c:pt idx="1">
                  <c:v>0.70967741935483875</c:v>
                </c:pt>
                <c:pt idx="2">
                  <c:v>0.5</c:v>
                </c:pt>
                <c:pt idx="3">
                  <c:v>0.67241379310344829</c:v>
                </c:pt>
              </c:numCache>
            </c:numRef>
          </c:val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1-0DBC-4A31-B310-F6F5D064B685}"/>
            </c:ext>
          </c:extLst>
        </c:ser>
        <c:ser>
          <c:idx val="0"/>
          <c:order val="2"/>
          <c:tx>
            <c:v>No Disclosure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[1]CLs!$BN$3:$BQ$3</c:f>
              <c:strCache>
                <c:ptCount val="4"/>
                <c:pt idx="0">
                  <c:v>AEs</c:v>
                </c:pt>
                <c:pt idx="1">
                  <c:v>EMMIEs</c:v>
                </c:pt>
                <c:pt idx="2">
                  <c:v>LIDCs</c:v>
                </c:pt>
                <c:pt idx="3">
                  <c:v>All</c:v>
                </c:pt>
              </c:strCache>
            </c:strRef>
          </c:cat>
          <c:val>
            <c:numRef>
              <c:f>[1]CLs!$BN$5:$BQ$5</c:f>
              <c:numCache>
                <c:formatCode>General</c:formatCode>
                <c:ptCount val="4"/>
                <c:pt idx="0">
                  <c:v>6.6666666666666666E-2</c:v>
                </c:pt>
                <c:pt idx="1">
                  <c:v>0.12903225806451613</c:v>
                </c:pt>
                <c:pt idx="2">
                  <c:v>0.41666666666666669</c:v>
                </c:pt>
                <c:pt idx="3">
                  <c:v>0.17241379310344829</c:v>
                </c:pt>
              </c:numCache>
            </c:numRef>
          </c:val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2-0DBC-4A31-B310-F6F5D064B6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0633984"/>
        <c:axId val="140635520"/>
      </c:barChart>
      <c:catAx>
        <c:axId val="140633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635520"/>
        <c:crosses val="autoZero"/>
        <c:auto val="1"/>
        <c:lblAlgn val="ctr"/>
        <c:lblOffset val="100"/>
        <c:noMultiLvlLbl val="0"/>
      </c:catAx>
      <c:valAx>
        <c:axId val="140635520"/>
        <c:scaling>
          <c:orientation val="minMax"/>
        </c:scaling>
        <c:delete val="0"/>
        <c:axPos val="b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633984"/>
        <c:crosses val="autoZero"/>
        <c:crossBetween val="between"/>
      </c:valAx>
      <c:spPr>
        <a:noFill/>
        <a:ln>
          <a:solidFill>
            <a:schemeClr val="tx1">
              <a:lumMod val="65000"/>
              <a:lumOff val="35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 sz="900" b="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09868770377578"/>
          <c:y val="5.4745303213582078E-2"/>
          <c:w val="0.88389129483814521"/>
          <c:h val="0.84005921088815971"/>
        </c:manualLayout>
      </c:layout>
      <c:lineChart>
        <c:grouping val="standard"/>
        <c:varyColors val="0"/>
        <c:ser>
          <c:idx val="1"/>
          <c:order val="0"/>
          <c:tx>
            <c:strRef>
              <c:f>'Scenario summary'!$Y$47</c:f>
              <c:strCache>
                <c:ptCount val="1"/>
                <c:pt idx="0">
                  <c:v>Stress (macro + CL)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summary'!$Z$47:$AP$47</c:f>
              <c:numCache>
                <c:formatCode>0.0</c:formatCode>
                <c:ptCount val="17"/>
                <c:pt idx="0">
                  <c:v>-0.40886548382211441</c:v>
                </c:pt>
                <c:pt idx="1">
                  <c:v>2.4542932837400442</c:v>
                </c:pt>
                <c:pt idx="2">
                  <c:v>3.0650337707434856</c:v>
                </c:pt>
                <c:pt idx="3">
                  <c:v>2.5111473570074918</c:v>
                </c:pt>
                <c:pt idx="4">
                  <c:v>-1.3542110848606883</c:v>
                </c:pt>
                <c:pt idx="5">
                  <c:v>-0.21741542820711948</c:v>
                </c:pt>
                <c:pt idx="6">
                  <c:v>2.0447798560217096</c:v>
                </c:pt>
                <c:pt idx="7">
                  <c:v>2.2534329960107766</c:v>
                </c:pt>
                <c:pt idx="8">
                  <c:v>0.88489010391339573</c:v>
                </c:pt>
                <c:pt idx="9">
                  <c:v>-0.25556059847670298</c:v>
                </c:pt>
                <c:pt idx="10">
                  <c:v>-2.1256735386815953</c:v>
                </c:pt>
                <c:pt idx="11">
                  <c:v>-11.028084522381112</c:v>
                </c:pt>
                <c:pt idx="12">
                  <c:v>-11.901191740922261</c:v>
                </c:pt>
                <c:pt idx="13">
                  <c:v>-7.6158762734570731</c:v>
                </c:pt>
                <c:pt idx="14">
                  <c:v>-6.5670238774969842</c:v>
                </c:pt>
                <c:pt idx="15">
                  <c:v>-5.8361449964163032</c:v>
                </c:pt>
                <c:pt idx="16">
                  <c:v>-4.7325048379046688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0-1BDE-4D4C-9472-F9F781DA3495}"/>
            </c:ext>
          </c:extLst>
        </c:ser>
        <c:ser>
          <c:idx val="2"/>
          <c:order val="1"/>
          <c:tx>
            <c:strRef>
              <c:f>'Scenario summary'!$Y$46</c:f>
              <c:strCache>
                <c:ptCount val="1"/>
                <c:pt idx="0">
                  <c:v>Macrofiscal only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summary'!$Z$46:$AP$46</c:f>
              <c:numCache>
                <c:formatCode>0.0</c:formatCode>
                <c:ptCount val="17"/>
                <c:pt idx="0">
                  <c:v>-0.40886548382211441</c:v>
                </c:pt>
                <c:pt idx="1">
                  <c:v>2.4542932837400442</c:v>
                </c:pt>
                <c:pt idx="2">
                  <c:v>3.0650337707434856</c:v>
                </c:pt>
                <c:pt idx="3">
                  <c:v>2.5111473570074918</c:v>
                </c:pt>
                <c:pt idx="4">
                  <c:v>-1.3542110848606883</c:v>
                </c:pt>
                <c:pt idx="5">
                  <c:v>-0.21741542820711948</c:v>
                </c:pt>
                <c:pt idx="6">
                  <c:v>2.0447798560217096</c:v>
                </c:pt>
                <c:pt idx="7">
                  <c:v>2.2534329960107766</c:v>
                </c:pt>
                <c:pt idx="8">
                  <c:v>0.88489010391339573</c:v>
                </c:pt>
                <c:pt idx="9">
                  <c:v>-0.25556059847670298</c:v>
                </c:pt>
                <c:pt idx="10">
                  <c:v>-2.1256735386815953</c:v>
                </c:pt>
                <c:pt idx="11">
                  <c:v>-5.9558233675384988</c:v>
                </c:pt>
                <c:pt idx="12">
                  <c:v>-6.9442659497816086</c:v>
                </c:pt>
                <c:pt idx="13">
                  <c:v>-7.0998429189902641</c:v>
                </c:pt>
                <c:pt idx="14">
                  <c:v>-6.0472710141474142</c:v>
                </c:pt>
                <c:pt idx="15">
                  <c:v>-5.2551007806782888</c:v>
                </c:pt>
                <c:pt idx="16">
                  <c:v>-4.1194820194020974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1-1BDE-4D4C-9472-F9F781DA3495}"/>
            </c:ext>
          </c:extLst>
        </c:ser>
        <c:ser>
          <c:idx val="0"/>
          <c:order val="2"/>
          <c:tx>
            <c:strRef>
              <c:f>'Scenario summary'!$Y$5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summary'!$Z$45:$AP$45</c:f>
              <c:numCache>
                <c:formatCode>0.0</c:formatCode>
                <c:ptCount val="17"/>
                <c:pt idx="0">
                  <c:v>-0.40886548382211441</c:v>
                </c:pt>
                <c:pt idx="1">
                  <c:v>2.4542932837400442</c:v>
                </c:pt>
                <c:pt idx="2">
                  <c:v>3.0650337707434856</c:v>
                </c:pt>
                <c:pt idx="3">
                  <c:v>2.5111473570074918</c:v>
                </c:pt>
                <c:pt idx="4">
                  <c:v>-1.3542110848606883</c:v>
                </c:pt>
                <c:pt idx="5">
                  <c:v>-0.21741542820711948</c:v>
                </c:pt>
                <c:pt idx="6">
                  <c:v>2.0447798560217096</c:v>
                </c:pt>
                <c:pt idx="7">
                  <c:v>2.2534329960107766</c:v>
                </c:pt>
                <c:pt idx="8">
                  <c:v>0.88489010391339573</c:v>
                </c:pt>
                <c:pt idx="9">
                  <c:v>-0.25556059847670298</c:v>
                </c:pt>
                <c:pt idx="10">
                  <c:v>-2.1256735386815953</c:v>
                </c:pt>
                <c:pt idx="11">
                  <c:v>-2.3176491739052101</c:v>
                </c:pt>
                <c:pt idx="12">
                  <c:v>-1.7567002612816713</c:v>
                </c:pt>
                <c:pt idx="13">
                  <c:v>-1.5231654523302245</c:v>
                </c:pt>
                <c:pt idx="14">
                  <c:v>-1.1334074792056925</c:v>
                </c:pt>
                <c:pt idx="15">
                  <c:v>-0.81212046908949942</c:v>
                </c:pt>
                <c:pt idx="16">
                  <c:v>-0.70036499914616912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2-1BDE-4D4C-9472-F9F781DA34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499840"/>
        <c:axId val="142501376"/>
      </c:lineChart>
      <c:catAx>
        <c:axId val="14249984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0137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42501376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99840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5553149606299214E-2"/>
          <c:y val="5.0925925925925923E-2"/>
          <c:w val="0.88389129483814521"/>
          <c:h val="0.82836395450568701"/>
        </c:manualLayout>
      </c:layout>
      <c:lineChart>
        <c:grouping val="standard"/>
        <c:varyColors val="0"/>
        <c:ser>
          <c:idx val="1"/>
          <c:order val="0"/>
          <c:tx>
            <c:strRef>
              <c:f>'Scenario summary'!$Y$51</c:f>
              <c:strCache>
                <c:ptCount val="1"/>
                <c:pt idx="0">
                  <c:v>Stress (macro + CL)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summary'!$Z$27:$AP$27</c:f>
              <c:numCache>
                <c:formatCode>0.0</c:formatCode>
                <c:ptCount val="17"/>
                <c:pt idx="0">
                  <c:v>39.973637597152617</c:v>
                </c:pt>
                <c:pt idx="1">
                  <c:v>33.917311689662135</c:v>
                </c:pt>
                <c:pt idx="2">
                  <c:v>29.904769369944667</c:v>
                </c:pt>
                <c:pt idx="3">
                  <c:v>26.896600898565374</c:v>
                </c:pt>
                <c:pt idx="4">
                  <c:v>27.178323702525571</c:v>
                </c:pt>
                <c:pt idx="5">
                  <c:v>24.339205707015111</c:v>
                </c:pt>
                <c:pt idx="6">
                  <c:v>22.03189730209435</c:v>
                </c:pt>
                <c:pt idx="7">
                  <c:v>20.386791190980116</c:v>
                </c:pt>
                <c:pt idx="8">
                  <c:v>19.603839272142569</c:v>
                </c:pt>
                <c:pt idx="9">
                  <c:v>20.032813354514438</c:v>
                </c:pt>
                <c:pt idx="10">
                  <c:v>22.496134686993507</c:v>
                </c:pt>
                <c:pt idx="11">
                  <c:v>36.617530255185272</c:v>
                </c:pt>
                <c:pt idx="12">
                  <c:v>51.33819179436172</c:v>
                </c:pt>
                <c:pt idx="13">
                  <c:v>58.250047928633983</c:v>
                </c:pt>
                <c:pt idx="14">
                  <c:v>64.887491358355859</c:v>
                </c:pt>
                <c:pt idx="15">
                  <c:v>69.090951347930769</c:v>
                </c:pt>
                <c:pt idx="16">
                  <c:v>71.730830446134092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0-C4E4-43C9-820E-E412C1371591}"/>
            </c:ext>
          </c:extLst>
        </c:ser>
        <c:ser>
          <c:idx val="2"/>
          <c:order val="1"/>
          <c:tx>
            <c:strRef>
              <c:f>'Scenario summary'!$Y$50</c:f>
              <c:strCache>
                <c:ptCount val="1"/>
                <c:pt idx="0">
                  <c:v>Macrofiscal only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summary'!$Z$50:$AP$50</c:f>
              <c:numCache>
                <c:formatCode>0.0</c:formatCode>
                <c:ptCount val="17"/>
                <c:pt idx="0">
                  <c:v>39.973637597152617</c:v>
                </c:pt>
                <c:pt idx="1">
                  <c:v>33.917311689662135</c:v>
                </c:pt>
                <c:pt idx="2">
                  <c:v>29.904769369944667</c:v>
                </c:pt>
                <c:pt idx="3">
                  <c:v>26.896600898565374</c:v>
                </c:pt>
                <c:pt idx="4">
                  <c:v>27.178323702525571</c:v>
                </c:pt>
                <c:pt idx="5">
                  <c:v>24.339205707015111</c:v>
                </c:pt>
                <c:pt idx="6">
                  <c:v>22.03189730209435</c:v>
                </c:pt>
                <c:pt idx="7">
                  <c:v>20.386791190980116</c:v>
                </c:pt>
                <c:pt idx="8">
                  <c:v>19.603839272142569</c:v>
                </c:pt>
                <c:pt idx="9">
                  <c:v>20.032813354514438</c:v>
                </c:pt>
                <c:pt idx="10">
                  <c:v>22.496134686993507</c:v>
                </c:pt>
                <c:pt idx="11">
                  <c:v>31.545269100342654</c:v>
                </c:pt>
                <c:pt idx="12">
                  <c:v>40.855527053621692</c:v>
                </c:pt>
                <c:pt idx="13">
                  <c:v>47.330842756081303</c:v>
                </c:pt>
                <c:pt idx="14">
                  <c:v>53.435332894878961</c:v>
                </c:pt>
                <c:pt idx="15">
                  <c:v>57.345905400126959</c:v>
                </c:pt>
                <c:pt idx="16">
                  <c:v>59.728381534789662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1-C4E4-43C9-820E-E412C1371591}"/>
            </c:ext>
          </c:extLst>
        </c:ser>
        <c:ser>
          <c:idx val="0"/>
          <c:order val="2"/>
          <c:tx>
            <c:strRef>
              <c:f>'Scenario summary'!$Y$5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summary'!$Z$4:$AP$4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summary'!$Z$26:$AP$26</c:f>
              <c:numCache>
                <c:formatCode>0.0</c:formatCode>
                <c:ptCount val="17"/>
                <c:pt idx="0">
                  <c:v>39.973637597152617</c:v>
                </c:pt>
                <c:pt idx="1">
                  <c:v>33.917311689662135</c:v>
                </c:pt>
                <c:pt idx="2">
                  <c:v>29.904769369944667</c:v>
                </c:pt>
                <c:pt idx="3">
                  <c:v>26.896600898565374</c:v>
                </c:pt>
                <c:pt idx="4">
                  <c:v>27.178323702525571</c:v>
                </c:pt>
                <c:pt idx="5">
                  <c:v>24.339205707015111</c:v>
                </c:pt>
                <c:pt idx="6">
                  <c:v>22.03189730209435</c:v>
                </c:pt>
                <c:pt idx="7">
                  <c:v>20.386791190980116</c:v>
                </c:pt>
                <c:pt idx="8">
                  <c:v>19.603839272142569</c:v>
                </c:pt>
                <c:pt idx="9">
                  <c:v>20.032813354514438</c:v>
                </c:pt>
                <c:pt idx="10">
                  <c:v>22.496134686993507</c:v>
                </c:pt>
                <c:pt idx="11">
                  <c:v>24.188587671461693</c:v>
                </c:pt>
                <c:pt idx="12">
                  <c:v>24.198584711435224</c:v>
                </c:pt>
                <c:pt idx="13">
                  <c:v>24.085040476968928</c:v>
                </c:pt>
                <c:pt idx="14">
                  <c:v>23.838576292252945</c:v>
                </c:pt>
                <c:pt idx="15">
                  <c:v>23.275460530202491</c:v>
                </c:pt>
                <c:pt idx="16">
                  <c:v>22.563853602880009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2-C4E4-43C9-820E-E412C13715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537472"/>
        <c:axId val="142539008"/>
      </c:lineChart>
      <c:catAx>
        <c:axId val="1425374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3900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42539008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537472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98848921674334"/>
          <c:y val="5.968991155040379E-2"/>
          <c:w val="0.84931060111331302"/>
          <c:h val="0.81442803862027002"/>
        </c:manualLayout>
      </c:layout>
      <c:barChart>
        <c:barDir val="col"/>
        <c:grouping val="clustered"/>
        <c:varyColors val="0"/>
        <c:ser>
          <c:idx val="0"/>
          <c:order val="0"/>
          <c:tx>
            <c:v>Baseline</c:v>
          </c:tx>
          <c:spPr>
            <a:solidFill>
              <a:srgbClr val="002060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cat>
            <c:numRef>
              <c:f>'Financing needs'!$AC$4:$AJ$4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'Financing needs'!$AC$5:$AJ$5</c:f>
              <c:numCache>
                <c:formatCode>0.0</c:formatCode>
                <c:ptCount val="8"/>
                <c:pt idx="0">
                  <c:v>1.3500335448207919</c:v>
                </c:pt>
                <c:pt idx="1">
                  <c:v>2.759727487236618</c:v>
                </c:pt>
                <c:pt idx="2">
                  <c:v>2.9853382967227531</c:v>
                </c:pt>
                <c:pt idx="3">
                  <c:v>2.9756667133930348</c:v>
                </c:pt>
                <c:pt idx="4">
                  <c:v>2.3046569344336745</c:v>
                </c:pt>
                <c:pt idx="5">
                  <c:v>2.1013935439718536</c:v>
                </c:pt>
                <c:pt idx="6">
                  <c:v>2.7202540420421495</c:v>
                </c:pt>
                <c:pt idx="7">
                  <c:v>1.35049993772861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91-41F5-AF29-99AE6A390405}"/>
            </c:ext>
          </c:extLst>
        </c:ser>
        <c:ser>
          <c:idx val="1"/>
          <c:order val="1"/>
          <c:tx>
            <c:v>Stress</c:v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'Financing needs'!$AC$4:$AJ$4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'Financing needs'!$AC$21:$AJ$21</c:f>
              <c:numCache>
                <c:formatCode>0.0</c:formatCode>
                <c:ptCount val="8"/>
                <c:pt idx="0">
                  <c:v>1.3500335448207919</c:v>
                </c:pt>
                <c:pt idx="1">
                  <c:v>2.759727487236618</c:v>
                </c:pt>
                <c:pt idx="2">
                  <c:v>12.105170317838265</c:v>
                </c:pt>
                <c:pt idx="3">
                  <c:v>14.702685558963562</c:v>
                </c:pt>
                <c:pt idx="4">
                  <c:v>10.047490521836901</c:v>
                </c:pt>
                <c:pt idx="5">
                  <c:v>10.030744933928853</c:v>
                </c:pt>
                <c:pt idx="6">
                  <c:v>11.325559556269441</c:v>
                </c:pt>
                <c:pt idx="7">
                  <c:v>8.5223605820474706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91-41F5-AF29-99AE6A3904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3343616"/>
        <c:axId val="143345152"/>
      </c:barChart>
      <c:catAx>
        <c:axId val="1433436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345152"/>
        <c:crosses val="autoZero"/>
        <c:auto val="1"/>
        <c:lblAlgn val="ctr"/>
        <c:lblOffset val="100"/>
        <c:tickLblSkip val="2"/>
        <c:tickMarkSkip val="2"/>
        <c:noMultiLvlLbl val="0"/>
      </c:catAx>
      <c:valAx>
        <c:axId val="143345152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343616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12271565316122711"/>
          <c:y val="8.0416649489494452E-2"/>
          <c:w val="0.30808271076911176"/>
          <c:h val="0.218740981984581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035780062115932E-2"/>
          <c:y val="3.1948861011011444E-2"/>
          <c:w val="0.90286351706036749"/>
          <c:h val="0.8818635715533335"/>
        </c:manualLayout>
      </c:layout>
      <c:lineChart>
        <c:grouping val="standard"/>
        <c:varyColors val="0"/>
        <c:ser>
          <c:idx val="1"/>
          <c:order val="0"/>
          <c:tx>
            <c:strRef>
              <c:f>'Scenario summary'!$D$36</c:f>
              <c:strCache>
                <c:ptCount val="1"/>
                <c:pt idx="0">
                  <c:v>Stress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summary'!$E$4:$U$4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summary'!$E$36:$U$36</c:f>
              <c:numCache>
                <c:formatCode>0.0</c:formatCode>
                <c:ptCount val="17"/>
                <c:pt idx="0">
                  <c:v>7.9182503658295902</c:v>
                </c:pt>
                <c:pt idx="1">
                  <c:v>7.3234103343437136</c:v>
                </c:pt>
                <c:pt idx="2">
                  <c:v>6.9297571846960375</c:v>
                </c:pt>
                <c:pt idx="3">
                  <c:v>5.9364892870669825</c:v>
                </c:pt>
                <c:pt idx="4">
                  <c:v>5.4563147406560475</c:v>
                </c:pt>
                <c:pt idx="5">
                  <c:v>4.6523274518608275</c:v>
                </c:pt>
                <c:pt idx="6">
                  <c:v>4.3398207965115008</c:v>
                </c:pt>
                <c:pt idx="7">
                  <c:v>3.9647478963407314</c:v>
                </c:pt>
                <c:pt idx="8">
                  <c:v>4.0049616588825323</c:v>
                </c:pt>
                <c:pt idx="9">
                  <c:v>3.9174267391755468</c:v>
                </c:pt>
                <c:pt idx="10">
                  <c:v>4.360068400598907</c:v>
                </c:pt>
                <c:pt idx="11">
                  <c:v>4.8716182697738954</c:v>
                </c:pt>
                <c:pt idx="12">
                  <c:v>8.1658678730928447</c:v>
                </c:pt>
                <c:pt idx="13">
                  <c:v>10.725236679348722</c:v>
                </c:pt>
                <c:pt idx="14">
                  <c:v>11.530345967418313</c:v>
                </c:pt>
                <c:pt idx="15">
                  <c:v>13.553118973651868</c:v>
                </c:pt>
                <c:pt idx="16">
                  <c:v>14.622772310870355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0-DEFE-4D2E-8FBA-DBE64E4D9D7E}"/>
            </c:ext>
          </c:extLst>
        </c:ser>
        <c:ser>
          <c:idx val="0"/>
          <c:order val="1"/>
          <c:tx>
            <c:strRef>
              <c:f>'Scenario summary'!$D$35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'Scenario summary'!$E$4:$U$4</c:f>
              <c:numCache>
                <c:formatCode>General</c:formatCode>
                <c:ptCount val="1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  <c:pt idx="16">
                  <c:v>2021</c:v>
                </c:pt>
              </c:numCache>
            </c:numRef>
          </c:cat>
          <c:val>
            <c:numRef>
              <c:f>'Scenario summary'!$E$35:$U$35</c:f>
              <c:numCache>
                <c:formatCode>0.0</c:formatCode>
                <c:ptCount val="17"/>
                <c:pt idx="0">
                  <c:v>7.9182503658295902</c:v>
                </c:pt>
                <c:pt idx="1">
                  <c:v>7.3234103343437136</c:v>
                </c:pt>
                <c:pt idx="2">
                  <c:v>6.9297571846960375</c:v>
                </c:pt>
                <c:pt idx="3">
                  <c:v>5.9364892870669825</c:v>
                </c:pt>
                <c:pt idx="4">
                  <c:v>5.4563147406560475</c:v>
                </c:pt>
                <c:pt idx="5">
                  <c:v>4.6523274518608275</c:v>
                </c:pt>
                <c:pt idx="6">
                  <c:v>4.3398207965115008</c:v>
                </c:pt>
                <c:pt idx="7">
                  <c:v>3.9647478963407314</c:v>
                </c:pt>
                <c:pt idx="8">
                  <c:v>4.0049616588825323</c:v>
                </c:pt>
                <c:pt idx="9">
                  <c:v>3.9174267391755468</c:v>
                </c:pt>
                <c:pt idx="10">
                  <c:v>4.360068400598907</c:v>
                </c:pt>
                <c:pt idx="11">
                  <c:v>5.0920623484796961</c:v>
                </c:pt>
                <c:pt idx="12">
                  <c:v>5.6138363922278671</c:v>
                </c:pt>
                <c:pt idx="13">
                  <c:v>5.5353851830996437</c:v>
                </c:pt>
                <c:pt idx="14">
                  <c:v>5.2685540832186319</c:v>
                </c:pt>
                <c:pt idx="15">
                  <c:v>5.5854377772431123</c:v>
                </c:pt>
                <c:pt idx="16">
                  <c:v>5.5872778211217629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1-DEFE-4D2E-8FBA-DBE64E4D9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3362688"/>
        <c:axId val="143368576"/>
      </c:lineChart>
      <c:catAx>
        <c:axId val="1433626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36857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43368576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362688"/>
        <c:crosses val="autoZero"/>
        <c:crossBetween val="between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1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07378244386119"/>
          <c:y val="4.6015833698575342E-2"/>
          <c:w val="0.80681539807524061"/>
          <c:h val="0.81840466950673529"/>
        </c:manualLayout>
      </c:layout>
      <c:lineChart>
        <c:grouping val="standard"/>
        <c:varyColors val="0"/>
        <c:ser>
          <c:idx val="2"/>
          <c:order val="2"/>
          <c:tx>
            <c:strRef>
              <c:f>'Long-run'!$D$20</c:f>
              <c:strCache>
                <c:ptCount val="1"/>
                <c:pt idx="0">
                  <c:v>Balance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numRef>
              <c:f>'Long-run'!$E$6:$AS$6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'Long-run'!$E$20:$AS$20</c:f>
              <c:numCache>
                <c:formatCode>0.0</c:formatCode>
                <c:ptCount val="41"/>
                <c:pt idx="0">
                  <c:v>1.2111797162589031</c:v>
                </c:pt>
                <c:pt idx="1">
                  <c:v>2.0447798560217101</c:v>
                </c:pt>
                <c:pt idx="2">
                  <c:v>2.2534329960107806</c:v>
                </c:pt>
                <c:pt idx="3">
                  <c:v>0.88489010391339351</c:v>
                </c:pt>
                <c:pt idx="4">
                  <c:v>-0.25556059847670537</c:v>
                </c:pt>
                <c:pt idx="5">
                  <c:v>-2.1256735386815939</c:v>
                </c:pt>
                <c:pt idx="6">
                  <c:v>-2.3176491739052119</c:v>
                </c:pt>
                <c:pt idx="7">
                  <c:v>-1.756700261281672</c:v>
                </c:pt>
                <c:pt idx="8">
                  <c:v>-1.5231654523302245</c:v>
                </c:pt>
                <c:pt idx="9">
                  <c:v>-1.1334074792056921</c:v>
                </c:pt>
                <c:pt idx="10">
                  <c:v>-0.81212046908949798</c:v>
                </c:pt>
                <c:pt idx="11">
                  <c:v>-0.70036499914616879</c:v>
                </c:pt>
                <c:pt idx="12">
                  <c:v>-1.0447017858132759</c:v>
                </c:pt>
                <c:pt idx="13">
                  <c:v>-1.22189939714458</c:v>
                </c:pt>
                <c:pt idx="14">
                  <c:v>-1.3735789938406071</c:v>
                </c:pt>
                <c:pt idx="15">
                  <c:v>-1.5337421158039737</c:v>
                </c:pt>
                <c:pt idx="16">
                  <c:v>-1.7023757057166806</c:v>
                </c:pt>
                <c:pt idx="17">
                  <c:v>-1.879466726357756</c:v>
                </c:pt>
                <c:pt idx="18">
                  <c:v>-2.0650021605723037</c:v>
                </c:pt>
                <c:pt idx="19">
                  <c:v>-2.2589690112406422</c:v>
                </c:pt>
                <c:pt idx="20">
                  <c:v>-2.4613543012474244</c:v>
                </c:pt>
                <c:pt idx="21">
                  <c:v>-2.6721450734509111</c:v>
                </c:pt>
                <c:pt idx="22">
                  <c:v>-2.8913283906521827</c:v>
                </c:pt>
                <c:pt idx="23">
                  <c:v>-3.1188913355644483</c:v>
                </c:pt>
                <c:pt idx="24">
                  <c:v>-3.3548210107824139</c:v>
                </c:pt>
                <c:pt idx="25">
                  <c:v>-3.5991045387516793</c:v>
                </c:pt>
                <c:pt idx="26">
                  <c:v>-3.8517290617381703</c:v>
                </c:pt>
                <c:pt idx="27">
                  <c:v>-4.1126817417976502</c:v>
                </c:pt>
                <c:pt idx="28">
                  <c:v>-4.3819497607452531</c:v>
                </c:pt>
                <c:pt idx="29">
                  <c:v>-4.6595203201250763</c:v>
                </c:pt>
                <c:pt idx="30">
                  <c:v>-4.945380641179784</c:v>
                </c:pt>
                <c:pt idx="31">
                  <c:v>-5.2395179648203447</c:v>
                </c:pt>
                <c:pt idx="32">
                  <c:v>-5.5419195515957194</c:v>
                </c:pt>
                <c:pt idx="33">
                  <c:v>-5.8525726816626342</c:v>
                </c:pt>
                <c:pt idx="34">
                  <c:v>-6.1714646547554288</c:v>
                </c:pt>
                <c:pt idx="35">
                  <c:v>-6.4985827901559032</c:v>
                </c:pt>
                <c:pt idx="36">
                  <c:v>-6.8339144266632168</c:v>
                </c:pt>
                <c:pt idx="37">
                  <c:v>-7.1774469225638837</c:v>
                </c:pt>
                <c:pt idx="38">
                  <c:v>-7.5291676556017579</c:v>
                </c:pt>
                <c:pt idx="39">
                  <c:v>-7.8890640229481139</c:v>
                </c:pt>
                <c:pt idx="40">
                  <c:v>-8.2571234411716752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0-F8E4-4233-A318-3807F91AACE7}"/>
            </c:ext>
          </c:extLst>
        </c:ser>
        <c:ser>
          <c:idx val="3"/>
          <c:order val="3"/>
          <c:tx>
            <c:strRef>
              <c:f>'Long-run'!$D$49</c:f>
              <c:strCache>
                <c:ptCount val="1"/>
                <c:pt idx="0">
                  <c:v>Balance</c:v>
                </c:pt>
              </c:strCache>
            </c:strRef>
          </c:tx>
          <c:spPr>
            <a:ln w="28575" cap="rnd">
              <a:solidFill>
                <a:srgbClr val="C0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'Long-run'!$E$6:$AS$6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'Long-run'!$E$49:$AS$49</c:f>
              <c:numCache>
                <c:formatCode>0.0</c:formatCode>
                <c:ptCount val="41"/>
                <c:pt idx="0">
                  <c:v>-0.21741542820711662</c:v>
                </c:pt>
                <c:pt idx="1">
                  <c:v>2.0447798560217101</c:v>
                </c:pt>
                <c:pt idx="2">
                  <c:v>2.2534329960107806</c:v>
                </c:pt>
                <c:pt idx="3">
                  <c:v>0.88489010391339351</c:v>
                </c:pt>
                <c:pt idx="4">
                  <c:v>-0.25556059847670537</c:v>
                </c:pt>
                <c:pt idx="5">
                  <c:v>-2.1256735386815939</c:v>
                </c:pt>
                <c:pt idx="6">
                  <c:v>-11.028084522381111</c:v>
                </c:pt>
                <c:pt idx="7">
                  <c:v>-11.901191740922265</c:v>
                </c:pt>
                <c:pt idx="8">
                  <c:v>-7.615876273457074</c:v>
                </c:pt>
                <c:pt idx="9">
                  <c:v>-6.567023877496986</c:v>
                </c:pt>
                <c:pt idx="10">
                  <c:v>-5.8361449964163041</c:v>
                </c:pt>
                <c:pt idx="11">
                  <c:v>-4.7325048379046679</c:v>
                </c:pt>
                <c:pt idx="12">
                  <c:v>-4.9014616768315822</c:v>
                </c:pt>
                <c:pt idx="13">
                  <c:v>-4.7367834792950783</c:v>
                </c:pt>
                <c:pt idx="14">
                  <c:v>-4.5604153480402747</c:v>
                </c:pt>
                <c:pt idx="15">
                  <c:v>-4.3723752754909766</c:v>
                </c:pt>
                <c:pt idx="16">
                  <c:v>-4.5376812263781385</c:v>
                </c:pt>
                <c:pt idx="17">
                  <c:v>-4.711449729690095</c:v>
                </c:pt>
                <c:pt idx="18">
                  <c:v>-4.8936677603889294</c:v>
                </c:pt>
                <c:pt idx="19">
                  <c:v>-5.0843223134840976</c:v>
                </c:pt>
                <c:pt idx="20">
                  <c:v>-5.2834004040015126</c:v>
                </c:pt>
                <c:pt idx="21">
                  <c:v>-5.4908890669527723</c:v>
                </c:pt>
                <c:pt idx="22">
                  <c:v>-5.7067753573043767</c:v>
                </c:pt>
                <c:pt idx="23">
                  <c:v>-5.9310463499470263</c:v>
                </c:pt>
                <c:pt idx="24">
                  <c:v>-6.1636891396649318</c:v>
                </c:pt>
                <c:pt idx="25">
                  <c:v>-6.4046908411052383</c:v>
                </c:pt>
                <c:pt idx="26">
                  <c:v>-6.6540385887474311</c:v>
                </c:pt>
                <c:pt idx="27">
                  <c:v>-6.9117195368727735</c:v>
                </c:pt>
                <c:pt idx="28">
                  <c:v>-7.1777208595339186</c:v>
                </c:pt>
                <c:pt idx="29">
                  <c:v>-7.4520297505243933</c:v>
                </c:pt>
                <c:pt idx="30">
                  <c:v>-7.7346334233482459</c:v>
                </c:pt>
                <c:pt idx="31">
                  <c:v>-8.0255191111897073</c:v>
                </c:pt>
                <c:pt idx="32">
                  <c:v>-8.3246740668829347</c:v>
                </c:pt>
                <c:pt idx="33">
                  <c:v>-8.6320855628816791</c:v>
                </c:pt>
                <c:pt idx="34">
                  <c:v>-8.9477408912292145</c:v>
                </c:pt>
                <c:pt idx="35">
                  <c:v>-9.2716273635280491</c:v>
                </c:pt>
                <c:pt idx="36">
                  <c:v>-9.6037323109099333</c:v>
                </c:pt>
                <c:pt idx="37">
                  <c:v>-9.9440430840057346</c:v>
                </c:pt>
                <c:pt idx="38">
                  <c:v>-10.292547052915459</c:v>
                </c:pt>
                <c:pt idx="39">
                  <c:v>-10.649231607178276</c:v>
                </c:pt>
                <c:pt idx="40">
                  <c:v>-11.01408415574258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1-F8E4-4233-A318-3807F91AAC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725312"/>
        <c:axId val="143726848"/>
      </c:lineChart>
      <c:lineChart>
        <c:grouping val="standard"/>
        <c:varyColors val="0"/>
        <c:ser>
          <c:idx val="0"/>
          <c:order val="0"/>
          <c:tx>
            <c:strRef>
              <c:f>'Long-run'!$D$16</c:f>
              <c:strCache>
                <c:ptCount val="1"/>
                <c:pt idx="0">
                  <c:v>Revenue</c:v>
                </c:pt>
              </c:strCache>
            </c:strRef>
          </c:tx>
          <c:spPr>
            <a:ln w="28575" cap="rnd">
              <a:solidFill>
                <a:schemeClr val="bg1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'Long-run'!$E$6:$AS$6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'Long-run'!$E$16:$AS$16</c:f>
              <c:numCache>
                <c:formatCode>0.0</c:formatCode>
                <c:ptCount val="41"/>
                <c:pt idx="0">
                  <c:v>26.033844968811433</c:v>
                </c:pt>
                <c:pt idx="1">
                  <c:v>27.171311034534103</c:v>
                </c:pt>
                <c:pt idx="2">
                  <c:v>27.624057730900624</c:v>
                </c:pt>
                <c:pt idx="3">
                  <c:v>27.846077492349469</c:v>
                </c:pt>
                <c:pt idx="4">
                  <c:v>27.699246838384344</c:v>
                </c:pt>
                <c:pt idx="5">
                  <c:v>24.84844766016937</c:v>
                </c:pt>
                <c:pt idx="6">
                  <c:v>24.562299012718665</c:v>
                </c:pt>
                <c:pt idx="7">
                  <c:v>24.904530778784398</c:v>
                </c:pt>
                <c:pt idx="8">
                  <c:v>24.837305159299419</c:v>
                </c:pt>
                <c:pt idx="9">
                  <c:v>24.905052275647837</c:v>
                </c:pt>
                <c:pt idx="10">
                  <c:v>25.018176436708021</c:v>
                </c:pt>
                <c:pt idx="11">
                  <c:v>24.999835013050877</c:v>
                </c:pt>
                <c:pt idx="12">
                  <c:v>24.999835013050877</c:v>
                </c:pt>
                <c:pt idx="13">
                  <c:v>24.999835013050877</c:v>
                </c:pt>
                <c:pt idx="14">
                  <c:v>25.035835013050878</c:v>
                </c:pt>
                <c:pt idx="15">
                  <c:v>25.07183501305088</c:v>
                </c:pt>
                <c:pt idx="16">
                  <c:v>25.107835013050881</c:v>
                </c:pt>
                <c:pt idx="17">
                  <c:v>25.143835013050882</c:v>
                </c:pt>
                <c:pt idx="18">
                  <c:v>25.179835013050884</c:v>
                </c:pt>
                <c:pt idx="19">
                  <c:v>25.215835013050885</c:v>
                </c:pt>
                <c:pt idx="20">
                  <c:v>25.251835013050886</c:v>
                </c:pt>
                <c:pt idx="21">
                  <c:v>25.287835013050888</c:v>
                </c:pt>
                <c:pt idx="22">
                  <c:v>25.323835013050889</c:v>
                </c:pt>
                <c:pt idx="23">
                  <c:v>25.35983501305089</c:v>
                </c:pt>
                <c:pt idx="24">
                  <c:v>25.395835013050892</c:v>
                </c:pt>
                <c:pt idx="25">
                  <c:v>25.431835013050893</c:v>
                </c:pt>
                <c:pt idx="26">
                  <c:v>25.467835013050895</c:v>
                </c:pt>
                <c:pt idx="27">
                  <c:v>25.503835013050896</c:v>
                </c:pt>
                <c:pt idx="28">
                  <c:v>25.539835013050897</c:v>
                </c:pt>
                <c:pt idx="29">
                  <c:v>25.575835013050899</c:v>
                </c:pt>
                <c:pt idx="30">
                  <c:v>25.6118350130509</c:v>
                </c:pt>
                <c:pt idx="31">
                  <c:v>25.647835013050901</c:v>
                </c:pt>
                <c:pt idx="32">
                  <c:v>25.683835013050903</c:v>
                </c:pt>
                <c:pt idx="33">
                  <c:v>25.719835013050904</c:v>
                </c:pt>
                <c:pt idx="34">
                  <c:v>25.755835013050906</c:v>
                </c:pt>
                <c:pt idx="35">
                  <c:v>25.791835013050907</c:v>
                </c:pt>
                <c:pt idx="36">
                  <c:v>25.827835013050908</c:v>
                </c:pt>
                <c:pt idx="37">
                  <c:v>25.86383501305091</c:v>
                </c:pt>
                <c:pt idx="38">
                  <c:v>25.899835013050911</c:v>
                </c:pt>
                <c:pt idx="39">
                  <c:v>25.935835013050912</c:v>
                </c:pt>
                <c:pt idx="40">
                  <c:v>25.971835013050914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2-F8E4-4233-A318-3807F91AACE7}"/>
            </c:ext>
          </c:extLst>
        </c:ser>
        <c:ser>
          <c:idx val="1"/>
          <c:order val="1"/>
          <c:tx>
            <c:strRef>
              <c:f>'Long-run'!$D$18</c:f>
              <c:strCache>
                <c:ptCount val="1"/>
                <c:pt idx="0">
                  <c:v>   Primary Expenditure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cat>
            <c:numRef>
              <c:f>'Long-run'!$E$6:$AS$6</c:f>
              <c:numCache>
                <c:formatCode>General</c:formatCode>
                <c:ptCount val="4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  <c:pt idx="13">
                  <c:v>2023</c:v>
                </c:pt>
                <c:pt idx="14">
                  <c:v>2024</c:v>
                </c:pt>
                <c:pt idx="15">
                  <c:v>2025</c:v>
                </c:pt>
                <c:pt idx="16">
                  <c:v>2026</c:v>
                </c:pt>
                <c:pt idx="17">
                  <c:v>2027</c:v>
                </c:pt>
                <c:pt idx="18">
                  <c:v>2028</c:v>
                </c:pt>
                <c:pt idx="19">
                  <c:v>2029</c:v>
                </c:pt>
                <c:pt idx="20">
                  <c:v>2030</c:v>
                </c:pt>
                <c:pt idx="21">
                  <c:v>2031</c:v>
                </c:pt>
                <c:pt idx="22">
                  <c:v>2032</c:v>
                </c:pt>
                <c:pt idx="23">
                  <c:v>2033</c:v>
                </c:pt>
                <c:pt idx="24">
                  <c:v>2034</c:v>
                </c:pt>
                <c:pt idx="25">
                  <c:v>2035</c:v>
                </c:pt>
                <c:pt idx="26">
                  <c:v>2036</c:v>
                </c:pt>
                <c:pt idx="27">
                  <c:v>2037</c:v>
                </c:pt>
                <c:pt idx="28">
                  <c:v>2038</c:v>
                </c:pt>
                <c:pt idx="29">
                  <c:v>2039</c:v>
                </c:pt>
                <c:pt idx="30">
                  <c:v>2040</c:v>
                </c:pt>
                <c:pt idx="31">
                  <c:v>2041</c:v>
                </c:pt>
                <c:pt idx="32">
                  <c:v>2042</c:v>
                </c:pt>
                <c:pt idx="33">
                  <c:v>2043</c:v>
                </c:pt>
                <c:pt idx="34">
                  <c:v>2044</c:v>
                </c:pt>
                <c:pt idx="35">
                  <c:v>2045</c:v>
                </c:pt>
                <c:pt idx="36">
                  <c:v>2046</c:v>
                </c:pt>
                <c:pt idx="37">
                  <c:v>2047</c:v>
                </c:pt>
                <c:pt idx="38">
                  <c:v>2048</c:v>
                </c:pt>
                <c:pt idx="39">
                  <c:v>2049</c:v>
                </c:pt>
                <c:pt idx="40">
                  <c:v>2050</c:v>
                </c:pt>
              </c:numCache>
            </c:numRef>
          </c:cat>
          <c:val>
            <c:numRef>
              <c:f>'Long-run'!$E$18:$AS$18</c:f>
              <c:numCache>
                <c:formatCode>0.0</c:formatCode>
                <c:ptCount val="41"/>
                <c:pt idx="0">
                  <c:v>26.251260397018548</c:v>
                </c:pt>
                <c:pt idx="1">
                  <c:v>23.947344971550855</c:v>
                </c:pt>
                <c:pt idx="2">
                  <c:v>24.275400487120013</c:v>
                </c:pt>
                <c:pt idx="3">
                  <c:v>25.845962661364762</c:v>
                </c:pt>
                <c:pt idx="4">
                  <c:v>26.86970973466395</c:v>
                </c:pt>
                <c:pt idx="5">
                  <c:v>25.890711884380558</c:v>
                </c:pt>
                <c:pt idx="6">
                  <c:v>25.629220606676228</c:v>
                </c:pt>
                <c:pt idx="7">
                  <c:v>25.263131427893082</c:v>
                </c:pt>
                <c:pt idx="8">
                  <c:v>24.985630101960542</c:v>
                </c:pt>
                <c:pt idx="9">
                  <c:v>24.726323606257147</c:v>
                </c:pt>
                <c:pt idx="10">
                  <c:v>24.432922227924294</c:v>
                </c:pt>
                <c:pt idx="11">
                  <c:v>24.303389775195818</c:v>
                </c:pt>
                <c:pt idx="12">
                  <c:v>24.80206642783445</c:v>
                </c:pt>
                <c:pt idx="13">
                  <c:v>24.992066427834452</c:v>
                </c:pt>
                <c:pt idx="14">
                  <c:v>25.182066427834453</c:v>
                </c:pt>
                <c:pt idx="15">
                  <c:v>25.372066427834454</c:v>
                </c:pt>
                <c:pt idx="16">
                  <c:v>25.562066427834456</c:v>
                </c:pt>
                <c:pt idx="17">
                  <c:v>25.752066427834457</c:v>
                </c:pt>
                <c:pt idx="18">
                  <c:v>25.942066427834458</c:v>
                </c:pt>
                <c:pt idx="19">
                  <c:v>26.132066427834459</c:v>
                </c:pt>
                <c:pt idx="20">
                  <c:v>26.322066427834461</c:v>
                </c:pt>
                <c:pt idx="21">
                  <c:v>26.512066427834462</c:v>
                </c:pt>
                <c:pt idx="22">
                  <c:v>26.702066427834463</c:v>
                </c:pt>
                <c:pt idx="23">
                  <c:v>26.892066427834465</c:v>
                </c:pt>
                <c:pt idx="24">
                  <c:v>27.082066427834466</c:v>
                </c:pt>
                <c:pt idx="25">
                  <c:v>27.272066427834467</c:v>
                </c:pt>
                <c:pt idx="26">
                  <c:v>27.462066427834468</c:v>
                </c:pt>
                <c:pt idx="27">
                  <c:v>27.65206642783447</c:v>
                </c:pt>
                <c:pt idx="28">
                  <c:v>27.842066427834471</c:v>
                </c:pt>
                <c:pt idx="29">
                  <c:v>28.032066427834472</c:v>
                </c:pt>
                <c:pt idx="30">
                  <c:v>28.222066427834474</c:v>
                </c:pt>
                <c:pt idx="31">
                  <c:v>28.412066427834475</c:v>
                </c:pt>
                <c:pt idx="32">
                  <c:v>28.602066427834476</c:v>
                </c:pt>
                <c:pt idx="33">
                  <c:v>28.792066427834477</c:v>
                </c:pt>
                <c:pt idx="34">
                  <c:v>28.982066427834479</c:v>
                </c:pt>
                <c:pt idx="35">
                  <c:v>29.17206642783448</c:v>
                </c:pt>
                <c:pt idx="36">
                  <c:v>29.362066427834481</c:v>
                </c:pt>
                <c:pt idx="37">
                  <c:v>29.552066427834482</c:v>
                </c:pt>
                <c:pt idx="38">
                  <c:v>29.742066427834484</c:v>
                </c:pt>
                <c:pt idx="39">
                  <c:v>29.932066427834485</c:v>
                </c:pt>
                <c:pt idx="40">
                  <c:v>30.122066427834486</c:v>
                </c:pt>
              </c:numCache>
            </c:numRef>
          </c:val>
          <c:smooth val="0"/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3-F8E4-4233-A318-3807F91AAC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730176"/>
        <c:axId val="143728640"/>
      </c:lineChart>
      <c:catAx>
        <c:axId val="14372531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726848"/>
        <c:crosses val="autoZero"/>
        <c:auto val="1"/>
        <c:lblAlgn val="ctr"/>
        <c:lblOffset val="100"/>
        <c:tickLblSkip val="10"/>
        <c:tickMarkSkip val="10"/>
        <c:noMultiLvlLbl val="0"/>
      </c:catAx>
      <c:valAx>
        <c:axId val="143726848"/>
        <c:scaling>
          <c:orientation val="minMax"/>
          <c:max val="20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725312"/>
        <c:crosses val="autoZero"/>
        <c:crossBetween val="between"/>
      </c:valAx>
      <c:valAx>
        <c:axId val="143728640"/>
        <c:scaling>
          <c:orientation val="minMax"/>
          <c:min val="10"/>
        </c:scaling>
        <c:delete val="0"/>
        <c:axPos val="r"/>
        <c:numFmt formatCode="0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730176"/>
        <c:crosses val="max"/>
        <c:crossBetween val="between"/>
      </c:valAx>
      <c:catAx>
        <c:axId val="1437301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3728640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609777376489675"/>
          <c:y val="5.5591276896839514E-2"/>
          <c:w val="0.60545601539191696"/>
          <c:h val="0.827106450403377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'Balance Sheet'!$Y$31</c:f>
              <c:strCache>
                <c:ptCount val="1"/>
                <c:pt idx="0">
                  <c:v>Liabilities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'[2]Balance Sheet'!$R$71:$R$78</c:f>
              <c:strCache>
                <c:ptCount val="8"/>
                <c:pt idx="0">
                  <c:v>Stress</c:v>
                </c:pt>
                <c:pt idx="1">
                  <c:v>Baseline</c:v>
                </c:pt>
                <c:pt idx="3">
                  <c:v>Stress</c:v>
                </c:pt>
                <c:pt idx="4">
                  <c:v>Baseline</c:v>
                </c:pt>
                <c:pt idx="6">
                  <c:v>Stress</c:v>
                </c:pt>
                <c:pt idx="7">
                  <c:v>Baseline</c:v>
                </c:pt>
              </c:strCache>
            </c:strRef>
          </c:cat>
          <c:val>
            <c:numRef>
              <c:f>'Balance Sheet'!$Y$32:$Y$39</c:f>
              <c:numCache>
                <c:formatCode>#,##0.0</c:formatCode>
                <c:ptCount val="8"/>
                <c:pt idx="0">
                  <c:v>-135.15523761439647</c:v>
                </c:pt>
                <c:pt idx="1">
                  <c:v>-96.455734509550666</c:v>
                </c:pt>
                <c:pt idx="3">
                  <c:v>-643.39130349331367</c:v>
                </c:pt>
                <c:pt idx="4">
                  <c:v>-911.05537891279801</c:v>
                </c:pt>
                <c:pt idx="6">
                  <c:v>-64.325375622856129</c:v>
                </c:pt>
                <c:pt idx="7">
                  <c:v>-60.86567795033028</c:v>
                </c:pt>
              </c:numCache>
            </c:numRef>
          </c:val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0-619E-420D-8873-5F271F62C16C}"/>
            </c:ext>
          </c:extLst>
        </c:ser>
        <c:ser>
          <c:idx val="1"/>
          <c:order val="1"/>
          <c:tx>
            <c:strRef>
              <c:f>'Balance Sheet'!$Z$31</c:f>
              <c:strCache>
                <c:ptCount val="1"/>
                <c:pt idx="0">
                  <c:v>Assets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'[2]Balance Sheet'!$R$71:$R$78</c:f>
              <c:strCache>
                <c:ptCount val="8"/>
                <c:pt idx="0">
                  <c:v>Stress</c:v>
                </c:pt>
                <c:pt idx="1">
                  <c:v>Baseline</c:v>
                </c:pt>
                <c:pt idx="3">
                  <c:v>Stress</c:v>
                </c:pt>
                <c:pt idx="4">
                  <c:v>Baseline</c:v>
                </c:pt>
                <c:pt idx="6">
                  <c:v>Stress</c:v>
                </c:pt>
                <c:pt idx="7">
                  <c:v>Baseline</c:v>
                </c:pt>
              </c:strCache>
            </c:strRef>
          </c:cat>
          <c:val>
            <c:numRef>
              <c:f>'Balance Sheet'!$Z$32:$Z$39</c:f>
              <c:numCache>
                <c:formatCode>General</c:formatCode>
                <c:ptCount val="8"/>
                <c:pt idx="3" formatCode="#,##0.0">
                  <c:v>499.82747856923481</c:v>
                </c:pt>
                <c:pt idx="4" formatCode="#,##0.0">
                  <c:v>795.92189333941542</c:v>
                </c:pt>
                <c:pt idx="6" formatCode="#,##0.0">
                  <c:v>55.916788313173697</c:v>
                </c:pt>
                <c:pt idx="7" formatCode="#,##0.0">
                  <c:v>42.187926886498417</c:v>
                </c:pt>
              </c:numCache>
            </c:numRef>
          </c:val>
          <c:extLst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p="http://schemas.openxmlformats.org/presentationml/2006/main" xmlns:a14="http://schemas.microsoft.com/office/drawing/2010/main" xmlns:mc="http://schemas.openxmlformats.org/markup-compatibility/2006">
            <c:ext xmlns:c16="http://schemas.microsoft.com/office/drawing/2014/chart" uri="{C3380CC4-5D6E-409C-BE32-E72D297353CC}">
              <c16:uniqueId val="{00000001-619E-420D-8873-5F271F62C1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43769600"/>
        <c:axId val="143771136"/>
      </c:barChart>
      <c:catAx>
        <c:axId val="143769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771136"/>
        <c:crosses val="autoZero"/>
        <c:auto val="1"/>
        <c:lblAlgn val="ctr"/>
        <c:lblOffset val="100"/>
        <c:noMultiLvlLbl val="0"/>
      </c:catAx>
      <c:valAx>
        <c:axId val="143771136"/>
        <c:scaling>
          <c:orientation val="minMax"/>
          <c:min val="-1000"/>
        </c:scaling>
        <c:delete val="0"/>
        <c:axPos val="b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3769600"/>
        <c:crosses val="autoZero"/>
        <c:crossBetween val="between"/>
        <c:majorUnit val="250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0.3585188326171681"/>
          <c:y val="0.16455846245025821"/>
          <c:w val="0.1992342565570912"/>
          <c:h val="0.17048852764372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2CE9B9-39A2-46CE-B493-453B16CC51C0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DED683-C986-46E6-9505-97101CE80003}">
      <dgm:prSet phldrT="[Text]"/>
      <dgm:spPr>
        <a:solidFill>
          <a:schemeClr val="bg1">
            <a:lumMod val="50000"/>
          </a:schemeClr>
        </a:solidFill>
      </dgm:spPr>
      <dgm:t>
        <a:bodyPr/>
        <a:lstStyle/>
        <a:p>
          <a:r>
            <a:t>Objava i analiza rizika</a:t>
          </a:r>
        </a:p>
      </dgm:t>
    </dgm:pt>
    <dgm:pt modelId="{26801BDB-A8DE-4322-9BAA-A9BD3D25A1F0}" type="parTrans" cxnId="{E2BFE866-71BE-409F-A3ED-82368FF5D3B7}">
      <dgm:prSet/>
      <dgm:spPr/>
      <dgm:t>
        <a:bodyPr/>
        <a:lstStyle/>
        <a:p>
          <a:endParaRPr lang="en-US"/>
        </a:p>
      </dgm:t>
    </dgm:pt>
    <dgm:pt modelId="{269BF03C-2ECB-4BD7-9678-BC07E1BE2FE6}" type="sibTrans" cxnId="{E2BFE866-71BE-409F-A3ED-82368FF5D3B7}">
      <dgm:prSet/>
      <dgm:spPr/>
      <dgm:t>
        <a:bodyPr/>
        <a:lstStyle/>
        <a:p>
          <a:endParaRPr lang="en-US"/>
        </a:p>
      </dgm:t>
    </dgm:pt>
    <dgm:pt modelId="{74211096-E51C-4832-A2EC-EFFEF80EE597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1850" dirty="0"/>
            <a:t>Makorekonomski rizici</a:t>
          </a:r>
        </a:p>
      </dgm:t>
    </dgm:pt>
    <dgm:pt modelId="{7B1C9D9C-2BBC-4A15-85C4-1AFDFE2111FA}" type="parTrans" cxnId="{0701550F-F554-416B-B9E5-4F1CB001B3FE}">
      <dgm:prSet/>
      <dgm:spPr/>
      <dgm:t>
        <a:bodyPr/>
        <a:lstStyle/>
        <a:p>
          <a:endParaRPr lang="en-US"/>
        </a:p>
      </dgm:t>
    </dgm:pt>
    <dgm:pt modelId="{075B1C26-851B-4CCE-9B36-42530FC578E6}" type="sibTrans" cxnId="{0701550F-F554-416B-B9E5-4F1CB001B3FE}">
      <dgm:prSet/>
      <dgm:spPr/>
      <dgm:t>
        <a:bodyPr/>
        <a:lstStyle/>
        <a:p>
          <a:endParaRPr lang="en-US"/>
        </a:p>
      </dgm:t>
    </dgm:pt>
    <dgm:pt modelId="{7615D49B-B7B6-4744-8476-298EBFDC117E}">
      <dgm:prSet phldrT="[Text]"/>
      <dgm:spPr>
        <a:solidFill>
          <a:srgbClr val="C00000"/>
        </a:solidFill>
      </dgm:spPr>
      <dgm:t>
        <a:bodyPr/>
        <a:lstStyle/>
        <a:p>
          <a:r>
            <a:t>Upravljanje rizicima</a:t>
          </a:r>
        </a:p>
      </dgm:t>
    </dgm:pt>
    <dgm:pt modelId="{0FD44274-A752-469D-95DF-25C9E4F127CD}" type="parTrans" cxnId="{6A131762-848F-4B84-BB53-F12410BC0261}">
      <dgm:prSet/>
      <dgm:spPr/>
      <dgm:t>
        <a:bodyPr/>
        <a:lstStyle/>
        <a:p>
          <a:endParaRPr lang="en-US"/>
        </a:p>
      </dgm:t>
    </dgm:pt>
    <dgm:pt modelId="{B3B8FCFF-2752-4A14-BFA2-6F6D93493B63}" type="sibTrans" cxnId="{6A131762-848F-4B84-BB53-F12410BC0261}">
      <dgm:prSet/>
      <dgm:spPr/>
      <dgm:t>
        <a:bodyPr/>
        <a:lstStyle/>
        <a:p>
          <a:endParaRPr lang="en-US"/>
        </a:p>
      </dgm:t>
    </dgm:pt>
    <dgm:pt modelId="{BECF0523-C570-46EF-975C-8FB7BD63E2FF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50" dirty="0"/>
            <a:t>Rezervna sredstva u proračunu</a:t>
          </a:r>
        </a:p>
      </dgm:t>
    </dgm:pt>
    <dgm:pt modelId="{EA4314EA-F040-48D1-B7CA-4AA6785EE8AE}" type="parTrans" cxnId="{90891B42-94AB-4E93-B672-0C1E28CA0A06}">
      <dgm:prSet/>
      <dgm:spPr/>
      <dgm:t>
        <a:bodyPr/>
        <a:lstStyle/>
        <a:p>
          <a:endParaRPr lang="en-US"/>
        </a:p>
      </dgm:t>
    </dgm:pt>
    <dgm:pt modelId="{B2ECDD39-17BD-424F-8339-653098953050}" type="sibTrans" cxnId="{90891B42-94AB-4E93-B672-0C1E28CA0A06}">
      <dgm:prSet/>
      <dgm:spPr/>
      <dgm:t>
        <a:bodyPr/>
        <a:lstStyle/>
        <a:p>
          <a:endParaRPr lang="en-US"/>
        </a:p>
      </dgm:t>
    </dgm:pt>
    <dgm:pt modelId="{7CDB1E4F-650B-477E-8616-04A5AA01F50D}">
      <dgm:prSet phldrT="[Text]"/>
      <dgm:spPr>
        <a:solidFill>
          <a:srgbClr val="000066"/>
        </a:solidFill>
      </dgm:spPr>
      <dgm:t>
        <a:bodyPr/>
        <a:lstStyle/>
        <a:p>
          <a:r>
            <a:t>Fiskalna koordinacija</a:t>
          </a:r>
        </a:p>
      </dgm:t>
    </dgm:pt>
    <dgm:pt modelId="{D02BF1D4-9E29-4E7B-8C2E-057093C823AA}" type="parTrans" cxnId="{7F46235C-6167-43F0-9CB0-1505B76CD859}">
      <dgm:prSet/>
      <dgm:spPr/>
      <dgm:t>
        <a:bodyPr/>
        <a:lstStyle/>
        <a:p>
          <a:endParaRPr lang="en-US"/>
        </a:p>
      </dgm:t>
    </dgm:pt>
    <dgm:pt modelId="{C35814E2-06B8-4FE6-BE61-82F932F08177}" type="sibTrans" cxnId="{7F46235C-6167-43F0-9CB0-1505B76CD859}">
      <dgm:prSet/>
      <dgm:spPr/>
      <dgm:t>
        <a:bodyPr/>
        <a:lstStyle/>
        <a:p>
          <a:endParaRPr lang="en-US"/>
        </a:p>
      </dgm:t>
    </dgm:pt>
    <dgm:pt modelId="{258A629D-8366-4A61-8A77-C10AFE304194}">
      <dgm:prSet phldrT="[Text]"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/>
        <a:lstStyle/>
        <a:p>
          <a:r>
            <a:rPr lang="en-US" sz="1850" dirty="0"/>
            <a:t>Lokalne vlasti</a:t>
          </a:r>
        </a:p>
      </dgm:t>
    </dgm:pt>
    <dgm:pt modelId="{C653A2AF-578C-45ED-8FF0-FB3FC4BBEB48}" type="parTrans" cxnId="{5326FEE3-591B-47DE-9539-CF7AE973357E}">
      <dgm:prSet/>
      <dgm:spPr/>
      <dgm:t>
        <a:bodyPr/>
        <a:lstStyle/>
        <a:p>
          <a:endParaRPr lang="en-US"/>
        </a:p>
      </dgm:t>
    </dgm:pt>
    <dgm:pt modelId="{7279CD13-07B6-474A-908C-172682C2D342}" type="sibTrans" cxnId="{5326FEE3-591B-47DE-9539-CF7AE973357E}">
      <dgm:prSet/>
      <dgm:spPr/>
      <dgm:t>
        <a:bodyPr/>
        <a:lstStyle/>
        <a:p>
          <a:endParaRPr lang="en-US"/>
        </a:p>
      </dgm:t>
    </dgm:pt>
    <dgm:pt modelId="{53C91D66-4AF9-4DE9-A2D7-2A1094A61EC1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1850" dirty="0"/>
            <a:t>Specifični fiskalni rizici</a:t>
          </a:r>
        </a:p>
      </dgm:t>
    </dgm:pt>
    <dgm:pt modelId="{C6D2FEC4-1394-44E5-988C-A594E0E8EA6A}" type="parTrans" cxnId="{7E7D04B9-1332-4ADC-A33B-B43560C29FFA}">
      <dgm:prSet/>
      <dgm:spPr/>
      <dgm:t>
        <a:bodyPr/>
        <a:lstStyle/>
        <a:p>
          <a:endParaRPr lang="en-US"/>
        </a:p>
      </dgm:t>
    </dgm:pt>
    <dgm:pt modelId="{D6363326-ECA1-49B8-8B80-897ECB2FDA31}" type="sibTrans" cxnId="{7E7D04B9-1332-4ADC-A33B-B43560C29FFA}">
      <dgm:prSet/>
      <dgm:spPr/>
      <dgm:t>
        <a:bodyPr/>
        <a:lstStyle/>
        <a:p>
          <a:endParaRPr lang="en-US"/>
        </a:p>
      </dgm:t>
    </dgm:pt>
    <dgm:pt modelId="{43032C2B-F7A5-40FB-80E8-D627A5CD0349}">
      <dgm:prSet phldrT="[Text]" custT="1"/>
      <dgm:spPr>
        <a:solidFill>
          <a:schemeClr val="bg1">
            <a:lumMod val="85000"/>
            <a:alpha val="90000"/>
          </a:schemeClr>
        </a:solidFill>
      </dgm:spPr>
      <dgm:t>
        <a:bodyPr/>
        <a:lstStyle/>
        <a:p>
          <a:r>
            <a:rPr lang="en-US" sz="1850" dirty="0"/>
            <a:t>Dugoročna održivost</a:t>
          </a:r>
        </a:p>
      </dgm:t>
    </dgm:pt>
    <dgm:pt modelId="{A0E0C5D9-8B07-453C-B5FB-0014B4845D51}" type="parTrans" cxnId="{F132A89E-D4BB-4B7A-A3CA-910B388A02A7}">
      <dgm:prSet/>
      <dgm:spPr/>
      <dgm:t>
        <a:bodyPr/>
        <a:lstStyle/>
        <a:p>
          <a:endParaRPr lang="en-US"/>
        </a:p>
      </dgm:t>
    </dgm:pt>
    <dgm:pt modelId="{A4A4DE86-7ADA-4149-8B1F-5AF1F82A31D6}" type="sibTrans" cxnId="{F132A89E-D4BB-4B7A-A3CA-910B388A02A7}">
      <dgm:prSet/>
      <dgm:spPr/>
      <dgm:t>
        <a:bodyPr/>
        <a:lstStyle/>
        <a:p>
          <a:endParaRPr lang="en-US"/>
        </a:p>
      </dgm:t>
    </dgm:pt>
    <dgm:pt modelId="{8E3C45AF-A10C-4316-A118-37E889D8DFD1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50" dirty="0"/>
            <a:t>Upravljanje imovinom i obvezama</a:t>
          </a:r>
        </a:p>
      </dgm:t>
    </dgm:pt>
    <dgm:pt modelId="{574941E1-6C69-4BBA-80BF-0DD0EB3108CA}" type="parTrans" cxnId="{F73B2F05-A378-452D-B79C-73F8A8E58F15}">
      <dgm:prSet/>
      <dgm:spPr/>
      <dgm:t>
        <a:bodyPr/>
        <a:lstStyle/>
        <a:p>
          <a:endParaRPr lang="en-US"/>
        </a:p>
      </dgm:t>
    </dgm:pt>
    <dgm:pt modelId="{2C79030C-CCF7-4CC2-A15D-CC73AE864FC6}" type="sibTrans" cxnId="{F73B2F05-A378-452D-B79C-73F8A8E58F15}">
      <dgm:prSet/>
      <dgm:spPr/>
      <dgm:t>
        <a:bodyPr/>
        <a:lstStyle/>
        <a:p>
          <a:endParaRPr lang="en-US"/>
        </a:p>
      </dgm:t>
    </dgm:pt>
    <dgm:pt modelId="{66B2E315-948D-4B45-A5BA-6945024070C3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50" dirty="0"/>
            <a:t>Jamstva, JPP-ovi i financijski sektor</a:t>
          </a:r>
        </a:p>
      </dgm:t>
    </dgm:pt>
    <dgm:pt modelId="{E0D7732E-57C6-447D-AB7E-F64DE5BEA37D}" type="parTrans" cxnId="{C9F8036C-EE8F-4639-ADC8-16F750EC1C4B}">
      <dgm:prSet/>
      <dgm:spPr/>
      <dgm:t>
        <a:bodyPr/>
        <a:lstStyle/>
        <a:p>
          <a:endParaRPr lang="en-US"/>
        </a:p>
      </dgm:t>
    </dgm:pt>
    <dgm:pt modelId="{1AE9A52A-A9C1-4454-AFCD-B49F50931F2A}" type="sibTrans" cxnId="{C9F8036C-EE8F-4639-ADC8-16F750EC1C4B}">
      <dgm:prSet/>
      <dgm:spPr/>
      <dgm:t>
        <a:bodyPr/>
        <a:lstStyle/>
        <a:p>
          <a:endParaRPr lang="en-US"/>
        </a:p>
      </dgm:t>
    </dgm:pt>
    <dgm:pt modelId="{8D87E040-EF1E-40DA-9298-BD817EDFBE6D}">
      <dgm:prSet phldrT="[Text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n-US" sz="1850" dirty="0"/>
            <a:t>Prirodni resursi i okoliš</a:t>
          </a:r>
        </a:p>
      </dgm:t>
    </dgm:pt>
    <dgm:pt modelId="{A2658F33-1D97-4C4A-AD32-ED77F37A318C}" type="parTrans" cxnId="{7A103529-EE83-4771-B03A-E585CA2098D6}">
      <dgm:prSet/>
      <dgm:spPr/>
      <dgm:t>
        <a:bodyPr/>
        <a:lstStyle/>
        <a:p>
          <a:endParaRPr lang="en-US"/>
        </a:p>
      </dgm:t>
    </dgm:pt>
    <dgm:pt modelId="{6869F132-F2C3-4DA7-A9A0-1F5261C7BE36}" type="sibTrans" cxnId="{7A103529-EE83-4771-B03A-E585CA2098D6}">
      <dgm:prSet/>
      <dgm:spPr/>
      <dgm:t>
        <a:bodyPr/>
        <a:lstStyle/>
        <a:p>
          <a:endParaRPr lang="en-US"/>
        </a:p>
      </dgm:t>
    </dgm:pt>
    <dgm:pt modelId="{CA1C494E-F21B-4871-9D8F-F9DAD4432700}">
      <dgm:prSet phldrT="[Text]" custT="1"/>
      <dgm:spPr>
        <a:solidFill>
          <a:schemeClr val="tx2">
            <a:lumMod val="10000"/>
            <a:lumOff val="90000"/>
            <a:alpha val="90000"/>
          </a:schemeClr>
        </a:solidFill>
      </dgm:spPr>
      <dgm:t>
        <a:bodyPr/>
        <a:lstStyle/>
        <a:p>
          <a:r>
            <a:rPr lang="en-US" sz="1850" dirty="0"/>
            <a:t>Javna poduzeća</a:t>
          </a:r>
        </a:p>
      </dgm:t>
    </dgm:pt>
    <dgm:pt modelId="{59852290-E473-47D4-A66A-9E5B6CFAF23F}" type="parTrans" cxnId="{DD5D5444-7DB8-4C1E-8225-E208F93BC91F}">
      <dgm:prSet/>
      <dgm:spPr/>
      <dgm:t>
        <a:bodyPr/>
        <a:lstStyle/>
        <a:p>
          <a:endParaRPr lang="en-US"/>
        </a:p>
      </dgm:t>
    </dgm:pt>
    <dgm:pt modelId="{1CE02CC0-13A0-415A-85D2-3F007125CB7C}" type="sibTrans" cxnId="{DD5D5444-7DB8-4C1E-8225-E208F93BC91F}">
      <dgm:prSet/>
      <dgm:spPr/>
      <dgm:t>
        <a:bodyPr/>
        <a:lstStyle/>
        <a:p>
          <a:endParaRPr lang="en-US"/>
        </a:p>
      </dgm:t>
    </dgm:pt>
    <dgm:pt modelId="{D588615D-3AA2-4E07-A5AF-A663EC47C442}" type="pres">
      <dgm:prSet presAssocID="{BE2CE9B9-39A2-46CE-B493-453B16CC51C0}" presName="Name0" presStyleCnt="0">
        <dgm:presLayoutVars>
          <dgm:dir/>
          <dgm:animLvl val="lvl"/>
          <dgm:resizeHandles val="exact"/>
        </dgm:presLayoutVars>
      </dgm:prSet>
      <dgm:spPr/>
    </dgm:pt>
    <dgm:pt modelId="{EA5AAD03-FB11-4522-9632-947CFB9C8179}" type="pres">
      <dgm:prSet presAssocID="{59DED683-C986-46E6-9505-97101CE80003}" presName="linNode" presStyleCnt="0"/>
      <dgm:spPr/>
    </dgm:pt>
    <dgm:pt modelId="{1578E6D3-AB36-45CC-8706-66D091994E49}" type="pres">
      <dgm:prSet presAssocID="{59DED683-C986-46E6-9505-97101CE80003}" presName="parentText" presStyleLbl="node1" presStyleIdx="0" presStyleCnt="3" custScaleY="35699">
        <dgm:presLayoutVars>
          <dgm:chMax val="1"/>
          <dgm:bulletEnabled val="1"/>
        </dgm:presLayoutVars>
      </dgm:prSet>
      <dgm:spPr/>
    </dgm:pt>
    <dgm:pt modelId="{CF60B0E7-F5C4-4DD9-8626-170440D24665}" type="pres">
      <dgm:prSet presAssocID="{59DED683-C986-46E6-9505-97101CE80003}" presName="descendantText" presStyleLbl="alignAccFollowNode1" presStyleIdx="0" presStyleCnt="3" custScaleY="40636">
        <dgm:presLayoutVars>
          <dgm:bulletEnabled val="1"/>
        </dgm:presLayoutVars>
      </dgm:prSet>
      <dgm:spPr>
        <a:prstGeom prst="roundRect">
          <a:avLst/>
        </a:prstGeom>
      </dgm:spPr>
    </dgm:pt>
    <dgm:pt modelId="{984F71D8-CC75-4307-84B7-72796276914C}" type="pres">
      <dgm:prSet presAssocID="{269BF03C-2ECB-4BD7-9678-BC07E1BE2FE6}" presName="sp" presStyleCnt="0"/>
      <dgm:spPr/>
    </dgm:pt>
    <dgm:pt modelId="{0974A462-D9D1-4BBA-904B-833731EF70BD}" type="pres">
      <dgm:prSet presAssocID="{7615D49B-B7B6-4744-8476-298EBFDC117E}" presName="linNode" presStyleCnt="0"/>
      <dgm:spPr/>
    </dgm:pt>
    <dgm:pt modelId="{7A58479D-8F4B-4D2E-9DC7-EB7A74962FCA}" type="pres">
      <dgm:prSet presAssocID="{7615D49B-B7B6-4744-8476-298EBFDC117E}" presName="parentText" presStyleLbl="node1" presStyleIdx="1" presStyleCnt="3" custScaleY="35356">
        <dgm:presLayoutVars>
          <dgm:chMax val="1"/>
          <dgm:bulletEnabled val="1"/>
        </dgm:presLayoutVars>
      </dgm:prSet>
      <dgm:spPr/>
    </dgm:pt>
    <dgm:pt modelId="{F3DDE8D8-1124-4495-8447-FF84AD536AAC}" type="pres">
      <dgm:prSet presAssocID="{7615D49B-B7B6-4744-8476-298EBFDC117E}" presName="descendantText" presStyleLbl="alignAccFollowNode1" presStyleIdx="1" presStyleCnt="3" custScaleY="42575">
        <dgm:presLayoutVars>
          <dgm:bulletEnabled val="1"/>
        </dgm:presLayoutVars>
      </dgm:prSet>
      <dgm:spPr>
        <a:prstGeom prst="roundRect">
          <a:avLst/>
        </a:prstGeom>
      </dgm:spPr>
    </dgm:pt>
    <dgm:pt modelId="{7FB791FD-3609-425C-8392-B15E58CB5131}" type="pres">
      <dgm:prSet presAssocID="{B3B8FCFF-2752-4A14-BFA2-6F6D93493B63}" presName="sp" presStyleCnt="0"/>
      <dgm:spPr/>
    </dgm:pt>
    <dgm:pt modelId="{95A1ABD7-9951-4605-93B8-93055F229571}" type="pres">
      <dgm:prSet presAssocID="{7CDB1E4F-650B-477E-8616-04A5AA01F50D}" presName="linNode" presStyleCnt="0"/>
      <dgm:spPr/>
    </dgm:pt>
    <dgm:pt modelId="{4597736E-4AF4-47EF-B352-535D239680B8}" type="pres">
      <dgm:prSet presAssocID="{7CDB1E4F-650B-477E-8616-04A5AA01F50D}" presName="parentText" presStyleLbl="node1" presStyleIdx="2" presStyleCnt="3" custScaleY="35471">
        <dgm:presLayoutVars>
          <dgm:chMax val="1"/>
          <dgm:bulletEnabled val="1"/>
        </dgm:presLayoutVars>
      </dgm:prSet>
      <dgm:spPr/>
    </dgm:pt>
    <dgm:pt modelId="{626AA872-D9DD-4198-90A0-E1B2034797B9}" type="pres">
      <dgm:prSet presAssocID="{7CDB1E4F-650B-477E-8616-04A5AA01F50D}" presName="descendantText" presStyleLbl="alignAccFollowNode1" presStyleIdx="2" presStyleCnt="3" custScaleY="40872" custLinFactNeighborY="0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F73B2F05-A378-452D-B79C-73F8A8E58F15}" srcId="{7615D49B-B7B6-4744-8476-298EBFDC117E}" destId="{8E3C45AF-A10C-4316-A118-37E889D8DFD1}" srcOrd="1" destOrd="0" parTransId="{574941E1-6C69-4BBA-80BF-0DD0EB3108CA}" sibTransId="{2C79030C-CCF7-4CC2-A15D-CC73AE864FC6}"/>
    <dgm:cxn modelId="{0701550F-F554-416B-B9E5-4F1CB001B3FE}" srcId="{59DED683-C986-46E6-9505-97101CE80003}" destId="{74211096-E51C-4832-A2EC-EFFEF80EE597}" srcOrd="0" destOrd="0" parTransId="{7B1C9D9C-2BBC-4A15-85C4-1AFDFE2111FA}" sibTransId="{075B1C26-851B-4CCE-9B36-42530FC578E6}"/>
    <dgm:cxn modelId="{7A103529-EE83-4771-B03A-E585CA2098D6}" srcId="{7615D49B-B7B6-4744-8476-298EBFDC117E}" destId="{8D87E040-EF1E-40DA-9298-BD817EDFBE6D}" srcOrd="3" destOrd="0" parTransId="{A2658F33-1D97-4C4A-AD32-ED77F37A318C}" sibTransId="{6869F132-F2C3-4DA7-A9A0-1F5261C7BE36}"/>
    <dgm:cxn modelId="{7F46235C-6167-43F0-9CB0-1505B76CD859}" srcId="{BE2CE9B9-39A2-46CE-B493-453B16CC51C0}" destId="{7CDB1E4F-650B-477E-8616-04A5AA01F50D}" srcOrd="2" destOrd="0" parTransId="{D02BF1D4-9E29-4E7B-8C2E-057093C823AA}" sibTransId="{C35814E2-06B8-4FE6-BE61-82F932F08177}"/>
    <dgm:cxn modelId="{C8EAE541-1B4A-49A6-9479-CD6242C517A9}" type="presOf" srcId="{7CDB1E4F-650B-477E-8616-04A5AA01F50D}" destId="{4597736E-4AF4-47EF-B352-535D239680B8}" srcOrd="0" destOrd="0" presId="urn:microsoft.com/office/officeart/2005/8/layout/vList5"/>
    <dgm:cxn modelId="{6A131762-848F-4B84-BB53-F12410BC0261}" srcId="{BE2CE9B9-39A2-46CE-B493-453B16CC51C0}" destId="{7615D49B-B7B6-4744-8476-298EBFDC117E}" srcOrd="1" destOrd="0" parTransId="{0FD44274-A752-469D-95DF-25C9E4F127CD}" sibTransId="{B3B8FCFF-2752-4A14-BFA2-6F6D93493B63}"/>
    <dgm:cxn modelId="{90891B42-94AB-4E93-B672-0C1E28CA0A06}" srcId="{7615D49B-B7B6-4744-8476-298EBFDC117E}" destId="{BECF0523-C570-46EF-975C-8FB7BD63E2FF}" srcOrd="0" destOrd="0" parTransId="{EA4314EA-F040-48D1-B7CA-4AA6785EE8AE}" sibTransId="{B2ECDD39-17BD-424F-8339-653098953050}"/>
    <dgm:cxn modelId="{7D634E64-2A3B-49AF-90AA-5533425BB3AF}" type="presOf" srcId="{66B2E315-948D-4B45-A5BA-6945024070C3}" destId="{F3DDE8D8-1124-4495-8447-FF84AD536AAC}" srcOrd="0" destOrd="2" presId="urn:microsoft.com/office/officeart/2005/8/layout/vList5"/>
    <dgm:cxn modelId="{DD5D5444-7DB8-4C1E-8225-E208F93BC91F}" srcId="{7CDB1E4F-650B-477E-8616-04A5AA01F50D}" destId="{CA1C494E-F21B-4871-9D8F-F9DAD4432700}" srcOrd="1" destOrd="0" parTransId="{59852290-E473-47D4-A66A-9E5B6CFAF23F}" sibTransId="{1CE02CC0-13A0-415A-85D2-3F007125CB7C}"/>
    <dgm:cxn modelId="{E2BFE866-71BE-409F-A3ED-82368FF5D3B7}" srcId="{BE2CE9B9-39A2-46CE-B493-453B16CC51C0}" destId="{59DED683-C986-46E6-9505-97101CE80003}" srcOrd="0" destOrd="0" parTransId="{26801BDB-A8DE-4322-9BAA-A9BD3D25A1F0}" sibTransId="{269BF03C-2ECB-4BD7-9678-BC07E1BE2FE6}"/>
    <dgm:cxn modelId="{C9F8036C-EE8F-4639-ADC8-16F750EC1C4B}" srcId="{7615D49B-B7B6-4744-8476-298EBFDC117E}" destId="{66B2E315-948D-4B45-A5BA-6945024070C3}" srcOrd="2" destOrd="0" parTransId="{E0D7732E-57C6-447D-AB7E-F64DE5BEA37D}" sibTransId="{1AE9A52A-A9C1-4454-AFCD-B49F50931F2A}"/>
    <dgm:cxn modelId="{AB8E846C-8C98-41CD-A7E7-D4B436A5D59A}" type="presOf" srcId="{59DED683-C986-46E6-9505-97101CE80003}" destId="{1578E6D3-AB36-45CC-8706-66D091994E49}" srcOrd="0" destOrd="0" presId="urn:microsoft.com/office/officeart/2005/8/layout/vList5"/>
    <dgm:cxn modelId="{14EABE6F-3876-426B-B0FE-43677472CAEF}" type="presOf" srcId="{BECF0523-C570-46EF-975C-8FB7BD63E2FF}" destId="{F3DDE8D8-1124-4495-8447-FF84AD536AAC}" srcOrd="0" destOrd="0" presId="urn:microsoft.com/office/officeart/2005/8/layout/vList5"/>
    <dgm:cxn modelId="{08CE5E81-7B4C-465F-9C27-B68EFA6CCA72}" type="presOf" srcId="{258A629D-8366-4A61-8A77-C10AFE304194}" destId="{626AA872-D9DD-4198-90A0-E1B2034797B9}" srcOrd="0" destOrd="0" presId="urn:microsoft.com/office/officeart/2005/8/layout/vList5"/>
    <dgm:cxn modelId="{65C6BD86-6120-495B-BE07-E82575F04683}" type="presOf" srcId="{8E3C45AF-A10C-4316-A118-37E889D8DFD1}" destId="{F3DDE8D8-1124-4495-8447-FF84AD536AAC}" srcOrd="0" destOrd="1" presId="urn:microsoft.com/office/officeart/2005/8/layout/vList5"/>
    <dgm:cxn modelId="{2D9C0092-1092-4D2B-BFA8-093B58235ED2}" type="presOf" srcId="{53C91D66-4AF9-4DE9-A2D7-2A1094A61EC1}" destId="{CF60B0E7-F5C4-4DD9-8626-170440D24665}" srcOrd="0" destOrd="1" presId="urn:microsoft.com/office/officeart/2005/8/layout/vList5"/>
    <dgm:cxn modelId="{F132A89E-D4BB-4B7A-A3CA-910B388A02A7}" srcId="{59DED683-C986-46E6-9505-97101CE80003}" destId="{43032C2B-F7A5-40FB-80E8-D627A5CD0349}" srcOrd="2" destOrd="0" parTransId="{A0E0C5D9-8B07-453C-B5FB-0014B4845D51}" sibTransId="{A4A4DE86-7ADA-4149-8B1F-5AF1F82A31D6}"/>
    <dgm:cxn modelId="{0F3479A9-BD06-4C14-A7BF-1C34F3519B68}" type="presOf" srcId="{43032C2B-F7A5-40FB-80E8-D627A5CD0349}" destId="{CF60B0E7-F5C4-4DD9-8626-170440D24665}" srcOrd="0" destOrd="2" presId="urn:microsoft.com/office/officeart/2005/8/layout/vList5"/>
    <dgm:cxn modelId="{7E7D04B9-1332-4ADC-A33B-B43560C29FFA}" srcId="{59DED683-C986-46E6-9505-97101CE80003}" destId="{53C91D66-4AF9-4DE9-A2D7-2A1094A61EC1}" srcOrd="1" destOrd="0" parTransId="{C6D2FEC4-1394-44E5-988C-A594E0E8EA6A}" sibTransId="{D6363326-ECA1-49B8-8B80-897ECB2FDA31}"/>
    <dgm:cxn modelId="{76DCF1C5-DB62-4C99-9EF6-A18A76D9C838}" type="presOf" srcId="{BE2CE9B9-39A2-46CE-B493-453B16CC51C0}" destId="{D588615D-3AA2-4E07-A5AF-A663EC47C442}" srcOrd="0" destOrd="0" presId="urn:microsoft.com/office/officeart/2005/8/layout/vList5"/>
    <dgm:cxn modelId="{60835AD0-0CA0-4DB2-BAD3-7A6F592428A0}" type="presOf" srcId="{CA1C494E-F21B-4871-9D8F-F9DAD4432700}" destId="{626AA872-D9DD-4198-90A0-E1B2034797B9}" srcOrd="0" destOrd="1" presId="urn:microsoft.com/office/officeart/2005/8/layout/vList5"/>
    <dgm:cxn modelId="{DA542CD6-D664-4188-AEF4-9018C2FDA615}" type="presOf" srcId="{7615D49B-B7B6-4744-8476-298EBFDC117E}" destId="{7A58479D-8F4B-4D2E-9DC7-EB7A74962FCA}" srcOrd="0" destOrd="0" presId="urn:microsoft.com/office/officeart/2005/8/layout/vList5"/>
    <dgm:cxn modelId="{9D2013DD-3D53-41FF-BFF3-80896A4024D7}" type="presOf" srcId="{74211096-E51C-4832-A2EC-EFFEF80EE597}" destId="{CF60B0E7-F5C4-4DD9-8626-170440D24665}" srcOrd="0" destOrd="0" presId="urn:microsoft.com/office/officeart/2005/8/layout/vList5"/>
    <dgm:cxn modelId="{5326FEE3-591B-47DE-9539-CF7AE973357E}" srcId="{7CDB1E4F-650B-477E-8616-04A5AA01F50D}" destId="{258A629D-8366-4A61-8A77-C10AFE304194}" srcOrd="0" destOrd="0" parTransId="{C653A2AF-578C-45ED-8FF0-FB3FC4BBEB48}" sibTransId="{7279CD13-07B6-474A-908C-172682C2D342}"/>
    <dgm:cxn modelId="{1FF074E5-3137-45D6-960D-290531E2B6BC}" type="presOf" srcId="{8D87E040-EF1E-40DA-9298-BD817EDFBE6D}" destId="{F3DDE8D8-1124-4495-8447-FF84AD536AAC}" srcOrd="0" destOrd="3" presId="urn:microsoft.com/office/officeart/2005/8/layout/vList5"/>
    <dgm:cxn modelId="{67C76172-872B-4D44-9A87-FFA99B8266FA}" type="presParOf" srcId="{D588615D-3AA2-4E07-A5AF-A663EC47C442}" destId="{EA5AAD03-FB11-4522-9632-947CFB9C8179}" srcOrd="0" destOrd="0" presId="urn:microsoft.com/office/officeart/2005/8/layout/vList5"/>
    <dgm:cxn modelId="{936DE2D4-2A29-4241-9F8F-2F65A6EED71D}" type="presParOf" srcId="{EA5AAD03-FB11-4522-9632-947CFB9C8179}" destId="{1578E6D3-AB36-45CC-8706-66D091994E49}" srcOrd="0" destOrd="0" presId="urn:microsoft.com/office/officeart/2005/8/layout/vList5"/>
    <dgm:cxn modelId="{76B8F77F-F0D5-4851-815B-A499C2661316}" type="presParOf" srcId="{EA5AAD03-FB11-4522-9632-947CFB9C8179}" destId="{CF60B0E7-F5C4-4DD9-8626-170440D24665}" srcOrd="1" destOrd="0" presId="urn:microsoft.com/office/officeart/2005/8/layout/vList5"/>
    <dgm:cxn modelId="{5EB0583A-91A7-494B-B4C0-DB08EBB66C91}" type="presParOf" srcId="{D588615D-3AA2-4E07-A5AF-A663EC47C442}" destId="{984F71D8-CC75-4307-84B7-72796276914C}" srcOrd="1" destOrd="0" presId="urn:microsoft.com/office/officeart/2005/8/layout/vList5"/>
    <dgm:cxn modelId="{F6D2C0AA-BB8F-4133-9EF3-D30649357007}" type="presParOf" srcId="{D588615D-3AA2-4E07-A5AF-A663EC47C442}" destId="{0974A462-D9D1-4BBA-904B-833731EF70BD}" srcOrd="2" destOrd="0" presId="urn:microsoft.com/office/officeart/2005/8/layout/vList5"/>
    <dgm:cxn modelId="{E71668C9-2636-4B7E-9DB5-6A3E32E5E0AF}" type="presParOf" srcId="{0974A462-D9D1-4BBA-904B-833731EF70BD}" destId="{7A58479D-8F4B-4D2E-9DC7-EB7A74962FCA}" srcOrd="0" destOrd="0" presId="urn:microsoft.com/office/officeart/2005/8/layout/vList5"/>
    <dgm:cxn modelId="{125A9C69-509A-47D5-B6FF-8F50E50A79B9}" type="presParOf" srcId="{0974A462-D9D1-4BBA-904B-833731EF70BD}" destId="{F3DDE8D8-1124-4495-8447-FF84AD536AAC}" srcOrd="1" destOrd="0" presId="urn:microsoft.com/office/officeart/2005/8/layout/vList5"/>
    <dgm:cxn modelId="{AABDB029-E306-47DF-A513-92505AC2F417}" type="presParOf" srcId="{D588615D-3AA2-4E07-A5AF-A663EC47C442}" destId="{7FB791FD-3609-425C-8392-B15E58CB5131}" srcOrd="3" destOrd="0" presId="urn:microsoft.com/office/officeart/2005/8/layout/vList5"/>
    <dgm:cxn modelId="{698FB523-C0CE-4C5D-A2BF-535F144CDF14}" type="presParOf" srcId="{D588615D-3AA2-4E07-A5AF-A663EC47C442}" destId="{95A1ABD7-9951-4605-93B8-93055F229571}" srcOrd="4" destOrd="0" presId="urn:microsoft.com/office/officeart/2005/8/layout/vList5"/>
    <dgm:cxn modelId="{406E413F-9CB1-4466-97C1-A33CAA3CE463}" type="presParOf" srcId="{95A1ABD7-9951-4605-93B8-93055F229571}" destId="{4597736E-4AF4-47EF-B352-535D239680B8}" srcOrd="0" destOrd="0" presId="urn:microsoft.com/office/officeart/2005/8/layout/vList5"/>
    <dgm:cxn modelId="{5245524B-DB4C-4C11-8967-7541F6C77BDB}" type="presParOf" srcId="{95A1ABD7-9951-4605-93B8-93055F229571}" destId="{626AA872-D9DD-4198-90A0-E1B2034797B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0B0E7-F5C4-4DD9-8626-170440D24665}">
      <dsp:nvSpPr>
        <dsp:cNvPr id="0" name=""/>
        <dsp:cNvSpPr/>
      </dsp:nvSpPr>
      <dsp:spPr>
        <a:xfrm rot="5400000">
          <a:off x="4503938" y="-1659415"/>
          <a:ext cx="1458954" cy="4925568"/>
        </a:xfrm>
        <a:prstGeom prst="roundRect">
          <a:avLst/>
        </a:prstGeom>
        <a:solidFill>
          <a:schemeClr val="bg1">
            <a:lumMod val="85000"/>
            <a:alpha val="9000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Makorekonomski rizici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Specifični fiskalni rizici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Dugoročna održivost</a:t>
          </a:r>
        </a:p>
      </dsp:txBody>
      <dsp:txXfrm rot="-5400000">
        <a:off x="2841851" y="145112"/>
        <a:ext cx="4783128" cy="1316514"/>
      </dsp:txXfrm>
    </dsp:sp>
    <dsp:sp modelId="{1578E6D3-AB36-45CC-8706-66D091994E49}">
      <dsp:nvSpPr>
        <dsp:cNvPr id="0" name=""/>
        <dsp:cNvSpPr/>
      </dsp:nvSpPr>
      <dsp:spPr>
        <a:xfrm>
          <a:off x="0" y="2304"/>
          <a:ext cx="2770632" cy="1602127"/>
        </a:xfrm>
        <a:prstGeom prst="roundRect">
          <a:avLst/>
        </a:prstGeom>
        <a:solidFill>
          <a:schemeClr val="bg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3500" kern="1200"/>
            <a:t>Objava i analiza rizika</a:t>
          </a:r>
        </a:p>
      </dsp:txBody>
      <dsp:txXfrm>
        <a:off x="78209" y="80513"/>
        <a:ext cx="2614214" cy="1445709"/>
      </dsp:txXfrm>
    </dsp:sp>
    <dsp:sp modelId="{F3DDE8D8-1124-4495-8447-FF84AD536AAC}">
      <dsp:nvSpPr>
        <dsp:cNvPr id="0" name=""/>
        <dsp:cNvSpPr/>
      </dsp:nvSpPr>
      <dsp:spPr>
        <a:xfrm rot="5400000">
          <a:off x="4469130" y="159408"/>
          <a:ext cx="1528570" cy="4925568"/>
        </a:xfrm>
        <a:prstGeom prst="round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254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Rezervna sredstva u proračunu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Upravljanje imovinom i obvezama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Jamstva, JPP-ovi i financijski sektor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Prirodni resursi i okoliš</a:t>
          </a:r>
        </a:p>
      </dsp:txBody>
      <dsp:txXfrm rot="-5400000">
        <a:off x="2845250" y="1932526"/>
        <a:ext cx="4776330" cy="1379332"/>
      </dsp:txXfrm>
    </dsp:sp>
    <dsp:sp modelId="{7A58479D-8F4B-4D2E-9DC7-EB7A74962FCA}">
      <dsp:nvSpPr>
        <dsp:cNvPr id="0" name=""/>
        <dsp:cNvSpPr/>
      </dsp:nvSpPr>
      <dsp:spPr>
        <a:xfrm>
          <a:off x="0" y="1828825"/>
          <a:ext cx="2770632" cy="1586733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3500" kern="1200"/>
            <a:t>Upravljanje rizicima</a:t>
          </a:r>
        </a:p>
      </dsp:txBody>
      <dsp:txXfrm>
        <a:off x="77458" y="1906283"/>
        <a:ext cx="2615716" cy="1431817"/>
      </dsp:txXfrm>
    </dsp:sp>
    <dsp:sp modelId="{626AA872-D9DD-4198-90A0-E1B2034797B9}">
      <dsp:nvSpPr>
        <dsp:cNvPr id="0" name=""/>
        <dsp:cNvSpPr/>
      </dsp:nvSpPr>
      <dsp:spPr>
        <a:xfrm rot="5400000">
          <a:off x="4499702" y="1973116"/>
          <a:ext cx="1467427" cy="4925568"/>
        </a:xfrm>
        <a:prstGeom prst="roundRect">
          <a:avLst/>
        </a:prstGeom>
        <a:solidFill>
          <a:schemeClr val="tx2">
            <a:lumMod val="10000"/>
            <a:lumOff val="90000"/>
            <a:alpha val="9000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Lokalne vlasti</a:t>
          </a:r>
        </a:p>
        <a:p>
          <a:pPr marL="171450" lvl="1" indent="-171450" algn="l" defTabSz="8223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50" kern="1200" dirty="0"/>
            <a:t>Javna poduzeća</a:t>
          </a:r>
        </a:p>
      </dsp:txBody>
      <dsp:txXfrm rot="-5400000">
        <a:off x="2842266" y="3773820"/>
        <a:ext cx="4782300" cy="1324159"/>
      </dsp:txXfrm>
    </dsp:sp>
    <dsp:sp modelId="{4597736E-4AF4-47EF-B352-535D239680B8}">
      <dsp:nvSpPr>
        <dsp:cNvPr id="0" name=""/>
        <dsp:cNvSpPr/>
      </dsp:nvSpPr>
      <dsp:spPr>
        <a:xfrm>
          <a:off x="0" y="3639952"/>
          <a:ext cx="2770632" cy="1591894"/>
        </a:xfrm>
        <a:prstGeom prst="roundRect">
          <a:avLst/>
        </a:prstGeom>
        <a:solidFill>
          <a:srgbClr val="00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3500" kern="1200"/>
            <a:t>Fiskalna koordinacija</a:t>
          </a:r>
        </a:p>
      </dsp:txBody>
      <dsp:txXfrm>
        <a:off x="77710" y="3717662"/>
        <a:ext cx="2615212" cy="14364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0.31039</cdr:x>
      <cdr:y>0.90972</cdr:y>
    </cdr:from>
    <cdr:to>
      <cdr:x>0.90871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648987" y="3918880"/>
          <a:ext cx="5106302" cy="38890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 dirty="0">
              <a:solidFill>
                <a:schemeClr val="tx1"/>
              </a:solidFill>
              <a:latin typeface="+mn-lt"/>
            </a:rPr>
            <a:t>Prosječni fiskalni trošak (postotak BDP-a)</a:t>
          </a:r>
        </a:p>
      </cdr:txBody>
    </cdr:sp>
  </cdr:relSizeAnchor>
  <cdr:relSizeAnchor xmlns:cdr="http://schemas.openxmlformats.org/drawingml/2006/chartDrawing">
    <cdr:from>
      <cdr:x>0.00926</cdr:x>
      <cdr:y>0.11283</cdr:y>
    </cdr:from>
    <cdr:to>
      <cdr:x>0.07176</cdr:x>
      <cdr:y>0.83158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865361" y="1227473"/>
          <a:ext cx="2064097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hr-HR" sz="1800" dirty="0">
              <a:solidFill>
                <a:schemeClr val="tx1"/>
              </a:solidFill>
            </a:rPr>
            <a:t>Vjerojatnost nastanka (postotak)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0.39416</cdr:x>
      <cdr:y>0.80556</cdr:y>
    </cdr:from>
    <cdr:to>
      <cdr:x>0.82818</cdr:x>
      <cdr:y>0.86815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64811" y="3891449"/>
          <a:ext cx="3154537" cy="3023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/>
            <a:t>Postotak zemalja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0.30306</cdr:x>
      <cdr:y>0.57406</cdr:y>
    </cdr:from>
    <cdr:to>
      <cdr:x>0.79296</cdr:x>
      <cdr:y>0.67932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09150" y="1576043"/>
          <a:ext cx="1631283" cy="2889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r-HR" sz="1050" b="1" dirty="0">
              <a:solidFill>
                <a:srgbClr val="C00000"/>
              </a:solidFill>
            </a:rPr>
            <a:t>Stres </a:t>
          </a:r>
        </a:p>
        <a:p xmlns:a="http://schemas.openxmlformats.org/drawingml/2006/main">
          <a:pPr algn="ctr"/>
          <a:r>
            <a:rPr lang="hr-HR" sz="1050" b="1" dirty="0">
              <a:solidFill>
                <a:srgbClr val="C00000"/>
              </a:solidFill>
            </a:rPr>
            <a:t>(makro + potencijalne obveze)</a:t>
          </a:r>
        </a:p>
      </cdr:txBody>
    </cdr:sp>
  </cdr:relSizeAnchor>
  <cdr:relSizeAnchor xmlns:cdr="http://schemas.openxmlformats.org/drawingml/2006/chartDrawing">
    <cdr:from>
      <cdr:x>0.52478</cdr:x>
      <cdr:y>0.13236</cdr:y>
    </cdr:from>
    <cdr:to>
      <cdr:x>0.76685</cdr:x>
      <cdr:y>0.23023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747442" y="363377"/>
          <a:ext cx="806050" cy="2686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050" b="1" dirty="0">
              <a:solidFill>
                <a:srgbClr val="002060"/>
              </a:solidFill>
            </a:rPr>
            <a:t>Polazište</a:t>
          </a:r>
        </a:p>
      </cdr:txBody>
    </cdr:sp>
  </cdr:relSizeAnchor>
  <cdr:relSizeAnchor xmlns:cdr="http://schemas.openxmlformats.org/drawingml/2006/chartDrawing">
    <cdr:from>
      <cdr:x>0.65393</cdr:x>
      <cdr:y>0.35927</cdr:y>
    </cdr:from>
    <cdr:to>
      <cdr:x>0.89661</cdr:x>
      <cdr:y>0.46423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177463" y="986368"/>
          <a:ext cx="808083" cy="2881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r-HR" sz="1050" b="1" dirty="0">
              <a:solidFill>
                <a:schemeClr val="accent3"/>
              </a:solidFill>
            </a:rPr>
            <a:t>Samo makro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0.46702</cdr:x>
      <cdr:y>0.11005</cdr:y>
    </cdr:from>
    <cdr:to>
      <cdr:x>0.95609</cdr:x>
      <cdr:y>0.22872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13242" y="302129"/>
          <a:ext cx="1375243" cy="3258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r-HR" sz="1100" b="1">
              <a:solidFill>
                <a:srgbClr val="C00000"/>
              </a:solidFill>
            </a:rPr>
            <a:t>Stres </a:t>
          </a:r>
        </a:p>
        <a:p xmlns:a="http://schemas.openxmlformats.org/drawingml/2006/main">
          <a:pPr algn="ctr"/>
          <a:r>
            <a:rPr lang="hr-HR" sz="1100" b="1">
              <a:solidFill>
                <a:srgbClr val="C00000"/>
              </a:solidFill>
            </a:rPr>
            <a:t>(makro + potencijalne obveze)</a:t>
          </a:r>
        </a:p>
      </cdr:txBody>
    </cdr:sp>
  </cdr:relSizeAnchor>
  <cdr:relSizeAnchor xmlns:cdr="http://schemas.openxmlformats.org/drawingml/2006/chartDrawing">
    <cdr:from>
      <cdr:x>0.6998</cdr:x>
      <cdr:y>0.66119</cdr:y>
    </cdr:from>
    <cdr:to>
      <cdr:x>0.95094</cdr:x>
      <cdr:y>0.76574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967818" y="1815267"/>
          <a:ext cx="706195" cy="287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b="1">
              <a:solidFill>
                <a:srgbClr val="002060"/>
              </a:solidFill>
            </a:rPr>
            <a:t>Polazište</a:t>
          </a:r>
        </a:p>
      </cdr:txBody>
    </cdr:sp>
  </cdr:relSizeAnchor>
  <cdr:relSizeAnchor xmlns:cdr="http://schemas.openxmlformats.org/drawingml/2006/chartDrawing">
    <cdr:from>
      <cdr:x>0.74822</cdr:x>
      <cdr:y>0.37348</cdr:y>
    </cdr:from>
    <cdr:to>
      <cdr:x>1</cdr:x>
      <cdr:y>0.48561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828529" y="683029"/>
          <a:ext cx="615315" cy="205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b="1">
              <a:solidFill>
                <a:schemeClr val="bg1">
                  <a:lumMod val="65000"/>
                </a:schemeClr>
              </a:solidFill>
            </a:rPr>
            <a:t>Samo makro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0.65138</cdr:x>
      <cdr:y>0.12495</cdr:y>
    </cdr:from>
    <cdr:to>
      <cdr:x>0.86265</cdr:x>
      <cdr:y>0.22253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81388" y="310290"/>
          <a:ext cx="642649" cy="2423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b="1">
              <a:solidFill>
                <a:srgbClr val="C00000"/>
              </a:solidFill>
            </a:rPr>
            <a:t>Stres</a:t>
          </a:r>
        </a:p>
      </cdr:txBody>
    </cdr:sp>
  </cdr:relSizeAnchor>
  <cdr:relSizeAnchor xmlns:cdr="http://schemas.openxmlformats.org/drawingml/2006/chartDrawing">
    <cdr:from>
      <cdr:x>0.68406</cdr:x>
      <cdr:y>0.63488</cdr:y>
    </cdr:from>
    <cdr:to>
      <cdr:x>1</cdr:x>
      <cdr:y>0.77272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080799" y="1576606"/>
          <a:ext cx="961037" cy="342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100" b="1">
              <a:solidFill>
                <a:srgbClr val="002060"/>
              </a:solidFill>
            </a:rPr>
            <a:t>Polazište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0.38889</cdr:x>
      <cdr:y>0.14699</cdr:y>
    </cdr:from>
    <cdr:to>
      <cdr:x>1</cdr:x>
      <cdr:y>0.25861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34158" y="441678"/>
          <a:ext cx="2096523" cy="3354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050" b="1">
              <a:solidFill>
                <a:srgbClr val="002060"/>
              </a:solidFill>
            </a:rPr>
            <a:t>Temeljni primarni rashodi (desno)</a:t>
          </a:r>
        </a:p>
      </cdr:txBody>
    </cdr:sp>
  </cdr:relSizeAnchor>
  <cdr:relSizeAnchor xmlns:cdr="http://schemas.openxmlformats.org/drawingml/2006/chartDrawing">
    <cdr:from>
      <cdr:x>0.44841</cdr:x>
      <cdr:y>0.35567</cdr:y>
    </cdr:from>
    <cdr:to>
      <cdr:x>0.97131</cdr:x>
      <cdr:y>0.48046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076324" y="657224"/>
          <a:ext cx="1255104" cy="230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050" b="1">
              <a:solidFill>
                <a:schemeClr val="bg1">
                  <a:lumMod val="65000"/>
                </a:schemeClr>
              </a:solidFill>
            </a:rPr>
            <a:t>Temeljni prihodi (desno)</a:t>
          </a:r>
        </a:p>
      </cdr:txBody>
    </cdr:sp>
  </cdr:relSizeAnchor>
  <cdr:relSizeAnchor xmlns:cdr="http://schemas.openxmlformats.org/drawingml/2006/chartDrawing">
    <cdr:from>
      <cdr:x>0.27039</cdr:x>
      <cdr:y>0.67042</cdr:y>
    </cdr:from>
    <cdr:to>
      <cdr:x>0.72207</cdr:x>
      <cdr:y>0.79552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49008" y="1238843"/>
          <a:ext cx="1084179" cy="231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050" b="1">
              <a:solidFill>
                <a:srgbClr val="C00000"/>
              </a:solidFill>
            </a:rPr>
            <a:t>Deficit – šok (lijevo)</a:t>
          </a:r>
        </a:p>
      </cdr:txBody>
    </cdr:sp>
  </cdr:relSizeAnchor>
  <cdr:relSizeAnchor xmlns:cdr="http://schemas.openxmlformats.org/drawingml/2006/chartDrawing">
    <cdr:from>
      <cdr:x>0.18033</cdr:x>
      <cdr:y>0.4428</cdr:y>
    </cdr:from>
    <cdr:to>
      <cdr:x>0.66807</cdr:x>
      <cdr:y>0.54815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18646" y="1330537"/>
          <a:ext cx="1673280" cy="3165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050" b="1">
              <a:solidFill>
                <a:srgbClr val="C00000"/>
              </a:solidFill>
            </a:rPr>
            <a:t>Deficit – temelj (lijevo)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2.36739E-7</cdr:x>
      <cdr:y>0.0965</cdr:y>
    </cdr:from>
    <cdr:to>
      <cdr:x>0.23067</cdr:x>
      <cdr:y>0.26728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" y="255527"/>
          <a:ext cx="974349" cy="4522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r-HR" sz="1050" b="1"/>
            <a:t>Standardna</a:t>
          </a:r>
          <a:br/>
          <a:r>
            <a:rPr lang="hr-HR" sz="1050" b="1"/>
            <a:t>bilanca</a:t>
          </a:r>
        </a:p>
      </cdr:txBody>
    </cdr:sp>
  </cdr:relSizeAnchor>
  <cdr:relSizeAnchor xmlns:cdr="http://schemas.openxmlformats.org/drawingml/2006/chartDrawing">
    <cdr:from>
      <cdr:x>0</cdr:x>
      <cdr:y>0.36555</cdr:y>
    </cdr:from>
    <cdr:to>
      <cdr:x>0.25243</cdr:x>
      <cdr:y>0.52462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0" y="755556"/>
          <a:ext cx="828674" cy="3287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050" b="1"/>
            <a:t>Smanjeni budući tokovi</a:t>
          </a:r>
        </a:p>
      </cdr:txBody>
    </cdr:sp>
  </cdr:relSizeAnchor>
  <cdr:relSizeAnchor xmlns:cdr="http://schemas.openxmlformats.org/drawingml/2006/chartDrawing">
    <cdr:from>
      <cdr:x>0</cdr:x>
      <cdr:y>0.71308</cdr:y>
    </cdr:from>
    <cdr:to>
      <cdr:x>0.25243</cdr:x>
      <cdr:y>0.87215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0" y="1473888"/>
          <a:ext cx="828674" cy="3287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1050" b="1"/>
            <a:t>Neto vrijednost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4825" cy="466725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864" y="1"/>
            <a:ext cx="3044825" cy="466725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E3910EA-9193-408D-B3BA-D589F9E3B1CF}" type="datetimeFigureOut">
              <a:rPr lang="en-US" smtClean="0"/>
              <a:t>4/8/2017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5551"/>
            <a:ext cx="3044825" cy="46672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864" y="8845551"/>
            <a:ext cx="3044825" cy="466725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1D1DA097-B1A5-4DF0-A80E-1A796CEBB6A2}" type="slidenum">
              <a:rPr lang="en-US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2169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4719" cy="465614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1" y="0"/>
            <a:ext cx="3044719" cy="465614"/>
          </a:xfrm>
          <a:prstGeom prst="rect">
            <a:avLst/>
          </a:prstGeom>
        </p:spPr>
        <p:txBody>
          <a:bodyPr vert="horz" lIns="93349" tIns="46674" rIns="93349" bIns="46674" rtlCol="0"/>
          <a:lstStyle>
            <a:lvl1pPr algn="r">
              <a:defRPr sz="1200"/>
            </a:lvl1pPr>
          </a:lstStyle>
          <a:p>
            <a:fld id="{31B75053-5796-42F1-8F19-C361B3ABA192}" type="datetimeFigureOut">
              <a:rPr lang="en-NZ" smtClean="0"/>
              <a:pPr/>
              <a:t>8/04/2017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9" tIns="46674" rIns="93349" bIns="46674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2"/>
            <a:ext cx="5621020" cy="4190524"/>
          </a:xfrm>
          <a:prstGeom prst="rect">
            <a:avLst/>
          </a:prstGeom>
        </p:spPr>
        <p:txBody>
          <a:bodyPr vert="horz" lIns="93349" tIns="46674" rIns="93349" bIns="4667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5046"/>
            <a:ext cx="3044719" cy="465614"/>
          </a:xfrm>
          <a:prstGeom prst="rect">
            <a:avLst/>
          </a:prstGeom>
        </p:spPr>
        <p:txBody>
          <a:bodyPr vert="horz" lIns="93349" tIns="46674" rIns="93349" bIns="46674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1" y="8845046"/>
            <a:ext cx="3044719" cy="465614"/>
          </a:xfrm>
          <a:prstGeom prst="rect">
            <a:avLst/>
          </a:prstGeom>
        </p:spPr>
        <p:txBody>
          <a:bodyPr vert="horz" lIns="93349" tIns="46674" rIns="93349" bIns="46674" rtlCol="0" anchor="b"/>
          <a:lstStyle>
            <a:lvl1pPr algn="r">
              <a:defRPr sz="1200"/>
            </a:lvl1pPr>
          </a:lstStyle>
          <a:p>
            <a:fld id="{1711F819-687E-4494-AB5E-09AAE101843C}" type="slidenum">
              <a:rPr lang="en-NZ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753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2740" y="4429624"/>
            <a:ext cx="5621648" cy="4190524"/>
          </a:xfrm>
          <a:noFill/>
          <a:ln/>
        </p:spPr>
        <p:txBody>
          <a:bodyPr/>
          <a:lstStyle/>
          <a:p>
            <a:pPr marL="226350" indent="-22635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3137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25735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Objava potencijalnih obveza još je sporadičnija.  Većina zemalja iznosi samo kvalitativne rasprave potencijalnih rizika u svojim projekcijama u proračunskim dokumentima, a samo 16 % objavi neki oblik izjave u kojoj se iznosi kvantitativna analiza fiskalnog rizika u kojoj se procjenjuje raspon moguće izloženosti.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6159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Ideja o fiskalnom stres testu nastala je uviđanjem da postojeće prakse analize rizika ne mogu, kao prvo, u potpunosti istražiti izloženost mnogih država potencijalnim šokovima i kao drugo, obuhvatiti na odgovarajući način njihovu međuovisnost. Fiskalni stres test pruža potpuniji pregled opsega, izvora i interakcije među fiskalnim rizicima te pruža smjernice za to na što treba usredotočiti nastojanja za ublažavanje rizika.</a:t>
            </a:r>
          </a:p>
          <a:p>
            <a:r>
              <a:rPr lang="hr-HR"/>
              <a:t> 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67103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997" y="4189571"/>
            <a:ext cx="5619107" cy="5117957"/>
          </a:xfrm>
        </p:spPr>
        <p:txBody>
          <a:bodyPr/>
          <a:lstStyle/>
          <a:p>
            <a:r>
              <a:rPr lang="hr-HR"/>
              <a:t>Prikaz fiskalnog stres testa za Peru.</a:t>
            </a:r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>
                <a:solidFill>
                  <a:prstClr val="black"/>
                </a:solidFill>
              </a:rPr>
              <a:pPr/>
              <a:t>14</a:t>
            </a:fld>
            <a:endParaRPr lang="hr-H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5833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Osim što promatra utjecaj na dug, fiskalni stres test istražuje i utjecaj višestruko povezanih šokova na tri sumarna pokazatelja fiskalnog stresa uključujući: </a:t>
            </a:r>
          </a:p>
          <a:p>
            <a:pPr lvl="0"/>
            <a:r>
              <a:rPr lang="hr-HR" b="1" dirty="0"/>
              <a:t>1. </a:t>
            </a:r>
            <a:r>
              <a:rPr lang="hr-HR" b="1"/>
              <a:t>Mjeru fiskalne solventnosti </a:t>
            </a:r>
            <a:r>
              <a:rPr lang="hr-HR"/>
              <a:t>procijenjenu izmjenom svoubuhvatne neto vrijednosti koja odražava utjecaj makro šoka i potencijalnih obveza i na financijskoj imovini i na obvezama te na trenutačnoj vrijednosti budućih prihoda i rashoda. </a:t>
            </a:r>
          </a:p>
          <a:p>
            <a:pPr lvl="0"/>
            <a:r>
              <a:rPr lang="hr-HR" b="1" dirty="0"/>
              <a:t>2. </a:t>
            </a:r>
            <a:r>
              <a:rPr lang="hr-HR" b="1"/>
              <a:t>Procjena vjerojatnog učinka na državnu likvidnost</a:t>
            </a:r>
            <a:r>
              <a:rPr lang="hr-HR"/>
              <a:t> – procjena je donesena nakon proučavanja bruto potreba za financiranjem u državi iz postojećih i dodatnih novih izdavanja javnih dugovanja potrebnih kao odgovor na šok, kao što je prikazano na desnoj strani grafikona i</a:t>
            </a:r>
          </a:p>
          <a:p>
            <a:pPr lvl="0"/>
            <a:r>
              <a:rPr lang="hr-HR" b="1" dirty="0"/>
              <a:t>3. </a:t>
            </a:r>
            <a:r>
              <a:rPr lang="hr-HR" b="1"/>
              <a:t>Procjena budućeg financijskog opterećenja države</a:t>
            </a:r>
            <a:r>
              <a:rPr lang="hr-HR"/>
              <a:t> –procjena na temelju ispitivanja udjela rashoda za kamate u odnosu na ukupne državne prihode </a:t>
            </a: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>
                <a:solidFill>
                  <a:prstClr val="black"/>
                </a:solidFill>
              </a:rPr>
              <a:pPr/>
              <a:t>15</a:t>
            </a:fld>
            <a:endParaRPr lang="hr-H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4753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997" y="4421824"/>
            <a:ext cx="5619107" cy="48857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/>
              <a:pPr>
                <a:defRPr/>
              </a:pPr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8179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Četiri faze u procesu upravljanja fiskalnim rizicima:</a:t>
            </a:r>
          </a:p>
          <a:p>
            <a:r>
              <a:rPr lang="hr-HR"/>
              <a:t> </a:t>
            </a:r>
          </a:p>
          <a:p>
            <a:r>
              <a:rPr lang="hr-HR"/>
              <a:t>1. korak –utvrđivanje izvora rizika, njihovih razmjera i vjerojatnosti njihova ostvarenja; </a:t>
            </a:r>
          </a:p>
          <a:p>
            <a:r>
              <a:rPr lang="hr-HR"/>
              <a:t> </a:t>
            </a:r>
          </a:p>
          <a:p>
            <a:r>
              <a:rPr lang="hr-HR"/>
              <a:t>2. korak – procjena treba li poduzeti korake za ublažavanje rizika izravnim ograničenjem izloženosti, neizravnim mjerama kao što su reguliranje rizičnog ponašanja ili prijenosom i dijeljenjem rizika; </a:t>
            </a:r>
          </a:p>
          <a:p>
            <a:endParaRPr lang="hr-HR" i="1" dirty="0"/>
          </a:p>
          <a:p>
            <a:r>
              <a:rPr lang="hr-HR"/>
              <a:t>3. korak – predviđanje rizika. U obliku proračunskih rezervi za neprestane rizike koji bi se mogli ostvariti tijekom fiskalne godine, uključenja potencijalnih obveza u proračun ili uspostavljanja financijskih rezervi za one rizike za koje posotji vjerojatnost da će se ponovno pojaviti tijekom srednjoročnog do dugoročnog razdoblja.</a:t>
            </a:r>
          </a:p>
          <a:p>
            <a:r>
              <a:rPr lang="hr-HR"/>
              <a:t> </a:t>
            </a:r>
          </a:p>
          <a:p>
            <a:r>
              <a:rPr lang="hr-HR"/>
              <a:t>Konačno, </a:t>
            </a:r>
          </a:p>
          <a:p>
            <a:endParaRPr lang="hr-HR" dirty="0"/>
          </a:p>
          <a:p>
            <a:r>
              <a:rPr lang="hr-HR"/>
              <a:t>4. korak: određivanje fiskalnog prostora koji je potreban za prihvaćanje većih rizika koji se ne mogu izbjeći. Uzmite to u obzir pri postavljanju razumnih razina dugova. </a:t>
            </a:r>
          </a:p>
          <a:p>
            <a:r>
              <a:rPr lang="hr-HR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>
                <a:solidFill>
                  <a:prstClr val="black"/>
                </a:solidFill>
              </a:rPr>
              <a:pPr/>
              <a:t>17</a:t>
            </a:fld>
            <a:endParaRPr lang="hr-H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9766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2740" y="4429624"/>
            <a:ext cx="5621648" cy="4190524"/>
          </a:xfrm>
          <a:noFill/>
          <a:ln/>
        </p:spPr>
        <p:txBody>
          <a:bodyPr/>
          <a:lstStyle/>
          <a:p>
            <a:pPr marL="226350" indent="-22635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3355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606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0814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9863" indent="-169863">
              <a:spcBef>
                <a:spcPct val="0"/>
              </a:spcBef>
              <a:buFontTx/>
              <a:buChar char="•"/>
              <a:defRPr/>
            </a:pPr>
            <a:r>
              <a:rPr lang="hr-HR"/>
              <a:t>Iz kratkog pregleda </a:t>
            </a:r>
            <a:r>
              <a:rPr lang="hr-HR" b="1" i="1"/>
              <a:t>svjetske krize 2009. vidljivo je da fiskalni rizici mogu biti veliki i mogu nastati iz raznih izvora:</a:t>
            </a:r>
          </a:p>
          <a:p>
            <a:pPr marL="169863" indent="-169863">
              <a:spcBef>
                <a:spcPct val="0"/>
              </a:spcBef>
              <a:buFontTx/>
              <a:buChar char="•"/>
              <a:defRPr/>
            </a:pPr>
            <a:endParaRPr lang="hr-HR" altLang="en-US" b="1" i="1" dirty="0"/>
          </a:p>
          <a:p>
            <a:pPr marL="627063" lvl="1" indent="-169863">
              <a:spcBef>
                <a:spcPct val="0"/>
              </a:spcBef>
              <a:buFontTx/>
              <a:buChar char="•"/>
              <a:defRPr/>
            </a:pPr>
            <a:r>
              <a:rPr lang="hr-HR"/>
              <a:t>Omjer duga </a:t>
            </a:r>
            <a:r>
              <a:rPr lang="hr-HR" b="1"/>
              <a:t>1</a:t>
            </a:r>
            <a:r>
              <a:rPr lang="hr-HR" b="1" i="1"/>
              <a:t>0 zemalja koje su se suočile s najtežom krizom u tom je razdoblju</a:t>
            </a:r>
            <a:r>
              <a:rPr lang="hr-HR"/>
              <a:t> u prosjeku </a:t>
            </a:r>
            <a:r>
              <a:rPr lang="hr-HR" b="1" i="1"/>
              <a:t>narastao za 26 % BDP-a</a:t>
            </a:r>
            <a:r>
              <a:rPr lang="hr-HR"/>
              <a:t>.</a:t>
            </a:r>
          </a:p>
          <a:p>
            <a:pPr marL="169863" indent="-169863">
              <a:spcBef>
                <a:spcPct val="0"/>
              </a:spcBef>
              <a:buFontTx/>
              <a:buChar char="•"/>
              <a:defRPr/>
            </a:pPr>
            <a:endParaRPr lang="hr-HR" altLang="en-US" dirty="0"/>
          </a:p>
          <a:p>
            <a:pPr marL="169863" lvl="1" indent="-169863">
              <a:spcBef>
                <a:spcPct val="0"/>
              </a:spcBef>
              <a:buFontTx/>
              <a:buChar char="•"/>
              <a:defRPr/>
            </a:pPr>
            <a:r>
              <a:rPr lang="hr-HR" altLang="en-US" b="1" i="1" dirty="0"/>
              <a:t>Dug je narastao zbog višestrukih čimbenika: </a:t>
            </a:r>
            <a:r>
              <a:rPr lang="hr-HR"/>
              <a:t> neprijavljenog deficita, kvazifiskalnih aktivnosti državnih poduzeća i JPP-ova koje nisu prethodno utvrđene, nepodmirenih obveza, smanjenog prihoda i kristalizacije potencijalnih obveza financijskog sektora.</a:t>
            </a:r>
          </a:p>
          <a:p>
            <a:pPr marL="169863" lvl="1" indent="-169863">
              <a:spcBef>
                <a:spcPct val="0"/>
              </a:spcBef>
              <a:buFontTx/>
              <a:buChar char="•"/>
              <a:defRPr/>
            </a:pPr>
            <a:endParaRPr lang="hr-HR" altLang="en-US" dirty="0"/>
          </a:p>
          <a:p>
            <a:pPr marL="169863" indent="-169863">
              <a:spcBef>
                <a:spcPct val="0"/>
              </a:spcBef>
              <a:buFontTx/>
              <a:buChar char="•"/>
              <a:defRPr/>
            </a:pPr>
            <a:r>
              <a:rPr lang="hr-HR" b="1" i="1"/>
              <a:t>Važno je istaknuti da su značajni propusti u fiskalnoj transparentnosti nastali tijekom krize.</a:t>
            </a:r>
          </a:p>
          <a:p>
            <a:pPr>
              <a:spcBef>
                <a:spcPct val="0"/>
              </a:spcBef>
              <a:defRPr/>
            </a:pPr>
            <a:endParaRPr lang="hr-HR" altLang="en-US" dirty="0"/>
          </a:p>
          <a:p>
            <a:pPr marL="169863" lvl="1" indent="-169863">
              <a:spcBef>
                <a:spcPct val="0"/>
              </a:spcBef>
              <a:buFontTx/>
              <a:buChar char="•"/>
              <a:defRPr/>
            </a:pPr>
            <a:r>
              <a:rPr lang="hr-HR"/>
              <a:t>Države </a:t>
            </a:r>
            <a:r>
              <a:rPr lang="hr-HR" b="1" i="0"/>
              <a:t>nisu bile dobro upoznate sa svojim fiskalnim položajem te su podcijenile svoju izloženost fiskalnom riziku</a:t>
            </a:r>
            <a:r>
              <a:rPr lang="hr-HR"/>
              <a:t>. </a:t>
            </a:r>
          </a:p>
          <a:p>
            <a:pPr marL="169863" indent="-169863">
              <a:spcBef>
                <a:spcPct val="0"/>
              </a:spcBef>
              <a:buFontTx/>
              <a:buChar char="•"/>
              <a:defRPr/>
            </a:pPr>
            <a:endParaRPr lang="hr-HR" altLang="en-US" dirty="0"/>
          </a:p>
          <a:p>
            <a:pPr>
              <a:defRPr/>
            </a:pPr>
            <a:endParaRPr lang="hr-HR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8AF4FCC-82E6-45DB-AB9C-C4F842C3998B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hr-H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589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107" indent="-171107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r-HR"/>
              <a:t>U Odjelu fiskalnih poslova upravo smo </a:t>
            </a:r>
            <a:r>
              <a:rPr lang="hr-HR" b="1" i="1"/>
              <a:t>dovršili posao u pogledu fiskalnih troškova ostvarenja potencijalnih obveza</a:t>
            </a:r>
            <a:r>
              <a:rPr lang="hr-HR"/>
              <a:t>.</a:t>
            </a:r>
          </a:p>
          <a:p>
            <a:pPr marL="171107" indent="-171107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marL="171107" indent="-171107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r-HR"/>
              <a:t>Analizirali smo </a:t>
            </a:r>
            <a:r>
              <a:rPr lang="hr-HR" b="1" i="1"/>
              <a:t>230 epizoda od 1990</a:t>
            </a:r>
            <a:r>
              <a:rPr lang="hr-HR"/>
              <a:t>.</a:t>
            </a:r>
            <a:r>
              <a:rPr lang="hr-HR" b="1" i="1" dirty="0"/>
              <a:t> </a:t>
            </a:r>
            <a:r>
              <a:rPr lang="hr-HR"/>
              <a:t>Od tih 230 epizoda, </a:t>
            </a:r>
            <a:r>
              <a:rPr lang="hr-HR" b="1" i="1"/>
              <a:t>91 je uključivala financijski sektor, 65 prirodne katastrofe i 32 državna poduzeća.</a:t>
            </a:r>
          </a:p>
          <a:p>
            <a:pPr marL="171107" indent="-171107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hr-HR" b="1" i="1" dirty="0"/>
          </a:p>
          <a:p>
            <a:pPr marL="174700" indent="-1747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r-HR"/>
              <a:t>Mogli smo utvrditi ukupne fiskalne troškove u </a:t>
            </a:r>
            <a:r>
              <a:rPr lang="hr-HR" b="1" i="1"/>
              <a:t>174 od 230 utvrđenih epizoda.</a:t>
            </a:r>
            <a:r>
              <a:rPr lang="hr-HR"/>
              <a:t> </a:t>
            </a:r>
          </a:p>
          <a:p>
            <a:pPr marL="174700" indent="-1747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marL="174700" indent="-1747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r-HR"/>
              <a:t> U prosjeku su tijekom vremena ti </a:t>
            </a:r>
            <a:r>
              <a:rPr lang="hr-HR" b="1" i="1"/>
              <a:t>fiskalni troškovi ostvarenja potencijalnih obveza narasli na 6 % BDP-a</a:t>
            </a:r>
            <a:r>
              <a:rPr lang="hr-HR" i="1"/>
              <a:t>.</a:t>
            </a:r>
            <a:r>
              <a:rPr lang="hr-HR"/>
              <a:t> </a:t>
            </a:r>
          </a:p>
          <a:p>
            <a:pPr marL="174700" indent="-1747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hr-HR" dirty="0"/>
          </a:p>
          <a:p>
            <a:pPr marL="174700" indent="-1747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hr-HR"/>
              <a:t>U tablici je prikazano i to da je </a:t>
            </a:r>
            <a:r>
              <a:rPr lang="hr-HR" b="1" i="1"/>
              <a:t>najviši fiskalni trošak iznosio gotovo 57 % BDP-a</a:t>
            </a:r>
            <a:r>
              <a:rPr lang="hr-HR"/>
              <a:t> </a:t>
            </a:r>
            <a:r>
              <a:rPr lang="hr-HR" b="1" i="1"/>
              <a:t>(Indonezija)</a:t>
            </a:r>
            <a:r>
              <a:rPr lang="hr-HR"/>
              <a:t>; to se pripisivalo krizi </a:t>
            </a:r>
            <a:r>
              <a:rPr lang="hr-HR" b="1" i="1"/>
              <a:t>koja je obuhvatila financijski sektor</a:t>
            </a:r>
            <a:r>
              <a:rPr lang="hr-HR"/>
              <a:t>.</a:t>
            </a:r>
          </a:p>
          <a:p>
            <a:pPr marL="174700" indent="-1747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hr-HR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9825" indent="-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95438" indent="-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2638" indent="-2270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0983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6703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423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1438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4F9AA54-9948-49F1-8F52-13F1C2F33149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hr-HR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4578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/>
              <a:t>Kako bi se dobio bolji uvid u čimbenike koji su poremetili fiskalnu politiku, u MMF-u smo proveli dosad najobuhvatnije istraživanje fiskalnih rizika. Istraživanje je istražilo izvore šokova za državni dug u 80 zemalja između 1990. i 2014. </a:t>
            </a:r>
          </a:p>
          <a:p>
            <a:endParaRPr lang="hr-HR" dirty="0"/>
          </a:p>
          <a:p>
            <a:r>
              <a:rPr lang="hr-HR"/>
              <a:t>To je istraživanje pomoglo istaknuti četiri važne značajke fiskalnog rizika:</a:t>
            </a:r>
          </a:p>
          <a:p>
            <a:endParaRPr lang="hr-HR" baseline="0" dirty="0"/>
          </a:p>
          <a:p>
            <a:r>
              <a:rPr lang="hr-HR" b="1" dirty="0"/>
              <a:t>Prvo, fiskalni rizici mogu biti vrlo veliki i javljati se iznenađujuće često: </a:t>
            </a:r>
          </a:p>
          <a:p>
            <a:r>
              <a:rPr lang="hr-HR"/>
              <a:t>na primjer, u posljednjih 25 godina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/>
              <a:t>makroekonomski šokovi bili su i najučestaliji (nastajali su svakih 12 godina) i drugi najskuplji (imali su prosječan trošak od više od 9 % BDP-a);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/>
              <a:t>financijske krize bile su najskuplje (10 % BDP-a u prosjeku) i druge najučestalije s pojavljivanjem svake 24 godine;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/>
              <a:t>u smislu troškova i vjerojatnosti slijede pravna potraživanja, lokalne uprave i državna poduzeća.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hr-HR"/>
              <a:t>JPP-ovi su se pokazali kao iznimno mali izvor rizika za javne financije – iako možda zato što su tek bili u začetku.</a:t>
            </a:r>
            <a:endParaRPr lang="hr-HR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22676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b="1" dirty="0"/>
              <a:t>Drugo, fiskalni rizici često se odnose na negativne aspekte. </a:t>
            </a:r>
            <a:r>
              <a:rPr lang="hr-HR"/>
              <a:t>Iako fiskalni šokovi zaista nastaju, države su sklonije iščekivati upravo njih i uključivati ih u svoje projekcije nego negativne šokove, čime ravnoteža rizika naginje prema negativnim aspektima, što u raspodjeli šokova u pogledu državnog duga projicira negativnu krivulju</a:t>
            </a:r>
          </a:p>
          <a:p>
            <a:endParaRPr lang="hr-HR" dirty="0"/>
          </a:p>
          <a:p>
            <a:r>
              <a:rPr lang="hr-HR"/>
              <a:t>Prethodni grafikon prikazuje dosadašnje iskustvo europskih zemalja u projiciranju razine njihova duga tijekom razdoblja od tri godine u prošlom desetljeću. Na njemu je prikazano da sve zemlje osim jedne (Latvije) podcjenjuju svoju zaduženost i to u prosjeku od 4 % BDP-a.</a:t>
            </a:r>
          </a:p>
          <a:p>
            <a:endParaRPr lang="hr-HR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/>
              <a:pPr/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95653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r-HR" b="1" dirty="0"/>
              <a:t>Konačno, fiskalni troškovi vrlo su povezani.</a:t>
            </a:r>
            <a:r>
              <a:rPr lang="hr-HR"/>
              <a:t> Analiza MMF-a pokazuje da ostvarenje potencijalnih obveza obično nastaje tijekom razdoblja krize te se obveze često međusobno povezuju jedne s drugima – prosječni izravni trošak određenog ostvarenja potencijalne obveze iznosi 6 % BDP-a, ali prosječno povećanje omjera duga u odnosu na BDP za vrijeme tipičnog događaja iznosi mnogo većih 15 % BDP-a. U tome se odražava činjenica da makroekonomska pogoršanja obično potiču pojavu drugih šokova. </a:t>
            </a:r>
          </a:p>
          <a:p>
            <a:endParaRPr lang="hr-HR" dirty="0"/>
          </a:p>
          <a:p>
            <a:r>
              <a:rPr lang="hr-HR"/>
              <a:t>S desne strane grafikona prikazano je da nakon dvije godine od ostvarenja potencijalnih obveza BDP naglo pada te se vraća na staro. 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1F819-687E-4494-AB5E-09AAE101843C}" type="slidenum">
              <a:rPr lang="en-NZ" smtClean="0">
                <a:solidFill>
                  <a:prstClr val="black"/>
                </a:solidFill>
              </a:rPr>
              <a:pPr/>
              <a:t>8</a:t>
            </a:fld>
            <a:endParaRPr lang="hr-H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1166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C3396-0693-48E5-A576-D7912668E7E0}" type="slidenum">
              <a:rPr lang="en-US" smtClean="0"/>
              <a:pPr/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5040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32E0E-2894-4D81-B7E4-A693AAF4F346}" type="datetime1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0" y="1612900"/>
            <a:ext cx="9144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0"/>
              </a:spcBef>
              <a:defRPr/>
            </a:pPr>
            <a:endParaRPr lang="en-US" b="0">
              <a:solidFill>
                <a:srgbClr val="0000FF"/>
              </a:solidFill>
            </a:endParaRPr>
          </a:p>
        </p:txBody>
      </p:sp>
      <p:pic>
        <p:nvPicPr>
          <p:cNvPr id="8" name="Picture 9" descr="webpi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86175" y="5561013"/>
            <a:ext cx="1752600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48E2-EF7B-4AB8-B286-FBD39E9AD6B3}" type="datetime1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6298B-E61A-455D-A2C5-7F1E03497807}" type="datetime1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D57F-1894-472D-88D5-DA4693348409}" type="datetime1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F1AD1-BEC9-4DA7-84CF-99E26682EB4F}" type="datetime1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08A11-4D09-418C-92F6-6B52C5982A59}" type="datetime1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ACFA1-EA34-4E51-9BB1-50D8D0F6E7D9}" type="datetime1">
              <a:rPr lang="en-US" smtClean="0"/>
              <a:t>4/8/2017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30241-AF22-4970-AD07-39505417EC4A}" type="datetime1">
              <a:rPr lang="en-US" smtClean="0"/>
              <a:t>4/8/2017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D9AFF-0A78-4E27-9BB9-4BBB8551DCFD}" type="datetime1">
              <a:rPr lang="en-US" smtClean="0"/>
              <a:t>4/8/2017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66DA-ADE2-419F-8D48-F0865D3E99CC}" type="datetime1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FBE4C-0606-464C-BAF5-1672E68AE3C9}" type="datetime1">
              <a:rPr lang="en-US" smtClean="0"/>
              <a:t>4/8/2017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5C678B3-BBFC-4ABA-B172-4D9E27B0E6D5}" type="datetime1">
              <a:rPr lang="en-US" smtClean="0"/>
              <a:t>4/8/2017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8FCD773-267A-4974-9F55-C74BF8F903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0" y="1307806"/>
            <a:ext cx="9144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 algn="r" eaLnBrk="1" hangingPunct="1">
              <a:spcBef>
                <a:spcPct val="0"/>
              </a:spcBef>
              <a:defRPr/>
            </a:pPr>
            <a:endParaRPr lang="en-US" b="0">
              <a:solidFill>
                <a:srgbClr val="0000FF"/>
              </a:solidFill>
            </a:endParaRPr>
          </a:p>
        </p:txBody>
      </p:sp>
      <p:pic>
        <p:nvPicPr>
          <p:cNvPr id="9" name="Picture 4" descr="fadlogo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C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C0000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6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2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C0000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914400" y="1828800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400" b="1" i="0" u="none" strike="noStrike" kern="0" cap="none" spc="0" normalizeH="0" noProof="0" dirty="0">
                <a:ln>
                  <a:noFill/>
                </a:ln>
                <a:solidFill>
                  <a:srgbClr val="920000"/>
                </a:solidFill>
                <a:effectLst/>
                <a:uLnTx/>
                <a:uFillTx/>
                <a:latin typeface="Arial"/>
              </a:rPr>
              <a:t>Jačanje analize i upravljanja fiskalnim rizicima</a:t>
            </a:r>
            <a:endParaRPr kumimoji="0" lang="hr-HR" sz="2400" b="1" i="0" u="none" strike="noStrike" kern="0" cap="none" spc="0" normalizeH="0" baseline="0" noProof="0" dirty="0">
              <a:ln>
                <a:noFill/>
              </a:ln>
              <a:solidFill>
                <a:srgbClr val="92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371600" y="3200400"/>
            <a:ext cx="6400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400" b="1">
                <a:solidFill>
                  <a:srgbClr val="CC66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99000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accent2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660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Odjel za fiskalne poslove</a:t>
            </a:r>
            <a:br>
              <a:rPr dirty="0"/>
            </a:br>
            <a:r>
              <a:rPr kumimoji="0" lang="hr-H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MMF</a:t>
            </a:r>
            <a:endParaRPr kumimoji="0" lang="hr-HR" sz="2000" b="0" i="0" u="none" strike="noStrike" kern="1200" cap="none" spc="0" normalizeH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800" b="0" i="0" u="none" strike="noStrike" kern="0" cap="none" spc="0" normalizeH="0" baseline="0" noProof="0" dirty="0">
              <a:ln>
                <a:noFill/>
              </a:ln>
              <a:solidFill>
                <a:srgbClr val="212165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0" cap="none" spc="0" normalizeH="0" baseline="0" noProof="0" dirty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Arial"/>
              </a:rPr>
              <a:t>Prezentacija za plenarnu sjednicu PEMPAL-ova BCOP-a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800" b="0" kern="0" dirty="0">
                <a:solidFill>
                  <a:srgbClr val="996600"/>
                </a:solidFill>
                <a:latin typeface="Arial"/>
              </a:rPr>
              <a:t>Biškek, </a:t>
            </a:r>
            <a:r>
              <a:rPr kumimoji="0" lang="hr-HR" sz="1800" b="0" i="0" u="none" strike="noStrike" kern="0" cap="none" spc="0" normalizeH="0" baseline="0" noProof="0" dirty="0">
                <a:ln>
                  <a:noFill/>
                </a:ln>
                <a:solidFill>
                  <a:srgbClr val="996600"/>
                </a:solidFill>
                <a:effectLst/>
                <a:uLnTx/>
                <a:uFillTx/>
                <a:latin typeface="Arial"/>
              </a:rPr>
              <a:t>12. travnja 2017.</a:t>
            </a:r>
            <a:endParaRPr kumimoji="0" lang="hr-HR" sz="1800" b="0" i="0" u="none" strike="noStrike" kern="0" cap="none" spc="0" normalizeH="0" baseline="0" noProof="0" dirty="0">
              <a:ln>
                <a:noFill/>
              </a:ln>
              <a:solidFill>
                <a:srgbClr val="212165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229600" cy="1143000"/>
          </a:xfrm>
        </p:spPr>
        <p:txBody>
          <a:bodyPr>
            <a:normAutofit/>
          </a:bodyPr>
          <a:lstStyle/>
          <a:p>
            <a:r>
              <a:rPr lang="hr-HR" sz="2400" kern="0" dirty="0">
                <a:solidFill>
                  <a:srgbClr val="990000"/>
                </a:solidFill>
                <a:latin typeface="Arial"/>
              </a:rPr>
              <a:t>III. Razumijevanje fiskalnog rizika</a:t>
            </a:r>
            <a:br/>
            <a:r>
              <a:rPr lang="hr-HR" sz="2400" b="0" kern="0" dirty="0">
                <a:solidFill>
                  <a:srgbClr val="17375E"/>
                </a:solidFill>
                <a:latin typeface="Arial"/>
              </a:rPr>
              <a:t>Matrica rizika</a:t>
            </a:r>
            <a:endParaRPr lang="hr-HR" sz="2400" b="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3400" y="1447800"/>
            <a:ext cx="8229600" cy="5237484"/>
          </a:xfrm>
          <a:prstGeom prst="rect">
            <a:avLst/>
          </a:prstGeom>
        </p:spPr>
      </p:pic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304800" y="1313256"/>
            <a:ext cx="8493127" cy="5371707"/>
            <a:chOff x="326" y="912"/>
            <a:chExt cx="5216" cy="3299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336" y="912"/>
              <a:ext cx="5184" cy="3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7" name="Group 205"/>
            <p:cNvGrpSpPr>
              <a:grpSpLocks/>
            </p:cNvGrpSpPr>
            <p:nvPr/>
          </p:nvGrpSpPr>
          <p:grpSpPr bwMode="auto">
            <a:xfrm>
              <a:off x="326" y="912"/>
              <a:ext cx="5216" cy="3299"/>
              <a:chOff x="326" y="912"/>
              <a:chExt cx="5216" cy="3299"/>
            </a:xfrm>
          </p:grpSpPr>
          <p:sp>
            <p:nvSpPr>
              <p:cNvPr id="28" name="Rectangle 5"/>
              <p:cNvSpPr>
                <a:spLocks noChangeArrowheads="1"/>
              </p:cNvSpPr>
              <p:nvPr/>
            </p:nvSpPr>
            <p:spPr bwMode="auto">
              <a:xfrm>
                <a:off x="326" y="915"/>
                <a:ext cx="5184" cy="313"/>
              </a:xfrm>
              <a:prstGeom prst="rect">
                <a:avLst/>
              </a:prstGeom>
              <a:solidFill>
                <a:srgbClr val="002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29" name="Rectangle 6"/>
              <p:cNvSpPr>
                <a:spLocks noChangeArrowheads="1"/>
              </p:cNvSpPr>
              <p:nvPr/>
            </p:nvSpPr>
            <p:spPr bwMode="auto">
              <a:xfrm>
                <a:off x="336" y="1221"/>
                <a:ext cx="5184" cy="505"/>
              </a:xfrm>
              <a:prstGeom prst="rect">
                <a:avLst/>
              </a:prstGeom>
              <a:solidFill>
                <a:srgbClr val="DDEB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0" name="Rectangle 7"/>
              <p:cNvSpPr>
                <a:spLocks noChangeArrowheads="1"/>
              </p:cNvSpPr>
              <p:nvPr/>
            </p:nvSpPr>
            <p:spPr bwMode="auto">
              <a:xfrm>
                <a:off x="336" y="1722"/>
                <a:ext cx="4707" cy="542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1" name="Rectangle 8"/>
              <p:cNvSpPr>
                <a:spLocks noChangeArrowheads="1"/>
              </p:cNvSpPr>
              <p:nvPr/>
            </p:nvSpPr>
            <p:spPr bwMode="auto">
              <a:xfrm>
                <a:off x="5039" y="1722"/>
                <a:ext cx="481" cy="542"/>
              </a:xfrm>
              <a:prstGeom prst="rect">
                <a:avLst/>
              </a:prstGeom>
              <a:solidFill>
                <a:srgbClr val="DDEB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2" name="Rectangle 9"/>
              <p:cNvSpPr>
                <a:spLocks noChangeArrowheads="1"/>
              </p:cNvSpPr>
              <p:nvPr/>
            </p:nvSpPr>
            <p:spPr bwMode="auto">
              <a:xfrm>
                <a:off x="336" y="2261"/>
                <a:ext cx="5184" cy="343"/>
              </a:xfrm>
              <a:prstGeom prst="rect">
                <a:avLst/>
              </a:prstGeom>
              <a:solidFill>
                <a:srgbClr val="DDEB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3" name="Rectangle 10"/>
              <p:cNvSpPr>
                <a:spLocks noChangeArrowheads="1"/>
              </p:cNvSpPr>
              <p:nvPr/>
            </p:nvSpPr>
            <p:spPr bwMode="auto">
              <a:xfrm>
                <a:off x="336" y="2600"/>
                <a:ext cx="4707" cy="404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4" name="Rectangle 11"/>
              <p:cNvSpPr>
                <a:spLocks noChangeArrowheads="1"/>
              </p:cNvSpPr>
              <p:nvPr/>
            </p:nvSpPr>
            <p:spPr bwMode="auto">
              <a:xfrm>
                <a:off x="5039" y="2600"/>
                <a:ext cx="481" cy="404"/>
              </a:xfrm>
              <a:prstGeom prst="rect">
                <a:avLst/>
              </a:prstGeom>
              <a:solidFill>
                <a:srgbClr val="DDEB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5" name="Rectangle 12"/>
              <p:cNvSpPr>
                <a:spLocks noChangeArrowheads="1"/>
              </p:cNvSpPr>
              <p:nvPr/>
            </p:nvSpPr>
            <p:spPr bwMode="auto">
              <a:xfrm>
                <a:off x="336" y="3000"/>
                <a:ext cx="5184" cy="501"/>
              </a:xfrm>
              <a:prstGeom prst="rect">
                <a:avLst/>
              </a:prstGeom>
              <a:solidFill>
                <a:srgbClr val="DDEB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6" name="Rectangle 13"/>
              <p:cNvSpPr>
                <a:spLocks noChangeArrowheads="1"/>
              </p:cNvSpPr>
              <p:nvPr/>
            </p:nvSpPr>
            <p:spPr bwMode="auto">
              <a:xfrm>
                <a:off x="336" y="3498"/>
                <a:ext cx="4707" cy="353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7" name="Rectangle 14"/>
              <p:cNvSpPr>
                <a:spLocks noChangeArrowheads="1"/>
              </p:cNvSpPr>
              <p:nvPr/>
            </p:nvSpPr>
            <p:spPr bwMode="auto">
              <a:xfrm>
                <a:off x="3122" y="3769"/>
                <a:ext cx="481" cy="353"/>
              </a:xfrm>
              <a:prstGeom prst="rect">
                <a:avLst/>
              </a:prstGeom>
              <a:solidFill>
                <a:srgbClr val="DDEB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8" name="Rectangle 15"/>
              <p:cNvSpPr>
                <a:spLocks noChangeArrowheads="1"/>
              </p:cNvSpPr>
              <p:nvPr/>
            </p:nvSpPr>
            <p:spPr bwMode="auto">
              <a:xfrm>
                <a:off x="336" y="3848"/>
                <a:ext cx="5184" cy="363"/>
              </a:xfrm>
              <a:prstGeom prst="rect">
                <a:avLst/>
              </a:prstGeom>
              <a:solidFill>
                <a:srgbClr val="DDEBF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39" name="Rectangle 16"/>
              <p:cNvSpPr>
                <a:spLocks noChangeArrowheads="1"/>
              </p:cNvSpPr>
              <p:nvPr/>
            </p:nvSpPr>
            <p:spPr bwMode="auto">
              <a:xfrm>
                <a:off x="3135" y="1113"/>
                <a:ext cx="77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Instrumenti za prijenos rizika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Rectangle 17"/>
              <p:cNvSpPr>
                <a:spLocks noChangeArrowheads="1"/>
              </p:cNvSpPr>
              <p:nvPr/>
            </p:nvSpPr>
            <p:spPr bwMode="auto">
              <a:xfrm>
                <a:off x="3937" y="1107"/>
                <a:ext cx="22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Troškovi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1" name="Rectangle 18"/>
              <p:cNvSpPr>
                <a:spLocks noChangeArrowheads="1"/>
              </p:cNvSpPr>
              <p:nvPr/>
            </p:nvSpPr>
            <p:spPr bwMode="auto">
              <a:xfrm>
                <a:off x="4261" y="1069"/>
                <a:ext cx="326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Potencijalne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 </a:t>
                </a:r>
                <a:r>
                  <a:rPr kumimoji="0" lang="sr-Latn-RS" altLang="sr-Latn-RS" sz="700" b="1" i="0" u="none" strike="noStrike" cap="none" normalizeH="0" baseline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obveze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2" name="Rectangle 19"/>
              <p:cNvSpPr>
                <a:spLocks noChangeArrowheads="1"/>
              </p:cNvSpPr>
              <p:nvPr/>
            </p:nvSpPr>
            <p:spPr bwMode="auto">
              <a:xfrm>
                <a:off x="4669" y="1073"/>
                <a:ext cx="29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Financijske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 rezerve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Rectangle 20"/>
              <p:cNvSpPr>
                <a:spLocks noChangeArrowheads="1"/>
              </p:cNvSpPr>
              <p:nvPr/>
            </p:nvSpPr>
            <p:spPr bwMode="auto">
              <a:xfrm>
                <a:off x="360" y="1437"/>
                <a:ext cx="45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Financijski sektor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Rectangle 21"/>
              <p:cNvSpPr>
                <a:spLocks noChangeArrowheads="1"/>
              </p:cNvSpPr>
              <p:nvPr/>
            </p:nvSpPr>
            <p:spPr bwMode="auto">
              <a:xfrm>
                <a:off x="875" y="1200"/>
                <a:ext cx="62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Prebrojiti izloženost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potencijalnim </a:t>
                </a:r>
                <a:r>
                  <a:rPr kumimoji="0" lang="sr-Latn-RS" altLang="sr-Latn-RS" sz="7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obvezama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Rectangle 22"/>
              <p:cNvSpPr>
                <a:spLocks noChangeArrowheads="1"/>
              </p:cNvSpPr>
              <p:nvPr/>
            </p:nvSpPr>
            <p:spPr bwMode="auto">
              <a:xfrm>
                <a:off x="810" y="1319"/>
                <a:ext cx="712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Pratiti financijsku stabilnost 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Rectangle 23"/>
              <p:cNvSpPr>
                <a:spLocks noChangeArrowheads="1"/>
              </p:cNvSpPr>
              <p:nvPr/>
            </p:nvSpPr>
            <p:spPr bwMode="auto">
              <a:xfrm>
                <a:off x="1033" y="1396"/>
                <a:ext cx="425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Pokazatelje rizika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Rectangle 24"/>
              <p:cNvSpPr>
                <a:spLocks noChangeArrowheads="1"/>
              </p:cNvSpPr>
              <p:nvPr/>
            </p:nvSpPr>
            <p:spPr bwMode="auto">
              <a:xfrm>
                <a:off x="875" y="1474"/>
                <a:ext cx="753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Uključiti stres test financijskog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Rectangle 25"/>
              <p:cNvSpPr>
                <a:spLocks noChangeArrowheads="1"/>
              </p:cNvSpPr>
              <p:nvPr/>
            </p:nvSpPr>
            <p:spPr bwMode="auto">
              <a:xfrm>
                <a:off x="954" y="1551"/>
                <a:ext cx="419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sektora u analizu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Rectangle 26"/>
              <p:cNvSpPr>
                <a:spLocks noChangeArrowheads="1"/>
              </p:cNvSpPr>
              <p:nvPr/>
            </p:nvSpPr>
            <p:spPr bwMode="auto">
              <a:xfrm>
                <a:off x="940" y="1628"/>
                <a:ext cx="395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održivosti</a:t>
                </a: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duga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Rectangle 27"/>
              <p:cNvSpPr>
                <a:spLocks noChangeArrowheads="1"/>
              </p:cNvSpPr>
              <p:nvPr/>
            </p:nvSpPr>
            <p:spPr bwMode="auto">
              <a:xfrm>
                <a:off x="3161" y="1336"/>
                <a:ext cx="690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Tražiti od banaka financiranje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strukture osiguranja depozita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Mehanizmi rješavanja 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Rectangle 31"/>
              <p:cNvSpPr>
                <a:spLocks noChangeArrowheads="1"/>
              </p:cNvSpPr>
              <p:nvPr/>
            </p:nvSpPr>
            <p:spPr bwMode="auto">
              <a:xfrm>
                <a:off x="3913" y="1373"/>
                <a:ext cx="230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Odrediti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očekivana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plaćanja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2" name="Rectangle 34"/>
              <p:cNvSpPr>
                <a:spLocks noChangeArrowheads="1"/>
              </p:cNvSpPr>
              <p:nvPr/>
            </p:nvSpPr>
            <p:spPr bwMode="auto">
              <a:xfrm>
                <a:off x="4284" y="1373"/>
                <a:ext cx="255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Održavati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financijske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rezerve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" name="Rectangle 36"/>
              <p:cNvSpPr>
                <a:spLocks noChangeArrowheads="1"/>
              </p:cNvSpPr>
              <p:nvPr/>
            </p:nvSpPr>
            <p:spPr bwMode="auto">
              <a:xfrm>
                <a:off x="4442" y="1514"/>
                <a:ext cx="31" cy="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4" name="Rectangle 37"/>
              <p:cNvSpPr>
                <a:spLocks noChangeArrowheads="1"/>
              </p:cNvSpPr>
              <p:nvPr/>
            </p:nvSpPr>
            <p:spPr bwMode="auto">
              <a:xfrm>
                <a:off x="4658" y="1373"/>
                <a:ext cx="425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Planovi za jamstva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za </a:t>
                </a:r>
                <a:r>
                  <a:rPr kumimoji="0" lang="sr-Latn-RS" altLang="sr-Latn-RS" sz="7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predfinancijske</a:t>
                </a:r>
                <a:endParaRPr kumimoji="0" lang="sr-Latn-RS" altLang="sr-Latn-RS" sz="7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depozite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" name="Rectangle 40"/>
              <p:cNvSpPr>
                <a:spLocks noChangeArrowheads="1"/>
              </p:cNvSpPr>
              <p:nvPr/>
            </p:nvSpPr>
            <p:spPr bwMode="auto">
              <a:xfrm>
                <a:off x="466" y="1840"/>
                <a:ext cx="229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Prirodne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Rectangle 41"/>
              <p:cNvSpPr>
                <a:spLocks noChangeArrowheads="1"/>
              </p:cNvSpPr>
              <p:nvPr/>
            </p:nvSpPr>
            <p:spPr bwMode="auto">
              <a:xfrm>
                <a:off x="394" y="1917"/>
                <a:ext cx="30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="1" dirty="0">
                    <a:solidFill>
                      <a:srgbClr val="000000"/>
                    </a:solidFill>
                    <a:latin typeface="Segoe UI" pitchFamily="34" charset="0"/>
                  </a:rPr>
                  <a:t>n</a:t>
                </a: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epogode 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Rectangle 42"/>
              <p:cNvSpPr>
                <a:spLocks noChangeArrowheads="1"/>
              </p:cNvSpPr>
              <p:nvPr/>
            </p:nvSpPr>
            <p:spPr bwMode="auto">
              <a:xfrm>
                <a:off x="370" y="1995"/>
                <a:ext cx="37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="1" dirty="0">
                    <a:solidFill>
                      <a:srgbClr val="000000"/>
                    </a:solidFill>
                    <a:latin typeface="Segoe UI" pitchFamily="34" charset="0"/>
                  </a:rPr>
                  <a:t>ri</a:t>
                </a: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zici za okoliš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8" name="Rectangle 43"/>
              <p:cNvSpPr>
                <a:spLocks noChangeArrowheads="1"/>
              </p:cNvSpPr>
              <p:nvPr/>
            </p:nvSpPr>
            <p:spPr bwMode="auto">
              <a:xfrm>
                <a:off x="508" y="2072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9" name="Rectangle 44"/>
              <p:cNvSpPr>
                <a:spLocks noChangeArrowheads="1"/>
              </p:cNvSpPr>
              <p:nvPr/>
            </p:nvSpPr>
            <p:spPr bwMode="auto">
              <a:xfrm>
                <a:off x="930" y="1917"/>
                <a:ext cx="669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Sustavi za rano upozorenje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0" name="Rectangle 45"/>
              <p:cNvSpPr>
                <a:spLocks noChangeArrowheads="1"/>
              </p:cNvSpPr>
              <p:nvPr/>
            </p:nvSpPr>
            <p:spPr bwMode="auto">
              <a:xfrm>
                <a:off x="1198" y="1995"/>
                <a:ext cx="31" cy="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1" name="Rectangle 46"/>
              <p:cNvSpPr>
                <a:spLocks noChangeArrowheads="1"/>
              </p:cNvSpPr>
              <p:nvPr/>
            </p:nvSpPr>
            <p:spPr bwMode="auto">
              <a:xfrm>
                <a:off x="3143" y="1786"/>
                <a:ext cx="714" cy="6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Reosiguranje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Obveznice u slučaju katastrofe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Isplate gornjih granica i iznos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 sudjelovanja osiguranika u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trošku štete za vladine planove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Ovlašteno osiguranje na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 err="1">
                    <a:solidFill>
                      <a:srgbClr val="000000"/>
                    </a:solidFill>
                    <a:latin typeface="Calibri" pitchFamily="34" charset="0"/>
                  </a:rPr>
                  <a:t>visokorizičnim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 područjima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2" name="Rectangle 52"/>
              <p:cNvSpPr>
                <a:spLocks noChangeArrowheads="1"/>
              </p:cNvSpPr>
              <p:nvPr/>
            </p:nvSpPr>
            <p:spPr bwMode="auto">
              <a:xfrm>
                <a:off x="3913" y="1891"/>
                <a:ext cx="201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Odrediti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izdane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troškove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3" name="Rectangle 55"/>
              <p:cNvSpPr>
                <a:spLocks noChangeArrowheads="1"/>
              </p:cNvSpPr>
              <p:nvPr/>
            </p:nvSpPr>
            <p:spPr bwMode="auto">
              <a:xfrm>
                <a:off x="4346" y="1917"/>
                <a:ext cx="28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Mogućnost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katastrofe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4" name="Rectangle 57"/>
              <p:cNvSpPr>
                <a:spLocks noChangeArrowheads="1"/>
              </p:cNvSpPr>
              <p:nvPr/>
            </p:nvSpPr>
            <p:spPr bwMode="auto">
              <a:xfrm>
                <a:off x="4662" y="1928"/>
                <a:ext cx="261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Sredstva za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prirodnu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katastrofu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5" name="Rectangle 59"/>
              <p:cNvSpPr>
                <a:spLocks noChangeArrowheads="1"/>
              </p:cNvSpPr>
              <p:nvPr/>
            </p:nvSpPr>
            <p:spPr bwMode="auto">
              <a:xfrm>
                <a:off x="423" y="2311"/>
                <a:ext cx="373" cy="2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Makro</a:t>
                </a:r>
                <a:r>
                  <a:rPr kumimoji="0" lang="sr-Latn-RS" altLang="sr-Latn-RS" sz="700" b="1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šok</a:t>
                </a: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:  </a:t>
                </a:r>
                <a:endParaRPr lang="sr-Latn-RS" altLang="sr-Latn-RS" dirty="0"/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="1" dirty="0">
                    <a:solidFill>
                      <a:srgbClr val="000000"/>
                    </a:solidFill>
                    <a:latin typeface="Segoe UI" pitchFamily="34" charset="0"/>
                  </a:rPr>
                  <a:t>cijene berzanske robe/sirovine</a:t>
                </a:r>
                <a:endParaRPr kumimoji="0" lang="sr-Latn-RS" altLang="sr-Latn-RS" sz="700" b="1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Segoe UI" pitchFamily="34" charset="0"/>
                  <a:cs typeface="Arial" pitchFamily="34" charset="0"/>
                </a:endParaRPr>
              </a:p>
            </p:txBody>
          </p:sp>
          <p:sp>
            <p:nvSpPr>
              <p:cNvPr id="67" name="Rectangle 61"/>
              <p:cNvSpPr>
                <a:spLocks noChangeArrowheads="1"/>
              </p:cNvSpPr>
              <p:nvPr/>
            </p:nvSpPr>
            <p:spPr bwMode="auto">
              <a:xfrm>
                <a:off x="487" y="2472"/>
                <a:ext cx="0" cy="1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8" name="Rectangle 62"/>
              <p:cNvSpPr>
                <a:spLocks noChangeArrowheads="1"/>
              </p:cNvSpPr>
              <p:nvPr/>
            </p:nvSpPr>
            <p:spPr bwMode="auto">
              <a:xfrm>
                <a:off x="837" y="2355"/>
                <a:ext cx="780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Analiza osjetljivosti, alternativni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scenariji, grafikon </a:t>
                </a:r>
                <a:r>
                  <a:rPr lang="sr-Latn-RS" altLang="sr-Latn-RS" sz="700" dirty="0" err="1">
                    <a:solidFill>
                      <a:srgbClr val="000000"/>
                    </a:solidFill>
                    <a:latin typeface="Segoe UI" pitchFamily="34" charset="0"/>
                  </a:rPr>
                  <a:t>vjerojatnosti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69" name="Rectangle 64"/>
              <p:cNvSpPr>
                <a:spLocks noChangeArrowheads="1"/>
              </p:cNvSpPr>
              <p:nvPr/>
            </p:nvSpPr>
            <p:spPr bwMode="auto">
              <a:xfrm>
                <a:off x="3151" y="2365"/>
                <a:ext cx="641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Instrumenti zaštite od rizika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(opcije, terminska isporuka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robe)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0" name="Rectangle 66"/>
              <p:cNvSpPr>
                <a:spLocks noChangeArrowheads="1"/>
              </p:cNvSpPr>
              <p:nvPr/>
            </p:nvSpPr>
            <p:spPr bwMode="auto">
              <a:xfrm>
                <a:off x="3865" y="2365"/>
                <a:ext cx="352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Fiskalna pravila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temeljena na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sredstvima</a:t>
                </a: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1" name="Rectangle 68"/>
              <p:cNvSpPr>
                <a:spLocks noChangeArrowheads="1"/>
              </p:cNvSpPr>
              <p:nvPr/>
            </p:nvSpPr>
            <p:spPr bwMode="auto">
              <a:xfrm>
                <a:off x="4284" y="2355"/>
                <a:ext cx="39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Pretpostavke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razumnih cijena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2" name="Rectangle 70"/>
              <p:cNvSpPr>
                <a:spLocks noChangeArrowheads="1"/>
              </p:cNvSpPr>
              <p:nvPr/>
            </p:nvSpPr>
            <p:spPr bwMode="auto">
              <a:xfrm>
                <a:off x="4706" y="2365"/>
                <a:ext cx="26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Sredstva za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stabilizaciju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3" name="Rectangle 72"/>
              <p:cNvSpPr>
                <a:spLocks noChangeArrowheads="1"/>
              </p:cNvSpPr>
              <p:nvPr/>
            </p:nvSpPr>
            <p:spPr bwMode="auto">
              <a:xfrm>
                <a:off x="418" y="2765"/>
                <a:ext cx="251" cy="1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Jamstva/garancije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4" name="Rectangle 73"/>
              <p:cNvSpPr>
                <a:spLocks noChangeArrowheads="1"/>
              </p:cNvSpPr>
              <p:nvPr/>
            </p:nvSpPr>
            <p:spPr bwMode="auto">
              <a:xfrm>
                <a:off x="858" y="2688"/>
                <a:ext cx="765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Održavanje središnjeg registra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 err="1">
                    <a:solidFill>
                      <a:srgbClr val="000000"/>
                    </a:solidFill>
                    <a:latin typeface="Segoe UI" pitchFamily="34" charset="0"/>
                  </a:rPr>
                  <a:t>jamstava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i procjena rizika u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vrijeme izdavanja jamstva i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tijekom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njegova trajanja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5" name="Rectangle 76"/>
              <p:cNvSpPr>
                <a:spLocks noChangeArrowheads="1"/>
              </p:cNvSpPr>
              <p:nvPr/>
            </p:nvSpPr>
            <p:spPr bwMode="auto">
              <a:xfrm>
                <a:off x="3213" y="2701"/>
                <a:ext cx="686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Djelomična jamstva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Potreban </a:t>
                </a:r>
                <a:r>
                  <a:rPr lang="sr-Latn-RS" altLang="sr-Latn-RS" sz="700" dirty="0" err="1">
                    <a:solidFill>
                      <a:srgbClr val="000000"/>
                    </a:solidFill>
                    <a:latin typeface="Calibri" pitchFamily="34" charset="0"/>
                  </a:rPr>
                  <a:t>kolateral</a:t>
                </a:r>
                <a:endParaRPr lang="sr-Latn-RS" altLang="sr-Latn-RS" sz="700" dirty="0">
                  <a:solidFill>
                    <a:srgbClr val="000000"/>
                  </a:solidFill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Reosigurati</a:t>
                </a: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 ako je moguće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6" name="Rectangle 79"/>
              <p:cNvSpPr>
                <a:spLocks noChangeArrowheads="1"/>
              </p:cNvSpPr>
              <p:nvPr/>
            </p:nvSpPr>
            <p:spPr bwMode="auto">
              <a:xfrm>
                <a:off x="3917" y="2701"/>
                <a:ext cx="231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Odrediti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očekivane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novčane</a:t>
                </a:r>
                <a:endParaRPr lang="sr-Latn-RS" altLang="sr-Latn-RS" sz="700" dirty="0">
                  <a:solidFill>
                    <a:srgbClr val="000000"/>
                  </a:solidFill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tokove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7" name="Rectangle 82"/>
              <p:cNvSpPr>
                <a:spLocks noChangeArrowheads="1"/>
              </p:cNvSpPr>
              <p:nvPr/>
            </p:nvSpPr>
            <p:spPr bwMode="auto">
              <a:xfrm>
                <a:off x="4291" y="2725"/>
                <a:ext cx="280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Predvidjeti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očekivane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pozive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8" name="Rectangle 84"/>
              <p:cNvSpPr>
                <a:spLocks noChangeArrowheads="1"/>
              </p:cNvSpPr>
              <p:nvPr/>
            </p:nvSpPr>
            <p:spPr bwMode="auto">
              <a:xfrm>
                <a:off x="4655" y="2772"/>
                <a:ext cx="24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Sredstva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Calibri" pitchFamily="34" charset="0"/>
                  </a:rPr>
                  <a:t>za jamstva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9" name="Rectangle 85"/>
              <p:cNvSpPr>
                <a:spLocks noChangeArrowheads="1"/>
              </p:cNvSpPr>
              <p:nvPr/>
            </p:nvSpPr>
            <p:spPr bwMode="auto">
              <a:xfrm>
                <a:off x="381" y="3175"/>
                <a:ext cx="39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Javno privatno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="1" dirty="0">
                    <a:solidFill>
                      <a:srgbClr val="000000"/>
                    </a:solidFill>
                    <a:latin typeface="Segoe UI" pitchFamily="34" charset="0"/>
                  </a:rPr>
                  <a:t>partnerstvo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0" name="Rectangle 87"/>
              <p:cNvSpPr>
                <a:spLocks noChangeArrowheads="1"/>
              </p:cNvSpPr>
              <p:nvPr/>
            </p:nvSpPr>
            <p:spPr bwMode="auto">
              <a:xfrm>
                <a:off x="824" y="3098"/>
                <a:ext cx="765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Održavanje središnjeg registra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obveza JPP-ova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Projekti za analizu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osjetljivosti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Rectangle 91"/>
              <p:cNvSpPr>
                <a:spLocks noChangeArrowheads="1"/>
              </p:cNvSpPr>
              <p:nvPr/>
            </p:nvSpPr>
            <p:spPr bwMode="auto">
              <a:xfrm>
                <a:off x="3227" y="3021"/>
                <a:ext cx="651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Okvir za raspodjelu rizika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Ograničenja plaćanja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povezana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s potražnjom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aseline="0" dirty="0">
                    <a:solidFill>
                      <a:srgbClr val="000000"/>
                    </a:solidFill>
                    <a:latin typeface="Segoe UI" pitchFamily="34" charset="0"/>
                  </a:rPr>
                  <a:t>Osiguranje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zadržane rizike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prema ugovoru, gdje je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moguće</a:t>
                </a:r>
              </a:p>
            </p:txBody>
          </p:sp>
          <p:sp>
            <p:nvSpPr>
              <p:cNvPr id="82" name="Rectangle 97"/>
              <p:cNvSpPr>
                <a:spLocks noChangeArrowheads="1"/>
              </p:cNvSpPr>
              <p:nvPr/>
            </p:nvSpPr>
            <p:spPr bwMode="auto">
              <a:xfrm>
                <a:off x="3903" y="3098"/>
                <a:ext cx="395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Odrediti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očekivane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novčane tokove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Rectangle 100"/>
              <p:cNvSpPr>
                <a:spLocks noChangeArrowheads="1"/>
              </p:cNvSpPr>
              <p:nvPr/>
            </p:nvSpPr>
            <p:spPr bwMode="auto">
              <a:xfrm>
                <a:off x="4291" y="3098"/>
                <a:ext cx="312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Predviđanje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očekivanih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pozivanja na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jamstva 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Rectangle 103"/>
              <p:cNvSpPr>
                <a:spLocks noChangeArrowheads="1"/>
              </p:cNvSpPr>
              <p:nvPr/>
            </p:nvSpPr>
            <p:spPr bwMode="auto">
              <a:xfrm>
                <a:off x="4655" y="3219"/>
                <a:ext cx="27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Sredstva za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jamstva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Rectangle 104"/>
              <p:cNvSpPr>
                <a:spLocks noChangeArrowheads="1"/>
              </p:cNvSpPr>
              <p:nvPr/>
            </p:nvSpPr>
            <p:spPr bwMode="auto">
              <a:xfrm>
                <a:off x="398" y="3599"/>
                <a:ext cx="25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Državna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="1" dirty="0" err="1">
                    <a:solidFill>
                      <a:srgbClr val="000000"/>
                    </a:solidFill>
                    <a:latin typeface="Segoe UI" pitchFamily="34" charset="0"/>
                  </a:rPr>
                  <a:t>poduzeća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Rectangle 106"/>
              <p:cNvSpPr>
                <a:spLocks noChangeArrowheads="1"/>
              </p:cNvSpPr>
              <p:nvPr/>
            </p:nvSpPr>
            <p:spPr bwMode="auto">
              <a:xfrm>
                <a:off x="878" y="3522"/>
                <a:ext cx="706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Prebrojiti izravnu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izloženost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aseline="0" dirty="0">
                    <a:solidFill>
                      <a:srgbClr val="000000"/>
                    </a:solidFill>
                    <a:latin typeface="Segoe UI" pitchFamily="34" charset="0"/>
                  </a:rPr>
                  <a:t>Pratiti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financijski učinak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Analiza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scenarija ili stres test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Rectangle 110"/>
              <p:cNvSpPr>
                <a:spLocks noChangeArrowheads="1"/>
              </p:cNvSpPr>
              <p:nvPr/>
            </p:nvSpPr>
            <p:spPr bwMode="auto">
              <a:xfrm>
                <a:off x="3179" y="3636"/>
                <a:ext cx="57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Izričito nema odredaba</a:t>
                </a:r>
                <a:endParaRPr lang="sr-Latn-RS" altLang="sr-Latn-RS" sz="700" dirty="0">
                  <a:solidFill>
                    <a:srgbClr val="000000"/>
                  </a:solidFill>
                  <a:latin typeface="Segoe U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za ispomoć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Rectangle 111"/>
              <p:cNvSpPr>
                <a:spLocks noChangeArrowheads="1"/>
              </p:cNvSpPr>
              <p:nvPr/>
            </p:nvSpPr>
            <p:spPr bwMode="auto">
              <a:xfrm>
                <a:off x="3903" y="3522"/>
                <a:ext cx="312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Odrediti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očekivane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poticaje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i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aseline="0" dirty="0" err="1">
                    <a:solidFill>
                      <a:srgbClr val="000000"/>
                    </a:solidFill>
                    <a:latin typeface="Segoe UI" pitchFamily="34" charset="0"/>
                  </a:rPr>
                  <a:t>kvazifiskalne</a:t>
                </a:r>
                <a:endParaRPr lang="sr-Latn-RS" altLang="sr-Latn-RS" sz="700" baseline="0" dirty="0">
                  <a:solidFill>
                    <a:srgbClr val="000000"/>
                  </a:solidFill>
                  <a:latin typeface="Segoe U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aktivnosti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Rectangle 115"/>
              <p:cNvSpPr>
                <a:spLocks noChangeArrowheads="1"/>
              </p:cNvSpPr>
              <p:nvPr/>
            </p:nvSpPr>
            <p:spPr bwMode="auto">
              <a:xfrm>
                <a:off x="4291" y="3559"/>
                <a:ext cx="379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Predviđanje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troška u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slučaju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restrukturiranja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dirty="0"/>
                  <a:t> </a:t>
                </a:r>
                <a:endParaRPr lang="sr-Latn-RS" altLang="sr-Latn-RS" sz="700" dirty="0">
                  <a:solidFill>
                    <a:srgbClr val="000000"/>
                  </a:solidFill>
                  <a:latin typeface="Segoe UI" pitchFamily="34" charset="0"/>
                </a:endParaRPr>
              </a:p>
            </p:txBody>
          </p:sp>
          <p:sp>
            <p:nvSpPr>
              <p:cNvPr id="90" name="Rectangle 118"/>
              <p:cNvSpPr>
                <a:spLocks noChangeArrowheads="1"/>
              </p:cNvSpPr>
              <p:nvPr/>
            </p:nvSpPr>
            <p:spPr bwMode="auto">
              <a:xfrm>
                <a:off x="4830" y="3636"/>
                <a:ext cx="55" cy="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-</a:t>
                </a:r>
                <a:endPara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1" name="Rectangle 119"/>
              <p:cNvSpPr>
                <a:spLocks noChangeArrowheads="1"/>
              </p:cNvSpPr>
              <p:nvPr/>
            </p:nvSpPr>
            <p:spPr bwMode="auto">
              <a:xfrm>
                <a:off x="405" y="3862"/>
                <a:ext cx="353" cy="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="1" dirty="0">
                    <a:solidFill>
                      <a:srgbClr val="000000"/>
                    </a:solidFill>
                    <a:latin typeface="Segoe UI" pitchFamily="34" charset="0"/>
                  </a:rPr>
                  <a:t>Niže razine općeg vladinog/  državnog sektora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2" name="Rectangle 121"/>
              <p:cNvSpPr>
                <a:spLocks noChangeArrowheads="1"/>
              </p:cNvSpPr>
              <p:nvPr/>
            </p:nvSpPr>
            <p:spPr bwMode="auto">
              <a:xfrm>
                <a:off x="834" y="3952"/>
                <a:ext cx="70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Praćenje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financijskog učinka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aseline="0" dirty="0">
                    <a:solidFill>
                      <a:srgbClr val="000000"/>
                    </a:solidFill>
                    <a:latin typeface="Segoe UI" pitchFamily="34" charset="0"/>
                  </a:rPr>
                  <a:t>prema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referentnim točkama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3" name="Rectangle 123"/>
              <p:cNvSpPr>
                <a:spLocks noChangeArrowheads="1"/>
              </p:cNvSpPr>
              <p:nvPr/>
            </p:nvSpPr>
            <p:spPr bwMode="auto">
              <a:xfrm>
                <a:off x="3196" y="3838"/>
                <a:ext cx="563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Utvrditi </a:t>
                </a:r>
                <a:r>
                  <a:rPr kumimoji="0" lang="sr-Latn-RS" altLang="sr-Latn-RS" sz="7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vjerodostojne</a:t>
                </a: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odredbe o ispomoći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Zadržati </a:t>
                </a:r>
                <a:r>
                  <a:rPr kumimoji="0" lang="sr-Latn-RS" altLang="sr-Latn-RS" sz="7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ovlast</a:t>
                </a: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za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likvidaciju imovine /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imenovanje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upravitelja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4" name="Rectangle 128"/>
              <p:cNvSpPr>
                <a:spLocks noChangeArrowheads="1"/>
              </p:cNvSpPr>
              <p:nvPr/>
            </p:nvSpPr>
            <p:spPr bwMode="auto">
              <a:xfrm>
                <a:off x="3903" y="3915"/>
                <a:ext cx="69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Odrediti očekivanu potporu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5" name="Rectangle 131"/>
              <p:cNvSpPr>
                <a:spLocks noChangeArrowheads="1"/>
              </p:cNvSpPr>
              <p:nvPr/>
            </p:nvSpPr>
            <p:spPr bwMode="auto">
              <a:xfrm>
                <a:off x="5047" y="2677"/>
                <a:ext cx="495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Sigurna razina duga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6" name="Rectangle 132"/>
              <p:cNvSpPr>
                <a:spLocks noChangeArrowheads="1"/>
              </p:cNvSpPr>
              <p:nvPr/>
            </p:nvSpPr>
            <p:spPr bwMode="auto">
              <a:xfrm>
                <a:off x="1671" y="3094"/>
                <a:ext cx="748" cy="51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Središnje tijelo za ovlašćivanje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Ministarstvo financija ima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ulogu čuvara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Ograničenja na </a:t>
                </a:r>
                <a:r>
                  <a:rPr lang="sr-Latn-RS" altLang="sr-Latn-RS" sz="700" dirty="0" err="1">
                    <a:solidFill>
                      <a:srgbClr val="000000"/>
                    </a:solidFill>
                    <a:latin typeface="Segoe UI" pitchFamily="34" charset="0"/>
                  </a:rPr>
                  <a:t>obvezama</a:t>
                </a:r>
                <a:endParaRPr lang="sr-Latn-RS" altLang="sr-Latn-RS" sz="700" dirty="0">
                  <a:solidFill>
                    <a:srgbClr val="000000"/>
                  </a:solidFill>
                  <a:latin typeface="Segoe U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JPP-ova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7" name="Rectangle 136"/>
              <p:cNvSpPr>
                <a:spLocks noChangeArrowheads="1"/>
              </p:cNvSpPr>
              <p:nvPr/>
            </p:nvSpPr>
            <p:spPr bwMode="auto">
              <a:xfrm>
                <a:off x="2441" y="3135"/>
                <a:ext cx="666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Analiza troškov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a i koristi i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vrijednost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novca za čekove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aseline="0" dirty="0">
                    <a:solidFill>
                      <a:srgbClr val="000000"/>
                    </a:solidFill>
                    <a:latin typeface="Segoe UI" pitchFamily="34" charset="0"/>
                  </a:rPr>
                  <a:t>Naplata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naknada za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jamstva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8" name="Rectangle 139"/>
              <p:cNvSpPr>
                <a:spLocks noChangeArrowheads="1"/>
              </p:cNvSpPr>
              <p:nvPr/>
            </p:nvSpPr>
            <p:spPr bwMode="auto">
              <a:xfrm>
                <a:off x="1623" y="3596"/>
                <a:ext cx="60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Smanjiti veličinu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sektora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baseline="0" dirty="0">
                    <a:solidFill>
                      <a:srgbClr val="000000"/>
                    </a:solidFill>
                    <a:latin typeface="Segoe UI" pitchFamily="34" charset="0"/>
                  </a:rPr>
                  <a:t>državnih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</a:t>
                </a:r>
                <a:r>
                  <a:rPr lang="sr-Latn-RS" altLang="sr-Latn-RS" sz="700" dirty="0" err="1">
                    <a:solidFill>
                      <a:srgbClr val="000000"/>
                    </a:solidFill>
                    <a:latin typeface="Segoe UI" pitchFamily="34" charset="0"/>
                  </a:rPr>
                  <a:t>poduzeća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9" name="Rectangle 140"/>
              <p:cNvSpPr>
                <a:spLocks noChangeArrowheads="1"/>
              </p:cNvSpPr>
              <p:nvPr/>
            </p:nvSpPr>
            <p:spPr bwMode="auto">
              <a:xfrm>
                <a:off x="1974" y="3673"/>
                <a:ext cx="31" cy="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0" name="Rectangle 141"/>
              <p:cNvSpPr>
                <a:spLocks noChangeArrowheads="1"/>
              </p:cNvSpPr>
              <p:nvPr/>
            </p:nvSpPr>
            <p:spPr bwMode="auto">
              <a:xfrm>
                <a:off x="2406" y="3559"/>
                <a:ext cx="755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Smatrati odbore odgovornima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za učinak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Obveza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izvješćivanja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1" name="Rectangle 144"/>
              <p:cNvSpPr>
                <a:spLocks noChangeArrowheads="1"/>
              </p:cNvSpPr>
              <p:nvPr/>
            </p:nvSpPr>
            <p:spPr bwMode="auto">
              <a:xfrm>
                <a:off x="1682" y="3952"/>
                <a:ext cx="71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Fiskalna pravila i ograničenja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u zaduženjima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" name="Rectangle 146"/>
              <p:cNvSpPr>
                <a:spLocks noChangeArrowheads="1"/>
              </p:cNvSpPr>
              <p:nvPr/>
            </p:nvSpPr>
            <p:spPr bwMode="auto">
              <a:xfrm>
                <a:off x="2468" y="3912"/>
                <a:ext cx="684" cy="2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Povezati stupanj financijske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autonomije s učinkom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Obveza izvješćivanja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" name="Rectangle 149"/>
              <p:cNvSpPr>
                <a:spLocks noChangeArrowheads="1"/>
              </p:cNvSpPr>
              <p:nvPr/>
            </p:nvSpPr>
            <p:spPr bwMode="auto">
              <a:xfrm>
                <a:off x="1637" y="1356"/>
                <a:ext cx="55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Smanjiti </a:t>
                </a:r>
                <a:r>
                  <a:rPr lang="sr-Latn-RS" altLang="sr-Latn-RS" sz="700" dirty="0" err="1">
                    <a:solidFill>
                      <a:srgbClr val="000000"/>
                    </a:solidFill>
                    <a:latin typeface="Segoe UI" pitchFamily="34" charset="0"/>
                  </a:rPr>
                  <a:t>utjecaj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države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u bankama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" name="Rectangle 151"/>
              <p:cNvSpPr>
                <a:spLocks noChangeArrowheads="1"/>
              </p:cNvSpPr>
              <p:nvPr/>
            </p:nvSpPr>
            <p:spPr bwMode="auto">
              <a:xfrm>
                <a:off x="1974" y="1511"/>
                <a:ext cx="31" cy="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" name="Rectangle 152"/>
              <p:cNvSpPr>
                <a:spLocks noChangeArrowheads="1"/>
              </p:cNvSpPr>
              <p:nvPr/>
            </p:nvSpPr>
            <p:spPr bwMode="auto">
              <a:xfrm>
                <a:off x="2358" y="1221"/>
                <a:ext cx="816" cy="4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Povećati kapacitet banaka za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apsorpciju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</a:t>
                </a: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gubitka (standardi adekvatnosti kapitala)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 err="1">
                    <a:solidFill>
                      <a:srgbClr val="000000"/>
                    </a:solidFill>
                    <a:latin typeface="Segoe UI" pitchFamily="34" charset="0"/>
                  </a:rPr>
                  <a:t>Makroprudentni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alati za smanjenje </a:t>
                </a:r>
                <a:r>
                  <a:rPr lang="sr-Latn-RS" altLang="sr-Latn-RS" sz="700" dirty="0" err="1">
                    <a:solidFill>
                      <a:srgbClr val="000000"/>
                    </a:solidFill>
                    <a:latin typeface="Segoe UI" pitchFamily="34" charset="0"/>
                  </a:rPr>
                  <a:t>procikličnosti</a:t>
                </a:r>
                <a:endParaRPr lang="sr-Latn-RS" altLang="sr-Latn-RS" sz="700" dirty="0">
                  <a:solidFill>
                    <a:srgbClr val="000000"/>
                  </a:solidFill>
                  <a:latin typeface="Segoe U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Smanjiti</a:t>
                </a:r>
                <a:r>
                  <a:rPr kumimoji="0" lang="sr-Latn-RS" altLang="sr-Latn-RS" sz="700" b="0" i="0" u="none" strike="noStrike" cap="none" normalizeH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zaduživanje u poreznom sustavu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" name="Rectangle 158"/>
              <p:cNvSpPr>
                <a:spLocks noChangeArrowheads="1"/>
              </p:cNvSpPr>
              <p:nvPr/>
            </p:nvSpPr>
            <p:spPr bwMode="auto">
              <a:xfrm>
                <a:off x="1641" y="1877"/>
                <a:ext cx="72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Planiranje smanjenja kretanja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u rizičnim područjima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" name="Rectangle 160"/>
              <p:cNvSpPr>
                <a:spLocks noChangeArrowheads="1"/>
              </p:cNvSpPr>
              <p:nvPr/>
            </p:nvSpPr>
            <p:spPr bwMode="auto">
              <a:xfrm>
                <a:off x="1977" y="2032"/>
                <a:ext cx="31" cy="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" name="Rectangle 161"/>
              <p:cNvSpPr>
                <a:spLocks noChangeArrowheads="1"/>
              </p:cNvSpPr>
              <p:nvPr/>
            </p:nvSpPr>
            <p:spPr bwMode="auto">
              <a:xfrm>
                <a:off x="2406" y="1837"/>
                <a:ext cx="675" cy="4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Porezna premija u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visokorizičnim</a:t>
                </a: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područjima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Standardi okruženja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Kodovi</a:t>
                </a: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za izgradnju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Strategije za spremnost na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katastrofu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" name="Rectangle 165"/>
              <p:cNvSpPr>
                <a:spLocks noChangeArrowheads="1"/>
              </p:cNvSpPr>
              <p:nvPr/>
            </p:nvSpPr>
            <p:spPr bwMode="auto">
              <a:xfrm>
                <a:off x="1654" y="2314"/>
                <a:ext cx="607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Privatizacija proizvođača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robe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" name="Rectangle 167"/>
              <p:cNvSpPr>
                <a:spLocks noChangeArrowheads="1"/>
              </p:cNvSpPr>
              <p:nvPr/>
            </p:nvSpPr>
            <p:spPr bwMode="auto">
              <a:xfrm>
                <a:off x="1977" y="2469"/>
                <a:ext cx="31" cy="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" name="Rectangle 168"/>
              <p:cNvSpPr>
                <a:spLocks noChangeArrowheads="1"/>
              </p:cNvSpPr>
              <p:nvPr/>
            </p:nvSpPr>
            <p:spPr bwMode="auto">
              <a:xfrm>
                <a:off x="2382" y="2355"/>
                <a:ext cx="574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Reguliranje tržišta roba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2" name="Rectangle 170"/>
              <p:cNvSpPr>
                <a:spLocks noChangeArrowheads="1"/>
              </p:cNvSpPr>
              <p:nvPr/>
            </p:nvSpPr>
            <p:spPr bwMode="auto">
              <a:xfrm>
                <a:off x="1671" y="2647"/>
                <a:ext cx="704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Središnji subjekt za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 davanje ovlaštenja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Ograničenja obveza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Standardni kriteriji izdavanja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 err="1">
                    <a:solidFill>
                      <a:srgbClr val="000000"/>
                    </a:solidFill>
                    <a:latin typeface="Segoe UI" pitchFamily="34" charset="0"/>
                  </a:rPr>
                  <a:t>Uvjeti</a:t>
                </a: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 pristupa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3" name="Rectangle 174"/>
              <p:cNvSpPr>
                <a:spLocks noChangeArrowheads="1"/>
              </p:cNvSpPr>
              <p:nvPr/>
            </p:nvSpPr>
            <p:spPr bwMode="auto">
              <a:xfrm>
                <a:off x="2461" y="2725"/>
                <a:ext cx="691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Naplata naknada povezanih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sr-Latn-RS" altLang="sr-Latn-RS" sz="700" dirty="0">
                    <a:solidFill>
                      <a:srgbClr val="000000"/>
                    </a:solidFill>
                    <a:latin typeface="Segoe UI" pitchFamily="34" charset="0"/>
                  </a:rPr>
                  <a:t>s rizikom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4" name="Rectangle 175"/>
              <p:cNvSpPr>
                <a:spLocks noChangeArrowheads="1"/>
              </p:cNvSpPr>
              <p:nvPr/>
            </p:nvSpPr>
            <p:spPr bwMode="auto">
              <a:xfrm>
                <a:off x="2746" y="2802"/>
                <a:ext cx="31" cy="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sr-Latn-RS" altLang="sr-Latn-R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5" name="Rectangle 176"/>
              <p:cNvSpPr>
                <a:spLocks noChangeArrowheads="1"/>
              </p:cNvSpPr>
              <p:nvPr/>
            </p:nvSpPr>
            <p:spPr bwMode="auto">
              <a:xfrm>
                <a:off x="511" y="1030"/>
                <a:ext cx="128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Rizik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6" name="Rectangle 177"/>
              <p:cNvSpPr>
                <a:spLocks noChangeArrowheads="1"/>
              </p:cNvSpPr>
              <p:nvPr/>
            </p:nvSpPr>
            <p:spPr bwMode="auto">
              <a:xfrm>
                <a:off x="913" y="1030"/>
                <a:ext cx="564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1. Utvrditi i prebrojiti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7" name="Rectangle 178"/>
              <p:cNvSpPr>
                <a:spLocks noChangeArrowheads="1"/>
              </p:cNvSpPr>
              <p:nvPr/>
            </p:nvSpPr>
            <p:spPr bwMode="auto">
              <a:xfrm>
                <a:off x="2585" y="952"/>
                <a:ext cx="267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2. Ublažiti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8" name="Rectangle 179"/>
              <p:cNvSpPr>
                <a:spLocks noChangeArrowheads="1"/>
              </p:cNvSpPr>
              <p:nvPr/>
            </p:nvSpPr>
            <p:spPr bwMode="auto">
              <a:xfrm>
                <a:off x="4291" y="952"/>
                <a:ext cx="351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3. </a:t>
                </a:r>
                <a:r>
                  <a:rPr lang="sr-Latn-RS" altLang="sr-Latn-RS" sz="700" b="1">
                    <a:solidFill>
                      <a:srgbClr val="FFFFFF"/>
                    </a:solidFill>
                    <a:latin typeface="Segoe UI" pitchFamily="34" charset="0"/>
                  </a:rPr>
                  <a:t>Predvidjeti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9" name="Rectangle 180"/>
              <p:cNvSpPr>
                <a:spLocks noChangeArrowheads="1"/>
              </p:cNvSpPr>
              <p:nvPr/>
            </p:nvSpPr>
            <p:spPr bwMode="auto">
              <a:xfrm>
                <a:off x="5060" y="989"/>
                <a:ext cx="368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4. Rasporediti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0" name="Rectangle 181"/>
              <p:cNvSpPr>
                <a:spLocks noChangeArrowheads="1"/>
              </p:cNvSpPr>
              <p:nvPr/>
            </p:nvSpPr>
            <p:spPr bwMode="auto">
              <a:xfrm>
                <a:off x="5170" y="1067"/>
                <a:ext cx="250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preostalo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1" name="Rectangle 182"/>
              <p:cNvSpPr>
                <a:spLocks noChangeArrowheads="1"/>
              </p:cNvSpPr>
              <p:nvPr/>
            </p:nvSpPr>
            <p:spPr bwMode="auto">
              <a:xfrm>
                <a:off x="1778" y="1107"/>
                <a:ext cx="433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Izravne kontrole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2" name="Rectangle 183"/>
              <p:cNvSpPr>
                <a:spLocks noChangeArrowheads="1"/>
              </p:cNvSpPr>
              <p:nvPr/>
            </p:nvSpPr>
            <p:spPr bwMode="auto">
              <a:xfrm>
                <a:off x="2571" y="1070"/>
                <a:ext cx="382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 err="1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Neizravni</a:t>
                </a: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 alati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3" name="Rectangle 184"/>
              <p:cNvSpPr>
                <a:spLocks noChangeArrowheads="1"/>
              </p:cNvSpPr>
              <p:nvPr/>
            </p:nvSpPr>
            <p:spPr bwMode="auto">
              <a:xfrm>
                <a:off x="2420" y="1147"/>
                <a:ext cx="490" cy="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sr-Latn-RS" altLang="sr-Latn-RS" sz="700" b="1" i="0" u="none" strike="noStrike" cap="none" normalizeH="0" baseline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Segoe UI" pitchFamily="34" charset="0"/>
                    <a:cs typeface="Arial" pitchFamily="34" charset="0"/>
                  </a:rPr>
                  <a:t>(propisi i troškovi)</a:t>
                </a:r>
                <a:endParaRPr kumimoji="0" lang="sr-Latn-RS" altLang="sr-Latn-R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Line 185"/>
              <p:cNvSpPr>
                <a:spLocks noChangeShapeType="1"/>
              </p:cNvSpPr>
              <p:nvPr/>
            </p:nvSpPr>
            <p:spPr bwMode="auto">
              <a:xfrm>
                <a:off x="336" y="912"/>
                <a:ext cx="0" cy="3299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" name="Rectangle 186"/>
              <p:cNvSpPr>
                <a:spLocks noChangeArrowheads="1"/>
              </p:cNvSpPr>
              <p:nvPr/>
            </p:nvSpPr>
            <p:spPr bwMode="auto">
              <a:xfrm>
                <a:off x="336" y="912"/>
                <a:ext cx="3" cy="3299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6" name="Line 187"/>
              <p:cNvSpPr>
                <a:spLocks noChangeShapeType="1"/>
              </p:cNvSpPr>
              <p:nvPr/>
            </p:nvSpPr>
            <p:spPr bwMode="auto">
              <a:xfrm>
                <a:off x="789" y="915"/>
                <a:ext cx="0" cy="329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Rectangle 188"/>
              <p:cNvSpPr>
                <a:spLocks noChangeArrowheads="1"/>
              </p:cNvSpPr>
              <p:nvPr/>
            </p:nvSpPr>
            <p:spPr bwMode="auto">
              <a:xfrm>
                <a:off x="789" y="915"/>
                <a:ext cx="4" cy="329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" name="Line 189"/>
              <p:cNvSpPr>
                <a:spLocks noChangeShapeType="1"/>
              </p:cNvSpPr>
              <p:nvPr/>
            </p:nvSpPr>
            <p:spPr bwMode="auto">
              <a:xfrm>
                <a:off x="1603" y="915"/>
                <a:ext cx="0" cy="329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Rectangle 190"/>
              <p:cNvSpPr>
                <a:spLocks noChangeArrowheads="1"/>
              </p:cNvSpPr>
              <p:nvPr/>
            </p:nvSpPr>
            <p:spPr bwMode="auto">
              <a:xfrm>
                <a:off x="1603" y="915"/>
                <a:ext cx="3" cy="329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Line 191"/>
              <p:cNvSpPr>
                <a:spLocks noChangeShapeType="1"/>
              </p:cNvSpPr>
              <p:nvPr/>
            </p:nvSpPr>
            <p:spPr bwMode="auto">
              <a:xfrm>
                <a:off x="3845" y="915"/>
                <a:ext cx="0" cy="329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" name="Rectangle 192"/>
              <p:cNvSpPr>
                <a:spLocks noChangeArrowheads="1"/>
              </p:cNvSpPr>
              <p:nvPr/>
            </p:nvSpPr>
            <p:spPr bwMode="auto">
              <a:xfrm>
                <a:off x="3845" y="915"/>
                <a:ext cx="3" cy="329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" name="Line 193"/>
              <p:cNvSpPr>
                <a:spLocks noChangeShapeType="1"/>
              </p:cNvSpPr>
              <p:nvPr/>
            </p:nvSpPr>
            <p:spPr bwMode="auto">
              <a:xfrm>
                <a:off x="5039" y="915"/>
                <a:ext cx="0" cy="3293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Rectangle 194"/>
              <p:cNvSpPr>
                <a:spLocks noChangeArrowheads="1"/>
              </p:cNvSpPr>
              <p:nvPr/>
            </p:nvSpPr>
            <p:spPr bwMode="auto">
              <a:xfrm>
                <a:off x="5039" y="915"/>
                <a:ext cx="4" cy="329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Line 195"/>
              <p:cNvSpPr>
                <a:spLocks noChangeShapeType="1"/>
              </p:cNvSpPr>
              <p:nvPr/>
            </p:nvSpPr>
            <p:spPr bwMode="auto">
              <a:xfrm>
                <a:off x="5517" y="915"/>
                <a:ext cx="0" cy="329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Rectangle 196"/>
              <p:cNvSpPr>
                <a:spLocks noChangeArrowheads="1"/>
              </p:cNvSpPr>
              <p:nvPr/>
            </p:nvSpPr>
            <p:spPr bwMode="auto">
              <a:xfrm>
                <a:off x="5517" y="915"/>
                <a:ext cx="3" cy="329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" name="Line 197"/>
              <p:cNvSpPr>
                <a:spLocks noChangeShapeType="1"/>
              </p:cNvSpPr>
              <p:nvPr/>
            </p:nvSpPr>
            <p:spPr bwMode="auto">
              <a:xfrm>
                <a:off x="2344" y="1070"/>
                <a:ext cx="0" cy="3138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" name="Rectangle 198"/>
              <p:cNvSpPr>
                <a:spLocks noChangeArrowheads="1"/>
              </p:cNvSpPr>
              <p:nvPr/>
            </p:nvSpPr>
            <p:spPr bwMode="auto">
              <a:xfrm>
                <a:off x="2344" y="1070"/>
                <a:ext cx="4" cy="3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Line 199"/>
              <p:cNvSpPr>
                <a:spLocks noChangeShapeType="1"/>
              </p:cNvSpPr>
              <p:nvPr/>
            </p:nvSpPr>
            <p:spPr bwMode="auto">
              <a:xfrm>
                <a:off x="3141" y="1070"/>
                <a:ext cx="0" cy="3138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Rectangle 200"/>
              <p:cNvSpPr>
                <a:spLocks noChangeArrowheads="1"/>
              </p:cNvSpPr>
              <p:nvPr/>
            </p:nvSpPr>
            <p:spPr bwMode="auto">
              <a:xfrm>
                <a:off x="3141" y="1070"/>
                <a:ext cx="3" cy="3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" name="Line 201"/>
              <p:cNvSpPr>
                <a:spLocks noChangeShapeType="1"/>
              </p:cNvSpPr>
              <p:nvPr/>
            </p:nvSpPr>
            <p:spPr bwMode="auto">
              <a:xfrm>
                <a:off x="4243" y="1070"/>
                <a:ext cx="0" cy="3138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" name="Rectangle 202"/>
              <p:cNvSpPr>
                <a:spLocks noChangeArrowheads="1"/>
              </p:cNvSpPr>
              <p:nvPr/>
            </p:nvSpPr>
            <p:spPr bwMode="auto">
              <a:xfrm>
                <a:off x="4243" y="1070"/>
                <a:ext cx="3" cy="3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" name="Line 203"/>
              <p:cNvSpPr>
                <a:spLocks noChangeShapeType="1"/>
              </p:cNvSpPr>
              <p:nvPr/>
            </p:nvSpPr>
            <p:spPr bwMode="auto">
              <a:xfrm>
                <a:off x="4641" y="1070"/>
                <a:ext cx="0" cy="3138"/>
              </a:xfrm>
              <a:prstGeom prst="line">
                <a:avLst/>
              </a:prstGeom>
              <a:noFill/>
              <a:ln w="0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" name="Rectangle 204"/>
              <p:cNvSpPr>
                <a:spLocks noChangeArrowheads="1"/>
              </p:cNvSpPr>
              <p:nvPr/>
            </p:nvSpPr>
            <p:spPr bwMode="auto">
              <a:xfrm>
                <a:off x="4641" y="1070"/>
                <a:ext cx="4" cy="3138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8" name="Line 206"/>
            <p:cNvSpPr>
              <a:spLocks noChangeShapeType="1"/>
            </p:cNvSpPr>
            <p:nvPr/>
          </p:nvSpPr>
          <p:spPr bwMode="auto">
            <a:xfrm>
              <a:off x="339" y="912"/>
              <a:ext cx="5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207"/>
            <p:cNvSpPr>
              <a:spLocks noChangeArrowheads="1"/>
            </p:cNvSpPr>
            <p:nvPr/>
          </p:nvSpPr>
          <p:spPr bwMode="auto">
            <a:xfrm>
              <a:off x="339" y="912"/>
              <a:ext cx="5181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208"/>
            <p:cNvSpPr>
              <a:spLocks noChangeShapeType="1"/>
            </p:cNvSpPr>
            <p:nvPr/>
          </p:nvSpPr>
          <p:spPr bwMode="auto">
            <a:xfrm>
              <a:off x="1616" y="1030"/>
              <a:ext cx="3437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Rectangle 209"/>
            <p:cNvSpPr>
              <a:spLocks noChangeArrowheads="1"/>
            </p:cNvSpPr>
            <p:nvPr/>
          </p:nvSpPr>
          <p:spPr bwMode="auto">
            <a:xfrm>
              <a:off x="1606" y="1067"/>
              <a:ext cx="3437" cy="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210"/>
            <p:cNvSpPr>
              <a:spLocks noChangeShapeType="1"/>
            </p:cNvSpPr>
            <p:nvPr/>
          </p:nvSpPr>
          <p:spPr bwMode="auto">
            <a:xfrm>
              <a:off x="339" y="1221"/>
              <a:ext cx="5178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211"/>
            <p:cNvSpPr>
              <a:spLocks noChangeArrowheads="1"/>
            </p:cNvSpPr>
            <p:nvPr/>
          </p:nvSpPr>
          <p:spPr bwMode="auto">
            <a:xfrm>
              <a:off x="339" y="1221"/>
              <a:ext cx="5178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212"/>
            <p:cNvSpPr>
              <a:spLocks noChangeShapeType="1"/>
            </p:cNvSpPr>
            <p:nvPr/>
          </p:nvSpPr>
          <p:spPr bwMode="auto">
            <a:xfrm>
              <a:off x="339" y="1722"/>
              <a:ext cx="4704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Rectangle 213"/>
            <p:cNvSpPr>
              <a:spLocks noChangeArrowheads="1"/>
            </p:cNvSpPr>
            <p:nvPr/>
          </p:nvSpPr>
          <p:spPr bwMode="auto">
            <a:xfrm>
              <a:off x="339" y="1722"/>
              <a:ext cx="4704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Line 214"/>
            <p:cNvSpPr>
              <a:spLocks noChangeShapeType="1"/>
            </p:cNvSpPr>
            <p:nvPr/>
          </p:nvSpPr>
          <p:spPr bwMode="auto">
            <a:xfrm>
              <a:off x="339" y="2261"/>
              <a:ext cx="4704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Rectangle 215"/>
            <p:cNvSpPr>
              <a:spLocks noChangeArrowheads="1"/>
            </p:cNvSpPr>
            <p:nvPr/>
          </p:nvSpPr>
          <p:spPr bwMode="auto">
            <a:xfrm>
              <a:off x="339" y="2261"/>
              <a:ext cx="4704" cy="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Line 216"/>
            <p:cNvSpPr>
              <a:spLocks noChangeShapeType="1"/>
            </p:cNvSpPr>
            <p:nvPr/>
          </p:nvSpPr>
          <p:spPr bwMode="auto">
            <a:xfrm>
              <a:off x="339" y="2600"/>
              <a:ext cx="4704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Rectangle 217"/>
            <p:cNvSpPr>
              <a:spLocks noChangeArrowheads="1"/>
            </p:cNvSpPr>
            <p:nvPr/>
          </p:nvSpPr>
          <p:spPr bwMode="auto">
            <a:xfrm>
              <a:off x="339" y="2600"/>
              <a:ext cx="4704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218"/>
            <p:cNvSpPr>
              <a:spLocks noChangeShapeType="1"/>
            </p:cNvSpPr>
            <p:nvPr/>
          </p:nvSpPr>
          <p:spPr bwMode="auto">
            <a:xfrm>
              <a:off x="339" y="3000"/>
              <a:ext cx="4704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219"/>
            <p:cNvSpPr>
              <a:spLocks noChangeArrowheads="1"/>
            </p:cNvSpPr>
            <p:nvPr/>
          </p:nvSpPr>
          <p:spPr bwMode="auto">
            <a:xfrm>
              <a:off x="339" y="3000"/>
              <a:ext cx="4704" cy="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Line 220"/>
            <p:cNvSpPr>
              <a:spLocks noChangeShapeType="1"/>
            </p:cNvSpPr>
            <p:nvPr/>
          </p:nvSpPr>
          <p:spPr bwMode="auto">
            <a:xfrm>
              <a:off x="339" y="3498"/>
              <a:ext cx="4704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Rectangle 221"/>
            <p:cNvSpPr>
              <a:spLocks noChangeArrowheads="1"/>
            </p:cNvSpPr>
            <p:nvPr/>
          </p:nvSpPr>
          <p:spPr bwMode="auto">
            <a:xfrm>
              <a:off x="339" y="3498"/>
              <a:ext cx="4704" cy="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22"/>
            <p:cNvSpPr>
              <a:spLocks noChangeShapeType="1"/>
            </p:cNvSpPr>
            <p:nvPr/>
          </p:nvSpPr>
          <p:spPr bwMode="auto">
            <a:xfrm>
              <a:off x="339" y="3848"/>
              <a:ext cx="4704" cy="0"/>
            </a:xfrm>
            <a:prstGeom prst="line">
              <a:avLst/>
            </a:prstGeom>
            <a:noFill/>
            <a:ln w="0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23"/>
            <p:cNvSpPr>
              <a:spLocks noChangeArrowheads="1"/>
            </p:cNvSpPr>
            <p:nvPr/>
          </p:nvSpPr>
          <p:spPr bwMode="auto">
            <a:xfrm>
              <a:off x="339" y="3848"/>
              <a:ext cx="4704" cy="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Line 224"/>
            <p:cNvSpPr>
              <a:spLocks noChangeShapeType="1"/>
            </p:cNvSpPr>
            <p:nvPr/>
          </p:nvSpPr>
          <p:spPr bwMode="auto">
            <a:xfrm>
              <a:off x="339" y="4208"/>
              <a:ext cx="5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Rectangle 225"/>
            <p:cNvSpPr>
              <a:spLocks noChangeArrowheads="1"/>
            </p:cNvSpPr>
            <p:nvPr/>
          </p:nvSpPr>
          <p:spPr bwMode="auto">
            <a:xfrm>
              <a:off x="339" y="4208"/>
              <a:ext cx="5181" cy="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806329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116995"/>
            <a:ext cx="7470450" cy="1143000"/>
          </a:xfrm>
        </p:spPr>
        <p:txBody>
          <a:bodyPr anchor="b">
            <a:normAutofit/>
          </a:bodyPr>
          <a:lstStyle/>
          <a:p>
            <a:r>
              <a:rPr lang="hr-HR" sz="2400" dirty="0">
                <a:solidFill>
                  <a:srgbClr val="990000"/>
                </a:solidFill>
              </a:rPr>
              <a:t>III. </a:t>
            </a:r>
            <a:r>
              <a:rPr lang="hr-HR"/>
              <a:t>Razumijevanje fiskalnog rizika</a:t>
            </a:r>
            <a:br/>
            <a:r>
              <a:rPr lang="hr-HR" sz="2400" dirty="0">
                <a:solidFill>
                  <a:srgbClr val="002060"/>
                </a:solidFill>
              </a:rPr>
              <a:t>Objava rizika ostaje kvalitativna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6596390"/>
            <a:ext cx="2209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dirty="0"/>
              <a:t>Izvor: procjene osoblja MMF-a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95600" y="1390917"/>
            <a:ext cx="2933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>
                <a:solidFill>
                  <a:srgbClr val="17375E"/>
                </a:solidFill>
              </a:rPr>
              <a:t>Potencijalne obveze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6451303"/>
              </p:ext>
            </p:extLst>
          </p:nvPr>
        </p:nvGraphicFramePr>
        <p:xfrm>
          <a:off x="656617" y="1740842"/>
          <a:ext cx="7268184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9853" y="5959433"/>
            <a:ext cx="266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400" dirty="0"/>
              <a:t>Kvantitativna analiza rizika</a:t>
            </a:r>
          </a:p>
        </p:txBody>
      </p:sp>
      <p:sp>
        <p:nvSpPr>
          <p:cNvPr id="7" name="Rectangle 6"/>
          <p:cNvSpPr/>
          <p:nvPr/>
        </p:nvSpPr>
        <p:spPr>
          <a:xfrm>
            <a:off x="1178171" y="6068692"/>
            <a:ext cx="228600" cy="8926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807380" y="5959435"/>
            <a:ext cx="23377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400" dirty="0"/>
              <a:t>Kvalitativna analiza rizika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655381" y="6068692"/>
            <a:ext cx="228600" cy="8926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4569" y="5959435"/>
            <a:ext cx="1452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400" dirty="0"/>
              <a:t> Nema objave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474569" y="6068694"/>
            <a:ext cx="228600" cy="8926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60277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898" y="152400"/>
            <a:ext cx="8453902" cy="1143000"/>
          </a:xfrm>
        </p:spPr>
        <p:txBody>
          <a:bodyPr>
            <a:normAutofit/>
          </a:bodyPr>
          <a:lstStyle/>
          <a:p>
            <a:r>
              <a:rPr lang="hr-HR" sz="2400" dirty="0">
                <a:solidFill>
                  <a:srgbClr val="990000"/>
                </a:solidFill>
              </a:rPr>
              <a:t>III. </a:t>
            </a:r>
            <a:r>
              <a:rPr lang="hr-HR"/>
              <a:t>Razumijevanje fiskalnog rizika</a:t>
            </a:r>
            <a:br/>
            <a:r>
              <a:rPr lang="hr-HR" sz="2400" dirty="0">
                <a:solidFill>
                  <a:srgbClr val="002060"/>
                </a:solidFill>
              </a:rPr>
              <a:t>Analiza fiskalnih rizika ograničena je</a:t>
            </a:r>
            <a:endParaRPr lang="hr-HR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072306" y="1444936"/>
            <a:ext cx="26284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>
                <a:solidFill>
                  <a:srgbClr val="17375E"/>
                </a:solidFill>
              </a:rPr>
              <a:t>Analiza fiskalnog rizika na makro razini</a:t>
            </a:r>
          </a:p>
          <a:p>
            <a:r>
              <a:rPr lang="hr-HR" dirty="0">
                <a:solidFill>
                  <a:srgbClr val="17375E"/>
                </a:solidFill>
              </a:rPr>
              <a:t>(postotak zemalja)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089253" y="1444936"/>
            <a:ext cx="33430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b="1" dirty="0">
                <a:solidFill>
                  <a:srgbClr val="17375E"/>
                </a:solidFill>
              </a:rPr>
              <a:t>Analiza o dugoročnoj održivosti</a:t>
            </a:r>
          </a:p>
          <a:p>
            <a:pPr algn="ctr"/>
            <a:r>
              <a:rPr lang="hr-HR" dirty="0">
                <a:solidFill>
                  <a:srgbClr val="17375E"/>
                </a:solidFill>
              </a:rPr>
              <a:t>(postotak zemalja) </a:t>
            </a:r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233363" y="2085976"/>
            <a:ext cx="4244974" cy="3862387"/>
            <a:chOff x="147" y="1314"/>
            <a:chExt cx="2674" cy="2433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7" y="1317"/>
              <a:ext cx="2671" cy="2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50" y="1314"/>
              <a:ext cx="2671" cy="243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494" y="1535"/>
              <a:ext cx="289" cy="1561"/>
            </a:xfrm>
            <a:custGeom>
              <a:avLst/>
              <a:gdLst>
                <a:gd name="T0" fmla="*/ 289 w 289"/>
                <a:gd name="T1" fmla="*/ 1561 h 1561"/>
                <a:gd name="T2" fmla="*/ 0 w 289"/>
                <a:gd name="T3" fmla="*/ 1561 h 1561"/>
                <a:gd name="T4" fmla="*/ 0 w 289"/>
                <a:gd name="T5" fmla="*/ 1381 h 1561"/>
                <a:gd name="T6" fmla="*/ 289 w 289"/>
                <a:gd name="T7" fmla="*/ 1381 h 1561"/>
                <a:gd name="T8" fmla="*/ 289 w 289"/>
                <a:gd name="T9" fmla="*/ 1561 h 1561"/>
                <a:gd name="T10" fmla="*/ 77 w 289"/>
                <a:gd name="T11" fmla="*/ 186 h 1561"/>
                <a:gd name="T12" fmla="*/ 0 w 289"/>
                <a:gd name="T13" fmla="*/ 186 h 1561"/>
                <a:gd name="T14" fmla="*/ 0 w 289"/>
                <a:gd name="T15" fmla="*/ 0 h 1561"/>
                <a:gd name="T16" fmla="*/ 77 w 289"/>
                <a:gd name="T17" fmla="*/ 0 h 1561"/>
                <a:gd name="T18" fmla="*/ 77 w 289"/>
                <a:gd name="T19" fmla="*/ 186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9" h="1561">
                  <a:moveTo>
                    <a:pt x="289" y="1561"/>
                  </a:moveTo>
                  <a:lnTo>
                    <a:pt x="0" y="1561"/>
                  </a:lnTo>
                  <a:lnTo>
                    <a:pt x="0" y="1381"/>
                  </a:lnTo>
                  <a:lnTo>
                    <a:pt x="289" y="1381"/>
                  </a:lnTo>
                  <a:lnTo>
                    <a:pt x="289" y="1561"/>
                  </a:lnTo>
                  <a:close/>
                  <a:moveTo>
                    <a:pt x="77" y="186"/>
                  </a:moveTo>
                  <a:lnTo>
                    <a:pt x="0" y="186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7" y="186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494" y="1535"/>
              <a:ext cx="289" cy="1561"/>
            </a:xfrm>
            <a:custGeom>
              <a:avLst/>
              <a:gdLst>
                <a:gd name="T0" fmla="*/ 289 w 289"/>
                <a:gd name="T1" fmla="*/ 1561 h 1561"/>
                <a:gd name="T2" fmla="*/ 0 w 289"/>
                <a:gd name="T3" fmla="*/ 1561 h 1561"/>
                <a:gd name="T4" fmla="*/ 0 w 289"/>
                <a:gd name="T5" fmla="*/ 1381 h 1561"/>
                <a:gd name="T6" fmla="*/ 289 w 289"/>
                <a:gd name="T7" fmla="*/ 1381 h 1561"/>
                <a:gd name="T8" fmla="*/ 289 w 289"/>
                <a:gd name="T9" fmla="*/ 1561 h 1561"/>
                <a:gd name="T10" fmla="*/ 77 w 289"/>
                <a:gd name="T11" fmla="*/ 186 h 1561"/>
                <a:gd name="T12" fmla="*/ 0 w 289"/>
                <a:gd name="T13" fmla="*/ 186 h 1561"/>
                <a:gd name="T14" fmla="*/ 0 w 289"/>
                <a:gd name="T15" fmla="*/ 0 h 1561"/>
                <a:gd name="T16" fmla="*/ 77 w 289"/>
                <a:gd name="T17" fmla="*/ 0 h 1561"/>
                <a:gd name="T18" fmla="*/ 77 w 289"/>
                <a:gd name="T19" fmla="*/ 186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9" h="1561">
                  <a:moveTo>
                    <a:pt x="289" y="1561"/>
                  </a:moveTo>
                  <a:lnTo>
                    <a:pt x="0" y="1561"/>
                  </a:lnTo>
                  <a:lnTo>
                    <a:pt x="0" y="1381"/>
                  </a:lnTo>
                  <a:lnTo>
                    <a:pt x="289" y="1381"/>
                  </a:lnTo>
                  <a:lnTo>
                    <a:pt x="289" y="1561"/>
                  </a:lnTo>
                  <a:close/>
                  <a:moveTo>
                    <a:pt x="77" y="186"/>
                  </a:moveTo>
                  <a:lnTo>
                    <a:pt x="0" y="186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7" y="186"/>
                  </a:lnTo>
                  <a:close/>
                </a:path>
              </a:pathLst>
            </a:custGeom>
            <a:noFill/>
            <a:ln w="9525" cap="flat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571" y="1535"/>
              <a:ext cx="507" cy="1561"/>
            </a:xfrm>
            <a:custGeom>
              <a:avLst/>
              <a:gdLst>
                <a:gd name="T0" fmla="*/ 507 w 507"/>
                <a:gd name="T1" fmla="*/ 1561 h 1561"/>
                <a:gd name="T2" fmla="*/ 212 w 507"/>
                <a:gd name="T3" fmla="*/ 1561 h 1561"/>
                <a:gd name="T4" fmla="*/ 212 w 507"/>
                <a:gd name="T5" fmla="*/ 1381 h 1561"/>
                <a:gd name="T6" fmla="*/ 507 w 507"/>
                <a:gd name="T7" fmla="*/ 1381 h 1561"/>
                <a:gd name="T8" fmla="*/ 507 w 507"/>
                <a:gd name="T9" fmla="*/ 1561 h 1561"/>
                <a:gd name="T10" fmla="*/ 77 w 507"/>
                <a:gd name="T11" fmla="*/ 186 h 1561"/>
                <a:gd name="T12" fmla="*/ 0 w 507"/>
                <a:gd name="T13" fmla="*/ 186 h 1561"/>
                <a:gd name="T14" fmla="*/ 0 w 507"/>
                <a:gd name="T15" fmla="*/ 0 h 1561"/>
                <a:gd name="T16" fmla="*/ 77 w 507"/>
                <a:gd name="T17" fmla="*/ 0 h 1561"/>
                <a:gd name="T18" fmla="*/ 77 w 507"/>
                <a:gd name="T19" fmla="*/ 186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7" h="1561">
                  <a:moveTo>
                    <a:pt x="507" y="1561"/>
                  </a:moveTo>
                  <a:lnTo>
                    <a:pt x="212" y="1561"/>
                  </a:lnTo>
                  <a:lnTo>
                    <a:pt x="212" y="1381"/>
                  </a:lnTo>
                  <a:lnTo>
                    <a:pt x="507" y="1381"/>
                  </a:lnTo>
                  <a:lnTo>
                    <a:pt x="507" y="1561"/>
                  </a:lnTo>
                  <a:close/>
                  <a:moveTo>
                    <a:pt x="77" y="186"/>
                  </a:moveTo>
                  <a:lnTo>
                    <a:pt x="0" y="186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7" y="186"/>
                  </a:lnTo>
                  <a:close/>
                </a:path>
              </a:pathLst>
            </a:custGeom>
            <a:solidFill>
              <a:srgbClr val="2F5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9"/>
            <p:cNvSpPr>
              <a:spLocks noEditPoints="1"/>
            </p:cNvSpPr>
            <p:nvPr/>
          </p:nvSpPr>
          <p:spPr bwMode="auto">
            <a:xfrm>
              <a:off x="571" y="1535"/>
              <a:ext cx="507" cy="1561"/>
            </a:xfrm>
            <a:custGeom>
              <a:avLst/>
              <a:gdLst>
                <a:gd name="T0" fmla="*/ 507 w 507"/>
                <a:gd name="T1" fmla="*/ 1561 h 1561"/>
                <a:gd name="T2" fmla="*/ 212 w 507"/>
                <a:gd name="T3" fmla="*/ 1561 h 1561"/>
                <a:gd name="T4" fmla="*/ 212 w 507"/>
                <a:gd name="T5" fmla="*/ 1381 h 1561"/>
                <a:gd name="T6" fmla="*/ 507 w 507"/>
                <a:gd name="T7" fmla="*/ 1381 h 1561"/>
                <a:gd name="T8" fmla="*/ 507 w 507"/>
                <a:gd name="T9" fmla="*/ 1561 h 1561"/>
                <a:gd name="T10" fmla="*/ 77 w 507"/>
                <a:gd name="T11" fmla="*/ 186 h 1561"/>
                <a:gd name="T12" fmla="*/ 0 w 507"/>
                <a:gd name="T13" fmla="*/ 186 h 1561"/>
                <a:gd name="T14" fmla="*/ 0 w 507"/>
                <a:gd name="T15" fmla="*/ 0 h 1561"/>
                <a:gd name="T16" fmla="*/ 77 w 507"/>
                <a:gd name="T17" fmla="*/ 0 h 1561"/>
                <a:gd name="T18" fmla="*/ 77 w 507"/>
                <a:gd name="T19" fmla="*/ 186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7" h="1561">
                  <a:moveTo>
                    <a:pt x="507" y="1561"/>
                  </a:moveTo>
                  <a:lnTo>
                    <a:pt x="212" y="1561"/>
                  </a:lnTo>
                  <a:lnTo>
                    <a:pt x="212" y="1381"/>
                  </a:lnTo>
                  <a:lnTo>
                    <a:pt x="507" y="1381"/>
                  </a:lnTo>
                  <a:lnTo>
                    <a:pt x="507" y="1561"/>
                  </a:lnTo>
                  <a:close/>
                  <a:moveTo>
                    <a:pt x="77" y="186"/>
                  </a:moveTo>
                  <a:lnTo>
                    <a:pt x="0" y="186"/>
                  </a:lnTo>
                  <a:lnTo>
                    <a:pt x="0" y="0"/>
                  </a:lnTo>
                  <a:lnTo>
                    <a:pt x="77" y="0"/>
                  </a:lnTo>
                  <a:lnTo>
                    <a:pt x="77" y="186"/>
                  </a:lnTo>
                  <a:close/>
                </a:path>
              </a:pathLst>
            </a:custGeom>
            <a:noFill/>
            <a:ln w="9525" cap="flat">
              <a:solidFill>
                <a:srgbClr val="20386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0"/>
            <p:cNvSpPr>
              <a:spLocks noEditPoints="1"/>
            </p:cNvSpPr>
            <p:nvPr/>
          </p:nvSpPr>
          <p:spPr bwMode="auto">
            <a:xfrm>
              <a:off x="494" y="1535"/>
              <a:ext cx="1753" cy="1561"/>
            </a:xfrm>
            <a:custGeom>
              <a:avLst/>
              <a:gdLst>
                <a:gd name="T0" fmla="*/ 1753 w 1753"/>
                <a:gd name="T1" fmla="*/ 1561 h 1561"/>
                <a:gd name="T2" fmla="*/ 584 w 1753"/>
                <a:gd name="T3" fmla="*/ 1561 h 1561"/>
                <a:gd name="T4" fmla="*/ 584 w 1753"/>
                <a:gd name="T5" fmla="*/ 1381 h 1561"/>
                <a:gd name="T6" fmla="*/ 1753 w 1753"/>
                <a:gd name="T7" fmla="*/ 1381 h 1561"/>
                <a:gd name="T8" fmla="*/ 1753 w 1753"/>
                <a:gd name="T9" fmla="*/ 1561 h 1561"/>
                <a:gd name="T10" fmla="*/ 372 w 1753"/>
                <a:gd name="T11" fmla="*/ 1105 h 1561"/>
                <a:gd name="T12" fmla="*/ 0 w 1753"/>
                <a:gd name="T13" fmla="*/ 1105 h 1561"/>
                <a:gd name="T14" fmla="*/ 0 w 1753"/>
                <a:gd name="T15" fmla="*/ 918 h 1561"/>
                <a:gd name="T16" fmla="*/ 372 w 1753"/>
                <a:gd name="T17" fmla="*/ 918 h 1561"/>
                <a:gd name="T18" fmla="*/ 372 w 1753"/>
                <a:gd name="T19" fmla="*/ 1105 h 1561"/>
                <a:gd name="T20" fmla="*/ 661 w 1753"/>
                <a:gd name="T21" fmla="*/ 186 h 1561"/>
                <a:gd name="T22" fmla="*/ 154 w 1753"/>
                <a:gd name="T23" fmla="*/ 186 h 1561"/>
                <a:gd name="T24" fmla="*/ 154 w 1753"/>
                <a:gd name="T25" fmla="*/ 0 h 1561"/>
                <a:gd name="T26" fmla="*/ 661 w 1753"/>
                <a:gd name="T27" fmla="*/ 0 h 1561"/>
                <a:gd name="T28" fmla="*/ 661 w 1753"/>
                <a:gd name="T29" fmla="*/ 186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53" h="1561">
                  <a:moveTo>
                    <a:pt x="1753" y="1561"/>
                  </a:moveTo>
                  <a:lnTo>
                    <a:pt x="584" y="1561"/>
                  </a:lnTo>
                  <a:lnTo>
                    <a:pt x="584" y="1381"/>
                  </a:lnTo>
                  <a:lnTo>
                    <a:pt x="1753" y="1381"/>
                  </a:lnTo>
                  <a:lnTo>
                    <a:pt x="1753" y="1561"/>
                  </a:lnTo>
                  <a:close/>
                  <a:moveTo>
                    <a:pt x="372" y="1105"/>
                  </a:moveTo>
                  <a:lnTo>
                    <a:pt x="0" y="1105"/>
                  </a:lnTo>
                  <a:lnTo>
                    <a:pt x="0" y="918"/>
                  </a:lnTo>
                  <a:lnTo>
                    <a:pt x="372" y="918"/>
                  </a:lnTo>
                  <a:lnTo>
                    <a:pt x="372" y="1105"/>
                  </a:lnTo>
                  <a:close/>
                  <a:moveTo>
                    <a:pt x="661" y="186"/>
                  </a:moveTo>
                  <a:lnTo>
                    <a:pt x="154" y="186"/>
                  </a:lnTo>
                  <a:lnTo>
                    <a:pt x="154" y="0"/>
                  </a:lnTo>
                  <a:lnTo>
                    <a:pt x="661" y="0"/>
                  </a:lnTo>
                  <a:lnTo>
                    <a:pt x="661" y="186"/>
                  </a:lnTo>
                  <a:close/>
                </a:path>
              </a:pathLst>
            </a:custGeom>
            <a:solidFill>
              <a:srgbClr val="8FAA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11"/>
            <p:cNvSpPr>
              <a:spLocks noEditPoints="1"/>
            </p:cNvSpPr>
            <p:nvPr/>
          </p:nvSpPr>
          <p:spPr bwMode="auto">
            <a:xfrm>
              <a:off x="494" y="1535"/>
              <a:ext cx="1753" cy="1561"/>
            </a:xfrm>
            <a:custGeom>
              <a:avLst/>
              <a:gdLst>
                <a:gd name="T0" fmla="*/ 1753 w 1753"/>
                <a:gd name="T1" fmla="*/ 1561 h 1561"/>
                <a:gd name="T2" fmla="*/ 584 w 1753"/>
                <a:gd name="T3" fmla="*/ 1561 h 1561"/>
                <a:gd name="T4" fmla="*/ 584 w 1753"/>
                <a:gd name="T5" fmla="*/ 1381 h 1561"/>
                <a:gd name="T6" fmla="*/ 1753 w 1753"/>
                <a:gd name="T7" fmla="*/ 1381 h 1561"/>
                <a:gd name="T8" fmla="*/ 1753 w 1753"/>
                <a:gd name="T9" fmla="*/ 1561 h 1561"/>
                <a:gd name="T10" fmla="*/ 372 w 1753"/>
                <a:gd name="T11" fmla="*/ 1105 h 1561"/>
                <a:gd name="T12" fmla="*/ 0 w 1753"/>
                <a:gd name="T13" fmla="*/ 1105 h 1561"/>
                <a:gd name="T14" fmla="*/ 0 w 1753"/>
                <a:gd name="T15" fmla="*/ 918 h 1561"/>
                <a:gd name="T16" fmla="*/ 372 w 1753"/>
                <a:gd name="T17" fmla="*/ 918 h 1561"/>
                <a:gd name="T18" fmla="*/ 372 w 1753"/>
                <a:gd name="T19" fmla="*/ 1105 h 1561"/>
                <a:gd name="T20" fmla="*/ 661 w 1753"/>
                <a:gd name="T21" fmla="*/ 186 h 1561"/>
                <a:gd name="T22" fmla="*/ 154 w 1753"/>
                <a:gd name="T23" fmla="*/ 186 h 1561"/>
                <a:gd name="T24" fmla="*/ 154 w 1753"/>
                <a:gd name="T25" fmla="*/ 0 h 1561"/>
                <a:gd name="T26" fmla="*/ 661 w 1753"/>
                <a:gd name="T27" fmla="*/ 0 h 1561"/>
                <a:gd name="T28" fmla="*/ 661 w 1753"/>
                <a:gd name="T29" fmla="*/ 186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53" h="1561">
                  <a:moveTo>
                    <a:pt x="1753" y="1561"/>
                  </a:moveTo>
                  <a:lnTo>
                    <a:pt x="584" y="1561"/>
                  </a:lnTo>
                  <a:lnTo>
                    <a:pt x="584" y="1381"/>
                  </a:lnTo>
                  <a:lnTo>
                    <a:pt x="1753" y="1381"/>
                  </a:lnTo>
                  <a:lnTo>
                    <a:pt x="1753" y="1561"/>
                  </a:lnTo>
                  <a:close/>
                  <a:moveTo>
                    <a:pt x="372" y="1105"/>
                  </a:moveTo>
                  <a:lnTo>
                    <a:pt x="0" y="1105"/>
                  </a:lnTo>
                  <a:lnTo>
                    <a:pt x="0" y="918"/>
                  </a:lnTo>
                  <a:lnTo>
                    <a:pt x="372" y="918"/>
                  </a:lnTo>
                  <a:lnTo>
                    <a:pt x="372" y="1105"/>
                  </a:lnTo>
                  <a:close/>
                  <a:moveTo>
                    <a:pt x="661" y="186"/>
                  </a:moveTo>
                  <a:lnTo>
                    <a:pt x="154" y="186"/>
                  </a:lnTo>
                  <a:lnTo>
                    <a:pt x="154" y="0"/>
                  </a:lnTo>
                  <a:lnTo>
                    <a:pt x="661" y="0"/>
                  </a:lnTo>
                  <a:lnTo>
                    <a:pt x="661" y="186"/>
                  </a:lnTo>
                  <a:close/>
                </a:path>
              </a:pathLst>
            </a:custGeom>
            <a:noFill/>
            <a:ln w="9525" cap="flat">
              <a:solidFill>
                <a:srgbClr val="A6A6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2"/>
            <p:cNvSpPr>
              <a:spLocks noEditPoints="1"/>
            </p:cNvSpPr>
            <p:nvPr/>
          </p:nvSpPr>
          <p:spPr bwMode="auto">
            <a:xfrm>
              <a:off x="494" y="1535"/>
              <a:ext cx="2041" cy="1561"/>
            </a:xfrm>
            <a:custGeom>
              <a:avLst/>
              <a:gdLst>
                <a:gd name="T0" fmla="*/ 2041 w 2041"/>
                <a:gd name="T1" fmla="*/ 1561 h 1561"/>
                <a:gd name="T2" fmla="*/ 1753 w 2041"/>
                <a:gd name="T3" fmla="*/ 1561 h 1561"/>
                <a:gd name="T4" fmla="*/ 1753 w 2041"/>
                <a:gd name="T5" fmla="*/ 1381 h 1561"/>
                <a:gd name="T6" fmla="*/ 2041 w 2041"/>
                <a:gd name="T7" fmla="*/ 1381 h 1561"/>
                <a:gd name="T8" fmla="*/ 2041 w 2041"/>
                <a:gd name="T9" fmla="*/ 1561 h 1561"/>
                <a:gd name="T10" fmla="*/ 982 w 2041"/>
                <a:gd name="T11" fmla="*/ 1105 h 1561"/>
                <a:gd name="T12" fmla="*/ 372 w 2041"/>
                <a:gd name="T13" fmla="*/ 1105 h 1561"/>
                <a:gd name="T14" fmla="*/ 372 w 2041"/>
                <a:gd name="T15" fmla="*/ 918 h 1561"/>
                <a:gd name="T16" fmla="*/ 982 w 2041"/>
                <a:gd name="T17" fmla="*/ 918 h 1561"/>
                <a:gd name="T18" fmla="*/ 982 w 2041"/>
                <a:gd name="T19" fmla="*/ 1105 h 1561"/>
                <a:gd name="T20" fmla="*/ 179 w 2041"/>
                <a:gd name="T21" fmla="*/ 642 h 1561"/>
                <a:gd name="T22" fmla="*/ 0 w 2041"/>
                <a:gd name="T23" fmla="*/ 642 h 1561"/>
                <a:gd name="T24" fmla="*/ 0 w 2041"/>
                <a:gd name="T25" fmla="*/ 463 h 1561"/>
                <a:gd name="T26" fmla="*/ 179 w 2041"/>
                <a:gd name="T27" fmla="*/ 463 h 1561"/>
                <a:gd name="T28" fmla="*/ 179 w 2041"/>
                <a:gd name="T29" fmla="*/ 642 h 1561"/>
                <a:gd name="T30" fmla="*/ 1091 w 2041"/>
                <a:gd name="T31" fmla="*/ 186 h 1561"/>
                <a:gd name="T32" fmla="*/ 661 w 2041"/>
                <a:gd name="T33" fmla="*/ 186 h 1561"/>
                <a:gd name="T34" fmla="*/ 661 w 2041"/>
                <a:gd name="T35" fmla="*/ 0 h 1561"/>
                <a:gd name="T36" fmla="*/ 1091 w 2041"/>
                <a:gd name="T37" fmla="*/ 0 h 1561"/>
                <a:gd name="T38" fmla="*/ 1091 w 2041"/>
                <a:gd name="T39" fmla="*/ 186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41" h="1561">
                  <a:moveTo>
                    <a:pt x="2041" y="1561"/>
                  </a:moveTo>
                  <a:lnTo>
                    <a:pt x="1753" y="1561"/>
                  </a:lnTo>
                  <a:lnTo>
                    <a:pt x="1753" y="1381"/>
                  </a:lnTo>
                  <a:lnTo>
                    <a:pt x="2041" y="1381"/>
                  </a:lnTo>
                  <a:lnTo>
                    <a:pt x="2041" y="1561"/>
                  </a:lnTo>
                  <a:close/>
                  <a:moveTo>
                    <a:pt x="982" y="1105"/>
                  </a:moveTo>
                  <a:lnTo>
                    <a:pt x="372" y="1105"/>
                  </a:lnTo>
                  <a:lnTo>
                    <a:pt x="372" y="918"/>
                  </a:lnTo>
                  <a:lnTo>
                    <a:pt x="982" y="918"/>
                  </a:lnTo>
                  <a:lnTo>
                    <a:pt x="982" y="1105"/>
                  </a:lnTo>
                  <a:close/>
                  <a:moveTo>
                    <a:pt x="179" y="642"/>
                  </a:moveTo>
                  <a:lnTo>
                    <a:pt x="0" y="642"/>
                  </a:lnTo>
                  <a:lnTo>
                    <a:pt x="0" y="463"/>
                  </a:lnTo>
                  <a:lnTo>
                    <a:pt x="179" y="463"/>
                  </a:lnTo>
                  <a:lnTo>
                    <a:pt x="179" y="642"/>
                  </a:lnTo>
                  <a:close/>
                  <a:moveTo>
                    <a:pt x="1091" y="186"/>
                  </a:moveTo>
                  <a:lnTo>
                    <a:pt x="661" y="186"/>
                  </a:lnTo>
                  <a:lnTo>
                    <a:pt x="661" y="0"/>
                  </a:lnTo>
                  <a:lnTo>
                    <a:pt x="1091" y="0"/>
                  </a:lnTo>
                  <a:lnTo>
                    <a:pt x="1091" y="186"/>
                  </a:lnTo>
                  <a:close/>
                </a:path>
              </a:pathLst>
            </a:custGeom>
            <a:solidFill>
              <a:srgbClr val="B4C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494" y="1535"/>
              <a:ext cx="2041" cy="1561"/>
            </a:xfrm>
            <a:custGeom>
              <a:avLst/>
              <a:gdLst>
                <a:gd name="T0" fmla="*/ 2041 w 2041"/>
                <a:gd name="T1" fmla="*/ 1561 h 1561"/>
                <a:gd name="T2" fmla="*/ 1753 w 2041"/>
                <a:gd name="T3" fmla="*/ 1561 h 1561"/>
                <a:gd name="T4" fmla="*/ 1753 w 2041"/>
                <a:gd name="T5" fmla="*/ 1381 h 1561"/>
                <a:gd name="T6" fmla="*/ 2041 w 2041"/>
                <a:gd name="T7" fmla="*/ 1381 h 1561"/>
                <a:gd name="T8" fmla="*/ 2041 w 2041"/>
                <a:gd name="T9" fmla="*/ 1561 h 1561"/>
                <a:gd name="T10" fmla="*/ 982 w 2041"/>
                <a:gd name="T11" fmla="*/ 1105 h 1561"/>
                <a:gd name="T12" fmla="*/ 372 w 2041"/>
                <a:gd name="T13" fmla="*/ 1105 h 1561"/>
                <a:gd name="T14" fmla="*/ 372 w 2041"/>
                <a:gd name="T15" fmla="*/ 918 h 1561"/>
                <a:gd name="T16" fmla="*/ 982 w 2041"/>
                <a:gd name="T17" fmla="*/ 918 h 1561"/>
                <a:gd name="T18" fmla="*/ 982 w 2041"/>
                <a:gd name="T19" fmla="*/ 1105 h 1561"/>
                <a:gd name="T20" fmla="*/ 179 w 2041"/>
                <a:gd name="T21" fmla="*/ 642 h 1561"/>
                <a:gd name="T22" fmla="*/ 0 w 2041"/>
                <a:gd name="T23" fmla="*/ 642 h 1561"/>
                <a:gd name="T24" fmla="*/ 0 w 2041"/>
                <a:gd name="T25" fmla="*/ 463 h 1561"/>
                <a:gd name="T26" fmla="*/ 179 w 2041"/>
                <a:gd name="T27" fmla="*/ 463 h 1561"/>
                <a:gd name="T28" fmla="*/ 179 w 2041"/>
                <a:gd name="T29" fmla="*/ 642 h 1561"/>
                <a:gd name="T30" fmla="*/ 1091 w 2041"/>
                <a:gd name="T31" fmla="*/ 186 h 1561"/>
                <a:gd name="T32" fmla="*/ 661 w 2041"/>
                <a:gd name="T33" fmla="*/ 186 h 1561"/>
                <a:gd name="T34" fmla="*/ 661 w 2041"/>
                <a:gd name="T35" fmla="*/ 0 h 1561"/>
                <a:gd name="T36" fmla="*/ 1091 w 2041"/>
                <a:gd name="T37" fmla="*/ 0 h 1561"/>
                <a:gd name="T38" fmla="*/ 1091 w 2041"/>
                <a:gd name="T39" fmla="*/ 186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41" h="1561">
                  <a:moveTo>
                    <a:pt x="2041" y="1561"/>
                  </a:moveTo>
                  <a:lnTo>
                    <a:pt x="1753" y="1561"/>
                  </a:lnTo>
                  <a:lnTo>
                    <a:pt x="1753" y="1381"/>
                  </a:lnTo>
                  <a:lnTo>
                    <a:pt x="2041" y="1381"/>
                  </a:lnTo>
                  <a:lnTo>
                    <a:pt x="2041" y="1561"/>
                  </a:lnTo>
                  <a:close/>
                  <a:moveTo>
                    <a:pt x="982" y="1105"/>
                  </a:moveTo>
                  <a:lnTo>
                    <a:pt x="372" y="1105"/>
                  </a:lnTo>
                  <a:lnTo>
                    <a:pt x="372" y="918"/>
                  </a:lnTo>
                  <a:lnTo>
                    <a:pt x="982" y="918"/>
                  </a:lnTo>
                  <a:lnTo>
                    <a:pt x="982" y="1105"/>
                  </a:lnTo>
                  <a:close/>
                  <a:moveTo>
                    <a:pt x="179" y="642"/>
                  </a:moveTo>
                  <a:lnTo>
                    <a:pt x="0" y="642"/>
                  </a:lnTo>
                  <a:lnTo>
                    <a:pt x="0" y="463"/>
                  </a:lnTo>
                  <a:lnTo>
                    <a:pt x="179" y="463"/>
                  </a:lnTo>
                  <a:lnTo>
                    <a:pt x="179" y="642"/>
                  </a:lnTo>
                  <a:close/>
                  <a:moveTo>
                    <a:pt x="1091" y="186"/>
                  </a:moveTo>
                  <a:lnTo>
                    <a:pt x="661" y="186"/>
                  </a:lnTo>
                  <a:lnTo>
                    <a:pt x="661" y="0"/>
                  </a:lnTo>
                  <a:lnTo>
                    <a:pt x="1091" y="0"/>
                  </a:lnTo>
                  <a:lnTo>
                    <a:pt x="1091" y="186"/>
                  </a:lnTo>
                  <a:close/>
                </a:path>
              </a:pathLst>
            </a:custGeom>
            <a:noFill/>
            <a:ln w="9525" cap="flat">
              <a:solidFill>
                <a:srgbClr val="B4C7E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4"/>
            <p:cNvSpPr>
              <a:spLocks noEditPoints="1"/>
            </p:cNvSpPr>
            <p:nvPr/>
          </p:nvSpPr>
          <p:spPr bwMode="auto">
            <a:xfrm>
              <a:off x="673" y="1535"/>
              <a:ext cx="2010" cy="1561"/>
            </a:xfrm>
            <a:custGeom>
              <a:avLst/>
              <a:gdLst>
                <a:gd name="T0" fmla="*/ 2010 w 2010"/>
                <a:gd name="T1" fmla="*/ 1561 h 1561"/>
                <a:gd name="T2" fmla="*/ 1862 w 2010"/>
                <a:gd name="T3" fmla="*/ 1561 h 1561"/>
                <a:gd name="T4" fmla="*/ 1862 w 2010"/>
                <a:gd name="T5" fmla="*/ 1381 h 1561"/>
                <a:gd name="T6" fmla="*/ 2010 w 2010"/>
                <a:gd name="T7" fmla="*/ 1381 h 1561"/>
                <a:gd name="T8" fmla="*/ 2010 w 2010"/>
                <a:gd name="T9" fmla="*/ 1561 h 1561"/>
                <a:gd name="T10" fmla="*/ 2010 w 2010"/>
                <a:gd name="T11" fmla="*/ 1105 h 1561"/>
                <a:gd name="T12" fmla="*/ 803 w 2010"/>
                <a:gd name="T13" fmla="*/ 1105 h 1561"/>
                <a:gd name="T14" fmla="*/ 803 w 2010"/>
                <a:gd name="T15" fmla="*/ 918 h 1561"/>
                <a:gd name="T16" fmla="*/ 2010 w 2010"/>
                <a:gd name="T17" fmla="*/ 918 h 1561"/>
                <a:gd name="T18" fmla="*/ 2010 w 2010"/>
                <a:gd name="T19" fmla="*/ 1105 h 1561"/>
                <a:gd name="T20" fmla="*/ 2010 w 2010"/>
                <a:gd name="T21" fmla="*/ 642 h 1561"/>
                <a:gd name="T22" fmla="*/ 0 w 2010"/>
                <a:gd name="T23" fmla="*/ 642 h 1561"/>
                <a:gd name="T24" fmla="*/ 0 w 2010"/>
                <a:gd name="T25" fmla="*/ 463 h 1561"/>
                <a:gd name="T26" fmla="*/ 2010 w 2010"/>
                <a:gd name="T27" fmla="*/ 463 h 1561"/>
                <a:gd name="T28" fmla="*/ 2010 w 2010"/>
                <a:gd name="T29" fmla="*/ 642 h 1561"/>
                <a:gd name="T30" fmla="*/ 2010 w 2010"/>
                <a:gd name="T31" fmla="*/ 186 h 1561"/>
                <a:gd name="T32" fmla="*/ 912 w 2010"/>
                <a:gd name="T33" fmla="*/ 186 h 1561"/>
                <a:gd name="T34" fmla="*/ 912 w 2010"/>
                <a:gd name="T35" fmla="*/ 0 h 1561"/>
                <a:gd name="T36" fmla="*/ 2010 w 2010"/>
                <a:gd name="T37" fmla="*/ 0 h 1561"/>
                <a:gd name="T38" fmla="*/ 2010 w 2010"/>
                <a:gd name="T39" fmla="*/ 186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10" h="1561">
                  <a:moveTo>
                    <a:pt x="2010" y="1561"/>
                  </a:moveTo>
                  <a:lnTo>
                    <a:pt x="1862" y="1561"/>
                  </a:lnTo>
                  <a:lnTo>
                    <a:pt x="1862" y="1381"/>
                  </a:lnTo>
                  <a:lnTo>
                    <a:pt x="2010" y="1381"/>
                  </a:lnTo>
                  <a:lnTo>
                    <a:pt x="2010" y="1561"/>
                  </a:lnTo>
                  <a:close/>
                  <a:moveTo>
                    <a:pt x="2010" y="1105"/>
                  </a:moveTo>
                  <a:lnTo>
                    <a:pt x="803" y="1105"/>
                  </a:lnTo>
                  <a:lnTo>
                    <a:pt x="803" y="918"/>
                  </a:lnTo>
                  <a:lnTo>
                    <a:pt x="2010" y="918"/>
                  </a:lnTo>
                  <a:lnTo>
                    <a:pt x="2010" y="1105"/>
                  </a:lnTo>
                  <a:close/>
                  <a:moveTo>
                    <a:pt x="2010" y="642"/>
                  </a:moveTo>
                  <a:lnTo>
                    <a:pt x="0" y="642"/>
                  </a:lnTo>
                  <a:lnTo>
                    <a:pt x="0" y="463"/>
                  </a:lnTo>
                  <a:lnTo>
                    <a:pt x="2010" y="463"/>
                  </a:lnTo>
                  <a:lnTo>
                    <a:pt x="2010" y="642"/>
                  </a:lnTo>
                  <a:close/>
                  <a:moveTo>
                    <a:pt x="2010" y="186"/>
                  </a:moveTo>
                  <a:lnTo>
                    <a:pt x="912" y="186"/>
                  </a:lnTo>
                  <a:lnTo>
                    <a:pt x="912" y="0"/>
                  </a:lnTo>
                  <a:lnTo>
                    <a:pt x="2010" y="0"/>
                  </a:lnTo>
                  <a:lnTo>
                    <a:pt x="2010" y="186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15"/>
            <p:cNvSpPr>
              <a:spLocks noEditPoints="1"/>
            </p:cNvSpPr>
            <p:nvPr/>
          </p:nvSpPr>
          <p:spPr bwMode="auto">
            <a:xfrm>
              <a:off x="673" y="1535"/>
              <a:ext cx="2010" cy="1561"/>
            </a:xfrm>
            <a:custGeom>
              <a:avLst/>
              <a:gdLst>
                <a:gd name="T0" fmla="*/ 2010 w 2010"/>
                <a:gd name="T1" fmla="*/ 1561 h 1561"/>
                <a:gd name="T2" fmla="*/ 1862 w 2010"/>
                <a:gd name="T3" fmla="*/ 1561 h 1561"/>
                <a:gd name="T4" fmla="*/ 1862 w 2010"/>
                <a:gd name="T5" fmla="*/ 1381 h 1561"/>
                <a:gd name="T6" fmla="*/ 2010 w 2010"/>
                <a:gd name="T7" fmla="*/ 1381 h 1561"/>
                <a:gd name="T8" fmla="*/ 2010 w 2010"/>
                <a:gd name="T9" fmla="*/ 1561 h 1561"/>
                <a:gd name="T10" fmla="*/ 2010 w 2010"/>
                <a:gd name="T11" fmla="*/ 1105 h 1561"/>
                <a:gd name="T12" fmla="*/ 803 w 2010"/>
                <a:gd name="T13" fmla="*/ 1105 h 1561"/>
                <a:gd name="T14" fmla="*/ 803 w 2010"/>
                <a:gd name="T15" fmla="*/ 918 h 1561"/>
                <a:gd name="T16" fmla="*/ 2010 w 2010"/>
                <a:gd name="T17" fmla="*/ 918 h 1561"/>
                <a:gd name="T18" fmla="*/ 2010 w 2010"/>
                <a:gd name="T19" fmla="*/ 1105 h 1561"/>
                <a:gd name="T20" fmla="*/ 2010 w 2010"/>
                <a:gd name="T21" fmla="*/ 642 h 1561"/>
                <a:gd name="T22" fmla="*/ 0 w 2010"/>
                <a:gd name="T23" fmla="*/ 642 h 1561"/>
                <a:gd name="T24" fmla="*/ 0 w 2010"/>
                <a:gd name="T25" fmla="*/ 463 h 1561"/>
                <a:gd name="T26" fmla="*/ 2010 w 2010"/>
                <a:gd name="T27" fmla="*/ 463 h 1561"/>
                <a:gd name="T28" fmla="*/ 2010 w 2010"/>
                <a:gd name="T29" fmla="*/ 642 h 1561"/>
                <a:gd name="T30" fmla="*/ 2010 w 2010"/>
                <a:gd name="T31" fmla="*/ 186 h 1561"/>
                <a:gd name="T32" fmla="*/ 912 w 2010"/>
                <a:gd name="T33" fmla="*/ 186 h 1561"/>
                <a:gd name="T34" fmla="*/ 912 w 2010"/>
                <a:gd name="T35" fmla="*/ 0 h 1561"/>
                <a:gd name="T36" fmla="*/ 2010 w 2010"/>
                <a:gd name="T37" fmla="*/ 0 h 1561"/>
                <a:gd name="T38" fmla="*/ 2010 w 2010"/>
                <a:gd name="T39" fmla="*/ 186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010" h="1561">
                  <a:moveTo>
                    <a:pt x="2010" y="1561"/>
                  </a:moveTo>
                  <a:lnTo>
                    <a:pt x="1862" y="1561"/>
                  </a:lnTo>
                  <a:lnTo>
                    <a:pt x="1862" y="1381"/>
                  </a:lnTo>
                  <a:lnTo>
                    <a:pt x="2010" y="1381"/>
                  </a:lnTo>
                  <a:lnTo>
                    <a:pt x="2010" y="1561"/>
                  </a:lnTo>
                  <a:close/>
                  <a:moveTo>
                    <a:pt x="2010" y="1105"/>
                  </a:moveTo>
                  <a:lnTo>
                    <a:pt x="803" y="1105"/>
                  </a:lnTo>
                  <a:lnTo>
                    <a:pt x="803" y="918"/>
                  </a:lnTo>
                  <a:lnTo>
                    <a:pt x="2010" y="918"/>
                  </a:lnTo>
                  <a:lnTo>
                    <a:pt x="2010" y="1105"/>
                  </a:lnTo>
                  <a:close/>
                  <a:moveTo>
                    <a:pt x="2010" y="642"/>
                  </a:moveTo>
                  <a:lnTo>
                    <a:pt x="0" y="642"/>
                  </a:lnTo>
                  <a:lnTo>
                    <a:pt x="0" y="463"/>
                  </a:lnTo>
                  <a:lnTo>
                    <a:pt x="2010" y="463"/>
                  </a:lnTo>
                  <a:lnTo>
                    <a:pt x="2010" y="642"/>
                  </a:lnTo>
                  <a:close/>
                  <a:moveTo>
                    <a:pt x="2010" y="186"/>
                  </a:moveTo>
                  <a:lnTo>
                    <a:pt x="912" y="186"/>
                  </a:lnTo>
                  <a:lnTo>
                    <a:pt x="912" y="0"/>
                  </a:lnTo>
                  <a:lnTo>
                    <a:pt x="2010" y="0"/>
                  </a:lnTo>
                  <a:lnTo>
                    <a:pt x="2010" y="186"/>
                  </a:lnTo>
                  <a:close/>
                </a:path>
              </a:pathLst>
            </a:custGeom>
            <a:noFill/>
            <a:ln w="9525" cap="flat">
              <a:solidFill>
                <a:srgbClr val="A6A6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 flipV="1">
              <a:off x="494" y="1400"/>
              <a:ext cx="0" cy="1837"/>
            </a:xfrm>
            <a:prstGeom prst="line">
              <a:avLst/>
            </a:pr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447" y="3288"/>
              <a:ext cx="135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866" y="3288"/>
              <a:ext cx="174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1305" y="3288"/>
              <a:ext cx="173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1743" y="3288"/>
              <a:ext cx="174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2182" y="3288"/>
              <a:ext cx="173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2601" y="3288"/>
              <a:ext cx="212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11" y="2958"/>
              <a:ext cx="154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AEs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166" y="2497"/>
              <a:ext cx="296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EMMIEs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252" y="2038"/>
              <a:ext cx="206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LIDCs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43" y="1580"/>
              <a:ext cx="12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All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269" y="3545"/>
              <a:ext cx="45" cy="45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269" y="3545"/>
              <a:ext cx="45" cy="45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335" y="3519"/>
              <a:ext cx="71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Grafikon </a:t>
              </a:r>
              <a:r>
                <a:rPr kumimoji="0" lang="sr-Latn-RS" altLang="sr-Latn-RS" sz="10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vjerojatnosti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1142" y="3545"/>
              <a:ext cx="39" cy="45"/>
            </a:xfrm>
            <a:prstGeom prst="rect">
              <a:avLst/>
            </a:prstGeom>
            <a:solidFill>
              <a:srgbClr val="2F55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1142" y="3545"/>
              <a:ext cx="39" cy="45"/>
            </a:xfrm>
            <a:prstGeom prst="rect">
              <a:avLst/>
            </a:prstGeom>
            <a:noFill/>
            <a:ln w="9525" cap="flat">
              <a:solidFill>
                <a:srgbClr val="20386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1203" y="3519"/>
              <a:ext cx="67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Alternativni scenariji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2009" y="3545"/>
              <a:ext cx="39" cy="45"/>
            </a:xfrm>
            <a:prstGeom prst="rect">
              <a:avLst/>
            </a:prstGeom>
            <a:solidFill>
              <a:srgbClr val="8FAA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2009" y="3545"/>
              <a:ext cx="39" cy="45"/>
            </a:xfrm>
            <a:prstGeom prst="rect">
              <a:avLst/>
            </a:prstGeom>
            <a:noFill/>
            <a:ln w="9525" cap="flat">
              <a:solidFill>
                <a:srgbClr val="A6A6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2070" y="3519"/>
              <a:ext cx="62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Analiza osjetljivosti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269" y="3654"/>
              <a:ext cx="45" cy="39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269" y="3654"/>
              <a:ext cx="45" cy="39"/>
            </a:xfrm>
            <a:prstGeom prst="rect">
              <a:avLst/>
            </a:prstGeom>
            <a:noFill/>
            <a:ln w="9525" cap="flat">
              <a:solidFill>
                <a:srgbClr val="B4C7E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335" y="3625"/>
              <a:ext cx="68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Kvalitativna rasprava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1142" y="3654"/>
              <a:ext cx="39" cy="39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1142" y="3654"/>
              <a:ext cx="39" cy="39"/>
            </a:xfrm>
            <a:prstGeom prst="rect">
              <a:avLst/>
            </a:prstGeom>
            <a:noFill/>
            <a:ln w="9525" cap="flat">
              <a:solidFill>
                <a:srgbClr val="A6A6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1203" y="3625"/>
              <a:ext cx="44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Nema analize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147" y="1317"/>
              <a:ext cx="2671" cy="2427"/>
            </a:xfrm>
            <a:prstGeom prst="rect">
              <a:avLst/>
            </a:pr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1153" y="3380"/>
              <a:ext cx="55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Postotak zemalja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" name="Group 46"/>
          <p:cNvGrpSpPr>
            <a:grpSpLocks noChangeAspect="1"/>
          </p:cNvGrpSpPr>
          <p:nvPr/>
        </p:nvGrpSpPr>
        <p:grpSpPr bwMode="auto">
          <a:xfrm>
            <a:off x="4648201" y="2090738"/>
            <a:ext cx="4230688" cy="3890963"/>
            <a:chOff x="2928" y="1317"/>
            <a:chExt cx="2665" cy="2451"/>
          </a:xfrm>
        </p:grpSpPr>
        <p:sp>
          <p:nvSpPr>
            <p:cNvPr id="49" name="AutoShape 45"/>
            <p:cNvSpPr>
              <a:spLocks noChangeAspect="1" noChangeArrowheads="1" noTextEdit="1"/>
            </p:cNvSpPr>
            <p:nvPr/>
          </p:nvSpPr>
          <p:spPr bwMode="auto">
            <a:xfrm>
              <a:off x="2928" y="1317"/>
              <a:ext cx="2662" cy="2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2931" y="1320"/>
              <a:ext cx="2662" cy="24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48"/>
            <p:cNvSpPr>
              <a:spLocks noEditPoints="1"/>
            </p:cNvSpPr>
            <p:nvPr/>
          </p:nvSpPr>
          <p:spPr bwMode="auto">
            <a:xfrm>
              <a:off x="3295" y="1549"/>
              <a:ext cx="1148" cy="1552"/>
            </a:xfrm>
            <a:custGeom>
              <a:avLst/>
              <a:gdLst>
                <a:gd name="T0" fmla="*/ 1148 w 1148"/>
                <a:gd name="T1" fmla="*/ 1552 h 1552"/>
                <a:gd name="T2" fmla="*/ 0 w 1148"/>
                <a:gd name="T3" fmla="*/ 1552 h 1552"/>
                <a:gd name="T4" fmla="*/ 0 w 1148"/>
                <a:gd name="T5" fmla="*/ 1372 h 1552"/>
                <a:gd name="T6" fmla="*/ 1148 w 1148"/>
                <a:gd name="T7" fmla="*/ 1372 h 1552"/>
                <a:gd name="T8" fmla="*/ 1148 w 1148"/>
                <a:gd name="T9" fmla="*/ 1552 h 1552"/>
                <a:gd name="T10" fmla="*/ 65 w 1148"/>
                <a:gd name="T11" fmla="*/ 1095 h 1552"/>
                <a:gd name="T12" fmla="*/ 0 w 1148"/>
                <a:gd name="T13" fmla="*/ 1095 h 1552"/>
                <a:gd name="T14" fmla="*/ 0 w 1148"/>
                <a:gd name="T15" fmla="*/ 915 h 1552"/>
                <a:gd name="T16" fmla="*/ 65 w 1148"/>
                <a:gd name="T17" fmla="*/ 915 h 1552"/>
                <a:gd name="T18" fmla="*/ 65 w 1148"/>
                <a:gd name="T19" fmla="*/ 1095 h 1552"/>
                <a:gd name="T20" fmla="*/ 336 w 1148"/>
                <a:gd name="T21" fmla="*/ 187 h 1552"/>
                <a:gd name="T22" fmla="*/ 0 w 1148"/>
                <a:gd name="T23" fmla="*/ 187 h 1552"/>
                <a:gd name="T24" fmla="*/ 0 w 1148"/>
                <a:gd name="T25" fmla="*/ 0 h 1552"/>
                <a:gd name="T26" fmla="*/ 336 w 1148"/>
                <a:gd name="T27" fmla="*/ 0 h 1552"/>
                <a:gd name="T28" fmla="*/ 336 w 1148"/>
                <a:gd name="T29" fmla="*/ 187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8" h="1552">
                  <a:moveTo>
                    <a:pt x="1148" y="1552"/>
                  </a:moveTo>
                  <a:lnTo>
                    <a:pt x="0" y="1552"/>
                  </a:lnTo>
                  <a:lnTo>
                    <a:pt x="0" y="1372"/>
                  </a:lnTo>
                  <a:lnTo>
                    <a:pt x="1148" y="1372"/>
                  </a:lnTo>
                  <a:lnTo>
                    <a:pt x="1148" y="1552"/>
                  </a:lnTo>
                  <a:close/>
                  <a:moveTo>
                    <a:pt x="65" y="1095"/>
                  </a:moveTo>
                  <a:lnTo>
                    <a:pt x="0" y="1095"/>
                  </a:lnTo>
                  <a:lnTo>
                    <a:pt x="0" y="915"/>
                  </a:lnTo>
                  <a:lnTo>
                    <a:pt x="65" y="915"/>
                  </a:lnTo>
                  <a:lnTo>
                    <a:pt x="65" y="1095"/>
                  </a:lnTo>
                  <a:close/>
                  <a:moveTo>
                    <a:pt x="336" y="187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336" y="0"/>
                  </a:lnTo>
                  <a:lnTo>
                    <a:pt x="336" y="187"/>
                  </a:lnTo>
                  <a:close/>
                </a:path>
              </a:pathLst>
            </a:custGeom>
            <a:solidFill>
              <a:srgbClr val="2038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49"/>
            <p:cNvSpPr>
              <a:spLocks noEditPoints="1"/>
            </p:cNvSpPr>
            <p:nvPr/>
          </p:nvSpPr>
          <p:spPr bwMode="auto">
            <a:xfrm>
              <a:off x="3295" y="1549"/>
              <a:ext cx="1148" cy="1552"/>
            </a:xfrm>
            <a:custGeom>
              <a:avLst/>
              <a:gdLst>
                <a:gd name="T0" fmla="*/ 1148 w 1148"/>
                <a:gd name="T1" fmla="*/ 1552 h 1552"/>
                <a:gd name="T2" fmla="*/ 0 w 1148"/>
                <a:gd name="T3" fmla="*/ 1552 h 1552"/>
                <a:gd name="T4" fmla="*/ 0 w 1148"/>
                <a:gd name="T5" fmla="*/ 1372 h 1552"/>
                <a:gd name="T6" fmla="*/ 1148 w 1148"/>
                <a:gd name="T7" fmla="*/ 1372 h 1552"/>
                <a:gd name="T8" fmla="*/ 1148 w 1148"/>
                <a:gd name="T9" fmla="*/ 1552 h 1552"/>
                <a:gd name="T10" fmla="*/ 65 w 1148"/>
                <a:gd name="T11" fmla="*/ 1095 h 1552"/>
                <a:gd name="T12" fmla="*/ 0 w 1148"/>
                <a:gd name="T13" fmla="*/ 1095 h 1552"/>
                <a:gd name="T14" fmla="*/ 0 w 1148"/>
                <a:gd name="T15" fmla="*/ 915 h 1552"/>
                <a:gd name="T16" fmla="*/ 65 w 1148"/>
                <a:gd name="T17" fmla="*/ 915 h 1552"/>
                <a:gd name="T18" fmla="*/ 65 w 1148"/>
                <a:gd name="T19" fmla="*/ 1095 h 1552"/>
                <a:gd name="T20" fmla="*/ 336 w 1148"/>
                <a:gd name="T21" fmla="*/ 187 h 1552"/>
                <a:gd name="T22" fmla="*/ 0 w 1148"/>
                <a:gd name="T23" fmla="*/ 187 h 1552"/>
                <a:gd name="T24" fmla="*/ 0 w 1148"/>
                <a:gd name="T25" fmla="*/ 0 h 1552"/>
                <a:gd name="T26" fmla="*/ 336 w 1148"/>
                <a:gd name="T27" fmla="*/ 0 h 1552"/>
                <a:gd name="T28" fmla="*/ 336 w 1148"/>
                <a:gd name="T29" fmla="*/ 187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8" h="1552">
                  <a:moveTo>
                    <a:pt x="1148" y="1552"/>
                  </a:moveTo>
                  <a:lnTo>
                    <a:pt x="0" y="1552"/>
                  </a:lnTo>
                  <a:lnTo>
                    <a:pt x="0" y="1372"/>
                  </a:lnTo>
                  <a:lnTo>
                    <a:pt x="1148" y="1372"/>
                  </a:lnTo>
                  <a:lnTo>
                    <a:pt x="1148" y="1552"/>
                  </a:lnTo>
                  <a:close/>
                  <a:moveTo>
                    <a:pt x="65" y="1095"/>
                  </a:moveTo>
                  <a:lnTo>
                    <a:pt x="0" y="1095"/>
                  </a:lnTo>
                  <a:lnTo>
                    <a:pt x="0" y="915"/>
                  </a:lnTo>
                  <a:lnTo>
                    <a:pt x="65" y="915"/>
                  </a:lnTo>
                  <a:lnTo>
                    <a:pt x="65" y="1095"/>
                  </a:lnTo>
                  <a:close/>
                  <a:moveTo>
                    <a:pt x="336" y="187"/>
                  </a:moveTo>
                  <a:lnTo>
                    <a:pt x="0" y="187"/>
                  </a:lnTo>
                  <a:lnTo>
                    <a:pt x="0" y="0"/>
                  </a:lnTo>
                  <a:lnTo>
                    <a:pt x="336" y="0"/>
                  </a:lnTo>
                  <a:lnTo>
                    <a:pt x="336" y="187"/>
                  </a:lnTo>
                  <a:close/>
                </a:path>
              </a:pathLst>
            </a:custGeom>
            <a:noFill/>
            <a:ln w="9525" cap="flat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50"/>
            <p:cNvSpPr>
              <a:spLocks noEditPoints="1"/>
            </p:cNvSpPr>
            <p:nvPr/>
          </p:nvSpPr>
          <p:spPr bwMode="auto">
            <a:xfrm>
              <a:off x="3295" y="1549"/>
              <a:ext cx="1728" cy="1552"/>
            </a:xfrm>
            <a:custGeom>
              <a:avLst/>
              <a:gdLst>
                <a:gd name="T0" fmla="*/ 1728 w 1728"/>
                <a:gd name="T1" fmla="*/ 1552 h 1552"/>
                <a:gd name="T2" fmla="*/ 1148 w 1728"/>
                <a:gd name="T3" fmla="*/ 1552 h 1552"/>
                <a:gd name="T4" fmla="*/ 1148 w 1728"/>
                <a:gd name="T5" fmla="*/ 1372 h 1552"/>
                <a:gd name="T6" fmla="*/ 1728 w 1728"/>
                <a:gd name="T7" fmla="*/ 1372 h 1552"/>
                <a:gd name="T8" fmla="*/ 1728 w 1728"/>
                <a:gd name="T9" fmla="*/ 1552 h 1552"/>
                <a:gd name="T10" fmla="*/ 626 w 1728"/>
                <a:gd name="T11" fmla="*/ 1095 h 1552"/>
                <a:gd name="T12" fmla="*/ 65 w 1728"/>
                <a:gd name="T13" fmla="*/ 1095 h 1552"/>
                <a:gd name="T14" fmla="*/ 65 w 1728"/>
                <a:gd name="T15" fmla="*/ 915 h 1552"/>
                <a:gd name="T16" fmla="*/ 626 w 1728"/>
                <a:gd name="T17" fmla="*/ 915 h 1552"/>
                <a:gd name="T18" fmla="*/ 626 w 1728"/>
                <a:gd name="T19" fmla="*/ 1095 h 1552"/>
                <a:gd name="T20" fmla="*/ 355 w 1728"/>
                <a:gd name="T21" fmla="*/ 638 h 1552"/>
                <a:gd name="T22" fmla="*/ 0 w 1728"/>
                <a:gd name="T23" fmla="*/ 638 h 1552"/>
                <a:gd name="T24" fmla="*/ 0 w 1728"/>
                <a:gd name="T25" fmla="*/ 457 h 1552"/>
                <a:gd name="T26" fmla="*/ 355 w 1728"/>
                <a:gd name="T27" fmla="*/ 457 h 1552"/>
                <a:gd name="T28" fmla="*/ 355 w 1728"/>
                <a:gd name="T29" fmla="*/ 638 h 1552"/>
                <a:gd name="T30" fmla="*/ 858 w 1728"/>
                <a:gd name="T31" fmla="*/ 187 h 1552"/>
                <a:gd name="T32" fmla="*/ 336 w 1728"/>
                <a:gd name="T33" fmla="*/ 187 h 1552"/>
                <a:gd name="T34" fmla="*/ 336 w 1728"/>
                <a:gd name="T35" fmla="*/ 0 h 1552"/>
                <a:gd name="T36" fmla="*/ 858 w 1728"/>
                <a:gd name="T37" fmla="*/ 0 h 1552"/>
                <a:gd name="T38" fmla="*/ 858 w 1728"/>
                <a:gd name="T39" fmla="*/ 187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8" h="1552">
                  <a:moveTo>
                    <a:pt x="1728" y="1552"/>
                  </a:moveTo>
                  <a:lnTo>
                    <a:pt x="1148" y="1552"/>
                  </a:lnTo>
                  <a:lnTo>
                    <a:pt x="1148" y="1372"/>
                  </a:lnTo>
                  <a:lnTo>
                    <a:pt x="1728" y="1372"/>
                  </a:lnTo>
                  <a:lnTo>
                    <a:pt x="1728" y="1552"/>
                  </a:lnTo>
                  <a:close/>
                  <a:moveTo>
                    <a:pt x="626" y="1095"/>
                  </a:moveTo>
                  <a:lnTo>
                    <a:pt x="65" y="1095"/>
                  </a:lnTo>
                  <a:lnTo>
                    <a:pt x="65" y="915"/>
                  </a:lnTo>
                  <a:lnTo>
                    <a:pt x="626" y="915"/>
                  </a:lnTo>
                  <a:lnTo>
                    <a:pt x="626" y="1095"/>
                  </a:lnTo>
                  <a:close/>
                  <a:moveTo>
                    <a:pt x="355" y="638"/>
                  </a:moveTo>
                  <a:lnTo>
                    <a:pt x="0" y="638"/>
                  </a:lnTo>
                  <a:lnTo>
                    <a:pt x="0" y="457"/>
                  </a:lnTo>
                  <a:lnTo>
                    <a:pt x="355" y="457"/>
                  </a:lnTo>
                  <a:lnTo>
                    <a:pt x="355" y="638"/>
                  </a:lnTo>
                  <a:close/>
                  <a:moveTo>
                    <a:pt x="858" y="187"/>
                  </a:moveTo>
                  <a:lnTo>
                    <a:pt x="336" y="187"/>
                  </a:lnTo>
                  <a:lnTo>
                    <a:pt x="336" y="0"/>
                  </a:lnTo>
                  <a:lnTo>
                    <a:pt x="858" y="0"/>
                  </a:lnTo>
                  <a:lnTo>
                    <a:pt x="858" y="187"/>
                  </a:lnTo>
                  <a:close/>
                </a:path>
              </a:pathLst>
            </a:custGeom>
            <a:solidFill>
              <a:srgbClr val="8FAA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51"/>
            <p:cNvSpPr>
              <a:spLocks noEditPoints="1"/>
            </p:cNvSpPr>
            <p:nvPr/>
          </p:nvSpPr>
          <p:spPr bwMode="auto">
            <a:xfrm>
              <a:off x="3295" y="1549"/>
              <a:ext cx="1728" cy="1552"/>
            </a:xfrm>
            <a:custGeom>
              <a:avLst/>
              <a:gdLst>
                <a:gd name="T0" fmla="*/ 1728 w 1728"/>
                <a:gd name="T1" fmla="*/ 1552 h 1552"/>
                <a:gd name="T2" fmla="*/ 1148 w 1728"/>
                <a:gd name="T3" fmla="*/ 1552 h 1552"/>
                <a:gd name="T4" fmla="*/ 1148 w 1728"/>
                <a:gd name="T5" fmla="*/ 1372 h 1552"/>
                <a:gd name="T6" fmla="*/ 1728 w 1728"/>
                <a:gd name="T7" fmla="*/ 1372 h 1552"/>
                <a:gd name="T8" fmla="*/ 1728 w 1728"/>
                <a:gd name="T9" fmla="*/ 1552 h 1552"/>
                <a:gd name="T10" fmla="*/ 626 w 1728"/>
                <a:gd name="T11" fmla="*/ 1095 h 1552"/>
                <a:gd name="T12" fmla="*/ 65 w 1728"/>
                <a:gd name="T13" fmla="*/ 1095 h 1552"/>
                <a:gd name="T14" fmla="*/ 65 w 1728"/>
                <a:gd name="T15" fmla="*/ 915 h 1552"/>
                <a:gd name="T16" fmla="*/ 626 w 1728"/>
                <a:gd name="T17" fmla="*/ 915 h 1552"/>
                <a:gd name="T18" fmla="*/ 626 w 1728"/>
                <a:gd name="T19" fmla="*/ 1095 h 1552"/>
                <a:gd name="T20" fmla="*/ 355 w 1728"/>
                <a:gd name="T21" fmla="*/ 638 h 1552"/>
                <a:gd name="T22" fmla="*/ 0 w 1728"/>
                <a:gd name="T23" fmla="*/ 638 h 1552"/>
                <a:gd name="T24" fmla="*/ 0 w 1728"/>
                <a:gd name="T25" fmla="*/ 457 h 1552"/>
                <a:gd name="T26" fmla="*/ 355 w 1728"/>
                <a:gd name="T27" fmla="*/ 457 h 1552"/>
                <a:gd name="T28" fmla="*/ 355 w 1728"/>
                <a:gd name="T29" fmla="*/ 638 h 1552"/>
                <a:gd name="T30" fmla="*/ 858 w 1728"/>
                <a:gd name="T31" fmla="*/ 187 h 1552"/>
                <a:gd name="T32" fmla="*/ 336 w 1728"/>
                <a:gd name="T33" fmla="*/ 187 h 1552"/>
                <a:gd name="T34" fmla="*/ 336 w 1728"/>
                <a:gd name="T35" fmla="*/ 0 h 1552"/>
                <a:gd name="T36" fmla="*/ 858 w 1728"/>
                <a:gd name="T37" fmla="*/ 0 h 1552"/>
                <a:gd name="T38" fmla="*/ 858 w 1728"/>
                <a:gd name="T39" fmla="*/ 187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8" h="1552">
                  <a:moveTo>
                    <a:pt x="1728" y="1552"/>
                  </a:moveTo>
                  <a:lnTo>
                    <a:pt x="1148" y="1552"/>
                  </a:lnTo>
                  <a:lnTo>
                    <a:pt x="1148" y="1372"/>
                  </a:lnTo>
                  <a:lnTo>
                    <a:pt x="1728" y="1372"/>
                  </a:lnTo>
                  <a:lnTo>
                    <a:pt x="1728" y="1552"/>
                  </a:lnTo>
                  <a:close/>
                  <a:moveTo>
                    <a:pt x="626" y="1095"/>
                  </a:moveTo>
                  <a:lnTo>
                    <a:pt x="65" y="1095"/>
                  </a:lnTo>
                  <a:lnTo>
                    <a:pt x="65" y="915"/>
                  </a:lnTo>
                  <a:lnTo>
                    <a:pt x="626" y="915"/>
                  </a:lnTo>
                  <a:lnTo>
                    <a:pt x="626" y="1095"/>
                  </a:lnTo>
                  <a:close/>
                  <a:moveTo>
                    <a:pt x="355" y="638"/>
                  </a:moveTo>
                  <a:lnTo>
                    <a:pt x="0" y="638"/>
                  </a:lnTo>
                  <a:lnTo>
                    <a:pt x="0" y="457"/>
                  </a:lnTo>
                  <a:lnTo>
                    <a:pt x="355" y="457"/>
                  </a:lnTo>
                  <a:lnTo>
                    <a:pt x="355" y="638"/>
                  </a:lnTo>
                  <a:close/>
                  <a:moveTo>
                    <a:pt x="858" y="187"/>
                  </a:moveTo>
                  <a:lnTo>
                    <a:pt x="336" y="187"/>
                  </a:lnTo>
                  <a:lnTo>
                    <a:pt x="336" y="0"/>
                  </a:lnTo>
                  <a:lnTo>
                    <a:pt x="858" y="0"/>
                  </a:lnTo>
                  <a:lnTo>
                    <a:pt x="858" y="187"/>
                  </a:lnTo>
                  <a:close/>
                </a:path>
              </a:pathLst>
            </a:custGeom>
            <a:noFill/>
            <a:ln w="9525" cap="flat">
              <a:solidFill>
                <a:srgbClr val="A6A6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52"/>
            <p:cNvSpPr>
              <a:spLocks noEditPoints="1"/>
            </p:cNvSpPr>
            <p:nvPr/>
          </p:nvSpPr>
          <p:spPr bwMode="auto">
            <a:xfrm>
              <a:off x="3650" y="1549"/>
              <a:ext cx="1805" cy="1552"/>
            </a:xfrm>
            <a:custGeom>
              <a:avLst/>
              <a:gdLst>
                <a:gd name="T0" fmla="*/ 1805 w 1805"/>
                <a:gd name="T1" fmla="*/ 1552 h 1552"/>
                <a:gd name="T2" fmla="*/ 1373 w 1805"/>
                <a:gd name="T3" fmla="*/ 1552 h 1552"/>
                <a:gd name="T4" fmla="*/ 1373 w 1805"/>
                <a:gd name="T5" fmla="*/ 1372 h 1552"/>
                <a:gd name="T6" fmla="*/ 1805 w 1805"/>
                <a:gd name="T7" fmla="*/ 1372 h 1552"/>
                <a:gd name="T8" fmla="*/ 1805 w 1805"/>
                <a:gd name="T9" fmla="*/ 1552 h 1552"/>
                <a:gd name="T10" fmla="*/ 1805 w 1805"/>
                <a:gd name="T11" fmla="*/ 1095 h 1552"/>
                <a:gd name="T12" fmla="*/ 271 w 1805"/>
                <a:gd name="T13" fmla="*/ 1095 h 1552"/>
                <a:gd name="T14" fmla="*/ 271 w 1805"/>
                <a:gd name="T15" fmla="*/ 915 h 1552"/>
                <a:gd name="T16" fmla="*/ 1805 w 1805"/>
                <a:gd name="T17" fmla="*/ 915 h 1552"/>
                <a:gd name="T18" fmla="*/ 1805 w 1805"/>
                <a:gd name="T19" fmla="*/ 1095 h 1552"/>
                <a:gd name="T20" fmla="*/ 1805 w 1805"/>
                <a:gd name="T21" fmla="*/ 638 h 1552"/>
                <a:gd name="T22" fmla="*/ 0 w 1805"/>
                <a:gd name="T23" fmla="*/ 638 h 1552"/>
                <a:gd name="T24" fmla="*/ 0 w 1805"/>
                <a:gd name="T25" fmla="*/ 457 h 1552"/>
                <a:gd name="T26" fmla="*/ 1805 w 1805"/>
                <a:gd name="T27" fmla="*/ 457 h 1552"/>
                <a:gd name="T28" fmla="*/ 1805 w 1805"/>
                <a:gd name="T29" fmla="*/ 638 h 1552"/>
                <a:gd name="T30" fmla="*/ 1805 w 1805"/>
                <a:gd name="T31" fmla="*/ 187 h 1552"/>
                <a:gd name="T32" fmla="*/ 503 w 1805"/>
                <a:gd name="T33" fmla="*/ 187 h 1552"/>
                <a:gd name="T34" fmla="*/ 503 w 1805"/>
                <a:gd name="T35" fmla="*/ 0 h 1552"/>
                <a:gd name="T36" fmla="*/ 1805 w 1805"/>
                <a:gd name="T37" fmla="*/ 0 h 1552"/>
                <a:gd name="T38" fmla="*/ 1805 w 1805"/>
                <a:gd name="T39" fmla="*/ 187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05" h="1552">
                  <a:moveTo>
                    <a:pt x="1805" y="1552"/>
                  </a:moveTo>
                  <a:lnTo>
                    <a:pt x="1373" y="1552"/>
                  </a:lnTo>
                  <a:lnTo>
                    <a:pt x="1373" y="1372"/>
                  </a:lnTo>
                  <a:lnTo>
                    <a:pt x="1805" y="1372"/>
                  </a:lnTo>
                  <a:lnTo>
                    <a:pt x="1805" y="1552"/>
                  </a:lnTo>
                  <a:close/>
                  <a:moveTo>
                    <a:pt x="1805" y="1095"/>
                  </a:moveTo>
                  <a:lnTo>
                    <a:pt x="271" y="1095"/>
                  </a:lnTo>
                  <a:lnTo>
                    <a:pt x="271" y="915"/>
                  </a:lnTo>
                  <a:lnTo>
                    <a:pt x="1805" y="915"/>
                  </a:lnTo>
                  <a:lnTo>
                    <a:pt x="1805" y="1095"/>
                  </a:lnTo>
                  <a:close/>
                  <a:moveTo>
                    <a:pt x="1805" y="638"/>
                  </a:moveTo>
                  <a:lnTo>
                    <a:pt x="0" y="638"/>
                  </a:lnTo>
                  <a:lnTo>
                    <a:pt x="0" y="457"/>
                  </a:lnTo>
                  <a:lnTo>
                    <a:pt x="1805" y="457"/>
                  </a:lnTo>
                  <a:lnTo>
                    <a:pt x="1805" y="638"/>
                  </a:lnTo>
                  <a:close/>
                  <a:moveTo>
                    <a:pt x="1805" y="187"/>
                  </a:moveTo>
                  <a:lnTo>
                    <a:pt x="503" y="187"/>
                  </a:lnTo>
                  <a:lnTo>
                    <a:pt x="503" y="0"/>
                  </a:lnTo>
                  <a:lnTo>
                    <a:pt x="1805" y="0"/>
                  </a:lnTo>
                  <a:lnTo>
                    <a:pt x="1805" y="187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53"/>
            <p:cNvSpPr>
              <a:spLocks noEditPoints="1"/>
            </p:cNvSpPr>
            <p:nvPr/>
          </p:nvSpPr>
          <p:spPr bwMode="auto">
            <a:xfrm>
              <a:off x="3650" y="1549"/>
              <a:ext cx="1805" cy="1552"/>
            </a:xfrm>
            <a:custGeom>
              <a:avLst/>
              <a:gdLst>
                <a:gd name="T0" fmla="*/ 1805 w 1805"/>
                <a:gd name="T1" fmla="*/ 1552 h 1552"/>
                <a:gd name="T2" fmla="*/ 1373 w 1805"/>
                <a:gd name="T3" fmla="*/ 1552 h 1552"/>
                <a:gd name="T4" fmla="*/ 1373 w 1805"/>
                <a:gd name="T5" fmla="*/ 1372 h 1552"/>
                <a:gd name="T6" fmla="*/ 1805 w 1805"/>
                <a:gd name="T7" fmla="*/ 1372 h 1552"/>
                <a:gd name="T8" fmla="*/ 1805 w 1805"/>
                <a:gd name="T9" fmla="*/ 1552 h 1552"/>
                <a:gd name="T10" fmla="*/ 1805 w 1805"/>
                <a:gd name="T11" fmla="*/ 1095 h 1552"/>
                <a:gd name="T12" fmla="*/ 271 w 1805"/>
                <a:gd name="T13" fmla="*/ 1095 h 1552"/>
                <a:gd name="T14" fmla="*/ 271 w 1805"/>
                <a:gd name="T15" fmla="*/ 915 h 1552"/>
                <a:gd name="T16" fmla="*/ 1805 w 1805"/>
                <a:gd name="T17" fmla="*/ 915 h 1552"/>
                <a:gd name="T18" fmla="*/ 1805 w 1805"/>
                <a:gd name="T19" fmla="*/ 1095 h 1552"/>
                <a:gd name="T20" fmla="*/ 1805 w 1805"/>
                <a:gd name="T21" fmla="*/ 638 h 1552"/>
                <a:gd name="T22" fmla="*/ 0 w 1805"/>
                <a:gd name="T23" fmla="*/ 638 h 1552"/>
                <a:gd name="T24" fmla="*/ 0 w 1805"/>
                <a:gd name="T25" fmla="*/ 457 h 1552"/>
                <a:gd name="T26" fmla="*/ 1805 w 1805"/>
                <a:gd name="T27" fmla="*/ 457 h 1552"/>
                <a:gd name="T28" fmla="*/ 1805 w 1805"/>
                <a:gd name="T29" fmla="*/ 638 h 1552"/>
                <a:gd name="T30" fmla="*/ 1805 w 1805"/>
                <a:gd name="T31" fmla="*/ 187 h 1552"/>
                <a:gd name="T32" fmla="*/ 503 w 1805"/>
                <a:gd name="T33" fmla="*/ 187 h 1552"/>
                <a:gd name="T34" fmla="*/ 503 w 1805"/>
                <a:gd name="T35" fmla="*/ 0 h 1552"/>
                <a:gd name="T36" fmla="*/ 1805 w 1805"/>
                <a:gd name="T37" fmla="*/ 0 h 1552"/>
                <a:gd name="T38" fmla="*/ 1805 w 1805"/>
                <a:gd name="T39" fmla="*/ 187 h 1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05" h="1552">
                  <a:moveTo>
                    <a:pt x="1805" y="1552"/>
                  </a:moveTo>
                  <a:lnTo>
                    <a:pt x="1373" y="1552"/>
                  </a:lnTo>
                  <a:lnTo>
                    <a:pt x="1373" y="1372"/>
                  </a:lnTo>
                  <a:lnTo>
                    <a:pt x="1805" y="1372"/>
                  </a:lnTo>
                  <a:lnTo>
                    <a:pt x="1805" y="1552"/>
                  </a:lnTo>
                  <a:close/>
                  <a:moveTo>
                    <a:pt x="1805" y="1095"/>
                  </a:moveTo>
                  <a:lnTo>
                    <a:pt x="271" y="1095"/>
                  </a:lnTo>
                  <a:lnTo>
                    <a:pt x="271" y="915"/>
                  </a:lnTo>
                  <a:lnTo>
                    <a:pt x="1805" y="915"/>
                  </a:lnTo>
                  <a:lnTo>
                    <a:pt x="1805" y="1095"/>
                  </a:lnTo>
                  <a:close/>
                  <a:moveTo>
                    <a:pt x="1805" y="638"/>
                  </a:moveTo>
                  <a:lnTo>
                    <a:pt x="0" y="638"/>
                  </a:lnTo>
                  <a:lnTo>
                    <a:pt x="0" y="457"/>
                  </a:lnTo>
                  <a:lnTo>
                    <a:pt x="1805" y="457"/>
                  </a:lnTo>
                  <a:lnTo>
                    <a:pt x="1805" y="638"/>
                  </a:lnTo>
                  <a:close/>
                  <a:moveTo>
                    <a:pt x="1805" y="187"/>
                  </a:moveTo>
                  <a:lnTo>
                    <a:pt x="503" y="187"/>
                  </a:lnTo>
                  <a:lnTo>
                    <a:pt x="503" y="0"/>
                  </a:lnTo>
                  <a:lnTo>
                    <a:pt x="1805" y="0"/>
                  </a:lnTo>
                  <a:lnTo>
                    <a:pt x="1805" y="187"/>
                  </a:lnTo>
                  <a:close/>
                </a:path>
              </a:pathLst>
            </a:custGeom>
            <a:noFill/>
            <a:ln w="9525" cap="flat">
              <a:solidFill>
                <a:srgbClr val="A6A6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 flipV="1">
              <a:off x="3295" y="1414"/>
              <a:ext cx="0" cy="1829"/>
            </a:xfrm>
            <a:prstGeom prst="line">
              <a:avLst/>
            </a:pr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3248" y="3292"/>
              <a:ext cx="136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3661" y="3292"/>
              <a:ext cx="17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4094" y="3292"/>
              <a:ext cx="17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4526" y="3292"/>
              <a:ext cx="17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4959" y="3292"/>
              <a:ext cx="174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5372" y="3292"/>
              <a:ext cx="213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100%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3111" y="2963"/>
              <a:ext cx="155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AEs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2966" y="2507"/>
              <a:ext cx="297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EMMIEs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3053" y="2050"/>
              <a:ext cx="212" cy="1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LIDCs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3144" y="1593"/>
              <a:ext cx="122" cy="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All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3018" y="3643"/>
              <a:ext cx="45" cy="45"/>
            </a:xfrm>
            <a:prstGeom prst="rect">
              <a:avLst/>
            </a:prstGeom>
            <a:solidFill>
              <a:srgbClr val="2038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3018" y="3643"/>
              <a:ext cx="45" cy="45"/>
            </a:xfrm>
            <a:prstGeom prst="rect">
              <a:avLst/>
            </a:prstGeom>
            <a:noFill/>
            <a:ln w="9525" cap="flat">
              <a:solidFill>
                <a:srgbClr val="00206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3082" y="3615"/>
              <a:ext cx="1198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Višestruki </a:t>
              </a:r>
              <a:r>
                <a:rPr kumimoji="0" lang="sr-Latn-RS" altLang="sr-Latn-RS" sz="1000" b="0" i="0" u="none" strike="noStrike" cap="none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čimbenici</a:t>
              </a: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troška i scenariji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4198" y="3643"/>
              <a:ext cx="45" cy="45"/>
            </a:xfrm>
            <a:prstGeom prst="rect">
              <a:avLst/>
            </a:prstGeom>
            <a:solidFill>
              <a:srgbClr val="8FAA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4198" y="3643"/>
              <a:ext cx="45" cy="45"/>
            </a:xfrm>
            <a:prstGeom prst="rect">
              <a:avLst/>
            </a:prstGeom>
            <a:noFill/>
            <a:ln w="9525" cap="flat">
              <a:solidFill>
                <a:srgbClr val="A6A6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4265" y="3615"/>
              <a:ext cx="80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Troškovi vezani samo uz 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4984" y="3643"/>
              <a:ext cx="45" cy="45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4984" y="3643"/>
              <a:ext cx="45" cy="45"/>
            </a:xfrm>
            <a:prstGeom prst="rect">
              <a:avLst/>
            </a:prstGeom>
            <a:noFill/>
            <a:ln w="9525" cap="flat">
              <a:solidFill>
                <a:srgbClr val="A6A6A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5050" y="3615"/>
              <a:ext cx="45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Bez projekcija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2928" y="1317"/>
              <a:ext cx="2662" cy="2448"/>
            </a:xfrm>
            <a:prstGeom prst="rect">
              <a:avLst/>
            </a:prstGeom>
            <a:noFill/>
            <a:ln w="9525" cap="flat">
              <a:solidFill>
                <a:srgbClr val="D9D9D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3984" y="3390"/>
              <a:ext cx="55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Postotak zemalja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47226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" y="152400"/>
            <a:ext cx="8229600" cy="1143000"/>
          </a:xfrm>
        </p:spPr>
        <p:txBody>
          <a:bodyPr>
            <a:noAutofit/>
          </a:bodyPr>
          <a:lstStyle/>
          <a:p>
            <a:r>
              <a:rPr lang="hr-HR" sz="2400" dirty="0">
                <a:solidFill>
                  <a:srgbClr val="990000"/>
                </a:solidFill>
              </a:rPr>
              <a:t>III. </a:t>
            </a:r>
            <a:r>
              <a:rPr lang="hr-HR"/>
              <a:t>Razumijevanje fiskalnog rizika</a:t>
            </a:r>
            <a:br/>
            <a:r>
              <a:rPr lang="hr-HR" sz="2400" dirty="0">
                <a:solidFill>
                  <a:srgbClr val="17375E"/>
                </a:solidFill>
              </a:rPr>
              <a:t>Integriraniji pristup analizi fiskalnog rizika</a:t>
            </a:r>
            <a:endParaRPr lang="hr-H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/>
              <a:t>Fiskalni stres testovi mogu se upotrijebiti za testiranje otpornosti javnih bilanci   </a:t>
            </a:r>
          </a:p>
          <a:p>
            <a:r>
              <a:rPr lang="hr-HR" b="1" dirty="0"/>
              <a:t>Značajke stres testa: </a:t>
            </a:r>
          </a:p>
          <a:p>
            <a:pPr lvl="1"/>
            <a:r>
              <a:rPr lang="hr-HR"/>
              <a:t>usredotočenost na ekstremnije događaje, umjesto na godišnju volatilnost </a:t>
            </a:r>
          </a:p>
          <a:p>
            <a:pPr lvl="1"/>
            <a:r>
              <a:rPr lang="hr-HR"/>
              <a:t>istraživanje niza povezanih šokova na integriran način</a:t>
            </a:r>
          </a:p>
          <a:p>
            <a:pPr lvl="1"/>
            <a:r>
              <a:rPr lang="hr-HR"/>
              <a:t>kombiniranje makroekonomskih šokova s ostvarenjem potencijalnih obveza</a:t>
            </a:r>
          </a:p>
          <a:p>
            <a:pPr lvl="1"/>
            <a:r>
              <a:rPr lang="hr-HR"/>
              <a:t>analiza utjecaja na buduće novčane tokove, imovinu i obveze (uključujući izmjene u procjeni)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99019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39398" y="1923660"/>
            <a:ext cx="426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17375E"/>
                </a:solidFill>
                <a:latin typeface="Segoe UI" panose="020B0502040204020203" pitchFamily="34" charset="0"/>
              </a:rPr>
              <a:t>Javni dug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400" b="0" dirty="0">
                <a:solidFill>
                  <a:srgbClr val="17375E"/>
                </a:solidFill>
                <a:latin typeface="Segoe UI" panose="020B0502040204020203" pitchFamily="34" charset="0"/>
              </a:rPr>
              <a:t>(postotak BDP-a)</a:t>
            </a:r>
            <a:endParaRPr lang="hr-HR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hr-HR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44586"/>
            <a:ext cx="7848600" cy="950814"/>
          </a:xfrm>
        </p:spPr>
        <p:txBody>
          <a:bodyPr>
            <a:normAutofit fontScale="90000"/>
          </a:bodyPr>
          <a:lstStyle/>
          <a:p>
            <a:r>
              <a:rPr lang="hr-HR" sz="2400" dirty="0">
                <a:solidFill>
                  <a:srgbClr val="990000"/>
                </a:solidFill>
              </a:rPr>
              <a:t>III. </a:t>
            </a:r>
            <a:r>
              <a:rPr lang="hr-HR"/>
              <a:t>Razumijevanje fiskalnog rizika</a:t>
            </a:r>
            <a:br/>
            <a:r>
              <a:rPr lang="hr-HR" sz="2400" dirty="0">
                <a:solidFill>
                  <a:srgbClr val="17375E"/>
                </a:solidFill>
              </a:rPr>
              <a:t>MMF-ov fiskalni stres test: fiskalni saldo i šokovi dugovanja</a:t>
            </a:r>
            <a:endParaRPr lang="hr-HR" sz="2400" dirty="0">
              <a:solidFill>
                <a:srgbClr val="99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" y="6175626"/>
            <a:ext cx="655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100" b="0" dirty="0">
                <a:solidFill>
                  <a:prstClr val="black"/>
                </a:solidFill>
                <a:latin typeface="Calibri"/>
              </a:rPr>
              <a:t>Izvor: MMF (2016.) „Analyzing and Managing Fiscal Risks – Best Practices” (Analiziranje i upravljanje fiskalnim rizikom – najbolje prakse), MMF-ov dokument o politici, lipanj </a:t>
            </a:r>
            <a:r>
              <a:rPr lang="hr-HR" sz="1100" b="0" dirty="0">
                <a:solidFill>
                  <a:schemeClr val="tx1"/>
                </a:solidFill>
              </a:rPr>
              <a:t>(Washington: Međunarodni monetarni fond).</a:t>
            </a:r>
            <a:r>
              <a:rPr lang="hr-HR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200" b="0" dirty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</a:rPr>
              <a:t>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" y="1923660"/>
            <a:ext cx="426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17375E"/>
                </a:solidFill>
                <a:latin typeface="Segoe UI" panose="020B0502040204020203" pitchFamily="34" charset="0"/>
              </a:rPr>
              <a:t>Fiskalni saldo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400" b="0" dirty="0">
                <a:solidFill>
                  <a:srgbClr val="17375E"/>
                </a:solidFill>
                <a:latin typeface="Segoe UI" panose="020B0502040204020203" pitchFamily="34" charset="0"/>
              </a:rPr>
              <a:t>(postotak BDP-a)</a:t>
            </a:r>
            <a:endParaRPr lang="hr-HR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hr-HR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37318" y="12954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dirty="0">
                <a:solidFill>
                  <a:srgbClr val="AA1414"/>
                </a:solidFill>
                <a:latin typeface="Segoe UI" panose="020B0502040204020203" pitchFamily="34" charset="0"/>
              </a:rPr>
              <a:t>Prikaz stres testa u Peruu</a:t>
            </a:r>
            <a:endParaRPr lang="hr-HR" sz="1800" dirty="0">
              <a:solidFill>
                <a:srgbClr val="AA141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/>
          </p:nvPr>
        </p:nvGraphicFramePr>
        <p:xfrm>
          <a:off x="256060" y="2422420"/>
          <a:ext cx="4214857" cy="3383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4760999" y="2508922"/>
          <a:ext cx="3951739" cy="3387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2567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44586"/>
            <a:ext cx="7848600" cy="950814"/>
          </a:xfrm>
        </p:spPr>
        <p:txBody>
          <a:bodyPr>
            <a:normAutofit fontScale="90000"/>
          </a:bodyPr>
          <a:lstStyle/>
          <a:p>
            <a:r>
              <a:rPr lang="hr-HR" sz="2400" dirty="0">
                <a:solidFill>
                  <a:srgbClr val="990000"/>
                </a:solidFill>
              </a:rPr>
              <a:t>III. </a:t>
            </a:r>
            <a:r>
              <a:rPr lang="hr-HR"/>
              <a:t>Razumijevanje fiskalnog rizika</a:t>
            </a:r>
            <a:br/>
            <a:r>
              <a:rPr lang="hr-HR" sz="2400" dirty="0">
                <a:solidFill>
                  <a:srgbClr val="17375E"/>
                </a:solidFill>
              </a:rPr>
              <a:t>MMF-ov fiskalni stres test: likvidnosti i fiskalno opterećenje</a:t>
            </a:r>
            <a:endParaRPr lang="hr-HR" sz="2400" dirty="0">
              <a:solidFill>
                <a:srgbClr val="99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39224" y="2121620"/>
            <a:ext cx="426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17375E"/>
                </a:solidFill>
                <a:latin typeface="Segoe UI" panose="020B0502040204020203" pitchFamily="34" charset="0"/>
              </a:rPr>
              <a:t>Fiskalno opterećenje: kamate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400" b="0" dirty="0">
                <a:solidFill>
                  <a:srgbClr val="17375E"/>
                </a:solidFill>
                <a:latin typeface="Segoe UI" panose="020B0502040204020203" pitchFamily="34" charset="0"/>
              </a:rPr>
              <a:t>(postotak prihoda)</a:t>
            </a:r>
            <a:endParaRPr lang="hr-HR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hr-HR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200" b="0" dirty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</a:rPr>
              <a:t>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2024" y="2121620"/>
            <a:ext cx="4267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17375E"/>
                </a:solidFill>
                <a:latin typeface="Segoe UI" panose="020B0502040204020203" pitchFamily="34" charset="0"/>
              </a:rPr>
              <a:t>Bruto financiranje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400" b="0" dirty="0">
                <a:solidFill>
                  <a:srgbClr val="17375E"/>
                </a:solidFill>
                <a:latin typeface="Segoe UI" panose="020B0502040204020203" pitchFamily="34" charset="0"/>
              </a:rPr>
              <a:t>(postotak BDP-a)</a:t>
            </a:r>
            <a:endParaRPr lang="hr-HR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hr-HR" sz="18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0" y="1400882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dirty="0">
                <a:solidFill>
                  <a:srgbClr val="AA1414"/>
                </a:solidFill>
                <a:latin typeface="Segoe UI" panose="020B0502040204020203" pitchFamily="34" charset="0"/>
              </a:rPr>
              <a:t>Prikaz stres testa u Peruu</a:t>
            </a:r>
            <a:endParaRPr lang="hr-HR" sz="1800" dirty="0">
              <a:solidFill>
                <a:srgbClr val="AA141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/>
          </p:nvPr>
        </p:nvGraphicFramePr>
        <p:xfrm>
          <a:off x="152400" y="2590800"/>
          <a:ext cx="4267200" cy="34291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4738234" y="2714596"/>
          <a:ext cx="3974504" cy="31528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57200" y="6175626"/>
            <a:ext cx="655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100" b="0" dirty="0">
                <a:solidFill>
                  <a:prstClr val="black"/>
                </a:solidFill>
                <a:latin typeface="Calibri"/>
              </a:rPr>
              <a:t>Izvor: MMF (2016.) „Analyzing and Managing Fiscal Risks – Best Practices” (Analiziranje i upravljanje fiskalnim rizikom – najbolje prakse), MMF-ov dokument o politici, lipanj </a:t>
            </a:r>
            <a:r>
              <a:rPr lang="hr-HR" sz="1100" b="0" dirty="0">
                <a:solidFill>
                  <a:schemeClr val="tx1"/>
                </a:solidFill>
              </a:rPr>
              <a:t>(Washington: Međunarodni monetarni fond).</a:t>
            </a:r>
            <a:r>
              <a:rPr lang="hr-H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4752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44586"/>
            <a:ext cx="7848600" cy="950814"/>
          </a:xfrm>
        </p:spPr>
        <p:txBody>
          <a:bodyPr>
            <a:normAutofit/>
          </a:bodyPr>
          <a:lstStyle/>
          <a:p>
            <a:r>
              <a:rPr lang="hr-HR" sz="2400" dirty="0">
                <a:solidFill>
                  <a:srgbClr val="990000"/>
                </a:solidFill>
              </a:rPr>
              <a:t>III. </a:t>
            </a:r>
            <a:r>
              <a:rPr lang="hr-HR"/>
              <a:t>Razumijevanje fiskalnog rizika</a:t>
            </a:r>
            <a:br/>
            <a:r>
              <a:rPr lang="hr-HR" sz="2400" dirty="0">
                <a:solidFill>
                  <a:srgbClr val="17375E"/>
                </a:solidFill>
              </a:rPr>
              <a:t>MMF-ov fiskalni stres test: solventnost</a:t>
            </a:r>
            <a:endParaRPr lang="hr-HR" sz="2400" dirty="0">
              <a:solidFill>
                <a:srgbClr val="99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6800" y="1968029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17375E"/>
                </a:solidFill>
                <a:latin typeface="Segoe UI" panose="020B0502040204020203" pitchFamily="34" charset="0"/>
              </a:rPr>
              <a:t>Solventnost: Neto financijska vrijednost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400" b="0" dirty="0">
                <a:solidFill>
                  <a:srgbClr val="17375E"/>
                </a:solidFill>
                <a:latin typeface="Segoe UI" panose="020B0502040204020203" pitchFamily="34" charset="0"/>
              </a:rPr>
              <a:t>(postotak BDP-a u 2017.)</a:t>
            </a:r>
            <a:endParaRPr lang="hr-HR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1400882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dirty="0">
                <a:solidFill>
                  <a:srgbClr val="AA1414"/>
                </a:solidFill>
                <a:latin typeface="Segoe UI" panose="020B0502040204020203" pitchFamily="34" charset="0"/>
              </a:rPr>
              <a:t>Prikaz stres testa u Peruu</a:t>
            </a:r>
            <a:endParaRPr lang="hr-HR" sz="1800" dirty="0">
              <a:solidFill>
                <a:srgbClr val="AA1414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189722" y="2468923"/>
          <a:ext cx="38862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1968029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17375E"/>
                </a:solidFill>
                <a:latin typeface="Segoe UI" panose="020B0502040204020203" pitchFamily="34" charset="0"/>
              </a:rPr>
              <a:t>Dugoročne projekcije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400" b="0" dirty="0">
                <a:solidFill>
                  <a:srgbClr val="17375E"/>
                </a:solidFill>
                <a:latin typeface="Segoe UI" panose="020B0502040204020203" pitchFamily="34" charset="0"/>
              </a:rPr>
              <a:t>(postotak BDP-a)</a:t>
            </a:r>
            <a:endParaRPr lang="hr-HR" sz="1400" dirty="0">
              <a:solidFill>
                <a:srgbClr val="17375E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/>
          </p:nvPr>
        </p:nvGraphicFramePr>
        <p:xfrm>
          <a:off x="4419600" y="2552803"/>
          <a:ext cx="4724400" cy="33907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57200" y="6175626"/>
            <a:ext cx="6553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100" b="0" dirty="0">
                <a:solidFill>
                  <a:prstClr val="black"/>
                </a:solidFill>
                <a:latin typeface="Calibri"/>
              </a:rPr>
              <a:t>Izvor: MMF (2016.) „Analyzing and Managing Fiscal Risks – Best Practices” (Analiziranje i upravljanje fiskalnim rizikom – najbolje prakse), MMF-ov dokument o politici, lipanj </a:t>
            </a:r>
            <a:r>
              <a:rPr lang="hr-HR" sz="1100" b="0" dirty="0">
                <a:solidFill>
                  <a:schemeClr val="tx1"/>
                </a:solidFill>
              </a:rPr>
              <a:t>(Washington: Međunarodni monetarni fond).</a:t>
            </a:r>
            <a:r>
              <a:rPr lang="hr-H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55606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686800" cy="762000"/>
          </a:xfrm>
        </p:spPr>
        <p:txBody>
          <a:bodyPr>
            <a:noAutofit/>
          </a:bodyPr>
          <a:lstStyle/>
          <a:p>
            <a:r>
              <a:rPr lang="hr-HR" sz="2400" dirty="0">
                <a:solidFill>
                  <a:srgbClr val="990000"/>
                </a:solidFill>
              </a:rPr>
              <a:t>IV. Upravljanje fiskalnim rizicima</a:t>
            </a:r>
            <a:br/>
            <a:r>
              <a:rPr lang="hr-HR" sz="2400" dirty="0">
                <a:solidFill>
                  <a:srgbClr val="17375E"/>
                </a:solidFill>
              </a:rPr>
              <a:t>Priručnik za upravljanje fiskalnim rizicima</a:t>
            </a:r>
            <a:endParaRPr lang="hr-HR" sz="2400" dirty="0">
              <a:solidFill>
                <a:srgbClr val="00206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905000" y="3007430"/>
            <a:ext cx="5305641" cy="912012"/>
            <a:chOff x="235189" y="2672688"/>
            <a:chExt cx="8070609" cy="912012"/>
          </a:xfrm>
        </p:grpSpPr>
        <p:sp>
          <p:nvSpPr>
            <p:cNvPr id="45" name="Rounded Rectangle 44"/>
            <p:cNvSpPr/>
            <p:nvPr/>
          </p:nvSpPr>
          <p:spPr>
            <a:xfrm>
              <a:off x="2971798" y="2788220"/>
              <a:ext cx="5334000" cy="780295"/>
            </a:xfrm>
            <a:prstGeom prst="roundRect">
              <a:avLst/>
            </a:prstGeom>
            <a:solidFill>
              <a:srgbClr val="FF4F4B"/>
            </a:solidFill>
            <a:ln w="38100">
              <a:solidFill>
                <a:srgbClr val="FF4F4B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hr-HR" sz="1400" b="1" dirty="0">
                  <a:solidFill>
                    <a:schemeClr val="bg1"/>
                  </a:solidFill>
                </a:rPr>
                <a:t>Ograničiti izloženost </a:t>
              </a:r>
            </a:p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hr-HR" sz="1400" b="1" dirty="0">
                  <a:solidFill>
                    <a:schemeClr val="bg1"/>
                  </a:solidFill>
                </a:rPr>
                <a:t>Regulirati</a:t>
              </a:r>
            </a:p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hr-HR" sz="1400" b="1" dirty="0">
                  <a:solidFill>
                    <a:schemeClr val="bg1"/>
                  </a:solidFill>
                </a:rPr>
                <a:t>Prenijeti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35189" y="2672688"/>
              <a:ext cx="2736608" cy="91201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b="1" dirty="0">
                  <a:solidFill>
                    <a:prstClr val="white"/>
                  </a:solidFill>
                </a:rPr>
                <a:t>2. KORAK UBLAŽITI</a:t>
              </a:r>
              <a:endParaRPr lang="hr-HR" sz="1200" b="1" dirty="0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905000" y="4033810"/>
            <a:ext cx="5334001" cy="903222"/>
            <a:chOff x="228600" y="3735618"/>
            <a:chExt cx="8077198" cy="903222"/>
          </a:xfrm>
        </p:grpSpPr>
        <p:sp>
          <p:nvSpPr>
            <p:cNvPr id="31" name="Rounded Rectangle 30"/>
            <p:cNvSpPr/>
            <p:nvPr/>
          </p:nvSpPr>
          <p:spPr>
            <a:xfrm>
              <a:off x="2971798" y="3841505"/>
              <a:ext cx="5334000" cy="767674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3810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8600" indent="-166688">
                <a:buFont typeface="Arial" panose="020B0604020202020204" pitchFamily="34" charset="0"/>
                <a:buChar char="•"/>
                <a:tabLst>
                  <a:tab pos="228600" algn="l"/>
                </a:tabLst>
              </a:pPr>
              <a:r>
                <a:rPr lang="hr-HR" sz="1400" b="1" dirty="0">
                  <a:solidFill>
                    <a:schemeClr val="bg1"/>
                  </a:solidFill>
                </a:rPr>
                <a:t>Trošak </a:t>
              </a:r>
            </a:p>
            <a:p>
              <a:pPr marL="228600" indent="-166688">
                <a:buFont typeface="Arial" panose="020B0604020202020204" pitchFamily="34" charset="0"/>
                <a:buChar char="•"/>
                <a:tabLst>
                  <a:tab pos="228600" algn="l"/>
                </a:tabLst>
              </a:pPr>
              <a:r>
                <a:rPr lang="hr-HR" sz="1400" b="1" dirty="0">
                  <a:solidFill>
                    <a:schemeClr val="bg1"/>
                  </a:solidFill>
                </a:rPr>
                <a:t>Nepredviđeni izdaci iz proračuna</a:t>
              </a:r>
            </a:p>
            <a:p>
              <a:pPr marL="228600" indent="-166688">
                <a:buFont typeface="Arial" panose="020B0604020202020204" pitchFamily="34" charset="0"/>
                <a:buChar char="•"/>
                <a:tabLst>
                  <a:tab pos="228600" algn="l"/>
                </a:tabLst>
              </a:pPr>
              <a:r>
                <a:rPr lang="hr-HR" sz="1400" b="1" dirty="0">
                  <a:solidFill>
                    <a:schemeClr val="bg1"/>
                  </a:solidFill>
                </a:rPr>
                <a:t>Financijske rezerve 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8600" y="3735618"/>
              <a:ext cx="2743198" cy="90322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b="1" dirty="0">
                  <a:solidFill>
                    <a:prstClr val="white"/>
                  </a:solidFill>
                </a:rPr>
                <a:t>3. KORAK PREDVIDJETI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915886" y="5160725"/>
            <a:ext cx="5334001" cy="903222"/>
            <a:chOff x="228600" y="4805943"/>
            <a:chExt cx="8077198" cy="903222"/>
          </a:xfrm>
        </p:grpSpPr>
        <p:sp>
          <p:nvSpPr>
            <p:cNvPr id="53" name="Rounded Rectangle 52"/>
            <p:cNvSpPr/>
            <p:nvPr/>
          </p:nvSpPr>
          <p:spPr>
            <a:xfrm>
              <a:off x="2971799" y="4889297"/>
              <a:ext cx="5333999" cy="750946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 w="381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166688">
                <a:buFont typeface="Arial" panose="020B0604020202020204" pitchFamily="34" charset="0"/>
                <a:buChar char="•"/>
              </a:pPr>
              <a:r>
                <a:rPr lang="hr-HR" sz="1400" b="1" dirty="0">
                  <a:solidFill>
                    <a:schemeClr val="bg1"/>
                  </a:solidFill>
                </a:rPr>
                <a:t>Snositi odgovornost u postavljanju fiskalnih ciljeva</a:t>
              </a: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28600" y="4805943"/>
              <a:ext cx="2743198" cy="903222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b="1" dirty="0">
                  <a:solidFill>
                    <a:prstClr val="white"/>
                  </a:solidFill>
                </a:rPr>
                <a:t>4. KORAK RASPOREDITI PREOSTALO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905000" y="1981200"/>
            <a:ext cx="5334000" cy="912012"/>
            <a:chOff x="228600" y="1632680"/>
            <a:chExt cx="8077199" cy="912012"/>
          </a:xfrm>
        </p:grpSpPr>
        <p:sp>
          <p:nvSpPr>
            <p:cNvPr id="90" name="Rounded Rectangle 89"/>
            <p:cNvSpPr/>
            <p:nvPr/>
          </p:nvSpPr>
          <p:spPr>
            <a:xfrm>
              <a:off x="2971798" y="1678199"/>
              <a:ext cx="5334001" cy="820973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hr-HR" sz="1400" b="1" dirty="0">
                  <a:solidFill>
                    <a:schemeClr val="bg1"/>
                  </a:solidFill>
                </a:rPr>
                <a:t>Utvrditi rizike</a:t>
              </a:r>
            </a:p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hr-HR" sz="1400" b="1" dirty="0">
                  <a:solidFill>
                    <a:schemeClr val="bg1"/>
                  </a:solidFill>
                </a:rPr>
                <a:t>Izračunati izloženost i vjerojatnost</a:t>
              </a:r>
            </a:p>
            <a:p>
              <a:pPr marL="228600" indent="-166688">
                <a:buFont typeface="Arial" panose="020B0604020202020204" pitchFamily="34" charset="0"/>
                <a:buChar char="•"/>
              </a:pPr>
              <a:r>
                <a:rPr lang="hr-HR" sz="1400" b="1" dirty="0">
                  <a:solidFill>
                    <a:schemeClr val="bg1"/>
                  </a:solidFill>
                </a:rPr>
                <a:t>Odmjeriti troškove i koristi od intervencije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228600" y="1632680"/>
              <a:ext cx="2743198" cy="912012"/>
            </a:xfrm>
            <a:prstGeom prst="rect">
              <a:avLst/>
            </a:prstGeom>
            <a:solidFill>
              <a:srgbClr val="00206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400" b="1" dirty="0">
                  <a:solidFill>
                    <a:prstClr val="white"/>
                  </a:solidFill>
                </a:rPr>
                <a:t>1. KORAK UTVRDITI I PREBROJITI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905000" y="1981200"/>
            <a:ext cx="5344887" cy="4082747"/>
            <a:chOff x="1905000" y="1603497"/>
            <a:chExt cx="5344887" cy="4082747"/>
          </a:xfrm>
        </p:grpSpPr>
        <p:grpSp>
          <p:nvGrpSpPr>
            <p:cNvPr id="50" name="Group 49"/>
            <p:cNvGrpSpPr/>
            <p:nvPr/>
          </p:nvGrpSpPr>
          <p:grpSpPr>
            <a:xfrm>
              <a:off x="1905000" y="2629727"/>
              <a:ext cx="5305641" cy="912012"/>
              <a:chOff x="235189" y="2672688"/>
              <a:chExt cx="8070609" cy="912012"/>
            </a:xfrm>
          </p:grpSpPr>
          <p:sp>
            <p:nvSpPr>
              <p:cNvPr id="61" name="Rounded Rectangle 60"/>
              <p:cNvSpPr/>
              <p:nvPr/>
            </p:nvSpPr>
            <p:spPr>
              <a:xfrm>
                <a:off x="2971798" y="2788220"/>
                <a:ext cx="5334000" cy="780295"/>
              </a:xfrm>
              <a:prstGeom prst="roundRect">
                <a:avLst/>
              </a:prstGeom>
              <a:solidFill>
                <a:srgbClr val="FF4F4B"/>
              </a:solidFill>
              <a:ln w="38100">
                <a:solidFill>
                  <a:srgbClr val="FF4F4B"/>
                </a:solidFill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hr-HR" sz="1400" b="1" dirty="0">
                    <a:solidFill>
                      <a:schemeClr val="bg1"/>
                    </a:solidFill>
                  </a:rPr>
                  <a:t>Ograničiti izloženost 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hr-HR" sz="1400" b="1" dirty="0">
                    <a:solidFill>
                      <a:schemeClr val="bg1"/>
                    </a:solidFill>
                  </a:rPr>
                  <a:t>Regulirati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hr-HR" sz="1400" b="1" dirty="0">
                    <a:solidFill>
                      <a:schemeClr val="bg1"/>
                    </a:solidFill>
                  </a:rPr>
                  <a:t>Prenijeti</a:t>
                </a: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235189" y="2672688"/>
                <a:ext cx="2736608" cy="91201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4"/>
              </a:lnRef>
              <a:fillRef idx="3">
                <a:schemeClr val="accent4"/>
              </a:fillRef>
              <a:effectRef idx="2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sz="1400" b="1" dirty="0">
                    <a:solidFill>
                      <a:prstClr val="white"/>
                    </a:solidFill>
                  </a:rPr>
                  <a:t>2. KORAK UBLAŽITI</a:t>
                </a:r>
                <a:endParaRPr lang="hr-HR" sz="1200" b="1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1" name="Group 50"/>
            <p:cNvGrpSpPr/>
            <p:nvPr/>
          </p:nvGrpSpPr>
          <p:grpSpPr>
            <a:xfrm>
              <a:off x="1905000" y="3656107"/>
              <a:ext cx="5334001" cy="903222"/>
              <a:chOff x="228600" y="3735618"/>
              <a:chExt cx="8077198" cy="903222"/>
            </a:xfrm>
          </p:grpSpPr>
          <p:sp>
            <p:nvSpPr>
              <p:cNvPr id="59" name="Rounded Rectangle 58"/>
              <p:cNvSpPr/>
              <p:nvPr/>
            </p:nvSpPr>
            <p:spPr>
              <a:xfrm>
                <a:off x="2971798" y="3841505"/>
                <a:ext cx="5334000" cy="767674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 w="38100"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28600" indent="-166688">
                  <a:buFont typeface="Arial" panose="020B0604020202020204" pitchFamily="34" charset="0"/>
                  <a:buChar char="•"/>
                  <a:tabLst>
                    <a:tab pos="228600" algn="l"/>
                  </a:tabLst>
                </a:pPr>
                <a:r>
                  <a:rPr lang="hr-HR" sz="1400" b="1" dirty="0">
                    <a:solidFill>
                      <a:schemeClr val="bg1"/>
                    </a:solidFill>
                  </a:rPr>
                  <a:t>Trošak 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  <a:tabLst>
                    <a:tab pos="228600" algn="l"/>
                  </a:tabLst>
                </a:pPr>
                <a:r>
                  <a:rPr lang="hr-HR" sz="1400" b="1" dirty="0">
                    <a:solidFill>
                      <a:schemeClr val="bg1"/>
                    </a:solidFill>
                  </a:rPr>
                  <a:t>Nepredviđeni izdaci iz proračuna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  <a:tabLst>
                    <a:tab pos="228600" algn="l"/>
                  </a:tabLst>
                </a:pPr>
                <a:r>
                  <a:rPr lang="hr-HR" sz="1400" b="1" dirty="0">
                    <a:solidFill>
                      <a:schemeClr val="bg1"/>
                    </a:solidFill>
                  </a:rPr>
                  <a:t>Financijske rezerve </a:t>
                </a: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228600" y="3735618"/>
                <a:ext cx="2743198" cy="903222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sz="1400" b="1" dirty="0">
                    <a:solidFill>
                      <a:prstClr val="white"/>
                    </a:solidFill>
                  </a:rPr>
                  <a:t>3. KORAK PREDVIDJETI</a:t>
                </a: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1915886" y="4783022"/>
              <a:ext cx="5334001" cy="903222"/>
              <a:chOff x="228600" y="4805943"/>
              <a:chExt cx="8077198" cy="903222"/>
            </a:xfrm>
          </p:grpSpPr>
          <p:sp>
            <p:nvSpPr>
              <p:cNvPr id="57" name="Rounded Rectangle 56"/>
              <p:cNvSpPr/>
              <p:nvPr/>
            </p:nvSpPr>
            <p:spPr>
              <a:xfrm>
                <a:off x="2971799" y="4889297"/>
                <a:ext cx="5333999" cy="750946"/>
              </a:xfrm>
              <a:prstGeom prst="round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166688">
                  <a:buFont typeface="Arial" panose="020B0604020202020204" pitchFamily="34" charset="0"/>
                  <a:buChar char="•"/>
                </a:pPr>
                <a:r>
                  <a:rPr lang="hr-HR" sz="1400" b="1" dirty="0">
                    <a:solidFill>
                      <a:schemeClr val="bg1"/>
                    </a:solidFill>
                  </a:rPr>
                  <a:t>Snositi odgovornost u postavljanju fiskalnih ciljeva</a:t>
                </a: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228600" y="4805943"/>
                <a:ext cx="2743198" cy="903222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sz="1400" b="1" dirty="0">
                    <a:solidFill>
                      <a:prstClr val="white"/>
                    </a:solidFill>
                  </a:rPr>
                  <a:t>4. KORAK RASPOREDITI PREOSTALO</a:t>
                </a:r>
              </a:p>
            </p:txBody>
          </p:sp>
        </p:grpSp>
        <p:grpSp>
          <p:nvGrpSpPr>
            <p:cNvPr id="54" name="Group 53"/>
            <p:cNvGrpSpPr/>
            <p:nvPr/>
          </p:nvGrpSpPr>
          <p:grpSpPr>
            <a:xfrm>
              <a:off x="1905000" y="1603497"/>
              <a:ext cx="5334000" cy="912012"/>
              <a:chOff x="228600" y="1632680"/>
              <a:chExt cx="8077199" cy="912012"/>
            </a:xfrm>
          </p:grpSpPr>
          <p:sp>
            <p:nvSpPr>
              <p:cNvPr id="55" name="Rounded Rectangle 54"/>
              <p:cNvSpPr/>
              <p:nvPr/>
            </p:nvSpPr>
            <p:spPr>
              <a:xfrm>
                <a:off x="2971798" y="1678199"/>
                <a:ext cx="5334001" cy="820973"/>
              </a:xfrm>
              <a:prstGeom prst="round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38100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hr-HR" sz="1400" b="1" dirty="0">
                    <a:solidFill>
                      <a:schemeClr val="bg1"/>
                    </a:solidFill>
                  </a:rPr>
                  <a:t>Utvrditi rizike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hr-HR" sz="1400" b="1" dirty="0">
                    <a:solidFill>
                      <a:schemeClr val="bg1"/>
                    </a:solidFill>
                  </a:rPr>
                  <a:t>Izračunati izloženost i vjerojatnost</a:t>
                </a:r>
              </a:p>
              <a:p>
                <a:pPr marL="228600" indent="-166688">
                  <a:buFont typeface="Arial" panose="020B0604020202020204" pitchFamily="34" charset="0"/>
                  <a:buChar char="•"/>
                </a:pPr>
                <a:r>
                  <a:rPr lang="hr-HR" sz="1400" b="1" dirty="0">
                    <a:solidFill>
                      <a:schemeClr val="bg1"/>
                    </a:solidFill>
                  </a:rPr>
                  <a:t>Odmjeriti troškove i koristi od intervencije</a:t>
                </a: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228600" y="1632680"/>
                <a:ext cx="2743198" cy="912012"/>
              </a:xfrm>
              <a:prstGeom prst="rect">
                <a:avLst/>
              </a:prstGeom>
              <a:solidFill>
                <a:srgbClr val="002060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sz="1400" b="1" dirty="0">
                    <a:solidFill>
                      <a:prstClr val="white"/>
                    </a:solidFill>
                  </a:rPr>
                  <a:t>1. KORAK UTVRDITI I PREBROJITI</a:t>
                </a:r>
              </a:p>
            </p:txBody>
          </p:sp>
        </p:grpSp>
      </p:grpSp>
      <p:sp>
        <p:nvSpPr>
          <p:cNvPr id="29" name="TextBox 28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804740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>
            <a:noAutofit/>
          </a:bodyPr>
          <a:lstStyle/>
          <a:p>
            <a:r>
              <a:rPr lang="hr-HR" sz="2400" dirty="0">
                <a:solidFill>
                  <a:srgbClr val="990000"/>
                </a:solidFill>
              </a:rPr>
              <a:t>IV. Upravljanje fiskalnim rizicima</a:t>
            </a:r>
            <a:br/>
            <a:r>
              <a:rPr lang="hr-HR" sz="2400" dirty="0">
                <a:solidFill>
                  <a:srgbClr val="17375E"/>
                </a:solidFill>
              </a:rPr>
              <a:t>Institucionalni okviri moraju se ojačati</a:t>
            </a:r>
            <a:endParaRPr lang="hr-HR" sz="2400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577850" y="1600200"/>
            <a:ext cx="8004175" cy="4876800"/>
            <a:chOff x="364" y="1008"/>
            <a:chExt cx="5042" cy="3072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64" y="1008"/>
              <a:ext cx="5032" cy="30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627" y="2458"/>
              <a:ext cx="634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627" y="2458"/>
              <a:ext cx="634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754" y="2513"/>
              <a:ext cx="48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Odbor za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>
                  <a:solidFill>
                    <a:srgbClr val="FFFFFF"/>
                  </a:solidFill>
                  <a:latin typeface="Calibri" pitchFamily="34" charset="0"/>
                </a:rPr>
                <a:t>fiskalne rizike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261" y="1326"/>
              <a:ext cx="420" cy="1288"/>
            </a:xfrm>
            <a:prstGeom prst="line">
              <a:avLst/>
            </a:prstGeom>
            <a:noFill/>
            <a:ln w="22225" cap="flat">
              <a:solidFill>
                <a:srgbClr val="3D66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1685" y="1169"/>
              <a:ext cx="989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1685" y="1169"/>
              <a:ext cx="1075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730" y="1224"/>
              <a:ext cx="81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Jedinice za politiku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>
                  <a:solidFill>
                    <a:srgbClr val="FFFFFF"/>
                  </a:solidFill>
                  <a:latin typeface="Calibri" pitchFamily="34" charset="0"/>
                </a:rPr>
                <a:t>u financijskom sektoru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1261" y="1692"/>
              <a:ext cx="420" cy="922"/>
            </a:xfrm>
            <a:prstGeom prst="line">
              <a:avLst/>
            </a:prstGeom>
            <a:noFill/>
            <a:ln w="22225" cap="flat">
              <a:solidFill>
                <a:srgbClr val="3D66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1685" y="1534"/>
              <a:ext cx="634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1685" y="1534"/>
              <a:ext cx="634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783" y="1541"/>
              <a:ext cx="403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Jedinica za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>
                  <a:solidFill>
                    <a:srgbClr val="FFFFFF"/>
                  </a:solidFill>
                  <a:latin typeface="Calibri" pitchFamily="34" charset="0"/>
                </a:rPr>
                <a:t>upravljanje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rizicima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1261" y="2057"/>
              <a:ext cx="420" cy="557"/>
            </a:xfrm>
            <a:prstGeom prst="line">
              <a:avLst/>
            </a:prstGeom>
            <a:noFill/>
            <a:ln w="22225" cap="flat">
              <a:solidFill>
                <a:srgbClr val="3D66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1685" y="1900"/>
              <a:ext cx="858" cy="316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1685" y="1900"/>
              <a:ext cx="858" cy="316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735" y="1913"/>
              <a:ext cx="690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Jedinice za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>
                  <a:solidFill>
                    <a:srgbClr val="FFFFFF"/>
                  </a:solidFill>
                  <a:latin typeface="Calibri" pitchFamily="34" charset="0"/>
                </a:rPr>
                <a:t>makroekonomske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i fiskalne</a:t>
              </a:r>
              <a:r>
                <a:rPr kumimoji="0" lang="sr-Latn-RS" altLang="sr-Latn-RS" sz="1100" b="0" i="0" u="none" strike="noStrike" cap="none" normalizeH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projekcije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Line 26"/>
            <p:cNvSpPr>
              <a:spLocks noChangeShapeType="1"/>
            </p:cNvSpPr>
            <p:nvPr/>
          </p:nvSpPr>
          <p:spPr bwMode="auto">
            <a:xfrm flipV="1">
              <a:off x="1261" y="2423"/>
              <a:ext cx="420" cy="191"/>
            </a:xfrm>
            <a:prstGeom prst="line">
              <a:avLst/>
            </a:prstGeom>
            <a:noFill/>
            <a:ln w="22225" cap="flat">
              <a:solidFill>
                <a:srgbClr val="3D66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1685" y="2265"/>
              <a:ext cx="634" cy="322"/>
            </a:xfrm>
            <a:custGeom>
              <a:avLst/>
              <a:gdLst>
                <a:gd name="T0" fmla="*/ 0 w 1888"/>
                <a:gd name="T1" fmla="*/ 96 h 960"/>
                <a:gd name="T2" fmla="*/ 96 w 1888"/>
                <a:gd name="T3" fmla="*/ 0 h 960"/>
                <a:gd name="T4" fmla="*/ 1792 w 1888"/>
                <a:gd name="T5" fmla="*/ 0 h 960"/>
                <a:gd name="T6" fmla="*/ 1888 w 1888"/>
                <a:gd name="T7" fmla="*/ 96 h 960"/>
                <a:gd name="T8" fmla="*/ 1888 w 1888"/>
                <a:gd name="T9" fmla="*/ 864 h 960"/>
                <a:gd name="T10" fmla="*/ 1792 w 1888"/>
                <a:gd name="T11" fmla="*/ 960 h 960"/>
                <a:gd name="T12" fmla="*/ 96 w 1888"/>
                <a:gd name="T13" fmla="*/ 960 h 960"/>
                <a:gd name="T14" fmla="*/ 0 w 1888"/>
                <a:gd name="T15" fmla="*/ 864 h 960"/>
                <a:gd name="T16" fmla="*/ 0 w 1888"/>
                <a:gd name="T17" fmla="*/ 96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60">
                  <a:moveTo>
                    <a:pt x="0" y="96"/>
                  </a:moveTo>
                  <a:cubicBezTo>
                    <a:pt x="0" y="43"/>
                    <a:pt x="43" y="0"/>
                    <a:pt x="96" y="0"/>
                  </a:cubicBezTo>
                  <a:lnTo>
                    <a:pt x="1792" y="0"/>
                  </a:lnTo>
                  <a:cubicBezTo>
                    <a:pt x="1845" y="0"/>
                    <a:pt x="1888" y="43"/>
                    <a:pt x="1888" y="96"/>
                  </a:cubicBezTo>
                  <a:lnTo>
                    <a:pt x="1888" y="864"/>
                  </a:lnTo>
                  <a:cubicBezTo>
                    <a:pt x="1888" y="917"/>
                    <a:pt x="1845" y="960"/>
                    <a:pt x="1792" y="960"/>
                  </a:cubicBezTo>
                  <a:lnTo>
                    <a:pt x="96" y="960"/>
                  </a:lnTo>
                  <a:cubicBezTo>
                    <a:pt x="43" y="960"/>
                    <a:pt x="0" y="917"/>
                    <a:pt x="0" y="864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1685" y="2265"/>
              <a:ext cx="634" cy="322"/>
            </a:xfrm>
            <a:custGeom>
              <a:avLst/>
              <a:gdLst>
                <a:gd name="T0" fmla="*/ 0 w 1888"/>
                <a:gd name="T1" fmla="*/ 96 h 960"/>
                <a:gd name="T2" fmla="*/ 96 w 1888"/>
                <a:gd name="T3" fmla="*/ 0 h 960"/>
                <a:gd name="T4" fmla="*/ 1792 w 1888"/>
                <a:gd name="T5" fmla="*/ 0 h 960"/>
                <a:gd name="T6" fmla="*/ 1888 w 1888"/>
                <a:gd name="T7" fmla="*/ 96 h 960"/>
                <a:gd name="T8" fmla="*/ 1888 w 1888"/>
                <a:gd name="T9" fmla="*/ 864 h 960"/>
                <a:gd name="T10" fmla="*/ 1792 w 1888"/>
                <a:gd name="T11" fmla="*/ 960 h 960"/>
                <a:gd name="T12" fmla="*/ 96 w 1888"/>
                <a:gd name="T13" fmla="*/ 960 h 960"/>
                <a:gd name="T14" fmla="*/ 0 w 1888"/>
                <a:gd name="T15" fmla="*/ 864 h 960"/>
                <a:gd name="T16" fmla="*/ 0 w 1888"/>
                <a:gd name="T17" fmla="*/ 96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60">
                  <a:moveTo>
                    <a:pt x="0" y="96"/>
                  </a:moveTo>
                  <a:cubicBezTo>
                    <a:pt x="0" y="43"/>
                    <a:pt x="43" y="0"/>
                    <a:pt x="96" y="0"/>
                  </a:cubicBezTo>
                  <a:lnTo>
                    <a:pt x="1792" y="0"/>
                  </a:lnTo>
                  <a:cubicBezTo>
                    <a:pt x="1845" y="0"/>
                    <a:pt x="1888" y="43"/>
                    <a:pt x="1888" y="96"/>
                  </a:cubicBezTo>
                  <a:lnTo>
                    <a:pt x="1888" y="864"/>
                  </a:lnTo>
                  <a:cubicBezTo>
                    <a:pt x="1888" y="917"/>
                    <a:pt x="1845" y="960"/>
                    <a:pt x="1792" y="960"/>
                  </a:cubicBezTo>
                  <a:lnTo>
                    <a:pt x="96" y="960"/>
                  </a:lnTo>
                  <a:cubicBezTo>
                    <a:pt x="43" y="960"/>
                    <a:pt x="0" y="917"/>
                    <a:pt x="0" y="864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1703" y="2274"/>
              <a:ext cx="558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Nadzor jedinica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>
                  <a:solidFill>
                    <a:srgbClr val="FFFFFF"/>
                  </a:solidFill>
                  <a:latin typeface="Calibri" pitchFamily="34" charset="0"/>
                </a:rPr>
                <a:t>lokalne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samouprave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272" y="2274"/>
              <a:ext cx="7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2319" y="2426"/>
              <a:ext cx="254" cy="0"/>
            </a:xfrm>
            <a:prstGeom prst="line">
              <a:avLst/>
            </a:prstGeom>
            <a:noFill/>
            <a:ln w="25400" cap="flat">
              <a:solidFill>
                <a:srgbClr val="4774A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2577" y="2265"/>
              <a:ext cx="633" cy="322"/>
            </a:xfrm>
            <a:custGeom>
              <a:avLst/>
              <a:gdLst>
                <a:gd name="T0" fmla="*/ 0 w 1888"/>
                <a:gd name="T1" fmla="*/ 96 h 960"/>
                <a:gd name="T2" fmla="*/ 96 w 1888"/>
                <a:gd name="T3" fmla="*/ 0 h 960"/>
                <a:gd name="T4" fmla="*/ 1792 w 1888"/>
                <a:gd name="T5" fmla="*/ 0 h 960"/>
                <a:gd name="T6" fmla="*/ 1888 w 1888"/>
                <a:gd name="T7" fmla="*/ 96 h 960"/>
                <a:gd name="T8" fmla="*/ 1888 w 1888"/>
                <a:gd name="T9" fmla="*/ 864 h 960"/>
                <a:gd name="T10" fmla="*/ 1792 w 1888"/>
                <a:gd name="T11" fmla="*/ 960 h 960"/>
                <a:gd name="T12" fmla="*/ 96 w 1888"/>
                <a:gd name="T13" fmla="*/ 960 h 960"/>
                <a:gd name="T14" fmla="*/ 0 w 1888"/>
                <a:gd name="T15" fmla="*/ 864 h 960"/>
                <a:gd name="T16" fmla="*/ 0 w 1888"/>
                <a:gd name="T17" fmla="*/ 96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60">
                  <a:moveTo>
                    <a:pt x="0" y="96"/>
                  </a:moveTo>
                  <a:cubicBezTo>
                    <a:pt x="0" y="43"/>
                    <a:pt x="43" y="0"/>
                    <a:pt x="96" y="0"/>
                  </a:cubicBezTo>
                  <a:lnTo>
                    <a:pt x="1792" y="0"/>
                  </a:lnTo>
                  <a:cubicBezTo>
                    <a:pt x="1845" y="0"/>
                    <a:pt x="1888" y="43"/>
                    <a:pt x="1888" y="96"/>
                  </a:cubicBezTo>
                  <a:lnTo>
                    <a:pt x="1888" y="864"/>
                  </a:lnTo>
                  <a:cubicBezTo>
                    <a:pt x="1888" y="917"/>
                    <a:pt x="1845" y="960"/>
                    <a:pt x="1792" y="960"/>
                  </a:cubicBezTo>
                  <a:lnTo>
                    <a:pt x="96" y="960"/>
                  </a:lnTo>
                  <a:cubicBezTo>
                    <a:pt x="43" y="960"/>
                    <a:pt x="0" y="917"/>
                    <a:pt x="0" y="864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577" y="2265"/>
              <a:ext cx="633" cy="322"/>
            </a:xfrm>
            <a:custGeom>
              <a:avLst/>
              <a:gdLst>
                <a:gd name="T0" fmla="*/ 0 w 1888"/>
                <a:gd name="T1" fmla="*/ 96 h 960"/>
                <a:gd name="T2" fmla="*/ 96 w 1888"/>
                <a:gd name="T3" fmla="*/ 0 h 960"/>
                <a:gd name="T4" fmla="*/ 1792 w 1888"/>
                <a:gd name="T5" fmla="*/ 0 h 960"/>
                <a:gd name="T6" fmla="*/ 1888 w 1888"/>
                <a:gd name="T7" fmla="*/ 96 h 960"/>
                <a:gd name="T8" fmla="*/ 1888 w 1888"/>
                <a:gd name="T9" fmla="*/ 864 h 960"/>
                <a:gd name="T10" fmla="*/ 1792 w 1888"/>
                <a:gd name="T11" fmla="*/ 960 h 960"/>
                <a:gd name="T12" fmla="*/ 96 w 1888"/>
                <a:gd name="T13" fmla="*/ 960 h 960"/>
                <a:gd name="T14" fmla="*/ 0 w 1888"/>
                <a:gd name="T15" fmla="*/ 864 h 960"/>
                <a:gd name="T16" fmla="*/ 0 w 1888"/>
                <a:gd name="T17" fmla="*/ 96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60">
                  <a:moveTo>
                    <a:pt x="0" y="96"/>
                  </a:moveTo>
                  <a:cubicBezTo>
                    <a:pt x="0" y="43"/>
                    <a:pt x="43" y="0"/>
                    <a:pt x="96" y="0"/>
                  </a:cubicBezTo>
                  <a:lnTo>
                    <a:pt x="1792" y="0"/>
                  </a:lnTo>
                  <a:cubicBezTo>
                    <a:pt x="1845" y="0"/>
                    <a:pt x="1888" y="43"/>
                    <a:pt x="1888" y="96"/>
                  </a:cubicBezTo>
                  <a:lnTo>
                    <a:pt x="1888" y="864"/>
                  </a:lnTo>
                  <a:cubicBezTo>
                    <a:pt x="1888" y="917"/>
                    <a:pt x="1845" y="960"/>
                    <a:pt x="1792" y="960"/>
                  </a:cubicBezTo>
                  <a:lnTo>
                    <a:pt x="96" y="960"/>
                  </a:lnTo>
                  <a:cubicBezTo>
                    <a:pt x="43" y="960"/>
                    <a:pt x="0" y="917"/>
                    <a:pt x="0" y="864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2663" y="2580"/>
              <a:ext cx="568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Jedinice lokalne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1261" y="2614"/>
              <a:ext cx="420" cy="175"/>
            </a:xfrm>
            <a:prstGeom prst="line">
              <a:avLst/>
            </a:prstGeom>
            <a:noFill/>
            <a:ln w="22225" cap="flat">
              <a:solidFill>
                <a:srgbClr val="3D66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1685" y="2630"/>
              <a:ext cx="634" cy="322"/>
            </a:xfrm>
            <a:custGeom>
              <a:avLst/>
              <a:gdLst>
                <a:gd name="T0" fmla="*/ 0 w 1888"/>
                <a:gd name="T1" fmla="*/ 96 h 960"/>
                <a:gd name="T2" fmla="*/ 96 w 1888"/>
                <a:gd name="T3" fmla="*/ 0 h 960"/>
                <a:gd name="T4" fmla="*/ 1792 w 1888"/>
                <a:gd name="T5" fmla="*/ 0 h 960"/>
                <a:gd name="T6" fmla="*/ 1888 w 1888"/>
                <a:gd name="T7" fmla="*/ 96 h 960"/>
                <a:gd name="T8" fmla="*/ 1888 w 1888"/>
                <a:gd name="T9" fmla="*/ 864 h 960"/>
                <a:gd name="T10" fmla="*/ 1792 w 1888"/>
                <a:gd name="T11" fmla="*/ 960 h 960"/>
                <a:gd name="T12" fmla="*/ 96 w 1888"/>
                <a:gd name="T13" fmla="*/ 960 h 960"/>
                <a:gd name="T14" fmla="*/ 0 w 1888"/>
                <a:gd name="T15" fmla="*/ 864 h 960"/>
                <a:gd name="T16" fmla="*/ 0 w 1888"/>
                <a:gd name="T17" fmla="*/ 96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60">
                  <a:moveTo>
                    <a:pt x="0" y="96"/>
                  </a:moveTo>
                  <a:cubicBezTo>
                    <a:pt x="0" y="43"/>
                    <a:pt x="43" y="0"/>
                    <a:pt x="96" y="0"/>
                  </a:cubicBezTo>
                  <a:lnTo>
                    <a:pt x="1792" y="0"/>
                  </a:lnTo>
                  <a:cubicBezTo>
                    <a:pt x="1845" y="0"/>
                    <a:pt x="1888" y="43"/>
                    <a:pt x="1888" y="96"/>
                  </a:cubicBezTo>
                  <a:lnTo>
                    <a:pt x="1888" y="864"/>
                  </a:lnTo>
                  <a:cubicBezTo>
                    <a:pt x="1888" y="917"/>
                    <a:pt x="1845" y="960"/>
                    <a:pt x="1792" y="960"/>
                  </a:cubicBezTo>
                  <a:lnTo>
                    <a:pt x="96" y="960"/>
                  </a:lnTo>
                  <a:cubicBezTo>
                    <a:pt x="43" y="960"/>
                    <a:pt x="0" y="917"/>
                    <a:pt x="0" y="864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1685" y="2630"/>
              <a:ext cx="634" cy="322"/>
            </a:xfrm>
            <a:custGeom>
              <a:avLst/>
              <a:gdLst>
                <a:gd name="T0" fmla="*/ 0 w 1888"/>
                <a:gd name="T1" fmla="*/ 96 h 960"/>
                <a:gd name="T2" fmla="*/ 96 w 1888"/>
                <a:gd name="T3" fmla="*/ 0 h 960"/>
                <a:gd name="T4" fmla="*/ 1792 w 1888"/>
                <a:gd name="T5" fmla="*/ 0 h 960"/>
                <a:gd name="T6" fmla="*/ 1888 w 1888"/>
                <a:gd name="T7" fmla="*/ 96 h 960"/>
                <a:gd name="T8" fmla="*/ 1888 w 1888"/>
                <a:gd name="T9" fmla="*/ 864 h 960"/>
                <a:gd name="T10" fmla="*/ 1792 w 1888"/>
                <a:gd name="T11" fmla="*/ 960 h 960"/>
                <a:gd name="T12" fmla="*/ 96 w 1888"/>
                <a:gd name="T13" fmla="*/ 960 h 960"/>
                <a:gd name="T14" fmla="*/ 0 w 1888"/>
                <a:gd name="T15" fmla="*/ 864 h 960"/>
                <a:gd name="T16" fmla="*/ 0 w 1888"/>
                <a:gd name="T17" fmla="*/ 96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60">
                  <a:moveTo>
                    <a:pt x="0" y="96"/>
                  </a:moveTo>
                  <a:cubicBezTo>
                    <a:pt x="0" y="43"/>
                    <a:pt x="43" y="0"/>
                    <a:pt x="96" y="0"/>
                  </a:cubicBezTo>
                  <a:lnTo>
                    <a:pt x="1792" y="0"/>
                  </a:lnTo>
                  <a:cubicBezTo>
                    <a:pt x="1845" y="0"/>
                    <a:pt x="1888" y="43"/>
                    <a:pt x="1888" y="96"/>
                  </a:cubicBezTo>
                  <a:lnTo>
                    <a:pt x="1888" y="864"/>
                  </a:lnTo>
                  <a:cubicBezTo>
                    <a:pt x="1888" y="917"/>
                    <a:pt x="1845" y="960"/>
                    <a:pt x="1792" y="960"/>
                  </a:cubicBezTo>
                  <a:lnTo>
                    <a:pt x="96" y="960"/>
                  </a:lnTo>
                  <a:cubicBezTo>
                    <a:pt x="43" y="960"/>
                    <a:pt x="0" y="917"/>
                    <a:pt x="0" y="864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1794" y="2687"/>
              <a:ext cx="285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Rashodi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>
              <a:off x="2319" y="2791"/>
              <a:ext cx="254" cy="0"/>
            </a:xfrm>
            <a:prstGeom prst="line">
              <a:avLst/>
            </a:prstGeom>
            <a:noFill/>
            <a:ln w="25400" cap="flat">
              <a:solidFill>
                <a:srgbClr val="4774A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2577" y="2630"/>
              <a:ext cx="633" cy="322"/>
            </a:xfrm>
            <a:custGeom>
              <a:avLst/>
              <a:gdLst>
                <a:gd name="T0" fmla="*/ 0 w 1888"/>
                <a:gd name="T1" fmla="*/ 96 h 960"/>
                <a:gd name="T2" fmla="*/ 96 w 1888"/>
                <a:gd name="T3" fmla="*/ 0 h 960"/>
                <a:gd name="T4" fmla="*/ 1792 w 1888"/>
                <a:gd name="T5" fmla="*/ 0 h 960"/>
                <a:gd name="T6" fmla="*/ 1888 w 1888"/>
                <a:gd name="T7" fmla="*/ 96 h 960"/>
                <a:gd name="T8" fmla="*/ 1888 w 1888"/>
                <a:gd name="T9" fmla="*/ 864 h 960"/>
                <a:gd name="T10" fmla="*/ 1792 w 1888"/>
                <a:gd name="T11" fmla="*/ 960 h 960"/>
                <a:gd name="T12" fmla="*/ 96 w 1888"/>
                <a:gd name="T13" fmla="*/ 960 h 960"/>
                <a:gd name="T14" fmla="*/ 0 w 1888"/>
                <a:gd name="T15" fmla="*/ 864 h 960"/>
                <a:gd name="T16" fmla="*/ 0 w 1888"/>
                <a:gd name="T17" fmla="*/ 96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60">
                  <a:moveTo>
                    <a:pt x="0" y="96"/>
                  </a:moveTo>
                  <a:cubicBezTo>
                    <a:pt x="0" y="43"/>
                    <a:pt x="43" y="0"/>
                    <a:pt x="96" y="0"/>
                  </a:cubicBezTo>
                  <a:lnTo>
                    <a:pt x="1792" y="0"/>
                  </a:lnTo>
                  <a:cubicBezTo>
                    <a:pt x="1845" y="0"/>
                    <a:pt x="1888" y="43"/>
                    <a:pt x="1888" y="96"/>
                  </a:cubicBezTo>
                  <a:lnTo>
                    <a:pt x="1888" y="864"/>
                  </a:lnTo>
                  <a:cubicBezTo>
                    <a:pt x="1888" y="917"/>
                    <a:pt x="1845" y="960"/>
                    <a:pt x="1792" y="960"/>
                  </a:cubicBezTo>
                  <a:lnTo>
                    <a:pt x="96" y="960"/>
                  </a:lnTo>
                  <a:cubicBezTo>
                    <a:pt x="43" y="960"/>
                    <a:pt x="0" y="917"/>
                    <a:pt x="0" y="864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2577" y="2630"/>
              <a:ext cx="633" cy="322"/>
            </a:xfrm>
            <a:custGeom>
              <a:avLst/>
              <a:gdLst>
                <a:gd name="T0" fmla="*/ 0 w 1888"/>
                <a:gd name="T1" fmla="*/ 96 h 960"/>
                <a:gd name="T2" fmla="*/ 96 w 1888"/>
                <a:gd name="T3" fmla="*/ 0 h 960"/>
                <a:gd name="T4" fmla="*/ 1792 w 1888"/>
                <a:gd name="T5" fmla="*/ 0 h 960"/>
                <a:gd name="T6" fmla="*/ 1888 w 1888"/>
                <a:gd name="T7" fmla="*/ 96 h 960"/>
                <a:gd name="T8" fmla="*/ 1888 w 1888"/>
                <a:gd name="T9" fmla="*/ 864 h 960"/>
                <a:gd name="T10" fmla="*/ 1792 w 1888"/>
                <a:gd name="T11" fmla="*/ 960 h 960"/>
                <a:gd name="T12" fmla="*/ 96 w 1888"/>
                <a:gd name="T13" fmla="*/ 960 h 960"/>
                <a:gd name="T14" fmla="*/ 0 w 1888"/>
                <a:gd name="T15" fmla="*/ 864 h 960"/>
                <a:gd name="T16" fmla="*/ 0 w 1888"/>
                <a:gd name="T17" fmla="*/ 96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60">
                  <a:moveTo>
                    <a:pt x="0" y="96"/>
                  </a:moveTo>
                  <a:cubicBezTo>
                    <a:pt x="0" y="43"/>
                    <a:pt x="43" y="0"/>
                    <a:pt x="96" y="0"/>
                  </a:cubicBezTo>
                  <a:lnTo>
                    <a:pt x="1792" y="0"/>
                  </a:lnTo>
                  <a:cubicBezTo>
                    <a:pt x="1845" y="0"/>
                    <a:pt x="1888" y="43"/>
                    <a:pt x="1888" y="96"/>
                  </a:cubicBezTo>
                  <a:lnTo>
                    <a:pt x="1888" y="864"/>
                  </a:lnTo>
                  <a:cubicBezTo>
                    <a:pt x="1888" y="917"/>
                    <a:pt x="1845" y="960"/>
                    <a:pt x="1792" y="960"/>
                  </a:cubicBezTo>
                  <a:lnTo>
                    <a:pt x="96" y="960"/>
                  </a:lnTo>
                  <a:cubicBezTo>
                    <a:pt x="43" y="960"/>
                    <a:pt x="0" y="917"/>
                    <a:pt x="0" y="864"/>
                  </a:cubicBezTo>
                  <a:lnTo>
                    <a:pt x="0" y="96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2636" y="2734"/>
              <a:ext cx="44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Resorna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ministarstva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>
              <a:off x="1261" y="2614"/>
              <a:ext cx="420" cy="541"/>
            </a:xfrm>
            <a:prstGeom prst="line">
              <a:avLst/>
            </a:prstGeom>
            <a:noFill/>
            <a:ln w="22225" cap="flat">
              <a:solidFill>
                <a:srgbClr val="3D66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1685" y="3001"/>
              <a:ext cx="634" cy="316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1685" y="3000"/>
              <a:ext cx="634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1735" y="3051"/>
              <a:ext cx="28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Politika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>
                  <a:solidFill>
                    <a:srgbClr val="FFFFFF"/>
                  </a:solidFill>
                  <a:latin typeface="Calibri" pitchFamily="34" charset="0"/>
                </a:rPr>
                <a:t>prihoda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2319" y="3157"/>
              <a:ext cx="254" cy="0"/>
            </a:xfrm>
            <a:prstGeom prst="line">
              <a:avLst/>
            </a:prstGeom>
            <a:noFill/>
            <a:ln w="25400" cap="flat">
              <a:solidFill>
                <a:srgbClr val="4774A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2577" y="3001"/>
              <a:ext cx="633" cy="316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2577" y="3000"/>
              <a:ext cx="633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2738" y="3004"/>
              <a:ext cx="2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Prihod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1261" y="2614"/>
              <a:ext cx="420" cy="906"/>
            </a:xfrm>
            <a:prstGeom prst="line">
              <a:avLst/>
            </a:prstGeom>
            <a:noFill/>
            <a:ln w="22225" cap="flat">
              <a:solidFill>
                <a:srgbClr val="3D66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1685" y="3366"/>
              <a:ext cx="634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1685" y="3366"/>
              <a:ext cx="634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1853" y="3464"/>
              <a:ext cx="36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Državno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 poduzeće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Line 64"/>
            <p:cNvSpPr>
              <a:spLocks noChangeShapeType="1"/>
            </p:cNvSpPr>
            <p:nvPr/>
          </p:nvSpPr>
          <p:spPr bwMode="auto">
            <a:xfrm>
              <a:off x="2319" y="3522"/>
              <a:ext cx="254" cy="0"/>
            </a:xfrm>
            <a:prstGeom prst="line">
              <a:avLst/>
            </a:prstGeom>
            <a:noFill/>
            <a:ln w="25400" cap="flat">
              <a:solidFill>
                <a:srgbClr val="4774A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2577" y="3366"/>
              <a:ext cx="633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2577" y="3366"/>
              <a:ext cx="633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2803" y="3464"/>
              <a:ext cx="345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Državna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 err="1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poduzeća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Line 68"/>
            <p:cNvSpPr>
              <a:spLocks noChangeShapeType="1"/>
            </p:cNvSpPr>
            <p:nvPr/>
          </p:nvSpPr>
          <p:spPr bwMode="auto">
            <a:xfrm>
              <a:off x="1261" y="2614"/>
              <a:ext cx="420" cy="1272"/>
            </a:xfrm>
            <a:prstGeom prst="line">
              <a:avLst/>
            </a:prstGeom>
            <a:noFill/>
            <a:ln w="22225" cap="flat">
              <a:solidFill>
                <a:srgbClr val="3D669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1685" y="3731"/>
              <a:ext cx="634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1685" y="3731"/>
              <a:ext cx="634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3" name="Line 72"/>
            <p:cNvSpPr>
              <a:spLocks noChangeShapeType="1"/>
            </p:cNvSpPr>
            <p:nvPr/>
          </p:nvSpPr>
          <p:spPr bwMode="auto">
            <a:xfrm>
              <a:off x="2319" y="3887"/>
              <a:ext cx="254" cy="0"/>
            </a:xfrm>
            <a:prstGeom prst="line">
              <a:avLst/>
            </a:prstGeom>
            <a:noFill/>
            <a:ln w="25400" cap="flat">
              <a:solidFill>
                <a:srgbClr val="4774A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2577" y="3731"/>
              <a:ext cx="633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solidFill>
              <a:srgbClr val="4F81BD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577" y="3731"/>
              <a:ext cx="633" cy="317"/>
            </a:xfrm>
            <a:custGeom>
              <a:avLst/>
              <a:gdLst>
                <a:gd name="T0" fmla="*/ 0 w 1888"/>
                <a:gd name="T1" fmla="*/ 95 h 944"/>
                <a:gd name="T2" fmla="*/ 95 w 1888"/>
                <a:gd name="T3" fmla="*/ 0 h 944"/>
                <a:gd name="T4" fmla="*/ 1794 w 1888"/>
                <a:gd name="T5" fmla="*/ 0 h 944"/>
                <a:gd name="T6" fmla="*/ 1888 w 1888"/>
                <a:gd name="T7" fmla="*/ 95 h 944"/>
                <a:gd name="T8" fmla="*/ 1888 w 1888"/>
                <a:gd name="T9" fmla="*/ 850 h 944"/>
                <a:gd name="T10" fmla="*/ 1794 w 1888"/>
                <a:gd name="T11" fmla="*/ 944 h 944"/>
                <a:gd name="T12" fmla="*/ 95 w 1888"/>
                <a:gd name="T13" fmla="*/ 944 h 944"/>
                <a:gd name="T14" fmla="*/ 0 w 1888"/>
                <a:gd name="T15" fmla="*/ 850 h 944"/>
                <a:gd name="T16" fmla="*/ 0 w 1888"/>
                <a:gd name="T17" fmla="*/ 95 h 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944">
                  <a:moveTo>
                    <a:pt x="0" y="95"/>
                  </a:moveTo>
                  <a:cubicBezTo>
                    <a:pt x="0" y="43"/>
                    <a:pt x="43" y="0"/>
                    <a:pt x="95" y="0"/>
                  </a:cubicBezTo>
                  <a:lnTo>
                    <a:pt x="1794" y="0"/>
                  </a:lnTo>
                  <a:cubicBezTo>
                    <a:pt x="1846" y="0"/>
                    <a:pt x="1888" y="43"/>
                    <a:pt x="1888" y="95"/>
                  </a:cubicBezTo>
                  <a:lnTo>
                    <a:pt x="1888" y="850"/>
                  </a:lnTo>
                  <a:cubicBezTo>
                    <a:pt x="1888" y="902"/>
                    <a:pt x="1846" y="944"/>
                    <a:pt x="1794" y="944"/>
                  </a:cubicBezTo>
                  <a:lnTo>
                    <a:pt x="95" y="944"/>
                  </a:lnTo>
                  <a:cubicBezTo>
                    <a:pt x="43" y="944"/>
                    <a:pt x="0" y="902"/>
                    <a:pt x="0" y="850"/>
                  </a:cubicBezTo>
                  <a:lnTo>
                    <a:pt x="0" y="95"/>
                  </a:lnTo>
                  <a:close/>
                </a:path>
              </a:pathLst>
            </a:custGeom>
            <a:noFill/>
            <a:ln w="25400" cap="flat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588" y="3830"/>
              <a:ext cx="41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Calibri" pitchFamily="34" charset="0"/>
                  <a:cs typeface="Arial" pitchFamily="34" charset="0"/>
                </a:rPr>
                <a:t>JPP projekti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539" y="1166"/>
              <a:ext cx="2921" cy="2879"/>
            </a:xfrm>
            <a:prstGeom prst="rect">
              <a:avLst/>
            </a:prstGeom>
            <a:noFill/>
            <a:ln w="17463" cap="flat">
              <a:solidFill>
                <a:srgbClr val="4F81B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369" y="1040"/>
              <a:ext cx="1160" cy="731"/>
            </a:xfrm>
            <a:custGeom>
              <a:avLst/>
              <a:gdLst>
                <a:gd name="T0" fmla="*/ 0 w 3456"/>
                <a:gd name="T1" fmla="*/ 363 h 2176"/>
                <a:gd name="T2" fmla="*/ 363 w 3456"/>
                <a:gd name="T3" fmla="*/ 0 h 2176"/>
                <a:gd name="T4" fmla="*/ 3094 w 3456"/>
                <a:gd name="T5" fmla="*/ 0 h 2176"/>
                <a:gd name="T6" fmla="*/ 3456 w 3456"/>
                <a:gd name="T7" fmla="*/ 363 h 2176"/>
                <a:gd name="T8" fmla="*/ 3456 w 3456"/>
                <a:gd name="T9" fmla="*/ 1814 h 2176"/>
                <a:gd name="T10" fmla="*/ 3094 w 3456"/>
                <a:gd name="T11" fmla="*/ 2176 h 2176"/>
                <a:gd name="T12" fmla="*/ 363 w 3456"/>
                <a:gd name="T13" fmla="*/ 2176 h 2176"/>
                <a:gd name="T14" fmla="*/ 0 w 3456"/>
                <a:gd name="T15" fmla="*/ 1814 h 2176"/>
                <a:gd name="T16" fmla="*/ 0 w 3456"/>
                <a:gd name="T17" fmla="*/ 363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6" h="2176">
                  <a:moveTo>
                    <a:pt x="0" y="363"/>
                  </a:moveTo>
                  <a:cubicBezTo>
                    <a:pt x="0" y="163"/>
                    <a:pt x="163" y="0"/>
                    <a:pt x="363" y="0"/>
                  </a:cubicBezTo>
                  <a:lnTo>
                    <a:pt x="3094" y="0"/>
                  </a:lnTo>
                  <a:cubicBezTo>
                    <a:pt x="3294" y="0"/>
                    <a:pt x="3456" y="163"/>
                    <a:pt x="3456" y="363"/>
                  </a:cubicBezTo>
                  <a:lnTo>
                    <a:pt x="3456" y="1814"/>
                  </a:lnTo>
                  <a:cubicBezTo>
                    <a:pt x="3456" y="2014"/>
                    <a:pt x="3294" y="2176"/>
                    <a:pt x="3094" y="2176"/>
                  </a:cubicBezTo>
                  <a:lnTo>
                    <a:pt x="363" y="2176"/>
                  </a:lnTo>
                  <a:cubicBezTo>
                    <a:pt x="163" y="2176"/>
                    <a:pt x="0" y="2014"/>
                    <a:pt x="0" y="1814"/>
                  </a:cubicBezTo>
                  <a:lnTo>
                    <a:pt x="0" y="363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Freeform 78"/>
            <p:cNvSpPr>
              <a:spLocks/>
            </p:cNvSpPr>
            <p:nvPr/>
          </p:nvSpPr>
          <p:spPr bwMode="auto">
            <a:xfrm>
              <a:off x="369" y="1040"/>
              <a:ext cx="1160" cy="731"/>
            </a:xfrm>
            <a:custGeom>
              <a:avLst/>
              <a:gdLst>
                <a:gd name="T0" fmla="*/ 0 w 3456"/>
                <a:gd name="T1" fmla="*/ 363 h 2176"/>
                <a:gd name="T2" fmla="*/ 363 w 3456"/>
                <a:gd name="T3" fmla="*/ 0 h 2176"/>
                <a:gd name="T4" fmla="*/ 3094 w 3456"/>
                <a:gd name="T5" fmla="*/ 0 h 2176"/>
                <a:gd name="T6" fmla="*/ 3456 w 3456"/>
                <a:gd name="T7" fmla="*/ 363 h 2176"/>
                <a:gd name="T8" fmla="*/ 3456 w 3456"/>
                <a:gd name="T9" fmla="*/ 1814 h 2176"/>
                <a:gd name="T10" fmla="*/ 3094 w 3456"/>
                <a:gd name="T11" fmla="*/ 2176 h 2176"/>
                <a:gd name="T12" fmla="*/ 363 w 3456"/>
                <a:gd name="T13" fmla="*/ 2176 h 2176"/>
                <a:gd name="T14" fmla="*/ 0 w 3456"/>
                <a:gd name="T15" fmla="*/ 1814 h 2176"/>
                <a:gd name="T16" fmla="*/ 0 w 3456"/>
                <a:gd name="T17" fmla="*/ 363 h 2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56" h="2176">
                  <a:moveTo>
                    <a:pt x="0" y="363"/>
                  </a:moveTo>
                  <a:cubicBezTo>
                    <a:pt x="0" y="163"/>
                    <a:pt x="163" y="0"/>
                    <a:pt x="363" y="0"/>
                  </a:cubicBezTo>
                  <a:lnTo>
                    <a:pt x="3094" y="0"/>
                  </a:lnTo>
                  <a:cubicBezTo>
                    <a:pt x="3294" y="0"/>
                    <a:pt x="3456" y="163"/>
                    <a:pt x="3456" y="363"/>
                  </a:cubicBezTo>
                  <a:lnTo>
                    <a:pt x="3456" y="1814"/>
                  </a:lnTo>
                  <a:cubicBezTo>
                    <a:pt x="3456" y="2014"/>
                    <a:pt x="3294" y="2176"/>
                    <a:pt x="3094" y="2176"/>
                  </a:cubicBezTo>
                  <a:lnTo>
                    <a:pt x="363" y="2176"/>
                  </a:lnTo>
                  <a:cubicBezTo>
                    <a:pt x="163" y="2176"/>
                    <a:pt x="0" y="2014"/>
                    <a:pt x="0" y="1814"/>
                  </a:cubicBezTo>
                  <a:lnTo>
                    <a:pt x="0" y="363"/>
                  </a:lnTo>
                  <a:close/>
                </a:path>
              </a:pathLst>
            </a:custGeom>
            <a:noFill/>
            <a:ln w="25400" cap="flat">
              <a:solidFill>
                <a:srgbClr val="385D8A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416" y="1090"/>
              <a:ext cx="1163" cy="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Utvrđivanje i praćenje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300" dirty="0">
                  <a:solidFill>
                    <a:srgbClr val="002060"/>
                  </a:solidFill>
                  <a:latin typeface="Calibri" pitchFamily="34" charset="0"/>
                </a:rPr>
                <a:t>zahtijeva okvir za procjenu rizika i </a:t>
              </a:r>
              <a:r>
                <a:rPr lang="sr-Latn-RS" altLang="sr-Latn-RS" sz="1300" dirty="0" err="1">
                  <a:solidFill>
                    <a:srgbClr val="002060"/>
                  </a:solidFill>
                  <a:latin typeface="Calibri" pitchFamily="34" charset="0"/>
                </a:rPr>
                <a:t>međuinstitucionalni</a:t>
              </a:r>
              <a:endParaRPr lang="sr-Latn-RS" altLang="sr-Latn-RS" sz="1300" dirty="0">
                <a:solidFill>
                  <a:srgbClr val="002060"/>
                </a:solidFill>
                <a:latin typeface="Calibri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dirty="0">
                  <a:ln>
                    <a:noFill/>
                  </a:ln>
                  <a:solidFill>
                    <a:srgbClr val="002060"/>
                  </a:solidFill>
                  <a:effectLst/>
                  <a:latin typeface="Calibri" pitchFamily="34" charset="0"/>
                  <a:cs typeface="Arial" pitchFamily="34" charset="0"/>
                </a:rPr>
                <a:t>proces koji obično vodi Ministarstvo financija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3589" y="2590"/>
              <a:ext cx="1804" cy="1455"/>
            </a:xfrm>
            <a:prstGeom prst="rect">
              <a:avLst/>
            </a:prstGeom>
            <a:noFill/>
            <a:ln w="17463" cap="flat">
              <a:solidFill>
                <a:srgbClr val="4F81B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3643" y="2610"/>
              <a:ext cx="99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Analitičke</a:t>
              </a:r>
              <a:r>
                <a:rPr kumimoji="0" lang="sr-Latn-RS" altLang="sr-Latn-RS" sz="1600" b="1" i="0" u="none" strike="noStrike" cap="none" normalizeH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 tehnike</a:t>
              </a:r>
              <a:r>
                <a:rPr kumimoji="0" lang="sr-Latn-RS" altLang="sr-Latn-RS" sz="16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: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3697" y="2772"/>
              <a:ext cx="10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cs typeface="Arial" pitchFamily="34" charset="0"/>
                </a:rPr>
                <a:t>•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3799" y="2767"/>
              <a:ext cx="135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analiza makroekonomske 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3697" y="2923"/>
              <a:ext cx="59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osjetljivosti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3697" y="3083"/>
              <a:ext cx="107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cs typeface="Arial" pitchFamily="34" charset="0"/>
                </a:rPr>
                <a:t>•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3767" y="3077"/>
              <a:ext cx="118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analiza </a:t>
              </a:r>
              <a:r>
                <a:rPr kumimoji="0" lang="sr-Latn-RS" altLang="sr-Latn-RS" sz="1600" b="0" i="0" u="none" strike="noStrike" cap="none" normalizeH="0" baseline="0" dirty="0" err="1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održivosti</a:t>
              </a: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 duga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Rectangle 95"/>
            <p:cNvSpPr>
              <a:spLocks noChangeArrowheads="1"/>
            </p:cNvSpPr>
            <p:nvPr/>
          </p:nvSpPr>
          <p:spPr bwMode="auto">
            <a:xfrm>
              <a:off x="3697" y="3239"/>
              <a:ext cx="107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cs typeface="Arial" pitchFamily="34" charset="0"/>
                </a:rPr>
                <a:t>•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96"/>
            <p:cNvSpPr>
              <a:spLocks noChangeArrowheads="1"/>
            </p:cNvSpPr>
            <p:nvPr/>
          </p:nvSpPr>
          <p:spPr bwMode="auto">
            <a:xfrm>
              <a:off x="3799" y="3234"/>
              <a:ext cx="76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analiza bilance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Rectangle 97"/>
            <p:cNvSpPr>
              <a:spLocks noChangeArrowheads="1"/>
            </p:cNvSpPr>
            <p:nvPr/>
          </p:nvSpPr>
          <p:spPr bwMode="auto">
            <a:xfrm>
              <a:off x="3697" y="3388"/>
              <a:ext cx="107" cy="1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cs typeface="Arial" pitchFamily="34" charset="0"/>
                </a:rPr>
                <a:t>•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98"/>
            <p:cNvSpPr>
              <a:spLocks noChangeArrowheads="1"/>
            </p:cNvSpPr>
            <p:nvPr/>
          </p:nvSpPr>
          <p:spPr bwMode="auto">
            <a:xfrm>
              <a:off x="3767" y="3383"/>
              <a:ext cx="137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 dirty="0" err="1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Brojenje</a:t>
              </a: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sr-Latn-RS" altLang="sr-Latn-RS" sz="1600" b="0" i="0" u="none" strike="noStrike" cap="none" normalizeH="0" baseline="0" dirty="0" err="1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jamstava</a:t>
              </a: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 i ostalih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99"/>
            <p:cNvSpPr>
              <a:spLocks noChangeArrowheads="1"/>
            </p:cNvSpPr>
            <p:nvPr/>
          </p:nvSpPr>
          <p:spPr bwMode="auto">
            <a:xfrm>
              <a:off x="3697" y="3539"/>
              <a:ext cx="10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potencijalnih obveza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100"/>
            <p:cNvSpPr>
              <a:spLocks noChangeArrowheads="1"/>
            </p:cNvSpPr>
            <p:nvPr/>
          </p:nvSpPr>
          <p:spPr bwMode="auto">
            <a:xfrm>
              <a:off x="3697" y="3701"/>
              <a:ext cx="107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>
                  <a:ln>
                    <a:noFill/>
                  </a:ln>
                  <a:solidFill>
                    <a:srgbClr val="1F497D"/>
                  </a:solidFill>
                  <a:effectLst/>
                  <a:latin typeface="Arial" pitchFamily="34" charset="0"/>
                  <a:cs typeface="Arial" pitchFamily="34" charset="0"/>
                </a:rPr>
                <a:t>•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Rectangle 102"/>
            <p:cNvSpPr>
              <a:spLocks noChangeArrowheads="1"/>
            </p:cNvSpPr>
            <p:nvPr/>
          </p:nvSpPr>
          <p:spPr bwMode="auto">
            <a:xfrm>
              <a:off x="4019" y="3696"/>
              <a:ext cx="1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sr-Latn-RS" altLang="sr-Latn-R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103"/>
            <p:cNvSpPr>
              <a:spLocks noChangeArrowheads="1"/>
            </p:cNvSpPr>
            <p:nvPr/>
          </p:nvSpPr>
          <p:spPr bwMode="auto">
            <a:xfrm>
              <a:off x="3799" y="3696"/>
              <a:ext cx="15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dugoročne </a:t>
              </a:r>
              <a:r>
                <a:rPr kumimoji="0" lang="sr-Latn-RS" altLang="sr-Latn-RS" sz="1600" b="0" i="0" u="none" strike="noStrike" cap="none" normalizeH="0" baseline="0" dirty="0" err="1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obveze</a:t>
              </a: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 i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Rectangle 104"/>
            <p:cNvSpPr>
              <a:spLocks noChangeArrowheads="1"/>
            </p:cNvSpPr>
            <p:nvPr/>
          </p:nvSpPr>
          <p:spPr bwMode="auto">
            <a:xfrm>
              <a:off x="3697" y="3852"/>
              <a:ext cx="140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0" i="0" u="none" strike="noStrike" cap="none" normalizeH="0" baseline="0" dirty="0" err="1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trenutačna</a:t>
              </a:r>
              <a:r>
                <a:rPr kumimoji="0" lang="sr-Latn-RS" altLang="sr-Latn-RS" sz="1600" b="0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 neto vrijednost</a:t>
              </a: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105"/>
            <p:cNvSpPr>
              <a:spLocks noChangeArrowheads="1"/>
            </p:cNvSpPr>
            <p:nvPr/>
          </p:nvSpPr>
          <p:spPr bwMode="auto">
            <a:xfrm>
              <a:off x="3589" y="1166"/>
              <a:ext cx="1804" cy="1300"/>
            </a:xfrm>
            <a:prstGeom prst="rect">
              <a:avLst/>
            </a:prstGeom>
            <a:noFill/>
            <a:ln w="17463" cap="flat">
              <a:solidFill>
                <a:srgbClr val="4F81B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7" name="Rectangle 106"/>
            <p:cNvSpPr>
              <a:spLocks noChangeArrowheads="1"/>
            </p:cNvSpPr>
            <p:nvPr/>
          </p:nvSpPr>
          <p:spPr bwMode="auto">
            <a:xfrm>
              <a:off x="3643" y="1189"/>
              <a:ext cx="1763" cy="14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600" b="1" i="0" u="none" strike="noStrike" cap="none" normalizeH="0" baseline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Zadaci odbora</a:t>
              </a:r>
              <a:r>
                <a:rPr kumimoji="0" lang="sr-Latn-RS" altLang="sr-Latn-RS" sz="1600" b="1" i="0" u="none" strike="noStrike" cap="none" normalizeH="0" dirty="0">
                  <a:ln>
                    <a:noFill/>
                  </a:ln>
                  <a:solidFill>
                    <a:srgbClr val="1F497D"/>
                  </a:solidFill>
                  <a:effectLst/>
                  <a:latin typeface="Calibri" pitchFamily="34" charset="0"/>
                  <a:cs typeface="Arial" pitchFamily="34" charset="0"/>
                </a:rPr>
                <a:t> za fiskalni rizik: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sr-Latn-RS" altLang="sr-Latn-RS" sz="1600" b="1" dirty="0">
                  <a:solidFill>
                    <a:srgbClr val="1F497D"/>
                  </a:solidFill>
                  <a:latin typeface="Calibri" pitchFamily="34" charset="0"/>
                </a:rPr>
                <a:t>- utvrditi ključna područja rizika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sr-Latn-RS" altLang="sr-Latn-RS" sz="1600" b="1" dirty="0">
                  <a:solidFill>
                    <a:srgbClr val="1F497D"/>
                  </a:solidFill>
                  <a:latin typeface="Calibri" pitchFamily="34" charset="0"/>
                </a:rPr>
                <a:t>- informacije za praćenje rizika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sr-Latn-RS" altLang="sr-Latn-RS" sz="1600" b="1" dirty="0">
                  <a:solidFill>
                    <a:srgbClr val="1F497D"/>
                  </a:solidFill>
                  <a:latin typeface="Calibri" pitchFamily="34" charset="0"/>
                </a:rPr>
                <a:t>- analiza svih rizika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sr-Latn-RS" altLang="sr-Latn-RS" sz="1600" b="1" dirty="0">
                  <a:solidFill>
                    <a:srgbClr val="1F497D"/>
                  </a:solidFill>
                  <a:latin typeface="Calibri" pitchFamily="34" charset="0"/>
                </a:rPr>
                <a:t>- pristup svim rizicima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sr-Latn-RS" altLang="sr-Latn-RS" sz="1600" b="1" dirty="0">
                  <a:solidFill>
                    <a:srgbClr val="1F497D"/>
                  </a:solidFill>
                  <a:latin typeface="Calibri" pitchFamily="34" charset="0"/>
                </a:rPr>
                <a:t>- pristup i prioriteti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sr-Latn-RS" altLang="sr-Latn-RS" sz="1600" b="1" dirty="0">
                  <a:solidFill>
                    <a:srgbClr val="1F497D"/>
                  </a:solidFill>
                  <a:latin typeface="Calibri" pitchFamily="34" charset="0"/>
                </a:rPr>
                <a:t>- savjetovanje ministara</a:t>
              </a:r>
            </a:p>
            <a:p>
              <a:pPr marR="0" lvl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tabLst/>
              </a:pPr>
              <a:r>
                <a:rPr lang="sr-Latn-RS" altLang="sr-Latn-RS" sz="1600" b="1" dirty="0">
                  <a:solidFill>
                    <a:srgbClr val="1F497D"/>
                  </a:solidFill>
                  <a:latin typeface="Calibri" pitchFamily="34" charset="0"/>
                </a:rPr>
                <a:t>- priprema objavljenih materijala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Char char="-"/>
                <a:tabLst/>
              </a:pPr>
              <a:endParaRPr kumimoji="0" lang="sr-Latn-RS" altLang="sr-Latn-R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4201319" y="3707607"/>
            <a:ext cx="90249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Jedinice lokalne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RS" altLang="sr-Latn-RS" sz="1100" dirty="0">
                <a:solidFill>
                  <a:srgbClr val="FFFFFF"/>
                </a:solidFill>
                <a:latin typeface="Calibri" pitchFamily="34" charset="0"/>
              </a:rPr>
              <a:t>samouprave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3046413" y="6089650"/>
            <a:ext cx="18915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sr-Latn-RS" sz="11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JPP</a:t>
            </a:r>
            <a:endParaRPr kumimoji="0" lang="sr-Latn-RS" altLang="sr-Latn-R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965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914400" y="1828800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990000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990000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92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914400" y="3200400"/>
            <a:ext cx="7239000" cy="2394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400" b="1">
                <a:solidFill>
                  <a:srgbClr val="CC66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200">
                <a:solidFill>
                  <a:srgbClr val="99000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accent2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660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+mn-lt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r-HR" sz="1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2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HVALA NA PAŽNJI</a:t>
            </a:r>
            <a:endParaRPr kumimoji="0" lang="hr-HR" sz="2800" i="0" u="none" strike="noStrike" kern="0" cap="none" spc="0" normalizeH="0" baseline="0" noProof="0" dirty="0">
              <a:ln>
                <a:noFill/>
              </a:ln>
              <a:solidFill>
                <a:srgbClr val="212165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9695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686800" cy="1143000"/>
          </a:xfrm>
        </p:spPr>
        <p:txBody>
          <a:bodyPr anchor="b">
            <a:normAutofit/>
          </a:bodyPr>
          <a:lstStyle/>
          <a:p>
            <a:r>
              <a:rPr lang="hr-HR" sz="2800" dirty="0">
                <a:solidFill>
                  <a:srgbClr val="990000"/>
                </a:solidFill>
              </a:rPr>
              <a:t>I. Pregled prezentacije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endParaRPr lang="hr-HR" sz="2400" b="1" dirty="0">
              <a:solidFill>
                <a:srgbClr val="99000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hr-HR" sz="2400" b="1" dirty="0">
                <a:solidFill>
                  <a:srgbClr val="990000"/>
                </a:solidFill>
              </a:rPr>
              <a:t>Zašto su fiskalni rizici važni</a:t>
            </a:r>
          </a:p>
          <a:p>
            <a:pPr marL="571500" indent="-571500">
              <a:buFont typeface="+mj-lt"/>
              <a:buAutoNum type="romanUcPeriod"/>
            </a:pPr>
            <a:endParaRPr lang="hr-HR" sz="2400" b="1" dirty="0">
              <a:solidFill>
                <a:srgbClr val="99000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hr-HR" sz="2400" b="1" dirty="0">
                <a:solidFill>
                  <a:srgbClr val="990000"/>
                </a:solidFill>
              </a:rPr>
              <a:t>Značajke fiskalnih rizika</a:t>
            </a:r>
          </a:p>
          <a:p>
            <a:pPr marL="571500" indent="-571500">
              <a:buFont typeface="+mj-lt"/>
              <a:buAutoNum type="romanUcPeriod"/>
            </a:pPr>
            <a:endParaRPr lang="hr-HR" sz="2400" b="1" dirty="0">
              <a:solidFill>
                <a:srgbClr val="99000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hr-HR" sz="2400" b="1" dirty="0">
                <a:solidFill>
                  <a:srgbClr val="990000"/>
                </a:solidFill>
              </a:rPr>
              <a:t>Razumijevanje fiskalnih rizika</a:t>
            </a:r>
          </a:p>
          <a:p>
            <a:pPr marL="571500" indent="-571500">
              <a:buFont typeface="+mj-lt"/>
              <a:buAutoNum type="romanUcPeriod"/>
            </a:pPr>
            <a:endParaRPr lang="hr-HR" sz="2400" b="1" dirty="0">
              <a:solidFill>
                <a:srgbClr val="99000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hr-HR" sz="2400" b="1" dirty="0">
                <a:solidFill>
                  <a:srgbClr val="990000"/>
                </a:solidFill>
              </a:rPr>
              <a:t>Upravljanje fiskalnim rizicima </a:t>
            </a:r>
          </a:p>
          <a:p>
            <a:pPr marL="571500" indent="-571500">
              <a:buFont typeface="+mj-lt"/>
              <a:buAutoNum type="romanUcPeriod"/>
            </a:pPr>
            <a:endParaRPr lang="hr-HR" sz="2400" b="1" dirty="0">
              <a:solidFill>
                <a:srgbClr val="990000"/>
              </a:solidFill>
            </a:endParaRPr>
          </a:p>
          <a:p>
            <a:pPr marL="0" indent="0">
              <a:buNone/>
            </a:pPr>
            <a:endParaRPr lang="hr-HR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633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I. Izvori fiskalnih rizika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Definicija: Mogućnost da fiskalni krajnji rezultati ne odgovaraju očekivanjima (projekcije proračuna)</a:t>
            </a:r>
          </a:p>
          <a:p>
            <a:r>
              <a:rPr lang="hr-HR" dirty="0"/>
              <a:t>Rizici proizlaze iz:</a:t>
            </a:r>
          </a:p>
          <a:p>
            <a:pPr lvl="1"/>
            <a:r>
              <a:rPr lang="hr-HR" dirty="0"/>
              <a:t>makroekonomskih šokova (Opći fiskalni rizici)</a:t>
            </a:r>
          </a:p>
          <a:p>
            <a:pPr lvl="1"/>
            <a:r>
              <a:rPr lang="hr-HR" dirty="0"/>
              <a:t>nastanka potencijalnih obveza (Posebni fiskalni rizici)</a:t>
            </a:r>
          </a:p>
          <a:p>
            <a:pPr lvl="2"/>
            <a:r>
              <a:rPr lang="hr-HR" dirty="0"/>
              <a:t>Eksplicitne potencijalne obveze (npr. pozivanje na jamstvo/garancije, pravna potraživanja)</a:t>
            </a:r>
          </a:p>
          <a:p>
            <a:pPr lvl="2"/>
            <a:r>
              <a:rPr lang="hr-HR" dirty="0"/>
              <a:t>Implicitne potencijalne obveze (npr. bankarska kriza)</a:t>
            </a:r>
          </a:p>
          <a:p>
            <a:pPr lvl="1"/>
            <a:r>
              <a:rPr lang="hr-HR" dirty="0"/>
              <a:t>Institucionalni nedostaci koji ograničavaju učinkovitost upravljanja fiskalnim rizicima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243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/>
              <a:t>I. Izvori fiskalnih rizika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632E8C9-A9B9-410A-B9E5-079891C47255}" type="slidenum">
              <a:rPr lang="en-US" altLang="en-US" smtClean="0"/>
              <a:pPr/>
              <a:t>4</a:t>
            </a:fld>
            <a:endParaRPr lang="hr-HR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619818"/>
              </p:ext>
            </p:extLst>
          </p:nvPr>
        </p:nvGraphicFramePr>
        <p:xfrm>
          <a:off x="304800" y="2057400"/>
          <a:ext cx="7088186" cy="4583814"/>
        </p:xfrm>
        <a:graphic>
          <a:graphicData uri="http://schemas.openxmlformats.org/drawingml/2006/table">
            <a:tbl>
              <a:tblPr/>
              <a:tblGrid>
                <a:gridCol w="2392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2687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92951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FRA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DEU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NLD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ESP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PRT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GBR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SAD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GRC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IRL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ISL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AVE*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104">
                <a:tc>
                  <a:txBody>
                    <a:bodyPr/>
                    <a:lstStyle/>
                    <a:p>
                      <a:pPr algn="l" rtl="0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Postojeća fiskalna pozicija 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1,7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3,2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-2,4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1,8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11,3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3,7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8,1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16,3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10,9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6,0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647">
                <a:tc>
                  <a:txBody>
                    <a:bodyPr/>
                    <a:lstStyle/>
                    <a:p>
                      <a:pPr marL="225425" lvl="1" indent="0" algn="l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Promjene deficita i duga iz 2007.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1,8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-0,9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-0,1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7,1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pPr marL="225425" lvl="1" indent="0" algn="l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Izmjene vladinog obuhvata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-0,2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9,4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11,2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-0,1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991">
                <a:tc>
                  <a:txBody>
                    <a:bodyPr/>
                    <a:lstStyle/>
                    <a:p>
                      <a:pPr marL="225425" lvl="1" indent="0" algn="l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Prilagodbe s gotovinske na obračunsku metodu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-1,3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-0,2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370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Egzogeni (vanjski) šokovi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8,4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12,8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14,2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15,4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8,1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17,0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40,0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60,2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39,5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9,8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934">
                <a:tc>
                  <a:txBody>
                    <a:bodyPr/>
                    <a:lstStyle/>
                    <a:p>
                      <a:pPr marL="225425" lvl="1" indent="0" algn="l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Makroekonomski šokovi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13,0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3,8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38,4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35,7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-3,3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639">
                <a:tc>
                  <a:txBody>
                    <a:bodyPr/>
                    <a:lstStyle/>
                    <a:p>
                      <a:pPr marL="225425" lvl="1" indent="0" algn="l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Intervencije u financijskom sektoru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9,0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24,5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42,8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3,8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693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Izmjene politike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3,8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1,9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4,9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4,7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1,1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6,4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-8,0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-9,9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-4,3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4,7</a:t>
                      </a:r>
                    </a:p>
                  </a:txBody>
                  <a:tcPr marL="9526" marR="9526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018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Ostali čimbenici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-0,3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6,2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8,3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-6,7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7,5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21,6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5,9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3437">
                <a:tc>
                  <a:txBody>
                    <a:bodyPr/>
                    <a:lstStyle/>
                    <a:p>
                      <a:pPr algn="l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Ukupno nepredviđeno povećanje duga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14,4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19,5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20,2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24,0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27,8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28,0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29,1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41,7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59,1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67,7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26,4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661">
                <a:tc>
                  <a:txBody>
                    <a:bodyPr/>
                    <a:lstStyle/>
                    <a:p>
                      <a:pPr algn="l" fontAlgn="b"/>
                      <a:r>
                        <a:rPr lang="hr-HR" sz="10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*Prosjek ponderiran BDP-om</a:t>
                      </a:r>
                    </a:p>
                  </a:txBody>
                  <a:tcPr marL="9526" marR="9526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3465" name="TextBox 5"/>
          <p:cNvSpPr txBox="1">
            <a:spLocks noChangeArrowheads="1"/>
          </p:cNvSpPr>
          <p:nvPr/>
        </p:nvSpPr>
        <p:spPr bwMode="auto">
          <a:xfrm>
            <a:off x="750888" y="1392238"/>
            <a:ext cx="61944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r-HR" altLang="en-US" sz="1600" b="1">
                <a:solidFill>
                  <a:srgbClr val="000000"/>
                </a:solidFill>
              </a:rPr>
              <a:t>Izvori neočekivanog povećanja duga opće države</a:t>
            </a:r>
          </a:p>
          <a:p>
            <a:pPr algn="ctr"/>
            <a:r>
              <a:rPr lang="hr-HR" altLang="en-US" sz="1600">
                <a:solidFill>
                  <a:srgbClr val="000000"/>
                </a:solidFill>
              </a:rPr>
              <a:t>(postotak BDP-a, 2007. – 2010.)</a:t>
            </a:r>
          </a:p>
        </p:txBody>
      </p:sp>
      <p:sp>
        <p:nvSpPr>
          <p:cNvPr id="13466" name="Rounded Rectangular Callout 6"/>
          <p:cNvSpPr>
            <a:spLocks noChangeArrowheads="1"/>
          </p:cNvSpPr>
          <p:nvPr/>
        </p:nvSpPr>
        <p:spPr bwMode="auto">
          <a:xfrm>
            <a:off x="7772400" y="2609850"/>
            <a:ext cx="1219200" cy="406400"/>
          </a:xfrm>
          <a:prstGeom prst="wedgeRoundRectCallout">
            <a:avLst>
              <a:gd name="adj1" fmla="val -79181"/>
              <a:gd name="adj2" fmla="val 22222"/>
              <a:gd name="adj3" fmla="val 16667"/>
            </a:avLst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en-US" sz="1000">
                <a:solidFill>
                  <a:schemeClr val="bg1"/>
                </a:solidFill>
              </a:rPr>
              <a:t>Neprijavljeni deficiti</a:t>
            </a:r>
          </a:p>
        </p:txBody>
      </p:sp>
      <p:sp>
        <p:nvSpPr>
          <p:cNvPr id="13467" name="Rounded Rectangular Callout 7"/>
          <p:cNvSpPr>
            <a:spLocks noChangeArrowheads="1"/>
          </p:cNvSpPr>
          <p:nvPr/>
        </p:nvSpPr>
        <p:spPr bwMode="auto">
          <a:xfrm>
            <a:off x="7772400" y="3116262"/>
            <a:ext cx="1219200" cy="515937"/>
          </a:xfrm>
          <a:prstGeom prst="wedgeRoundRectCallout">
            <a:avLst>
              <a:gd name="adj1" fmla="val -78472"/>
              <a:gd name="adj2" fmla="val 22222"/>
              <a:gd name="adj3" fmla="val 16667"/>
            </a:avLst>
          </a:prstGeom>
          <a:solidFill>
            <a:srgbClr val="8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en-US" sz="1000" dirty="0">
                <a:solidFill>
                  <a:schemeClr val="bg1"/>
                </a:solidFill>
              </a:rPr>
              <a:t>Javna poduzeća i JPP-ovi</a:t>
            </a:r>
          </a:p>
        </p:txBody>
      </p:sp>
      <p:sp>
        <p:nvSpPr>
          <p:cNvPr id="13468" name="Rounded Rectangular Callout 8"/>
          <p:cNvSpPr>
            <a:spLocks noChangeArrowheads="1"/>
          </p:cNvSpPr>
          <p:nvPr/>
        </p:nvSpPr>
        <p:spPr bwMode="auto">
          <a:xfrm>
            <a:off x="7786688" y="3632200"/>
            <a:ext cx="1219200" cy="406400"/>
          </a:xfrm>
          <a:prstGeom prst="wedgeRoundRectCallout">
            <a:avLst>
              <a:gd name="adj1" fmla="val -79116"/>
              <a:gd name="adj2" fmla="val -19259"/>
              <a:gd name="adj3" fmla="val 16667"/>
            </a:avLst>
          </a:prstGeom>
          <a:solidFill>
            <a:srgbClr val="99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en-US" sz="1000" dirty="0">
                <a:solidFill>
                  <a:schemeClr val="bg1"/>
                </a:solidFill>
              </a:rPr>
              <a:t>Nepodmirene dospjele obveze </a:t>
            </a:r>
          </a:p>
        </p:txBody>
      </p:sp>
      <p:sp>
        <p:nvSpPr>
          <p:cNvPr id="13469" name="Rounded Rectangular Callout 9"/>
          <p:cNvSpPr>
            <a:spLocks noChangeArrowheads="1"/>
          </p:cNvSpPr>
          <p:nvPr/>
        </p:nvSpPr>
        <p:spPr bwMode="auto">
          <a:xfrm>
            <a:off x="7772400" y="4186238"/>
            <a:ext cx="1219200" cy="342900"/>
          </a:xfrm>
          <a:prstGeom prst="wedgeRoundRectCallout">
            <a:avLst>
              <a:gd name="adj1" fmla="val -78472"/>
              <a:gd name="adj2" fmla="val 22222"/>
              <a:gd name="adj3" fmla="val 16667"/>
            </a:avLst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en-US" sz="1000">
                <a:solidFill>
                  <a:schemeClr val="bg1"/>
                </a:solidFill>
              </a:rPr>
              <a:t>Makorekonomski rizici </a:t>
            </a:r>
          </a:p>
        </p:txBody>
      </p:sp>
      <p:sp>
        <p:nvSpPr>
          <p:cNvPr id="13470" name="Rounded Rectangular Callout 10"/>
          <p:cNvSpPr>
            <a:spLocks noChangeArrowheads="1"/>
          </p:cNvSpPr>
          <p:nvPr/>
        </p:nvSpPr>
        <p:spPr bwMode="auto">
          <a:xfrm>
            <a:off x="7785100" y="4713288"/>
            <a:ext cx="1219200" cy="342900"/>
          </a:xfrm>
          <a:prstGeom prst="wedgeRoundRectCallout">
            <a:avLst>
              <a:gd name="adj1" fmla="val -77431"/>
              <a:gd name="adj2" fmla="val -17037"/>
              <a:gd name="adj3" fmla="val 16667"/>
            </a:avLst>
          </a:prstGeom>
          <a:solidFill>
            <a:srgbClr val="5F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en-US" sz="1000" dirty="0">
                <a:solidFill>
                  <a:schemeClr val="bg1"/>
                </a:solidFill>
              </a:rPr>
              <a:t>Potencijalne obveze</a:t>
            </a:r>
          </a:p>
        </p:txBody>
      </p:sp>
      <p:sp>
        <p:nvSpPr>
          <p:cNvPr id="13471" name="Rounded Rectangular Callout 11"/>
          <p:cNvSpPr>
            <a:spLocks noChangeArrowheads="1"/>
          </p:cNvSpPr>
          <p:nvPr/>
        </p:nvSpPr>
        <p:spPr bwMode="auto">
          <a:xfrm>
            <a:off x="7810500" y="5160963"/>
            <a:ext cx="1219200" cy="381000"/>
          </a:xfrm>
          <a:prstGeom prst="wedgeRoundRectCallout">
            <a:avLst>
              <a:gd name="adj1" fmla="val -77315"/>
              <a:gd name="adj2" fmla="val -17653"/>
              <a:gd name="adj3" fmla="val 16667"/>
            </a:avLst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en-US" sz="1000" dirty="0">
                <a:solidFill>
                  <a:schemeClr val="bg1"/>
                </a:solidFill>
              </a:rPr>
              <a:t>Stimulans/konsolidacija</a:t>
            </a:r>
          </a:p>
        </p:txBody>
      </p:sp>
      <p:sp>
        <p:nvSpPr>
          <p:cNvPr id="13472" name="TextBox 12"/>
          <p:cNvSpPr txBox="1">
            <a:spLocks noChangeArrowheads="1"/>
          </p:cNvSpPr>
          <p:nvPr/>
        </p:nvSpPr>
        <p:spPr bwMode="auto">
          <a:xfrm>
            <a:off x="7554913" y="1976438"/>
            <a:ext cx="1512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hr-HR" altLang="en-US" sz="1200" b="1">
                <a:solidFill>
                  <a:srgbClr val="000000"/>
                </a:solidFill>
              </a:rPr>
              <a:t>Problemi koji su nastali pojavom krize</a:t>
            </a:r>
          </a:p>
        </p:txBody>
      </p:sp>
    </p:spTree>
    <p:extLst>
      <p:ext uri="{BB962C8B-B14F-4D97-AF65-F5344CB8AC3E}">
        <p14:creationId xmlns:p14="http://schemas.microsoft.com/office/powerpoint/2010/main" val="1067641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dirty="0"/>
              <a:t>I. Fiskalni troškovi ostvarenja </a:t>
            </a:r>
            <a:br>
              <a:rPr lang="hr-HR" dirty="0"/>
            </a:br>
            <a:r>
              <a:rPr lang="hr-HR" dirty="0"/>
              <a:t>potencijalnih obveza</a:t>
            </a:r>
          </a:p>
        </p:txBody>
      </p:sp>
      <p:sp>
        <p:nvSpPr>
          <p:cNvPr id="15363" name="TextBox 4"/>
          <p:cNvSpPr txBox="1">
            <a:spLocks noChangeArrowheads="1"/>
          </p:cNvSpPr>
          <p:nvPr/>
        </p:nvSpPr>
        <p:spPr bwMode="auto">
          <a:xfrm>
            <a:off x="315913" y="6432550"/>
            <a:ext cx="7010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en-US" sz="1400" b="0">
                <a:solidFill>
                  <a:srgbClr val="000000"/>
                </a:solidFill>
              </a:rPr>
              <a:t>Izvor: izračuni osoblja MMF-a</a:t>
            </a:r>
          </a:p>
        </p:txBody>
      </p:sp>
      <p:grpSp>
        <p:nvGrpSpPr>
          <p:cNvPr id="15365" name="Group 2"/>
          <p:cNvGrpSpPr>
            <a:grpSpLocks/>
          </p:cNvGrpSpPr>
          <p:nvPr/>
        </p:nvGrpSpPr>
        <p:grpSpPr bwMode="auto">
          <a:xfrm>
            <a:off x="766763" y="5418138"/>
            <a:ext cx="7610475" cy="838200"/>
            <a:chOff x="798507" y="5254625"/>
            <a:chExt cx="7610707" cy="838200"/>
          </a:xfrm>
        </p:grpSpPr>
        <p:sp>
          <p:nvSpPr>
            <p:cNvPr id="5" name="Right Arrow 4"/>
            <p:cNvSpPr/>
            <p:nvPr/>
          </p:nvSpPr>
          <p:spPr>
            <a:xfrm>
              <a:off x="798507" y="5445125"/>
              <a:ext cx="1295439" cy="457200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465433" y="5254625"/>
              <a:ext cx="5943781" cy="8382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hr-HR" sz="1600" dirty="0">
                  <a:ln w="0"/>
                  <a:solidFill>
                    <a:srgbClr val="000000"/>
                  </a:solidFill>
                </a:rPr>
                <a:t>230 epizoda, 174 epizoda/slučajeva s utvrđenim fiskalnim troškom </a:t>
              </a:r>
            </a:p>
            <a:p>
              <a:pPr algn="ctr">
                <a:defRPr/>
              </a:pPr>
              <a:r>
                <a:rPr lang="hr-HR" sz="1600" dirty="0">
                  <a:ln w="0"/>
                  <a:solidFill>
                    <a:srgbClr val="000000"/>
                  </a:solidFill>
                </a:rPr>
                <a:t>Prosječni fiskalni trošak 6,1 % BDP-a</a:t>
              </a:r>
              <a:endParaRPr lang="hr-HR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" name="TextBox 3"/>
          <p:cNvSpPr txBox="1"/>
          <p:nvPr/>
        </p:nvSpPr>
        <p:spPr>
          <a:xfrm>
            <a:off x="0" y="1233487"/>
            <a:ext cx="8629650" cy="5365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hr-HR" sz="2000" b="1" dirty="0">
                <a:solidFill>
                  <a:srgbClr val="000000"/>
                </a:solidFill>
              </a:rPr>
              <a:t>Raspodjela bruto fiskalnih troškova ostvarenja potencijalnih obveza (% BDP-a)</a:t>
            </a:r>
            <a:endParaRPr lang="hr-HR" sz="2000" b="1" i="1" dirty="0">
              <a:solidFill>
                <a:srgbClr val="000000"/>
              </a:solidFill>
            </a:endParaRPr>
          </a:p>
        </p:txBody>
      </p:sp>
      <p:sp>
        <p:nvSpPr>
          <p:cNvPr id="1536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CC66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07378A-8326-4804-9A4A-BAFA61B7453C}" type="slidenum">
              <a:rPr lang="en-US" altLang="en-US" sz="1600" b="0" smtClean="0">
                <a:solidFill>
                  <a:schemeClr val="tx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hr-HR" altLang="en-US" sz="1600" b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563" y="1638809"/>
            <a:ext cx="9255126" cy="3767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9757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772400" cy="1143000"/>
          </a:xfrm>
        </p:spPr>
        <p:txBody>
          <a:bodyPr anchor="b">
            <a:normAutofit fontScale="90000"/>
          </a:bodyPr>
          <a:lstStyle/>
          <a:p>
            <a:br/>
            <a:r>
              <a:rPr lang="hr-HR" sz="2700" kern="0" dirty="0">
                <a:solidFill>
                  <a:srgbClr val="990000"/>
                </a:solidFill>
                <a:latin typeface="Arial"/>
              </a:rPr>
              <a:t>II. Značajke fiskalnog rizika</a:t>
            </a:r>
            <a:br/>
            <a:r>
              <a:rPr lang="hr-HR" sz="2700" kern="0" dirty="0">
                <a:solidFill>
                  <a:srgbClr val="002060"/>
                </a:solidFill>
                <a:latin typeface="Arial"/>
              </a:rPr>
              <a:t>Fiskalni rizici su veliki (i iznenađujuće učestali)</a:t>
            </a:r>
            <a:endParaRPr lang="hr-HR" sz="27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1471798"/>
            <a:ext cx="687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>
                <a:solidFill>
                  <a:srgbClr val="17375E"/>
                </a:solidFill>
              </a:rPr>
              <a:t>Veličina i vjerojatnost fiskalnih šokova prema vrsti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9225" y="6567586"/>
            <a:ext cx="16394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dirty="0"/>
              <a:t>Izvor: Bova et al. (2016.)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4956765"/>
              </p:ext>
            </p:extLst>
          </p:nvPr>
        </p:nvGraphicFramePr>
        <p:xfrm>
          <a:off x="304800" y="2108858"/>
          <a:ext cx="8534400" cy="4369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val 3"/>
          <p:cNvSpPr/>
          <p:nvPr/>
        </p:nvSpPr>
        <p:spPr>
          <a:xfrm rot="21035293">
            <a:off x="769344" y="3489548"/>
            <a:ext cx="7127974" cy="2577491"/>
          </a:xfrm>
          <a:prstGeom prst="ellipse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03955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7772400" cy="1143000"/>
          </a:xfrm>
        </p:spPr>
        <p:txBody>
          <a:bodyPr anchor="b">
            <a:normAutofit fontScale="90000"/>
          </a:bodyPr>
          <a:lstStyle/>
          <a:p>
            <a:br/>
            <a:r>
              <a:rPr lang="hr-HR" sz="2700" kern="0" dirty="0">
                <a:solidFill>
                  <a:srgbClr val="990000"/>
                </a:solidFill>
                <a:latin typeface="Arial"/>
              </a:rPr>
              <a:t>II. Značajke fiskalnog rizika</a:t>
            </a:r>
            <a:br/>
            <a:r>
              <a:rPr lang="hr-HR" sz="2700" kern="0" dirty="0">
                <a:solidFill>
                  <a:srgbClr val="002060"/>
                </a:solidFill>
                <a:latin typeface="Arial"/>
              </a:rPr>
              <a:t>Fiskalni rizici najviše se odnose na negativne aspekte</a:t>
            </a:r>
            <a:endParaRPr lang="hr-HR" sz="2700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0" y="1471798"/>
            <a:ext cx="68722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>
                <a:latin typeface="Arial" panose="020B0604020202020204" pitchFamily="34" charset="0"/>
              </a:rPr>
              <a:t>Pogreške u projekcijama duga opće države u Y+3</a:t>
            </a:r>
          </a:p>
          <a:p>
            <a:pPr algn="ctr"/>
            <a:r>
              <a:rPr lang="hr-HR" sz="2000" dirty="0">
                <a:latin typeface="Arial" panose="020B0604020202020204" pitchFamily="34" charset="0"/>
              </a:rPr>
              <a:t>(2000. – 2013. prosjek u % BDP-a, stvarna projekcija)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39225" y="6567586"/>
            <a:ext cx="209662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dirty="0"/>
              <a:t>Izvor: Europska komisija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336" y="2590800"/>
            <a:ext cx="6858000" cy="3701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02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73" y="322968"/>
            <a:ext cx="7738661" cy="990600"/>
          </a:xfrm>
        </p:spPr>
        <p:txBody>
          <a:bodyPr>
            <a:normAutofit/>
          </a:bodyPr>
          <a:lstStyle/>
          <a:p>
            <a:r>
              <a:rPr lang="hr-HR" sz="2800" kern="0" dirty="0">
                <a:solidFill>
                  <a:srgbClr val="990000"/>
                </a:solidFill>
                <a:latin typeface="Arial"/>
              </a:rPr>
              <a:t>II. Značajke fiskalnog rizika</a:t>
            </a:r>
            <a:br/>
            <a:r>
              <a:rPr lang="hr-HR" sz="2800" kern="0" dirty="0">
                <a:solidFill>
                  <a:srgbClr val="002060"/>
                </a:solidFill>
                <a:latin typeface="Arial"/>
              </a:rPr>
              <a:t>Fiskalni rizici vrlo su povezani</a:t>
            </a:r>
            <a:endParaRPr lang="hr-HR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8712738" y="6582054"/>
            <a:ext cx="4312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200" b="0" dirty="0">
                <a:solidFill>
                  <a:prstClr val="black">
                    <a:lumMod val="50000"/>
                    <a:lumOff val="50000"/>
                  </a:prstClr>
                </a:solidFill>
                <a:latin typeface="Calibri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87158" y="2198648"/>
            <a:ext cx="4064538" cy="354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r-HR" sz="1800" dirty="0">
                <a:solidFill>
                  <a:srgbClr val="002060"/>
                </a:solidFill>
              </a:rPr>
              <a:t>BDP i ostvarenja potencijalih obveza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257175" y="2438400"/>
          <a:ext cx="4391025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298" y="2514600"/>
            <a:ext cx="3948440" cy="3429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" y="1440265"/>
            <a:ext cx="8376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>
                <a:solidFill>
                  <a:srgbClr val="AA1414"/>
                </a:solidFill>
              </a:rPr>
              <a:t>Potencijalne obveze povezane su sa šokovima BDP-a i međusobno jedna s drugom...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22620" y="2198649"/>
            <a:ext cx="4064538" cy="354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1800" dirty="0">
                <a:solidFill>
                  <a:srgbClr val="002060"/>
                </a:solidFill>
              </a:rPr>
              <a:t>Ostvarenje potencijalnih obveza vs. povećanje duga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53373" y="6259551"/>
            <a:ext cx="7221849" cy="4647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100" b="0" dirty="0">
                <a:solidFill>
                  <a:schemeClr val="tx1"/>
                </a:solidFill>
              </a:rPr>
              <a:t>Izvor: Bova, E., M. Ruiz-Arranz, F. Toscani, i H. E. Ture, 2016, „The Fiscal Costs of Contingent Liabilities: A</a:t>
            </a:r>
          </a:p>
          <a:p>
            <a:r>
              <a:rPr lang="hr-HR" sz="1100" b="0" dirty="0">
                <a:solidFill>
                  <a:schemeClr val="tx1"/>
                </a:solidFill>
              </a:rPr>
              <a:t>New Dataset,” (Fiskalni troškovi potencijalnih obveza: nova baza podataka) radni dokument MMF-a 16/14 (Washington: Međunarodni monetarni fond).</a:t>
            </a:r>
          </a:p>
        </p:txBody>
      </p:sp>
    </p:spTree>
    <p:extLst>
      <p:ext uri="{BB962C8B-B14F-4D97-AF65-F5344CB8AC3E}">
        <p14:creationId xmlns:p14="http://schemas.microsoft.com/office/powerpoint/2010/main" val="3953696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044354"/>
              </p:ext>
            </p:extLst>
          </p:nvPr>
        </p:nvGraphicFramePr>
        <p:xfrm>
          <a:off x="685800" y="1447800"/>
          <a:ext cx="7696200" cy="5234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8077200" cy="1066800"/>
          </a:xfrm>
        </p:spPr>
        <p:txBody>
          <a:bodyPr/>
          <a:lstStyle/>
          <a:p>
            <a:r>
              <a:rPr lang="hr-HR" sz="2400" dirty="0"/>
              <a:t>III. Razumijevanje fiskalnog rizika</a:t>
            </a:r>
            <a:br/>
            <a:r>
              <a:rPr lang="hr-HR" sz="2400" b="0" dirty="0">
                <a:solidFill>
                  <a:srgbClr val="000066"/>
                </a:solidFill>
              </a:rPr>
              <a:t>Kodeks fiskalne transparentnosti</a:t>
            </a:r>
            <a:endParaRPr lang="hr-HR" sz="2400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2809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REPORTCONTROLSVISIBLE" val="Empty"/>
  <p:tag name="_AMO_UNIQUEIDENTIFIER" val="a7f9e841-ff51-4b53-8edc-eb94aeb2bc2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19737</TotalTime>
  <Words>2221</Words>
  <Application>Microsoft Office PowerPoint</Application>
  <PresentationFormat>On-screen Show (4:3)</PresentationFormat>
  <Paragraphs>637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Segoe UI</vt:lpstr>
      <vt:lpstr>Office Theme</vt:lpstr>
      <vt:lpstr>PowerPoint Presentation</vt:lpstr>
      <vt:lpstr>I. Pregled prezentacije</vt:lpstr>
      <vt:lpstr>I. Izvori fiskalnih rizika</vt:lpstr>
      <vt:lpstr>I. Izvori fiskalnih rizika</vt:lpstr>
      <vt:lpstr>I. Fiskalni troškovi ostvarenja  potencijalnih obveza</vt:lpstr>
      <vt:lpstr> II. Značajke fiskalnog rizika Fiskalni rizici su veliki (i iznenađujuće učestali)</vt:lpstr>
      <vt:lpstr> II. Značajke fiskalnog rizika Fiskalni rizici najviše se odnose na negativne aspekte</vt:lpstr>
      <vt:lpstr>II. Značajke fiskalnog rizika Fiskalni rizici vrlo su povezani</vt:lpstr>
      <vt:lpstr>III. Razumijevanje fiskalnog rizika Kodeks fiskalne transparentnosti</vt:lpstr>
      <vt:lpstr>III. Razumijevanje fiskalnog rizika Matrica rizika</vt:lpstr>
      <vt:lpstr>III. Razumijevanje fiskalnog rizika Objava rizika ostaje kvalitativna</vt:lpstr>
      <vt:lpstr>III. Razumijevanje fiskalnog rizika Analiza fiskalnih rizika ograničena je</vt:lpstr>
      <vt:lpstr>III. Razumijevanje fiskalnog rizika Integriraniji pristup analizi fiskalnog rizika</vt:lpstr>
      <vt:lpstr>III. Razumijevanje fiskalnog rizika MMF-ov fiskalni stres test: fiskalni saldo i šokovi dugovanja</vt:lpstr>
      <vt:lpstr>III. Razumijevanje fiskalnog rizika MMF-ov fiskalni stres test: likvidnosti i fiskalno opterećenje</vt:lpstr>
      <vt:lpstr>III. Razumijevanje fiskalnog rizika MMF-ov fiskalni stres test: solventnost</vt:lpstr>
      <vt:lpstr>IV. Upravljanje fiskalnim rizicima Priručnik za upravljanje fiskalnim rizicima</vt:lpstr>
      <vt:lpstr>IV. Upravljanje fiskalnim rizicima Institucionalni okviri moraju se ojačati</vt:lpstr>
      <vt:lpstr>PowerPoint Presentation</vt:lpstr>
    </vt:vector>
  </TitlesOfParts>
  <Company>International Monetary Fund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Risk: Disclosure, Measurement, and Management in a Medium-Term Budget Framework  Budget Institutions for Fiscal Consolidation</dc:title>
  <dc:creator>rgomezsirera</dc:creator>
  <cp:lastModifiedBy>Naida Carsimamovic</cp:lastModifiedBy>
  <cp:revision>1003</cp:revision>
  <cp:lastPrinted>2016-06-28T19:39:25Z</cp:lastPrinted>
  <dcterms:created xsi:type="dcterms:W3CDTF">2011-05-23T19:09:38Z</dcterms:created>
  <dcterms:modified xsi:type="dcterms:W3CDTF">2017-04-08T06:53:17Z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