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3" r:id="rId2"/>
    <p:sldId id="526" r:id="rId3"/>
    <p:sldId id="537" r:id="rId4"/>
    <p:sldId id="534" r:id="rId5"/>
    <p:sldId id="536" r:id="rId6"/>
    <p:sldId id="495" r:id="rId7"/>
    <p:sldId id="527" r:id="rId8"/>
    <p:sldId id="535" r:id="rId9"/>
    <p:sldId id="530" r:id="rId10"/>
    <p:sldId id="546" r:id="rId11"/>
    <p:sldId id="503" r:id="rId12"/>
    <p:sldId id="538" r:id="rId13"/>
    <p:sldId id="540" r:id="rId14"/>
    <p:sldId id="541" r:id="rId15"/>
    <p:sldId id="542" r:id="rId16"/>
    <p:sldId id="543" r:id="rId17"/>
    <p:sldId id="520" r:id="rId18"/>
    <p:sldId id="539" r:id="rId19"/>
    <p:sldId id="544" r:id="rId20"/>
  </p:sldIdLst>
  <p:sldSz cx="9144000" cy="6858000" type="screen4x3"/>
  <p:notesSz cx="7026275" cy="931227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is, Jason" initials="HJ" lastIdx="7" clrIdx="0">
    <p:extLst>
      <p:ext uri="{19B8F6BF-5375-455C-9EA6-DF929625EA0E}">
        <p15:presenceInfo xmlns:p15="http://schemas.microsoft.com/office/powerpoint/2012/main" userId="S-1-5-21-2133556540-1006569411-724182803-2440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990000"/>
    <a:srgbClr val="ECE717"/>
    <a:srgbClr val="FF4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4" autoAdjust="0"/>
    <p:restoredTop sz="67411" autoAdjust="0"/>
  </p:normalViewPr>
  <p:slideViewPr>
    <p:cSldViewPr>
      <p:cViewPr varScale="1">
        <p:scale>
          <a:sx n="46" d="100"/>
          <a:sy n="46" d="100"/>
        </p:scale>
        <p:origin x="1928" y="2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1\FAD\DATA\M1\Individuals\Rohini%20Ray\Fiscal%20Risks%20Board%20Paper\Presentation\Copy%20of%20Key%20Graphs%20CL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1\FAD\DATA\M1\Individuals\Rohini%20Ray\Fiscal%20Risks%20Board%20Paper\Presentation\Copy%20of%20Charts%20for%20Presentation%20-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28916818090047"/>
          <c:y val="2.5838337933810976E-2"/>
          <c:w val="0.84286467797294573"/>
          <c:h val="0.7790888032460106"/>
        </c:manualLayout>
      </c:layout>
      <c:scatterChart>
        <c:scatterStyle val="lineMarker"/>
        <c:varyColors val="0"/>
        <c:ser>
          <c:idx val="0"/>
          <c:order val="0"/>
          <c:tx>
            <c:strRef>
              <c:f>Probabilities!$C$21</c:f>
              <c:strCache>
                <c:ptCount val="1"/>
                <c:pt idx="0">
                  <c:v>Probability of occurance (Percent)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Pt>
            <c:idx val="0"/>
            <c:marker>
              <c:symbol val="diamond"/>
              <c:size val="8"/>
              <c:spPr>
                <a:solidFill>
                  <a:srgbClr val="002060"/>
                </a:solidFill>
                <a:ln w="9525">
                  <a:solidFill>
                    <a:srgbClr val="002060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7D-44E7-8392-6A1F6F3796AA}"/>
              </c:ext>
            </c:extLst>
          </c:dPt>
          <c:dPt>
            <c:idx val="7"/>
            <c:marker>
              <c:symbol val="diamond"/>
              <c:size val="8"/>
              <c:spPr>
                <a:solidFill>
                  <a:srgbClr val="C00000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27D-44E7-8392-6A1F6F3796AA}"/>
              </c:ext>
            </c:extLst>
          </c:dPt>
          <c:dLbls>
            <c:dLbl>
              <c:idx val="0"/>
              <c:layout>
                <c:manualLayout>
                  <c:x val="-5.2582307493253481E-2"/>
                  <c:y val="6.191264814812233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Macroeconomic 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95305164319246"/>
                      <c:h val="0.11042563030418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7D-44E7-8392-6A1F6F3796AA}"/>
                </c:ext>
              </c:extLst>
            </c:dLbl>
            <c:dLbl>
              <c:idx val="1"/>
              <c:layout>
                <c:manualLayout>
                  <c:x val="-0.1185343240545636"/>
                  <c:y val="7.8358325893136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Financial Sector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8337584562493"/>
                      <c:h val="0.152708347552117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7D-44E7-8392-6A1F6F3796AA}"/>
                </c:ext>
              </c:extLst>
            </c:dLbl>
            <c:dLbl>
              <c:idx val="2"/>
              <c:layout>
                <c:manualLayout>
                  <c:x val="-0.10704225352112683"/>
                  <c:y val="-5.08568181216719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Legal claims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06587556837086"/>
                      <c:h val="0.110492139391904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27D-44E7-8392-6A1F6F3796A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Subnational 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7D-44E7-8392-6A1F6F3796A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SOEs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7D-44E7-8392-6A1F6F3796AA}"/>
                </c:ext>
              </c:extLst>
            </c:dLbl>
            <c:dLbl>
              <c:idx val="5"/>
              <c:layout>
                <c:manualLayout>
                  <c:x val="-0.11394728475841928"/>
                  <c:y val="-7.34175015704501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Natural Disaster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80126427858486"/>
                      <c:h val="0.129145675098579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7D-44E7-8392-6A1F6F3796AA}"/>
                </c:ext>
              </c:extLst>
            </c:dLbl>
            <c:dLbl>
              <c:idx val="6"/>
              <c:layout>
                <c:manualLayout>
                  <c:x val="-6.6873242407199093E-2"/>
                  <c:y val="-8.99514791577090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PPPs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7D-44E7-8392-6A1F6F3796AA}"/>
                </c:ext>
              </c:extLst>
            </c:dLbl>
            <c:dLbl>
              <c:idx val="7"/>
              <c:layout>
                <c:manualLayout>
                  <c:x val="-9.8464314556834243E-2"/>
                  <c:y val="-4.41569282989100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Corporate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70457298606906"/>
                      <c:h val="6.1779916915748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27D-44E7-8392-6A1F6F3796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Probabilities!$B$22:$B$29</c:f>
              <c:numCache>
                <c:formatCode>#,##0.0</c:formatCode>
                <c:ptCount val="8"/>
                <c:pt idx="0">
                  <c:v>9.4</c:v>
                </c:pt>
                <c:pt idx="1">
                  <c:v>9.7218117015279688</c:v>
                </c:pt>
                <c:pt idx="2">
                  <c:v>7.9</c:v>
                </c:pt>
                <c:pt idx="3">
                  <c:v>3.7</c:v>
                </c:pt>
                <c:pt idx="4">
                  <c:v>3</c:v>
                </c:pt>
                <c:pt idx="5">
                  <c:v>1.567336536450995</c:v>
                </c:pt>
                <c:pt idx="6">
                  <c:v>1.2</c:v>
                </c:pt>
                <c:pt idx="7">
                  <c:v>1.7</c:v>
                </c:pt>
              </c:numCache>
            </c:numRef>
          </c:xVal>
          <c:yVal>
            <c:numRef>
              <c:f>Probabilities!$C$22:$C$29</c:f>
              <c:numCache>
                <c:formatCode>#,##0.0</c:formatCode>
                <c:ptCount val="8"/>
                <c:pt idx="0">
                  <c:v>8.1999999999999993</c:v>
                </c:pt>
                <c:pt idx="1">
                  <c:v>4.1000000000000005</c:v>
                </c:pt>
                <c:pt idx="2">
                  <c:v>0.44999999999999996</c:v>
                </c:pt>
                <c:pt idx="3">
                  <c:v>0.44999999999999996</c:v>
                </c:pt>
                <c:pt idx="4">
                  <c:v>1.55</c:v>
                </c:pt>
                <c:pt idx="5">
                  <c:v>1.4500000000000002</c:v>
                </c:pt>
                <c:pt idx="6">
                  <c:v>0.25</c:v>
                </c:pt>
                <c:pt idx="7">
                  <c:v>0.3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F27D-44E7-8392-6A1F6F379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286400"/>
        <c:axId val="218285616"/>
      </c:scatterChart>
      <c:valAx>
        <c:axId val="218286400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8285616"/>
        <c:crosses val="autoZero"/>
        <c:crossBetween val="midCat"/>
      </c:valAx>
      <c:valAx>
        <c:axId val="218285616"/>
        <c:scaling>
          <c:orientation val="minMax"/>
          <c:max val="1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8286400"/>
        <c:crosses val="autoZero"/>
        <c:crossBetween val="midCat"/>
        <c:majorUnit val="2"/>
      </c:valAx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348198882948742"/>
          <c:y val="5.7585825027685493E-2"/>
          <c:w val="0.5808853285963983"/>
          <c:h val="0.8361611775272277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Sheet1!$G$6:$G$7</c:f>
              <c:strCache>
                <c:ptCount val="2"/>
                <c:pt idx="0">
                  <c:v>Avg. increase in Debt/GDP</c:v>
                </c:pt>
                <c:pt idx="1">
                  <c:v>Avgerage CL Realization</c:v>
                </c:pt>
              </c:strCache>
            </c:strRef>
          </c:cat>
          <c:val>
            <c:numRef>
              <c:f>Sheet1!$H$6:$H$7</c:f>
              <c:numCache>
                <c:formatCode>General</c:formatCode>
                <c:ptCount val="2"/>
                <c:pt idx="0">
                  <c:v>15.2</c:v>
                </c:pt>
                <c:pt idx="1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B-414F-986D-2B2077CE55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799256"/>
        <c:axId val="206799648"/>
      </c:barChart>
      <c:catAx>
        <c:axId val="206799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99648"/>
        <c:crosses val="autoZero"/>
        <c:auto val="1"/>
        <c:lblAlgn val="ctr"/>
        <c:lblOffset val="100"/>
        <c:noMultiLvlLbl val="0"/>
      </c:catAx>
      <c:valAx>
        <c:axId val="20679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99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52739666469642"/>
          <c:y val="3.117526296852843E-2"/>
          <c:w val="0.79437201920039446"/>
          <c:h val="0.70667987645015906"/>
        </c:manualLayout>
      </c:layout>
      <c:barChart>
        <c:barDir val="bar"/>
        <c:grouping val="percentStacked"/>
        <c:varyColors val="0"/>
        <c:ser>
          <c:idx val="2"/>
          <c:order val="0"/>
          <c:tx>
            <c:strRef>
              <c:f>[1]CLs!$BR$7</c:f>
              <c:strCache>
                <c:ptCount val="1"/>
                <c:pt idx="0">
                  <c:v>Quantitative Statement of Risk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[1]CLs!$BN$3:$BQ$3</c:f>
              <c:strCache>
                <c:ptCount val="4"/>
                <c:pt idx="0">
                  <c:v>AEs</c:v>
                </c:pt>
                <c:pt idx="1">
                  <c:v>EMMIEs</c:v>
                </c:pt>
                <c:pt idx="2">
                  <c:v>LIDCs</c:v>
                </c:pt>
                <c:pt idx="3">
                  <c:v>All</c:v>
                </c:pt>
              </c:strCache>
            </c:strRef>
          </c:cat>
          <c:val>
            <c:numRef>
              <c:f>[1]CLs!$BN$7:$BQ$7</c:f>
              <c:numCache>
                <c:formatCode>General</c:formatCode>
                <c:ptCount val="4"/>
                <c:pt idx="0">
                  <c:v>0.2</c:v>
                </c:pt>
                <c:pt idx="1">
                  <c:v>0.16129032258064516</c:v>
                </c:pt>
                <c:pt idx="2">
                  <c:v>8.3333333333333329E-2</c:v>
                </c:pt>
                <c:pt idx="3">
                  <c:v>0.15517241379310345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C-4A31-B310-F6F5D064B685}"/>
            </c:ext>
          </c:extLst>
        </c:ser>
        <c:ser>
          <c:idx val="1"/>
          <c:order val="1"/>
          <c:tx>
            <c:v>Quantitative Discussion of Risk</c:v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[1]CLs!$BN$3:$BQ$3</c:f>
              <c:strCache>
                <c:ptCount val="4"/>
                <c:pt idx="0">
                  <c:v>AEs</c:v>
                </c:pt>
                <c:pt idx="1">
                  <c:v>EMMIEs</c:v>
                </c:pt>
                <c:pt idx="2">
                  <c:v>LIDCs</c:v>
                </c:pt>
                <c:pt idx="3">
                  <c:v>All</c:v>
                </c:pt>
              </c:strCache>
            </c:strRef>
          </c:cat>
          <c:val>
            <c:numRef>
              <c:f>[1]CLs!$BN$6:$BQ$6</c:f>
              <c:numCache>
                <c:formatCode>General</c:formatCode>
                <c:ptCount val="4"/>
                <c:pt idx="0">
                  <c:v>0.73333333333333328</c:v>
                </c:pt>
                <c:pt idx="1">
                  <c:v>0.70967741935483875</c:v>
                </c:pt>
                <c:pt idx="2">
                  <c:v>0.5</c:v>
                </c:pt>
                <c:pt idx="3">
                  <c:v>0.67241379310344829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C-4A31-B310-F6F5D064B685}"/>
            </c:ext>
          </c:extLst>
        </c:ser>
        <c:ser>
          <c:idx val="0"/>
          <c:order val="2"/>
          <c:tx>
            <c:v>No Disclosure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[1]CLs!$BN$3:$BQ$3</c:f>
              <c:strCache>
                <c:ptCount val="4"/>
                <c:pt idx="0">
                  <c:v>AEs</c:v>
                </c:pt>
                <c:pt idx="1">
                  <c:v>EMMIEs</c:v>
                </c:pt>
                <c:pt idx="2">
                  <c:v>LIDCs</c:v>
                </c:pt>
                <c:pt idx="3">
                  <c:v>All</c:v>
                </c:pt>
              </c:strCache>
            </c:strRef>
          </c:cat>
          <c:val>
            <c:numRef>
              <c:f>[1]CLs!$BN$5:$BQ$5</c:f>
              <c:numCache>
                <c:formatCode>General</c:formatCode>
                <c:ptCount val="4"/>
                <c:pt idx="0">
                  <c:v>6.6666666666666666E-2</c:v>
                </c:pt>
                <c:pt idx="1">
                  <c:v>0.12903225806451613</c:v>
                </c:pt>
                <c:pt idx="2">
                  <c:v>0.41666666666666669</c:v>
                </c:pt>
                <c:pt idx="3">
                  <c:v>0.17241379310344829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BC-4A31-B310-F6F5D064B6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6789568"/>
        <c:axId val="316789960"/>
      </c:barChart>
      <c:catAx>
        <c:axId val="31678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789960"/>
        <c:crosses val="autoZero"/>
        <c:auto val="1"/>
        <c:lblAlgn val="ctr"/>
        <c:lblOffset val="100"/>
        <c:noMultiLvlLbl val="0"/>
      </c:catAx>
      <c:valAx>
        <c:axId val="3167899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789568"/>
        <c:crosses val="autoZero"/>
        <c:crossBetween val="between"/>
      </c:valAx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900" b="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09868770377578"/>
          <c:y val="5.4745303213582078E-2"/>
          <c:w val="0.88389129483814521"/>
          <c:h val="0.84005921088815971"/>
        </c:manualLayout>
      </c:layout>
      <c:lineChart>
        <c:grouping val="standard"/>
        <c:varyColors val="0"/>
        <c:ser>
          <c:idx val="1"/>
          <c:order val="0"/>
          <c:tx>
            <c:strRef>
              <c:f>'Scenario summary'!$Y$47</c:f>
              <c:strCache>
                <c:ptCount val="1"/>
                <c:pt idx="0">
                  <c:v>Stress (macro + CL)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summary'!$Z$47:$AP$47</c:f>
              <c:numCache>
                <c:formatCode>0.0</c:formatCode>
                <c:ptCount val="17"/>
                <c:pt idx="0">
                  <c:v>-0.40886548382211441</c:v>
                </c:pt>
                <c:pt idx="1">
                  <c:v>2.4542932837400442</c:v>
                </c:pt>
                <c:pt idx="2">
                  <c:v>3.0650337707434856</c:v>
                </c:pt>
                <c:pt idx="3">
                  <c:v>2.5111473570074918</c:v>
                </c:pt>
                <c:pt idx="4">
                  <c:v>-1.3542110848606883</c:v>
                </c:pt>
                <c:pt idx="5">
                  <c:v>-0.21741542820711948</c:v>
                </c:pt>
                <c:pt idx="6">
                  <c:v>2.0447798560217096</c:v>
                </c:pt>
                <c:pt idx="7">
                  <c:v>2.2534329960107766</c:v>
                </c:pt>
                <c:pt idx="8">
                  <c:v>0.88489010391339573</c:v>
                </c:pt>
                <c:pt idx="9">
                  <c:v>-0.25556059847670298</c:v>
                </c:pt>
                <c:pt idx="10">
                  <c:v>-2.1256735386815953</c:v>
                </c:pt>
                <c:pt idx="11">
                  <c:v>-11.028084522381112</c:v>
                </c:pt>
                <c:pt idx="12">
                  <c:v>-11.901191740922261</c:v>
                </c:pt>
                <c:pt idx="13">
                  <c:v>-7.6158762734570731</c:v>
                </c:pt>
                <c:pt idx="14">
                  <c:v>-6.5670238774969842</c:v>
                </c:pt>
                <c:pt idx="15">
                  <c:v>-5.8361449964163032</c:v>
                </c:pt>
                <c:pt idx="16">
                  <c:v>-4.7325048379046688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DE-4D4C-9472-F9F781DA3495}"/>
            </c:ext>
          </c:extLst>
        </c:ser>
        <c:ser>
          <c:idx val="2"/>
          <c:order val="1"/>
          <c:tx>
            <c:strRef>
              <c:f>'Scenario summary'!$Y$46</c:f>
              <c:strCache>
                <c:ptCount val="1"/>
                <c:pt idx="0">
                  <c:v>Macrofiscal only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summary'!$Z$46:$AP$46</c:f>
              <c:numCache>
                <c:formatCode>0.0</c:formatCode>
                <c:ptCount val="17"/>
                <c:pt idx="0">
                  <c:v>-0.40886548382211441</c:v>
                </c:pt>
                <c:pt idx="1">
                  <c:v>2.4542932837400442</c:v>
                </c:pt>
                <c:pt idx="2">
                  <c:v>3.0650337707434856</c:v>
                </c:pt>
                <c:pt idx="3">
                  <c:v>2.5111473570074918</c:v>
                </c:pt>
                <c:pt idx="4">
                  <c:v>-1.3542110848606883</c:v>
                </c:pt>
                <c:pt idx="5">
                  <c:v>-0.21741542820711948</c:v>
                </c:pt>
                <c:pt idx="6">
                  <c:v>2.0447798560217096</c:v>
                </c:pt>
                <c:pt idx="7">
                  <c:v>2.2534329960107766</c:v>
                </c:pt>
                <c:pt idx="8">
                  <c:v>0.88489010391339573</c:v>
                </c:pt>
                <c:pt idx="9">
                  <c:v>-0.25556059847670298</c:v>
                </c:pt>
                <c:pt idx="10">
                  <c:v>-2.1256735386815953</c:v>
                </c:pt>
                <c:pt idx="11">
                  <c:v>-5.9558233675384988</c:v>
                </c:pt>
                <c:pt idx="12">
                  <c:v>-6.9442659497816086</c:v>
                </c:pt>
                <c:pt idx="13">
                  <c:v>-7.0998429189902641</c:v>
                </c:pt>
                <c:pt idx="14">
                  <c:v>-6.0472710141474142</c:v>
                </c:pt>
                <c:pt idx="15">
                  <c:v>-5.2551007806782888</c:v>
                </c:pt>
                <c:pt idx="16">
                  <c:v>-4.1194820194020974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DE-4D4C-9472-F9F781DA3495}"/>
            </c:ext>
          </c:extLst>
        </c:ser>
        <c:ser>
          <c:idx val="0"/>
          <c:order val="2"/>
          <c:tx>
            <c:strRef>
              <c:f>'Scenario summary'!$Y$5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summary'!$Z$45:$AP$45</c:f>
              <c:numCache>
                <c:formatCode>0.0</c:formatCode>
                <c:ptCount val="17"/>
                <c:pt idx="0">
                  <c:v>-0.40886548382211441</c:v>
                </c:pt>
                <c:pt idx="1">
                  <c:v>2.4542932837400442</c:v>
                </c:pt>
                <c:pt idx="2">
                  <c:v>3.0650337707434856</c:v>
                </c:pt>
                <c:pt idx="3">
                  <c:v>2.5111473570074918</c:v>
                </c:pt>
                <c:pt idx="4">
                  <c:v>-1.3542110848606883</c:v>
                </c:pt>
                <c:pt idx="5">
                  <c:v>-0.21741542820711948</c:v>
                </c:pt>
                <c:pt idx="6">
                  <c:v>2.0447798560217096</c:v>
                </c:pt>
                <c:pt idx="7">
                  <c:v>2.2534329960107766</c:v>
                </c:pt>
                <c:pt idx="8">
                  <c:v>0.88489010391339573</c:v>
                </c:pt>
                <c:pt idx="9">
                  <c:v>-0.25556059847670298</c:v>
                </c:pt>
                <c:pt idx="10">
                  <c:v>-2.1256735386815953</c:v>
                </c:pt>
                <c:pt idx="11">
                  <c:v>-2.3176491739052101</c:v>
                </c:pt>
                <c:pt idx="12">
                  <c:v>-1.7567002612816713</c:v>
                </c:pt>
                <c:pt idx="13">
                  <c:v>-1.5231654523302245</c:v>
                </c:pt>
                <c:pt idx="14">
                  <c:v>-1.1334074792056925</c:v>
                </c:pt>
                <c:pt idx="15">
                  <c:v>-0.81212046908949942</c:v>
                </c:pt>
                <c:pt idx="16">
                  <c:v>-0.70036499914616912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DE-4D4C-9472-F9F781DA3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6813136"/>
        <c:axId val="256813920"/>
      </c:lineChart>
      <c:catAx>
        <c:axId val="25681313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392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256813920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3136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553149606299214E-2"/>
          <c:y val="5.0925925925925923E-2"/>
          <c:w val="0.88389129483814521"/>
          <c:h val="0.82836395450568701"/>
        </c:manualLayout>
      </c:layout>
      <c:lineChart>
        <c:grouping val="standard"/>
        <c:varyColors val="0"/>
        <c:ser>
          <c:idx val="1"/>
          <c:order val="0"/>
          <c:tx>
            <c:strRef>
              <c:f>'Scenario summary'!$Y$51</c:f>
              <c:strCache>
                <c:ptCount val="1"/>
                <c:pt idx="0">
                  <c:v>Stress (macro + CL)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summary'!$Z$27:$AP$27</c:f>
              <c:numCache>
                <c:formatCode>0.0</c:formatCode>
                <c:ptCount val="17"/>
                <c:pt idx="0">
                  <c:v>39.973637597152617</c:v>
                </c:pt>
                <c:pt idx="1">
                  <c:v>33.917311689662135</c:v>
                </c:pt>
                <c:pt idx="2">
                  <c:v>29.904769369944667</c:v>
                </c:pt>
                <c:pt idx="3">
                  <c:v>26.896600898565374</c:v>
                </c:pt>
                <c:pt idx="4">
                  <c:v>27.178323702525571</c:v>
                </c:pt>
                <c:pt idx="5">
                  <c:v>24.339205707015111</c:v>
                </c:pt>
                <c:pt idx="6">
                  <c:v>22.03189730209435</c:v>
                </c:pt>
                <c:pt idx="7">
                  <c:v>20.386791190980116</c:v>
                </c:pt>
                <c:pt idx="8">
                  <c:v>19.603839272142569</c:v>
                </c:pt>
                <c:pt idx="9">
                  <c:v>20.032813354514438</c:v>
                </c:pt>
                <c:pt idx="10">
                  <c:v>22.496134686993507</c:v>
                </c:pt>
                <c:pt idx="11">
                  <c:v>36.617530255185272</c:v>
                </c:pt>
                <c:pt idx="12">
                  <c:v>51.33819179436172</c:v>
                </c:pt>
                <c:pt idx="13">
                  <c:v>58.250047928633983</c:v>
                </c:pt>
                <c:pt idx="14">
                  <c:v>64.887491358355859</c:v>
                </c:pt>
                <c:pt idx="15">
                  <c:v>69.090951347930769</c:v>
                </c:pt>
                <c:pt idx="16">
                  <c:v>71.730830446134092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E4-43C9-820E-E412C1371591}"/>
            </c:ext>
          </c:extLst>
        </c:ser>
        <c:ser>
          <c:idx val="2"/>
          <c:order val="1"/>
          <c:tx>
            <c:strRef>
              <c:f>'Scenario summary'!$Y$50</c:f>
              <c:strCache>
                <c:ptCount val="1"/>
                <c:pt idx="0">
                  <c:v>Macrofiscal only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summary'!$Z$50:$AP$50</c:f>
              <c:numCache>
                <c:formatCode>0.0</c:formatCode>
                <c:ptCount val="17"/>
                <c:pt idx="0">
                  <c:v>39.973637597152617</c:v>
                </c:pt>
                <c:pt idx="1">
                  <c:v>33.917311689662135</c:v>
                </c:pt>
                <c:pt idx="2">
                  <c:v>29.904769369944667</c:v>
                </c:pt>
                <c:pt idx="3">
                  <c:v>26.896600898565374</c:v>
                </c:pt>
                <c:pt idx="4">
                  <c:v>27.178323702525571</c:v>
                </c:pt>
                <c:pt idx="5">
                  <c:v>24.339205707015111</c:v>
                </c:pt>
                <c:pt idx="6">
                  <c:v>22.03189730209435</c:v>
                </c:pt>
                <c:pt idx="7">
                  <c:v>20.386791190980116</c:v>
                </c:pt>
                <c:pt idx="8">
                  <c:v>19.603839272142569</c:v>
                </c:pt>
                <c:pt idx="9">
                  <c:v>20.032813354514438</c:v>
                </c:pt>
                <c:pt idx="10">
                  <c:v>22.496134686993507</c:v>
                </c:pt>
                <c:pt idx="11">
                  <c:v>31.545269100342654</c:v>
                </c:pt>
                <c:pt idx="12">
                  <c:v>40.855527053621692</c:v>
                </c:pt>
                <c:pt idx="13">
                  <c:v>47.330842756081303</c:v>
                </c:pt>
                <c:pt idx="14">
                  <c:v>53.435332894878961</c:v>
                </c:pt>
                <c:pt idx="15">
                  <c:v>57.345905400126959</c:v>
                </c:pt>
                <c:pt idx="16">
                  <c:v>59.728381534789662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E4-43C9-820E-E412C1371591}"/>
            </c:ext>
          </c:extLst>
        </c:ser>
        <c:ser>
          <c:idx val="0"/>
          <c:order val="2"/>
          <c:tx>
            <c:strRef>
              <c:f>'Scenario summary'!$Y$5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summary'!$Z$26:$AP$26</c:f>
              <c:numCache>
                <c:formatCode>0.0</c:formatCode>
                <c:ptCount val="17"/>
                <c:pt idx="0">
                  <c:v>39.973637597152617</c:v>
                </c:pt>
                <c:pt idx="1">
                  <c:v>33.917311689662135</c:v>
                </c:pt>
                <c:pt idx="2">
                  <c:v>29.904769369944667</c:v>
                </c:pt>
                <c:pt idx="3">
                  <c:v>26.896600898565374</c:v>
                </c:pt>
                <c:pt idx="4">
                  <c:v>27.178323702525571</c:v>
                </c:pt>
                <c:pt idx="5">
                  <c:v>24.339205707015111</c:v>
                </c:pt>
                <c:pt idx="6">
                  <c:v>22.03189730209435</c:v>
                </c:pt>
                <c:pt idx="7">
                  <c:v>20.386791190980116</c:v>
                </c:pt>
                <c:pt idx="8">
                  <c:v>19.603839272142569</c:v>
                </c:pt>
                <c:pt idx="9">
                  <c:v>20.032813354514438</c:v>
                </c:pt>
                <c:pt idx="10">
                  <c:v>22.496134686993507</c:v>
                </c:pt>
                <c:pt idx="11">
                  <c:v>24.188587671461693</c:v>
                </c:pt>
                <c:pt idx="12">
                  <c:v>24.198584711435224</c:v>
                </c:pt>
                <c:pt idx="13">
                  <c:v>24.085040476968928</c:v>
                </c:pt>
                <c:pt idx="14">
                  <c:v>23.838576292252945</c:v>
                </c:pt>
                <c:pt idx="15">
                  <c:v>23.275460530202491</c:v>
                </c:pt>
                <c:pt idx="16">
                  <c:v>22.563853602880009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E4-43C9-820E-E412C1371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6815488"/>
        <c:axId val="256814312"/>
      </c:lineChart>
      <c:catAx>
        <c:axId val="256815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431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25681431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548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98848921674334"/>
          <c:y val="5.968991155040379E-2"/>
          <c:w val="0.84931060111331302"/>
          <c:h val="0.81442803862027002"/>
        </c:manualLayout>
      </c:layout>
      <c:barChart>
        <c:barDir val="col"/>
        <c:grouping val="clustered"/>
        <c:varyColors val="0"/>
        <c:ser>
          <c:idx val="0"/>
          <c:order val="0"/>
          <c:tx>
            <c:v>Baseline</c:v>
          </c:tx>
          <c:spPr>
            <a:solidFill>
              <a:srgbClr val="002060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cat>
            <c:numRef>
              <c:f>'Financing needs'!$AC$4:$AJ$4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'Financing needs'!$AC$5:$AJ$5</c:f>
              <c:numCache>
                <c:formatCode>0.0</c:formatCode>
                <c:ptCount val="8"/>
                <c:pt idx="0">
                  <c:v>1.3500335448207919</c:v>
                </c:pt>
                <c:pt idx="1">
                  <c:v>2.759727487236618</c:v>
                </c:pt>
                <c:pt idx="2">
                  <c:v>2.9853382967227531</c:v>
                </c:pt>
                <c:pt idx="3">
                  <c:v>2.9756667133930348</c:v>
                </c:pt>
                <c:pt idx="4">
                  <c:v>2.3046569344336745</c:v>
                </c:pt>
                <c:pt idx="5">
                  <c:v>2.1013935439718536</c:v>
                </c:pt>
                <c:pt idx="6">
                  <c:v>2.7202540420421495</c:v>
                </c:pt>
                <c:pt idx="7">
                  <c:v>1.35049993772861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1-41F5-AF29-99AE6A390405}"/>
            </c:ext>
          </c:extLst>
        </c:ser>
        <c:ser>
          <c:idx val="1"/>
          <c:order val="1"/>
          <c:tx>
            <c:v>Stress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'Financing needs'!$AC$4:$AJ$4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'Financing needs'!$AC$21:$AJ$21</c:f>
              <c:numCache>
                <c:formatCode>0.0</c:formatCode>
                <c:ptCount val="8"/>
                <c:pt idx="0">
                  <c:v>1.3500335448207919</c:v>
                </c:pt>
                <c:pt idx="1">
                  <c:v>2.759727487236618</c:v>
                </c:pt>
                <c:pt idx="2">
                  <c:v>12.105170317838265</c:v>
                </c:pt>
                <c:pt idx="3">
                  <c:v>14.702685558963562</c:v>
                </c:pt>
                <c:pt idx="4">
                  <c:v>10.047490521836901</c:v>
                </c:pt>
                <c:pt idx="5">
                  <c:v>10.030744933928853</c:v>
                </c:pt>
                <c:pt idx="6">
                  <c:v>11.325559556269441</c:v>
                </c:pt>
                <c:pt idx="7">
                  <c:v>8.5223605820474706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1-41F5-AF29-99AE6A390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815096"/>
        <c:axId val="256809608"/>
      </c:barChart>
      <c:catAx>
        <c:axId val="2568150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09608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56809608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5096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12271565316122711"/>
          <c:y val="8.0416649489494452E-2"/>
          <c:w val="0.30808271076911176"/>
          <c:h val="0.21874098198458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35780062115932E-2"/>
          <c:y val="3.1948861011011444E-2"/>
          <c:w val="0.90286351706036749"/>
          <c:h val="0.8818635715533335"/>
        </c:manualLayout>
      </c:layout>
      <c:lineChart>
        <c:grouping val="standard"/>
        <c:varyColors val="0"/>
        <c:ser>
          <c:idx val="1"/>
          <c:order val="0"/>
          <c:tx>
            <c:strRef>
              <c:f>'Scenario summary'!$D$36</c:f>
              <c:strCache>
                <c:ptCount val="1"/>
                <c:pt idx="0">
                  <c:v>Stress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summary'!$E$4:$U$4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summary'!$E$36:$U$36</c:f>
              <c:numCache>
                <c:formatCode>0.0</c:formatCode>
                <c:ptCount val="17"/>
                <c:pt idx="0">
                  <c:v>7.9182503658295902</c:v>
                </c:pt>
                <c:pt idx="1">
                  <c:v>7.3234103343437136</c:v>
                </c:pt>
                <c:pt idx="2">
                  <c:v>6.9297571846960375</c:v>
                </c:pt>
                <c:pt idx="3">
                  <c:v>5.9364892870669825</c:v>
                </c:pt>
                <c:pt idx="4">
                  <c:v>5.4563147406560475</c:v>
                </c:pt>
                <c:pt idx="5">
                  <c:v>4.6523274518608275</c:v>
                </c:pt>
                <c:pt idx="6">
                  <c:v>4.3398207965115008</c:v>
                </c:pt>
                <c:pt idx="7">
                  <c:v>3.9647478963407314</c:v>
                </c:pt>
                <c:pt idx="8">
                  <c:v>4.0049616588825323</c:v>
                </c:pt>
                <c:pt idx="9">
                  <c:v>3.9174267391755468</c:v>
                </c:pt>
                <c:pt idx="10">
                  <c:v>4.360068400598907</c:v>
                </c:pt>
                <c:pt idx="11">
                  <c:v>4.8716182697738954</c:v>
                </c:pt>
                <c:pt idx="12">
                  <c:v>8.1658678730928447</c:v>
                </c:pt>
                <c:pt idx="13">
                  <c:v>10.725236679348722</c:v>
                </c:pt>
                <c:pt idx="14">
                  <c:v>11.530345967418313</c:v>
                </c:pt>
                <c:pt idx="15">
                  <c:v>13.553118973651868</c:v>
                </c:pt>
                <c:pt idx="16">
                  <c:v>14.622772310870355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FE-4D2E-8FBA-DBE64E4D9D7E}"/>
            </c:ext>
          </c:extLst>
        </c:ser>
        <c:ser>
          <c:idx val="0"/>
          <c:order val="1"/>
          <c:tx>
            <c:strRef>
              <c:f>'Scenario summary'!$D$35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summary'!$E$4:$U$4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summary'!$E$35:$U$35</c:f>
              <c:numCache>
                <c:formatCode>0.0</c:formatCode>
                <c:ptCount val="17"/>
                <c:pt idx="0">
                  <c:v>7.9182503658295902</c:v>
                </c:pt>
                <c:pt idx="1">
                  <c:v>7.3234103343437136</c:v>
                </c:pt>
                <c:pt idx="2">
                  <c:v>6.9297571846960375</c:v>
                </c:pt>
                <c:pt idx="3">
                  <c:v>5.9364892870669825</c:v>
                </c:pt>
                <c:pt idx="4">
                  <c:v>5.4563147406560475</c:v>
                </c:pt>
                <c:pt idx="5">
                  <c:v>4.6523274518608275</c:v>
                </c:pt>
                <c:pt idx="6">
                  <c:v>4.3398207965115008</c:v>
                </c:pt>
                <c:pt idx="7">
                  <c:v>3.9647478963407314</c:v>
                </c:pt>
                <c:pt idx="8">
                  <c:v>4.0049616588825323</c:v>
                </c:pt>
                <c:pt idx="9">
                  <c:v>3.9174267391755468</c:v>
                </c:pt>
                <c:pt idx="10">
                  <c:v>4.360068400598907</c:v>
                </c:pt>
                <c:pt idx="11">
                  <c:v>5.0920623484796961</c:v>
                </c:pt>
                <c:pt idx="12">
                  <c:v>5.6138363922278671</c:v>
                </c:pt>
                <c:pt idx="13">
                  <c:v>5.5353851830996437</c:v>
                </c:pt>
                <c:pt idx="14">
                  <c:v>5.2685540832186319</c:v>
                </c:pt>
                <c:pt idx="15">
                  <c:v>5.5854377772431123</c:v>
                </c:pt>
                <c:pt idx="16">
                  <c:v>5.5872778211217629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FE-4D2E-8FBA-DBE64E4D9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6813528"/>
        <c:axId val="256817056"/>
      </c:lineChart>
      <c:catAx>
        <c:axId val="2568135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705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256817056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352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07378244386119"/>
          <c:y val="4.6015833698575342E-2"/>
          <c:w val="0.80681539807524061"/>
          <c:h val="0.81840466950673529"/>
        </c:manualLayout>
      </c:layout>
      <c:lineChart>
        <c:grouping val="standard"/>
        <c:varyColors val="0"/>
        <c:ser>
          <c:idx val="2"/>
          <c:order val="2"/>
          <c:tx>
            <c:strRef>
              <c:f>'Long-run'!$D$20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'Long-run'!$E$20:$AS$20</c:f>
              <c:numCache>
                <c:formatCode>0.0</c:formatCode>
                <c:ptCount val="41"/>
                <c:pt idx="0">
                  <c:v>1.2111797162589031</c:v>
                </c:pt>
                <c:pt idx="1">
                  <c:v>2.0447798560217101</c:v>
                </c:pt>
                <c:pt idx="2">
                  <c:v>2.2534329960107806</c:v>
                </c:pt>
                <c:pt idx="3">
                  <c:v>0.88489010391339351</c:v>
                </c:pt>
                <c:pt idx="4">
                  <c:v>-0.25556059847670537</c:v>
                </c:pt>
                <c:pt idx="5">
                  <c:v>-2.1256735386815939</c:v>
                </c:pt>
                <c:pt idx="6">
                  <c:v>-2.3176491739052119</c:v>
                </c:pt>
                <c:pt idx="7">
                  <c:v>-1.756700261281672</c:v>
                </c:pt>
                <c:pt idx="8">
                  <c:v>-1.5231654523302245</c:v>
                </c:pt>
                <c:pt idx="9">
                  <c:v>-1.1334074792056921</c:v>
                </c:pt>
                <c:pt idx="10">
                  <c:v>-0.81212046908949798</c:v>
                </c:pt>
                <c:pt idx="11">
                  <c:v>-0.70036499914616879</c:v>
                </c:pt>
                <c:pt idx="12">
                  <c:v>-1.0447017858132759</c:v>
                </c:pt>
                <c:pt idx="13">
                  <c:v>-1.22189939714458</c:v>
                </c:pt>
                <c:pt idx="14">
                  <c:v>-1.3735789938406071</c:v>
                </c:pt>
                <c:pt idx="15">
                  <c:v>-1.5337421158039737</c:v>
                </c:pt>
                <c:pt idx="16">
                  <c:v>-1.7023757057166806</c:v>
                </c:pt>
                <c:pt idx="17">
                  <c:v>-1.879466726357756</c:v>
                </c:pt>
                <c:pt idx="18">
                  <c:v>-2.0650021605723037</c:v>
                </c:pt>
                <c:pt idx="19">
                  <c:v>-2.2589690112406422</c:v>
                </c:pt>
                <c:pt idx="20">
                  <c:v>-2.4613543012474244</c:v>
                </c:pt>
                <c:pt idx="21">
                  <c:v>-2.6721450734509111</c:v>
                </c:pt>
                <c:pt idx="22">
                  <c:v>-2.8913283906521827</c:v>
                </c:pt>
                <c:pt idx="23">
                  <c:v>-3.1188913355644483</c:v>
                </c:pt>
                <c:pt idx="24">
                  <c:v>-3.3548210107824139</c:v>
                </c:pt>
                <c:pt idx="25">
                  <c:v>-3.5991045387516793</c:v>
                </c:pt>
                <c:pt idx="26">
                  <c:v>-3.8517290617381703</c:v>
                </c:pt>
                <c:pt idx="27">
                  <c:v>-4.1126817417976502</c:v>
                </c:pt>
                <c:pt idx="28">
                  <c:v>-4.3819497607452531</c:v>
                </c:pt>
                <c:pt idx="29">
                  <c:v>-4.6595203201250763</c:v>
                </c:pt>
                <c:pt idx="30">
                  <c:v>-4.945380641179784</c:v>
                </c:pt>
                <c:pt idx="31">
                  <c:v>-5.2395179648203447</c:v>
                </c:pt>
                <c:pt idx="32">
                  <c:v>-5.5419195515957194</c:v>
                </c:pt>
                <c:pt idx="33">
                  <c:v>-5.8525726816626342</c:v>
                </c:pt>
                <c:pt idx="34">
                  <c:v>-6.1714646547554288</c:v>
                </c:pt>
                <c:pt idx="35">
                  <c:v>-6.4985827901559032</c:v>
                </c:pt>
                <c:pt idx="36">
                  <c:v>-6.8339144266632168</c:v>
                </c:pt>
                <c:pt idx="37">
                  <c:v>-7.1774469225638837</c:v>
                </c:pt>
                <c:pt idx="38">
                  <c:v>-7.5291676556017579</c:v>
                </c:pt>
                <c:pt idx="39">
                  <c:v>-7.8890640229481139</c:v>
                </c:pt>
                <c:pt idx="40">
                  <c:v>-8.2571234411716752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E4-4233-A318-3807F91AACE7}"/>
            </c:ext>
          </c:extLst>
        </c:ser>
        <c:ser>
          <c:idx val="3"/>
          <c:order val="3"/>
          <c:tx>
            <c:strRef>
              <c:f>'Long-run'!$D$49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'Long-run'!$E$49:$AS$49</c:f>
              <c:numCache>
                <c:formatCode>0.0</c:formatCode>
                <c:ptCount val="41"/>
                <c:pt idx="0">
                  <c:v>-0.21741542820711662</c:v>
                </c:pt>
                <c:pt idx="1">
                  <c:v>2.0447798560217101</c:v>
                </c:pt>
                <c:pt idx="2">
                  <c:v>2.2534329960107806</c:v>
                </c:pt>
                <c:pt idx="3">
                  <c:v>0.88489010391339351</c:v>
                </c:pt>
                <c:pt idx="4">
                  <c:v>-0.25556059847670537</c:v>
                </c:pt>
                <c:pt idx="5">
                  <c:v>-2.1256735386815939</c:v>
                </c:pt>
                <c:pt idx="6">
                  <c:v>-11.028084522381111</c:v>
                </c:pt>
                <c:pt idx="7">
                  <c:v>-11.901191740922265</c:v>
                </c:pt>
                <c:pt idx="8">
                  <c:v>-7.615876273457074</c:v>
                </c:pt>
                <c:pt idx="9">
                  <c:v>-6.567023877496986</c:v>
                </c:pt>
                <c:pt idx="10">
                  <c:v>-5.8361449964163041</c:v>
                </c:pt>
                <c:pt idx="11">
                  <c:v>-4.7325048379046679</c:v>
                </c:pt>
                <c:pt idx="12">
                  <c:v>-4.9014616768315822</c:v>
                </c:pt>
                <c:pt idx="13">
                  <c:v>-4.7367834792950783</c:v>
                </c:pt>
                <c:pt idx="14">
                  <c:v>-4.5604153480402747</c:v>
                </c:pt>
                <c:pt idx="15">
                  <c:v>-4.3723752754909766</c:v>
                </c:pt>
                <c:pt idx="16">
                  <c:v>-4.5376812263781385</c:v>
                </c:pt>
                <c:pt idx="17">
                  <c:v>-4.711449729690095</c:v>
                </c:pt>
                <c:pt idx="18">
                  <c:v>-4.8936677603889294</c:v>
                </c:pt>
                <c:pt idx="19">
                  <c:v>-5.0843223134840976</c:v>
                </c:pt>
                <c:pt idx="20">
                  <c:v>-5.2834004040015126</c:v>
                </c:pt>
                <c:pt idx="21">
                  <c:v>-5.4908890669527723</c:v>
                </c:pt>
                <c:pt idx="22">
                  <c:v>-5.7067753573043767</c:v>
                </c:pt>
                <c:pt idx="23">
                  <c:v>-5.9310463499470263</c:v>
                </c:pt>
                <c:pt idx="24">
                  <c:v>-6.1636891396649318</c:v>
                </c:pt>
                <c:pt idx="25">
                  <c:v>-6.4046908411052383</c:v>
                </c:pt>
                <c:pt idx="26">
                  <c:v>-6.6540385887474311</c:v>
                </c:pt>
                <c:pt idx="27">
                  <c:v>-6.9117195368727735</c:v>
                </c:pt>
                <c:pt idx="28">
                  <c:v>-7.1777208595339186</c:v>
                </c:pt>
                <c:pt idx="29">
                  <c:v>-7.4520297505243933</c:v>
                </c:pt>
                <c:pt idx="30">
                  <c:v>-7.7346334233482459</c:v>
                </c:pt>
                <c:pt idx="31">
                  <c:v>-8.0255191111897073</c:v>
                </c:pt>
                <c:pt idx="32">
                  <c:v>-8.3246740668829347</c:v>
                </c:pt>
                <c:pt idx="33">
                  <c:v>-8.6320855628816791</c:v>
                </c:pt>
                <c:pt idx="34">
                  <c:v>-8.9477408912292145</c:v>
                </c:pt>
                <c:pt idx="35">
                  <c:v>-9.2716273635280491</c:v>
                </c:pt>
                <c:pt idx="36">
                  <c:v>-9.6037323109099333</c:v>
                </c:pt>
                <c:pt idx="37">
                  <c:v>-9.9440430840057346</c:v>
                </c:pt>
                <c:pt idx="38">
                  <c:v>-10.292547052915459</c:v>
                </c:pt>
                <c:pt idx="39">
                  <c:v>-10.649231607178276</c:v>
                </c:pt>
                <c:pt idx="40">
                  <c:v>-11.01408415574258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E4-4233-A318-3807F91AA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810392"/>
        <c:axId val="256810784"/>
      </c:lineChart>
      <c:lineChart>
        <c:grouping val="standard"/>
        <c:varyColors val="0"/>
        <c:ser>
          <c:idx val="0"/>
          <c:order val="0"/>
          <c:tx>
            <c:strRef>
              <c:f>'Long-run'!$D$16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'Long-run'!$E$16:$AS$16</c:f>
              <c:numCache>
                <c:formatCode>0.0</c:formatCode>
                <c:ptCount val="41"/>
                <c:pt idx="0">
                  <c:v>26.033844968811433</c:v>
                </c:pt>
                <c:pt idx="1">
                  <c:v>27.171311034534103</c:v>
                </c:pt>
                <c:pt idx="2">
                  <c:v>27.624057730900624</c:v>
                </c:pt>
                <c:pt idx="3">
                  <c:v>27.846077492349469</c:v>
                </c:pt>
                <c:pt idx="4">
                  <c:v>27.699246838384344</c:v>
                </c:pt>
                <c:pt idx="5">
                  <c:v>24.84844766016937</c:v>
                </c:pt>
                <c:pt idx="6">
                  <c:v>24.562299012718665</c:v>
                </c:pt>
                <c:pt idx="7">
                  <c:v>24.904530778784398</c:v>
                </c:pt>
                <c:pt idx="8">
                  <c:v>24.837305159299419</c:v>
                </c:pt>
                <c:pt idx="9">
                  <c:v>24.905052275647837</c:v>
                </c:pt>
                <c:pt idx="10">
                  <c:v>25.018176436708021</c:v>
                </c:pt>
                <c:pt idx="11">
                  <c:v>24.999835013050877</c:v>
                </c:pt>
                <c:pt idx="12">
                  <c:v>24.999835013050877</c:v>
                </c:pt>
                <c:pt idx="13">
                  <c:v>24.999835013050877</c:v>
                </c:pt>
                <c:pt idx="14">
                  <c:v>25.035835013050878</c:v>
                </c:pt>
                <c:pt idx="15">
                  <c:v>25.07183501305088</c:v>
                </c:pt>
                <c:pt idx="16">
                  <c:v>25.107835013050881</c:v>
                </c:pt>
                <c:pt idx="17">
                  <c:v>25.143835013050882</c:v>
                </c:pt>
                <c:pt idx="18">
                  <c:v>25.179835013050884</c:v>
                </c:pt>
                <c:pt idx="19">
                  <c:v>25.215835013050885</c:v>
                </c:pt>
                <c:pt idx="20">
                  <c:v>25.251835013050886</c:v>
                </c:pt>
                <c:pt idx="21">
                  <c:v>25.287835013050888</c:v>
                </c:pt>
                <c:pt idx="22">
                  <c:v>25.323835013050889</c:v>
                </c:pt>
                <c:pt idx="23">
                  <c:v>25.35983501305089</c:v>
                </c:pt>
                <c:pt idx="24">
                  <c:v>25.395835013050892</c:v>
                </c:pt>
                <c:pt idx="25">
                  <c:v>25.431835013050893</c:v>
                </c:pt>
                <c:pt idx="26">
                  <c:v>25.467835013050895</c:v>
                </c:pt>
                <c:pt idx="27">
                  <c:v>25.503835013050896</c:v>
                </c:pt>
                <c:pt idx="28">
                  <c:v>25.539835013050897</c:v>
                </c:pt>
                <c:pt idx="29">
                  <c:v>25.575835013050899</c:v>
                </c:pt>
                <c:pt idx="30">
                  <c:v>25.6118350130509</c:v>
                </c:pt>
                <c:pt idx="31">
                  <c:v>25.647835013050901</c:v>
                </c:pt>
                <c:pt idx="32">
                  <c:v>25.683835013050903</c:v>
                </c:pt>
                <c:pt idx="33">
                  <c:v>25.719835013050904</c:v>
                </c:pt>
                <c:pt idx="34">
                  <c:v>25.755835013050906</c:v>
                </c:pt>
                <c:pt idx="35">
                  <c:v>25.791835013050907</c:v>
                </c:pt>
                <c:pt idx="36">
                  <c:v>25.827835013050908</c:v>
                </c:pt>
                <c:pt idx="37">
                  <c:v>25.86383501305091</c:v>
                </c:pt>
                <c:pt idx="38">
                  <c:v>25.899835013050911</c:v>
                </c:pt>
                <c:pt idx="39">
                  <c:v>25.935835013050912</c:v>
                </c:pt>
                <c:pt idx="40">
                  <c:v>25.971835013050914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8E4-4233-A318-3807F91AACE7}"/>
            </c:ext>
          </c:extLst>
        </c:ser>
        <c:ser>
          <c:idx val="1"/>
          <c:order val="1"/>
          <c:tx>
            <c:strRef>
              <c:f>'Long-run'!$D$18</c:f>
              <c:strCache>
                <c:ptCount val="1"/>
                <c:pt idx="0">
                  <c:v>   Primary Expenditure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'Long-run'!$E$18:$AS$18</c:f>
              <c:numCache>
                <c:formatCode>0.0</c:formatCode>
                <c:ptCount val="41"/>
                <c:pt idx="0">
                  <c:v>26.251260397018548</c:v>
                </c:pt>
                <c:pt idx="1">
                  <c:v>23.947344971550855</c:v>
                </c:pt>
                <c:pt idx="2">
                  <c:v>24.275400487120013</c:v>
                </c:pt>
                <c:pt idx="3">
                  <c:v>25.845962661364762</c:v>
                </c:pt>
                <c:pt idx="4">
                  <c:v>26.86970973466395</c:v>
                </c:pt>
                <c:pt idx="5">
                  <c:v>25.890711884380558</c:v>
                </c:pt>
                <c:pt idx="6">
                  <c:v>25.629220606676228</c:v>
                </c:pt>
                <c:pt idx="7">
                  <c:v>25.263131427893082</c:v>
                </c:pt>
                <c:pt idx="8">
                  <c:v>24.985630101960542</c:v>
                </c:pt>
                <c:pt idx="9">
                  <c:v>24.726323606257147</c:v>
                </c:pt>
                <c:pt idx="10">
                  <c:v>24.432922227924294</c:v>
                </c:pt>
                <c:pt idx="11">
                  <c:v>24.303389775195818</c:v>
                </c:pt>
                <c:pt idx="12">
                  <c:v>24.80206642783445</c:v>
                </c:pt>
                <c:pt idx="13">
                  <c:v>24.992066427834452</c:v>
                </c:pt>
                <c:pt idx="14">
                  <c:v>25.182066427834453</c:v>
                </c:pt>
                <c:pt idx="15">
                  <c:v>25.372066427834454</c:v>
                </c:pt>
                <c:pt idx="16">
                  <c:v>25.562066427834456</c:v>
                </c:pt>
                <c:pt idx="17">
                  <c:v>25.752066427834457</c:v>
                </c:pt>
                <c:pt idx="18">
                  <c:v>25.942066427834458</c:v>
                </c:pt>
                <c:pt idx="19">
                  <c:v>26.132066427834459</c:v>
                </c:pt>
                <c:pt idx="20">
                  <c:v>26.322066427834461</c:v>
                </c:pt>
                <c:pt idx="21">
                  <c:v>26.512066427834462</c:v>
                </c:pt>
                <c:pt idx="22">
                  <c:v>26.702066427834463</c:v>
                </c:pt>
                <c:pt idx="23">
                  <c:v>26.892066427834465</c:v>
                </c:pt>
                <c:pt idx="24">
                  <c:v>27.082066427834466</c:v>
                </c:pt>
                <c:pt idx="25">
                  <c:v>27.272066427834467</c:v>
                </c:pt>
                <c:pt idx="26">
                  <c:v>27.462066427834468</c:v>
                </c:pt>
                <c:pt idx="27">
                  <c:v>27.65206642783447</c:v>
                </c:pt>
                <c:pt idx="28">
                  <c:v>27.842066427834471</c:v>
                </c:pt>
                <c:pt idx="29">
                  <c:v>28.032066427834472</c:v>
                </c:pt>
                <c:pt idx="30">
                  <c:v>28.222066427834474</c:v>
                </c:pt>
                <c:pt idx="31">
                  <c:v>28.412066427834475</c:v>
                </c:pt>
                <c:pt idx="32">
                  <c:v>28.602066427834476</c:v>
                </c:pt>
                <c:pt idx="33">
                  <c:v>28.792066427834477</c:v>
                </c:pt>
                <c:pt idx="34">
                  <c:v>28.982066427834479</c:v>
                </c:pt>
                <c:pt idx="35">
                  <c:v>29.17206642783448</c:v>
                </c:pt>
                <c:pt idx="36">
                  <c:v>29.362066427834481</c:v>
                </c:pt>
                <c:pt idx="37">
                  <c:v>29.552066427834482</c:v>
                </c:pt>
                <c:pt idx="38">
                  <c:v>29.742066427834484</c:v>
                </c:pt>
                <c:pt idx="39">
                  <c:v>29.932066427834485</c:v>
                </c:pt>
                <c:pt idx="40">
                  <c:v>30.122066427834486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E4-4233-A318-3807F91AA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811176"/>
        <c:axId val="256812744"/>
      </c:lineChart>
      <c:catAx>
        <c:axId val="25681039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078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56810784"/>
        <c:scaling>
          <c:orientation val="minMax"/>
          <c:max val="20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0392"/>
        <c:crosses val="autoZero"/>
        <c:crossBetween val="between"/>
      </c:valAx>
      <c:valAx>
        <c:axId val="256812744"/>
        <c:scaling>
          <c:orientation val="minMax"/>
          <c:min val="1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1176"/>
        <c:crosses val="max"/>
        <c:crossBetween val="between"/>
      </c:valAx>
      <c:catAx>
        <c:axId val="256811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681274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09777376489675"/>
          <c:y val="5.5591276896839514E-2"/>
          <c:w val="0.60545601539191696"/>
          <c:h val="0.82710645040337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'Balance Sheet'!$Y$31</c:f>
              <c:strCache>
                <c:ptCount val="1"/>
                <c:pt idx="0">
                  <c:v>Liabilities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'[2]Balance Sheet'!$R$71:$R$78</c:f>
              <c:strCache>
                <c:ptCount val="8"/>
                <c:pt idx="0">
                  <c:v>Stress</c:v>
                </c:pt>
                <c:pt idx="1">
                  <c:v>Baseline</c:v>
                </c:pt>
                <c:pt idx="3">
                  <c:v>Stress</c:v>
                </c:pt>
                <c:pt idx="4">
                  <c:v>Baseline</c:v>
                </c:pt>
                <c:pt idx="6">
                  <c:v>Stress</c:v>
                </c:pt>
                <c:pt idx="7">
                  <c:v>Baseline</c:v>
                </c:pt>
              </c:strCache>
            </c:strRef>
          </c:cat>
          <c:val>
            <c:numRef>
              <c:f>'Balance Sheet'!$Y$32:$Y$39</c:f>
              <c:numCache>
                <c:formatCode>#,##0.0</c:formatCode>
                <c:ptCount val="8"/>
                <c:pt idx="0">
                  <c:v>-135.15523761439647</c:v>
                </c:pt>
                <c:pt idx="1">
                  <c:v>-96.455734509550666</c:v>
                </c:pt>
                <c:pt idx="3">
                  <c:v>-643.39130349331367</c:v>
                </c:pt>
                <c:pt idx="4">
                  <c:v>-911.05537891279801</c:v>
                </c:pt>
                <c:pt idx="6">
                  <c:v>-64.325375622856129</c:v>
                </c:pt>
                <c:pt idx="7">
                  <c:v>-60.86567795033028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E-420D-8873-5F271F62C16C}"/>
            </c:ext>
          </c:extLst>
        </c:ser>
        <c:ser>
          <c:idx val="1"/>
          <c:order val="1"/>
          <c:tx>
            <c:strRef>
              <c:f>'Balance Sheet'!$Z$31</c:f>
              <c:strCache>
                <c:ptCount val="1"/>
                <c:pt idx="0">
                  <c:v>Assets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'[2]Balance Sheet'!$R$71:$R$78</c:f>
              <c:strCache>
                <c:ptCount val="8"/>
                <c:pt idx="0">
                  <c:v>Stress</c:v>
                </c:pt>
                <c:pt idx="1">
                  <c:v>Baseline</c:v>
                </c:pt>
                <c:pt idx="3">
                  <c:v>Stress</c:v>
                </c:pt>
                <c:pt idx="4">
                  <c:v>Baseline</c:v>
                </c:pt>
                <c:pt idx="6">
                  <c:v>Stress</c:v>
                </c:pt>
                <c:pt idx="7">
                  <c:v>Baseline</c:v>
                </c:pt>
              </c:strCache>
            </c:strRef>
          </c:cat>
          <c:val>
            <c:numRef>
              <c:f>'Balance Sheet'!$Z$32:$Z$39</c:f>
              <c:numCache>
                <c:formatCode>General</c:formatCode>
                <c:ptCount val="8"/>
                <c:pt idx="3" formatCode="#,##0.0">
                  <c:v>499.82747856923481</c:v>
                </c:pt>
                <c:pt idx="4" formatCode="#,##0.0">
                  <c:v>795.92189333941542</c:v>
                </c:pt>
                <c:pt idx="6" formatCode="#,##0.0">
                  <c:v>55.916788313173697</c:v>
                </c:pt>
                <c:pt idx="7" formatCode="#,##0.0">
                  <c:v>42.187926886498417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9E-420D-8873-5F271F62C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56812352"/>
        <c:axId val="257310520"/>
      </c:barChart>
      <c:catAx>
        <c:axId val="256812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310520"/>
        <c:crosses val="autoZero"/>
        <c:auto val="1"/>
        <c:lblAlgn val="ctr"/>
        <c:lblOffset val="100"/>
        <c:noMultiLvlLbl val="0"/>
      </c:catAx>
      <c:valAx>
        <c:axId val="257310520"/>
        <c:scaling>
          <c:orientation val="minMax"/>
          <c:min val="-1000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812352"/>
        <c:crosses val="autoZero"/>
        <c:crossBetween val="between"/>
        <c:majorUnit val="250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585188326171681"/>
          <c:y val="0.16455846245025821"/>
          <c:w val="0.1992342565570912"/>
          <c:h val="0.17048852764372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CE9B9-39A2-46CE-B493-453B16CC51C0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DED683-C986-46E6-9505-97101CE80003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dirty="0"/>
            <a:t>Risk Disclosure &amp; Analysis</a:t>
          </a:r>
        </a:p>
      </dgm:t>
    </dgm:pt>
    <dgm:pt modelId="{26801BDB-A8DE-4322-9BAA-A9BD3D25A1F0}" type="parTrans" cxnId="{E2BFE866-71BE-409F-A3ED-82368FF5D3B7}">
      <dgm:prSet/>
      <dgm:spPr/>
      <dgm:t>
        <a:bodyPr/>
        <a:lstStyle/>
        <a:p>
          <a:endParaRPr lang="en-US"/>
        </a:p>
      </dgm:t>
    </dgm:pt>
    <dgm:pt modelId="{269BF03C-2ECB-4BD7-9678-BC07E1BE2FE6}" type="sibTrans" cxnId="{E2BFE866-71BE-409F-A3ED-82368FF5D3B7}">
      <dgm:prSet/>
      <dgm:spPr/>
      <dgm:t>
        <a:bodyPr/>
        <a:lstStyle/>
        <a:p>
          <a:endParaRPr lang="en-US"/>
        </a:p>
      </dgm:t>
    </dgm:pt>
    <dgm:pt modelId="{74211096-E51C-4832-A2EC-EFFEF80EE597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1850" dirty="0"/>
            <a:t>Macroeconomic Risks</a:t>
          </a:r>
        </a:p>
      </dgm:t>
    </dgm:pt>
    <dgm:pt modelId="{7B1C9D9C-2BBC-4A15-85C4-1AFDFE2111FA}" type="parTrans" cxnId="{0701550F-F554-416B-B9E5-4F1CB001B3FE}">
      <dgm:prSet/>
      <dgm:spPr/>
      <dgm:t>
        <a:bodyPr/>
        <a:lstStyle/>
        <a:p>
          <a:endParaRPr lang="en-US"/>
        </a:p>
      </dgm:t>
    </dgm:pt>
    <dgm:pt modelId="{075B1C26-851B-4CCE-9B36-42530FC578E6}" type="sibTrans" cxnId="{0701550F-F554-416B-B9E5-4F1CB001B3FE}">
      <dgm:prSet/>
      <dgm:spPr/>
      <dgm:t>
        <a:bodyPr/>
        <a:lstStyle/>
        <a:p>
          <a:endParaRPr lang="en-US"/>
        </a:p>
      </dgm:t>
    </dgm:pt>
    <dgm:pt modelId="{7615D49B-B7B6-4744-8476-298EBFDC117E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/>
            <a:t>Risk Management</a:t>
          </a:r>
        </a:p>
      </dgm:t>
    </dgm:pt>
    <dgm:pt modelId="{0FD44274-A752-469D-95DF-25C9E4F127CD}" type="parTrans" cxnId="{6A131762-848F-4B84-BB53-F12410BC0261}">
      <dgm:prSet/>
      <dgm:spPr/>
      <dgm:t>
        <a:bodyPr/>
        <a:lstStyle/>
        <a:p>
          <a:endParaRPr lang="en-US"/>
        </a:p>
      </dgm:t>
    </dgm:pt>
    <dgm:pt modelId="{B3B8FCFF-2752-4A14-BFA2-6F6D93493B63}" type="sibTrans" cxnId="{6A131762-848F-4B84-BB53-F12410BC0261}">
      <dgm:prSet/>
      <dgm:spPr/>
      <dgm:t>
        <a:bodyPr/>
        <a:lstStyle/>
        <a:p>
          <a:endParaRPr lang="en-US"/>
        </a:p>
      </dgm:t>
    </dgm:pt>
    <dgm:pt modelId="{BECF0523-C570-46EF-975C-8FB7BD63E2FF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Budgetary Contingencies</a:t>
          </a:r>
        </a:p>
      </dgm:t>
    </dgm:pt>
    <dgm:pt modelId="{EA4314EA-F040-48D1-B7CA-4AA6785EE8AE}" type="parTrans" cxnId="{90891B42-94AB-4E93-B672-0C1E28CA0A06}">
      <dgm:prSet/>
      <dgm:spPr/>
      <dgm:t>
        <a:bodyPr/>
        <a:lstStyle/>
        <a:p>
          <a:endParaRPr lang="en-US"/>
        </a:p>
      </dgm:t>
    </dgm:pt>
    <dgm:pt modelId="{B2ECDD39-17BD-424F-8339-653098953050}" type="sibTrans" cxnId="{90891B42-94AB-4E93-B672-0C1E28CA0A06}">
      <dgm:prSet/>
      <dgm:spPr/>
      <dgm:t>
        <a:bodyPr/>
        <a:lstStyle/>
        <a:p>
          <a:endParaRPr lang="en-US"/>
        </a:p>
      </dgm:t>
    </dgm:pt>
    <dgm:pt modelId="{7CDB1E4F-650B-477E-8616-04A5AA01F50D}">
      <dgm:prSet phldrT="[Text]"/>
      <dgm:spPr>
        <a:solidFill>
          <a:srgbClr val="000066"/>
        </a:solidFill>
      </dgm:spPr>
      <dgm:t>
        <a:bodyPr/>
        <a:lstStyle/>
        <a:p>
          <a:r>
            <a:rPr lang="en-US" dirty="0"/>
            <a:t>Fiscal Coordination</a:t>
          </a:r>
        </a:p>
      </dgm:t>
    </dgm:pt>
    <dgm:pt modelId="{D02BF1D4-9E29-4E7B-8C2E-057093C823AA}" type="parTrans" cxnId="{7F46235C-6167-43F0-9CB0-1505B76CD859}">
      <dgm:prSet/>
      <dgm:spPr/>
      <dgm:t>
        <a:bodyPr/>
        <a:lstStyle/>
        <a:p>
          <a:endParaRPr lang="en-US"/>
        </a:p>
      </dgm:t>
    </dgm:pt>
    <dgm:pt modelId="{C35814E2-06B8-4FE6-BE61-82F932F08177}" type="sibTrans" cxnId="{7F46235C-6167-43F0-9CB0-1505B76CD859}">
      <dgm:prSet/>
      <dgm:spPr/>
      <dgm:t>
        <a:bodyPr/>
        <a:lstStyle/>
        <a:p>
          <a:endParaRPr lang="en-US"/>
        </a:p>
      </dgm:t>
    </dgm:pt>
    <dgm:pt modelId="{258A629D-8366-4A61-8A77-C10AFE304194}">
      <dgm:prSet phldrT="[Text]"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sz="1850" dirty="0"/>
            <a:t>Sub-National Governments</a:t>
          </a:r>
        </a:p>
      </dgm:t>
    </dgm:pt>
    <dgm:pt modelId="{C653A2AF-578C-45ED-8FF0-FB3FC4BBEB48}" type="parTrans" cxnId="{5326FEE3-591B-47DE-9539-CF7AE973357E}">
      <dgm:prSet/>
      <dgm:spPr/>
      <dgm:t>
        <a:bodyPr/>
        <a:lstStyle/>
        <a:p>
          <a:endParaRPr lang="en-US"/>
        </a:p>
      </dgm:t>
    </dgm:pt>
    <dgm:pt modelId="{7279CD13-07B6-474A-908C-172682C2D342}" type="sibTrans" cxnId="{5326FEE3-591B-47DE-9539-CF7AE973357E}">
      <dgm:prSet/>
      <dgm:spPr/>
      <dgm:t>
        <a:bodyPr/>
        <a:lstStyle/>
        <a:p>
          <a:endParaRPr lang="en-US"/>
        </a:p>
      </dgm:t>
    </dgm:pt>
    <dgm:pt modelId="{53C91D66-4AF9-4DE9-A2D7-2A1094A61EC1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1850" dirty="0"/>
            <a:t>Specific Fiscal Risks</a:t>
          </a:r>
        </a:p>
      </dgm:t>
    </dgm:pt>
    <dgm:pt modelId="{C6D2FEC4-1394-44E5-988C-A594E0E8EA6A}" type="parTrans" cxnId="{7E7D04B9-1332-4ADC-A33B-B43560C29FFA}">
      <dgm:prSet/>
      <dgm:spPr/>
      <dgm:t>
        <a:bodyPr/>
        <a:lstStyle/>
        <a:p>
          <a:endParaRPr lang="en-US"/>
        </a:p>
      </dgm:t>
    </dgm:pt>
    <dgm:pt modelId="{D6363326-ECA1-49B8-8B80-897ECB2FDA31}" type="sibTrans" cxnId="{7E7D04B9-1332-4ADC-A33B-B43560C29FFA}">
      <dgm:prSet/>
      <dgm:spPr/>
      <dgm:t>
        <a:bodyPr/>
        <a:lstStyle/>
        <a:p>
          <a:endParaRPr lang="en-US"/>
        </a:p>
      </dgm:t>
    </dgm:pt>
    <dgm:pt modelId="{43032C2B-F7A5-40FB-80E8-D627A5CD0349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1850" dirty="0"/>
            <a:t>Long-Term Sustainability</a:t>
          </a:r>
        </a:p>
      </dgm:t>
    </dgm:pt>
    <dgm:pt modelId="{A0E0C5D9-8B07-453C-B5FB-0014B4845D51}" type="parTrans" cxnId="{F132A89E-D4BB-4B7A-A3CA-910B388A02A7}">
      <dgm:prSet/>
      <dgm:spPr/>
      <dgm:t>
        <a:bodyPr/>
        <a:lstStyle/>
        <a:p>
          <a:endParaRPr lang="en-US"/>
        </a:p>
      </dgm:t>
    </dgm:pt>
    <dgm:pt modelId="{A4A4DE86-7ADA-4149-8B1F-5AF1F82A31D6}" type="sibTrans" cxnId="{F132A89E-D4BB-4B7A-A3CA-910B388A02A7}">
      <dgm:prSet/>
      <dgm:spPr/>
      <dgm:t>
        <a:bodyPr/>
        <a:lstStyle/>
        <a:p>
          <a:endParaRPr lang="en-US"/>
        </a:p>
      </dgm:t>
    </dgm:pt>
    <dgm:pt modelId="{8E3C45AF-A10C-4316-A118-37E889D8DFD1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Asset and Liability Management</a:t>
          </a:r>
        </a:p>
      </dgm:t>
    </dgm:pt>
    <dgm:pt modelId="{574941E1-6C69-4BBA-80BF-0DD0EB3108CA}" type="parTrans" cxnId="{F73B2F05-A378-452D-B79C-73F8A8E58F15}">
      <dgm:prSet/>
      <dgm:spPr/>
      <dgm:t>
        <a:bodyPr/>
        <a:lstStyle/>
        <a:p>
          <a:endParaRPr lang="en-US"/>
        </a:p>
      </dgm:t>
    </dgm:pt>
    <dgm:pt modelId="{2C79030C-CCF7-4CC2-A15D-CC73AE864FC6}" type="sibTrans" cxnId="{F73B2F05-A378-452D-B79C-73F8A8E58F15}">
      <dgm:prSet/>
      <dgm:spPr/>
      <dgm:t>
        <a:bodyPr/>
        <a:lstStyle/>
        <a:p>
          <a:endParaRPr lang="en-US"/>
        </a:p>
      </dgm:t>
    </dgm:pt>
    <dgm:pt modelId="{66B2E315-948D-4B45-A5BA-6945024070C3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Guarantees, PPPs and Financial Sector</a:t>
          </a:r>
        </a:p>
      </dgm:t>
    </dgm:pt>
    <dgm:pt modelId="{E0D7732E-57C6-447D-AB7E-F64DE5BEA37D}" type="parTrans" cxnId="{C9F8036C-EE8F-4639-ADC8-16F750EC1C4B}">
      <dgm:prSet/>
      <dgm:spPr/>
      <dgm:t>
        <a:bodyPr/>
        <a:lstStyle/>
        <a:p>
          <a:endParaRPr lang="en-US"/>
        </a:p>
      </dgm:t>
    </dgm:pt>
    <dgm:pt modelId="{1AE9A52A-A9C1-4454-AFCD-B49F50931F2A}" type="sibTrans" cxnId="{C9F8036C-EE8F-4639-ADC8-16F750EC1C4B}">
      <dgm:prSet/>
      <dgm:spPr/>
      <dgm:t>
        <a:bodyPr/>
        <a:lstStyle/>
        <a:p>
          <a:endParaRPr lang="en-US"/>
        </a:p>
      </dgm:t>
    </dgm:pt>
    <dgm:pt modelId="{8D87E040-EF1E-40DA-9298-BD817EDFBE6D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Natural Resources and Environmental</a:t>
          </a:r>
        </a:p>
      </dgm:t>
    </dgm:pt>
    <dgm:pt modelId="{A2658F33-1D97-4C4A-AD32-ED77F37A318C}" type="parTrans" cxnId="{7A103529-EE83-4771-B03A-E585CA2098D6}">
      <dgm:prSet/>
      <dgm:spPr/>
      <dgm:t>
        <a:bodyPr/>
        <a:lstStyle/>
        <a:p>
          <a:endParaRPr lang="en-US"/>
        </a:p>
      </dgm:t>
    </dgm:pt>
    <dgm:pt modelId="{6869F132-F2C3-4DA7-A9A0-1F5261C7BE36}" type="sibTrans" cxnId="{7A103529-EE83-4771-B03A-E585CA2098D6}">
      <dgm:prSet/>
      <dgm:spPr/>
      <dgm:t>
        <a:bodyPr/>
        <a:lstStyle/>
        <a:p>
          <a:endParaRPr lang="en-US"/>
        </a:p>
      </dgm:t>
    </dgm:pt>
    <dgm:pt modelId="{CA1C494E-F21B-4871-9D8F-F9DAD4432700}">
      <dgm:prSet phldrT="[Text]"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sz="1850" dirty="0"/>
            <a:t>Public Corporations</a:t>
          </a:r>
        </a:p>
      </dgm:t>
    </dgm:pt>
    <dgm:pt modelId="{59852290-E473-47D4-A66A-9E5B6CFAF23F}" type="parTrans" cxnId="{DD5D5444-7DB8-4C1E-8225-E208F93BC91F}">
      <dgm:prSet/>
      <dgm:spPr/>
      <dgm:t>
        <a:bodyPr/>
        <a:lstStyle/>
        <a:p>
          <a:endParaRPr lang="en-US"/>
        </a:p>
      </dgm:t>
    </dgm:pt>
    <dgm:pt modelId="{1CE02CC0-13A0-415A-85D2-3F007125CB7C}" type="sibTrans" cxnId="{DD5D5444-7DB8-4C1E-8225-E208F93BC91F}">
      <dgm:prSet/>
      <dgm:spPr/>
      <dgm:t>
        <a:bodyPr/>
        <a:lstStyle/>
        <a:p>
          <a:endParaRPr lang="en-US"/>
        </a:p>
      </dgm:t>
    </dgm:pt>
    <dgm:pt modelId="{D588615D-3AA2-4E07-A5AF-A663EC47C442}" type="pres">
      <dgm:prSet presAssocID="{BE2CE9B9-39A2-46CE-B493-453B16CC51C0}" presName="Name0" presStyleCnt="0">
        <dgm:presLayoutVars>
          <dgm:dir/>
          <dgm:animLvl val="lvl"/>
          <dgm:resizeHandles val="exact"/>
        </dgm:presLayoutVars>
      </dgm:prSet>
      <dgm:spPr/>
    </dgm:pt>
    <dgm:pt modelId="{EA5AAD03-FB11-4522-9632-947CFB9C8179}" type="pres">
      <dgm:prSet presAssocID="{59DED683-C986-46E6-9505-97101CE80003}" presName="linNode" presStyleCnt="0"/>
      <dgm:spPr/>
    </dgm:pt>
    <dgm:pt modelId="{1578E6D3-AB36-45CC-8706-66D091994E49}" type="pres">
      <dgm:prSet presAssocID="{59DED683-C986-46E6-9505-97101CE80003}" presName="parentText" presStyleLbl="node1" presStyleIdx="0" presStyleCnt="3" custScaleY="35699">
        <dgm:presLayoutVars>
          <dgm:chMax val="1"/>
          <dgm:bulletEnabled val="1"/>
        </dgm:presLayoutVars>
      </dgm:prSet>
      <dgm:spPr/>
    </dgm:pt>
    <dgm:pt modelId="{CF60B0E7-F5C4-4DD9-8626-170440D24665}" type="pres">
      <dgm:prSet presAssocID="{59DED683-C986-46E6-9505-97101CE80003}" presName="descendantText" presStyleLbl="alignAccFollowNode1" presStyleIdx="0" presStyleCnt="3" custScaleY="40636">
        <dgm:presLayoutVars>
          <dgm:bulletEnabled val="1"/>
        </dgm:presLayoutVars>
      </dgm:prSet>
      <dgm:spPr>
        <a:prstGeom prst="roundRect">
          <a:avLst/>
        </a:prstGeom>
      </dgm:spPr>
    </dgm:pt>
    <dgm:pt modelId="{984F71D8-CC75-4307-84B7-72796276914C}" type="pres">
      <dgm:prSet presAssocID="{269BF03C-2ECB-4BD7-9678-BC07E1BE2FE6}" presName="sp" presStyleCnt="0"/>
      <dgm:spPr/>
    </dgm:pt>
    <dgm:pt modelId="{0974A462-D9D1-4BBA-904B-833731EF70BD}" type="pres">
      <dgm:prSet presAssocID="{7615D49B-B7B6-4744-8476-298EBFDC117E}" presName="linNode" presStyleCnt="0"/>
      <dgm:spPr/>
    </dgm:pt>
    <dgm:pt modelId="{7A58479D-8F4B-4D2E-9DC7-EB7A74962FCA}" type="pres">
      <dgm:prSet presAssocID="{7615D49B-B7B6-4744-8476-298EBFDC117E}" presName="parentText" presStyleLbl="node1" presStyleIdx="1" presStyleCnt="3" custScaleY="35356">
        <dgm:presLayoutVars>
          <dgm:chMax val="1"/>
          <dgm:bulletEnabled val="1"/>
        </dgm:presLayoutVars>
      </dgm:prSet>
      <dgm:spPr/>
    </dgm:pt>
    <dgm:pt modelId="{F3DDE8D8-1124-4495-8447-FF84AD536AAC}" type="pres">
      <dgm:prSet presAssocID="{7615D49B-B7B6-4744-8476-298EBFDC117E}" presName="descendantText" presStyleLbl="alignAccFollowNode1" presStyleIdx="1" presStyleCnt="3" custScaleY="42575">
        <dgm:presLayoutVars>
          <dgm:bulletEnabled val="1"/>
        </dgm:presLayoutVars>
      </dgm:prSet>
      <dgm:spPr>
        <a:prstGeom prst="roundRect">
          <a:avLst/>
        </a:prstGeom>
      </dgm:spPr>
    </dgm:pt>
    <dgm:pt modelId="{7FB791FD-3609-425C-8392-B15E58CB5131}" type="pres">
      <dgm:prSet presAssocID="{B3B8FCFF-2752-4A14-BFA2-6F6D93493B63}" presName="sp" presStyleCnt="0"/>
      <dgm:spPr/>
    </dgm:pt>
    <dgm:pt modelId="{95A1ABD7-9951-4605-93B8-93055F229571}" type="pres">
      <dgm:prSet presAssocID="{7CDB1E4F-650B-477E-8616-04A5AA01F50D}" presName="linNode" presStyleCnt="0"/>
      <dgm:spPr/>
    </dgm:pt>
    <dgm:pt modelId="{4597736E-4AF4-47EF-B352-535D239680B8}" type="pres">
      <dgm:prSet presAssocID="{7CDB1E4F-650B-477E-8616-04A5AA01F50D}" presName="parentText" presStyleLbl="node1" presStyleIdx="2" presStyleCnt="3" custScaleY="35471">
        <dgm:presLayoutVars>
          <dgm:chMax val="1"/>
          <dgm:bulletEnabled val="1"/>
        </dgm:presLayoutVars>
      </dgm:prSet>
      <dgm:spPr/>
    </dgm:pt>
    <dgm:pt modelId="{626AA872-D9DD-4198-90A0-E1B2034797B9}" type="pres">
      <dgm:prSet presAssocID="{7CDB1E4F-650B-477E-8616-04A5AA01F50D}" presName="descendantText" presStyleLbl="alignAccFollowNode1" presStyleIdx="2" presStyleCnt="3" custScaleY="40872" custLinFactNeighborY="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9D2013DD-3D53-41FF-BFF3-80896A4024D7}" type="presOf" srcId="{74211096-E51C-4832-A2EC-EFFEF80EE597}" destId="{CF60B0E7-F5C4-4DD9-8626-170440D24665}" srcOrd="0" destOrd="0" presId="urn:microsoft.com/office/officeart/2005/8/layout/vList5"/>
    <dgm:cxn modelId="{C9F8036C-EE8F-4639-ADC8-16F750EC1C4B}" srcId="{7615D49B-B7B6-4744-8476-298EBFDC117E}" destId="{66B2E315-948D-4B45-A5BA-6945024070C3}" srcOrd="2" destOrd="0" parTransId="{E0D7732E-57C6-447D-AB7E-F64DE5BEA37D}" sibTransId="{1AE9A52A-A9C1-4454-AFCD-B49F50931F2A}"/>
    <dgm:cxn modelId="{0701550F-F554-416B-B9E5-4F1CB001B3FE}" srcId="{59DED683-C986-46E6-9505-97101CE80003}" destId="{74211096-E51C-4832-A2EC-EFFEF80EE597}" srcOrd="0" destOrd="0" parTransId="{7B1C9D9C-2BBC-4A15-85C4-1AFDFE2111FA}" sibTransId="{075B1C26-851B-4CCE-9B36-42530FC578E6}"/>
    <dgm:cxn modelId="{DA542CD6-D664-4188-AEF4-9018C2FDA615}" type="presOf" srcId="{7615D49B-B7B6-4744-8476-298EBFDC117E}" destId="{7A58479D-8F4B-4D2E-9DC7-EB7A74962FCA}" srcOrd="0" destOrd="0" presId="urn:microsoft.com/office/officeart/2005/8/layout/vList5"/>
    <dgm:cxn modelId="{DD5D5444-7DB8-4C1E-8225-E208F93BC91F}" srcId="{7CDB1E4F-650B-477E-8616-04A5AA01F50D}" destId="{CA1C494E-F21B-4871-9D8F-F9DAD4432700}" srcOrd="1" destOrd="0" parTransId="{59852290-E473-47D4-A66A-9E5B6CFAF23F}" sibTransId="{1CE02CC0-13A0-415A-85D2-3F007125CB7C}"/>
    <dgm:cxn modelId="{90891B42-94AB-4E93-B672-0C1E28CA0A06}" srcId="{7615D49B-B7B6-4744-8476-298EBFDC117E}" destId="{BECF0523-C570-46EF-975C-8FB7BD63E2FF}" srcOrd="0" destOrd="0" parTransId="{EA4314EA-F040-48D1-B7CA-4AA6785EE8AE}" sibTransId="{B2ECDD39-17BD-424F-8339-653098953050}"/>
    <dgm:cxn modelId="{6A131762-848F-4B84-BB53-F12410BC0261}" srcId="{BE2CE9B9-39A2-46CE-B493-453B16CC51C0}" destId="{7615D49B-B7B6-4744-8476-298EBFDC117E}" srcOrd="1" destOrd="0" parTransId="{0FD44274-A752-469D-95DF-25C9E4F127CD}" sibTransId="{B3B8FCFF-2752-4A14-BFA2-6F6D93493B63}"/>
    <dgm:cxn modelId="{7A103529-EE83-4771-B03A-E585CA2098D6}" srcId="{7615D49B-B7B6-4744-8476-298EBFDC117E}" destId="{8D87E040-EF1E-40DA-9298-BD817EDFBE6D}" srcOrd="3" destOrd="0" parTransId="{A2658F33-1D97-4C4A-AD32-ED77F37A318C}" sibTransId="{6869F132-F2C3-4DA7-A9A0-1F5261C7BE36}"/>
    <dgm:cxn modelId="{08CE5E81-7B4C-465F-9C27-B68EFA6CCA72}" type="presOf" srcId="{258A629D-8366-4A61-8A77-C10AFE304194}" destId="{626AA872-D9DD-4198-90A0-E1B2034797B9}" srcOrd="0" destOrd="0" presId="urn:microsoft.com/office/officeart/2005/8/layout/vList5"/>
    <dgm:cxn modelId="{E2BFE866-71BE-409F-A3ED-82368FF5D3B7}" srcId="{BE2CE9B9-39A2-46CE-B493-453B16CC51C0}" destId="{59DED683-C986-46E6-9505-97101CE80003}" srcOrd="0" destOrd="0" parTransId="{26801BDB-A8DE-4322-9BAA-A9BD3D25A1F0}" sibTransId="{269BF03C-2ECB-4BD7-9678-BC07E1BE2FE6}"/>
    <dgm:cxn modelId="{7E7D04B9-1332-4ADC-A33B-B43560C29FFA}" srcId="{59DED683-C986-46E6-9505-97101CE80003}" destId="{53C91D66-4AF9-4DE9-A2D7-2A1094A61EC1}" srcOrd="1" destOrd="0" parTransId="{C6D2FEC4-1394-44E5-988C-A594E0E8EA6A}" sibTransId="{D6363326-ECA1-49B8-8B80-897ECB2FDA31}"/>
    <dgm:cxn modelId="{0F3479A9-BD06-4C14-A7BF-1C34F3519B68}" type="presOf" srcId="{43032C2B-F7A5-40FB-80E8-D627A5CD0349}" destId="{CF60B0E7-F5C4-4DD9-8626-170440D24665}" srcOrd="0" destOrd="2" presId="urn:microsoft.com/office/officeart/2005/8/layout/vList5"/>
    <dgm:cxn modelId="{7F46235C-6167-43F0-9CB0-1505B76CD859}" srcId="{BE2CE9B9-39A2-46CE-B493-453B16CC51C0}" destId="{7CDB1E4F-650B-477E-8616-04A5AA01F50D}" srcOrd="2" destOrd="0" parTransId="{D02BF1D4-9E29-4E7B-8C2E-057093C823AA}" sibTransId="{C35814E2-06B8-4FE6-BE61-82F932F08177}"/>
    <dgm:cxn modelId="{C8EAE541-1B4A-49A6-9479-CD6242C517A9}" type="presOf" srcId="{7CDB1E4F-650B-477E-8616-04A5AA01F50D}" destId="{4597736E-4AF4-47EF-B352-535D239680B8}" srcOrd="0" destOrd="0" presId="urn:microsoft.com/office/officeart/2005/8/layout/vList5"/>
    <dgm:cxn modelId="{F73B2F05-A378-452D-B79C-73F8A8E58F15}" srcId="{7615D49B-B7B6-4744-8476-298EBFDC117E}" destId="{8E3C45AF-A10C-4316-A118-37E889D8DFD1}" srcOrd="1" destOrd="0" parTransId="{574941E1-6C69-4BBA-80BF-0DD0EB3108CA}" sibTransId="{2C79030C-CCF7-4CC2-A15D-CC73AE864FC6}"/>
    <dgm:cxn modelId="{1FF074E5-3137-45D6-960D-290531E2B6BC}" type="presOf" srcId="{8D87E040-EF1E-40DA-9298-BD817EDFBE6D}" destId="{F3DDE8D8-1124-4495-8447-FF84AD536AAC}" srcOrd="0" destOrd="3" presId="urn:microsoft.com/office/officeart/2005/8/layout/vList5"/>
    <dgm:cxn modelId="{2D9C0092-1092-4D2B-BFA8-093B58235ED2}" type="presOf" srcId="{53C91D66-4AF9-4DE9-A2D7-2A1094A61EC1}" destId="{CF60B0E7-F5C4-4DD9-8626-170440D24665}" srcOrd="0" destOrd="1" presId="urn:microsoft.com/office/officeart/2005/8/layout/vList5"/>
    <dgm:cxn modelId="{5326FEE3-591B-47DE-9539-CF7AE973357E}" srcId="{7CDB1E4F-650B-477E-8616-04A5AA01F50D}" destId="{258A629D-8366-4A61-8A77-C10AFE304194}" srcOrd="0" destOrd="0" parTransId="{C653A2AF-578C-45ED-8FF0-FB3FC4BBEB48}" sibTransId="{7279CD13-07B6-474A-908C-172682C2D342}"/>
    <dgm:cxn modelId="{7D634E64-2A3B-49AF-90AA-5533425BB3AF}" type="presOf" srcId="{66B2E315-948D-4B45-A5BA-6945024070C3}" destId="{F3DDE8D8-1124-4495-8447-FF84AD536AAC}" srcOrd="0" destOrd="2" presId="urn:microsoft.com/office/officeart/2005/8/layout/vList5"/>
    <dgm:cxn modelId="{F132A89E-D4BB-4B7A-A3CA-910B388A02A7}" srcId="{59DED683-C986-46E6-9505-97101CE80003}" destId="{43032C2B-F7A5-40FB-80E8-D627A5CD0349}" srcOrd="2" destOrd="0" parTransId="{A0E0C5D9-8B07-453C-B5FB-0014B4845D51}" sibTransId="{A4A4DE86-7ADA-4149-8B1F-5AF1F82A31D6}"/>
    <dgm:cxn modelId="{AB8E846C-8C98-41CD-A7E7-D4B436A5D59A}" type="presOf" srcId="{59DED683-C986-46E6-9505-97101CE80003}" destId="{1578E6D3-AB36-45CC-8706-66D091994E49}" srcOrd="0" destOrd="0" presId="urn:microsoft.com/office/officeart/2005/8/layout/vList5"/>
    <dgm:cxn modelId="{14EABE6F-3876-426B-B0FE-43677472CAEF}" type="presOf" srcId="{BECF0523-C570-46EF-975C-8FB7BD63E2FF}" destId="{F3DDE8D8-1124-4495-8447-FF84AD536AAC}" srcOrd="0" destOrd="0" presId="urn:microsoft.com/office/officeart/2005/8/layout/vList5"/>
    <dgm:cxn modelId="{76DCF1C5-DB62-4C99-9EF6-A18A76D9C838}" type="presOf" srcId="{BE2CE9B9-39A2-46CE-B493-453B16CC51C0}" destId="{D588615D-3AA2-4E07-A5AF-A663EC47C442}" srcOrd="0" destOrd="0" presId="urn:microsoft.com/office/officeart/2005/8/layout/vList5"/>
    <dgm:cxn modelId="{65C6BD86-6120-495B-BE07-E82575F04683}" type="presOf" srcId="{8E3C45AF-A10C-4316-A118-37E889D8DFD1}" destId="{F3DDE8D8-1124-4495-8447-FF84AD536AAC}" srcOrd="0" destOrd="1" presId="urn:microsoft.com/office/officeart/2005/8/layout/vList5"/>
    <dgm:cxn modelId="{60835AD0-0CA0-4DB2-BAD3-7A6F592428A0}" type="presOf" srcId="{CA1C494E-F21B-4871-9D8F-F9DAD4432700}" destId="{626AA872-D9DD-4198-90A0-E1B2034797B9}" srcOrd="0" destOrd="1" presId="urn:microsoft.com/office/officeart/2005/8/layout/vList5"/>
    <dgm:cxn modelId="{67C76172-872B-4D44-9A87-FFA99B8266FA}" type="presParOf" srcId="{D588615D-3AA2-4E07-A5AF-A663EC47C442}" destId="{EA5AAD03-FB11-4522-9632-947CFB9C8179}" srcOrd="0" destOrd="0" presId="urn:microsoft.com/office/officeart/2005/8/layout/vList5"/>
    <dgm:cxn modelId="{936DE2D4-2A29-4241-9F8F-2F65A6EED71D}" type="presParOf" srcId="{EA5AAD03-FB11-4522-9632-947CFB9C8179}" destId="{1578E6D3-AB36-45CC-8706-66D091994E49}" srcOrd="0" destOrd="0" presId="urn:microsoft.com/office/officeart/2005/8/layout/vList5"/>
    <dgm:cxn modelId="{76B8F77F-F0D5-4851-815B-A499C2661316}" type="presParOf" srcId="{EA5AAD03-FB11-4522-9632-947CFB9C8179}" destId="{CF60B0E7-F5C4-4DD9-8626-170440D24665}" srcOrd="1" destOrd="0" presId="urn:microsoft.com/office/officeart/2005/8/layout/vList5"/>
    <dgm:cxn modelId="{5EB0583A-91A7-494B-B4C0-DB08EBB66C91}" type="presParOf" srcId="{D588615D-3AA2-4E07-A5AF-A663EC47C442}" destId="{984F71D8-CC75-4307-84B7-72796276914C}" srcOrd="1" destOrd="0" presId="urn:microsoft.com/office/officeart/2005/8/layout/vList5"/>
    <dgm:cxn modelId="{F6D2C0AA-BB8F-4133-9EF3-D30649357007}" type="presParOf" srcId="{D588615D-3AA2-4E07-A5AF-A663EC47C442}" destId="{0974A462-D9D1-4BBA-904B-833731EF70BD}" srcOrd="2" destOrd="0" presId="urn:microsoft.com/office/officeart/2005/8/layout/vList5"/>
    <dgm:cxn modelId="{E71668C9-2636-4B7E-9DB5-6A3E32E5E0AF}" type="presParOf" srcId="{0974A462-D9D1-4BBA-904B-833731EF70BD}" destId="{7A58479D-8F4B-4D2E-9DC7-EB7A74962FCA}" srcOrd="0" destOrd="0" presId="urn:microsoft.com/office/officeart/2005/8/layout/vList5"/>
    <dgm:cxn modelId="{125A9C69-509A-47D5-B6FF-8F50E50A79B9}" type="presParOf" srcId="{0974A462-D9D1-4BBA-904B-833731EF70BD}" destId="{F3DDE8D8-1124-4495-8447-FF84AD536AAC}" srcOrd="1" destOrd="0" presId="urn:microsoft.com/office/officeart/2005/8/layout/vList5"/>
    <dgm:cxn modelId="{AABDB029-E306-47DF-A513-92505AC2F417}" type="presParOf" srcId="{D588615D-3AA2-4E07-A5AF-A663EC47C442}" destId="{7FB791FD-3609-425C-8392-B15E58CB5131}" srcOrd="3" destOrd="0" presId="urn:microsoft.com/office/officeart/2005/8/layout/vList5"/>
    <dgm:cxn modelId="{698FB523-C0CE-4C5D-A2BF-535F144CDF14}" type="presParOf" srcId="{D588615D-3AA2-4E07-A5AF-A663EC47C442}" destId="{95A1ABD7-9951-4605-93B8-93055F229571}" srcOrd="4" destOrd="0" presId="urn:microsoft.com/office/officeart/2005/8/layout/vList5"/>
    <dgm:cxn modelId="{406E413F-9CB1-4466-97C1-A33CAA3CE463}" type="presParOf" srcId="{95A1ABD7-9951-4605-93B8-93055F229571}" destId="{4597736E-4AF4-47EF-B352-535D239680B8}" srcOrd="0" destOrd="0" presId="urn:microsoft.com/office/officeart/2005/8/layout/vList5"/>
    <dgm:cxn modelId="{5245524B-DB4C-4C11-8967-7541F6C77BDB}" type="presParOf" srcId="{95A1ABD7-9951-4605-93B8-93055F229571}" destId="{626AA872-D9DD-4198-90A0-E1B2034797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0B0E7-F5C4-4DD9-8626-170440D24665}">
      <dsp:nvSpPr>
        <dsp:cNvPr id="0" name=""/>
        <dsp:cNvSpPr/>
      </dsp:nvSpPr>
      <dsp:spPr>
        <a:xfrm rot="5400000">
          <a:off x="4503938" y="-1659415"/>
          <a:ext cx="1458954" cy="4925568"/>
        </a:xfrm>
        <a:prstGeom prst="round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Macroeconomic Risks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Specific Fiscal Risks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Long-Term Sustainability</a:t>
          </a:r>
        </a:p>
      </dsp:txBody>
      <dsp:txXfrm rot="-5400000">
        <a:off x="2841851" y="145112"/>
        <a:ext cx="4783128" cy="1316514"/>
      </dsp:txXfrm>
    </dsp:sp>
    <dsp:sp modelId="{1578E6D3-AB36-45CC-8706-66D091994E49}">
      <dsp:nvSpPr>
        <dsp:cNvPr id="0" name=""/>
        <dsp:cNvSpPr/>
      </dsp:nvSpPr>
      <dsp:spPr>
        <a:xfrm>
          <a:off x="0" y="2304"/>
          <a:ext cx="2770632" cy="1602127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Risk Disclosure &amp; Analysis</a:t>
          </a:r>
        </a:p>
      </dsp:txBody>
      <dsp:txXfrm>
        <a:off x="78209" y="80513"/>
        <a:ext cx="2614214" cy="1445709"/>
      </dsp:txXfrm>
    </dsp:sp>
    <dsp:sp modelId="{F3DDE8D8-1124-4495-8447-FF84AD536AAC}">
      <dsp:nvSpPr>
        <dsp:cNvPr id="0" name=""/>
        <dsp:cNvSpPr/>
      </dsp:nvSpPr>
      <dsp:spPr>
        <a:xfrm rot="5400000">
          <a:off x="4469130" y="159408"/>
          <a:ext cx="1528570" cy="4925568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Budgetary Contingencies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Asset and Liability Management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Guarantees, PPPs and Financial Sector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Natural Resources and Environmental</a:t>
          </a:r>
        </a:p>
      </dsp:txBody>
      <dsp:txXfrm rot="-5400000">
        <a:off x="2845250" y="1932526"/>
        <a:ext cx="4776330" cy="1379332"/>
      </dsp:txXfrm>
    </dsp:sp>
    <dsp:sp modelId="{7A58479D-8F4B-4D2E-9DC7-EB7A74962FCA}">
      <dsp:nvSpPr>
        <dsp:cNvPr id="0" name=""/>
        <dsp:cNvSpPr/>
      </dsp:nvSpPr>
      <dsp:spPr>
        <a:xfrm>
          <a:off x="0" y="1828825"/>
          <a:ext cx="2770632" cy="158673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Risk Management</a:t>
          </a:r>
        </a:p>
      </dsp:txBody>
      <dsp:txXfrm>
        <a:off x="77458" y="1906283"/>
        <a:ext cx="2615716" cy="1431817"/>
      </dsp:txXfrm>
    </dsp:sp>
    <dsp:sp modelId="{626AA872-D9DD-4198-90A0-E1B2034797B9}">
      <dsp:nvSpPr>
        <dsp:cNvPr id="0" name=""/>
        <dsp:cNvSpPr/>
      </dsp:nvSpPr>
      <dsp:spPr>
        <a:xfrm rot="5400000">
          <a:off x="4499702" y="1973116"/>
          <a:ext cx="1467427" cy="4925568"/>
        </a:xfrm>
        <a:prstGeom prst="roundRect">
          <a:avLst/>
        </a:prstGeom>
        <a:solidFill>
          <a:schemeClr val="tx2">
            <a:lumMod val="10000"/>
            <a:lumOff val="90000"/>
            <a:alpha val="9000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Sub-National Governments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Public Corporations</a:t>
          </a:r>
        </a:p>
      </dsp:txBody>
      <dsp:txXfrm rot="-5400000">
        <a:off x="2842266" y="3773820"/>
        <a:ext cx="4782300" cy="1324159"/>
      </dsp:txXfrm>
    </dsp:sp>
    <dsp:sp modelId="{4597736E-4AF4-47EF-B352-535D239680B8}">
      <dsp:nvSpPr>
        <dsp:cNvPr id="0" name=""/>
        <dsp:cNvSpPr/>
      </dsp:nvSpPr>
      <dsp:spPr>
        <a:xfrm>
          <a:off x="0" y="3639952"/>
          <a:ext cx="2770632" cy="1591894"/>
        </a:xfrm>
        <a:prstGeom prst="roundRect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Fiscal Coordination</a:t>
          </a:r>
        </a:p>
      </dsp:txBody>
      <dsp:txXfrm>
        <a:off x="77710" y="3717662"/>
        <a:ext cx="2615212" cy="1436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0.31039</cdr:x>
      <cdr:y>0.90972</cdr:y>
    </cdr:from>
    <cdr:to>
      <cdr:x>0.90871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8987" y="3918880"/>
          <a:ext cx="5106302" cy="388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tx1"/>
              </a:solidFill>
              <a:latin typeface="+mn-lt"/>
            </a:rPr>
            <a:t>Average</a:t>
          </a:r>
          <a:r>
            <a:rPr lang="en-US" sz="1800" baseline="0" dirty="0">
              <a:solidFill>
                <a:schemeClr val="tx1"/>
              </a:solidFill>
              <a:latin typeface="+mn-lt"/>
            </a:rPr>
            <a:t> fiscal cost (percent of GDP)</a:t>
          </a:r>
          <a:endParaRPr lang="en-US" sz="1800" dirty="0">
            <a:solidFill>
              <a:schemeClr val="tx1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0.00926</cdr:x>
      <cdr:y>0.11283</cdr:y>
    </cdr:from>
    <cdr:to>
      <cdr:x>0.07176</cdr:x>
      <cdr:y>0.83158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865361" y="1227473"/>
          <a:ext cx="2064097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tx1"/>
              </a:solidFill>
            </a:rPr>
            <a:t>Probability</a:t>
          </a:r>
          <a:r>
            <a:rPr lang="en-US" sz="1800" baseline="0" dirty="0">
              <a:solidFill>
                <a:schemeClr val="tx1"/>
              </a:solidFill>
            </a:rPr>
            <a:t> of occurrence (percent)</a:t>
          </a:r>
          <a:endParaRPr lang="en-US" sz="18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0.39416</cdr:x>
      <cdr:y>0.80556</cdr:y>
    </cdr:from>
    <cdr:to>
      <cdr:x>0.82818</cdr:x>
      <cdr:y>0.86815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64811" y="3891449"/>
          <a:ext cx="3154537" cy="302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dirty="0">
              <a:solidFill>
                <a:sysClr val="windowText" lastClr="000000"/>
              </a:solidFill>
            </a:rPr>
            <a:t>Percent </a:t>
          </a:r>
          <a:r>
            <a:rPr lang="en-US" sz="1400" b="0" dirty="0">
              <a:solidFill>
                <a:sysClr val="windowText" lastClr="000000"/>
              </a:solidFill>
            </a:rPr>
            <a:t>of</a:t>
          </a:r>
          <a:r>
            <a:rPr lang="en-US" sz="1600" b="0" dirty="0">
              <a:solidFill>
                <a:sysClr val="windowText" lastClr="000000"/>
              </a:solidFill>
            </a:rPr>
            <a:t> countries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0.30306</cdr:x>
      <cdr:y>0.57406</cdr:y>
    </cdr:from>
    <cdr:to>
      <cdr:x>0.79296</cdr:x>
      <cdr:y>0.67932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150" y="1576043"/>
          <a:ext cx="1631283" cy="2889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50" b="1">
              <a:solidFill>
                <a:srgbClr val="C00000"/>
              </a:solidFill>
            </a:rPr>
            <a:t>Stress </a:t>
          </a:r>
        </a:p>
        <a:p xmlns:a="http://schemas.openxmlformats.org/drawingml/2006/main">
          <a:pPr algn="ctr"/>
          <a:r>
            <a:rPr lang="en-US" sz="1050" b="1">
              <a:solidFill>
                <a:srgbClr val="C00000"/>
              </a:solidFill>
            </a:rPr>
            <a:t>(macro + CL)</a:t>
          </a:r>
        </a:p>
      </cdr:txBody>
    </cdr:sp>
  </cdr:relSizeAnchor>
  <cdr:relSizeAnchor xmlns:cdr="http://schemas.openxmlformats.org/drawingml/2006/chartDrawing">
    <cdr:from>
      <cdr:x>0.52478</cdr:x>
      <cdr:y>0.13236</cdr:y>
    </cdr:from>
    <cdr:to>
      <cdr:x>0.76685</cdr:x>
      <cdr:y>0.23023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747442" y="363377"/>
          <a:ext cx="806050" cy="268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>
              <a:solidFill>
                <a:srgbClr val="002060"/>
              </a:solidFill>
            </a:rPr>
            <a:t>Baseline</a:t>
          </a:r>
        </a:p>
      </cdr:txBody>
    </cdr:sp>
  </cdr:relSizeAnchor>
  <cdr:relSizeAnchor xmlns:cdr="http://schemas.openxmlformats.org/drawingml/2006/chartDrawing">
    <cdr:from>
      <cdr:x>0.65393</cdr:x>
      <cdr:y>0.35927</cdr:y>
    </cdr:from>
    <cdr:to>
      <cdr:x>0.89661</cdr:x>
      <cdr:y>0.46423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177463" y="986368"/>
          <a:ext cx="808083" cy="288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50" b="1" dirty="0">
              <a:solidFill>
                <a:schemeClr val="accent3"/>
              </a:solidFill>
            </a:rPr>
            <a:t>Macro only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0.46702</cdr:x>
      <cdr:y>0.11005</cdr:y>
    </cdr:from>
    <cdr:to>
      <cdr:x>0.95609</cdr:x>
      <cdr:y>0.22872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13242" y="302129"/>
          <a:ext cx="1375243" cy="3258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>
              <a:solidFill>
                <a:srgbClr val="C00000"/>
              </a:solidFill>
            </a:rPr>
            <a:t>Stress </a:t>
          </a:r>
        </a:p>
        <a:p xmlns:a="http://schemas.openxmlformats.org/drawingml/2006/main">
          <a:pPr algn="ctr"/>
          <a:r>
            <a:rPr lang="en-US" sz="1100" b="1">
              <a:solidFill>
                <a:srgbClr val="C00000"/>
              </a:solidFill>
            </a:rPr>
            <a:t>(macro + CL)</a:t>
          </a:r>
        </a:p>
      </cdr:txBody>
    </cdr:sp>
  </cdr:relSizeAnchor>
  <cdr:relSizeAnchor xmlns:cdr="http://schemas.openxmlformats.org/drawingml/2006/chartDrawing">
    <cdr:from>
      <cdr:x>0.6998</cdr:x>
      <cdr:y>0.66119</cdr:y>
    </cdr:from>
    <cdr:to>
      <cdr:x>0.95094</cdr:x>
      <cdr:y>0.76574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967818" y="1815267"/>
          <a:ext cx="706195" cy="287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>
              <a:solidFill>
                <a:srgbClr val="002060"/>
              </a:solidFill>
            </a:rPr>
            <a:t>Baseline</a:t>
          </a:r>
        </a:p>
      </cdr:txBody>
    </cdr:sp>
  </cdr:relSizeAnchor>
  <cdr:relSizeAnchor xmlns:cdr="http://schemas.openxmlformats.org/drawingml/2006/chartDrawing">
    <cdr:from>
      <cdr:x>0.74822</cdr:x>
      <cdr:y>0.37348</cdr:y>
    </cdr:from>
    <cdr:to>
      <cdr:x>1</cdr:x>
      <cdr:y>0.48561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28529" y="683029"/>
          <a:ext cx="615315" cy="205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>
              <a:solidFill>
                <a:schemeClr val="bg1">
                  <a:lumMod val="65000"/>
                </a:schemeClr>
              </a:solidFill>
            </a:rPr>
            <a:t>Macro only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0.65138</cdr:x>
      <cdr:y>0.12495</cdr:y>
    </cdr:from>
    <cdr:to>
      <cdr:x>0.86265</cdr:x>
      <cdr:y>0.22253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1388" y="310290"/>
          <a:ext cx="642649" cy="2423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>
              <a:solidFill>
                <a:srgbClr val="C00000"/>
              </a:solidFill>
            </a:rPr>
            <a:t>Stress</a:t>
          </a:r>
        </a:p>
      </cdr:txBody>
    </cdr:sp>
  </cdr:relSizeAnchor>
  <cdr:relSizeAnchor xmlns:cdr="http://schemas.openxmlformats.org/drawingml/2006/chartDrawing">
    <cdr:from>
      <cdr:x>0.68406</cdr:x>
      <cdr:y>0.63488</cdr:y>
    </cdr:from>
    <cdr:to>
      <cdr:x>1</cdr:x>
      <cdr:y>0.77272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80799" y="1576606"/>
          <a:ext cx="961037" cy="342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>
              <a:solidFill>
                <a:srgbClr val="002060"/>
              </a:solidFill>
            </a:rPr>
            <a:t>Baseline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0.38889</cdr:x>
      <cdr:y>0.14699</cdr:y>
    </cdr:from>
    <cdr:to>
      <cdr:x>1</cdr:x>
      <cdr:y>0.25861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4158" y="441678"/>
          <a:ext cx="2096523" cy="335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50" b="1">
              <a:solidFill>
                <a:srgbClr val="002060"/>
              </a:solidFill>
            </a:rPr>
            <a:t>Baseline Primary Exp (RHS)</a:t>
          </a:r>
        </a:p>
      </cdr:txBody>
    </cdr:sp>
  </cdr:relSizeAnchor>
  <cdr:relSizeAnchor xmlns:cdr="http://schemas.openxmlformats.org/drawingml/2006/chartDrawing">
    <cdr:from>
      <cdr:x>0.44841</cdr:x>
      <cdr:y>0.35567</cdr:y>
    </cdr:from>
    <cdr:to>
      <cdr:x>0.97131</cdr:x>
      <cdr:y>0.48046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76324" y="657224"/>
          <a:ext cx="1255104" cy="230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>
              <a:solidFill>
                <a:schemeClr val="bg1">
                  <a:lumMod val="65000"/>
                </a:schemeClr>
              </a:solidFill>
            </a:rPr>
            <a:t>Baseline Revenue (RHS)</a:t>
          </a:r>
        </a:p>
      </cdr:txBody>
    </cdr:sp>
  </cdr:relSizeAnchor>
  <cdr:relSizeAnchor xmlns:cdr="http://schemas.openxmlformats.org/drawingml/2006/chartDrawing">
    <cdr:from>
      <cdr:x>0.27039</cdr:x>
      <cdr:y>0.67042</cdr:y>
    </cdr:from>
    <cdr:to>
      <cdr:x>0.72207</cdr:x>
      <cdr:y>0.79552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9008" y="1238843"/>
          <a:ext cx="1084179" cy="231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>
              <a:solidFill>
                <a:srgbClr val="C00000"/>
              </a:solidFill>
            </a:rPr>
            <a:t>Deficit - shock (LHS)</a:t>
          </a:r>
        </a:p>
      </cdr:txBody>
    </cdr:sp>
  </cdr:relSizeAnchor>
  <cdr:relSizeAnchor xmlns:cdr="http://schemas.openxmlformats.org/drawingml/2006/chartDrawing">
    <cdr:from>
      <cdr:x>0.18033</cdr:x>
      <cdr:y>0.4428</cdr:y>
    </cdr:from>
    <cdr:to>
      <cdr:x>0.66807</cdr:x>
      <cdr:y>0.54815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18646" y="1330537"/>
          <a:ext cx="1673280" cy="316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>
              <a:solidFill>
                <a:srgbClr val="C00000"/>
              </a:solidFill>
            </a:rPr>
            <a:t>Deficit - baseline (LHS)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2.36739E-7</cdr:x>
      <cdr:y>0.0965</cdr:y>
    </cdr:from>
    <cdr:to>
      <cdr:x>0.23067</cdr:x>
      <cdr:y>0.26728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" y="255527"/>
          <a:ext cx="974349" cy="452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50" b="1"/>
            <a:t>Standard</a:t>
          </a:r>
          <a:br>
            <a:rPr lang="en-US" sz="1050" b="1"/>
          </a:br>
          <a:r>
            <a:rPr lang="en-US" sz="1050" b="1"/>
            <a:t>Balance sheet</a:t>
          </a:r>
        </a:p>
      </cdr:txBody>
    </cdr:sp>
  </cdr:relSizeAnchor>
  <cdr:relSizeAnchor xmlns:cdr="http://schemas.openxmlformats.org/drawingml/2006/chartDrawing">
    <cdr:from>
      <cdr:x>0</cdr:x>
      <cdr:y>0.36555</cdr:y>
    </cdr:from>
    <cdr:to>
      <cdr:x>0.25243</cdr:x>
      <cdr:y>0.52462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755556"/>
          <a:ext cx="828674" cy="328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/>
            <a:t>Discounted</a:t>
          </a:r>
          <a:r>
            <a:rPr lang="en-US" sz="1050" b="1" baseline="0"/>
            <a:t> Future Flows</a:t>
          </a:r>
          <a:endParaRPr lang="en-US" sz="1050" b="1"/>
        </a:p>
      </cdr:txBody>
    </cdr:sp>
  </cdr:relSizeAnchor>
  <cdr:relSizeAnchor xmlns:cdr="http://schemas.openxmlformats.org/drawingml/2006/chartDrawing">
    <cdr:from>
      <cdr:x>0</cdr:x>
      <cdr:y>0.71308</cdr:y>
    </cdr:from>
    <cdr:to>
      <cdr:x>0.25243</cdr:x>
      <cdr:y>0.87215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1473888"/>
          <a:ext cx="828674" cy="328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/>
            <a:t>Net Worth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4" y="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E3910EA-9193-408D-B3BA-D589F9E3B1CF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555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4" y="884555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1D1DA097-B1A5-4DF0-A80E-1A796CEBB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69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>
              <a:defRPr sz="1200"/>
            </a:lvl1pPr>
          </a:lstStyle>
          <a:p>
            <a:fld id="{31B75053-5796-42F1-8F19-C361B3ABA192}" type="datetimeFigureOut">
              <a:rPr lang="en-NZ" smtClean="0"/>
              <a:pPr/>
              <a:t>30/03/2017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2"/>
            <a:ext cx="5621020" cy="4190524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5046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1" y="8845046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r">
              <a:defRPr sz="1200"/>
            </a:lvl1pPr>
          </a:lstStyle>
          <a:p>
            <a:fld id="{1711F819-687E-4494-AB5E-09AAE101843C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753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740" y="4429624"/>
            <a:ext cx="5621648" cy="4190524"/>
          </a:xfrm>
          <a:noFill/>
          <a:ln/>
        </p:spPr>
        <p:txBody>
          <a:bodyPr/>
          <a:lstStyle/>
          <a:p>
            <a:pPr marL="226350" indent="-226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137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6159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6710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997" y="4189571"/>
            <a:ext cx="5619107" cy="511795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14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583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15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75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997" y="4421824"/>
            <a:ext cx="5619107" cy="48857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79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17</a:t>
            </a:fld>
            <a:endParaRPr lang="en-N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7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0040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740" y="4429624"/>
            <a:ext cx="5621648" cy="4190524"/>
          </a:xfrm>
          <a:noFill/>
          <a:ln/>
        </p:spPr>
        <p:txBody>
          <a:bodyPr/>
          <a:lstStyle/>
          <a:p>
            <a:pPr marL="226350" indent="-226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3355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60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081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AF4FCC-82E6-45DB-AB9C-C4F842C3998B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89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F9AA54-9948-49F1-8F52-13F1C2F33149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57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22676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95653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8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16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C3396-0693-48E5-A576-D7912668E7E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0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2E0E-2894-4D81-B7E4-A693AAF4F346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16129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>
              <a:solidFill>
                <a:srgbClr val="0000FF"/>
              </a:solidFill>
            </a:endParaRPr>
          </a:p>
        </p:txBody>
      </p:sp>
      <p:pic>
        <p:nvPicPr>
          <p:cNvPr id="8" name="Picture 9" descr="webpi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6175" y="5561013"/>
            <a:ext cx="175260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48E2-EF7B-4AB8-B286-FBD39E9AD6B3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6298B-E61A-455D-A2C5-7F1E03497807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57F-1894-472D-88D5-DA4693348409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1AD1-BEC9-4DA7-84CF-99E26682EB4F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8A11-4D09-418C-92F6-6B52C5982A59}" type="datetime1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CFA1-EA34-4E51-9BB1-50D8D0F6E7D9}" type="datetime1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0241-AF22-4970-AD07-39505417EC4A}" type="datetime1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9AFF-0A78-4E27-9BB9-4BBB8551DCFD}" type="datetime1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66DA-ADE2-419F-8D48-F0865D3E99CC}" type="datetime1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BE4C-0606-464C-BAF5-1672E68AE3C9}" type="datetime1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5C678B3-BBFC-4ABA-B172-4D9E27B0E6D5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1307806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>
              <a:solidFill>
                <a:srgbClr val="0000FF"/>
              </a:solidFill>
            </a:endParaRPr>
          </a:p>
        </p:txBody>
      </p:sp>
      <p:pic>
        <p:nvPicPr>
          <p:cNvPr id="9" name="Picture 4" descr="fadlogo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C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C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914400" y="18288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Strengthening Fiscal Risk Analysis &amp; Management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2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371600" y="3200400"/>
            <a:ext cx="6400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400" b="1">
                <a:solidFill>
                  <a:srgbClr val="CC66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99000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accent2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Fiscal Affairs Department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IMF</a:t>
            </a:r>
            <a:endParaRPr kumimoji="0" lang="en-US" sz="20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212165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Presentation to the PEMPAL Plenary Meeting of BCOP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rgbClr val="996600"/>
                </a:solidFill>
                <a:latin typeface="Arial"/>
                <a:cs typeface="Arial"/>
              </a:rPr>
              <a:t>Bishkek,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April 12, 2017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212165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kern="0" dirty="0">
                <a:solidFill>
                  <a:srgbClr val="990000"/>
                </a:solidFill>
                <a:latin typeface="Arial"/>
                <a:cs typeface="Arial"/>
              </a:rPr>
              <a:t>III. Understanding Fiscal Risks</a:t>
            </a:r>
            <a:br>
              <a:rPr lang="en-US" sz="2400" kern="0" dirty="0">
                <a:solidFill>
                  <a:srgbClr val="990000"/>
                </a:solidFill>
                <a:latin typeface="Arial"/>
                <a:cs typeface="Arial"/>
              </a:rPr>
            </a:br>
            <a:r>
              <a:rPr lang="en-US" sz="2400" b="0" kern="0" dirty="0">
                <a:solidFill>
                  <a:srgbClr val="17375E"/>
                </a:solidFill>
                <a:latin typeface="Arial"/>
                <a:cs typeface="Arial"/>
              </a:rPr>
              <a:t>Risk Matrix</a:t>
            </a:r>
            <a:endParaRPr lang="en-US" sz="2400" b="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447800"/>
            <a:ext cx="8229600" cy="523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32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16995"/>
            <a:ext cx="7470450" cy="1143000"/>
          </a:xfrm>
        </p:spPr>
        <p:txBody>
          <a:bodyPr anchor="b">
            <a:norm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III. Understanding Fiscal Risks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Disclosure of risks remains qualitative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96390"/>
            <a:ext cx="220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IMF Staff Estimates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5600" y="1390917"/>
            <a:ext cx="2933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7375E"/>
                </a:solidFill>
              </a:rPr>
              <a:t>Contingent Liabilities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451303"/>
              </p:ext>
            </p:extLst>
          </p:nvPr>
        </p:nvGraphicFramePr>
        <p:xfrm>
          <a:off x="656617" y="1740842"/>
          <a:ext cx="7268184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853" y="5959433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Quantitative Analysis of Risk</a:t>
            </a:r>
          </a:p>
        </p:txBody>
      </p:sp>
      <p:sp>
        <p:nvSpPr>
          <p:cNvPr id="7" name="Rectangle 6"/>
          <p:cNvSpPr/>
          <p:nvPr/>
        </p:nvSpPr>
        <p:spPr>
          <a:xfrm>
            <a:off x="1178171" y="6068692"/>
            <a:ext cx="228600" cy="8926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07380" y="5959435"/>
            <a:ext cx="2337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Qualitative Discussion of Risk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55381" y="6068692"/>
            <a:ext cx="228600" cy="892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4569" y="5959435"/>
            <a:ext cx="1452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 No Disclosure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4569" y="6068694"/>
            <a:ext cx="228600" cy="8926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027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98" y="152400"/>
            <a:ext cx="8453902" cy="1143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III. Understanding Fiscal Risks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Analysis of fiscal risks is limited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898" y="2091267"/>
            <a:ext cx="4240993" cy="3852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091267"/>
            <a:ext cx="4225202" cy="3886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306" y="1444936"/>
            <a:ext cx="2628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17375E"/>
                </a:solidFill>
              </a:rPr>
              <a:t>Macro-fiscal Risk Analysis</a:t>
            </a:r>
          </a:p>
          <a:p>
            <a:r>
              <a:rPr lang="en-US" dirty="0">
                <a:solidFill>
                  <a:srgbClr val="17375E"/>
                </a:solidFill>
              </a:rPr>
              <a:t>(percent of countries)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9253" y="1444936"/>
            <a:ext cx="3343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17375E"/>
                </a:solidFill>
              </a:rPr>
              <a:t>Long-term Sustainability Analysis</a:t>
            </a:r>
          </a:p>
          <a:p>
            <a:pPr algn="ctr"/>
            <a:r>
              <a:rPr lang="en-US" dirty="0">
                <a:solidFill>
                  <a:srgbClr val="17375E"/>
                </a:solidFill>
              </a:rPr>
              <a:t>(percent of countries) </a:t>
            </a:r>
          </a:p>
        </p:txBody>
      </p:sp>
    </p:spTree>
    <p:extLst>
      <p:ext uri="{BB962C8B-B14F-4D97-AF65-F5344CB8AC3E}">
        <p14:creationId xmlns:p14="http://schemas.microsoft.com/office/powerpoint/2010/main" val="160472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III. Understanding Fiscal Risks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17375E"/>
                </a:solidFill>
              </a:rPr>
              <a:t>More Integrated Approach to Fiscal Risk Analysis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Fiscal Stress Testing can be used to test the resilience of public balance sheets   </a:t>
            </a:r>
          </a:p>
          <a:p>
            <a:r>
              <a:rPr lang="en-US" b="1" dirty="0"/>
              <a:t>Features of stress test: </a:t>
            </a:r>
          </a:p>
          <a:p>
            <a:pPr lvl="1"/>
            <a:r>
              <a:rPr lang="en-US" dirty="0"/>
              <a:t>Focus on more extreme events; rather than year-to-year volatility </a:t>
            </a:r>
          </a:p>
          <a:p>
            <a:pPr lvl="1"/>
            <a:r>
              <a:rPr lang="en-US" dirty="0"/>
              <a:t>Explore a range of correlated shocks in an integrated way</a:t>
            </a:r>
          </a:p>
          <a:p>
            <a:pPr lvl="1"/>
            <a:r>
              <a:rPr lang="en-US" dirty="0"/>
              <a:t>Combine macroeconomic shocks with contingent liability realization</a:t>
            </a:r>
          </a:p>
          <a:p>
            <a:pPr lvl="1"/>
            <a:r>
              <a:rPr lang="en-US" dirty="0"/>
              <a:t>Analyze impact on future flows, assets and liabilities (including valuation changes)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19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39398" y="192366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Debt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(Percent of GDP)</a:t>
            </a:r>
            <a:endParaRPr lang="en-US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44586"/>
            <a:ext cx="7848600" cy="950814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III. Understanding Fiscal Risks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17375E"/>
                </a:solidFill>
              </a:rPr>
              <a:t>IMF’s fiscal stress test: fiscal balance and debt shocks</a:t>
            </a: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175626"/>
            <a:ext cx="655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b="0" dirty="0">
                <a:solidFill>
                  <a:prstClr val="black"/>
                </a:solidFill>
                <a:latin typeface="Calibri"/>
                <a:cs typeface="+mn-cs"/>
              </a:rPr>
              <a:t>Source: IMF (2016) “Analyzing and Managing Fiscal Risks – Best Practices,” IMF Policy Paper, June </a:t>
            </a:r>
            <a:r>
              <a:rPr lang="en-US" sz="1100" b="0" dirty="0">
                <a:solidFill>
                  <a:schemeClr val="tx1"/>
                </a:solidFill>
              </a:rPr>
              <a:t>(Washington: International Monetary Fund).</a:t>
            </a:r>
            <a:r>
              <a:rPr lang="en-US" sz="1100" b="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  <a:cs typeface="+mn-cs"/>
              </a:rPr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192366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Fiscal Balance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(Percent of GDP)</a:t>
            </a:r>
            <a:endParaRPr lang="en-US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37318" y="1295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AA141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Peru Illustrative Stress Test</a:t>
            </a:r>
            <a:endParaRPr lang="en-US" sz="1800" dirty="0">
              <a:solidFill>
                <a:srgbClr val="AA141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256060" y="2422420"/>
          <a:ext cx="4214857" cy="3383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4760999" y="2508922"/>
          <a:ext cx="3951739" cy="338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256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44586"/>
            <a:ext cx="7848600" cy="95081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III. Understanding Fiscal Risks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17375E"/>
                </a:solidFill>
              </a:rPr>
              <a:t>IMF’s fiscal stress test: liquidity and fiscal burden</a:t>
            </a: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9224" y="212162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Fiscal Burden: Interest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(Percent of Revenue)</a:t>
            </a:r>
            <a:endParaRPr lang="en-US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  <a:cs typeface="+mn-cs"/>
              </a:rPr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024" y="212162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Gross Financing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(Percent of GDP)</a:t>
            </a:r>
            <a:endParaRPr lang="en-US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1400882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AA141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Peru Illustrative Stress Test</a:t>
            </a:r>
            <a:endParaRPr lang="en-US" sz="1800" dirty="0">
              <a:solidFill>
                <a:srgbClr val="AA141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152400" y="2590800"/>
          <a:ext cx="4267200" cy="342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4738234" y="2714596"/>
          <a:ext cx="3974504" cy="3152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" y="6175626"/>
            <a:ext cx="655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b="0" dirty="0">
                <a:solidFill>
                  <a:prstClr val="black"/>
                </a:solidFill>
                <a:latin typeface="Calibri"/>
                <a:cs typeface="+mn-cs"/>
              </a:rPr>
              <a:t>Source: IMF (2016) “Analyzing and Managing Fiscal Risks – Best Practices,” IMF Policy Paper, June </a:t>
            </a:r>
            <a:r>
              <a:rPr lang="en-US" sz="1100" b="0" dirty="0">
                <a:solidFill>
                  <a:schemeClr val="tx1"/>
                </a:solidFill>
              </a:rPr>
              <a:t>(Washington: International Monetary Fund).</a:t>
            </a:r>
            <a:r>
              <a:rPr lang="en-US" sz="1100" b="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4752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44586"/>
            <a:ext cx="7848600" cy="95081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III. Understanding Fiscal Risks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17375E"/>
                </a:solidFill>
              </a:rPr>
              <a:t>IMF’s fiscal stress test: solvency</a:t>
            </a: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1968029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Solvency: Net Financial Worth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(Percent of 2017 GDP)</a:t>
            </a:r>
            <a:endParaRPr lang="en-US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1400882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AA141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Peru Illustrative Stress Test</a:t>
            </a:r>
            <a:endParaRPr lang="en-US" sz="1800" dirty="0">
              <a:solidFill>
                <a:srgbClr val="AA141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89722" y="2468923"/>
          <a:ext cx="3886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968029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Long-Run Projections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1737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(Percent of GDP)</a:t>
            </a:r>
            <a:endParaRPr lang="en-US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4419600" y="2552803"/>
          <a:ext cx="4724400" cy="339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57200" y="6175626"/>
            <a:ext cx="655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b="0" dirty="0">
                <a:solidFill>
                  <a:prstClr val="black"/>
                </a:solidFill>
                <a:latin typeface="Calibri"/>
                <a:cs typeface="+mn-cs"/>
              </a:rPr>
              <a:t>Source: IMF (2016) “Analyzing and Managing Fiscal Risks – Best Practices,” IMF Policy Paper, June </a:t>
            </a:r>
            <a:r>
              <a:rPr lang="en-US" sz="1100" b="0" dirty="0">
                <a:solidFill>
                  <a:schemeClr val="tx1"/>
                </a:solidFill>
              </a:rPr>
              <a:t>(Washington: International Monetary Fund).</a:t>
            </a:r>
            <a:r>
              <a:rPr lang="en-US" sz="1100" b="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560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686800" cy="762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IV. Fiscal Risk Management: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17375E"/>
                </a:solidFill>
              </a:rPr>
              <a:t>Fiscal Risk Management Toolkit</a:t>
            </a:r>
            <a:endParaRPr lang="en-US" sz="2400" dirty="0">
              <a:solidFill>
                <a:srgbClr val="00206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905000" y="3007430"/>
            <a:ext cx="5305641" cy="912012"/>
            <a:chOff x="235189" y="2672688"/>
            <a:chExt cx="8070609" cy="912012"/>
          </a:xfrm>
        </p:grpSpPr>
        <p:sp>
          <p:nvSpPr>
            <p:cNvPr id="45" name="Rounded Rectangle 44"/>
            <p:cNvSpPr/>
            <p:nvPr/>
          </p:nvSpPr>
          <p:spPr>
            <a:xfrm>
              <a:off x="2971798" y="2788220"/>
              <a:ext cx="5334000" cy="780295"/>
            </a:xfrm>
            <a:prstGeom prst="roundRect">
              <a:avLst/>
            </a:prstGeom>
            <a:solidFill>
              <a:srgbClr val="FF4F4B"/>
            </a:solidFill>
            <a:ln w="38100">
              <a:solidFill>
                <a:srgbClr val="FF4F4B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Cap Exposure 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Regulate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Transfer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5189" y="2672688"/>
              <a:ext cx="2736608" cy="91201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prstClr val="white"/>
                  </a:solidFill>
                </a:rPr>
                <a:t>STEP 2: MITIGATE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05000" y="4033810"/>
            <a:ext cx="5334001" cy="903222"/>
            <a:chOff x="228600" y="3735618"/>
            <a:chExt cx="8077198" cy="903222"/>
          </a:xfrm>
        </p:grpSpPr>
        <p:sp>
          <p:nvSpPr>
            <p:cNvPr id="31" name="Rounded Rectangle 30"/>
            <p:cNvSpPr/>
            <p:nvPr/>
          </p:nvSpPr>
          <p:spPr>
            <a:xfrm>
              <a:off x="2971798" y="3841505"/>
              <a:ext cx="5334000" cy="767674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166688">
                <a:buFont typeface="Arial" panose="020B0604020202020204" pitchFamily="34" charset="0"/>
                <a:buChar char="•"/>
                <a:tabLst>
                  <a:tab pos="228600" algn="l"/>
                </a:tabLst>
              </a:pPr>
              <a:r>
                <a:rPr lang="en-US" sz="1400" b="1" dirty="0">
                  <a:solidFill>
                    <a:schemeClr val="bg1"/>
                  </a:solidFill>
                </a:rPr>
                <a:t>Expense </a:t>
              </a:r>
            </a:p>
            <a:p>
              <a:pPr marL="228600" indent="-166688">
                <a:buFont typeface="Arial" panose="020B0604020202020204" pitchFamily="34" charset="0"/>
                <a:buChar char="•"/>
                <a:tabLst>
                  <a:tab pos="228600" algn="l"/>
                </a:tabLst>
              </a:pPr>
              <a:r>
                <a:rPr lang="en-US" sz="1400" b="1" dirty="0">
                  <a:solidFill>
                    <a:schemeClr val="bg1"/>
                  </a:solidFill>
                </a:rPr>
                <a:t>Budget contingencies</a:t>
              </a:r>
            </a:p>
            <a:p>
              <a:pPr marL="228600" indent="-166688">
                <a:buFont typeface="Arial" panose="020B0604020202020204" pitchFamily="34" charset="0"/>
                <a:buChar char="•"/>
                <a:tabLst>
                  <a:tab pos="228600" algn="l"/>
                </a:tabLst>
              </a:pPr>
              <a:r>
                <a:rPr lang="en-US" sz="1400" b="1" dirty="0">
                  <a:solidFill>
                    <a:schemeClr val="bg1"/>
                  </a:solidFill>
                </a:rPr>
                <a:t>Buffer funds 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8600" y="3735618"/>
              <a:ext cx="2743198" cy="90322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prstClr val="white"/>
                  </a:solidFill>
                </a:rPr>
                <a:t>STEP 3: PROVISION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15886" y="5160725"/>
            <a:ext cx="5334001" cy="903222"/>
            <a:chOff x="228600" y="4805943"/>
            <a:chExt cx="8077198" cy="903222"/>
          </a:xfrm>
        </p:grpSpPr>
        <p:sp>
          <p:nvSpPr>
            <p:cNvPr id="53" name="Rounded Rectangle 52"/>
            <p:cNvSpPr/>
            <p:nvPr/>
          </p:nvSpPr>
          <p:spPr>
            <a:xfrm>
              <a:off x="2971799" y="4889297"/>
              <a:ext cx="5333999" cy="75094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Account for in setting fiscal objectives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8600" y="4805943"/>
              <a:ext cx="2743198" cy="90322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prstClr val="white"/>
                  </a:solidFill>
                </a:rPr>
                <a:t>STEP 4: ACCOMMODATE RESIDUAL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905000" y="1981200"/>
            <a:ext cx="5334000" cy="912012"/>
            <a:chOff x="228600" y="1632680"/>
            <a:chExt cx="8077199" cy="912012"/>
          </a:xfrm>
        </p:grpSpPr>
        <p:sp>
          <p:nvSpPr>
            <p:cNvPr id="90" name="Rounded Rectangle 89"/>
            <p:cNvSpPr/>
            <p:nvPr/>
          </p:nvSpPr>
          <p:spPr>
            <a:xfrm>
              <a:off x="2971798" y="1678199"/>
              <a:ext cx="5334001" cy="82097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Identify risks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Calculate exposure and likelihood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Weigh costs and benefits of intervention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8600" y="1632680"/>
              <a:ext cx="2743198" cy="912012"/>
            </a:xfrm>
            <a:prstGeom prst="rect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prstClr val="white"/>
                  </a:solidFill>
                </a:rPr>
                <a:t>STEP 1: IDENTIFY AND QUANTIFY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905000" y="1981200"/>
            <a:ext cx="5344887" cy="4082747"/>
            <a:chOff x="1905000" y="1603497"/>
            <a:chExt cx="5344887" cy="4082747"/>
          </a:xfrm>
        </p:grpSpPr>
        <p:grpSp>
          <p:nvGrpSpPr>
            <p:cNvPr id="50" name="Group 49"/>
            <p:cNvGrpSpPr/>
            <p:nvPr/>
          </p:nvGrpSpPr>
          <p:grpSpPr>
            <a:xfrm>
              <a:off x="1905000" y="2629727"/>
              <a:ext cx="5305641" cy="912012"/>
              <a:chOff x="235189" y="2672688"/>
              <a:chExt cx="8070609" cy="912012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2971798" y="2788220"/>
                <a:ext cx="5334000" cy="780295"/>
              </a:xfrm>
              <a:prstGeom prst="roundRect">
                <a:avLst/>
              </a:prstGeom>
              <a:solidFill>
                <a:srgbClr val="FF4F4B"/>
              </a:solidFill>
              <a:ln w="38100">
                <a:solidFill>
                  <a:srgbClr val="FF4F4B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Cap Exposure 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Regulate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Transfer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35189" y="2672688"/>
                <a:ext cx="2736608" cy="91201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prstClr val="white"/>
                    </a:solidFill>
                  </a:rPr>
                  <a:t>STEP 2: MITIGATE</a:t>
                </a:r>
                <a:endParaRPr lang="en-US" sz="12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905000" y="3656107"/>
              <a:ext cx="5334001" cy="903222"/>
              <a:chOff x="228600" y="3735618"/>
              <a:chExt cx="8077198" cy="903222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2971798" y="3841505"/>
                <a:ext cx="5334000" cy="767674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28600" indent="-166688">
                  <a:buFont typeface="Arial" panose="020B0604020202020204" pitchFamily="34" charset="0"/>
                  <a:buChar char="•"/>
                  <a:tabLst>
                    <a:tab pos="228600" algn="l"/>
                  </a:tabLst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Expense 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  <a:tabLst>
                    <a:tab pos="228600" algn="l"/>
                  </a:tabLst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Budget contingencies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  <a:tabLst>
                    <a:tab pos="228600" algn="l"/>
                  </a:tabLst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Buffer funds 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8600" y="3735618"/>
                <a:ext cx="2743198" cy="903222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prstClr val="white"/>
                    </a:solidFill>
                  </a:rPr>
                  <a:t>STEP 3: PROVISION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1915886" y="4783022"/>
              <a:ext cx="5334001" cy="903222"/>
              <a:chOff x="228600" y="4805943"/>
              <a:chExt cx="8077198" cy="903222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2971799" y="4889297"/>
                <a:ext cx="5333999" cy="750946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Account for in setting fiscal objectives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28600" y="4805943"/>
                <a:ext cx="2743198" cy="90322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prstClr val="white"/>
                    </a:solidFill>
                  </a:rPr>
                  <a:t>STEP 4: ACCOMMODATE RESIDUAL</a:t>
                </a: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1905000" y="1603497"/>
              <a:ext cx="5334000" cy="912012"/>
              <a:chOff x="228600" y="1632680"/>
              <a:chExt cx="8077199" cy="912012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2971798" y="1678199"/>
                <a:ext cx="5334001" cy="820973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Identify risks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Calculate exposure and likelihood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Weigh costs and benefits of intervention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28600" y="1632680"/>
                <a:ext cx="2743198" cy="912012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prstClr val="white"/>
                    </a:solidFill>
                  </a:rPr>
                  <a:t>STEP 1: IDENTIFY AND QUANTIFY</a:t>
                </a: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804740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IV. Fiscal Risk Management:</a:t>
            </a:r>
            <a:br>
              <a:rPr lang="en-US" sz="2400" dirty="0">
                <a:solidFill>
                  <a:srgbClr val="990000"/>
                </a:solidFill>
              </a:rPr>
            </a:br>
            <a:r>
              <a:rPr lang="en-US" sz="2400" dirty="0">
                <a:solidFill>
                  <a:srgbClr val="17375E"/>
                </a:solidFill>
              </a:rPr>
              <a:t>Institutional frameworks need Strengthening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8073" y="1600200"/>
            <a:ext cx="798785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65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914400" y="18288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2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914400" y="3200400"/>
            <a:ext cx="7239000" cy="239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400" b="1">
                <a:solidFill>
                  <a:srgbClr val="CC66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99000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accent2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THANK YOU FOR YOUR ATTENTION!</a:t>
            </a:r>
            <a:endParaRPr kumimoji="0" lang="en-GB" sz="2800" i="0" u="none" strike="noStrike" kern="0" cap="none" spc="0" normalizeH="0" baseline="0" noProof="0" dirty="0">
              <a:ln>
                <a:noFill/>
              </a:ln>
              <a:solidFill>
                <a:srgbClr val="212165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969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143000"/>
          </a:xfrm>
        </p:spPr>
        <p:txBody>
          <a:bodyPr anchor="b">
            <a:normAutofit/>
          </a:bodyPr>
          <a:lstStyle/>
          <a:p>
            <a:r>
              <a:rPr lang="en-US" sz="2800" dirty="0">
                <a:solidFill>
                  <a:srgbClr val="990000"/>
                </a:solidFill>
              </a:rPr>
              <a:t>I. Outline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en-US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2400" b="1" dirty="0">
                <a:solidFill>
                  <a:srgbClr val="990000"/>
                </a:solidFill>
              </a:rPr>
              <a:t>Why Fiscal Risks Matter</a:t>
            </a:r>
          </a:p>
          <a:p>
            <a:pPr marL="571500" indent="-571500">
              <a:buFont typeface="+mj-lt"/>
              <a:buAutoNum type="romanUcPeriod"/>
            </a:pPr>
            <a:endParaRPr lang="en-US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2400" b="1" dirty="0">
                <a:solidFill>
                  <a:srgbClr val="990000"/>
                </a:solidFill>
              </a:rPr>
              <a:t>Characteristics of Fiscal Risks</a:t>
            </a:r>
          </a:p>
          <a:p>
            <a:pPr marL="571500" indent="-571500">
              <a:buFont typeface="+mj-lt"/>
              <a:buAutoNum type="romanUcPeriod"/>
            </a:pPr>
            <a:endParaRPr lang="en-US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2400" b="1" dirty="0">
                <a:solidFill>
                  <a:srgbClr val="990000"/>
                </a:solidFill>
              </a:rPr>
              <a:t>Understanding Fiscal Risks</a:t>
            </a:r>
          </a:p>
          <a:p>
            <a:pPr marL="571500" indent="-571500">
              <a:buFont typeface="+mj-lt"/>
              <a:buAutoNum type="romanUcPeriod"/>
            </a:pPr>
            <a:endParaRPr lang="en-US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2400" b="1" dirty="0">
                <a:solidFill>
                  <a:srgbClr val="990000"/>
                </a:solidFill>
              </a:rPr>
              <a:t>Fiscal Risks Management </a:t>
            </a:r>
          </a:p>
          <a:p>
            <a:pPr marL="571500" indent="-571500">
              <a:buFont typeface="+mj-lt"/>
              <a:buAutoNum type="romanUcPeriod"/>
            </a:pPr>
            <a:endParaRPr lang="en-US" sz="2400" b="1" dirty="0">
              <a:solidFill>
                <a:srgbClr val="99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3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Sources of Fiscal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Definition: The possibility of fiscal outcomes deviating from expectations (budget forecasts)</a:t>
            </a:r>
          </a:p>
          <a:p>
            <a:r>
              <a:rPr lang="en-US" dirty="0"/>
              <a:t>Risks arise from:</a:t>
            </a:r>
          </a:p>
          <a:p>
            <a:pPr lvl="1"/>
            <a:r>
              <a:rPr lang="en-US" dirty="0"/>
              <a:t>Macroeconomic shocks (General fiscal risks)</a:t>
            </a:r>
          </a:p>
          <a:p>
            <a:pPr lvl="1"/>
            <a:r>
              <a:rPr lang="en-US" dirty="0"/>
              <a:t>Realization of contingent liabilities (Specific fiscal risks)</a:t>
            </a:r>
          </a:p>
          <a:p>
            <a:pPr lvl="2"/>
            <a:r>
              <a:rPr lang="en-US" dirty="0"/>
              <a:t>Explicit contingent liabilities (e.g. calls on guarantees, legal claims)</a:t>
            </a:r>
          </a:p>
          <a:p>
            <a:pPr lvl="2"/>
            <a:r>
              <a:rPr lang="en-US" dirty="0"/>
              <a:t>Implicit contingent liabilities (e.g. banking crisis)</a:t>
            </a:r>
          </a:p>
          <a:p>
            <a:pPr lvl="1"/>
            <a:r>
              <a:rPr lang="en-US" dirty="0"/>
              <a:t>Institutional weaknesses – that constrain the effectiveness of fiscal risk management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3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I. Sources of Fiscal Risks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32E8C9-A9B9-410A-B9E5-079891C47255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2057400"/>
          <a:ext cx="7088186" cy="4572000"/>
        </p:xfrm>
        <a:graphic>
          <a:graphicData uri="http://schemas.openxmlformats.org/drawingml/2006/table">
            <a:tbl>
              <a:tblPr/>
              <a:tblGrid>
                <a:gridCol w="2392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295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FRA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DEU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NLD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ESP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PRT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GBR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USA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GRC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IRL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ISL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AVE*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Underlying fiscal position 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3.2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-2.4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11.3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16.3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10.9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47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Revisions to 2007 deficit &amp; debt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Changes to government boundary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91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Cash-accrual adjustments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-1.3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Exogenous shocks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12.8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14.2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15.4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17.0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40.0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60.2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39.5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934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Macroeconomic shocks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38.4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-3.3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639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Financial sector interventions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42.8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Policy changes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-8.0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-9.9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-4.3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 factors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-6.7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21.6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3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Unforecast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Increase in Debt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14.4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27.8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28.0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41.7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59.1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67.7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26.4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* GDP-weighted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average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465" name="TextBox 5"/>
          <p:cNvSpPr txBox="1">
            <a:spLocks noChangeArrowheads="1"/>
          </p:cNvSpPr>
          <p:nvPr/>
        </p:nvSpPr>
        <p:spPr bwMode="auto">
          <a:xfrm>
            <a:off x="750888" y="1392238"/>
            <a:ext cx="6194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>
                <a:solidFill>
                  <a:srgbClr val="000000"/>
                </a:solidFill>
              </a:rPr>
              <a:t>Sources of Unexpected Increase in General Government Debt</a:t>
            </a:r>
          </a:p>
          <a:p>
            <a:pPr algn="ctr"/>
            <a:r>
              <a:rPr lang="en-US" altLang="en-US" sz="1600">
                <a:solidFill>
                  <a:srgbClr val="000000"/>
                </a:solidFill>
              </a:rPr>
              <a:t>(percent of GDP, 2007-2010)</a:t>
            </a:r>
          </a:p>
        </p:txBody>
      </p:sp>
      <p:sp>
        <p:nvSpPr>
          <p:cNvPr id="13466" name="Rounded Rectangular Callout 6"/>
          <p:cNvSpPr>
            <a:spLocks noChangeArrowheads="1"/>
          </p:cNvSpPr>
          <p:nvPr/>
        </p:nvSpPr>
        <p:spPr bwMode="auto">
          <a:xfrm>
            <a:off x="7772400" y="2609850"/>
            <a:ext cx="1219200" cy="406400"/>
          </a:xfrm>
          <a:prstGeom prst="wedgeRoundRectCallout">
            <a:avLst>
              <a:gd name="adj1" fmla="val -79181"/>
              <a:gd name="adj2" fmla="val 22222"/>
              <a:gd name="adj3" fmla="val 16667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solidFill>
                  <a:schemeClr val="bg1"/>
                </a:solidFill>
              </a:rPr>
              <a:t>Unreported Deficits</a:t>
            </a:r>
          </a:p>
        </p:txBody>
      </p:sp>
      <p:sp>
        <p:nvSpPr>
          <p:cNvPr id="13467" name="Rounded Rectangular Callout 7"/>
          <p:cNvSpPr>
            <a:spLocks noChangeArrowheads="1"/>
          </p:cNvSpPr>
          <p:nvPr/>
        </p:nvSpPr>
        <p:spPr bwMode="auto">
          <a:xfrm>
            <a:off x="7772400" y="3116263"/>
            <a:ext cx="1219200" cy="304800"/>
          </a:xfrm>
          <a:prstGeom prst="wedgeRoundRectCallout">
            <a:avLst>
              <a:gd name="adj1" fmla="val -78472"/>
              <a:gd name="adj2" fmla="val 22222"/>
              <a:gd name="adj3" fmla="val 16667"/>
            </a:avLst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solidFill>
                  <a:schemeClr val="bg1"/>
                </a:solidFill>
              </a:rPr>
              <a:t>SoEs &amp; PPPs</a:t>
            </a:r>
          </a:p>
        </p:txBody>
      </p:sp>
      <p:sp>
        <p:nvSpPr>
          <p:cNvPr id="13468" name="Rounded Rectangular Callout 8"/>
          <p:cNvSpPr>
            <a:spLocks noChangeArrowheads="1"/>
          </p:cNvSpPr>
          <p:nvPr/>
        </p:nvSpPr>
        <p:spPr bwMode="auto">
          <a:xfrm>
            <a:off x="7786688" y="3632200"/>
            <a:ext cx="1219200" cy="304800"/>
          </a:xfrm>
          <a:prstGeom prst="wedgeRoundRectCallout">
            <a:avLst>
              <a:gd name="adj1" fmla="val -79116"/>
              <a:gd name="adj2" fmla="val -19259"/>
              <a:gd name="adj3" fmla="val 16667"/>
            </a:avLst>
          </a:prstGeom>
          <a:solidFill>
            <a:srgbClr val="99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solidFill>
                  <a:schemeClr val="bg1"/>
                </a:solidFill>
              </a:rPr>
              <a:t>Arrears </a:t>
            </a:r>
          </a:p>
        </p:txBody>
      </p:sp>
      <p:sp>
        <p:nvSpPr>
          <p:cNvPr id="13469" name="Rounded Rectangular Callout 9"/>
          <p:cNvSpPr>
            <a:spLocks noChangeArrowheads="1"/>
          </p:cNvSpPr>
          <p:nvPr/>
        </p:nvSpPr>
        <p:spPr bwMode="auto">
          <a:xfrm>
            <a:off x="7772400" y="4186238"/>
            <a:ext cx="1219200" cy="342900"/>
          </a:xfrm>
          <a:prstGeom prst="wedgeRoundRectCallout">
            <a:avLst>
              <a:gd name="adj1" fmla="val -78472"/>
              <a:gd name="adj2" fmla="val 22222"/>
              <a:gd name="adj3" fmla="val 16667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solidFill>
                  <a:schemeClr val="bg1"/>
                </a:solidFill>
              </a:rPr>
              <a:t>Macroeconomic Risks </a:t>
            </a:r>
          </a:p>
        </p:txBody>
      </p:sp>
      <p:sp>
        <p:nvSpPr>
          <p:cNvPr id="13470" name="Rounded Rectangular Callout 10"/>
          <p:cNvSpPr>
            <a:spLocks noChangeArrowheads="1"/>
          </p:cNvSpPr>
          <p:nvPr/>
        </p:nvSpPr>
        <p:spPr bwMode="auto">
          <a:xfrm>
            <a:off x="7785100" y="4713288"/>
            <a:ext cx="1219200" cy="342900"/>
          </a:xfrm>
          <a:prstGeom prst="wedgeRoundRectCallout">
            <a:avLst>
              <a:gd name="adj1" fmla="val -77431"/>
              <a:gd name="adj2" fmla="val -17037"/>
              <a:gd name="adj3" fmla="val 16667"/>
            </a:avLst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solidFill>
                  <a:schemeClr val="bg1"/>
                </a:solidFill>
              </a:rPr>
              <a:t>Contingent Liabilities</a:t>
            </a:r>
          </a:p>
        </p:txBody>
      </p:sp>
      <p:sp>
        <p:nvSpPr>
          <p:cNvPr id="13471" name="Rounded Rectangular Callout 11"/>
          <p:cNvSpPr>
            <a:spLocks noChangeArrowheads="1"/>
          </p:cNvSpPr>
          <p:nvPr/>
        </p:nvSpPr>
        <p:spPr bwMode="auto">
          <a:xfrm>
            <a:off x="7810500" y="5160963"/>
            <a:ext cx="1219200" cy="381000"/>
          </a:xfrm>
          <a:prstGeom prst="wedgeRoundRectCallout">
            <a:avLst>
              <a:gd name="adj1" fmla="val -77315"/>
              <a:gd name="adj2" fmla="val -17653"/>
              <a:gd name="adj3" fmla="val 16667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000">
                <a:solidFill>
                  <a:schemeClr val="bg1"/>
                </a:solidFill>
              </a:rPr>
              <a:t>Stimulus / Consolidation</a:t>
            </a:r>
          </a:p>
        </p:txBody>
      </p:sp>
      <p:sp>
        <p:nvSpPr>
          <p:cNvPr id="13472" name="TextBox 12"/>
          <p:cNvSpPr txBox="1">
            <a:spLocks noChangeArrowheads="1"/>
          </p:cNvSpPr>
          <p:nvPr/>
        </p:nvSpPr>
        <p:spPr bwMode="auto">
          <a:xfrm>
            <a:off x="7554913" y="1976438"/>
            <a:ext cx="1512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Issues Revealed by the Crisis</a:t>
            </a:r>
          </a:p>
        </p:txBody>
      </p:sp>
    </p:spTree>
    <p:extLst>
      <p:ext uri="{BB962C8B-B14F-4D97-AF65-F5344CB8AC3E}">
        <p14:creationId xmlns:p14="http://schemas.microsoft.com/office/powerpoint/2010/main" val="106764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I. Fiscal costs of contingent liability realizations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315913" y="6432550"/>
            <a:ext cx="701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rgbClr val="000000"/>
                </a:solidFill>
              </a:rPr>
              <a:t>Source: IMF staff calculations.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1633538"/>
            <a:ext cx="9013825" cy="357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5" name="Group 2"/>
          <p:cNvGrpSpPr>
            <a:grpSpLocks/>
          </p:cNvGrpSpPr>
          <p:nvPr/>
        </p:nvGrpSpPr>
        <p:grpSpPr bwMode="auto">
          <a:xfrm>
            <a:off x="766763" y="5418138"/>
            <a:ext cx="7610475" cy="838200"/>
            <a:chOff x="798507" y="5254625"/>
            <a:chExt cx="7610707" cy="838200"/>
          </a:xfrm>
        </p:grpSpPr>
        <p:sp>
          <p:nvSpPr>
            <p:cNvPr id="5" name="Right Arrow 4"/>
            <p:cNvSpPr/>
            <p:nvPr/>
          </p:nvSpPr>
          <p:spPr>
            <a:xfrm>
              <a:off x="798507" y="5445125"/>
              <a:ext cx="1295439" cy="4572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65433" y="5254625"/>
              <a:ext cx="5943781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ln w="0"/>
                  <a:solidFill>
                    <a:srgbClr val="000000"/>
                  </a:solidFill>
                </a:rPr>
                <a:t>230 episodes,174 episodes of which with identified fiscal cost </a:t>
              </a:r>
            </a:p>
            <a:p>
              <a:pPr algn="ctr">
                <a:defRPr/>
              </a:pPr>
              <a:r>
                <a:rPr lang="en-US" sz="1600" dirty="0">
                  <a:ln w="0"/>
                  <a:solidFill>
                    <a:srgbClr val="000000"/>
                  </a:solidFill>
                </a:rPr>
                <a:t>Average fiscal cost 6.1% of GDP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extBox 3"/>
          <p:cNvSpPr txBox="1"/>
          <p:nvPr/>
        </p:nvSpPr>
        <p:spPr>
          <a:xfrm>
            <a:off x="514350" y="1233487"/>
            <a:ext cx="8115300" cy="5365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Distribution of Gross Fiscal Costs of CL realizations (% of GDP)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07378A-8326-4804-9A4A-BAFA61B7453C}" type="slidenum">
              <a:rPr lang="en-US" altLang="en-US" sz="1600" b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6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5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772400" cy="1143000"/>
          </a:xfrm>
        </p:spPr>
        <p:txBody>
          <a:bodyPr anchor="b">
            <a:normAutofit fontScale="90000"/>
          </a:bodyPr>
          <a:lstStyle/>
          <a:p>
            <a:br>
              <a:rPr lang="en-US" sz="3100" kern="0" dirty="0">
                <a:solidFill>
                  <a:srgbClr val="990000"/>
                </a:solidFill>
                <a:latin typeface="Arial"/>
                <a:cs typeface="Arial"/>
              </a:rPr>
            </a:br>
            <a:r>
              <a:rPr lang="en-US" sz="2700" kern="0" dirty="0">
                <a:solidFill>
                  <a:srgbClr val="990000"/>
                </a:solidFill>
                <a:latin typeface="Arial"/>
                <a:cs typeface="Arial"/>
              </a:rPr>
              <a:t>II. Characteristics of Fiscal Risks</a:t>
            </a:r>
            <a:br>
              <a:rPr lang="en-US" sz="2700" kern="0" dirty="0">
                <a:solidFill>
                  <a:srgbClr val="990000"/>
                </a:solidFill>
                <a:latin typeface="Arial"/>
                <a:cs typeface="Arial"/>
              </a:rPr>
            </a:br>
            <a:r>
              <a:rPr lang="en-US" sz="2700" kern="0" dirty="0">
                <a:solidFill>
                  <a:srgbClr val="002060"/>
                </a:solidFill>
                <a:latin typeface="Arial"/>
                <a:cs typeface="Arial"/>
              </a:rPr>
              <a:t>Fiscal risks are large (and surprisingly frequent)</a:t>
            </a:r>
            <a:endParaRPr lang="en-US" sz="27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1471798"/>
            <a:ext cx="68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17375E"/>
                </a:solidFill>
              </a:rPr>
              <a:t>Size and likelihood of fiscal shocks by type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9225" y="6567586"/>
            <a:ext cx="1639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err="1"/>
              <a:t>Bova</a:t>
            </a:r>
            <a:r>
              <a:rPr lang="en-US" sz="1100" dirty="0"/>
              <a:t> et al. (2016)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730119"/>
              </p:ext>
            </p:extLst>
          </p:nvPr>
        </p:nvGraphicFramePr>
        <p:xfrm>
          <a:off x="304800" y="2108858"/>
          <a:ext cx="8534400" cy="4369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 rot="21035293">
            <a:off x="769344" y="3489548"/>
            <a:ext cx="7127974" cy="2577491"/>
          </a:xfrm>
          <a:prstGeom prst="ellipse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3955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772400" cy="1143000"/>
          </a:xfrm>
        </p:spPr>
        <p:txBody>
          <a:bodyPr anchor="b">
            <a:normAutofit fontScale="90000"/>
          </a:bodyPr>
          <a:lstStyle/>
          <a:p>
            <a:br>
              <a:rPr lang="en-US" sz="3100" kern="0" dirty="0">
                <a:solidFill>
                  <a:srgbClr val="990000"/>
                </a:solidFill>
                <a:latin typeface="Arial"/>
                <a:cs typeface="Arial"/>
              </a:rPr>
            </a:br>
            <a:r>
              <a:rPr lang="en-US" sz="2700" kern="0" dirty="0">
                <a:solidFill>
                  <a:srgbClr val="990000"/>
                </a:solidFill>
                <a:latin typeface="Arial"/>
                <a:cs typeface="Arial"/>
              </a:rPr>
              <a:t>II. Characteristics of Fiscal Risks</a:t>
            </a:r>
            <a:br>
              <a:rPr lang="en-US" sz="2700" kern="0" dirty="0">
                <a:solidFill>
                  <a:srgbClr val="990000"/>
                </a:solidFill>
                <a:latin typeface="Arial"/>
                <a:cs typeface="Arial"/>
              </a:rPr>
            </a:br>
            <a:r>
              <a:rPr lang="en-US" sz="2700" kern="0" dirty="0">
                <a:solidFill>
                  <a:srgbClr val="002060"/>
                </a:solidFill>
                <a:latin typeface="Arial"/>
                <a:cs typeface="Arial"/>
              </a:rPr>
              <a:t>Fiscal risks are biased toward the downside</a:t>
            </a:r>
            <a:endParaRPr lang="en-US" sz="27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1471798"/>
            <a:ext cx="687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Forecast Error for General Government Debt in Y+3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(2000-13 average as % of GDP, actual-forecast)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9225" y="6567586"/>
            <a:ext cx="2096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European Commission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095" y="2233856"/>
            <a:ext cx="6303810" cy="378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3" y="322968"/>
            <a:ext cx="7738661" cy="990600"/>
          </a:xfrm>
        </p:spPr>
        <p:txBody>
          <a:bodyPr>
            <a:normAutofit/>
          </a:bodyPr>
          <a:lstStyle/>
          <a:p>
            <a:r>
              <a:rPr lang="en-US" sz="2800" kern="0" dirty="0">
                <a:solidFill>
                  <a:srgbClr val="990000"/>
                </a:solidFill>
                <a:latin typeface="Arial"/>
                <a:cs typeface="Arial"/>
              </a:rPr>
              <a:t>II. Characteristics of Fiscal Risks</a:t>
            </a:r>
            <a:br>
              <a:rPr lang="en-US" sz="2800" kern="0" dirty="0">
                <a:solidFill>
                  <a:srgbClr val="990000"/>
                </a:solidFill>
                <a:latin typeface="Arial"/>
                <a:cs typeface="Arial"/>
              </a:rPr>
            </a:br>
            <a:r>
              <a:rPr lang="en-US" sz="2800" kern="0" dirty="0">
                <a:solidFill>
                  <a:srgbClr val="002060"/>
                </a:solidFill>
                <a:latin typeface="Arial"/>
                <a:cs typeface="Arial"/>
              </a:rPr>
              <a:t>Fiscal Risks are Highly Correlated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  <a:cs typeface="+mn-cs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87158" y="2198648"/>
            <a:ext cx="4064538" cy="354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2060"/>
                </a:solidFill>
              </a:rPr>
              <a:t>GDP and CL Realizations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257175" y="2438400"/>
          <a:ext cx="43910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298" y="2514600"/>
            <a:ext cx="3948440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440265"/>
            <a:ext cx="837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AA1414"/>
                </a:solidFill>
              </a:rPr>
              <a:t>Contingent </a:t>
            </a:r>
            <a:r>
              <a:rPr lang="en-US" sz="1800" dirty="0">
                <a:solidFill>
                  <a:srgbClr val="AA1414"/>
                </a:solidFill>
              </a:rPr>
              <a:t>liability</a:t>
            </a:r>
            <a:r>
              <a:rPr lang="en-US" sz="2000" dirty="0">
                <a:solidFill>
                  <a:srgbClr val="AA1414"/>
                </a:solidFill>
              </a:rPr>
              <a:t> realizations are correlated with GDP shocks and with each other….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2620" y="2198649"/>
            <a:ext cx="4064538" cy="354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rgbClr val="002060"/>
                </a:solidFill>
              </a:rPr>
              <a:t>CL Realizations vs Increase in Debt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3373" y="6259551"/>
            <a:ext cx="7221849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>
                <a:solidFill>
                  <a:schemeClr val="tx1"/>
                </a:solidFill>
              </a:rPr>
              <a:t>Source: </a:t>
            </a:r>
            <a:r>
              <a:rPr lang="en-US" sz="1100" b="0" dirty="0" err="1">
                <a:solidFill>
                  <a:schemeClr val="tx1"/>
                </a:solidFill>
              </a:rPr>
              <a:t>Bova</a:t>
            </a:r>
            <a:r>
              <a:rPr lang="en-US" sz="1100" b="0" dirty="0">
                <a:solidFill>
                  <a:schemeClr val="tx1"/>
                </a:solidFill>
              </a:rPr>
              <a:t>, E., M. Ruiz-</a:t>
            </a:r>
            <a:r>
              <a:rPr lang="en-US" sz="1100" b="0" dirty="0" err="1">
                <a:solidFill>
                  <a:schemeClr val="tx1"/>
                </a:solidFill>
              </a:rPr>
              <a:t>Arranz</a:t>
            </a:r>
            <a:r>
              <a:rPr lang="en-US" sz="1100" b="0" dirty="0">
                <a:solidFill>
                  <a:schemeClr val="tx1"/>
                </a:solidFill>
              </a:rPr>
              <a:t>, F. Toscani, and H. E. Ture, 2016, “The Fiscal Costs of Contingent Liabilities: A</a:t>
            </a:r>
          </a:p>
          <a:p>
            <a:r>
              <a:rPr lang="en-US" sz="1100" b="0" dirty="0">
                <a:solidFill>
                  <a:schemeClr val="tx1"/>
                </a:solidFill>
              </a:rPr>
              <a:t>New Dataset,” IMF Working Paper 16/14 (Washington: International Monetary Fund).</a:t>
            </a:r>
          </a:p>
        </p:txBody>
      </p:sp>
    </p:spTree>
    <p:extLst>
      <p:ext uri="{BB962C8B-B14F-4D97-AF65-F5344CB8AC3E}">
        <p14:creationId xmlns:p14="http://schemas.microsoft.com/office/powerpoint/2010/main" val="395369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044354"/>
              </p:ext>
            </p:extLst>
          </p:nvPr>
        </p:nvGraphicFramePr>
        <p:xfrm>
          <a:off x="685800" y="1447800"/>
          <a:ext cx="7696200" cy="5234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077200" cy="1066800"/>
          </a:xfrm>
        </p:spPr>
        <p:txBody>
          <a:bodyPr/>
          <a:lstStyle/>
          <a:p>
            <a:r>
              <a:rPr lang="en-US" sz="2400" dirty="0"/>
              <a:t>III. Understanding Fiscal Risks</a:t>
            </a:r>
            <a:br>
              <a:rPr lang="en-US" sz="2400" dirty="0"/>
            </a:br>
            <a:r>
              <a:rPr lang="en-US" sz="2400" b="0" dirty="0">
                <a:solidFill>
                  <a:srgbClr val="000066"/>
                </a:solidFill>
              </a:rPr>
              <a:t>Fiscal Transparency Code</a:t>
            </a:r>
            <a:endParaRPr lang="en-US" sz="24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80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a7f9e841-ff51-4b53-8edc-eb94aeb2bc2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19699</TotalTime>
  <Words>990</Words>
  <Application>Microsoft Office PowerPoint</Application>
  <PresentationFormat>On-screen Show (4:3)</PresentationFormat>
  <Paragraphs>322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Segoe UI</vt:lpstr>
      <vt:lpstr>Office Theme</vt:lpstr>
      <vt:lpstr>PowerPoint Presentation</vt:lpstr>
      <vt:lpstr>I. Outline of Presentation</vt:lpstr>
      <vt:lpstr>I. Sources of Fiscal Risks</vt:lpstr>
      <vt:lpstr>I. Sources of Fiscal Risks</vt:lpstr>
      <vt:lpstr>I. Fiscal costs of contingent liability realizations</vt:lpstr>
      <vt:lpstr> II. Characteristics of Fiscal Risks Fiscal risks are large (and surprisingly frequent)</vt:lpstr>
      <vt:lpstr> II. Characteristics of Fiscal Risks Fiscal risks are biased toward the downside</vt:lpstr>
      <vt:lpstr>II. Characteristics of Fiscal Risks Fiscal Risks are Highly Correlated</vt:lpstr>
      <vt:lpstr>III. Understanding Fiscal Risks Fiscal Transparency Code</vt:lpstr>
      <vt:lpstr>III. Understanding Fiscal Risks Risk Matrix</vt:lpstr>
      <vt:lpstr>III. Understanding Fiscal Risks Disclosure of risks remains qualitative</vt:lpstr>
      <vt:lpstr>III. Understanding Fiscal Risks Analysis of fiscal risks is limited</vt:lpstr>
      <vt:lpstr>III. Understanding Fiscal Risks More Integrated Approach to Fiscal Risk Analysis</vt:lpstr>
      <vt:lpstr>III. Understanding Fiscal Risks IMF’s fiscal stress test: fiscal balance and debt shocks</vt:lpstr>
      <vt:lpstr>III. Understanding Fiscal Risks IMF’s fiscal stress test: liquidity and fiscal burden</vt:lpstr>
      <vt:lpstr>III. Understanding Fiscal Risks IMF’s fiscal stress test: solvency</vt:lpstr>
      <vt:lpstr>IV. Fiscal Risk Management: Fiscal Risk Management Toolkit</vt:lpstr>
      <vt:lpstr>IV. Fiscal Risk Management: Institutional frameworks need Strengthening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Risk: Disclosure, Measurement, and Management in a Medium-Term Budget Framework  Budget Institutions for Fiscal Consolidation</dc:title>
  <dc:creator>rgomezsirera</dc:creator>
  <cp:lastModifiedBy>Ksenia Galantsova</cp:lastModifiedBy>
  <cp:revision>991</cp:revision>
  <cp:lastPrinted>2016-06-28T19:39:25Z</cp:lastPrinted>
  <dcterms:created xsi:type="dcterms:W3CDTF">2011-05-23T19:09:38Z</dcterms:created>
  <dcterms:modified xsi:type="dcterms:W3CDTF">2017-03-30T07:41:37Z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