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6"/>
  </p:notesMasterIdLst>
  <p:sldIdLst>
    <p:sldId id="282" r:id="rId3"/>
    <p:sldId id="284" r:id="rId4"/>
    <p:sldId id="327" r:id="rId5"/>
    <p:sldId id="325" r:id="rId6"/>
    <p:sldId id="293" r:id="rId7"/>
    <p:sldId id="294" r:id="rId8"/>
    <p:sldId id="295" r:id="rId9"/>
    <p:sldId id="296" r:id="rId10"/>
    <p:sldId id="291" r:id="rId11"/>
    <p:sldId id="297" r:id="rId12"/>
    <p:sldId id="299" r:id="rId13"/>
    <p:sldId id="300" r:id="rId14"/>
    <p:sldId id="314" r:id="rId15"/>
    <p:sldId id="301" r:id="rId16"/>
    <p:sldId id="302" r:id="rId17"/>
    <p:sldId id="303" r:id="rId18"/>
    <p:sldId id="304" r:id="rId19"/>
    <p:sldId id="315" r:id="rId20"/>
    <p:sldId id="305" r:id="rId21"/>
    <p:sldId id="316" r:id="rId22"/>
    <p:sldId id="317" r:id="rId23"/>
    <p:sldId id="274" r:id="rId24"/>
    <p:sldId id="275" r:id="rId25"/>
    <p:sldId id="265" r:id="rId26"/>
    <p:sldId id="308" r:id="rId27"/>
    <p:sldId id="309" r:id="rId28"/>
    <p:sldId id="310" r:id="rId29"/>
    <p:sldId id="311" r:id="rId30"/>
    <p:sldId id="318" r:id="rId31"/>
    <p:sldId id="322" r:id="rId32"/>
    <p:sldId id="323" r:id="rId33"/>
    <p:sldId id="324" r:id="rId34"/>
    <p:sldId id="32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2490" autoAdjust="0"/>
  </p:normalViewPr>
  <p:slideViewPr>
    <p:cSldViewPr snapToGrid="0">
      <p:cViewPr varScale="1">
        <p:scale>
          <a:sx n="57" d="100"/>
          <a:sy n="57" d="100"/>
        </p:scale>
        <p:origin x="300"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39878-ECC0-CF4E-A1EB-7439DD06215A}" type="doc">
      <dgm:prSet loTypeId="urn:microsoft.com/office/officeart/2005/8/layout/arrow3" loCatId="" qsTypeId="urn:microsoft.com/office/officeart/2005/8/quickstyle/simple1" qsCatId="simple" csTypeId="urn:microsoft.com/office/officeart/2005/8/colors/colorful5" csCatId="colorful" phldr="1"/>
      <dgm:spPr/>
      <dgm:t>
        <a:bodyPr/>
        <a:lstStyle/>
        <a:p>
          <a:endParaRPr lang="fr-FR"/>
        </a:p>
      </dgm:t>
    </dgm:pt>
    <dgm:pt modelId="{5B2F0682-330C-AB45-81CE-0E13D1028DB7}">
      <dgm:prSet phldrT="[Texte]" custT="1"/>
      <dgm:spPr/>
      <dgm:t>
        <a:bodyPr/>
        <a:lstStyle/>
        <a:p>
          <a:r>
            <a:rPr lang="en-US" sz="2400" b="1" dirty="0">
              <a:latin typeface="Avenir Book"/>
              <a:cs typeface="Avenir Book"/>
            </a:rPr>
            <a:t>Managerial Autonomy </a:t>
          </a:r>
          <a:endParaRPr lang="fr-FR" sz="2400" b="1" dirty="0">
            <a:latin typeface="Avenir Book"/>
            <a:cs typeface="Avenir Book"/>
          </a:endParaRPr>
        </a:p>
      </dgm:t>
    </dgm:pt>
    <dgm:pt modelId="{E4CFA5B1-FABF-A446-97A7-739F7265031C}" type="parTrans" cxnId="{2C74E063-112C-4D48-A426-002019597149}">
      <dgm:prSet/>
      <dgm:spPr/>
      <dgm:t>
        <a:bodyPr/>
        <a:lstStyle/>
        <a:p>
          <a:endParaRPr lang="fr-FR"/>
        </a:p>
      </dgm:t>
    </dgm:pt>
    <dgm:pt modelId="{6656B398-77A9-7947-A192-CFC38004BE76}" type="sibTrans" cxnId="{2C74E063-112C-4D48-A426-002019597149}">
      <dgm:prSet/>
      <dgm:spPr/>
      <dgm:t>
        <a:bodyPr/>
        <a:lstStyle/>
        <a:p>
          <a:endParaRPr lang="fr-FR"/>
        </a:p>
      </dgm:t>
    </dgm:pt>
    <dgm:pt modelId="{8AFC8ED6-BD6D-9748-AF13-B06A1D3DAADC}">
      <dgm:prSet phldrT="[Texte]" custT="1"/>
      <dgm:spPr/>
      <dgm:t>
        <a:bodyPr/>
        <a:lstStyle/>
        <a:p>
          <a:r>
            <a:rPr lang="en-US" sz="2400" b="1">
              <a:latin typeface="Avenir Book"/>
              <a:cs typeface="Avenir Book"/>
            </a:rPr>
            <a:t>Financial Accountability</a:t>
          </a:r>
          <a:endParaRPr lang="fr-FR" sz="2400" b="1" dirty="0">
            <a:latin typeface="Avenir Book"/>
            <a:cs typeface="Avenir Book"/>
          </a:endParaRPr>
        </a:p>
      </dgm:t>
    </dgm:pt>
    <dgm:pt modelId="{7B81607F-458E-514C-A65F-E7BADCC22740}" type="parTrans" cxnId="{2D59DFFF-37BB-B943-A06C-BA50B9BB047B}">
      <dgm:prSet/>
      <dgm:spPr/>
      <dgm:t>
        <a:bodyPr/>
        <a:lstStyle/>
        <a:p>
          <a:endParaRPr lang="fr-FR"/>
        </a:p>
      </dgm:t>
    </dgm:pt>
    <dgm:pt modelId="{587F789D-2DFC-264B-8A36-77AA784C21B2}" type="sibTrans" cxnId="{2D59DFFF-37BB-B943-A06C-BA50B9BB047B}">
      <dgm:prSet/>
      <dgm:spPr/>
      <dgm:t>
        <a:bodyPr/>
        <a:lstStyle/>
        <a:p>
          <a:endParaRPr lang="fr-FR"/>
        </a:p>
      </dgm:t>
    </dgm:pt>
    <dgm:pt modelId="{DD216760-43CE-2C46-B27C-52F73D66FF88}">
      <dgm:prSet phldrT="[Texte]"/>
      <dgm:spPr/>
      <dgm:t>
        <a:bodyPr/>
        <a:lstStyle/>
        <a:p>
          <a:endParaRPr lang="en-US" dirty="0"/>
        </a:p>
      </dgm:t>
    </dgm:pt>
    <dgm:pt modelId="{D93ED1ED-B5DF-154C-8AC2-83C384377837}" type="parTrans" cxnId="{1DCF2964-8389-6C42-843F-E9324C008B9E}">
      <dgm:prSet/>
      <dgm:spPr/>
      <dgm:t>
        <a:bodyPr/>
        <a:lstStyle/>
        <a:p>
          <a:endParaRPr lang="fr-FR"/>
        </a:p>
      </dgm:t>
    </dgm:pt>
    <dgm:pt modelId="{8850F715-0EB5-EC44-B8FA-CA52B634435E}" type="sibTrans" cxnId="{1DCF2964-8389-6C42-843F-E9324C008B9E}">
      <dgm:prSet/>
      <dgm:spPr/>
      <dgm:t>
        <a:bodyPr/>
        <a:lstStyle/>
        <a:p>
          <a:endParaRPr lang="fr-FR"/>
        </a:p>
      </dgm:t>
    </dgm:pt>
    <dgm:pt modelId="{6DAC17DB-7F8A-3447-B4C7-AB155B079688}" type="pres">
      <dgm:prSet presAssocID="{72339878-ECC0-CF4E-A1EB-7439DD06215A}" presName="compositeShape" presStyleCnt="0">
        <dgm:presLayoutVars>
          <dgm:chMax val="2"/>
          <dgm:dir/>
          <dgm:resizeHandles val="exact"/>
        </dgm:presLayoutVars>
      </dgm:prSet>
      <dgm:spPr/>
    </dgm:pt>
    <dgm:pt modelId="{AC7E85F2-7B28-7C42-803E-320EEFD8C17A}" type="pres">
      <dgm:prSet presAssocID="{72339878-ECC0-CF4E-A1EB-7439DD06215A}" presName="divider" presStyleLbl="fgShp" presStyleIdx="0" presStyleCnt="1" custAng="20383" custLinFactNeighborX="26428"/>
      <dgm:spPr/>
    </dgm:pt>
    <dgm:pt modelId="{59ABA92B-7146-EA41-977A-44922EB68B02}" type="pres">
      <dgm:prSet presAssocID="{5B2F0682-330C-AB45-81CE-0E13D1028DB7}" presName="downArrow" presStyleLbl="node1" presStyleIdx="0" presStyleCnt="2"/>
      <dgm:spPr/>
    </dgm:pt>
    <dgm:pt modelId="{E9456DCF-5A6F-D240-B1E4-34EB6EA7EFCF}" type="pres">
      <dgm:prSet presAssocID="{5B2F0682-330C-AB45-81CE-0E13D1028DB7}" presName="downArrowText" presStyleLbl="revTx" presStyleIdx="0" presStyleCnt="2" custScaleX="146957">
        <dgm:presLayoutVars>
          <dgm:bulletEnabled val="1"/>
        </dgm:presLayoutVars>
      </dgm:prSet>
      <dgm:spPr/>
    </dgm:pt>
    <dgm:pt modelId="{254D7B33-BD1E-A14C-8DF2-7BD62FECC8CF}" type="pres">
      <dgm:prSet presAssocID="{8AFC8ED6-BD6D-9748-AF13-B06A1D3DAADC}" presName="upArrow" presStyleLbl="node1" presStyleIdx="1" presStyleCnt="2"/>
      <dgm:spPr/>
    </dgm:pt>
    <dgm:pt modelId="{DF507F2F-2547-194C-BCDB-748A2474F2C7}" type="pres">
      <dgm:prSet presAssocID="{8AFC8ED6-BD6D-9748-AF13-B06A1D3DAADC}" presName="upArrowText" presStyleLbl="revTx" presStyleIdx="1" presStyleCnt="2" custScaleX="160194">
        <dgm:presLayoutVars>
          <dgm:bulletEnabled val="1"/>
        </dgm:presLayoutVars>
      </dgm:prSet>
      <dgm:spPr/>
    </dgm:pt>
  </dgm:ptLst>
  <dgm:cxnLst>
    <dgm:cxn modelId="{1DCF2964-8389-6C42-843F-E9324C008B9E}" srcId="{72339878-ECC0-CF4E-A1EB-7439DD06215A}" destId="{DD216760-43CE-2C46-B27C-52F73D66FF88}" srcOrd="2" destOrd="0" parTransId="{D93ED1ED-B5DF-154C-8AC2-83C384377837}" sibTransId="{8850F715-0EB5-EC44-B8FA-CA52B634435E}"/>
    <dgm:cxn modelId="{DA973FFD-5364-452F-8680-64E8A5B8D5BF}" type="presOf" srcId="{72339878-ECC0-CF4E-A1EB-7439DD06215A}" destId="{6DAC17DB-7F8A-3447-B4C7-AB155B079688}" srcOrd="0" destOrd="0" presId="urn:microsoft.com/office/officeart/2005/8/layout/arrow3"/>
    <dgm:cxn modelId="{2C74E063-112C-4D48-A426-002019597149}" srcId="{72339878-ECC0-CF4E-A1EB-7439DD06215A}" destId="{5B2F0682-330C-AB45-81CE-0E13D1028DB7}" srcOrd="0" destOrd="0" parTransId="{E4CFA5B1-FABF-A446-97A7-739F7265031C}" sibTransId="{6656B398-77A9-7947-A192-CFC38004BE76}"/>
    <dgm:cxn modelId="{2D59DFFF-37BB-B943-A06C-BA50B9BB047B}" srcId="{72339878-ECC0-CF4E-A1EB-7439DD06215A}" destId="{8AFC8ED6-BD6D-9748-AF13-B06A1D3DAADC}" srcOrd="1" destOrd="0" parTransId="{7B81607F-458E-514C-A65F-E7BADCC22740}" sibTransId="{587F789D-2DFC-264B-8A36-77AA784C21B2}"/>
    <dgm:cxn modelId="{32F97455-E4B0-42A2-ACBF-1BEA3A708447}" type="presOf" srcId="{5B2F0682-330C-AB45-81CE-0E13D1028DB7}" destId="{E9456DCF-5A6F-D240-B1E4-34EB6EA7EFCF}" srcOrd="0" destOrd="0" presId="urn:microsoft.com/office/officeart/2005/8/layout/arrow3"/>
    <dgm:cxn modelId="{FCE9A6AB-8931-479B-BD67-C61A4074D526}" type="presOf" srcId="{8AFC8ED6-BD6D-9748-AF13-B06A1D3DAADC}" destId="{DF507F2F-2547-194C-BCDB-748A2474F2C7}" srcOrd="0" destOrd="0" presId="urn:microsoft.com/office/officeart/2005/8/layout/arrow3"/>
    <dgm:cxn modelId="{5A2AF9B0-975D-4084-8859-C53E6D507A5E}" type="presParOf" srcId="{6DAC17DB-7F8A-3447-B4C7-AB155B079688}" destId="{AC7E85F2-7B28-7C42-803E-320EEFD8C17A}" srcOrd="0" destOrd="0" presId="urn:microsoft.com/office/officeart/2005/8/layout/arrow3"/>
    <dgm:cxn modelId="{6F406CEB-1681-4D98-9B40-F3D624E4A308}" type="presParOf" srcId="{6DAC17DB-7F8A-3447-B4C7-AB155B079688}" destId="{59ABA92B-7146-EA41-977A-44922EB68B02}" srcOrd="1" destOrd="0" presId="urn:microsoft.com/office/officeart/2005/8/layout/arrow3"/>
    <dgm:cxn modelId="{193D0278-E331-4883-82FC-79CF9960C891}" type="presParOf" srcId="{6DAC17DB-7F8A-3447-B4C7-AB155B079688}" destId="{E9456DCF-5A6F-D240-B1E4-34EB6EA7EFCF}" srcOrd="2" destOrd="0" presId="urn:microsoft.com/office/officeart/2005/8/layout/arrow3"/>
    <dgm:cxn modelId="{E7E97203-0A38-41B2-AC78-BE855D9D590E}" type="presParOf" srcId="{6DAC17DB-7F8A-3447-B4C7-AB155B079688}" destId="{254D7B33-BD1E-A14C-8DF2-7BD62FECC8CF}" srcOrd="3" destOrd="0" presId="urn:microsoft.com/office/officeart/2005/8/layout/arrow3"/>
    <dgm:cxn modelId="{DDE6C003-6B30-4F2E-BDD6-F3B2D5AEB788}" type="presParOf" srcId="{6DAC17DB-7F8A-3447-B4C7-AB155B079688}" destId="{DF507F2F-2547-194C-BCDB-748A2474F2C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E85F2-7B28-7C42-803E-320EEFD8C17A}">
      <dsp:nvSpPr>
        <dsp:cNvPr id="0" name=""/>
        <dsp:cNvSpPr/>
      </dsp:nvSpPr>
      <dsp:spPr>
        <a:xfrm rot="21320383">
          <a:off x="17748" y="1574646"/>
          <a:ext cx="4805864" cy="550343"/>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ABA92B-7146-EA41-977A-44922EB68B02}">
      <dsp:nvSpPr>
        <dsp:cNvPr id="0" name=""/>
        <dsp:cNvSpPr/>
      </dsp:nvSpPr>
      <dsp:spPr>
        <a:xfrm>
          <a:off x="580265" y="184981"/>
          <a:ext cx="1450662" cy="1479854"/>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56DCF-5A6F-D240-B1E4-34EB6EA7EFCF}">
      <dsp:nvSpPr>
        <dsp:cNvPr id="0" name=""/>
        <dsp:cNvSpPr/>
      </dsp:nvSpPr>
      <dsp:spPr>
        <a:xfrm>
          <a:off x="2199537" y="0"/>
          <a:ext cx="2273973" cy="155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venir Book"/>
              <a:cs typeface="Avenir Book"/>
            </a:rPr>
            <a:t>Managerial Autonomy </a:t>
          </a:r>
          <a:endParaRPr lang="fr-FR" sz="2400" b="1" kern="1200" dirty="0">
            <a:latin typeface="Avenir Book"/>
            <a:cs typeface="Avenir Book"/>
          </a:endParaRPr>
        </a:p>
      </dsp:txBody>
      <dsp:txXfrm>
        <a:off x="2199537" y="0"/>
        <a:ext cx="2273973" cy="1553847"/>
      </dsp:txXfrm>
    </dsp:sp>
    <dsp:sp modelId="{254D7B33-BD1E-A14C-8DF2-7BD62FECC8CF}">
      <dsp:nvSpPr>
        <dsp:cNvPr id="0" name=""/>
        <dsp:cNvSpPr/>
      </dsp:nvSpPr>
      <dsp:spPr>
        <a:xfrm>
          <a:off x="2804614" y="2034799"/>
          <a:ext cx="1450662" cy="1479854"/>
        </a:xfrm>
        <a:prstGeom prst="upArrow">
          <a:avLst/>
        </a:prstGeom>
        <a:solidFill>
          <a:schemeClr val="accent5">
            <a:hueOff val="-15163105"/>
            <a:satOff val="42867"/>
            <a:lumOff val="2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07F2F-2547-194C-BCDB-748A2474F2C7}">
      <dsp:nvSpPr>
        <dsp:cNvPr id="0" name=""/>
        <dsp:cNvSpPr/>
      </dsp:nvSpPr>
      <dsp:spPr>
        <a:xfrm>
          <a:off x="259618" y="2145788"/>
          <a:ext cx="2478799" cy="155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Avenir Book"/>
              <a:cs typeface="Avenir Book"/>
            </a:rPr>
            <a:t>Financial Accountability</a:t>
          </a:r>
          <a:endParaRPr lang="fr-FR" sz="2400" b="1" kern="1200" dirty="0">
            <a:latin typeface="Avenir Book"/>
            <a:cs typeface="Avenir Book"/>
          </a:endParaRPr>
        </a:p>
      </dsp:txBody>
      <dsp:txXfrm>
        <a:off x="259618" y="2145788"/>
        <a:ext cx="2478799" cy="155384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FDBB8-9351-46D7-8FF2-7714A70AAAB3}" type="datetimeFigureOut">
              <a:rPr lang="en-US" smtClean="0"/>
              <a:t>4/2/2017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18166-AA50-441D-AFA7-71310F72574F}" type="slidenum">
              <a:rPr lang="en-US" smtClean="0"/>
              <a:t>‹#›</a:t>
            </a:fld>
            <a:endParaRPr lang="en-US"/>
          </a:p>
        </p:txBody>
      </p:sp>
    </p:spTree>
    <p:extLst>
      <p:ext uri="{BB962C8B-B14F-4D97-AF65-F5344CB8AC3E}">
        <p14:creationId xmlns:p14="http://schemas.microsoft.com/office/powerpoint/2010/main" val="255476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B106F-3DE0-406D-8EE1-330F65F00162}" type="slidenum">
              <a:rPr lang="en-US" smtClean="0"/>
              <a:pPr/>
              <a:t>7</a:t>
            </a:fld>
            <a:endParaRPr lang="en-US"/>
          </a:p>
        </p:txBody>
      </p:sp>
    </p:spTree>
    <p:extLst>
      <p:ext uri="{BB962C8B-B14F-4D97-AF65-F5344CB8AC3E}">
        <p14:creationId xmlns:p14="http://schemas.microsoft.com/office/powerpoint/2010/main" val="19501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B106F-3DE0-406D-8EE1-330F65F00162}" type="slidenum">
              <a:rPr lang="en-US" smtClean="0"/>
              <a:pPr/>
              <a:t>8</a:t>
            </a:fld>
            <a:endParaRPr lang="en-US"/>
          </a:p>
        </p:txBody>
      </p:sp>
    </p:spTree>
    <p:extLst>
      <p:ext uri="{BB962C8B-B14F-4D97-AF65-F5344CB8AC3E}">
        <p14:creationId xmlns:p14="http://schemas.microsoft.com/office/powerpoint/2010/main" val="95660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SOFI-state owned financial institutions</a:t>
            </a:r>
          </a:p>
        </p:txBody>
      </p:sp>
      <p:sp>
        <p:nvSpPr>
          <p:cNvPr id="4" name="Slide Number Placeholder 3"/>
          <p:cNvSpPr>
            <a:spLocks noGrp="1"/>
          </p:cNvSpPr>
          <p:nvPr>
            <p:ph type="sldNum" sz="quarter" idx="10"/>
          </p:nvPr>
        </p:nvSpPr>
        <p:spPr/>
        <p:txBody>
          <a:bodyPr/>
          <a:lstStyle/>
          <a:p>
            <a:fld id="{78818166-AA50-441D-AFA7-71310F72574F}" type="slidenum">
              <a:rPr lang="en-US" smtClean="0"/>
              <a:t>9</a:t>
            </a:fld>
            <a:endParaRPr lang="en-US"/>
          </a:p>
        </p:txBody>
      </p:sp>
    </p:spTree>
    <p:extLst>
      <p:ext uri="{BB962C8B-B14F-4D97-AF65-F5344CB8AC3E}">
        <p14:creationId xmlns:p14="http://schemas.microsoft.com/office/powerpoint/2010/main" val="67267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5A9D2-81B0-4EFB-8E9F-213A5540C59B}" type="slidenum">
              <a:rPr lang="en-US" smtClean="0"/>
              <a:pPr/>
              <a:t>11</a:t>
            </a:fld>
            <a:endParaRPr lang="en-US" dirty="0"/>
          </a:p>
        </p:txBody>
      </p:sp>
    </p:spTree>
    <p:extLst>
      <p:ext uri="{BB962C8B-B14F-4D97-AF65-F5344CB8AC3E}">
        <p14:creationId xmlns:p14="http://schemas.microsoft.com/office/powerpoint/2010/main" val="57757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a:t>The economic performance of SOEs has a direct bearing on the government budget</a:t>
            </a:r>
            <a:r>
              <a:rPr lang="en-US" sz="1200" dirty="0"/>
              <a:t>. While healthy companies constitute valuable assets for the state, loss-making or overly indebted companies represent liabilities which may require interventions with capital injection or other forms of assistance.</a:t>
            </a:r>
          </a:p>
          <a:p>
            <a:r>
              <a:rPr lang="en-US" sz="1200" b="1" dirty="0"/>
              <a:t>As defined by the IMF, fiscal risks represent possible deviations of fiscal outcomes from what was expected at the time of the budget or other forecast. </a:t>
            </a:r>
            <a:r>
              <a:rPr lang="en-US" sz="1200" dirty="0"/>
              <a:t>Sources of risk include various shocks to macroeconomic variables (economic growth, commodity prices, interest rates, or exchange rates) as well as calls on several types of contingent liabilities (obligations triggered by an uncertain event: including both explicit liabilities—those defined by law or contract, e.g., debt guarantees—and implicit liabilities— moral or expected obligations for the government, based on public expectations or pressures, e.g., bailouts of banks or public sector entities).</a:t>
            </a:r>
            <a:r>
              <a:rPr lang="en-US" sz="1200" b="1" dirty="0"/>
              <a:t> </a:t>
            </a:r>
          </a:p>
          <a:p>
            <a:r>
              <a:rPr lang="en-US" sz="1200" b="1" dirty="0"/>
              <a:t>Where SOEs corporate governance and institutional oversight are weak SOEs can generate significant fiscal risks</a:t>
            </a:r>
            <a:r>
              <a:rPr lang="en-US" sz="1200" dirty="0"/>
              <a:t>, including requiring subsidies from the budget, generating low rates of return with commensurate lower dividend, paying less in taxes and by incurring debts. Governments can reduce their exposure to fiscal risks from SOEs by: (</a:t>
            </a:r>
            <a:r>
              <a:rPr lang="en-US" sz="1200" dirty="0" err="1"/>
              <a:t>i</a:t>
            </a:r>
            <a:r>
              <a:rPr lang="en-US" sz="1200" dirty="0"/>
              <a:t>) reducing overall state participation in commercial activities; (ii) limiting exposure to contingent liabilities by ensuring there is a clearly defined set of criteria that govern the operation and conduct of SOEs; (iii) strengthening governance arrangements (for example through appointing independent boards based on transparent and merit-based nomination processes); (iv) placing legal limits on bail-outs; and (v) providing transparent mechanisms in the budget to compensate SOEs where they deliver non-commercial government goals.</a:t>
            </a:r>
          </a:p>
          <a:p>
            <a:endParaRPr lang="en-US" dirty="0"/>
          </a:p>
        </p:txBody>
      </p:sp>
      <p:sp>
        <p:nvSpPr>
          <p:cNvPr id="4" name="Slide Number Placeholder 3"/>
          <p:cNvSpPr>
            <a:spLocks noGrp="1"/>
          </p:cNvSpPr>
          <p:nvPr>
            <p:ph type="sldNum" sz="quarter" idx="10"/>
          </p:nvPr>
        </p:nvSpPr>
        <p:spPr/>
        <p:txBody>
          <a:bodyPr/>
          <a:lstStyle/>
          <a:p>
            <a:fld id="{EC0B106F-3DE0-406D-8EE1-330F65F00162}" type="slidenum">
              <a:rPr lang="en-US" smtClean="0"/>
              <a:pPr/>
              <a:t>22</a:t>
            </a:fld>
            <a:endParaRPr lang="en-US"/>
          </a:p>
        </p:txBody>
      </p:sp>
    </p:spTree>
    <p:extLst>
      <p:ext uri="{BB962C8B-B14F-4D97-AF65-F5344CB8AC3E}">
        <p14:creationId xmlns:p14="http://schemas.microsoft.com/office/powerpoint/2010/main" val="170865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a:t>Estonia is a Member States </a:t>
            </a:r>
            <a:r>
              <a:rPr lang="en-US" sz="1200" dirty="0"/>
              <a:t>with a relatively high share of state participation in the capital of public and private companies, respectively 19.0% and 0.2% of GDP.  The annual accounts of the state (available in Estonian on the website of the Ministry of Finance of Estonia (1)) provide a good example of transparency by listing all companies with the participation of the central government, together with the state's share and companies' financial information.  According to this list, the Estonian government was in 2014 full or majority owner of several principal infrastructure companies active in the energy sector (notably </a:t>
            </a:r>
            <a:r>
              <a:rPr lang="en-US" sz="1200" dirty="0" err="1"/>
              <a:t>Eesti</a:t>
            </a:r>
            <a:r>
              <a:rPr lang="en-US" sz="1200" dirty="0"/>
              <a:t> </a:t>
            </a:r>
            <a:r>
              <a:rPr lang="en-US" sz="1200" dirty="0" err="1"/>
              <a:t>Energia</a:t>
            </a:r>
            <a:r>
              <a:rPr lang="en-US" sz="1200" dirty="0"/>
              <a:t> and </a:t>
            </a:r>
            <a:r>
              <a:rPr lang="en-US" sz="1200" dirty="0" err="1"/>
              <a:t>Elering</a:t>
            </a:r>
            <a:r>
              <a:rPr lang="en-US" sz="1200" dirty="0"/>
              <a:t>), in the maritime transport sector (notably Port of Tallinn), in the railway sector (notably Estonian Railways) and in the air transportation sector (notably Estonian Air and Tallinn Airport).</a:t>
            </a:r>
            <a:br>
              <a:rPr lang="en-US" sz="1200" dirty="0"/>
            </a:br>
            <a:r>
              <a:rPr lang="en-US" sz="1200" dirty="0"/>
              <a:t>The companies in state ownership have predominantly been profitable, which is reflected in the fact that dividends received by general government improved budgetary position by 0.9% of GDP on average between 2005 and 2014, being a relatively stable source of income for the budget. On the other hand, the national airline Estonian Air, where the state owned 97% of shares, has experienced difficulties in recent years and the government made capital injections into the company for an amount of EUR 17.9 m (0.1% of GDP) in 2010 and EUR 30 m (0.2% of GDP) in 2011 in order to restore the stock capital of the company; these transactions were considered to have an unrequited nature, i.e. an expenditure from the point of view of public finances. In addition, a debt cancellation towards Estonian Air was decided by the government in 2014, reducing general government's surplus in that year by EUR 37 m (0.2% of GDP). The company went into liquidation in late 2015.</a:t>
            </a:r>
            <a:endParaRPr lang="en-US" dirty="0"/>
          </a:p>
        </p:txBody>
      </p:sp>
      <p:sp>
        <p:nvSpPr>
          <p:cNvPr id="4" name="Slide Number Placeholder 3"/>
          <p:cNvSpPr>
            <a:spLocks noGrp="1"/>
          </p:cNvSpPr>
          <p:nvPr>
            <p:ph type="sldNum" sz="quarter" idx="10"/>
          </p:nvPr>
        </p:nvSpPr>
        <p:spPr/>
        <p:txBody>
          <a:bodyPr/>
          <a:lstStyle/>
          <a:p>
            <a:fld id="{EC0B106F-3DE0-406D-8EE1-330F65F00162}" type="slidenum">
              <a:rPr lang="en-US" smtClean="0"/>
              <a:pPr/>
              <a:t>23</a:t>
            </a:fld>
            <a:endParaRPr lang="en-US"/>
          </a:p>
        </p:txBody>
      </p:sp>
    </p:spTree>
    <p:extLst>
      <p:ext uri="{BB962C8B-B14F-4D97-AF65-F5344CB8AC3E}">
        <p14:creationId xmlns:p14="http://schemas.microsoft.com/office/powerpoint/2010/main" val="408169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a:t>
            </a:r>
            <a:r>
              <a:rPr lang="en-US" baseline="0" dirty="0"/>
              <a:t> view: effect of ongoing or future events</a:t>
            </a:r>
          </a:p>
          <a:p>
            <a:endParaRPr lang="en-US" baseline="0" dirty="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dirty="0">
                <a:solidFill>
                  <a:srgbClr val="021F59"/>
                </a:solidFill>
              </a:rPr>
              <a:t>N</a:t>
            </a:r>
            <a:r>
              <a:rPr lang="en-US" dirty="0"/>
              <a:t>otes to financial statements generally do not give enough info on r</a:t>
            </a:r>
            <a:r>
              <a:rPr lang="en-US" sz="1200" b="0" dirty="0">
                <a:solidFill>
                  <a:srgbClr val="021F59"/>
                </a:solidFill>
              </a:rPr>
              <a:t>elated-party transactions</a:t>
            </a:r>
            <a:endParaRPr lang="en-US" dirty="0"/>
          </a:p>
          <a:p>
            <a:endParaRPr lang="en-US" dirty="0"/>
          </a:p>
        </p:txBody>
      </p:sp>
      <p:sp>
        <p:nvSpPr>
          <p:cNvPr id="4" name="Slide Number Placeholder 3"/>
          <p:cNvSpPr>
            <a:spLocks noGrp="1"/>
          </p:cNvSpPr>
          <p:nvPr>
            <p:ph type="sldNum" sz="quarter" idx="10"/>
          </p:nvPr>
        </p:nvSpPr>
        <p:spPr/>
        <p:txBody>
          <a:bodyPr/>
          <a:lstStyle/>
          <a:p>
            <a:fld id="{78818166-AA50-441D-AFA7-71310F72574F}" type="slidenum">
              <a:rPr lang="en-US" smtClean="0"/>
              <a:t>27</a:t>
            </a:fld>
            <a:endParaRPr lang="en-US"/>
          </a:p>
        </p:txBody>
      </p:sp>
    </p:spTree>
    <p:extLst>
      <p:ext uri="{BB962C8B-B14F-4D97-AF65-F5344CB8AC3E}">
        <p14:creationId xmlns:p14="http://schemas.microsoft.com/office/powerpoint/2010/main" val="182531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Reducing overall state participation in commercial activities and reduce the size of quasi-fiscal activities</a:t>
            </a:r>
          </a:p>
          <a:p>
            <a:r>
              <a:rPr lang="en-US" sz="1200" b="1" dirty="0"/>
              <a:t>Limit exposure to contingent liabilities </a:t>
            </a:r>
            <a:r>
              <a:rPr lang="en-US" sz="1200" dirty="0"/>
              <a:t>- clearly defined set of criteria to govern the provision of any explicit government guarantees, prohibit or control the issuance of guarantees by SOEs to third parties, and where appropriate, restrict the sale or use of their assets as collateral in financing transactions</a:t>
            </a:r>
          </a:p>
          <a:p>
            <a:r>
              <a:rPr lang="en-US" sz="1200" b="1" dirty="0"/>
              <a:t>Strengthening governance arrangements, </a:t>
            </a:r>
            <a:r>
              <a:rPr lang="en-US" sz="1200" dirty="0"/>
              <a:t>for example through appointing independent boards based on transparent and merit-based nomination processes, holding them accountable for financial performance, ensuring there is operational autonomy, and legislating high standards of financial reporting and subjecting annual accounts to external audit;</a:t>
            </a:r>
          </a:p>
          <a:p>
            <a:r>
              <a:rPr lang="en-US" sz="1200" b="1" dirty="0"/>
              <a:t>Legislating explicit no-bail out clauses to reduce exposure</a:t>
            </a:r>
          </a:p>
          <a:p>
            <a:r>
              <a:rPr lang="en-US" sz="1200" b="1" dirty="0"/>
              <a:t>Ensuring there is transparent and appropriate compensation for public corporations executing quasi-fiscal activities </a:t>
            </a:r>
            <a:r>
              <a:rPr lang="en-US" sz="1200" dirty="0"/>
              <a:t>to achieve government goals and that subsidies for these activities are appropriately expensed in the budget</a:t>
            </a:r>
          </a:p>
          <a:p>
            <a:r>
              <a:rPr lang="en-US" sz="1200" dirty="0"/>
              <a:t>Finally, as for other risks, </a:t>
            </a:r>
            <a:r>
              <a:rPr lang="en-US" sz="1200" b="1" dirty="0"/>
              <a:t>ensuring there is fiscal space to absorb retained risks through for example, a general contingency reserve to cover any calls on government guarantees to public corporations</a:t>
            </a:r>
            <a:r>
              <a:rPr lang="en-US" sz="1200" dirty="0"/>
              <a:t>, or to cover unforeseen cost in case of their restructuring or liquidation</a:t>
            </a:r>
          </a:p>
          <a:p>
            <a:endParaRPr lang="en-US" dirty="0"/>
          </a:p>
        </p:txBody>
      </p:sp>
      <p:sp>
        <p:nvSpPr>
          <p:cNvPr id="4" name="Slide Number Placeholder 3"/>
          <p:cNvSpPr>
            <a:spLocks noGrp="1"/>
          </p:cNvSpPr>
          <p:nvPr>
            <p:ph type="sldNum" sz="quarter" idx="10"/>
          </p:nvPr>
        </p:nvSpPr>
        <p:spPr/>
        <p:txBody>
          <a:bodyPr/>
          <a:lstStyle/>
          <a:p>
            <a:fld id="{78818166-AA50-441D-AFA7-71310F72574F}" type="slidenum">
              <a:rPr lang="en-US" smtClean="0"/>
              <a:t>28</a:t>
            </a:fld>
            <a:endParaRPr lang="en-US"/>
          </a:p>
        </p:txBody>
      </p:sp>
    </p:spTree>
    <p:extLst>
      <p:ext uri="{BB962C8B-B14F-4D97-AF65-F5344CB8AC3E}">
        <p14:creationId xmlns:p14="http://schemas.microsoft.com/office/powerpoint/2010/main" val="411408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contribution measures the SOE’s direct impact on fiscal revenue and spending.</a:t>
            </a:r>
          </a:p>
          <a:p>
            <a:endParaRPr lang="en-US" dirty="0"/>
          </a:p>
          <a:p>
            <a:r>
              <a:rPr lang="en-US" dirty="0"/>
              <a:t>But that additional risk also reduces the scope for net contributions in the future, all other things being equal. The financing need can be measured on a net basis (that is, not taking into account debt rollover) or on a gross basis (this is useful particularly when debt rollover is at risk).</a:t>
            </a:r>
          </a:p>
          <a:p>
            <a:endParaRPr lang="en-US" dirty="0"/>
          </a:p>
          <a:p>
            <a:r>
              <a:rPr lang="en-US" dirty="0"/>
              <a:t>Rising net debt increases the exposure of the government to adverse shocks on the SOEs’ balance sheet and operations (through the government’s need to provide financial support to the company and the likelihood of reduced net contributions to the government’s budget in the future).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Off -balance-sheet liabilities. </a:t>
            </a:r>
            <a:r>
              <a:rPr lang="en-US" dirty="0"/>
              <a:t>An example is a guarantee (such as for toll road revenue) under a public-private partnership contract. Off - balance-sheet liabilities are typically of a contingent nature (if they are direct liabilities they would likely be included in liabilities on the balance sheet). This measure adds to the previous measures, because, for the government, an increase in off -balance-sheet liabilities has an impact on the SOE’s net worth similar to an increase in net debt. These measures are largely complementary, and it is not possible a priori to determine which is more important. When the government faces liquidity constraints, it may be most concerned about the net contribution to the budget. If firm debt is seen as a critical problem for the SOE sector (because of worsening payment arrears of SOEs, for example) or there is substantial borrowing by SOEs under government guarantees, then the focus may be more on financing need and net debt.</a:t>
            </a:r>
          </a:p>
          <a:p>
            <a:endParaRPr lang="en-US" dirty="0"/>
          </a:p>
        </p:txBody>
      </p:sp>
      <p:sp>
        <p:nvSpPr>
          <p:cNvPr id="4" name="Slide Number Placeholder 3"/>
          <p:cNvSpPr>
            <a:spLocks noGrp="1"/>
          </p:cNvSpPr>
          <p:nvPr>
            <p:ph type="sldNum" sz="quarter" idx="10"/>
          </p:nvPr>
        </p:nvSpPr>
        <p:spPr/>
        <p:txBody>
          <a:bodyPr/>
          <a:lstStyle/>
          <a:p>
            <a:fld id="{78818166-AA50-441D-AFA7-71310F72574F}" type="slidenum">
              <a:rPr lang="en-US" smtClean="0"/>
              <a:t>31</a:t>
            </a:fld>
            <a:endParaRPr lang="en-US"/>
          </a:p>
        </p:txBody>
      </p:sp>
    </p:spTree>
    <p:extLst>
      <p:ext uri="{BB962C8B-B14F-4D97-AF65-F5344CB8AC3E}">
        <p14:creationId xmlns:p14="http://schemas.microsoft.com/office/powerpoint/2010/main" val="399039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294994-33E8-4B27-9FBF-64162364E4C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18303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94994-33E8-4B27-9FBF-64162364E4C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354885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94994-33E8-4B27-9FBF-64162364E4C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132887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72819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212741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340597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72053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71486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87893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Rectangle 11"/>
          <p:cNvSpPr/>
          <p:nvPr/>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17326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5587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94994-33E8-4B27-9FBF-64162364E4C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94846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030828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8652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42921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368596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94994-33E8-4B27-9FBF-64162364E4C1}"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31376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94994-33E8-4B27-9FBF-64162364E4C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312932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94994-33E8-4B27-9FBF-64162364E4C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376074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294994-33E8-4B27-9FBF-64162364E4C1}"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281312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94994-33E8-4B27-9FBF-64162364E4C1}"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25240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94994-33E8-4B27-9FBF-64162364E4C1}"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5802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94994-33E8-4B27-9FBF-64162364E4C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400210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94994-33E8-4B27-9FBF-64162364E4C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8B5B-91CF-4609-B296-CEB177EECE7F}" type="slidenum">
              <a:rPr lang="en-US" smtClean="0"/>
              <a:t>‹#›</a:t>
            </a:fld>
            <a:endParaRPr lang="en-US"/>
          </a:p>
        </p:txBody>
      </p:sp>
    </p:spTree>
    <p:extLst>
      <p:ext uri="{BB962C8B-B14F-4D97-AF65-F5344CB8AC3E}">
        <p14:creationId xmlns:p14="http://schemas.microsoft.com/office/powerpoint/2010/main" val="32751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94994-33E8-4B27-9FBF-64162364E4C1}" type="datetimeFigureOut">
              <a:rPr lang="en-US" smtClean="0"/>
              <a:t>4/2/2017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78B5B-91CF-4609-B296-CEB177EECE7F}" type="slidenum">
              <a:rPr lang="en-US" smtClean="0"/>
              <a:t>‹#›</a:t>
            </a:fld>
            <a:endParaRPr lang="en-US"/>
          </a:p>
        </p:txBody>
      </p:sp>
    </p:spTree>
    <p:extLst>
      <p:ext uri="{BB962C8B-B14F-4D97-AF65-F5344CB8AC3E}">
        <p14:creationId xmlns:p14="http://schemas.microsoft.com/office/powerpoint/2010/main" val="353449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B294994-33E8-4B27-9FBF-64162364E4C1}" type="datetimeFigureOut">
              <a:rPr lang="en-US" smtClean="0"/>
              <a:t>4/2/2017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2278B5B-91CF-4609-B296-CEB177EECE7F}" type="slidenum">
              <a:rPr lang="en-US" smtClean="0"/>
              <a:t>‹#›</a:t>
            </a:fld>
            <a:endParaRPr lang="en-US"/>
          </a:p>
        </p:txBody>
      </p:sp>
    </p:spTree>
    <p:extLst>
      <p:ext uri="{BB962C8B-B14F-4D97-AF65-F5344CB8AC3E}">
        <p14:creationId xmlns:p14="http://schemas.microsoft.com/office/powerpoint/2010/main" val="5167008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7.xml"/><Relationship Id="rId1" Type="http://schemas.openxmlformats.org/officeDocument/2006/relationships/themeOverride" Target="../theme/themeOverride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hyperlink" Target="https://openknowledge.worldbank.org/handle/10986/20390"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fontScale="90000"/>
          </a:bodyPr>
          <a:lstStyle/>
          <a:p>
            <a:r>
              <a:rPr lang="en-US" dirty="0"/>
              <a:t>Fiscal Risks and Performance Monitoring of State Owned Enterprises (SOEs)</a:t>
            </a:r>
          </a:p>
        </p:txBody>
      </p:sp>
      <p:sp>
        <p:nvSpPr>
          <p:cNvPr id="3" name="Subtitle 2"/>
          <p:cNvSpPr>
            <a:spLocks noGrp="1"/>
          </p:cNvSpPr>
          <p:nvPr>
            <p:ph type="subTitle" idx="1"/>
          </p:nvPr>
        </p:nvSpPr>
        <p:spPr>
          <a:xfrm>
            <a:off x="673405" y="3399684"/>
            <a:ext cx="10854868" cy="704956"/>
          </a:xfrm>
        </p:spPr>
        <p:txBody>
          <a:bodyPr>
            <a:noAutofit/>
          </a:bodyPr>
          <a:lstStyle/>
          <a:p>
            <a:r>
              <a:rPr lang="en-US" sz="2000" b="1" dirty="0"/>
              <a:t>PEMPAL 2017 BCOP Plenary Meeting: TOOLS FOR FISCAL MANAGEMENT</a:t>
            </a:r>
            <a:endParaRPr lang="en-US" dirty="0"/>
          </a:p>
        </p:txBody>
      </p:sp>
      <p:sp>
        <p:nvSpPr>
          <p:cNvPr id="4" name="Text Placeholder 3"/>
          <p:cNvSpPr>
            <a:spLocks noGrp="1"/>
          </p:cNvSpPr>
          <p:nvPr>
            <p:ph type="body" sz="quarter" idx="12"/>
          </p:nvPr>
        </p:nvSpPr>
        <p:spPr/>
        <p:txBody>
          <a:bodyPr>
            <a:noAutofit/>
          </a:bodyPr>
          <a:lstStyle/>
          <a:p>
            <a:pPr algn="l"/>
            <a:r>
              <a:rPr lang="en-US" sz="2000" dirty="0"/>
              <a:t>Andrei Busuioc, Senior Financial Management Specialist, The World Bank CFRR</a:t>
            </a:r>
          </a:p>
        </p:txBody>
      </p:sp>
      <p:sp>
        <p:nvSpPr>
          <p:cNvPr id="5" name="Text Placeholder 4"/>
          <p:cNvSpPr>
            <a:spLocks noGrp="1"/>
          </p:cNvSpPr>
          <p:nvPr>
            <p:ph type="body" sz="quarter" idx="13"/>
          </p:nvPr>
        </p:nvSpPr>
        <p:spPr>
          <a:xfrm>
            <a:off x="673405" y="3207682"/>
            <a:ext cx="10848619" cy="278470"/>
          </a:xfrm>
        </p:spPr>
        <p:txBody>
          <a:bodyPr/>
          <a:lstStyle/>
          <a:p>
            <a:r>
              <a:rPr lang="en-US" sz="2000" b="1" dirty="0"/>
              <a:t>April 12, 2017,  Bishkek, Kyrgyz Republic</a:t>
            </a:r>
            <a:endParaRPr lang="en-US" sz="2000" dirty="0"/>
          </a:p>
        </p:txBody>
      </p:sp>
    </p:spTree>
    <p:extLst>
      <p:ext uri="{BB962C8B-B14F-4D97-AF65-F5344CB8AC3E}">
        <p14:creationId xmlns:p14="http://schemas.microsoft.com/office/powerpoint/2010/main" val="312310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0792" y="314036"/>
            <a:ext cx="10671444" cy="816244"/>
          </a:xfrm>
          <a:solidFill>
            <a:schemeClr val="bg1"/>
          </a:solidFill>
          <a:ln>
            <a:solidFill>
              <a:schemeClr val="accent1"/>
            </a:solidFill>
          </a:ln>
        </p:spPr>
        <p:txBody>
          <a:bodyPr anchor="ctr">
            <a:normAutofit/>
          </a:bodyPr>
          <a:lstStyle/>
          <a:p>
            <a:pPr algn="ctr"/>
            <a:r>
              <a:rPr lang="en-US" dirty="0"/>
              <a:t>Autonomy versus Accountability</a:t>
            </a:r>
          </a:p>
        </p:txBody>
      </p:sp>
      <p:graphicFrame>
        <p:nvGraphicFramePr>
          <p:cNvPr id="6" name="Espace réservé du contenu 6"/>
          <p:cNvGraphicFramePr>
            <a:graphicFrameLocks noGrp="1"/>
          </p:cNvGraphicFramePr>
          <p:nvPr>
            <p:ph idx="1"/>
            <p:extLst/>
          </p:nvPr>
        </p:nvGraphicFramePr>
        <p:xfrm>
          <a:off x="879700" y="2408904"/>
          <a:ext cx="4835542" cy="369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11514138" y="6958013"/>
            <a:ext cx="677862" cy="365125"/>
          </a:xfrm>
        </p:spPr>
        <p:txBody>
          <a:bodyPr/>
          <a:lstStyle/>
          <a:p>
            <a:pPr>
              <a:defRPr/>
            </a:pPr>
            <a:fld id="{849E4241-0149-490F-B839-397C3518C1FC}" type="slidenum">
              <a:rPr lang="de-DE" smtClean="0"/>
              <a:pPr>
                <a:defRPr/>
              </a:pPr>
              <a:t>10</a:t>
            </a:fld>
            <a:endParaRPr lang="de-DE" dirty="0"/>
          </a:p>
        </p:txBody>
      </p:sp>
      <p:sp>
        <p:nvSpPr>
          <p:cNvPr id="7" name="Left Bracket 6"/>
          <p:cNvSpPr/>
          <p:nvPr/>
        </p:nvSpPr>
        <p:spPr>
          <a:xfrm>
            <a:off x="5529823" y="2212221"/>
            <a:ext cx="294717" cy="1984969"/>
          </a:xfrm>
          <a:prstGeom prst="leftBracket">
            <a:avLst/>
          </a:prstGeom>
          <a:noFill/>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842131" y="2072521"/>
            <a:ext cx="4934024" cy="2031325"/>
          </a:xfrm>
          <a:prstGeom prst="rect">
            <a:avLst/>
          </a:prstGeom>
          <a:noFill/>
        </p:spPr>
        <p:txBody>
          <a:bodyPr wrap="square" rtlCol="0">
            <a:spAutoFit/>
          </a:bodyPr>
          <a:lstStyle/>
          <a:p>
            <a:pPr marL="177800" indent="-177800">
              <a:buFont typeface="Arial"/>
              <a:buChar char="•"/>
            </a:pPr>
            <a:r>
              <a:rPr lang="en-US" dirty="0">
                <a:solidFill>
                  <a:srgbClr val="87888A"/>
                </a:solidFill>
              </a:rPr>
              <a:t>Financial discipline</a:t>
            </a:r>
          </a:p>
          <a:p>
            <a:pPr marL="177800" indent="-177800">
              <a:buFont typeface="Arial"/>
              <a:buChar char="•"/>
            </a:pPr>
            <a:r>
              <a:rPr lang="en-US" dirty="0">
                <a:solidFill>
                  <a:srgbClr val="87888A"/>
                </a:solidFill>
              </a:rPr>
              <a:t>Fiscal discipline</a:t>
            </a:r>
          </a:p>
          <a:p>
            <a:pPr marL="177800" indent="-177800">
              <a:buFont typeface="Arial"/>
              <a:buChar char="•"/>
            </a:pPr>
            <a:r>
              <a:rPr lang="en-US" dirty="0">
                <a:solidFill>
                  <a:srgbClr val="87888A"/>
                </a:solidFill>
              </a:rPr>
              <a:t>Board independence</a:t>
            </a:r>
          </a:p>
          <a:p>
            <a:pPr marL="177800" indent="-177800">
              <a:buFont typeface="Arial"/>
              <a:buChar char="•"/>
            </a:pPr>
            <a:r>
              <a:rPr lang="en-US" dirty="0">
                <a:solidFill>
                  <a:srgbClr val="87888A"/>
                </a:solidFill>
              </a:rPr>
              <a:t>Identification and reimbursement for </a:t>
            </a:r>
            <a:r>
              <a:rPr lang="en-US" dirty="0" err="1">
                <a:solidFill>
                  <a:srgbClr val="87888A"/>
                </a:solidFill>
              </a:rPr>
              <a:t>PSOs</a:t>
            </a:r>
            <a:endParaRPr lang="en-US" dirty="0">
              <a:solidFill>
                <a:srgbClr val="87888A"/>
              </a:solidFill>
            </a:endParaRPr>
          </a:p>
          <a:p>
            <a:pPr marL="177800" indent="-177800">
              <a:buFont typeface="Arial"/>
              <a:buChar char="•"/>
            </a:pPr>
            <a:r>
              <a:rPr lang="en-US" dirty="0">
                <a:solidFill>
                  <a:srgbClr val="87888A"/>
                </a:solidFill>
              </a:rPr>
              <a:t>Corporatization</a:t>
            </a:r>
          </a:p>
          <a:p>
            <a:pPr marL="177800" indent="-177800">
              <a:buFont typeface="Arial"/>
              <a:buChar char="•"/>
            </a:pPr>
            <a:r>
              <a:rPr lang="en-US" dirty="0">
                <a:solidFill>
                  <a:srgbClr val="87888A"/>
                </a:solidFill>
              </a:rPr>
              <a:t>Labor issues (hiring/firing, compensation)</a:t>
            </a:r>
          </a:p>
          <a:p>
            <a:pPr marL="177800" indent="-177800">
              <a:buFont typeface="Arial"/>
              <a:buChar char="•"/>
            </a:pPr>
            <a:r>
              <a:rPr lang="en-US" dirty="0">
                <a:solidFill>
                  <a:srgbClr val="87888A"/>
                </a:solidFill>
              </a:rPr>
              <a:t>Procurement</a:t>
            </a:r>
          </a:p>
        </p:txBody>
      </p:sp>
      <p:sp>
        <p:nvSpPr>
          <p:cNvPr id="9" name="Left Bracket 8"/>
          <p:cNvSpPr/>
          <p:nvPr/>
        </p:nvSpPr>
        <p:spPr>
          <a:xfrm>
            <a:off x="5529823" y="4489290"/>
            <a:ext cx="294717" cy="1984969"/>
          </a:xfrm>
          <a:prstGeom prst="leftBracket">
            <a:avLst/>
          </a:prstGeom>
          <a:noFill/>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824540" y="4387690"/>
            <a:ext cx="4951615" cy="2031325"/>
          </a:xfrm>
          <a:prstGeom prst="rect">
            <a:avLst/>
          </a:prstGeom>
          <a:noFill/>
        </p:spPr>
        <p:txBody>
          <a:bodyPr wrap="square" rtlCol="0">
            <a:spAutoFit/>
          </a:bodyPr>
          <a:lstStyle/>
          <a:p>
            <a:pPr marL="177800" indent="-177800">
              <a:buFont typeface="Arial"/>
              <a:buChar char="•"/>
            </a:pPr>
            <a:r>
              <a:rPr lang="en-US" dirty="0">
                <a:solidFill>
                  <a:srgbClr val="87888A"/>
                </a:solidFill>
              </a:rPr>
              <a:t>Performance monitoring</a:t>
            </a:r>
          </a:p>
          <a:p>
            <a:pPr marL="177800" indent="-177800">
              <a:buFont typeface="Arial"/>
              <a:buChar char="•"/>
            </a:pPr>
            <a:r>
              <a:rPr lang="en-US" dirty="0">
                <a:solidFill>
                  <a:srgbClr val="87888A"/>
                </a:solidFill>
              </a:rPr>
              <a:t>Financial reporting</a:t>
            </a:r>
          </a:p>
          <a:p>
            <a:pPr marL="177800" indent="-177800">
              <a:buFont typeface="Arial"/>
              <a:buChar char="•"/>
            </a:pPr>
            <a:r>
              <a:rPr lang="en-US" dirty="0">
                <a:solidFill>
                  <a:srgbClr val="87888A"/>
                </a:solidFill>
              </a:rPr>
              <a:t>Non-financial reporting</a:t>
            </a:r>
          </a:p>
          <a:p>
            <a:pPr marL="177800" indent="-177800">
              <a:buFont typeface="Arial"/>
              <a:buChar char="•"/>
            </a:pPr>
            <a:r>
              <a:rPr lang="en-US" dirty="0">
                <a:solidFill>
                  <a:srgbClr val="87888A"/>
                </a:solidFill>
              </a:rPr>
              <a:t>External audits</a:t>
            </a:r>
          </a:p>
          <a:p>
            <a:pPr marL="177800" indent="-177800">
              <a:buFont typeface="Arial"/>
              <a:buChar char="•"/>
            </a:pPr>
            <a:r>
              <a:rPr lang="en-US" dirty="0">
                <a:solidFill>
                  <a:srgbClr val="87888A"/>
                </a:solidFill>
              </a:rPr>
              <a:t>Control environment: ownership entity, board of directors, audit committee, internal audit unit; management</a:t>
            </a:r>
          </a:p>
        </p:txBody>
      </p:sp>
      <p:sp>
        <p:nvSpPr>
          <p:cNvPr id="11" name="Rectangle 10"/>
          <p:cNvSpPr/>
          <p:nvPr/>
        </p:nvSpPr>
        <p:spPr>
          <a:xfrm>
            <a:off x="830391" y="1392811"/>
            <a:ext cx="10612247" cy="830997"/>
          </a:xfrm>
          <a:prstGeom prst="rect">
            <a:avLst/>
          </a:prstGeom>
        </p:spPr>
        <p:txBody>
          <a:bodyPr wrap="square">
            <a:spAutoFit/>
          </a:bodyPr>
          <a:lstStyle/>
          <a:p>
            <a:r>
              <a:rPr lang="en-US" sz="2400" b="1" dirty="0">
                <a:solidFill>
                  <a:schemeClr val="bg2">
                    <a:lumMod val="50000"/>
                  </a:schemeClr>
                </a:solidFill>
                <a:latin typeface="Eras Light ITC" panose="020B0402030504020804" pitchFamily="34" charset="0"/>
                <a:cs typeface="Myriad Pro Light SemiCond"/>
              </a:rPr>
              <a:t>A strong governance framework gives SOEs autonomy, while ensuring their accountability to the general public</a:t>
            </a:r>
          </a:p>
        </p:txBody>
      </p:sp>
    </p:spTree>
    <p:extLst>
      <p:ext uri="{BB962C8B-B14F-4D97-AF65-F5344CB8AC3E}">
        <p14:creationId xmlns:p14="http://schemas.microsoft.com/office/powerpoint/2010/main" val="13871201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4"/>
          <p:cNvSpPr txBox="1"/>
          <p:nvPr/>
        </p:nvSpPr>
        <p:spPr>
          <a:xfrm>
            <a:off x="6395533" y="2203478"/>
            <a:ext cx="4678867" cy="1569660"/>
          </a:xfrm>
          <a:prstGeom prst="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2400" b="1" u="sng" dirty="0">
              <a:solidFill>
                <a:schemeClr val="bg1"/>
              </a:solidFill>
              <a:latin typeface="Garamond" panose="02020404030301010803" pitchFamily="18" charset="0"/>
            </a:endParaRPr>
          </a:p>
          <a:p>
            <a:pPr algn="ctr"/>
            <a:r>
              <a:rPr lang="en-US" sz="2400" b="1" u="sng" dirty="0">
                <a:solidFill>
                  <a:schemeClr val="bg1"/>
                </a:solidFill>
                <a:latin typeface="Garamond" panose="02020404030301010803" pitchFamily="18" charset="0"/>
              </a:rPr>
              <a:t>Ownership Function (2)</a:t>
            </a: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p:txBody>
      </p:sp>
      <p:sp>
        <p:nvSpPr>
          <p:cNvPr id="5" name="TextBox 6"/>
          <p:cNvSpPr txBox="1"/>
          <p:nvPr/>
        </p:nvSpPr>
        <p:spPr>
          <a:xfrm>
            <a:off x="5181600" y="1056016"/>
            <a:ext cx="6908800" cy="461665"/>
          </a:xfrm>
          <a:prstGeom prst="rect">
            <a:avLst/>
          </a:prstGeom>
          <a:solidFill>
            <a:srgbClr val="A52F1B"/>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tx1"/>
                </a:solidFill>
                <a:latin typeface="Garamond" panose="02020404030301010803" pitchFamily="18" charset="0"/>
              </a:rPr>
              <a:t>Government &amp; Central Administration</a:t>
            </a:r>
          </a:p>
        </p:txBody>
      </p:sp>
      <p:cxnSp>
        <p:nvCxnSpPr>
          <p:cNvPr id="6" name="Straight Arrow Connector 8"/>
          <p:cNvCxnSpPr/>
          <p:nvPr/>
        </p:nvCxnSpPr>
        <p:spPr>
          <a:xfrm>
            <a:off x="8737600" y="1517680"/>
            <a:ext cx="0" cy="671906"/>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8"/>
          <p:cNvCxnSpPr>
            <a:stCxn id="4" idx="2"/>
            <a:endCxn id="7" idx="0"/>
          </p:cNvCxnSpPr>
          <p:nvPr/>
        </p:nvCxnSpPr>
        <p:spPr>
          <a:xfrm>
            <a:off x="8734967" y="3773139"/>
            <a:ext cx="0" cy="395201"/>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19"/>
          <p:cNvSpPr txBox="1"/>
          <p:nvPr/>
        </p:nvSpPr>
        <p:spPr>
          <a:xfrm>
            <a:off x="6395533" y="4538284"/>
            <a:ext cx="4678867" cy="2123658"/>
          </a:xfrm>
          <a:prstGeom prst="rect">
            <a:avLst/>
          </a:prstGeom>
          <a:solidFill>
            <a:srgbClr val="A52F1B"/>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sz="1200" b="1" dirty="0">
              <a:latin typeface="Garamond" panose="02020404030301010803" pitchFamily="18" charset="0"/>
            </a:endParaRPr>
          </a:p>
          <a:p>
            <a:pPr algn="ctr"/>
            <a:r>
              <a:rPr lang="en-US" sz="2400" b="1" dirty="0">
                <a:solidFill>
                  <a:schemeClr val="tx1"/>
                </a:solidFill>
                <a:latin typeface="Garamond" panose="02020404030301010803" pitchFamily="18" charset="0"/>
              </a:rPr>
              <a:t>SOE</a:t>
            </a:r>
          </a:p>
          <a:p>
            <a:pPr algn="ctr"/>
            <a:endParaRPr lang="en-US" sz="2400" b="1" dirty="0">
              <a:latin typeface="Garamond" panose="02020404030301010803" pitchFamily="18" charset="0"/>
            </a:endParaRPr>
          </a:p>
          <a:p>
            <a:pPr algn="ctr"/>
            <a:endParaRPr lang="en-US" sz="2400" b="1" dirty="0">
              <a:latin typeface="Garamond" panose="02020404030301010803" pitchFamily="18" charset="0"/>
            </a:endParaRPr>
          </a:p>
          <a:p>
            <a:pPr algn="ctr"/>
            <a:endParaRPr lang="en-US" sz="2400" b="1" dirty="0">
              <a:latin typeface="Garamond" panose="02020404030301010803" pitchFamily="18" charset="0"/>
            </a:endParaRPr>
          </a:p>
          <a:p>
            <a:pPr algn="ctr"/>
            <a:endParaRPr lang="en-US" sz="2400" b="1" dirty="0">
              <a:latin typeface="Garamond" panose="02020404030301010803" pitchFamily="18" charset="0"/>
            </a:endParaRPr>
          </a:p>
        </p:txBody>
      </p:sp>
      <p:sp>
        <p:nvSpPr>
          <p:cNvPr id="10" name="TextBox 20"/>
          <p:cNvSpPr txBox="1"/>
          <p:nvPr/>
        </p:nvSpPr>
        <p:spPr>
          <a:xfrm>
            <a:off x="1387366" y="4649086"/>
            <a:ext cx="3489434" cy="954107"/>
          </a:xfrm>
          <a:prstGeom prst="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u="sng" dirty="0">
                <a:solidFill>
                  <a:schemeClr val="bg1"/>
                </a:solidFill>
                <a:latin typeface="Garamond" panose="02020404030301010803" pitchFamily="18" charset="0"/>
              </a:rPr>
              <a:t>Transparency (6)</a:t>
            </a:r>
          </a:p>
          <a:p>
            <a:pPr marL="285750" indent="-285750">
              <a:buFont typeface="Arial" panose="020B0604020202020204" pitchFamily="34" charset="0"/>
              <a:buChar char="•"/>
            </a:pPr>
            <a:r>
              <a:rPr lang="en-US" sz="1600" dirty="0">
                <a:solidFill>
                  <a:schemeClr val="bg1"/>
                </a:solidFill>
                <a:latin typeface="Garamond" panose="02020404030301010803" pitchFamily="18" charset="0"/>
              </a:rPr>
              <a:t>Publication of aggregate Reports</a:t>
            </a:r>
          </a:p>
          <a:p>
            <a:pPr marL="285750" indent="-285750">
              <a:buFont typeface="Arial" panose="020B0604020202020204" pitchFamily="34" charset="0"/>
              <a:buChar char="•"/>
            </a:pPr>
            <a:r>
              <a:rPr lang="en-US" sz="1600" dirty="0">
                <a:solidFill>
                  <a:schemeClr val="bg1"/>
                </a:solidFill>
                <a:latin typeface="Garamond" panose="02020404030301010803" pitchFamily="18" charset="0"/>
              </a:rPr>
              <a:t>Publication of External Audits</a:t>
            </a:r>
          </a:p>
        </p:txBody>
      </p:sp>
      <p:cxnSp>
        <p:nvCxnSpPr>
          <p:cNvPr id="11" name="Straight Arrow Connector 22"/>
          <p:cNvCxnSpPr/>
          <p:nvPr/>
        </p:nvCxnSpPr>
        <p:spPr>
          <a:xfrm>
            <a:off x="4876800" y="5556280"/>
            <a:ext cx="1518733"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24"/>
          <p:cNvCxnSpPr/>
          <p:nvPr/>
        </p:nvCxnSpPr>
        <p:spPr>
          <a:xfrm>
            <a:off x="4876800" y="5157137"/>
            <a:ext cx="1561587"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28"/>
          <p:cNvCxnSpPr/>
          <p:nvPr/>
        </p:nvCxnSpPr>
        <p:spPr>
          <a:xfrm flipV="1">
            <a:off x="4572000" y="3213233"/>
            <a:ext cx="1788213" cy="143585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Left Brace 29"/>
          <p:cNvSpPr/>
          <p:nvPr/>
        </p:nvSpPr>
        <p:spPr>
          <a:xfrm>
            <a:off x="5689600" y="1880083"/>
            <a:ext cx="508000" cy="3200400"/>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aramond" panose="02020404030301010803" pitchFamily="18" charset="0"/>
            </a:endParaRPr>
          </a:p>
        </p:txBody>
      </p:sp>
      <p:sp>
        <p:nvSpPr>
          <p:cNvPr id="15" name="TextBox 30"/>
          <p:cNvSpPr txBox="1"/>
          <p:nvPr/>
        </p:nvSpPr>
        <p:spPr>
          <a:xfrm>
            <a:off x="1340068" y="2842625"/>
            <a:ext cx="4044731" cy="738664"/>
          </a:xfrm>
          <a:prstGeom prst="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u="sng" dirty="0">
                <a:solidFill>
                  <a:schemeClr val="bg1"/>
                </a:solidFill>
                <a:latin typeface="Garamond" panose="02020404030301010803" pitchFamily="18" charset="0"/>
              </a:rPr>
              <a:t>SOEs in the marketplace </a:t>
            </a:r>
            <a:r>
              <a:rPr lang="en-US" sz="2400" u="sng" dirty="0">
                <a:solidFill>
                  <a:schemeClr val="bg1"/>
                </a:solidFill>
                <a:latin typeface="Garamond" panose="02020404030301010803" pitchFamily="18" charset="0"/>
              </a:rPr>
              <a:t>(3)</a:t>
            </a:r>
          </a:p>
          <a:p>
            <a:pPr algn="ctr"/>
            <a:r>
              <a:rPr lang="en-US" dirty="0">
                <a:solidFill>
                  <a:schemeClr val="bg1"/>
                </a:solidFill>
                <a:latin typeface="Garamond" panose="02020404030301010803" pitchFamily="18" charset="0"/>
              </a:rPr>
              <a:t>(Legal and regulatory framework)</a:t>
            </a:r>
            <a:endParaRPr lang="en-US" sz="2400" dirty="0">
              <a:solidFill>
                <a:schemeClr val="bg1"/>
              </a:solidFill>
              <a:latin typeface="Garamond" panose="02020404030301010803" pitchFamily="18" charset="0"/>
            </a:endParaRPr>
          </a:p>
        </p:txBody>
      </p:sp>
      <p:sp>
        <p:nvSpPr>
          <p:cNvPr id="16" name="TextBox 31"/>
          <p:cNvSpPr txBox="1">
            <a:spLocks noChangeAspect="1"/>
          </p:cNvSpPr>
          <p:nvPr/>
        </p:nvSpPr>
        <p:spPr>
          <a:xfrm>
            <a:off x="7010400" y="6089680"/>
            <a:ext cx="5080000" cy="707886"/>
          </a:xfrm>
          <a:prstGeom prst="rect">
            <a:avLst/>
          </a:prstGeom>
          <a:solidFill>
            <a:schemeClr val="tx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n-US" sz="2000" b="1" u="sng" dirty="0">
                <a:solidFill>
                  <a:schemeClr val="bg1"/>
                </a:solidFill>
                <a:latin typeface="Garamond" panose="02020404030301010803" pitchFamily="18" charset="0"/>
              </a:rPr>
              <a:t>Stakeholders relations and responsible business  (5)</a:t>
            </a:r>
          </a:p>
        </p:txBody>
      </p:sp>
      <p:sp>
        <p:nvSpPr>
          <p:cNvPr id="17" name="TextBox 32"/>
          <p:cNvSpPr txBox="1">
            <a:spLocks noChangeAspect="1"/>
          </p:cNvSpPr>
          <p:nvPr/>
        </p:nvSpPr>
        <p:spPr>
          <a:xfrm>
            <a:off x="7010400" y="5251480"/>
            <a:ext cx="5080000" cy="707886"/>
          </a:xfrm>
          <a:prstGeom prst="rect">
            <a:avLst/>
          </a:prstGeom>
          <a:solidFill>
            <a:schemeClr val="tx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n-US" sz="2000" b="1" u="sng" dirty="0">
                <a:solidFill>
                  <a:schemeClr val="bg1"/>
                </a:solidFill>
                <a:latin typeface="Garamond" panose="02020404030301010803" pitchFamily="18" charset="0"/>
              </a:rPr>
              <a:t>Equal Treatment of Shareholders and others investors (4)</a:t>
            </a:r>
          </a:p>
        </p:txBody>
      </p:sp>
      <p:sp>
        <p:nvSpPr>
          <p:cNvPr id="19" name="ZoneTexte 18"/>
          <p:cNvSpPr txBox="1"/>
          <p:nvPr/>
        </p:nvSpPr>
        <p:spPr>
          <a:xfrm>
            <a:off x="1340068" y="283779"/>
            <a:ext cx="10851932" cy="523220"/>
          </a:xfrm>
          <a:prstGeom prst="rect">
            <a:avLst/>
          </a:prstGeom>
          <a:noFill/>
        </p:spPr>
        <p:txBody>
          <a:bodyPr wrap="square" rtlCol="0">
            <a:spAutoFit/>
          </a:bodyPr>
          <a:lstStyle/>
          <a:p>
            <a:pPr algn="ctr"/>
            <a:r>
              <a:rPr lang="en-US" sz="2800" b="1" dirty="0">
                <a:solidFill>
                  <a:schemeClr val="tx2">
                    <a:lumMod val="50000"/>
                  </a:schemeClr>
                </a:solidFill>
                <a:latin typeface="Candara" panose="020E0502030303020204" pitchFamily="34" charset="0"/>
              </a:rPr>
              <a:t>SCHEMATIC REPRESENTATION: OECD GUIDELINES - 2015</a:t>
            </a:r>
          </a:p>
        </p:txBody>
      </p:sp>
      <p:sp>
        <p:nvSpPr>
          <p:cNvPr id="7" name="TextBox 16"/>
          <p:cNvSpPr txBox="1"/>
          <p:nvPr/>
        </p:nvSpPr>
        <p:spPr>
          <a:xfrm>
            <a:off x="6395533" y="4168339"/>
            <a:ext cx="4678867" cy="461665"/>
          </a:xfrm>
          <a:prstGeom prst="rect">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u="sng" dirty="0">
                <a:solidFill>
                  <a:schemeClr val="bg1"/>
                </a:solidFill>
                <a:latin typeface="Garamond" panose="02020404030301010803" pitchFamily="18" charset="0"/>
              </a:rPr>
              <a:t>Board of Directors (7)</a:t>
            </a:r>
          </a:p>
        </p:txBody>
      </p:sp>
      <p:sp>
        <p:nvSpPr>
          <p:cNvPr id="20" name="TextBox 30"/>
          <p:cNvSpPr txBox="1"/>
          <p:nvPr/>
        </p:nvSpPr>
        <p:spPr>
          <a:xfrm>
            <a:off x="1355834" y="1670081"/>
            <a:ext cx="4028966" cy="830997"/>
          </a:xfrm>
          <a:prstGeom prst="rec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u="sng" dirty="0">
                <a:latin typeface="Garamond" panose="02020404030301010803" pitchFamily="18" charset="0"/>
              </a:rPr>
              <a:t>Rationale for State Ownership (1)</a:t>
            </a:r>
          </a:p>
        </p:txBody>
      </p:sp>
      <p:grpSp>
        <p:nvGrpSpPr>
          <p:cNvPr id="2" name="Groupe 20"/>
          <p:cNvGrpSpPr/>
          <p:nvPr/>
        </p:nvGrpSpPr>
        <p:grpSpPr>
          <a:xfrm>
            <a:off x="0" y="942536"/>
            <a:ext cx="12192000" cy="48064"/>
            <a:chOff x="0" y="762000"/>
            <a:chExt cx="9144000" cy="48064"/>
          </a:xfrm>
        </p:grpSpPr>
        <p:cxnSp>
          <p:nvCxnSpPr>
            <p:cNvPr id="22" name="Connecteur droit 21"/>
            <p:cNvCxnSpPr/>
            <p:nvPr/>
          </p:nvCxnSpPr>
          <p:spPr>
            <a:xfrm>
              <a:off x="0" y="7620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0" y="810064"/>
              <a:ext cx="9144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Flèche vers le bas 28"/>
          <p:cNvSpPr/>
          <p:nvPr/>
        </p:nvSpPr>
        <p:spPr>
          <a:xfrm>
            <a:off x="2438400" y="2531855"/>
            <a:ext cx="304800" cy="310771"/>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Tree>
    <p:extLst>
      <p:ext uri="{BB962C8B-B14F-4D97-AF65-F5344CB8AC3E}">
        <p14:creationId xmlns:p14="http://schemas.microsoft.com/office/powerpoint/2010/main" val="31366110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5" name="Group 24"/>
          <p:cNvGrpSpPr/>
          <p:nvPr/>
        </p:nvGrpSpPr>
        <p:grpSpPr>
          <a:xfrm>
            <a:off x="2070361" y="2211868"/>
            <a:ext cx="7467340" cy="4218272"/>
            <a:chOff x="2070361" y="2211868"/>
            <a:chExt cx="7467340" cy="4218272"/>
          </a:xfrm>
        </p:grpSpPr>
        <p:sp>
          <p:nvSpPr>
            <p:cNvPr id="19" name="ZoneTexte 38"/>
            <p:cNvSpPr txBox="1"/>
            <p:nvPr/>
          </p:nvSpPr>
          <p:spPr>
            <a:xfrm>
              <a:off x="6746562" y="2211868"/>
              <a:ext cx="2562540" cy="369332"/>
            </a:xfrm>
            <a:prstGeom prst="rect">
              <a:avLst/>
            </a:prstGeom>
            <a:noFill/>
          </p:spPr>
          <p:txBody>
            <a:bodyPr wrap="square" rtlCol="0">
              <a:spAutoFit/>
            </a:bodyPr>
            <a:lstStyle/>
            <a:p>
              <a:pPr algn="ctr"/>
              <a:r>
                <a:rPr lang="en-US" b="1" dirty="0">
                  <a:solidFill>
                    <a:schemeClr val="bg2">
                      <a:lumMod val="75000"/>
                    </a:schemeClr>
                  </a:solidFill>
                  <a:latin typeface="Avenir Book"/>
                  <a:cs typeface="Avenir Book"/>
                </a:rPr>
                <a:t>Levels of Reform</a:t>
              </a:r>
            </a:p>
          </p:txBody>
        </p:sp>
        <p:sp>
          <p:nvSpPr>
            <p:cNvPr id="20" name="Right Bracket 19"/>
            <p:cNvSpPr/>
            <p:nvPr/>
          </p:nvSpPr>
          <p:spPr>
            <a:xfrm rot="16200000">
              <a:off x="7908706" y="1413595"/>
              <a:ext cx="238252" cy="2562539"/>
            </a:xfrm>
            <a:prstGeom prst="rightBracket">
              <a:avLst/>
            </a:prstGeom>
            <a:ln>
              <a:solidFill>
                <a:srgbClr val="6EA53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ight Bracket 20"/>
            <p:cNvSpPr/>
            <p:nvPr/>
          </p:nvSpPr>
          <p:spPr>
            <a:xfrm rot="10800000">
              <a:off x="2519055" y="3080946"/>
              <a:ext cx="238252" cy="3349194"/>
            </a:xfrm>
            <a:prstGeom prst="rightBracket">
              <a:avLst/>
            </a:prstGeom>
            <a:ln>
              <a:solidFill>
                <a:srgbClr val="6EA53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rot="16200000">
              <a:off x="1656145" y="4669388"/>
              <a:ext cx="1197764" cy="369332"/>
            </a:xfrm>
            <a:prstGeom prst="rect">
              <a:avLst/>
            </a:prstGeom>
            <a:noFill/>
          </p:spPr>
          <p:txBody>
            <a:bodyPr wrap="none" rtlCol="0">
              <a:spAutoFit/>
            </a:bodyPr>
            <a:lstStyle/>
            <a:p>
              <a:r>
                <a:rPr lang="en-US" b="1" dirty="0">
                  <a:solidFill>
                    <a:schemeClr val="bg2">
                      <a:lumMod val="75000"/>
                    </a:schemeClr>
                  </a:solidFill>
                  <a:latin typeface="Avenir Book"/>
                  <a:cs typeface="Avenir Book"/>
                </a:rPr>
                <a:t>Thematic</a:t>
              </a:r>
            </a:p>
          </p:txBody>
        </p:sp>
        <p:sp>
          <p:nvSpPr>
            <p:cNvPr id="23" name="Rectangle à coins arrondis 24"/>
            <p:cNvSpPr/>
            <p:nvPr/>
          </p:nvSpPr>
          <p:spPr>
            <a:xfrm>
              <a:off x="2846208" y="3410890"/>
              <a:ext cx="6691493" cy="40365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rgbClr val="FFFFFF"/>
                  </a:solidFill>
                  <a:latin typeface="Avenir Book"/>
                  <a:cs typeface="Avenir Book"/>
                </a:rPr>
                <a:t>State’s Ownership Role</a:t>
              </a:r>
            </a:p>
          </p:txBody>
        </p:sp>
      </p:grpSp>
      <p:sp>
        <p:nvSpPr>
          <p:cNvPr id="2" name="Title 1"/>
          <p:cNvSpPr>
            <a:spLocks noGrp="1"/>
          </p:cNvSpPr>
          <p:nvPr>
            <p:ph type="title"/>
          </p:nvPr>
        </p:nvSpPr>
        <p:spPr>
          <a:xfrm>
            <a:off x="812800" y="609600"/>
            <a:ext cx="10671444" cy="816244"/>
          </a:xfrm>
          <a:solidFill>
            <a:schemeClr val="bg1"/>
          </a:solidFill>
          <a:ln>
            <a:solidFill>
              <a:schemeClr val="accent1"/>
            </a:solidFill>
          </a:ln>
        </p:spPr>
        <p:txBody>
          <a:bodyPr anchor="ctr">
            <a:normAutofit/>
          </a:bodyPr>
          <a:lstStyle/>
          <a:p>
            <a:pPr algn="ctr"/>
            <a:r>
              <a:rPr lang="en-US" dirty="0"/>
              <a:t>Framework for SOE Governance</a:t>
            </a:r>
          </a:p>
        </p:txBody>
      </p:sp>
      <p:sp>
        <p:nvSpPr>
          <p:cNvPr id="6" name="Rectangle 5"/>
          <p:cNvSpPr/>
          <p:nvPr/>
        </p:nvSpPr>
        <p:spPr>
          <a:xfrm>
            <a:off x="812800" y="1532674"/>
            <a:ext cx="10671444" cy="1200328"/>
          </a:xfrm>
          <a:prstGeom prst="rect">
            <a:avLst/>
          </a:prstGeom>
        </p:spPr>
        <p:txBody>
          <a:bodyPr wrap="square">
            <a:spAutoFit/>
          </a:bodyPr>
          <a:lstStyle/>
          <a:p>
            <a:r>
              <a:rPr lang="en-US" sz="2400" b="1" dirty="0">
                <a:latin typeface="Eras Light ITC" panose="020B0402030504020804" pitchFamily="34" charset="0"/>
                <a:cs typeface="Myriad Pro Light SemiCond"/>
              </a:rPr>
              <a:t>A strong SOE governance framework safeguards the interests of citizens, as the ultimate owners of SOEs, through appropriate mechanisms at the entity, government, and institutional levels</a:t>
            </a:r>
          </a:p>
        </p:txBody>
      </p:sp>
      <p:grpSp>
        <p:nvGrpSpPr>
          <p:cNvPr id="24" name="Group 23"/>
          <p:cNvGrpSpPr/>
          <p:nvPr/>
        </p:nvGrpSpPr>
        <p:grpSpPr>
          <a:xfrm>
            <a:off x="2846208" y="2872114"/>
            <a:ext cx="6717369" cy="3668757"/>
            <a:chOff x="2846208" y="2872114"/>
            <a:chExt cx="6717369" cy="3668757"/>
          </a:xfrm>
        </p:grpSpPr>
        <p:grpSp>
          <p:nvGrpSpPr>
            <p:cNvPr id="8" name="Grouper 22"/>
            <p:cNvGrpSpPr/>
            <p:nvPr/>
          </p:nvGrpSpPr>
          <p:grpSpPr>
            <a:xfrm>
              <a:off x="2846208" y="2872114"/>
              <a:ext cx="6691492" cy="3634226"/>
              <a:chOff x="0" y="-158233"/>
              <a:chExt cx="6629400" cy="4116357"/>
            </a:xfrm>
            <a:solidFill>
              <a:schemeClr val="accent5"/>
            </a:solidFill>
            <a:extLst>
              <a:ext uri="{0CCBE362-F206-4b92-989A-16890622DB6E}">
                <ma14:wrappingTextBoxFlag xmlns:ma14="http://schemas.microsoft.com/office/mac/drawingml/2011/main" xmlns=""/>
              </a:ext>
            </a:extLst>
          </p:grpSpPr>
          <p:sp>
            <p:nvSpPr>
              <p:cNvPr id="13" name="Rectangle à coins arrondis 23"/>
              <p:cNvSpPr/>
              <p:nvPr/>
            </p:nvSpPr>
            <p:spPr>
              <a:xfrm>
                <a:off x="0" y="-158233"/>
                <a:ext cx="6629400" cy="4572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bg1"/>
                    </a:solidFill>
                    <a:latin typeface="Avenir Book"/>
                    <a:cs typeface="Avenir Book"/>
                  </a:rPr>
                  <a:t>Legal and Regulatory framework</a:t>
                </a:r>
              </a:p>
            </p:txBody>
          </p:sp>
          <p:sp>
            <p:nvSpPr>
              <p:cNvPr id="14" name="Rectangle à coins arrondis 24"/>
              <p:cNvSpPr/>
              <p:nvPr/>
            </p:nvSpPr>
            <p:spPr>
              <a:xfrm>
                <a:off x="0" y="1059804"/>
                <a:ext cx="6629400" cy="4572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a:solidFill>
                      <a:srgbClr val="FFFFFF"/>
                    </a:solidFill>
                    <a:latin typeface="Avenir Book"/>
                    <a:cs typeface="Avenir Book"/>
                  </a:rPr>
                  <a:t>Performance Monitoring</a:t>
                </a:r>
              </a:p>
            </p:txBody>
          </p:sp>
          <p:sp>
            <p:nvSpPr>
              <p:cNvPr id="15" name="Rectangle à coins arrondis 25"/>
              <p:cNvSpPr/>
              <p:nvPr/>
            </p:nvSpPr>
            <p:spPr>
              <a:xfrm>
                <a:off x="0" y="1673680"/>
                <a:ext cx="6629400" cy="4572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rgbClr val="FFFFFF"/>
                    </a:solidFill>
                    <a:latin typeface="Avenir Book"/>
                    <a:cs typeface="Avenir Book"/>
                  </a:rPr>
                  <a:t>Financial and Fiscal </a:t>
                </a:r>
                <a:r>
                  <a:rPr lang="en-US" b="1" dirty="0">
                    <a:solidFill>
                      <a:schemeClr val="bg1"/>
                    </a:solidFill>
                    <a:latin typeface="Avenir Book"/>
                    <a:cs typeface="Avenir Book"/>
                  </a:rPr>
                  <a:t>Discipline</a:t>
                </a:r>
              </a:p>
            </p:txBody>
          </p:sp>
          <p:sp>
            <p:nvSpPr>
              <p:cNvPr id="16" name="Rectangle à coins arrondis 26"/>
              <p:cNvSpPr/>
              <p:nvPr/>
            </p:nvSpPr>
            <p:spPr>
              <a:xfrm>
                <a:off x="0" y="2287557"/>
                <a:ext cx="6629400" cy="4572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rgbClr val="FFFFFF"/>
                    </a:solidFill>
                    <a:latin typeface="Avenir Book"/>
                    <a:cs typeface="Avenir Book"/>
                  </a:rPr>
                  <a:t>Board of Directors</a:t>
                </a:r>
              </a:p>
            </p:txBody>
          </p:sp>
          <p:sp>
            <p:nvSpPr>
              <p:cNvPr id="17" name="Rectangle à coins arrondis 27"/>
              <p:cNvSpPr/>
              <p:nvPr/>
            </p:nvSpPr>
            <p:spPr>
              <a:xfrm>
                <a:off x="0" y="2887047"/>
                <a:ext cx="6629400" cy="4572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bg1"/>
                    </a:solidFill>
                    <a:latin typeface="Avenir Book"/>
                    <a:cs typeface="Avenir Book"/>
                  </a:rPr>
                  <a:t>Transparency, Disclosure &amp; Controls</a:t>
                </a:r>
              </a:p>
            </p:txBody>
          </p:sp>
          <p:sp>
            <p:nvSpPr>
              <p:cNvPr id="18" name="Rectangle à coins arrondis 28"/>
              <p:cNvSpPr/>
              <p:nvPr/>
            </p:nvSpPr>
            <p:spPr>
              <a:xfrm>
                <a:off x="0" y="3500924"/>
                <a:ext cx="6629400" cy="457200"/>
              </a:xfrm>
              <a:prstGeom prst="roundRect">
                <a:avLst/>
              </a:prstGeom>
              <a:grp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bg1"/>
                    </a:solidFill>
                    <a:latin typeface="Avenir Book"/>
                    <a:cs typeface="Avenir Book"/>
                  </a:rPr>
                  <a:t>Equal Treatment of Shareholders</a:t>
                </a:r>
              </a:p>
            </p:txBody>
          </p:sp>
        </p:grpSp>
        <p:grpSp>
          <p:nvGrpSpPr>
            <p:cNvPr id="9" name="Grouper 29"/>
            <p:cNvGrpSpPr/>
            <p:nvPr/>
          </p:nvGrpSpPr>
          <p:grpSpPr>
            <a:xfrm>
              <a:off x="6661255" y="2902891"/>
              <a:ext cx="2902322" cy="3637980"/>
              <a:chOff x="134634" y="-1"/>
              <a:chExt cx="2516706" cy="3429002"/>
            </a:xfrm>
            <a:solidFill>
              <a:schemeClr val="accent6">
                <a:alpha val="80000"/>
              </a:schemeClr>
            </a:solidFill>
          </p:grpSpPr>
          <p:sp>
            <p:nvSpPr>
              <p:cNvPr id="10" name="Double flèche horizontale 30"/>
              <p:cNvSpPr/>
              <p:nvPr/>
            </p:nvSpPr>
            <p:spPr>
              <a:xfrm rot="16200000">
                <a:off x="536790" y="1314451"/>
                <a:ext cx="3429000" cy="800100"/>
              </a:xfrm>
              <a:prstGeom prst="lef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latin typeface="Avenir Book"/>
                    <a:cs typeface="Avenir Book"/>
                  </a:rPr>
                  <a:t>SOE (entity-level)</a:t>
                </a:r>
              </a:p>
            </p:txBody>
          </p:sp>
          <p:sp>
            <p:nvSpPr>
              <p:cNvPr id="11" name="Double flèche horizontale 31"/>
              <p:cNvSpPr/>
              <p:nvPr/>
            </p:nvSpPr>
            <p:spPr>
              <a:xfrm rot="16200000">
                <a:off x="-1179817" y="1314450"/>
                <a:ext cx="3429001" cy="800100"/>
              </a:xfrm>
              <a:prstGeom prst="lef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latin typeface="Avenir Book"/>
                    <a:cs typeface="Avenir Book"/>
                  </a:rPr>
                  <a:t>Institutional Framework</a:t>
                </a:r>
              </a:p>
            </p:txBody>
          </p:sp>
          <p:sp>
            <p:nvSpPr>
              <p:cNvPr id="12" name="Double flèche horizontale 32"/>
              <p:cNvSpPr/>
              <p:nvPr/>
            </p:nvSpPr>
            <p:spPr>
              <a:xfrm rot="16200000">
                <a:off x="-325250" y="1314450"/>
                <a:ext cx="3429000" cy="800100"/>
              </a:xfrm>
              <a:prstGeom prst="lef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latin typeface="Avenir Book"/>
                    <a:cs typeface="Avenir Book"/>
                  </a:rPr>
                  <a:t>State (government level)</a:t>
                </a:r>
              </a:p>
            </p:txBody>
          </p:sp>
        </p:grpSp>
      </p:grpSp>
    </p:spTree>
    <p:extLst>
      <p:ext uri="{BB962C8B-B14F-4D97-AF65-F5344CB8AC3E}">
        <p14:creationId xmlns:p14="http://schemas.microsoft.com/office/powerpoint/2010/main" val="28147614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Key elements of governance relevant for fiscal risks from SOEs</a:t>
            </a:r>
          </a:p>
        </p:txBody>
      </p:sp>
    </p:spTree>
    <p:extLst>
      <p:ext uri="{BB962C8B-B14F-4D97-AF65-F5344CB8AC3E}">
        <p14:creationId xmlns:p14="http://schemas.microsoft.com/office/powerpoint/2010/main" val="184239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39AF0"/>
                </a:solidFill>
              </a:rPr>
              <a:t>Performance Monitoring</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9938501"/>
              </p:ext>
            </p:extLst>
          </p:nvPr>
        </p:nvGraphicFramePr>
        <p:xfrm>
          <a:off x="754813" y="1657510"/>
          <a:ext cx="9852227" cy="4273962"/>
        </p:xfrm>
        <a:graphic>
          <a:graphicData uri="http://schemas.openxmlformats.org/drawingml/2006/table">
            <a:tbl>
              <a:tblPr firstRow="1" bandRow="1">
                <a:tableStyleId>{5C22544A-7EE6-4342-B048-85BDC9FD1C3A}</a:tableStyleId>
              </a:tblPr>
              <a:tblGrid>
                <a:gridCol w="6163935">
                  <a:extLst>
                    <a:ext uri="{9D8B030D-6E8A-4147-A177-3AD203B41FA5}">
                      <a16:colId xmlns:a16="http://schemas.microsoft.com/office/drawing/2014/main" val="20000"/>
                    </a:ext>
                  </a:extLst>
                </a:gridCol>
                <a:gridCol w="3688292">
                  <a:extLst>
                    <a:ext uri="{9D8B030D-6E8A-4147-A177-3AD203B41FA5}">
                      <a16:colId xmlns:a16="http://schemas.microsoft.com/office/drawing/2014/main" val="20001"/>
                    </a:ext>
                  </a:extLst>
                </a:gridCol>
              </a:tblGrid>
              <a:tr h="557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0" dirty="0">
                          <a:solidFill>
                            <a:schemeClr val="bg1"/>
                          </a:solidFill>
                        </a:rPr>
                        <a:t>Key principles</a:t>
                      </a:r>
                    </a:p>
                  </a:txBody>
                  <a:tcPr anchor="ctr"/>
                </a:tc>
                <a:tc>
                  <a:txBody>
                    <a:bodyPr/>
                    <a:lstStyle/>
                    <a:p>
                      <a:pPr algn="ctr"/>
                      <a:r>
                        <a:rPr lang="en-US" b="1" dirty="0">
                          <a:solidFill>
                            <a:schemeClr val="bg1"/>
                          </a:solidFill>
                        </a:rPr>
                        <a:t>Comments</a:t>
                      </a:r>
                    </a:p>
                  </a:txBody>
                  <a:tcPr anchor="ctr"/>
                </a:tc>
                <a:extLst>
                  <a:ext uri="{0D108BD9-81ED-4DB2-BD59-A6C34878D82A}">
                    <a16:rowId xmlns:a16="http://schemas.microsoft.com/office/drawing/2014/main" val="10000"/>
                  </a:ext>
                </a:extLst>
              </a:tr>
              <a:tr h="557561">
                <a:tc>
                  <a:txBody>
                    <a:bodyPr/>
                    <a:lstStyle/>
                    <a:p>
                      <a:pPr marL="0" indent="0">
                        <a:lnSpc>
                          <a:spcPct val="108000"/>
                        </a:lnSpc>
                        <a:buFont typeface="Arial"/>
                        <a:buNone/>
                      </a:pPr>
                      <a:r>
                        <a:rPr lang="en-US" sz="1800" b="0" dirty="0">
                          <a:solidFill>
                            <a:srgbClr val="021F59"/>
                          </a:solidFill>
                        </a:rPr>
                        <a:t>Central role of the ownership entity(</a:t>
                      </a:r>
                      <a:r>
                        <a:rPr lang="en-US" sz="1800" b="0" dirty="0" err="1">
                          <a:solidFill>
                            <a:srgbClr val="021F59"/>
                          </a:solidFill>
                        </a:rPr>
                        <a:t>ies</a:t>
                      </a:r>
                      <a:r>
                        <a:rPr lang="en-US" sz="1800" b="0" dirty="0">
                          <a:solidFill>
                            <a:srgbClr val="021F59"/>
                          </a:solidFill>
                        </a:rPr>
                        <a:t>)</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Policymaking entities and regulatory agencies also have a monitoring role</a:t>
                      </a:r>
                    </a:p>
                  </a:txBody>
                  <a:tcPr/>
                </a:tc>
                <a:extLst>
                  <a:ext uri="{0D108BD9-81ED-4DB2-BD59-A6C34878D82A}">
                    <a16:rowId xmlns:a16="http://schemas.microsoft.com/office/drawing/2014/main" val="10001"/>
                  </a:ext>
                </a:extLst>
              </a:tr>
              <a:tr h="557561">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Broad scope: financial, operational and ESG aspects of performance</a:t>
                      </a:r>
                    </a:p>
                  </a:txBody>
                  <a:tcPr/>
                </a:tc>
                <a:tc>
                  <a:txBody>
                    <a:bodyPr/>
                    <a:lstStyle/>
                    <a:p>
                      <a:pPr>
                        <a:lnSpc>
                          <a:spcPct val="108000"/>
                        </a:lnSpc>
                      </a:pPr>
                      <a:r>
                        <a:rPr lang="en-US" dirty="0"/>
                        <a:t>Holistic view/ integrated thinking</a:t>
                      </a:r>
                    </a:p>
                  </a:txBody>
                  <a:tcPr/>
                </a:tc>
                <a:extLst>
                  <a:ext uri="{0D108BD9-81ED-4DB2-BD59-A6C34878D82A}">
                    <a16:rowId xmlns:a16="http://schemas.microsoft.com/office/drawing/2014/main" val="10002"/>
                  </a:ext>
                </a:extLst>
              </a:tr>
              <a:tr h="557561">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Monitoring system should be consistent with the SOEs’  own performance management</a:t>
                      </a:r>
                    </a:p>
                  </a:txBody>
                  <a:tcPr/>
                </a:tc>
                <a:tc>
                  <a:txBody>
                    <a:bodyPr/>
                    <a:lstStyle/>
                    <a:p>
                      <a:pPr>
                        <a:lnSpc>
                          <a:spcPct val="108000"/>
                        </a:lnSpc>
                      </a:pPr>
                      <a:endParaRPr lang="en-US" dirty="0"/>
                    </a:p>
                  </a:txBody>
                  <a:tcPr/>
                </a:tc>
                <a:extLst>
                  <a:ext uri="{0D108BD9-81ED-4DB2-BD59-A6C34878D82A}">
                    <a16:rowId xmlns:a16="http://schemas.microsoft.com/office/drawing/2014/main" val="10003"/>
                  </a:ext>
                </a:extLst>
              </a:tr>
              <a:tr h="557561">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Requires well-trained staff with industry knowledge and IT infrastructure</a:t>
                      </a:r>
                    </a:p>
                  </a:txBody>
                  <a:tcPr/>
                </a:tc>
                <a:tc>
                  <a:txBody>
                    <a:bodyPr/>
                    <a:lstStyle/>
                    <a:p>
                      <a:pPr>
                        <a:lnSpc>
                          <a:spcPct val="108000"/>
                        </a:lnSpc>
                      </a:pPr>
                      <a:endParaRPr lang="en-US" dirty="0"/>
                    </a:p>
                  </a:txBody>
                  <a:tcPr/>
                </a:tc>
                <a:extLst>
                  <a:ext uri="{0D108BD9-81ED-4DB2-BD59-A6C34878D82A}">
                    <a16:rowId xmlns:a16="http://schemas.microsoft.com/office/drawing/2014/main" val="10004"/>
                  </a:ext>
                </a:extLst>
              </a:tr>
              <a:tr h="557561">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Entails formal processes (setting goals, performance agreements,</a:t>
                      </a:r>
                      <a:r>
                        <a:rPr lang="en-US" sz="1800" b="0" baseline="0" dirty="0">
                          <a:solidFill>
                            <a:srgbClr val="021F59"/>
                          </a:solidFill>
                        </a:rPr>
                        <a:t> </a:t>
                      </a:r>
                      <a:r>
                        <a:rPr lang="en-US" sz="1800" b="0" dirty="0">
                          <a:solidFill>
                            <a:srgbClr val="021F59"/>
                          </a:solidFill>
                        </a:rPr>
                        <a:t>reporting, providing assurance, etc.) and informal exchanges with the SOEs</a:t>
                      </a:r>
                    </a:p>
                  </a:txBody>
                  <a:tcPr/>
                </a:tc>
                <a:tc>
                  <a:txBody>
                    <a:bodyPr/>
                    <a:lstStyle/>
                    <a:p>
                      <a:pPr>
                        <a:lnSpc>
                          <a:spcPct val="108000"/>
                        </a:lnSpc>
                      </a:pPr>
                      <a:r>
                        <a:rPr lang="en-US" dirty="0"/>
                        <a:t>Importance to maintain balance between the two</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516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39AF0"/>
                </a:solidFill>
              </a:rPr>
              <a:t>Financial and Fiscal Discipline</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15299841"/>
              </p:ext>
            </p:extLst>
          </p:nvPr>
        </p:nvGraphicFramePr>
        <p:xfrm>
          <a:off x="594360" y="1825623"/>
          <a:ext cx="10551160" cy="4006216"/>
        </p:xfrm>
        <a:graphic>
          <a:graphicData uri="http://schemas.openxmlformats.org/drawingml/2006/table">
            <a:tbl>
              <a:tblPr firstRow="1" bandRow="1">
                <a:tableStyleId>{5C22544A-7EE6-4342-B048-85BDC9FD1C3A}</a:tableStyleId>
              </a:tblPr>
              <a:tblGrid>
                <a:gridCol w="7657924">
                  <a:extLst>
                    <a:ext uri="{9D8B030D-6E8A-4147-A177-3AD203B41FA5}">
                      <a16:colId xmlns:a16="http://schemas.microsoft.com/office/drawing/2014/main" val="20000"/>
                    </a:ext>
                  </a:extLst>
                </a:gridCol>
                <a:gridCol w="2893236">
                  <a:extLst>
                    <a:ext uri="{9D8B030D-6E8A-4147-A177-3AD203B41FA5}">
                      <a16:colId xmlns:a16="http://schemas.microsoft.com/office/drawing/2014/main" val="20001"/>
                    </a:ext>
                  </a:extLst>
                </a:gridCol>
              </a:tblGrid>
              <a:tr h="620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0" dirty="0">
                          <a:solidFill>
                            <a:schemeClr val="bg1"/>
                          </a:solidFill>
                        </a:rPr>
                        <a:t>Key principles</a:t>
                      </a:r>
                    </a:p>
                  </a:txBody>
                  <a:tcPr anchor="ctr"/>
                </a:tc>
                <a:tc>
                  <a:txBody>
                    <a:bodyPr/>
                    <a:lstStyle/>
                    <a:p>
                      <a:pPr algn="ctr"/>
                      <a:r>
                        <a:rPr lang="en-US" b="1" dirty="0">
                          <a:solidFill>
                            <a:schemeClr val="bg1"/>
                          </a:solidFill>
                        </a:rPr>
                        <a:t>Comments</a:t>
                      </a:r>
                    </a:p>
                  </a:txBody>
                  <a:tcPr anchor="ctr"/>
                </a:tc>
                <a:extLst>
                  <a:ext uri="{0D108BD9-81ED-4DB2-BD59-A6C34878D82A}">
                    <a16:rowId xmlns:a16="http://schemas.microsoft.com/office/drawing/2014/main" val="10000"/>
                  </a:ext>
                </a:extLst>
              </a:tr>
              <a:tr h="620770">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Reduce/phase out State’s direct and indirect financial support</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endParaRPr lang="en-US" sz="1800" b="0" dirty="0">
                        <a:solidFill>
                          <a:srgbClr val="021F59"/>
                        </a:solidFill>
                      </a:endParaRPr>
                    </a:p>
                  </a:txBody>
                  <a:tcPr/>
                </a:tc>
                <a:extLst>
                  <a:ext uri="{0D108BD9-81ED-4DB2-BD59-A6C34878D82A}">
                    <a16:rowId xmlns:a16="http://schemas.microsoft.com/office/drawing/2014/main" val="10001"/>
                  </a:ext>
                </a:extLst>
              </a:tr>
              <a:tr h="761568">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Identify and cost out public policy (non-commercial) objectives and compensate the SOEs for these</a:t>
                      </a:r>
                    </a:p>
                  </a:txBody>
                  <a:tcPr/>
                </a:tc>
                <a:tc>
                  <a:txBody>
                    <a:bodyPr/>
                    <a:lstStyle/>
                    <a:p>
                      <a:pPr>
                        <a:lnSpc>
                          <a:spcPct val="108000"/>
                        </a:lnSpc>
                      </a:pPr>
                      <a:endParaRPr lang="en-US" dirty="0"/>
                    </a:p>
                  </a:txBody>
                  <a:tcPr/>
                </a:tc>
                <a:extLst>
                  <a:ext uri="{0D108BD9-81ED-4DB2-BD59-A6C34878D82A}">
                    <a16:rowId xmlns:a16="http://schemas.microsoft.com/office/drawing/2014/main" val="10002"/>
                  </a:ext>
                </a:extLst>
              </a:tr>
              <a:tr h="761568">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Monitor and manage the fiscal burden and risk SOE impose on the State</a:t>
                      </a:r>
                    </a:p>
                  </a:txBody>
                  <a:tcPr/>
                </a:tc>
                <a:tc>
                  <a:txBody>
                    <a:bodyPr/>
                    <a:lstStyle/>
                    <a:p>
                      <a:pPr>
                        <a:lnSpc>
                          <a:spcPct val="108000"/>
                        </a:lnSpc>
                      </a:pPr>
                      <a:r>
                        <a:rPr lang="en-US" dirty="0"/>
                        <a:t>Ex-ante controls may exacerbate moral hazard</a:t>
                      </a:r>
                    </a:p>
                  </a:txBody>
                  <a:tcPr/>
                </a:tc>
                <a:extLst>
                  <a:ext uri="{0D108BD9-81ED-4DB2-BD59-A6C34878D82A}">
                    <a16:rowId xmlns:a16="http://schemas.microsoft.com/office/drawing/2014/main" val="10003"/>
                  </a:ext>
                </a:extLst>
              </a:tr>
              <a:tr h="620770">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Markets can play a disciplining role (e.g., bond issuance)</a:t>
                      </a:r>
                    </a:p>
                  </a:txBody>
                  <a:tcPr/>
                </a:tc>
                <a:tc>
                  <a:txBody>
                    <a:bodyPr/>
                    <a:lstStyle/>
                    <a:p>
                      <a:pPr>
                        <a:lnSpc>
                          <a:spcPct val="108000"/>
                        </a:lnSpc>
                      </a:pPr>
                      <a:endParaRPr lang="en-US" dirty="0"/>
                    </a:p>
                  </a:txBody>
                  <a:tcPr/>
                </a:tc>
                <a:extLst>
                  <a:ext uri="{0D108BD9-81ED-4DB2-BD59-A6C34878D82A}">
                    <a16:rowId xmlns:a16="http://schemas.microsoft.com/office/drawing/2014/main" val="10004"/>
                  </a:ext>
                </a:extLst>
              </a:tr>
              <a:tr h="620770">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See separate discussion on fiscal risk associated with SOEs</a:t>
                      </a:r>
                    </a:p>
                  </a:txBody>
                  <a:tcPr/>
                </a:tc>
                <a:tc>
                  <a:txBody>
                    <a:bodyPr/>
                    <a:lstStyle/>
                    <a:p>
                      <a:pPr>
                        <a:lnSpc>
                          <a:spcPct val="108000"/>
                        </a:lnSpc>
                      </a:pP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006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139AF0"/>
                </a:solidFill>
              </a:rPr>
              <a:t>Financial Accountability, Controls and Transparency </a:t>
            </a:r>
            <a:r>
              <a:rPr lang="en-US" sz="2800" dirty="0">
                <a:solidFill>
                  <a:srgbClr val="139AF0"/>
                </a:solidFill>
              </a:rPr>
              <a:t>(1/2)</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2153196"/>
              </p:ext>
            </p:extLst>
          </p:nvPr>
        </p:nvGraphicFramePr>
        <p:xfrm>
          <a:off x="562062" y="1708363"/>
          <a:ext cx="10644418" cy="4960455"/>
        </p:xfrm>
        <a:graphic>
          <a:graphicData uri="http://schemas.openxmlformats.org/drawingml/2006/table">
            <a:tbl>
              <a:tblPr firstRow="1" bandRow="1">
                <a:tableStyleId>{5C22544A-7EE6-4342-B048-85BDC9FD1C3A}</a:tableStyleId>
              </a:tblPr>
              <a:tblGrid>
                <a:gridCol w="5314969">
                  <a:extLst>
                    <a:ext uri="{9D8B030D-6E8A-4147-A177-3AD203B41FA5}">
                      <a16:colId xmlns:a16="http://schemas.microsoft.com/office/drawing/2014/main" val="20000"/>
                    </a:ext>
                  </a:extLst>
                </a:gridCol>
                <a:gridCol w="5329449">
                  <a:extLst>
                    <a:ext uri="{9D8B030D-6E8A-4147-A177-3AD203B41FA5}">
                      <a16:colId xmlns:a16="http://schemas.microsoft.com/office/drawing/2014/main" val="20001"/>
                    </a:ext>
                  </a:extLst>
                </a:gridCol>
              </a:tblGrid>
              <a:tr h="601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0" dirty="0">
                          <a:solidFill>
                            <a:schemeClr val="bg1"/>
                          </a:solidFill>
                        </a:rPr>
                        <a:t>Key principles</a:t>
                      </a:r>
                    </a:p>
                  </a:txBody>
                  <a:tcPr anchor="ctr"/>
                </a:tc>
                <a:tc>
                  <a:txBody>
                    <a:bodyPr/>
                    <a:lstStyle/>
                    <a:p>
                      <a:pPr algn="ctr"/>
                      <a:r>
                        <a:rPr lang="en-US" b="1" dirty="0">
                          <a:solidFill>
                            <a:schemeClr val="bg1"/>
                          </a:solidFill>
                        </a:rPr>
                        <a:t>Comments</a:t>
                      </a:r>
                    </a:p>
                  </a:txBody>
                  <a:tcPr anchor="ctr"/>
                </a:tc>
                <a:extLst>
                  <a:ext uri="{0D108BD9-81ED-4DB2-BD59-A6C34878D82A}">
                    <a16:rowId xmlns:a16="http://schemas.microsoft.com/office/drawing/2014/main" val="10000"/>
                  </a:ext>
                </a:extLst>
              </a:tr>
              <a:tr h="1056901">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SOEs should observe high standards of corporate financial reporting (preferably the </a:t>
                      </a:r>
                      <a:r>
                        <a:rPr lang="en-US" sz="1800" b="1" dirty="0">
                          <a:solidFill>
                            <a:srgbClr val="021F59"/>
                          </a:solidFill>
                        </a:rPr>
                        <a:t>I</a:t>
                      </a:r>
                      <a:r>
                        <a:rPr lang="en-US" sz="1800" b="0" dirty="0">
                          <a:solidFill>
                            <a:srgbClr val="021F59"/>
                          </a:solidFill>
                        </a:rPr>
                        <a:t>nternational </a:t>
                      </a:r>
                      <a:r>
                        <a:rPr lang="en-US" sz="1800" b="1" dirty="0">
                          <a:solidFill>
                            <a:srgbClr val="021F59"/>
                          </a:solidFill>
                        </a:rPr>
                        <a:t>F</a:t>
                      </a:r>
                      <a:r>
                        <a:rPr lang="en-US" sz="1800" b="0" dirty="0">
                          <a:solidFill>
                            <a:srgbClr val="021F59"/>
                          </a:solidFill>
                        </a:rPr>
                        <a:t>inancial </a:t>
                      </a:r>
                      <a:r>
                        <a:rPr lang="en-US" sz="1800" b="1" dirty="0">
                          <a:solidFill>
                            <a:srgbClr val="021F59"/>
                          </a:solidFill>
                        </a:rPr>
                        <a:t>R</a:t>
                      </a:r>
                      <a:r>
                        <a:rPr lang="en-US" sz="1800" b="0" dirty="0">
                          <a:solidFill>
                            <a:srgbClr val="021F59"/>
                          </a:solidFill>
                        </a:rPr>
                        <a:t>eporting </a:t>
                      </a:r>
                      <a:r>
                        <a:rPr lang="en-US" sz="1800" b="1" dirty="0">
                          <a:solidFill>
                            <a:srgbClr val="021F59"/>
                          </a:solidFill>
                        </a:rPr>
                        <a:t>S</a:t>
                      </a:r>
                      <a:r>
                        <a:rPr lang="en-US" sz="1800" b="0" dirty="0">
                          <a:solidFill>
                            <a:srgbClr val="021F59"/>
                          </a:solidFill>
                        </a:rPr>
                        <a:t>tandards)</a:t>
                      </a:r>
                    </a:p>
                  </a:txBody>
                  <a:tcPr/>
                </a:tc>
                <a:tc>
                  <a:txBody>
                    <a:bodyPr/>
                    <a:lstStyle/>
                    <a:p>
                      <a:pPr marL="285750" marR="0" indent="-285750"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800" b="0" dirty="0">
                          <a:solidFill>
                            <a:srgbClr val="021F59"/>
                          </a:solidFill>
                        </a:rPr>
                        <a:t>IFRS designed with a focus on investors, therefore very challenging</a:t>
                      </a:r>
                    </a:p>
                    <a:p>
                      <a:pPr marL="285750" marR="0" indent="-285750"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800" b="0" dirty="0">
                          <a:solidFill>
                            <a:srgbClr val="021F59"/>
                          </a:solidFill>
                        </a:rPr>
                        <a:t>Some advocate use of public sector standards</a:t>
                      </a:r>
                    </a:p>
                  </a:txBody>
                  <a:tcPr/>
                </a:tc>
                <a:extLst>
                  <a:ext uri="{0D108BD9-81ED-4DB2-BD59-A6C34878D82A}">
                    <a16:rowId xmlns:a16="http://schemas.microsoft.com/office/drawing/2014/main" val="10001"/>
                  </a:ext>
                </a:extLst>
              </a:tr>
              <a:tr h="511184">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Timeliness</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SOEs often report very late</a:t>
                      </a:r>
                    </a:p>
                  </a:txBody>
                  <a:tcPr/>
                </a:tc>
                <a:extLst>
                  <a:ext uri="{0D108BD9-81ED-4DB2-BD59-A6C34878D82A}">
                    <a16:rowId xmlns:a16="http://schemas.microsoft.com/office/drawing/2014/main" val="10002"/>
                  </a:ext>
                </a:extLst>
              </a:tr>
              <a:tr h="487140">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Annual and interim reporting</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SOEs often only report once a year</a:t>
                      </a:r>
                    </a:p>
                  </a:txBody>
                  <a:tcPr/>
                </a:tc>
                <a:extLst>
                  <a:ext uri="{0D108BD9-81ED-4DB2-BD59-A6C34878D82A}">
                    <a16:rowId xmlns:a16="http://schemas.microsoft.com/office/drawing/2014/main" val="10003"/>
                  </a:ext>
                </a:extLst>
              </a:tr>
              <a:tr h="601121">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Growing focus </a:t>
                      </a:r>
                      <a:r>
                        <a:rPr lang="en-US" sz="1800" b="0" baseline="0" dirty="0">
                          <a:solidFill>
                            <a:srgbClr val="021F59"/>
                          </a:solidFill>
                        </a:rPr>
                        <a:t>on n</a:t>
                      </a:r>
                      <a:r>
                        <a:rPr lang="en-US" sz="1800" b="0" dirty="0">
                          <a:solidFill>
                            <a:srgbClr val="021F59"/>
                          </a:solidFill>
                        </a:rPr>
                        <a:t>on-financial reporting</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No unique global </a:t>
                      </a:r>
                      <a:r>
                        <a:rPr lang="en-US" sz="1800" b="0" baseline="0" dirty="0">
                          <a:solidFill>
                            <a:srgbClr val="021F59"/>
                          </a:solidFill>
                        </a:rPr>
                        <a:t>standard</a:t>
                      </a:r>
                      <a:endParaRPr lang="en-US" sz="1800" b="0" dirty="0">
                        <a:solidFill>
                          <a:srgbClr val="021F59"/>
                        </a:solidFill>
                      </a:endParaRPr>
                    </a:p>
                  </a:txBody>
                  <a:tcPr/>
                </a:tc>
                <a:extLst>
                  <a:ext uri="{0D108BD9-81ED-4DB2-BD59-A6C34878D82A}">
                    <a16:rowId xmlns:a16="http://schemas.microsoft.com/office/drawing/2014/main" val="10004"/>
                  </a:ext>
                </a:extLst>
              </a:tr>
              <a:tr h="722675">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Strong internal controls and internal audit function reporting to the Board (or</a:t>
                      </a:r>
                      <a:r>
                        <a:rPr lang="en-US" sz="1800" b="0" baseline="0" dirty="0">
                          <a:solidFill>
                            <a:srgbClr val="021F59"/>
                          </a:solidFill>
                        </a:rPr>
                        <a:t> its’ Audit Committee)</a:t>
                      </a:r>
                      <a:endParaRPr lang="en-US" sz="1800" b="0" dirty="0">
                        <a:solidFill>
                          <a:srgbClr val="021F59"/>
                        </a:solidFill>
                      </a:endParaRPr>
                    </a:p>
                  </a:txBody>
                  <a:tcPr/>
                </a:tc>
                <a:tc>
                  <a:txBody>
                    <a:bodyPr/>
                    <a:lstStyle/>
                    <a:p>
                      <a:pPr>
                        <a:lnSpc>
                          <a:spcPct val="108000"/>
                        </a:lnSpc>
                      </a:pPr>
                      <a:r>
                        <a:rPr lang="en-US" dirty="0"/>
                        <a:t>State auditor can</a:t>
                      </a:r>
                      <a:r>
                        <a:rPr lang="en-US" baseline="0" dirty="0"/>
                        <a:t> play a useful role in this area</a:t>
                      </a:r>
                      <a:endParaRPr lang="en-US" dirty="0"/>
                    </a:p>
                  </a:txBody>
                  <a:tcPr/>
                </a:tc>
                <a:extLst>
                  <a:ext uri="{0D108BD9-81ED-4DB2-BD59-A6C34878D82A}">
                    <a16:rowId xmlns:a16="http://schemas.microsoft.com/office/drawing/2014/main" val="10005"/>
                  </a:ext>
                </a:extLst>
              </a:tr>
              <a:tr h="737462">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Financial statements should be audited and non-financial information independently reviewed</a:t>
                      </a:r>
                    </a:p>
                  </a:txBody>
                  <a:tcPr/>
                </a:tc>
                <a:tc>
                  <a:txBody>
                    <a:bodyPr/>
                    <a:lstStyle/>
                    <a:p>
                      <a:pPr marL="0" marR="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lang="en-US" sz="1800" b="0" dirty="0">
                          <a:solidFill>
                            <a:srgbClr val="021F59"/>
                          </a:solidFill>
                        </a:rPr>
                        <a:t>State auditor in most cases not able to perform financial audit of SOEs (+ the audit should be equivalent to any</a:t>
                      </a:r>
                      <a:r>
                        <a:rPr lang="en-US" sz="1800" b="0" baseline="0" dirty="0">
                          <a:solidFill>
                            <a:srgbClr val="021F59"/>
                          </a:solidFill>
                        </a:rPr>
                        <a:t> private sector entity)</a:t>
                      </a:r>
                      <a:endParaRPr lang="en-US" sz="1800" b="0" dirty="0">
                        <a:solidFill>
                          <a:srgbClr val="021F59"/>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073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139AF0"/>
                </a:solidFill>
              </a:rPr>
              <a:t>Financial Accountability, Controls and Transparency </a:t>
            </a:r>
            <a:r>
              <a:rPr lang="en-US" sz="2800" dirty="0">
                <a:solidFill>
                  <a:srgbClr val="139AF0"/>
                </a:solidFill>
              </a:rPr>
              <a:t>(2/2)</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8808961"/>
              </p:ext>
            </p:extLst>
          </p:nvPr>
        </p:nvGraphicFramePr>
        <p:xfrm>
          <a:off x="673533" y="1620144"/>
          <a:ext cx="10411027" cy="4313296"/>
        </p:xfrm>
        <a:graphic>
          <a:graphicData uri="http://schemas.openxmlformats.org/drawingml/2006/table">
            <a:tbl>
              <a:tblPr firstRow="1" bandRow="1">
                <a:tableStyleId>{5C22544A-7EE6-4342-B048-85BDC9FD1C3A}</a:tableStyleId>
              </a:tblPr>
              <a:tblGrid>
                <a:gridCol w="6367347">
                  <a:extLst>
                    <a:ext uri="{9D8B030D-6E8A-4147-A177-3AD203B41FA5}">
                      <a16:colId xmlns:a16="http://schemas.microsoft.com/office/drawing/2014/main" val="20000"/>
                    </a:ext>
                  </a:extLst>
                </a:gridCol>
                <a:gridCol w="4043680">
                  <a:extLst>
                    <a:ext uri="{9D8B030D-6E8A-4147-A177-3AD203B41FA5}">
                      <a16:colId xmlns:a16="http://schemas.microsoft.com/office/drawing/2014/main" val="20001"/>
                    </a:ext>
                  </a:extLst>
                </a:gridCol>
              </a:tblGrid>
              <a:tr h="6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0" dirty="0">
                          <a:solidFill>
                            <a:schemeClr val="bg1"/>
                          </a:solidFill>
                        </a:rPr>
                        <a:t>Key principles</a:t>
                      </a:r>
                    </a:p>
                  </a:txBody>
                  <a:tcPr anchor="ctr"/>
                </a:tc>
                <a:tc>
                  <a:txBody>
                    <a:bodyPr/>
                    <a:lstStyle/>
                    <a:p>
                      <a:pPr algn="ctr"/>
                      <a:r>
                        <a:rPr lang="en-US" b="1" dirty="0">
                          <a:solidFill>
                            <a:schemeClr val="bg1"/>
                          </a:solidFill>
                        </a:rPr>
                        <a:t>Comments</a:t>
                      </a:r>
                    </a:p>
                  </a:txBody>
                  <a:tcPr anchor="ctr"/>
                </a:tc>
                <a:extLst>
                  <a:ext uri="{0D108BD9-81ED-4DB2-BD59-A6C34878D82A}">
                    <a16:rowId xmlns:a16="http://schemas.microsoft.com/office/drawing/2014/main" val="10000"/>
                  </a:ext>
                </a:extLst>
              </a:tr>
              <a:tr h="843330">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Information should be easily accessible to the public (e.g., websites or central public registers of financial</a:t>
                      </a:r>
                      <a:r>
                        <a:rPr lang="en-US" sz="1800" b="0" baseline="0" dirty="0">
                          <a:solidFill>
                            <a:srgbClr val="021F59"/>
                          </a:solidFill>
                        </a:rPr>
                        <a:t> statements</a:t>
                      </a:r>
                      <a:r>
                        <a:rPr lang="en-US" sz="1800" b="0" dirty="0">
                          <a:solidFill>
                            <a:srgbClr val="021F59"/>
                          </a:solidFill>
                        </a:rPr>
                        <a:t>)</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endParaRPr lang="en-US" sz="1800" b="0" dirty="0">
                        <a:solidFill>
                          <a:srgbClr val="021F59"/>
                        </a:solidFill>
                      </a:endParaRPr>
                    </a:p>
                  </a:txBody>
                  <a:tcPr/>
                </a:tc>
                <a:extLst>
                  <a:ext uri="{0D108BD9-81ED-4DB2-BD59-A6C34878D82A}">
                    <a16:rowId xmlns:a16="http://schemas.microsoft.com/office/drawing/2014/main" val="10001"/>
                  </a:ext>
                </a:extLst>
              </a:tr>
              <a:tr h="1573923">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Audit committee plays a key role in ensuring the integrity or the reporting</a:t>
                      </a:r>
                      <a:r>
                        <a:rPr lang="en-US" sz="1800" b="0" baseline="0" dirty="0">
                          <a:solidFill>
                            <a:srgbClr val="021F59"/>
                          </a:solidFill>
                        </a:rPr>
                        <a:t> and audit processes, and of the internal control/risk management systems</a:t>
                      </a:r>
                      <a:endParaRPr lang="en-US" sz="1800" b="0" dirty="0">
                        <a:solidFill>
                          <a:srgbClr val="021F59"/>
                        </a:solidFill>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Importance of interactions with internal and external auditors</a:t>
                      </a:r>
                    </a:p>
                  </a:txBody>
                  <a:tcPr/>
                </a:tc>
                <a:extLst>
                  <a:ext uri="{0D108BD9-81ED-4DB2-BD59-A6C34878D82A}">
                    <a16:rowId xmlns:a16="http://schemas.microsoft.com/office/drawing/2014/main" val="10002"/>
                  </a:ext>
                </a:extLst>
              </a:tr>
              <a:tr h="1208627">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State should</a:t>
                      </a:r>
                      <a:r>
                        <a:rPr lang="en-US" sz="1800" b="0" baseline="0" dirty="0">
                          <a:solidFill>
                            <a:srgbClr val="021F59"/>
                          </a:solidFill>
                        </a:rPr>
                        <a:t> report each year on the SOE sector as a whole and how it fulfilled its role as owner</a:t>
                      </a:r>
                      <a:endParaRPr lang="en-US" sz="1800" b="0" dirty="0">
                        <a:solidFill>
                          <a:srgbClr val="021F59"/>
                        </a:solidFill>
                      </a:endParaRPr>
                    </a:p>
                  </a:txBody>
                  <a:tcPr/>
                </a:tc>
                <a:tc>
                  <a:txBody>
                    <a:bodyPr/>
                    <a:lstStyle/>
                    <a:p>
                      <a:pPr>
                        <a:lnSpc>
                          <a:spcPct val="108000"/>
                        </a:lnSpc>
                      </a:pPr>
                      <a:r>
                        <a:rPr lang="en-US" dirty="0"/>
                        <a:t>Many States do not report on their ownership role</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3434825" y="6138921"/>
            <a:ext cx="4250523" cy="369332"/>
          </a:xfrm>
          <a:prstGeom prst="rect">
            <a:avLst/>
          </a:prstGeom>
          <a:noFill/>
        </p:spPr>
        <p:txBody>
          <a:bodyPr wrap="none" rtlCol="0">
            <a:spAutoFit/>
          </a:bodyPr>
          <a:lstStyle/>
          <a:p>
            <a:r>
              <a:rPr lang="en-US" dirty="0">
                <a:sym typeface="Wingdings"/>
              </a:rPr>
              <a:t> A key </a:t>
            </a:r>
            <a:r>
              <a:rPr lang="en-US" dirty="0"/>
              <a:t>enabling dimension of governance</a:t>
            </a:r>
          </a:p>
        </p:txBody>
      </p:sp>
    </p:spTree>
    <p:extLst>
      <p:ext uri="{BB962C8B-B14F-4D97-AF65-F5344CB8AC3E}">
        <p14:creationId xmlns:p14="http://schemas.microsoft.com/office/powerpoint/2010/main" val="348677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Summary – why good governance of SOEs matters</a:t>
            </a:r>
          </a:p>
        </p:txBody>
      </p:sp>
      <p:sp>
        <p:nvSpPr>
          <p:cNvPr id="4" name="Content Placeholder 3"/>
          <p:cNvSpPr>
            <a:spLocks noGrp="1"/>
          </p:cNvSpPr>
          <p:nvPr>
            <p:ph idx="1"/>
          </p:nvPr>
        </p:nvSpPr>
        <p:spPr>
          <a:xfrm>
            <a:off x="444617" y="1669409"/>
            <a:ext cx="11325137" cy="4689446"/>
          </a:xfrm>
        </p:spPr>
        <p:txBody>
          <a:bodyPr>
            <a:normAutofit fontScale="92500" lnSpcReduction="20000"/>
          </a:bodyPr>
          <a:lstStyle/>
          <a:p>
            <a:pPr marL="514800" lvl="1" indent="-514350">
              <a:buNone/>
            </a:pPr>
            <a:r>
              <a:rPr lang="en-US" sz="2100" dirty="0"/>
              <a:t>A good corporate governance system is associated with a number of benefits for all companies, whether private or state owned:</a:t>
            </a:r>
            <a:br>
              <a:rPr lang="en-US" sz="2100" dirty="0"/>
            </a:br>
            <a:r>
              <a:rPr lang="en-US" sz="2100" dirty="0"/>
              <a:t>» better access to external finance</a:t>
            </a:r>
            <a:br>
              <a:rPr lang="en-US" sz="2100" dirty="0"/>
            </a:br>
            <a:r>
              <a:rPr lang="en-US" sz="2100" dirty="0"/>
              <a:t>» larger investments and lower costs of capital</a:t>
            </a:r>
            <a:br>
              <a:rPr lang="en-US" sz="2100" dirty="0"/>
            </a:br>
            <a:r>
              <a:rPr lang="en-US" sz="2100" dirty="0"/>
              <a:t>» higher growth and valuation</a:t>
            </a:r>
            <a:br>
              <a:rPr lang="en-US" sz="2100" dirty="0"/>
            </a:br>
            <a:r>
              <a:rPr lang="en-US" sz="2100" dirty="0"/>
              <a:t>» greater employment creation and growth</a:t>
            </a:r>
            <a:br>
              <a:rPr lang="en-US" sz="2100" dirty="0"/>
            </a:br>
            <a:r>
              <a:rPr lang="en-US" sz="2100" dirty="0"/>
              <a:t>» improved operational performance and more efficient management</a:t>
            </a:r>
            <a:br>
              <a:rPr lang="en-US" sz="2100" dirty="0"/>
            </a:br>
            <a:r>
              <a:rPr lang="en-US" sz="2100" dirty="0"/>
              <a:t>» reduced risk of corporate crises and scandals</a:t>
            </a:r>
          </a:p>
          <a:p>
            <a:pPr marL="514800" lvl="1" indent="-514350">
              <a:buNone/>
            </a:pPr>
            <a:r>
              <a:rPr lang="en-US" sz="2100" dirty="0"/>
              <a:t>	» less risk for public finances</a:t>
            </a:r>
          </a:p>
          <a:p>
            <a:pPr marL="514800" lvl="1" indent="-514350">
              <a:buNone/>
            </a:pPr>
            <a:r>
              <a:rPr lang="en-US" sz="2100" dirty="0"/>
              <a:t>	» further reduce poverty and income inequality</a:t>
            </a:r>
          </a:p>
          <a:p>
            <a:pPr marL="514350" indent="-514350">
              <a:buNone/>
            </a:pPr>
            <a:r>
              <a:rPr lang="en-US" sz="2100" dirty="0"/>
              <a:t>Taken together, these benefits can boost the efficiency of SOEs and economy as a hole, make transactions among companies more competitive and transparent; result in more efficient allocation of resources; reduce fiscal burden and fiscal risk of SOEs; lead to greater public and private investment in critical sectors, contribute to competitiveness and growth; reduce vulnerabilities in the financial system and promote financial sector development.</a:t>
            </a:r>
          </a:p>
          <a:p>
            <a:pPr marL="514350" indent="-514350">
              <a:buNone/>
            </a:pPr>
            <a:r>
              <a:rPr lang="en-US" sz="2100" dirty="0"/>
              <a:t>Implementing many of the good practices will be a challenge for most countries in the short-term; the solutions should be sequenced in time to achieve good progress over long term</a:t>
            </a:r>
            <a:endParaRPr lang="en-US" dirty="0"/>
          </a:p>
        </p:txBody>
      </p:sp>
    </p:spTree>
    <p:extLst>
      <p:ext uri="{BB962C8B-B14F-4D97-AF65-F5344CB8AC3E}">
        <p14:creationId xmlns:p14="http://schemas.microsoft.com/office/powerpoint/2010/main" val="7552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Fiscal risk from SOEs</a:t>
            </a:r>
          </a:p>
        </p:txBody>
      </p:sp>
    </p:spTree>
    <p:extLst>
      <p:ext uri="{BB962C8B-B14F-4D97-AF65-F5344CB8AC3E}">
        <p14:creationId xmlns:p14="http://schemas.microsoft.com/office/powerpoint/2010/main" val="162026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Objective of the session:</a:t>
            </a:r>
            <a:br>
              <a:rPr lang="en-US" dirty="0"/>
            </a:br>
            <a:br>
              <a:rPr lang="en-US" dirty="0"/>
            </a:br>
            <a:r>
              <a:rPr lang="en-US" dirty="0"/>
              <a:t>Governance and fiscal risks of SOEs</a:t>
            </a:r>
            <a:br>
              <a:rPr lang="en-US" dirty="0"/>
            </a:br>
            <a:br>
              <a:rPr lang="en-US" dirty="0"/>
            </a:br>
            <a:r>
              <a:rPr lang="en-US" sz="3100" dirty="0"/>
              <a:t>P</a:t>
            </a:r>
            <a:r>
              <a:rPr lang="en-GB" sz="3100" b="1" dirty="0" err="1"/>
              <a:t>erformance</a:t>
            </a:r>
            <a:r>
              <a:rPr lang="en-GB" sz="3100" b="1" dirty="0"/>
              <a:t> monitoring of State Owned Enterprises, with a focus on what information is needed to assess and monitor fiscal risks</a:t>
            </a:r>
            <a:br>
              <a:rPr lang="en-US" dirty="0"/>
            </a:br>
            <a:endParaRPr lang="en-US" dirty="0"/>
          </a:p>
        </p:txBody>
      </p:sp>
    </p:spTree>
    <p:extLst>
      <p:ext uri="{BB962C8B-B14F-4D97-AF65-F5344CB8AC3E}">
        <p14:creationId xmlns:p14="http://schemas.microsoft.com/office/powerpoint/2010/main" val="116408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fiscal risks from SOEs</a:t>
            </a:r>
          </a:p>
        </p:txBody>
      </p:sp>
      <p:sp>
        <p:nvSpPr>
          <p:cNvPr id="3" name="Content Placeholder 2"/>
          <p:cNvSpPr>
            <a:spLocks noGrp="1"/>
          </p:cNvSpPr>
          <p:nvPr>
            <p:ph idx="1"/>
          </p:nvPr>
        </p:nvSpPr>
        <p:spPr/>
        <p:txBody>
          <a:bodyPr>
            <a:normAutofit fontScale="85000" lnSpcReduction="20000"/>
          </a:bodyPr>
          <a:lstStyle/>
          <a:p>
            <a:r>
              <a:rPr lang="en-US" b="1" dirty="0"/>
              <a:t>As defined by the IMF - </a:t>
            </a:r>
            <a:r>
              <a:rPr lang="en-US" dirty="0"/>
              <a:t>fiscal risks are possible deviations of fiscal outcomes from what was expected at the time of the budget or other forecast</a:t>
            </a:r>
          </a:p>
          <a:p>
            <a:endParaRPr lang="en-US" dirty="0"/>
          </a:p>
          <a:p>
            <a:r>
              <a:rPr lang="en-US" altLang="en-US" dirty="0">
                <a:solidFill>
                  <a:schemeClr val="tx2"/>
                </a:solidFill>
              </a:rPr>
              <a:t>Fiscal risks are defined here as factors outside government control that can cause fiscal outturns to differ from their initial forecasts.</a:t>
            </a:r>
          </a:p>
          <a:p>
            <a:endParaRPr lang="en-US" altLang="en-US" dirty="0">
              <a:solidFill>
                <a:schemeClr val="tx2"/>
              </a:solidFill>
            </a:endParaRPr>
          </a:p>
          <a:p>
            <a:r>
              <a:rPr lang="en-US" b="1" dirty="0"/>
              <a:t>State-owned enterprises </a:t>
            </a:r>
            <a:r>
              <a:rPr lang="en-US" dirty="0"/>
              <a:t>(SOEs) are a potentially significant and common source of fiscal risks, with government bailouts of troubled SOEs costing 3 percent of GDP on average and 15 percent of GDP in the most extreme cases. (IMF, June 2016, ANALYZING AND MANAGING FISCAL RISKS: BEST PRACTICES)</a:t>
            </a:r>
            <a:endParaRPr lang="en-US" altLang="en-US" dirty="0">
              <a:solidFill>
                <a:schemeClr val="tx2"/>
              </a:solidFill>
            </a:endParaRPr>
          </a:p>
          <a:p>
            <a:endParaRPr lang="en-US" dirty="0"/>
          </a:p>
        </p:txBody>
      </p:sp>
    </p:spTree>
    <p:extLst>
      <p:ext uri="{BB962C8B-B14F-4D97-AF65-F5344CB8AC3E}">
        <p14:creationId xmlns:p14="http://schemas.microsoft.com/office/powerpoint/2010/main" val="34916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Indicators of fiscal risks </a:t>
            </a:r>
          </a:p>
        </p:txBody>
      </p:sp>
      <p:sp>
        <p:nvSpPr>
          <p:cNvPr id="5" name="Text Placeholder 2"/>
          <p:cNvSpPr txBox="1">
            <a:spLocks/>
          </p:cNvSpPr>
          <p:nvPr/>
        </p:nvSpPr>
        <p:spPr>
          <a:xfrm>
            <a:off x="1454652" y="1443306"/>
            <a:ext cx="8477250" cy="7542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600"/>
              </a:spcBef>
            </a:pPr>
            <a:r>
              <a:rPr lang="en-US" sz="2000" dirty="0">
                <a:solidFill>
                  <a:schemeClr val="tx2">
                    <a:lumMod val="95000"/>
                    <a:lumOff val="5000"/>
                  </a:schemeClr>
                </a:solidFill>
              </a:rPr>
              <a:t>SOEs: one of 7 main sources of fiscal risk</a:t>
            </a:r>
          </a:p>
          <a:p>
            <a:pPr marL="285750" indent="-285750">
              <a:lnSpc>
                <a:spcPct val="120000"/>
              </a:lnSpc>
              <a:spcBef>
                <a:spcPts val="600"/>
              </a:spcBef>
            </a:pPr>
            <a:r>
              <a:rPr lang="en-US" sz="2000" dirty="0">
                <a:solidFill>
                  <a:schemeClr val="tx2">
                    <a:lumMod val="95000"/>
                    <a:lumOff val="5000"/>
                  </a:schemeClr>
                </a:solidFill>
              </a:rPr>
              <a:t>Contingent </a:t>
            </a:r>
            <a:r>
              <a:rPr lang="en-US" sz="2000" dirty="0" err="1">
                <a:solidFill>
                  <a:schemeClr val="tx2">
                    <a:lumMod val="95000"/>
                    <a:lumOff val="5000"/>
                  </a:schemeClr>
                </a:solidFill>
              </a:rPr>
              <a:t>liab</a:t>
            </a:r>
            <a:r>
              <a:rPr lang="en-US" sz="2000" dirty="0">
                <a:solidFill>
                  <a:schemeClr val="tx2">
                    <a:lumMod val="95000"/>
                    <a:lumOff val="5000"/>
                  </a:schemeClr>
                </a:solidFill>
              </a:rPr>
              <a:t>. realization 1990 and 2014:</a:t>
            </a:r>
          </a:p>
        </p:txBody>
      </p:sp>
      <p:graphicFrame>
        <p:nvGraphicFramePr>
          <p:cNvPr id="6" name="Table 5"/>
          <p:cNvGraphicFramePr>
            <a:graphicFrameLocks noGrp="1"/>
          </p:cNvGraphicFramePr>
          <p:nvPr>
            <p:extLst/>
          </p:nvPr>
        </p:nvGraphicFramePr>
        <p:xfrm>
          <a:off x="1258009" y="2290388"/>
          <a:ext cx="8146050" cy="3841968"/>
        </p:xfrm>
        <a:graphic>
          <a:graphicData uri="http://schemas.openxmlformats.org/drawingml/2006/table">
            <a:tbl>
              <a:tblPr>
                <a:tableStyleId>{1E171933-4619-4E11-9A3F-F7608DF75F80}</a:tableStyleId>
              </a:tblPr>
              <a:tblGrid>
                <a:gridCol w="2111938">
                  <a:extLst>
                    <a:ext uri="{9D8B030D-6E8A-4147-A177-3AD203B41FA5}">
                      <a16:colId xmlns:a16="http://schemas.microsoft.com/office/drawing/2014/main" val="20000"/>
                    </a:ext>
                  </a:extLst>
                </a:gridCol>
                <a:gridCol w="1590812">
                  <a:extLst>
                    <a:ext uri="{9D8B030D-6E8A-4147-A177-3AD203B41FA5}">
                      <a16:colId xmlns:a16="http://schemas.microsoft.com/office/drawing/2014/main" val="20001"/>
                    </a:ext>
                  </a:extLst>
                </a:gridCol>
                <a:gridCol w="1645666">
                  <a:extLst>
                    <a:ext uri="{9D8B030D-6E8A-4147-A177-3AD203B41FA5}">
                      <a16:colId xmlns:a16="http://schemas.microsoft.com/office/drawing/2014/main" val="20002"/>
                    </a:ext>
                  </a:extLst>
                </a:gridCol>
                <a:gridCol w="1365182">
                  <a:extLst>
                    <a:ext uri="{9D8B030D-6E8A-4147-A177-3AD203B41FA5}">
                      <a16:colId xmlns:a16="http://schemas.microsoft.com/office/drawing/2014/main" val="20003"/>
                    </a:ext>
                  </a:extLst>
                </a:gridCol>
                <a:gridCol w="1432452">
                  <a:extLst>
                    <a:ext uri="{9D8B030D-6E8A-4147-A177-3AD203B41FA5}">
                      <a16:colId xmlns:a16="http://schemas.microsoft.com/office/drawing/2014/main" val="20004"/>
                    </a:ext>
                  </a:extLst>
                </a:gridCol>
              </a:tblGrid>
              <a:tr h="329803">
                <a:tc rowSpan="2">
                  <a:txBody>
                    <a:bodyPr/>
                    <a:lstStyle/>
                    <a:p>
                      <a:pPr algn="l" fontAlgn="ctr"/>
                      <a:r>
                        <a:rPr lang="en-US" sz="1800" u="none" strike="noStrike" dirty="0">
                          <a:effectLst/>
                        </a:rPr>
                        <a:t>Contingent Liability</a:t>
                      </a:r>
                      <a:endParaRPr lang="en-US" sz="1800" b="0" i="0" u="none" strike="noStrike" dirty="0">
                        <a:solidFill>
                          <a:srgbClr val="000000"/>
                        </a:solidFill>
                        <a:effectLst/>
                        <a:latin typeface="Arial"/>
                      </a:endParaRPr>
                    </a:p>
                  </a:txBody>
                  <a:tcPr marL="7620" marR="7620" marT="7620" marB="0"/>
                </a:tc>
                <a:tc rowSpan="2">
                  <a:txBody>
                    <a:bodyPr/>
                    <a:lstStyle/>
                    <a:p>
                      <a:pPr algn="ctr" fontAlgn="ctr"/>
                      <a:r>
                        <a:rPr lang="en-US" sz="1800" u="none" strike="noStrike" dirty="0">
                          <a:effectLst/>
                        </a:rPr>
                        <a:t>Number of Events</a:t>
                      </a:r>
                      <a:endParaRPr lang="en-US" sz="1800" b="0" i="0" u="none" strike="noStrike" dirty="0">
                        <a:solidFill>
                          <a:srgbClr val="000000"/>
                        </a:solidFill>
                        <a:effectLst/>
                        <a:latin typeface="Arial"/>
                      </a:endParaRPr>
                    </a:p>
                  </a:txBody>
                  <a:tcPr marL="7620" marR="7620" marT="7620" marB="0"/>
                </a:tc>
                <a:tc rowSpan="2">
                  <a:txBody>
                    <a:bodyPr/>
                    <a:lstStyle/>
                    <a:p>
                      <a:pPr algn="ctr" fontAlgn="ctr"/>
                      <a:r>
                        <a:rPr lang="en-US" sz="1800" u="none" strike="noStrike" dirty="0">
                          <a:effectLst/>
                        </a:rPr>
                        <a:t>Events with Costs</a:t>
                      </a:r>
                      <a:endParaRPr lang="en-US" sz="1800" b="0" i="0" u="none" strike="noStrike" dirty="0">
                        <a:solidFill>
                          <a:srgbClr val="000000"/>
                        </a:solidFill>
                        <a:effectLst/>
                        <a:latin typeface="Arial"/>
                      </a:endParaRPr>
                    </a:p>
                  </a:txBody>
                  <a:tcPr marL="7620" marR="7620" marT="7620" marB="0"/>
                </a:tc>
                <a:tc gridSpan="2">
                  <a:txBody>
                    <a:bodyPr/>
                    <a:lstStyle/>
                    <a:p>
                      <a:pPr algn="ctr" fontAlgn="ctr"/>
                      <a:r>
                        <a:rPr lang="en-US" sz="1800" u="none" strike="noStrike" dirty="0">
                          <a:effectLst/>
                        </a:rPr>
                        <a:t>Fiscal Cost</a:t>
                      </a:r>
                      <a:endParaRPr lang="en-US" sz="1800" b="0" i="0" u="none" strike="noStrike" dirty="0">
                        <a:solidFill>
                          <a:srgbClr val="000000"/>
                        </a:solidFill>
                        <a:effectLst/>
                        <a:latin typeface="Arial"/>
                      </a:endParaRPr>
                    </a:p>
                  </a:txBody>
                  <a:tcPr marL="7620" marR="7620" marT="7620" marB="0" anchor="ctr"/>
                </a:tc>
                <a:tc hMerge="1">
                  <a:txBody>
                    <a:bodyPr/>
                    <a:lstStyle/>
                    <a:p>
                      <a:endParaRPr lang="en-US"/>
                    </a:p>
                  </a:txBody>
                  <a:tcPr/>
                </a:tc>
                <a:extLst>
                  <a:ext uri="{0D108BD9-81ED-4DB2-BD59-A6C34878D82A}">
                    <a16:rowId xmlns:a16="http://schemas.microsoft.com/office/drawing/2014/main" val="10000"/>
                  </a:ext>
                </a:extLst>
              </a:tr>
              <a:tr h="5395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u="none" strike="noStrike" dirty="0">
                          <a:effectLst/>
                        </a:rPr>
                        <a:t>% of GDP</a:t>
                      </a:r>
                      <a:endParaRPr lang="en-US" sz="1800" b="0" i="0" u="none" strike="noStrike" dirty="0">
                        <a:solidFill>
                          <a:srgbClr val="000000"/>
                        </a:solidFill>
                        <a:effectLst/>
                        <a:latin typeface="Arial"/>
                      </a:endParaRPr>
                    </a:p>
                  </a:txBody>
                  <a:tcPr marL="7620" marR="7620" marT="7620" marB="0"/>
                </a:tc>
                <a:tc>
                  <a:txBody>
                    <a:bodyPr/>
                    <a:lstStyle/>
                    <a:p>
                      <a:pPr algn="ctr" fontAlgn="ctr"/>
                      <a:r>
                        <a:rPr lang="en-US" sz="1600" u="none" strike="noStrike" dirty="0">
                          <a:effectLst/>
                        </a:rPr>
                        <a:t>Average Maximum</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1"/>
                  </a:ext>
                </a:extLst>
              </a:tr>
              <a:tr h="329803">
                <a:tc>
                  <a:txBody>
                    <a:bodyPr/>
                    <a:lstStyle/>
                    <a:p>
                      <a:pPr algn="l" fontAlgn="ctr"/>
                      <a:r>
                        <a:rPr lang="en-US" sz="1800" u="none" strike="noStrike">
                          <a:effectLst/>
                        </a:rPr>
                        <a:t>Financial Sector</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91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82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9.7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56.8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2"/>
                  </a:ext>
                </a:extLst>
              </a:tr>
              <a:tr h="329803">
                <a:tc>
                  <a:txBody>
                    <a:bodyPr/>
                    <a:lstStyle/>
                    <a:p>
                      <a:pPr algn="l" fontAlgn="ctr"/>
                      <a:r>
                        <a:rPr lang="en-US" sz="1800" u="none" strike="noStrike">
                          <a:effectLst/>
                        </a:rPr>
                        <a:t>Legal</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9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9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7.9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15.3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3"/>
                  </a:ext>
                </a:extLst>
              </a:tr>
              <a:tr h="329803">
                <a:tc>
                  <a:txBody>
                    <a:bodyPr/>
                    <a:lstStyle/>
                    <a:p>
                      <a:pPr algn="l" fontAlgn="ctr"/>
                      <a:r>
                        <a:rPr lang="en-US" sz="1800" u="none" strike="noStrike">
                          <a:effectLst/>
                        </a:rPr>
                        <a:t>Subnational</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13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9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3.7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12.0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4"/>
                  </a:ext>
                </a:extLst>
              </a:tr>
              <a:tr h="329803">
                <a:tc>
                  <a:txBody>
                    <a:bodyPr/>
                    <a:lstStyle/>
                    <a:p>
                      <a:pPr algn="l" fontAlgn="ctr"/>
                      <a:r>
                        <a:rPr lang="en-US" sz="1800" b="1" u="none" strike="noStrike" dirty="0">
                          <a:effectLst/>
                        </a:rPr>
                        <a:t>SOEs</a:t>
                      </a:r>
                      <a:endParaRPr lang="en-US" sz="1800" b="1" i="0" u="none" strike="noStrike" dirty="0">
                        <a:solidFill>
                          <a:srgbClr val="000000"/>
                        </a:solidFill>
                        <a:effectLst/>
                        <a:latin typeface="Arial"/>
                      </a:endParaRPr>
                    </a:p>
                  </a:txBody>
                  <a:tcPr marL="7620" marR="7620" marT="7620" marB="0">
                    <a:solidFill>
                      <a:schemeClr val="bg1">
                        <a:lumMod val="85000"/>
                      </a:schemeClr>
                    </a:solidFill>
                  </a:tcPr>
                </a:tc>
                <a:tc>
                  <a:txBody>
                    <a:bodyPr/>
                    <a:lstStyle/>
                    <a:p>
                      <a:pPr algn="l" fontAlgn="ctr"/>
                      <a:r>
                        <a:rPr lang="en-US" sz="1800" b="1" u="none" strike="noStrike" dirty="0">
                          <a:effectLst/>
                        </a:rPr>
                        <a:t>                32 </a:t>
                      </a:r>
                      <a:endParaRPr lang="en-US" sz="1800" b="1" i="0" u="none" strike="noStrike" dirty="0">
                        <a:solidFill>
                          <a:srgbClr val="000000"/>
                        </a:solidFill>
                        <a:effectLst/>
                        <a:latin typeface="Arial"/>
                      </a:endParaRPr>
                    </a:p>
                  </a:txBody>
                  <a:tcPr marL="7620" marR="7620" marT="7620" marB="0">
                    <a:solidFill>
                      <a:schemeClr val="bg1">
                        <a:lumMod val="85000"/>
                      </a:schemeClr>
                    </a:solidFill>
                  </a:tcPr>
                </a:tc>
                <a:tc>
                  <a:txBody>
                    <a:bodyPr/>
                    <a:lstStyle/>
                    <a:p>
                      <a:pPr algn="l" fontAlgn="ctr"/>
                      <a:r>
                        <a:rPr lang="en-US" sz="1800" b="1" u="none" strike="noStrike" dirty="0">
                          <a:effectLst/>
                        </a:rPr>
                        <a:t>                 31 </a:t>
                      </a:r>
                      <a:endParaRPr lang="en-US" sz="1800" b="1" i="0" u="none" strike="noStrike" dirty="0">
                        <a:solidFill>
                          <a:srgbClr val="000000"/>
                        </a:solidFill>
                        <a:effectLst/>
                        <a:latin typeface="Arial"/>
                      </a:endParaRPr>
                    </a:p>
                  </a:txBody>
                  <a:tcPr marL="7620" marR="7620" marT="7620" marB="0">
                    <a:solidFill>
                      <a:schemeClr val="bg1">
                        <a:lumMod val="85000"/>
                      </a:schemeClr>
                    </a:solidFill>
                  </a:tcPr>
                </a:tc>
                <a:tc>
                  <a:txBody>
                    <a:bodyPr/>
                    <a:lstStyle/>
                    <a:p>
                      <a:pPr algn="l" fontAlgn="ctr"/>
                      <a:r>
                        <a:rPr lang="en-US" sz="1800" b="1" u="none" strike="noStrike" dirty="0">
                          <a:effectLst/>
                        </a:rPr>
                        <a:t>            3.0 </a:t>
                      </a:r>
                      <a:endParaRPr lang="en-US" sz="1800" b="1" i="0" u="none" strike="noStrike" dirty="0">
                        <a:solidFill>
                          <a:srgbClr val="000000"/>
                        </a:solidFill>
                        <a:effectLst/>
                        <a:latin typeface="Arial"/>
                      </a:endParaRPr>
                    </a:p>
                  </a:txBody>
                  <a:tcPr marL="7620" marR="7620" marT="7620" marB="0">
                    <a:solidFill>
                      <a:schemeClr val="bg1">
                        <a:lumMod val="85000"/>
                      </a:schemeClr>
                    </a:solidFill>
                  </a:tcPr>
                </a:tc>
                <a:tc>
                  <a:txBody>
                    <a:bodyPr/>
                    <a:lstStyle/>
                    <a:p>
                      <a:pPr algn="l" fontAlgn="ctr"/>
                      <a:r>
                        <a:rPr lang="en-US" sz="1800" b="1" u="none" strike="noStrike" dirty="0">
                          <a:effectLst/>
                        </a:rPr>
                        <a:t>         15.1 </a:t>
                      </a:r>
                      <a:endParaRPr lang="en-US" sz="1800" b="1" i="0" u="none" strike="noStrike" dirty="0">
                        <a:solidFill>
                          <a:srgbClr val="000000"/>
                        </a:solidFill>
                        <a:effectLst/>
                        <a:latin typeface="Arial"/>
                      </a:endParaRPr>
                    </a:p>
                  </a:txBody>
                  <a:tcPr marL="7620" marR="7620" marT="7620" marB="0">
                    <a:solidFill>
                      <a:schemeClr val="bg1">
                        <a:lumMod val="85000"/>
                      </a:schemeClr>
                    </a:solidFill>
                  </a:tcPr>
                </a:tc>
                <a:extLst>
                  <a:ext uri="{0D108BD9-81ED-4DB2-BD59-A6C34878D82A}">
                    <a16:rowId xmlns:a16="http://schemas.microsoft.com/office/drawing/2014/main" val="10005"/>
                  </a:ext>
                </a:extLst>
              </a:tr>
              <a:tr h="329803">
                <a:tc>
                  <a:txBody>
                    <a:bodyPr/>
                    <a:lstStyle/>
                    <a:p>
                      <a:pPr algn="l" fontAlgn="ctr"/>
                      <a:r>
                        <a:rPr lang="en-US" sz="1800" u="none" strike="noStrike" dirty="0">
                          <a:effectLst/>
                        </a:rPr>
                        <a:t>Natural Disaster</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65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29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1.6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6.0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6"/>
                  </a:ext>
                </a:extLst>
              </a:tr>
              <a:tr h="329803">
                <a:tc>
                  <a:txBody>
                    <a:bodyPr/>
                    <a:lstStyle/>
                    <a:p>
                      <a:pPr algn="l" fontAlgn="ctr"/>
                      <a:r>
                        <a:rPr lang="en-US" sz="1800" u="none" strike="noStrike">
                          <a:effectLst/>
                        </a:rPr>
                        <a:t>Corporate</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7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6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1.7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4.5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7"/>
                  </a:ext>
                </a:extLst>
              </a:tr>
              <a:tr h="329803">
                <a:tc>
                  <a:txBody>
                    <a:bodyPr/>
                    <a:lstStyle/>
                    <a:p>
                      <a:pPr algn="l" fontAlgn="ctr"/>
                      <a:r>
                        <a:rPr lang="en-US" sz="1800" u="none" strike="noStrike">
                          <a:effectLst/>
                        </a:rPr>
                        <a:t>PPPs</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8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5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1.2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2.0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8"/>
                  </a:ext>
                </a:extLst>
              </a:tr>
              <a:tr h="329803">
                <a:tc>
                  <a:txBody>
                    <a:bodyPr/>
                    <a:lstStyle/>
                    <a:p>
                      <a:pPr algn="l" fontAlgn="ctr"/>
                      <a:r>
                        <a:rPr lang="en-US" sz="1800" u="none" strike="noStrike">
                          <a:effectLst/>
                        </a:rPr>
                        <a:t>Other</a:t>
                      </a:r>
                      <a:endParaRPr lang="en-US" sz="1800" b="0" i="0" u="none" strike="noStrike">
                        <a:solidFill>
                          <a:srgbClr val="000000"/>
                        </a:solidFill>
                        <a:effectLst/>
                        <a:latin typeface="Arial"/>
                      </a:endParaRPr>
                    </a:p>
                  </a:txBody>
                  <a:tcPr marL="7620" marR="7620" marT="7620" marB="0"/>
                </a:tc>
                <a:tc>
                  <a:txBody>
                    <a:bodyPr/>
                    <a:lstStyle/>
                    <a:p>
                      <a:pPr algn="l" fontAlgn="ctr"/>
                      <a:r>
                        <a:rPr lang="en-US" sz="1800" u="none" strike="noStrike" dirty="0">
                          <a:effectLst/>
                        </a:rPr>
                        <a:t>                  5</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3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1.4 </a:t>
                      </a:r>
                      <a:endParaRPr lang="en-US" sz="1800" b="0" i="0" u="none" strike="noStrike" dirty="0">
                        <a:solidFill>
                          <a:srgbClr val="000000"/>
                        </a:solidFill>
                        <a:effectLst/>
                        <a:latin typeface="Arial"/>
                      </a:endParaRPr>
                    </a:p>
                  </a:txBody>
                  <a:tcPr marL="7620" marR="7620" marT="7620" marB="0"/>
                </a:tc>
                <a:tc>
                  <a:txBody>
                    <a:bodyPr/>
                    <a:lstStyle/>
                    <a:p>
                      <a:pPr algn="l" fontAlgn="ctr"/>
                      <a:r>
                        <a:rPr lang="en-US" sz="1800" u="none" strike="noStrike" dirty="0">
                          <a:effectLst/>
                        </a:rPr>
                        <a:t>           2.5 </a:t>
                      </a:r>
                      <a:endParaRPr lang="en-US" sz="1800" b="0" i="0" u="none" strike="noStrike" dirty="0">
                        <a:solidFill>
                          <a:srgbClr val="000000"/>
                        </a:solidFill>
                        <a:effectLst/>
                        <a:latin typeface="Arial"/>
                      </a:endParaRPr>
                    </a:p>
                  </a:txBody>
                  <a:tcPr marL="7620" marR="7620" marT="7620" marB="0"/>
                </a:tc>
                <a:extLst>
                  <a:ext uri="{0D108BD9-81ED-4DB2-BD59-A6C34878D82A}">
                    <a16:rowId xmlns:a16="http://schemas.microsoft.com/office/drawing/2014/main" val="10009"/>
                  </a:ext>
                </a:extLst>
              </a:tr>
              <a:tr h="334217">
                <a:tc>
                  <a:txBody>
                    <a:bodyPr/>
                    <a:lstStyle/>
                    <a:p>
                      <a:pPr algn="l" fontAlgn="ctr"/>
                      <a:r>
                        <a:rPr lang="en-US" sz="1800" u="none" strike="noStrike">
                          <a:effectLst/>
                        </a:rPr>
                        <a:t>Total</a:t>
                      </a:r>
                      <a:endParaRPr lang="en-US" sz="1800" b="0" i="0" u="none" strike="noStrike">
                        <a:solidFill>
                          <a:srgbClr val="000000"/>
                        </a:solidFill>
                        <a:effectLst/>
                        <a:latin typeface="Arial"/>
                      </a:endParaRPr>
                    </a:p>
                  </a:txBody>
                  <a:tcPr marL="7620" marR="7620" marT="7620" marB="0"/>
                </a:tc>
                <a:tc>
                  <a:txBody>
                    <a:bodyPr/>
                    <a:lstStyle/>
                    <a:p>
                      <a:pPr algn="l" fontAlgn="b"/>
                      <a:r>
                        <a:rPr lang="en-US" sz="1800" u="none" strike="noStrike" dirty="0">
                          <a:effectLst/>
                        </a:rPr>
                        <a:t>             230 </a:t>
                      </a:r>
                      <a:endParaRPr lang="en-US" sz="1800" b="0" i="0" u="none" strike="noStrike" dirty="0">
                        <a:solidFill>
                          <a:srgbClr val="000000"/>
                        </a:solidFill>
                        <a:effectLst/>
                        <a:latin typeface="Calibri"/>
                      </a:endParaRPr>
                    </a:p>
                  </a:txBody>
                  <a:tcPr marL="7620" marR="7620" marT="7620" marB="0"/>
                </a:tc>
                <a:tc>
                  <a:txBody>
                    <a:bodyPr/>
                    <a:lstStyle/>
                    <a:p>
                      <a:pPr algn="l" fontAlgn="b"/>
                      <a:r>
                        <a:rPr lang="en-US" sz="1800" u="none" strike="noStrike">
                          <a:effectLst/>
                        </a:rPr>
                        <a:t>               174 </a:t>
                      </a:r>
                      <a:endParaRPr lang="en-US" sz="1800" b="0" i="0" u="none" strike="noStrike">
                        <a:solidFill>
                          <a:srgbClr val="000000"/>
                        </a:solidFill>
                        <a:effectLst/>
                        <a:latin typeface="Calibri"/>
                      </a:endParaRPr>
                    </a:p>
                  </a:txBody>
                  <a:tcPr marL="7620" marR="7620" marT="7620" marB="0"/>
                </a:tc>
                <a:tc>
                  <a:txBody>
                    <a:bodyPr/>
                    <a:lstStyle/>
                    <a:p>
                      <a:pPr algn="l" fontAlgn="b"/>
                      <a:r>
                        <a:rPr lang="en-US" sz="1800" u="none" strike="noStrike" dirty="0">
                          <a:effectLst/>
                        </a:rPr>
                        <a:t>            6.1 </a:t>
                      </a:r>
                      <a:endParaRPr lang="en-US" sz="1800" b="0" i="0" u="none" strike="noStrike" dirty="0">
                        <a:solidFill>
                          <a:srgbClr val="000000"/>
                        </a:solidFill>
                        <a:effectLst/>
                        <a:latin typeface="Calibri"/>
                      </a:endParaRPr>
                    </a:p>
                  </a:txBody>
                  <a:tcPr marL="7620" marR="7620" marT="7620" marB="0"/>
                </a:tc>
                <a:tc>
                  <a:txBody>
                    <a:bodyPr/>
                    <a:lstStyle/>
                    <a:p>
                      <a:pPr algn="l" fontAlgn="b"/>
                      <a:r>
                        <a:rPr lang="en-US" sz="1800" u="none" strike="noStrike" dirty="0">
                          <a:effectLst/>
                        </a:rPr>
                        <a:t>       56.8 </a:t>
                      </a:r>
                      <a:endParaRPr lang="en-US" sz="1800" b="0" i="0" u="none" strike="noStrike" dirty="0">
                        <a:solidFill>
                          <a:srgbClr val="000000"/>
                        </a:solidFill>
                        <a:effectLst/>
                        <a:latin typeface="Calibri"/>
                      </a:endParaRPr>
                    </a:p>
                  </a:txBody>
                  <a:tcPr marL="7620" marR="7620" marT="7620" marB="0"/>
                </a:tc>
                <a:extLst>
                  <a:ext uri="{0D108BD9-81ED-4DB2-BD59-A6C34878D82A}">
                    <a16:rowId xmlns:a16="http://schemas.microsoft.com/office/drawing/2014/main" val="10010"/>
                  </a:ext>
                </a:extLst>
              </a:tr>
            </a:tbl>
          </a:graphicData>
        </a:graphic>
      </p:graphicFrame>
      <p:sp>
        <p:nvSpPr>
          <p:cNvPr id="7" name="Footer Placeholder 3"/>
          <p:cNvSpPr txBox="1">
            <a:spLocks/>
          </p:cNvSpPr>
          <p:nvPr/>
        </p:nvSpPr>
        <p:spPr>
          <a:xfrm>
            <a:off x="1865713" y="6317934"/>
            <a:ext cx="6287687" cy="4035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Bova and others (2016), cited in IMF (2016)</a:t>
            </a:r>
            <a:endParaRPr lang="en-US" dirty="0"/>
          </a:p>
        </p:txBody>
      </p:sp>
    </p:spTree>
    <p:extLst>
      <p:ext uri="{BB962C8B-B14F-4D97-AF65-F5344CB8AC3E}">
        <p14:creationId xmlns:p14="http://schemas.microsoft.com/office/powerpoint/2010/main" val="286883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1387365" y="268014"/>
            <a:ext cx="10499835" cy="677917"/>
          </a:xfrm>
        </p:spPr>
        <p:txBody>
          <a:bodyPr>
            <a:normAutofit/>
          </a:bodyPr>
          <a:lstStyle/>
          <a:p>
            <a:r>
              <a:rPr lang="en-US" sz="2800" dirty="0"/>
              <a:t>Fiscal risk and fiscal discipline</a:t>
            </a:r>
            <a:endParaRPr lang="en-US" sz="4000" b="1" dirty="0"/>
          </a:p>
        </p:txBody>
      </p:sp>
      <p:sp>
        <p:nvSpPr>
          <p:cNvPr id="7" name="Content Placeholder 6"/>
          <p:cNvSpPr>
            <a:spLocks noGrp="1"/>
          </p:cNvSpPr>
          <p:nvPr>
            <p:ph idx="1"/>
          </p:nvPr>
        </p:nvSpPr>
        <p:spPr>
          <a:xfrm>
            <a:off x="345440" y="1513840"/>
            <a:ext cx="11652119" cy="5076146"/>
          </a:xfrm>
        </p:spPr>
        <p:txBody>
          <a:bodyPr>
            <a:noAutofit/>
          </a:bodyPr>
          <a:lstStyle/>
          <a:p>
            <a:r>
              <a:rPr lang="en-US" sz="2600" b="1" dirty="0"/>
              <a:t>The economic performance of SOEs has a direct bearing on the government budget</a:t>
            </a:r>
            <a:r>
              <a:rPr lang="en-US" sz="2600" dirty="0"/>
              <a:t>. Healthy companies - valuable assets, BUT loss-making or overly indebted firms - liabilities - may require interventions - capital or other assistance </a:t>
            </a:r>
            <a:r>
              <a:rPr lang="en-US" sz="2600" dirty="0">
                <a:solidFill>
                  <a:srgbClr val="FF0000"/>
                </a:solidFill>
              </a:rPr>
              <a:t>(reliable information is key!)</a:t>
            </a:r>
          </a:p>
          <a:p>
            <a:r>
              <a:rPr lang="en-US" sz="2600" b="1" dirty="0"/>
              <a:t>Where corporate governance and institutional oversight are weak - SOEs can generate significant fiscal risks</a:t>
            </a:r>
            <a:r>
              <a:rPr lang="en-US" sz="2600" dirty="0"/>
              <a:t> - subsidies from the budget, generating low rates of return with lower dividends, paying less in taxes and incurring debts that the state will need to cover</a:t>
            </a:r>
          </a:p>
          <a:p>
            <a:r>
              <a:rPr lang="en-US" sz="2600" b="1" dirty="0"/>
              <a:t>Legal form of SOEs </a:t>
            </a:r>
            <a:r>
              <a:rPr lang="en-US" sz="2600" dirty="0"/>
              <a:t>can also be a risk in itself! – sometimes quasi-fiscal activities or implementing public policy objectives can be a source of risk</a:t>
            </a:r>
          </a:p>
        </p:txBody>
      </p:sp>
      <p:sp>
        <p:nvSpPr>
          <p:cNvPr id="6" name="Slide Number Placeholder 5"/>
          <p:cNvSpPr>
            <a:spLocks noGrp="1"/>
          </p:cNvSpPr>
          <p:nvPr>
            <p:ph type="sldNum" sz="quarter" idx="4294967295"/>
          </p:nvPr>
        </p:nvSpPr>
        <p:spPr>
          <a:xfrm>
            <a:off x="9448800" y="6356350"/>
            <a:ext cx="2743200" cy="365125"/>
          </a:xfrm>
        </p:spPr>
        <p:txBody>
          <a:bodyPr/>
          <a:lstStyle/>
          <a:p>
            <a:pPr>
              <a:defRPr/>
            </a:pPr>
            <a:fld id="{5ADDC010-DDEC-4D0C-9AD1-BBC02A7BA9DB}" type="slidenum">
              <a:rPr lang="en-GB" smtClean="0"/>
              <a:pPr>
                <a:defRPr/>
              </a:pPr>
              <a:t>22</a:t>
            </a:fld>
            <a:endParaRPr lang="en-GB" dirty="0"/>
          </a:p>
        </p:txBody>
      </p:sp>
    </p:spTree>
    <p:extLst>
      <p:ext uri="{BB962C8B-B14F-4D97-AF65-F5344CB8AC3E}">
        <p14:creationId xmlns:p14="http://schemas.microsoft.com/office/powerpoint/2010/main" val="278185564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1117600" y="283780"/>
            <a:ext cx="10738069" cy="864300"/>
          </a:xfrm>
        </p:spPr>
        <p:txBody>
          <a:bodyPr>
            <a:noAutofit/>
          </a:bodyPr>
          <a:lstStyle/>
          <a:p>
            <a:r>
              <a:rPr lang="en-US" sz="2400" b="1" dirty="0"/>
              <a:t>Links between state ownership in SOEs and government's budgetary position – an example from Estonia</a:t>
            </a:r>
            <a:endParaRPr lang="en-US" sz="3200" b="1" dirty="0"/>
          </a:p>
        </p:txBody>
      </p:sp>
      <p:sp>
        <p:nvSpPr>
          <p:cNvPr id="7" name="Content Placeholder 6"/>
          <p:cNvSpPr>
            <a:spLocks noGrp="1"/>
          </p:cNvSpPr>
          <p:nvPr>
            <p:ph idx="1"/>
          </p:nvPr>
        </p:nvSpPr>
        <p:spPr>
          <a:xfrm>
            <a:off x="355600" y="1554479"/>
            <a:ext cx="11641959" cy="4956679"/>
          </a:xfrm>
        </p:spPr>
        <p:txBody>
          <a:bodyPr>
            <a:normAutofit lnSpcReduction="10000"/>
          </a:bodyPr>
          <a:lstStyle/>
          <a:p>
            <a:r>
              <a:rPr lang="en-US" sz="2100" dirty="0"/>
              <a:t>Estonia is a Member States with a relatively high share of state participation in the capital of public and private companies, respectively 19.0% and 0.2% of GDP</a:t>
            </a:r>
          </a:p>
          <a:p>
            <a:r>
              <a:rPr lang="en-US" sz="2100" dirty="0"/>
              <a:t>The annual accounts of the state provide a good example of transparency by listing all companies with the participation of the central government, together with the state's share and companies' financial information</a:t>
            </a:r>
          </a:p>
          <a:p>
            <a:r>
              <a:rPr lang="en-US" sz="2100" dirty="0"/>
              <a:t>The companies in state ownership have predominantly been profitable; dividends received by government improved budgetary position by 0.9% of GDP on average between 2005 and 2014 - a stable source of income for the budget; The national airline Estonian Air (97% owned by state) - difficulties in recent years - government injected capital of EUR 17.9 m (0.1% of GDP) in 2010 and EUR 30 m (0.2% of GDP) in 2011 - to restore the stock capital; these transactions were considered as expenditure from the point of view of public finances</a:t>
            </a:r>
          </a:p>
          <a:p>
            <a:r>
              <a:rPr lang="en-US" sz="2100" dirty="0"/>
              <a:t>In addition, a debt cancellation towards Estonian Air was decided by the government in 2014, reducing general government's surplus in that year by EUR 37 m (0.2% of GDP). The company went into liquidation in late 2015</a:t>
            </a:r>
            <a:br>
              <a:rPr lang="en-US" sz="1600" dirty="0"/>
            </a:br>
            <a:endParaRPr lang="en-US" sz="1600" i="1" dirty="0"/>
          </a:p>
        </p:txBody>
      </p:sp>
      <p:sp>
        <p:nvSpPr>
          <p:cNvPr id="6" name="Slide Number Placeholder 5"/>
          <p:cNvSpPr>
            <a:spLocks noGrp="1"/>
          </p:cNvSpPr>
          <p:nvPr>
            <p:ph type="sldNum" sz="quarter" idx="4294967295"/>
          </p:nvPr>
        </p:nvSpPr>
        <p:spPr>
          <a:xfrm>
            <a:off x="9448800" y="6356350"/>
            <a:ext cx="2743200" cy="365125"/>
          </a:xfrm>
        </p:spPr>
        <p:txBody>
          <a:bodyPr/>
          <a:lstStyle/>
          <a:p>
            <a:pPr>
              <a:defRPr/>
            </a:pPr>
            <a:fld id="{5ADDC010-DDEC-4D0C-9AD1-BBC02A7BA9DB}" type="slidenum">
              <a:rPr lang="en-GB" smtClean="0"/>
              <a:pPr>
                <a:defRPr/>
              </a:pPr>
              <a:t>23</a:t>
            </a:fld>
            <a:endParaRPr lang="en-GB"/>
          </a:p>
        </p:txBody>
      </p:sp>
      <p:sp>
        <p:nvSpPr>
          <p:cNvPr id="5" name="Title 3"/>
          <p:cNvSpPr txBox="1">
            <a:spLocks/>
          </p:cNvSpPr>
          <p:nvPr/>
        </p:nvSpPr>
        <p:spPr>
          <a:xfrm>
            <a:off x="792481" y="6085490"/>
            <a:ext cx="10779410" cy="488730"/>
          </a:xfrm>
          <a:prstGeom prst="rect">
            <a:avLst/>
          </a:prstGeom>
        </p:spPr>
        <p:txBody>
          <a:bodyPr vert="horz" lIns="91440" tIns="45720" rIns="91440" bIns="45720" rtlCol="0" anchor="b">
            <a:noAutofit/>
          </a:bodyPr>
          <a:lstStyle/>
          <a:p>
            <a:pPr lvl="0">
              <a:lnSpc>
                <a:spcPct val="90000"/>
              </a:lnSpc>
              <a:spcBef>
                <a:spcPct val="0"/>
              </a:spcBef>
              <a:defRPr/>
            </a:pPr>
            <a:br>
              <a:rPr kumimoji="0" lang="en-US" sz="1400" b="0" i="0" u="none" strike="noStrike" kern="1200" cap="none" spc="0" normalizeH="0" baseline="0" noProof="0" dirty="0">
                <a:ln>
                  <a:noFill/>
                </a:ln>
                <a:solidFill>
                  <a:schemeClr val="tx1"/>
                </a:solidFill>
                <a:effectLst/>
                <a:uLnTx/>
                <a:uFillTx/>
                <a:latin typeface="+mj-lt"/>
                <a:ea typeface="+mj-ea"/>
                <a:cs typeface="+mj-cs"/>
              </a:rPr>
            </a:br>
            <a:r>
              <a:rPr lang="en-US" sz="1400" i="1" dirty="0">
                <a:latin typeface="+mj-lt"/>
                <a:ea typeface="+mj-ea"/>
                <a:cs typeface="+mj-cs"/>
              </a:rPr>
              <a:t>S</a:t>
            </a:r>
            <a:r>
              <a:rPr kumimoji="0" lang="en-US" sz="1400" b="0" i="1" u="none" strike="noStrike" kern="1200" cap="none" spc="0" normalizeH="0" baseline="0" noProof="0" dirty="0" err="1">
                <a:ln>
                  <a:noFill/>
                </a:ln>
                <a:solidFill>
                  <a:schemeClr val="tx1"/>
                </a:solidFill>
                <a:effectLst/>
                <a:uLnTx/>
                <a:uFillTx/>
                <a:latin typeface="+mj-lt"/>
                <a:ea typeface="+mj-ea"/>
                <a:cs typeface="+mj-cs"/>
              </a:rPr>
              <a:t>ource</a:t>
            </a:r>
            <a:r>
              <a:rPr kumimoji="0" lang="en-US" sz="1400" b="0" i="1" u="none" strike="noStrike" kern="1200" cap="none" spc="0" normalizeH="0" baseline="0" noProof="0" dirty="0">
                <a:ln>
                  <a:noFill/>
                </a:ln>
                <a:solidFill>
                  <a:schemeClr val="tx1"/>
                </a:solidFill>
                <a:effectLst/>
                <a:uLnTx/>
                <a:uFillTx/>
                <a:latin typeface="+mj-lt"/>
                <a:ea typeface="+mj-ea"/>
                <a:cs typeface="+mj-cs"/>
              </a:rPr>
              <a:t>:  SOEs in the EU</a:t>
            </a:r>
            <a:r>
              <a:rPr lang="en-US" sz="1400" dirty="0"/>
              <a:t> Lessons Learnt and Ways Forward in a Post-Crisis Context. July 2016, EC.</a:t>
            </a:r>
            <a:endParaRPr kumimoji="0" lang="en-US" sz="1400" b="0"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666747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fiscal risks form SOEs</a:t>
            </a:r>
          </a:p>
        </p:txBody>
      </p:sp>
      <p:sp>
        <p:nvSpPr>
          <p:cNvPr id="3" name="Content Placeholder 2"/>
          <p:cNvSpPr>
            <a:spLocks noGrp="1"/>
          </p:cNvSpPr>
          <p:nvPr>
            <p:ph idx="1"/>
          </p:nvPr>
        </p:nvSpPr>
        <p:spPr/>
        <p:txBody>
          <a:bodyPr>
            <a:normAutofit fontScale="92500" lnSpcReduction="10000"/>
          </a:bodyPr>
          <a:lstStyle/>
          <a:p>
            <a:r>
              <a:rPr lang="en-US" dirty="0"/>
              <a:t>Static and dynamic risk</a:t>
            </a:r>
          </a:p>
          <a:p>
            <a:r>
              <a:rPr lang="en-US" dirty="0"/>
              <a:t>Static - size of SOEs, financial position, current risk</a:t>
            </a:r>
          </a:p>
          <a:p>
            <a:r>
              <a:rPr lang="en-US" dirty="0"/>
              <a:t>Dynamic – more forward looking, trends, loosing revenues/profits/fiscal position/taxes/dividends – what can happen?</a:t>
            </a:r>
          </a:p>
          <a:p>
            <a:r>
              <a:rPr lang="en-US" dirty="0"/>
              <a:t>How to explore fin statements – where to get information?</a:t>
            </a:r>
          </a:p>
          <a:p>
            <a:r>
              <a:rPr lang="en-US" dirty="0">
                <a:solidFill>
                  <a:srgbClr val="FF0000"/>
                </a:solidFill>
              </a:rPr>
              <a:t>Reliability of information!</a:t>
            </a:r>
          </a:p>
          <a:p>
            <a:r>
              <a:rPr lang="en-US" dirty="0"/>
              <a:t>Risk management – scenario analysis</a:t>
            </a:r>
          </a:p>
          <a:p>
            <a:r>
              <a:rPr lang="en-US" dirty="0"/>
              <a:t>Calibration – measuring risks</a:t>
            </a:r>
          </a:p>
          <a:p>
            <a:r>
              <a:rPr lang="en-US" dirty="0"/>
              <a:t>Contingent liabilities, provisions</a:t>
            </a:r>
          </a:p>
          <a:p>
            <a:endParaRPr lang="en-US" dirty="0"/>
          </a:p>
          <a:p>
            <a:endParaRPr lang="en-US" dirty="0"/>
          </a:p>
        </p:txBody>
      </p:sp>
    </p:spTree>
    <p:extLst>
      <p:ext uri="{BB962C8B-B14F-4D97-AF65-F5344CB8AC3E}">
        <p14:creationId xmlns:p14="http://schemas.microsoft.com/office/powerpoint/2010/main" val="335661974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Indicators of fiscal risks -</a:t>
            </a:r>
            <a:r>
              <a:rPr lang="en-US" dirty="0">
                <a:solidFill>
                  <a:srgbClr val="00B0F0"/>
                </a:solidFill>
              </a:rPr>
              <a:t>SOEs as source of fiscal risk </a:t>
            </a:r>
            <a:endParaRPr lang="en-US" dirty="0"/>
          </a:p>
        </p:txBody>
      </p:sp>
      <p:sp>
        <p:nvSpPr>
          <p:cNvPr id="3" name="Content Placeholder 2"/>
          <p:cNvSpPr>
            <a:spLocks noGrp="1"/>
          </p:cNvSpPr>
          <p:nvPr>
            <p:ph idx="1"/>
          </p:nvPr>
        </p:nvSpPr>
        <p:spPr>
          <a:xfrm>
            <a:off x="369116" y="1825625"/>
            <a:ext cx="10984684" cy="4351338"/>
          </a:xfrm>
        </p:spPr>
        <p:txBody>
          <a:bodyPr/>
          <a:lstStyle/>
          <a:p>
            <a:pPr marL="285750" lvl="1" indent="0">
              <a:spcBef>
                <a:spcPts val="600"/>
              </a:spcBef>
              <a:buClr>
                <a:schemeClr val="bg2"/>
              </a:buClr>
              <a:buSzPct val="80000"/>
              <a:buNone/>
            </a:pPr>
            <a:endParaRPr lang="en-US" sz="2200" dirty="0"/>
          </a:p>
          <a:p>
            <a:pPr>
              <a:buFont typeface="Wingdings" panose="05000000000000000000" pitchFamily="2" charset="2"/>
              <a:buChar char="§"/>
            </a:pPr>
            <a:endParaRPr lang="en-US" dirty="0"/>
          </a:p>
        </p:txBody>
      </p:sp>
      <p:sp>
        <p:nvSpPr>
          <p:cNvPr id="4" name="Text Placeholder 2"/>
          <p:cNvSpPr txBox="1">
            <a:spLocks/>
          </p:cNvSpPr>
          <p:nvPr/>
        </p:nvSpPr>
        <p:spPr>
          <a:xfrm>
            <a:off x="465667" y="1598613"/>
            <a:ext cx="11303000" cy="46763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342900">
              <a:spcBef>
                <a:spcPts val="600"/>
              </a:spcBef>
              <a:buSzPct val="80000"/>
              <a:buFont typeface="Wingdings" panose="05000000000000000000" pitchFamily="2" charset="2"/>
              <a:buChar char="§"/>
            </a:pPr>
            <a:r>
              <a:rPr lang="en-US" sz="2800" dirty="0"/>
              <a:t>“Bail out” of SOE, through fresh capital contribution, debt equity swap, loan write off, etc.</a:t>
            </a:r>
          </a:p>
          <a:p>
            <a:pPr marL="628650" lvl="1" indent="-342900">
              <a:spcBef>
                <a:spcPts val="600"/>
              </a:spcBef>
              <a:buSzPct val="80000"/>
              <a:buFont typeface="Wingdings" panose="05000000000000000000" pitchFamily="2" charset="2"/>
              <a:buChar char="§"/>
            </a:pPr>
            <a:r>
              <a:rPr lang="en-US" sz="2800" dirty="0"/>
              <a:t>Liquidation costs</a:t>
            </a:r>
          </a:p>
          <a:p>
            <a:pPr marL="628650" lvl="1" indent="-342900">
              <a:spcBef>
                <a:spcPts val="600"/>
              </a:spcBef>
              <a:buSzPct val="80000"/>
              <a:buFont typeface="Wingdings" panose="05000000000000000000" pitchFamily="2" charset="2"/>
              <a:buChar char="§"/>
            </a:pPr>
            <a:r>
              <a:rPr lang="en-US" sz="2800" dirty="0"/>
              <a:t>Retrenchment programs paid for by the State; transfer of SOE personnel to the State</a:t>
            </a:r>
          </a:p>
          <a:p>
            <a:pPr marL="628650" lvl="1" indent="-342900">
              <a:spcBef>
                <a:spcPts val="600"/>
              </a:spcBef>
              <a:buSzPct val="80000"/>
              <a:buFont typeface="Wingdings" panose="05000000000000000000" pitchFamily="2" charset="2"/>
              <a:buChar char="§"/>
            </a:pPr>
            <a:r>
              <a:rPr lang="en-US" sz="2800" dirty="0"/>
              <a:t>Decline in dividend revenue</a:t>
            </a:r>
          </a:p>
          <a:p>
            <a:pPr marL="628650" lvl="1" indent="-342900">
              <a:spcBef>
                <a:spcPts val="600"/>
              </a:spcBef>
              <a:buSzPct val="80000"/>
              <a:buFont typeface="Wingdings" panose="05000000000000000000" pitchFamily="2" charset="2"/>
              <a:buChar char="§"/>
            </a:pPr>
            <a:r>
              <a:rPr lang="en-US" sz="2800" dirty="0"/>
              <a:t>Shortfall in revenue from divestiture</a:t>
            </a:r>
          </a:p>
          <a:p>
            <a:pPr marL="628650" lvl="1" indent="-342900">
              <a:spcBef>
                <a:spcPts val="600"/>
              </a:spcBef>
              <a:buSzPct val="80000"/>
              <a:buFont typeface="Wingdings" panose="05000000000000000000" pitchFamily="2" charset="2"/>
              <a:buChar char="§"/>
            </a:pPr>
            <a:r>
              <a:rPr lang="en-US" sz="2800" dirty="0"/>
              <a:t>Lower tax revenues</a:t>
            </a:r>
          </a:p>
          <a:p>
            <a:pPr marL="628650" lvl="1" indent="-342900">
              <a:spcBef>
                <a:spcPts val="600"/>
              </a:spcBef>
              <a:buSzPct val="80000"/>
              <a:buFont typeface="Wingdings" panose="05000000000000000000" pitchFamily="2" charset="2"/>
              <a:buChar char="§"/>
            </a:pPr>
            <a:r>
              <a:rPr lang="en-US" sz="2800" dirty="0"/>
              <a:t>Loss of commercial revenues for the State (e.g., rental of facilities)</a:t>
            </a:r>
          </a:p>
          <a:p>
            <a:pPr marL="628650" lvl="1" indent="-342900">
              <a:spcBef>
                <a:spcPts val="600"/>
              </a:spcBef>
              <a:buSzPct val="80000"/>
              <a:buFont typeface="Wingdings" panose="05000000000000000000" pitchFamily="2" charset="2"/>
              <a:buChar char="§"/>
            </a:pPr>
            <a:r>
              <a:rPr lang="en-US" sz="2800" dirty="0"/>
              <a:t>Etc.</a:t>
            </a:r>
          </a:p>
        </p:txBody>
      </p:sp>
    </p:spTree>
    <p:extLst>
      <p:ext uri="{BB962C8B-B14F-4D97-AF65-F5344CB8AC3E}">
        <p14:creationId xmlns:p14="http://schemas.microsoft.com/office/powerpoint/2010/main" val="344153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Indicators of fiscal risks - </a:t>
            </a:r>
            <a:r>
              <a:rPr lang="en-US" dirty="0">
                <a:solidFill>
                  <a:srgbClr val="00B0F0"/>
                </a:solidFill>
              </a:rPr>
              <a:t>Static View</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36043622"/>
              </p:ext>
            </p:extLst>
          </p:nvPr>
        </p:nvGraphicFramePr>
        <p:xfrm>
          <a:off x="595618" y="1825625"/>
          <a:ext cx="10217791" cy="4614883"/>
        </p:xfrm>
        <a:graphic>
          <a:graphicData uri="http://schemas.openxmlformats.org/drawingml/2006/table">
            <a:tbl>
              <a:tblPr firstRow="1" bandRow="1">
                <a:tableStyleId>{2A488322-F2BA-4B5B-9748-0D474271808F}</a:tableStyleId>
              </a:tblPr>
              <a:tblGrid>
                <a:gridCol w="4887226">
                  <a:extLst>
                    <a:ext uri="{9D8B030D-6E8A-4147-A177-3AD203B41FA5}">
                      <a16:colId xmlns:a16="http://schemas.microsoft.com/office/drawing/2014/main" val="20000"/>
                    </a:ext>
                  </a:extLst>
                </a:gridCol>
                <a:gridCol w="5330565">
                  <a:extLst>
                    <a:ext uri="{9D8B030D-6E8A-4147-A177-3AD203B41FA5}">
                      <a16:colId xmlns:a16="http://schemas.microsoft.com/office/drawing/2014/main" val="20001"/>
                    </a:ext>
                  </a:extLst>
                </a:gridCol>
              </a:tblGrid>
              <a:tr h="456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0" dirty="0"/>
                        <a:t>What to look for</a:t>
                      </a:r>
                      <a:endParaRPr lang="en-US" sz="1800" b="1" kern="0" dirty="0">
                        <a:solidFill>
                          <a:schemeClr val="bg1"/>
                        </a:solidFill>
                      </a:endParaRPr>
                    </a:p>
                  </a:txBody>
                  <a:tcPr anchor="ctr"/>
                </a:tc>
                <a:tc>
                  <a:txBody>
                    <a:bodyPr/>
                    <a:lstStyle/>
                    <a:p>
                      <a:pPr algn="ctr"/>
                      <a:r>
                        <a:rPr lang="en-US" dirty="0"/>
                        <a:t>Source</a:t>
                      </a:r>
                      <a:endParaRPr lang="en-US" b="1" dirty="0">
                        <a:solidFill>
                          <a:schemeClr val="bg1"/>
                        </a:solidFill>
                      </a:endParaRPr>
                    </a:p>
                  </a:txBody>
                  <a:tcPr anchor="ctr"/>
                </a:tc>
                <a:extLst>
                  <a:ext uri="{0D108BD9-81ED-4DB2-BD59-A6C34878D82A}">
                    <a16:rowId xmlns:a16="http://schemas.microsoft.com/office/drawing/2014/main" val="10000"/>
                  </a:ext>
                </a:extLst>
              </a:tr>
              <a:tr h="796391">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Reduced ability to distribute dividends</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Financial statements (gearing, pay out ratio, capital expenditure plans)</a:t>
                      </a:r>
                    </a:p>
                  </a:txBody>
                  <a:tcPr/>
                </a:tc>
                <a:extLst>
                  <a:ext uri="{0D108BD9-81ED-4DB2-BD59-A6C34878D82A}">
                    <a16:rowId xmlns:a16="http://schemas.microsoft.com/office/drawing/2014/main" val="10001"/>
                  </a:ext>
                </a:extLst>
              </a:tr>
              <a:tr h="796391">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dirty="0"/>
                        <a:t>Deteriorating financial</a:t>
                      </a:r>
                      <a:r>
                        <a:rPr lang="en-US" sz="1800" baseline="0" dirty="0"/>
                        <a:t> condition (</a:t>
                      </a:r>
                      <a:r>
                        <a:rPr lang="en-US" sz="1800" baseline="0" dirty="0">
                          <a:sym typeface="Wingdings"/>
                        </a:rPr>
                        <a:t></a:t>
                      </a:r>
                      <a:r>
                        <a:rPr lang="en-US" sz="1800" baseline="0" dirty="0"/>
                        <a:t>equity, </a:t>
                      </a:r>
                      <a:r>
                        <a:rPr lang="en-US" sz="1800" baseline="0" dirty="0">
                          <a:sym typeface="Wingdings"/>
                        </a:rPr>
                        <a:t></a:t>
                      </a:r>
                      <a:r>
                        <a:rPr lang="en-US" sz="1800" baseline="0" dirty="0"/>
                        <a:t>debt)</a:t>
                      </a:r>
                      <a:endParaRPr lang="en-US" sz="1800" b="0" dirty="0">
                        <a:solidFill>
                          <a:srgbClr val="021F59"/>
                        </a:solidFill>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dirty="0"/>
                        <a:t>Balance sheet and notes to F/S</a:t>
                      </a:r>
                      <a:endParaRPr lang="en-US" sz="1800" b="0" dirty="0">
                        <a:solidFill>
                          <a:srgbClr val="021F59"/>
                        </a:solidFill>
                      </a:endParaRPr>
                    </a:p>
                  </a:txBody>
                  <a:tcPr/>
                </a:tc>
                <a:extLst>
                  <a:ext uri="{0D108BD9-81ED-4DB2-BD59-A6C34878D82A}">
                    <a16:rowId xmlns:a16="http://schemas.microsoft.com/office/drawing/2014/main" val="10002"/>
                  </a:ext>
                </a:extLst>
              </a:tr>
              <a:tr h="1026626">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Unreported financial/non-operating  liabilities </a:t>
                      </a:r>
                      <a:r>
                        <a:rPr lang="en-US" sz="1600" b="0" dirty="0">
                          <a:solidFill>
                            <a:srgbClr val="021F59"/>
                          </a:solidFill>
                        </a:rPr>
                        <a:t>(e.g., decommissioning of equipment</a:t>
                      </a:r>
                      <a:r>
                        <a:rPr lang="en-US" sz="1600" b="0" baseline="0" dirty="0">
                          <a:solidFill>
                            <a:srgbClr val="021F59"/>
                          </a:solidFill>
                        </a:rPr>
                        <a:t> and</a:t>
                      </a:r>
                      <a:r>
                        <a:rPr lang="en-US" sz="1600" b="0" dirty="0">
                          <a:solidFill>
                            <a:srgbClr val="021F59"/>
                          </a:solidFill>
                        </a:rPr>
                        <a:t> unfavorable outcome of commercial dispute)</a:t>
                      </a:r>
                      <a:endParaRPr lang="en-US" sz="1800" b="0" dirty="0">
                        <a:solidFill>
                          <a:srgbClr val="021F59"/>
                        </a:solidFill>
                      </a:endParaRPr>
                    </a:p>
                  </a:txBody>
                  <a:tcPr/>
                </a:tc>
                <a:tc>
                  <a:txBody>
                    <a:bodyPr/>
                    <a:lstStyle/>
                    <a:p>
                      <a:pPr>
                        <a:lnSpc>
                          <a:spcPct val="108000"/>
                        </a:lnSpc>
                      </a:pPr>
                      <a:r>
                        <a:rPr lang="en-US" sz="1800" b="0" dirty="0">
                          <a:solidFill>
                            <a:srgbClr val="021F59"/>
                          </a:solidFill>
                        </a:rPr>
                        <a:t>N</a:t>
                      </a:r>
                      <a:r>
                        <a:rPr lang="en-US" dirty="0"/>
                        <a:t>otes to financial statements, management report</a:t>
                      </a:r>
                    </a:p>
                  </a:txBody>
                  <a:tcPr/>
                </a:tc>
                <a:extLst>
                  <a:ext uri="{0D108BD9-81ED-4DB2-BD59-A6C34878D82A}">
                    <a16:rowId xmlns:a16="http://schemas.microsoft.com/office/drawing/2014/main" val="10003"/>
                  </a:ext>
                </a:extLst>
              </a:tr>
              <a:tr h="770810">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Large investment needs requiring a capital increase</a:t>
                      </a:r>
                    </a:p>
                  </a:txBody>
                  <a:tcPr/>
                </a:tc>
                <a:tc>
                  <a:txBody>
                    <a:bodyPr/>
                    <a:lstStyle/>
                    <a:p>
                      <a:pPr>
                        <a:lnSpc>
                          <a:spcPct val="108000"/>
                        </a:lnSpc>
                      </a:pPr>
                      <a:r>
                        <a:rPr lang="en-US" dirty="0"/>
                        <a:t>SOE reports, discussions with ownership entity and SOE management, site visits</a:t>
                      </a:r>
                    </a:p>
                  </a:txBody>
                  <a:tcPr/>
                </a:tc>
                <a:extLst>
                  <a:ext uri="{0D108BD9-81ED-4DB2-BD59-A6C34878D82A}">
                    <a16:rowId xmlns:a16="http://schemas.microsoft.com/office/drawing/2014/main" val="10004"/>
                  </a:ext>
                </a:extLst>
              </a:tr>
              <a:tr h="767973">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b="0" dirty="0">
                          <a:solidFill>
                            <a:srgbClr val="021F59"/>
                          </a:solidFill>
                        </a:rPr>
                        <a:t>Retrenchment</a:t>
                      </a:r>
                    </a:p>
                  </a:txBody>
                  <a:tcPr/>
                </a:tc>
                <a:tc>
                  <a:txBody>
                    <a:bodyPr/>
                    <a:lstStyle/>
                    <a:p>
                      <a:pPr>
                        <a:lnSpc>
                          <a:spcPct val="108000"/>
                        </a:lnSpc>
                      </a:pPr>
                      <a:r>
                        <a:rPr lang="en-US" dirty="0"/>
                        <a:t>Discussions with ownership entity and SOE management, HR analyses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746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Indicators of fiscal risks - </a:t>
            </a:r>
            <a:r>
              <a:rPr lang="en-US" dirty="0">
                <a:solidFill>
                  <a:srgbClr val="00B0F0"/>
                </a:solidFill>
              </a:rPr>
              <a:t>Dynamic View</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94700235"/>
              </p:ext>
            </p:extLst>
          </p:nvPr>
        </p:nvGraphicFramePr>
        <p:xfrm>
          <a:off x="593950" y="1649443"/>
          <a:ext cx="10630520" cy="4651952"/>
        </p:xfrm>
        <a:graphic>
          <a:graphicData uri="http://schemas.openxmlformats.org/drawingml/2006/table">
            <a:tbl>
              <a:tblPr firstRow="1" bandRow="1">
                <a:tableStyleId>{2A488322-F2BA-4B5B-9748-0D474271808F}</a:tableStyleId>
              </a:tblPr>
              <a:tblGrid>
                <a:gridCol w="5621068">
                  <a:extLst>
                    <a:ext uri="{9D8B030D-6E8A-4147-A177-3AD203B41FA5}">
                      <a16:colId xmlns:a16="http://schemas.microsoft.com/office/drawing/2014/main" val="20000"/>
                    </a:ext>
                  </a:extLst>
                </a:gridCol>
                <a:gridCol w="5009452">
                  <a:extLst>
                    <a:ext uri="{9D8B030D-6E8A-4147-A177-3AD203B41FA5}">
                      <a16:colId xmlns:a16="http://schemas.microsoft.com/office/drawing/2014/main" val="20001"/>
                    </a:ext>
                  </a:extLst>
                </a:gridCol>
              </a:tblGrid>
              <a:tr h="383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0" dirty="0"/>
                        <a:t>What to look for</a:t>
                      </a:r>
                      <a:endParaRPr lang="en-US" sz="1800" b="1" kern="0" dirty="0">
                        <a:solidFill>
                          <a:schemeClr val="bg1"/>
                        </a:solidFill>
                      </a:endParaRPr>
                    </a:p>
                  </a:txBody>
                  <a:tcPr anchor="ctr"/>
                </a:tc>
                <a:tc>
                  <a:txBody>
                    <a:bodyPr/>
                    <a:lstStyle/>
                    <a:p>
                      <a:pPr algn="ctr"/>
                      <a:r>
                        <a:rPr lang="en-US" dirty="0"/>
                        <a:t>Source</a:t>
                      </a:r>
                      <a:endParaRPr lang="en-US" b="1" dirty="0">
                        <a:solidFill>
                          <a:schemeClr val="bg1"/>
                        </a:solidFill>
                      </a:endParaRPr>
                    </a:p>
                  </a:txBody>
                  <a:tcPr anchor="ctr"/>
                </a:tc>
                <a:extLst>
                  <a:ext uri="{0D108BD9-81ED-4DB2-BD59-A6C34878D82A}">
                    <a16:rowId xmlns:a16="http://schemas.microsoft.com/office/drawing/2014/main" val="10000"/>
                  </a:ext>
                </a:extLst>
              </a:tr>
              <a:tr h="668993">
                <a:tc>
                  <a:txBody>
                    <a:bodyPr/>
                    <a:lstStyle/>
                    <a:p>
                      <a:pPr marL="0" marR="0" indent="0" algn="l" defTabSz="914400" rtl="0" eaLnBrk="1" fontAlgn="auto" latinLnBrk="0" hangingPunct="1">
                        <a:lnSpc>
                          <a:spcPct val="108000"/>
                        </a:lnSpc>
                        <a:spcBef>
                          <a:spcPts val="0"/>
                        </a:spcBef>
                        <a:spcAft>
                          <a:spcPts val="0"/>
                        </a:spcAft>
                        <a:buClrTx/>
                        <a:buSzTx/>
                        <a:buFont typeface="Arial"/>
                        <a:buNone/>
                        <a:tabLst/>
                        <a:defRPr/>
                      </a:pPr>
                      <a:r>
                        <a:rPr lang="en-US" sz="1800" dirty="0"/>
                        <a:t>Downward revenue and/or profitability trends</a:t>
                      </a:r>
                      <a:endParaRPr lang="en-US" sz="1800" b="0" dirty="0">
                        <a:solidFill>
                          <a:srgbClr val="021F59"/>
                        </a:solidFill>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dirty="0"/>
                        <a:t>Income statement, notes to the F/S, budget, three-year plan</a:t>
                      </a:r>
                      <a:endParaRPr lang="en-US" sz="1800" b="0" dirty="0">
                        <a:solidFill>
                          <a:srgbClr val="021F59"/>
                        </a:solidFill>
                      </a:endParaRPr>
                    </a:p>
                  </a:txBody>
                  <a:tcPr/>
                </a:tc>
                <a:extLst>
                  <a:ext uri="{0D108BD9-81ED-4DB2-BD59-A6C34878D82A}">
                    <a16:rowId xmlns:a16="http://schemas.microsoft.com/office/drawing/2014/main" val="10001"/>
                  </a:ext>
                </a:extLst>
              </a:tr>
              <a:tr h="958775">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Profits due non-competitive conditions</a:t>
                      </a: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dirty="0"/>
                        <a:t>Bylaws, annual report,</a:t>
                      </a:r>
                      <a:r>
                        <a:rPr lang="en-US" baseline="0" dirty="0"/>
                        <a:t> ownership reports, analysis of </a:t>
                      </a:r>
                      <a:endParaRPr lang="en-US" dirty="0"/>
                    </a:p>
                    <a:p>
                      <a:pPr>
                        <a:lnSpc>
                          <a:spcPct val="108000"/>
                        </a:lnSpc>
                      </a:pPr>
                      <a:r>
                        <a:rPr lang="en-US" sz="1800" b="0" dirty="0">
                          <a:solidFill>
                            <a:srgbClr val="021F59"/>
                          </a:solidFill>
                        </a:rPr>
                        <a:t>related-party transactions</a:t>
                      </a:r>
                      <a:endParaRPr lang="en-US" dirty="0"/>
                    </a:p>
                  </a:txBody>
                  <a:tcPr/>
                </a:tc>
                <a:extLst>
                  <a:ext uri="{0D108BD9-81ED-4DB2-BD59-A6C34878D82A}">
                    <a16:rowId xmlns:a16="http://schemas.microsoft.com/office/drawing/2014/main" val="10002"/>
                  </a:ext>
                </a:extLst>
              </a:tr>
              <a:tr h="668993">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Increased risk at SOE level due to major investments or business expansion</a:t>
                      </a:r>
                    </a:p>
                  </a:txBody>
                  <a:tcPr/>
                </a:tc>
                <a:tc>
                  <a:txBody>
                    <a:bodyPr/>
                    <a:lstStyle/>
                    <a:p>
                      <a:pPr>
                        <a:lnSpc>
                          <a:spcPct val="108000"/>
                        </a:lnSpc>
                      </a:pPr>
                      <a:r>
                        <a:rPr lang="en-US" dirty="0"/>
                        <a:t>Annual report, financial statements, news about the SOE</a:t>
                      </a:r>
                    </a:p>
                  </a:txBody>
                  <a:tcPr/>
                </a:tc>
                <a:extLst>
                  <a:ext uri="{0D108BD9-81ED-4DB2-BD59-A6C34878D82A}">
                    <a16:rowId xmlns:a16="http://schemas.microsoft.com/office/drawing/2014/main" val="10003"/>
                  </a:ext>
                </a:extLst>
              </a:tr>
              <a:tr h="894310">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Major external events</a:t>
                      </a:r>
                      <a:r>
                        <a:rPr lang="en-US" sz="1800" b="0" baseline="0" dirty="0">
                          <a:solidFill>
                            <a:srgbClr val="021F59"/>
                          </a:solidFill>
                        </a:rPr>
                        <a:t> </a:t>
                      </a:r>
                      <a:r>
                        <a:rPr lang="en-US" sz="1600" b="0" baseline="0" dirty="0">
                          <a:solidFill>
                            <a:srgbClr val="021F59"/>
                          </a:solidFill>
                        </a:rPr>
                        <a:t>(e.g., </a:t>
                      </a:r>
                      <a:r>
                        <a:rPr lang="en-US" sz="1600" b="0" dirty="0">
                          <a:solidFill>
                            <a:srgbClr val="021F59"/>
                          </a:solidFill>
                        </a:rPr>
                        <a:t>changes in prices of commodities, foreign currency fluctuations new technology, new competitor)</a:t>
                      </a:r>
                    </a:p>
                  </a:txBody>
                  <a:tcPr/>
                </a:tc>
                <a:tc>
                  <a:txBody>
                    <a:bodyPr/>
                    <a:lstStyle/>
                    <a:p>
                      <a:pPr>
                        <a:lnSpc>
                          <a:spcPct val="108000"/>
                        </a:lnSpc>
                      </a:pPr>
                      <a:r>
                        <a:rPr lang="en-US" dirty="0"/>
                        <a:t>Annual report, industry reports, business news</a:t>
                      </a:r>
                    </a:p>
                  </a:txBody>
                  <a:tcPr/>
                </a:tc>
                <a:extLst>
                  <a:ext uri="{0D108BD9-81ED-4DB2-BD59-A6C34878D82A}">
                    <a16:rowId xmlns:a16="http://schemas.microsoft.com/office/drawing/2014/main" val="10004"/>
                  </a:ext>
                </a:extLst>
              </a:tr>
              <a:tr h="512825">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Major fraud </a:t>
                      </a:r>
                      <a:r>
                        <a:rPr lang="en-US" sz="1600" b="0" dirty="0">
                          <a:solidFill>
                            <a:srgbClr val="021F59"/>
                          </a:solidFill>
                        </a:rPr>
                        <a:t>(see </a:t>
                      </a:r>
                      <a:r>
                        <a:rPr lang="en-US" sz="1600" b="0" dirty="0" err="1">
                          <a:solidFill>
                            <a:srgbClr val="021F59"/>
                          </a:solidFill>
                        </a:rPr>
                        <a:t>Petrobras</a:t>
                      </a:r>
                      <a:r>
                        <a:rPr lang="en-US" sz="1600" b="0" dirty="0">
                          <a:solidFill>
                            <a:srgbClr val="021F59"/>
                          </a:solidFill>
                        </a:rPr>
                        <a:t>)</a:t>
                      </a:r>
                      <a:endParaRPr lang="en-US" sz="1800" b="0" dirty="0">
                        <a:solidFill>
                          <a:srgbClr val="021F59"/>
                        </a:solidFill>
                      </a:endParaRPr>
                    </a:p>
                  </a:txBody>
                  <a:tcPr/>
                </a:tc>
                <a:tc>
                  <a:txBody>
                    <a:bodyPr/>
                    <a:lstStyle/>
                    <a:p>
                      <a:pPr>
                        <a:lnSpc>
                          <a:spcPct val="108000"/>
                        </a:lnSpc>
                      </a:pPr>
                      <a:endParaRPr lang="en-US" dirty="0"/>
                    </a:p>
                  </a:txBody>
                  <a:tcPr/>
                </a:tc>
                <a:extLst>
                  <a:ext uri="{0D108BD9-81ED-4DB2-BD59-A6C34878D82A}">
                    <a16:rowId xmlns:a16="http://schemas.microsoft.com/office/drawing/2014/main" val="10005"/>
                  </a:ext>
                </a:extLst>
              </a:tr>
              <a:tr h="512825">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800" b="0" dirty="0">
                          <a:solidFill>
                            <a:srgbClr val="021F59"/>
                          </a:solidFill>
                        </a:rPr>
                        <a:t>Other (e.g., new CEO) </a:t>
                      </a:r>
                    </a:p>
                  </a:txBody>
                  <a:tcPr/>
                </a:tc>
                <a:tc>
                  <a:txBody>
                    <a:bodyPr/>
                    <a:lstStyle/>
                    <a:p>
                      <a:pPr>
                        <a:lnSpc>
                          <a:spcPct val="108000"/>
                        </a:lnSpc>
                      </a:pP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282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IMF, June 2016, ANALYZING AND MANAGING FISCAL RISKS: BEST PRACTICES</a:t>
            </a:r>
          </a:p>
        </p:txBody>
      </p:sp>
      <p:sp>
        <p:nvSpPr>
          <p:cNvPr id="3" name="Content Placeholder 2"/>
          <p:cNvSpPr>
            <a:spLocks noGrp="1"/>
          </p:cNvSpPr>
          <p:nvPr>
            <p:ph idx="1"/>
          </p:nvPr>
        </p:nvSpPr>
        <p:spPr>
          <a:xfrm>
            <a:off x="238125" y="1543574"/>
            <a:ext cx="11715750" cy="4566277"/>
          </a:xfrm>
        </p:spPr>
        <p:txBody>
          <a:bodyPr>
            <a:noAutofit/>
          </a:bodyPr>
          <a:lstStyle/>
          <a:p>
            <a:pPr marL="0" indent="0">
              <a:buNone/>
            </a:pPr>
            <a:r>
              <a:rPr lang="en-US" sz="1800" b="1" dirty="0"/>
              <a:t>Governments can reduce their exposure to fiscal risks from public corporations by:</a:t>
            </a:r>
          </a:p>
          <a:p>
            <a:r>
              <a:rPr lang="en-US" sz="1800" dirty="0"/>
              <a:t>Reducing overall state participation in commercial activities and reduce the size of quasi-fiscal activities</a:t>
            </a:r>
          </a:p>
          <a:p>
            <a:r>
              <a:rPr lang="en-US" sz="1800" dirty="0"/>
              <a:t>Limit exposure to contingent liabilities - clear governance for explicit government guarantees, prohibit or control guarantees by SOEs to third parties, and where appropriate, restrict the sale or use of their assets as collateral in financing transactions</a:t>
            </a:r>
          </a:p>
          <a:p>
            <a:r>
              <a:rPr lang="en-US" sz="1800" dirty="0"/>
              <a:t>Strengthening governance arrangements -  e.g. appointing independent boards based on transparent and merit-based nomination processes, holding them accountable for financial performance, ensuring there is operational autonomy, and legislating high standards of financial reporting and subjecting annual accounts to external audit;</a:t>
            </a:r>
          </a:p>
          <a:p>
            <a:r>
              <a:rPr lang="en-US" sz="1800" dirty="0"/>
              <a:t>Legislating explicit no-bail out clauses to reduce exposure</a:t>
            </a:r>
          </a:p>
          <a:p>
            <a:r>
              <a:rPr lang="en-US" sz="1800" dirty="0"/>
              <a:t>Ensuring there is transparent and appropriate compensation for public corporations executing quasi-fiscal activities to achieve government goals and that subsidies for these activities are appropriately expensed in the budget</a:t>
            </a:r>
          </a:p>
          <a:p>
            <a:r>
              <a:rPr lang="en-US" sz="1800" dirty="0"/>
              <a:t>Finally - ensuring there is fiscal space to absorb retained risks through for example, a general contingency reserve to cover any calls on government guarantees to public corporations, or to cover unforeseen cost in case of their restructuring or liquidation</a:t>
            </a:r>
          </a:p>
        </p:txBody>
      </p:sp>
    </p:spTree>
    <p:extLst>
      <p:ext uri="{BB962C8B-B14F-4D97-AF65-F5344CB8AC3E}">
        <p14:creationId xmlns:p14="http://schemas.microsoft.com/office/powerpoint/2010/main" val="13418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fiscal risks form SOEs – additional considerations</a:t>
            </a:r>
          </a:p>
        </p:txBody>
      </p:sp>
      <p:sp>
        <p:nvSpPr>
          <p:cNvPr id="3" name="Content Placeholder 2"/>
          <p:cNvSpPr>
            <a:spLocks noGrp="1"/>
          </p:cNvSpPr>
          <p:nvPr>
            <p:ph idx="1"/>
          </p:nvPr>
        </p:nvSpPr>
        <p:spPr/>
        <p:txBody>
          <a:bodyPr>
            <a:normAutofit fontScale="85000" lnSpcReduction="20000"/>
          </a:bodyPr>
          <a:lstStyle/>
          <a:p>
            <a:r>
              <a:rPr lang="en-US" dirty="0"/>
              <a:t>No preferred access to finance</a:t>
            </a:r>
          </a:p>
          <a:p>
            <a:r>
              <a:rPr lang="en-US" dirty="0"/>
              <a:t>No guarantees</a:t>
            </a:r>
          </a:p>
          <a:p>
            <a:r>
              <a:rPr lang="en-US" dirty="0"/>
              <a:t>Legal form of SOEs – can be a cause of risk – limited liability legal form similar to private sector</a:t>
            </a:r>
          </a:p>
          <a:p>
            <a:r>
              <a:rPr lang="en-US" dirty="0"/>
              <a:t>Limitation and monitoring of borrowing</a:t>
            </a:r>
          </a:p>
          <a:p>
            <a:r>
              <a:rPr lang="en-US" dirty="0"/>
              <a:t>Contingencies and provisions</a:t>
            </a:r>
          </a:p>
          <a:p>
            <a:r>
              <a:rPr lang="en-US" dirty="0"/>
              <a:t>Prohibition from bailout</a:t>
            </a:r>
          </a:p>
          <a:p>
            <a:r>
              <a:rPr lang="en-US" dirty="0"/>
              <a:t>Example of New Zealand - specific para in loan contracts stating that the state does not guarantee the loan - Creditors should bear the risk of lending to SOEs</a:t>
            </a:r>
          </a:p>
          <a:p>
            <a:r>
              <a:rPr lang="en-US" dirty="0"/>
              <a:t>See box 5.4 from toolkit</a:t>
            </a:r>
          </a:p>
          <a:p>
            <a:endParaRPr lang="en-US" dirty="0"/>
          </a:p>
        </p:txBody>
      </p:sp>
    </p:spTree>
    <p:extLst>
      <p:ext uri="{BB962C8B-B14F-4D97-AF65-F5344CB8AC3E}">
        <p14:creationId xmlns:p14="http://schemas.microsoft.com/office/powerpoint/2010/main" val="44199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3200" dirty="0"/>
              <a:t>Importance of SOEs &amp; key elements of their good governance</a:t>
            </a:r>
          </a:p>
          <a:p>
            <a:endParaRPr lang="en-US" sz="3200" dirty="0"/>
          </a:p>
          <a:p>
            <a:r>
              <a:rPr lang="en-US" sz="3200" dirty="0"/>
              <a:t>Key elements of governance relevant for fiscal risks from SOEs</a:t>
            </a:r>
          </a:p>
          <a:p>
            <a:endParaRPr lang="en-US" sz="3200" dirty="0"/>
          </a:p>
          <a:p>
            <a:r>
              <a:rPr lang="en-US" sz="3200" dirty="0"/>
              <a:t>Fiscal risk from SOEs</a:t>
            </a:r>
          </a:p>
          <a:p>
            <a:endParaRPr lang="en-US" sz="3200" dirty="0"/>
          </a:p>
        </p:txBody>
      </p:sp>
    </p:spTree>
    <p:extLst>
      <p:ext uri="{BB962C8B-B14F-4D97-AF65-F5344CB8AC3E}">
        <p14:creationId xmlns:p14="http://schemas.microsoft.com/office/powerpoint/2010/main" val="193042817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Fiscal Risks of SOEs - quantification</a:t>
            </a:r>
          </a:p>
        </p:txBody>
      </p:sp>
      <p:sp>
        <p:nvSpPr>
          <p:cNvPr id="3" name="Content Placeholder 2"/>
          <p:cNvSpPr>
            <a:spLocks noGrp="1"/>
          </p:cNvSpPr>
          <p:nvPr>
            <p:ph idx="1"/>
          </p:nvPr>
        </p:nvSpPr>
        <p:spPr>
          <a:xfrm>
            <a:off x="360727" y="1669409"/>
            <a:ext cx="11526473" cy="4507554"/>
          </a:xfrm>
        </p:spPr>
        <p:txBody>
          <a:bodyPr>
            <a:noAutofit/>
          </a:bodyPr>
          <a:lstStyle/>
          <a:p>
            <a:r>
              <a:rPr lang="en-US" sz="2400" b="1" dirty="0"/>
              <a:t>Quantification of risks </a:t>
            </a:r>
            <a:r>
              <a:rPr lang="en-US" sz="2400" dirty="0"/>
              <a:t>– identify </a:t>
            </a:r>
            <a:r>
              <a:rPr lang="en-US" sz="2400" b="1" dirty="0"/>
              <a:t>factors </a:t>
            </a:r>
            <a:r>
              <a:rPr lang="en-US" sz="2400" dirty="0"/>
              <a:t>that can impact SOEs:</a:t>
            </a:r>
          </a:p>
          <a:p>
            <a:pPr marL="457200" lvl="1" indent="0">
              <a:buNone/>
            </a:pPr>
            <a:r>
              <a:rPr lang="en-US" dirty="0"/>
              <a:t>• </a:t>
            </a:r>
            <a:r>
              <a:rPr lang="en-US" b="1" i="1" dirty="0"/>
              <a:t>Macroeconomic</a:t>
            </a:r>
            <a:r>
              <a:rPr lang="en-US" dirty="0"/>
              <a:t>, including international commodity prices (oil) and exchange and interest rates</a:t>
            </a:r>
          </a:p>
          <a:p>
            <a:pPr marL="457200" lvl="1" indent="0">
              <a:buNone/>
            </a:pPr>
            <a:r>
              <a:rPr lang="en-US" dirty="0"/>
              <a:t>• </a:t>
            </a:r>
            <a:r>
              <a:rPr lang="en-US" b="1" i="1" dirty="0"/>
              <a:t>Regulatory</a:t>
            </a:r>
            <a:r>
              <a:rPr lang="en-US" dirty="0"/>
              <a:t>, including price regulations (those related to public transport and water, for example), </a:t>
            </a:r>
          </a:p>
          <a:p>
            <a:pPr marL="457200" lvl="1" indent="0">
              <a:buNone/>
            </a:pPr>
            <a:r>
              <a:rPr lang="en-US" dirty="0"/>
              <a:t>• </a:t>
            </a:r>
            <a:r>
              <a:rPr lang="en-US" b="1" i="1" dirty="0"/>
              <a:t>Operational</a:t>
            </a:r>
            <a:r>
              <a:rPr lang="en-US" dirty="0"/>
              <a:t>, including delays and cost overruns in the implementation of capital projects, factors that affect operational efficiency (such as poor decisions) and the acquisition and sales of assets</a:t>
            </a:r>
          </a:p>
          <a:p>
            <a:pPr lvl="1"/>
            <a:r>
              <a:rPr lang="en-US" b="1" i="1" dirty="0"/>
              <a:t>Sectoral</a:t>
            </a:r>
            <a:r>
              <a:rPr lang="en-US" dirty="0"/>
              <a:t>, including sector-specific factors that drive demand, changes in market share, and the cost of production (e.g. competition and wages)</a:t>
            </a:r>
          </a:p>
          <a:p>
            <a:pPr lvl="1"/>
            <a:r>
              <a:rPr lang="en-US" b="1" i="1" dirty="0"/>
              <a:t>Force majeure</a:t>
            </a:r>
            <a:r>
              <a:rPr lang="en-US" dirty="0"/>
              <a:t>, such as natural disasters and other uncontrollable risk factors.</a:t>
            </a:r>
          </a:p>
          <a:p>
            <a:endParaRPr lang="en-US" sz="2400" dirty="0"/>
          </a:p>
        </p:txBody>
      </p:sp>
    </p:spTree>
    <p:extLst>
      <p:ext uri="{BB962C8B-B14F-4D97-AF65-F5344CB8AC3E}">
        <p14:creationId xmlns:p14="http://schemas.microsoft.com/office/powerpoint/2010/main" val="189504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Fiscal Risks of SOEs - impact</a:t>
            </a:r>
          </a:p>
        </p:txBody>
      </p:sp>
      <p:sp>
        <p:nvSpPr>
          <p:cNvPr id="3" name="Content Placeholder 2"/>
          <p:cNvSpPr>
            <a:spLocks noGrp="1"/>
          </p:cNvSpPr>
          <p:nvPr>
            <p:ph idx="1"/>
          </p:nvPr>
        </p:nvSpPr>
        <p:spPr>
          <a:xfrm>
            <a:off x="461394" y="1619075"/>
            <a:ext cx="11224470" cy="4557888"/>
          </a:xfrm>
        </p:spPr>
        <p:txBody>
          <a:bodyPr>
            <a:noAutofit/>
          </a:bodyPr>
          <a:lstStyle/>
          <a:p>
            <a:r>
              <a:rPr lang="en-US" sz="2400" dirty="0"/>
              <a:t>The </a:t>
            </a:r>
            <a:r>
              <a:rPr lang="en-US" sz="2400" b="1" dirty="0"/>
              <a:t>impact</a:t>
            </a:r>
            <a:r>
              <a:rPr lang="en-US" sz="2400" dirty="0"/>
              <a:t> can be assessed through the impact of risk factors on the variables:</a:t>
            </a:r>
          </a:p>
          <a:p>
            <a:pPr lvl="1"/>
            <a:r>
              <a:rPr lang="en-US" b="1" i="1" dirty="0"/>
              <a:t>Net contribution of the SOE to the budget</a:t>
            </a:r>
            <a:r>
              <a:rPr lang="en-US" i="1" dirty="0"/>
              <a:t> - </a:t>
            </a:r>
            <a:r>
              <a:rPr lang="en-US" dirty="0"/>
              <a:t>indirect taxes, corporate income tax, dividends, subsidies, net equity and debt payments, and calls on government guarantees</a:t>
            </a:r>
          </a:p>
          <a:p>
            <a:pPr lvl="1"/>
            <a:r>
              <a:rPr lang="en-US" b="1" i="1" dirty="0"/>
              <a:t>Financing need of the SOEs - </a:t>
            </a:r>
            <a:r>
              <a:rPr lang="en-US" dirty="0"/>
              <a:t>complements the previous one - the impact of a risk factor on net contribution can be offset by taking on additional debt </a:t>
            </a:r>
          </a:p>
          <a:p>
            <a:pPr lvl="1"/>
            <a:r>
              <a:rPr lang="en-US" b="1" i="1" dirty="0"/>
              <a:t>Net debt - </a:t>
            </a:r>
            <a:r>
              <a:rPr lang="en-US" dirty="0"/>
              <a:t>indicates total liabilities minus current assets of the SOEs - Rising net debt increases the exposure of the government to adverse shocks on the SOEs’ balance sheet and operations </a:t>
            </a:r>
          </a:p>
          <a:p>
            <a:pPr lvl="1"/>
            <a:r>
              <a:rPr lang="en-US" b="1" i="1" dirty="0"/>
              <a:t>Off -balance-sheet liabilities - </a:t>
            </a:r>
            <a:r>
              <a:rPr lang="en-US" dirty="0"/>
              <a:t>An example is a guarantee (such as for toll road revenue) under a public-private partnership contract.</a:t>
            </a:r>
          </a:p>
          <a:p>
            <a:endParaRPr lang="en-US" sz="2400" dirty="0"/>
          </a:p>
        </p:txBody>
      </p:sp>
    </p:spTree>
    <p:extLst>
      <p:ext uri="{BB962C8B-B14F-4D97-AF65-F5344CB8AC3E}">
        <p14:creationId xmlns:p14="http://schemas.microsoft.com/office/powerpoint/2010/main" val="202227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Practices for Institutional Arrangements and Reporting Mechanisms for SOE Debt</a:t>
            </a:r>
          </a:p>
        </p:txBody>
      </p:sp>
      <p:sp>
        <p:nvSpPr>
          <p:cNvPr id="3" name="Content Placeholder 2"/>
          <p:cNvSpPr>
            <a:spLocks noGrp="1"/>
          </p:cNvSpPr>
          <p:nvPr>
            <p:ph idx="1"/>
          </p:nvPr>
        </p:nvSpPr>
        <p:spPr/>
        <p:txBody>
          <a:bodyPr>
            <a:normAutofit fontScale="70000" lnSpcReduction="20000"/>
          </a:bodyPr>
          <a:lstStyle/>
          <a:p>
            <a:r>
              <a:rPr lang="en-US" dirty="0"/>
              <a:t>Clearly defined and legally backed institutional arrangements for SOE debt monitoring are critical</a:t>
            </a:r>
          </a:p>
          <a:p>
            <a:r>
              <a:rPr lang="en-US" dirty="0"/>
              <a:t>Legislation and government regulations need to define the primary data sources and specific indicators to be used for monitoring contingent liabilities originating from SOEs</a:t>
            </a:r>
          </a:p>
          <a:p>
            <a:r>
              <a:rPr lang="en-US" dirty="0"/>
              <a:t>Coordination mechanisms and information flows need to be transparent and streamlined to ensure efficiency and confidentiality of information, as appropriate. Care should be taken to avoid duplicate lines of reporting to reduce the overall administrative burden for SOEs and government agencies.</a:t>
            </a:r>
          </a:p>
          <a:p>
            <a:r>
              <a:rPr lang="en-US" dirty="0"/>
              <a:t>Laws and regulations should stipulate which government agency is responsible for primary data collection and analysis of SOE debt. Alternatively, one unit (for example, within the ministry of finance) can be responsible for data collection, consolidation, and analysis.</a:t>
            </a:r>
          </a:p>
          <a:p>
            <a:r>
              <a:rPr lang="en-US" dirty="0"/>
              <a:t>Financial monitoring should be seen as a proactive process (as opposed to data gathering for its own sake) and supported by appropriate financial-monitoring tools.</a:t>
            </a:r>
          </a:p>
          <a:p>
            <a:endParaRPr lang="en-US" dirty="0"/>
          </a:p>
        </p:txBody>
      </p:sp>
    </p:spTree>
    <p:extLst>
      <p:ext uri="{BB962C8B-B14F-4D97-AF65-F5344CB8AC3E}">
        <p14:creationId xmlns:p14="http://schemas.microsoft.com/office/powerpoint/2010/main" val="338805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resources</a:t>
            </a:r>
          </a:p>
        </p:txBody>
      </p:sp>
      <p:sp>
        <p:nvSpPr>
          <p:cNvPr id="3" name="Content Placeholder 2"/>
          <p:cNvSpPr>
            <a:spLocks noGrp="1"/>
          </p:cNvSpPr>
          <p:nvPr>
            <p:ph idx="1"/>
          </p:nvPr>
        </p:nvSpPr>
        <p:spPr/>
        <p:txBody>
          <a:bodyPr/>
          <a:lstStyle/>
          <a:p>
            <a:r>
              <a:rPr lang="sl-SI" dirty="0"/>
              <a:t>World Bank Group. 2014. Corporate Governance of State-Owned Enterprises : A Toolkit. Washington, DC. © World Bank. </a:t>
            </a:r>
            <a:r>
              <a:rPr lang="sl-SI" u="sng" dirty="0">
                <a:hlinkClick r:id="rId2"/>
              </a:rPr>
              <a:t>https://openknowledge.worldbank.org/handle/10986/20390</a:t>
            </a:r>
            <a:endParaRPr lang="en-US" u="sng" dirty="0"/>
          </a:p>
          <a:p>
            <a:endParaRPr lang="en-US" u="sng" dirty="0"/>
          </a:p>
          <a:p>
            <a:r>
              <a:rPr lang="en-US" dirty="0"/>
              <a:t>ANALYZING AND MANAGING FISCAL RISKS—BEST PRACTICES – IMF, June 2016</a:t>
            </a:r>
          </a:p>
          <a:p>
            <a:endParaRPr lang="en-US" dirty="0"/>
          </a:p>
        </p:txBody>
      </p:sp>
    </p:spTree>
    <p:extLst>
      <p:ext uri="{BB962C8B-B14F-4D97-AF65-F5344CB8AC3E}">
        <p14:creationId xmlns:p14="http://schemas.microsoft.com/office/powerpoint/2010/main" val="50152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Importance of SOEs &amp; key elements of their good governance</a:t>
            </a:r>
          </a:p>
        </p:txBody>
      </p:sp>
    </p:spTree>
    <p:extLst>
      <p:ext uri="{BB962C8B-B14F-4D97-AF65-F5344CB8AC3E}">
        <p14:creationId xmlns:p14="http://schemas.microsoft.com/office/powerpoint/2010/main" val="299500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771088" y="274650"/>
            <a:ext cx="10515600" cy="872836"/>
          </a:xfrm>
        </p:spPr>
        <p:txBody>
          <a:bodyPr/>
          <a:lstStyle/>
          <a:p>
            <a:endParaRPr lang="en-US"/>
          </a:p>
        </p:txBody>
      </p:sp>
      <p:sp>
        <p:nvSpPr>
          <p:cNvPr id="4" name="Content Placeholder 3"/>
          <p:cNvSpPr>
            <a:spLocks noGrp="1"/>
          </p:cNvSpPr>
          <p:nvPr>
            <p:ph idx="1"/>
          </p:nvPr>
        </p:nvSpPr>
        <p:spPr>
          <a:xfrm>
            <a:off x="419450" y="1825624"/>
            <a:ext cx="10934350" cy="4692621"/>
          </a:xfrm>
        </p:spPr>
        <p:txBody>
          <a:bodyPr/>
          <a:lstStyle/>
          <a:p>
            <a:endParaRPr lang="en-US" dirty="0"/>
          </a:p>
        </p:txBody>
      </p:sp>
      <p:sp>
        <p:nvSpPr>
          <p:cNvPr id="6" name="Espace réservé du numéro de diapositive 3"/>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B3309-3AC5-4F4B-91BD-B68BD588C3AE}" type="slidenum">
              <a:rPr lang="en-US" smtClean="0"/>
              <a:pPr/>
              <a:t>5</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57012" y="371403"/>
            <a:ext cx="9714451" cy="5504718"/>
          </a:xfrm>
          <a:prstGeom prst="rect">
            <a:avLst/>
          </a:prstGeom>
          <a:noFill/>
          <a:ln>
            <a:noFill/>
          </a:ln>
        </p:spPr>
      </p:pic>
      <p:sp>
        <p:nvSpPr>
          <p:cNvPr id="8" name="Rectangle 7"/>
          <p:cNvSpPr/>
          <p:nvPr/>
        </p:nvSpPr>
        <p:spPr>
          <a:xfrm>
            <a:off x="675220" y="6079351"/>
            <a:ext cx="10175240" cy="276999"/>
          </a:xfrm>
          <a:prstGeom prst="rect">
            <a:avLst/>
          </a:prstGeom>
        </p:spPr>
        <p:txBody>
          <a:bodyPr wrap="square">
            <a:spAutoFit/>
          </a:bodyPr>
          <a:lstStyle/>
          <a:p>
            <a:pPr algn="ctr">
              <a:spcBef>
                <a:spcPts val="600"/>
              </a:spcBef>
            </a:pPr>
            <a:r>
              <a:rPr lang="en-US" sz="1200" i="1" dirty="0">
                <a:solidFill>
                  <a:srgbClr val="000000"/>
                </a:solidFill>
                <a:ea typeface="Times New Roman" panose="02020603050405020304" pitchFamily="18" charset="0"/>
                <a:cs typeface="Cambria" panose="02040503050406030204" pitchFamily="18" charset="0"/>
              </a:rPr>
              <a:t>Source:</a:t>
            </a:r>
            <a:r>
              <a:rPr lang="en-US" sz="1200" dirty="0">
                <a:solidFill>
                  <a:srgbClr val="000000"/>
                </a:solidFill>
                <a:ea typeface="Times New Roman" panose="02020603050405020304" pitchFamily="18" charset="0"/>
                <a:cs typeface="Cambria" panose="02040503050406030204" pitchFamily="18" charset="0"/>
              </a:rPr>
              <a:t> World Bank Group’s Competition Policy Team elaboration based on the Note by the European Union, Roundtable on Competition Neutrality OECD, 2015.</a:t>
            </a:r>
            <a:endParaRPr lang="en-US" sz="1200" dirty="0">
              <a:solidFill>
                <a:srgbClr val="000000"/>
              </a:solidFill>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9749773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accent1"/>
                </a:solidFill>
                <a:latin typeface="Arial" panose="020B0604020202020204" pitchFamily="34" charset="0"/>
              </a:rPr>
              <a:t>SOEs in emerging markets</a:t>
            </a:r>
            <a:br>
              <a:rPr lang="en-US" dirty="0">
                <a:cs typeface="Arial"/>
              </a:rPr>
            </a:b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9861" y="1063567"/>
            <a:ext cx="7415867" cy="511339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31000" y="6356350"/>
            <a:ext cx="6960496" cy="307777"/>
          </a:xfrm>
          <a:prstGeom prst="rect">
            <a:avLst/>
          </a:prstGeom>
        </p:spPr>
        <p:txBody>
          <a:bodyPr wrap="square">
            <a:spAutoFit/>
          </a:bodyPr>
          <a:lstStyle/>
          <a:p>
            <a:pPr>
              <a:spcBef>
                <a:spcPts val="600"/>
              </a:spcBef>
            </a:pPr>
            <a:r>
              <a:rPr lang="en-US" sz="1400" b="1" dirty="0">
                <a:solidFill>
                  <a:srgbClr val="000000"/>
                </a:solidFill>
                <a:ea typeface="Times New Roman" panose="02020603050405020304" pitchFamily="18" charset="0"/>
                <a:cs typeface="Cambria" panose="02040503050406030204" pitchFamily="18" charset="0"/>
              </a:rPr>
              <a:t>Source: </a:t>
            </a:r>
            <a:r>
              <a:rPr lang="en-US" sz="1400" b="1" dirty="0" err="1">
                <a:solidFill>
                  <a:srgbClr val="000000"/>
                </a:solidFill>
                <a:ea typeface="Times New Roman" panose="02020603050405020304" pitchFamily="18" charset="0"/>
                <a:cs typeface="Cambria" panose="02040503050406030204" pitchFamily="18" charset="0"/>
              </a:rPr>
              <a:t>Musacchio</a:t>
            </a:r>
            <a:r>
              <a:rPr lang="en-US" sz="1400" b="1" dirty="0">
                <a:solidFill>
                  <a:srgbClr val="000000"/>
                </a:solidFill>
                <a:ea typeface="Times New Roman" panose="02020603050405020304" pitchFamily="18" charset="0"/>
                <a:cs typeface="Cambria" panose="02040503050406030204" pitchFamily="18" charset="0"/>
              </a:rPr>
              <a:t> et al (2014)</a:t>
            </a:r>
            <a:endParaRPr lang="en-US" sz="1400" b="1" dirty="0">
              <a:solidFill>
                <a:srgbClr val="000000"/>
              </a:solidFill>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89889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5834" y="189187"/>
            <a:ext cx="10704086" cy="677917"/>
          </a:xfrm>
        </p:spPr>
        <p:txBody>
          <a:bodyPr>
            <a:normAutofit fontScale="90000"/>
          </a:bodyPr>
          <a:lstStyle/>
          <a:p>
            <a:r>
              <a:rPr lang="en-US" sz="4000" dirty="0"/>
              <a:t>Role of SOEs in Europe and Central Asia region (1)</a:t>
            </a:r>
            <a:endParaRPr lang="en-US" sz="4000" b="1" dirty="0"/>
          </a:p>
        </p:txBody>
      </p:sp>
      <p:sp>
        <p:nvSpPr>
          <p:cNvPr id="6" name="Content Placeholder 2"/>
          <p:cNvSpPr>
            <a:spLocks noGrp="1"/>
          </p:cNvSpPr>
          <p:nvPr>
            <p:ph idx="1"/>
          </p:nvPr>
        </p:nvSpPr>
        <p:spPr>
          <a:xfrm>
            <a:off x="683162" y="1523165"/>
            <a:ext cx="5897015" cy="4714821"/>
          </a:xfrm>
        </p:spPr>
        <p:txBody>
          <a:bodyPr>
            <a:normAutofit fontScale="92500" lnSpcReduction="20000"/>
          </a:bodyPr>
          <a:lstStyle/>
          <a:p>
            <a:pPr marL="0" indent="0">
              <a:buNone/>
            </a:pPr>
            <a:r>
              <a:rPr lang="en-US" dirty="0"/>
              <a:t>SOEs are significant contributors to GDP:</a:t>
            </a:r>
          </a:p>
          <a:p>
            <a:pPr marL="0" indent="0">
              <a:buNone/>
            </a:pPr>
            <a:endParaRPr lang="en-US" dirty="0"/>
          </a:p>
          <a:p>
            <a:pPr marL="0" indent="0">
              <a:buNone/>
            </a:pPr>
            <a:endParaRPr lang="en-US" dirty="0"/>
          </a:p>
          <a:p>
            <a:pPr marL="0" indent="0">
              <a:buNone/>
            </a:pPr>
            <a:r>
              <a:rPr lang="en-US" dirty="0"/>
              <a:t>In the main sectors:</a:t>
            </a:r>
          </a:p>
          <a:p>
            <a:pPr lvl="1">
              <a:buFont typeface="Arial" panose="020B0604020202020204" pitchFamily="34" charset="0"/>
              <a:buChar char="•"/>
            </a:pPr>
            <a:r>
              <a:rPr lang="en-US" dirty="0"/>
              <a:t>Energy</a:t>
            </a:r>
          </a:p>
          <a:p>
            <a:pPr lvl="1">
              <a:buFont typeface="Arial" panose="020B0604020202020204" pitchFamily="34" charset="0"/>
              <a:buChar char="•"/>
            </a:pPr>
            <a:r>
              <a:rPr lang="en-US" dirty="0"/>
              <a:t>Transport</a:t>
            </a:r>
          </a:p>
          <a:p>
            <a:pPr lvl="1">
              <a:buFont typeface="Arial" panose="020B0604020202020204" pitchFamily="34" charset="0"/>
              <a:buChar char="•"/>
            </a:pPr>
            <a:r>
              <a:rPr lang="en-US" dirty="0"/>
              <a:t>Telecommunications</a:t>
            </a:r>
          </a:p>
          <a:p>
            <a:pPr lvl="1">
              <a:buFont typeface="Arial" panose="020B0604020202020204" pitchFamily="34" charset="0"/>
              <a:buChar char="•"/>
            </a:pPr>
            <a:r>
              <a:rPr lang="en-US" dirty="0"/>
              <a:t>Financial sector</a:t>
            </a:r>
          </a:p>
          <a:p>
            <a:pPr lvl="1">
              <a:buFont typeface="Arial" panose="020B0604020202020204" pitchFamily="34" charset="0"/>
              <a:buChar char="•"/>
            </a:pPr>
            <a:r>
              <a:rPr lang="en-US" dirty="0"/>
              <a:t>General manufacturing</a:t>
            </a:r>
          </a:p>
          <a:p>
            <a:pPr lvl="1">
              <a:buFont typeface="Arial" panose="020B0604020202020204" pitchFamily="34" charset="0"/>
              <a:buChar char="•"/>
            </a:pPr>
            <a:endParaRPr lang="en-US" dirty="0"/>
          </a:p>
          <a:p>
            <a:pPr marL="0" indent="0">
              <a:buNone/>
            </a:pPr>
            <a:r>
              <a:rPr lang="en-US"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40" y="1523165"/>
            <a:ext cx="4045362" cy="4682544"/>
          </a:xfrm>
          <a:prstGeom prst="rect">
            <a:avLst/>
          </a:prstGeom>
        </p:spPr>
      </p:pic>
    </p:spTree>
    <p:extLst>
      <p:ext uri="{BB962C8B-B14F-4D97-AF65-F5344CB8AC3E}">
        <p14:creationId xmlns:p14="http://schemas.microsoft.com/office/powerpoint/2010/main" val="424267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07440" y="189187"/>
            <a:ext cx="10881360" cy="677917"/>
          </a:xfrm>
        </p:spPr>
        <p:txBody>
          <a:bodyPr>
            <a:normAutofit fontScale="90000"/>
          </a:bodyPr>
          <a:lstStyle/>
          <a:p>
            <a:r>
              <a:rPr lang="en-US" sz="4000" dirty="0"/>
              <a:t>Role of SOEs in Europe and Central Asia region (2)</a:t>
            </a:r>
            <a:endParaRPr lang="en-US" sz="4000" b="1" dirty="0"/>
          </a:p>
        </p:txBody>
      </p:sp>
      <p:sp>
        <p:nvSpPr>
          <p:cNvPr id="6" name="Content Placeholder 2"/>
          <p:cNvSpPr>
            <a:spLocks noGrp="1"/>
          </p:cNvSpPr>
          <p:nvPr>
            <p:ph idx="1"/>
          </p:nvPr>
        </p:nvSpPr>
        <p:spPr>
          <a:xfrm>
            <a:off x="1465482" y="1465262"/>
            <a:ext cx="4732118" cy="4714821"/>
          </a:xfrm>
        </p:spPr>
        <p:txBody>
          <a:bodyPr>
            <a:normAutofit/>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SOEs are among largest employers: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120" y="1217286"/>
            <a:ext cx="3099361" cy="5399071"/>
          </a:xfrm>
          <a:prstGeom prst="rect">
            <a:avLst/>
          </a:prstGeom>
        </p:spPr>
      </p:pic>
    </p:spTree>
    <p:extLst>
      <p:ext uri="{BB962C8B-B14F-4D97-AF65-F5344CB8AC3E}">
        <p14:creationId xmlns:p14="http://schemas.microsoft.com/office/powerpoint/2010/main" val="23619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667866" y="6374457"/>
            <a:ext cx="5915025" cy="365125"/>
          </a:xfrm>
        </p:spPr>
        <p:txBody>
          <a:bodyPr>
            <a:normAutofit/>
          </a:bodyPr>
          <a:lstStyle/>
          <a:p>
            <a:r>
              <a:rPr lang="en-US" dirty="0">
                <a:solidFill>
                  <a:srgbClr val="021F59"/>
                </a:solidFill>
              </a:rPr>
              <a:t>From EFI SOE WG Pres. July 2016</a:t>
            </a:r>
          </a:p>
        </p:txBody>
      </p:sp>
      <p:sp>
        <p:nvSpPr>
          <p:cNvPr id="4" name="Espace réservé du numéro de diapositive 3"/>
          <p:cNvSpPr>
            <a:spLocks noGrp="1"/>
          </p:cNvSpPr>
          <p:nvPr>
            <p:ph type="sldNum" sz="quarter" idx="12"/>
          </p:nvPr>
        </p:nvSpPr>
        <p:spPr/>
        <p:txBody>
          <a:bodyPr/>
          <a:lstStyle/>
          <a:p>
            <a:fld id="{5FDB3309-3AC5-4F4B-91BD-B68BD588C3AE}" type="slidenum">
              <a:rPr lang="en-US" smtClean="0"/>
              <a:t>9</a:t>
            </a:fld>
            <a:endParaRPr lang="en-US"/>
          </a:p>
        </p:txBody>
      </p:sp>
      <p:sp>
        <p:nvSpPr>
          <p:cNvPr id="12" name="Accolade ouvrante 11"/>
          <p:cNvSpPr/>
          <p:nvPr/>
        </p:nvSpPr>
        <p:spPr bwMode="auto">
          <a:xfrm>
            <a:off x="4078332" y="1183285"/>
            <a:ext cx="4632431" cy="1053304"/>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fr-FR" sz="1300">
              <a:latin typeface="Trebuchet MS" pitchFamily="34" charset="0"/>
              <a:cs typeface="Times New Roman" pitchFamily="18" charset="0"/>
            </a:endParaRPr>
          </a:p>
        </p:txBody>
      </p:sp>
      <p:sp>
        <p:nvSpPr>
          <p:cNvPr id="14" name="Accolade ouvrante 13"/>
          <p:cNvSpPr/>
          <p:nvPr/>
        </p:nvSpPr>
        <p:spPr bwMode="auto">
          <a:xfrm>
            <a:off x="6291515" y="2236590"/>
            <a:ext cx="257216" cy="3238499"/>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fr-FR" sz="1300">
              <a:latin typeface="Trebuchet MS" pitchFamily="34" charset="0"/>
              <a:cs typeface="Times New Roman" pitchFamily="18" charset="0"/>
            </a:endParaRPr>
          </a:p>
        </p:txBody>
      </p:sp>
      <p:sp>
        <p:nvSpPr>
          <p:cNvPr id="11" name="Rectangle 10"/>
          <p:cNvSpPr/>
          <p:nvPr/>
        </p:nvSpPr>
        <p:spPr>
          <a:xfrm>
            <a:off x="1800018" y="256087"/>
            <a:ext cx="6277123" cy="461665"/>
          </a:xfrm>
          <a:prstGeom prst="rect">
            <a:avLst/>
          </a:prstGeom>
        </p:spPr>
        <p:txBody>
          <a:bodyPr wrap="square">
            <a:spAutoFit/>
          </a:bodyPr>
          <a:lstStyle/>
          <a:p>
            <a:pPr eaLnBrk="0" hangingPunct="0">
              <a:buFont typeface="Arial" charset="0"/>
            </a:pPr>
            <a:r>
              <a:rPr lang="en-US" altLang="en-US" sz="2400" b="1" dirty="0">
                <a:solidFill>
                  <a:schemeClr val="accent1"/>
                </a:solidFill>
                <a:latin typeface="Arial" panose="020B0604020202020204" pitchFamily="34" charset="0"/>
                <a:cs typeface="Arial" panose="020B0604020202020204" pitchFamily="34" charset="0"/>
              </a:rPr>
              <a:t>SOEs and the twin goals</a:t>
            </a:r>
            <a:endParaRPr lang="en-US" sz="2200" b="1" dirty="0">
              <a:cs typeface="Arial"/>
            </a:endParaRPr>
          </a:p>
        </p:txBody>
      </p:sp>
      <p:grpSp>
        <p:nvGrpSpPr>
          <p:cNvPr id="13" name="Groupe 4"/>
          <p:cNvGrpSpPr/>
          <p:nvPr/>
        </p:nvGrpSpPr>
        <p:grpSpPr>
          <a:xfrm>
            <a:off x="1715418" y="941563"/>
            <a:ext cx="6450062" cy="5178582"/>
            <a:chOff x="-1617826" y="1278801"/>
            <a:chExt cx="8129913" cy="4510362"/>
          </a:xfrm>
        </p:grpSpPr>
        <p:sp>
          <p:nvSpPr>
            <p:cNvPr id="15" name="Striped Right Arrow 16"/>
            <p:cNvSpPr/>
            <p:nvPr/>
          </p:nvSpPr>
          <p:spPr bwMode="auto">
            <a:xfrm>
              <a:off x="2508677" y="2488819"/>
              <a:ext cx="756412" cy="1635985"/>
            </a:xfrm>
            <a:prstGeom prst="stripedRightArrow">
              <a:avLst>
                <a:gd name="adj1" fmla="val 50000"/>
                <a:gd name="adj2" fmla="val 60826"/>
              </a:avLst>
            </a:prstGeom>
            <a:solidFill>
              <a:schemeClr val="tx1">
                <a:lumMod val="10000"/>
                <a:lumOff val="90000"/>
              </a:schemeClr>
            </a:solidFill>
            <a:ln w="2540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en-US" sz="975" dirty="0">
                  <a:cs typeface="Times New Roman" pitchFamily="18" charset="0"/>
                </a:rPr>
                <a:t>  </a:t>
              </a:r>
            </a:p>
          </p:txBody>
        </p:sp>
        <p:sp>
          <p:nvSpPr>
            <p:cNvPr id="16" name="Rectangle à coins arrondis 13"/>
            <p:cNvSpPr/>
            <p:nvPr/>
          </p:nvSpPr>
          <p:spPr bwMode="auto">
            <a:xfrm>
              <a:off x="3356375" y="1278801"/>
              <a:ext cx="3155712" cy="4510362"/>
            </a:xfrm>
            <a:prstGeom prst="roundRect">
              <a:avLst/>
            </a:prstGeom>
            <a:solidFill>
              <a:schemeClr val="bg1">
                <a:lumMod val="95000"/>
              </a:schemeClr>
            </a:solidFill>
            <a:ln w="19050" cap="flat" cmpd="sng" algn="ctr">
              <a:solidFill>
                <a:schemeClr val="accent4">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Aft>
                  <a:spcPct val="0"/>
                </a:spcAft>
              </a:pPr>
              <a:r>
                <a:rPr lang="en-US" sz="2000" b="1" dirty="0"/>
                <a:t>SOE PERFORMANCE</a:t>
              </a:r>
            </a:p>
            <a:p>
              <a:pPr marL="285750" indent="-285750" fontAlgn="base">
                <a:spcBef>
                  <a:spcPct val="50000"/>
                </a:spcBef>
                <a:spcAft>
                  <a:spcPct val="0"/>
                </a:spcAft>
                <a:buFont typeface="Arial" panose="020B0604020202020204" pitchFamily="34" charset="0"/>
                <a:buChar char="•"/>
              </a:pPr>
              <a:r>
                <a:rPr lang="en-US" sz="2000" b="1" dirty="0"/>
                <a:t>Quality service delivery to citizens and businesses </a:t>
              </a:r>
            </a:p>
            <a:p>
              <a:pPr marL="285750" indent="-285750" fontAlgn="base">
                <a:spcBef>
                  <a:spcPct val="50000"/>
                </a:spcBef>
                <a:spcAft>
                  <a:spcPct val="0"/>
                </a:spcAft>
                <a:buFont typeface="Arial" panose="020B0604020202020204" pitchFamily="34" charset="0"/>
                <a:buChar char="•"/>
              </a:pPr>
              <a:r>
                <a:rPr lang="en-US" sz="2000" b="1" dirty="0"/>
                <a:t>Financial and fiscal sustainability</a:t>
              </a:r>
            </a:p>
            <a:p>
              <a:pPr marL="285750" indent="-285750" fontAlgn="base">
                <a:spcBef>
                  <a:spcPct val="50000"/>
                </a:spcBef>
                <a:spcAft>
                  <a:spcPct val="0"/>
                </a:spcAft>
                <a:buFont typeface="Arial" panose="020B0604020202020204" pitchFamily="34" charset="0"/>
                <a:buChar char="•"/>
              </a:pPr>
              <a:r>
                <a:rPr lang="en-US" sz="2000" b="1" dirty="0"/>
                <a:t>Level playing field and competitive neutrality</a:t>
              </a:r>
            </a:p>
          </p:txBody>
        </p:sp>
        <p:sp>
          <p:nvSpPr>
            <p:cNvPr id="17" name="Rectangle à coins arrondis 14"/>
            <p:cNvSpPr/>
            <p:nvPr/>
          </p:nvSpPr>
          <p:spPr bwMode="auto">
            <a:xfrm>
              <a:off x="-1617826" y="1286686"/>
              <a:ext cx="4024571" cy="4473291"/>
            </a:xfrm>
            <a:prstGeom prst="roundRect">
              <a:avLst/>
            </a:prstGeom>
            <a:solidFill>
              <a:schemeClr val="bg1">
                <a:lumMod val="95000"/>
              </a:schemeClr>
            </a:solidFill>
            <a:ln w="19050" cap="flat" cmpd="sng" algn="ctr">
              <a:solidFill>
                <a:schemeClr val="accent4">
                  <a:lumMod val="90000"/>
                  <a:lumOff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en-US" sz="2000" b="1" dirty="0"/>
                <a:t>CLIENT DEMAND</a:t>
              </a:r>
            </a:p>
            <a:p>
              <a:pPr marL="285750" indent="-285750" fontAlgn="base">
                <a:spcBef>
                  <a:spcPct val="50000"/>
                </a:spcBef>
                <a:spcAft>
                  <a:spcPct val="0"/>
                </a:spcAft>
                <a:buFont typeface="Arial" panose="020B0604020202020204" pitchFamily="34" charset="0"/>
                <a:buChar char="•"/>
              </a:pPr>
              <a:r>
                <a:rPr lang="en-US" sz="1600" b="1" dirty="0"/>
                <a:t>Performance &amp; transparency of SOE operations</a:t>
              </a:r>
            </a:p>
            <a:p>
              <a:pPr marL="285750" indent="-285750" fontAlgn="base">
                <a:spcBef>
                  <a:spcPct val="50000"/>
                </a:spcBef>
                <a:spcAft>
                  <a:spcPct val="0"/>
                </a:spcAft>
                <a:buFont typeface="Arial" panose="020B0604020202020204" pitchFamily="34" charset="0"/>
                <a:buChar char="•"/>
              </a:pPr>
              <a:r>
                <a:rPr lang="en-US" sz="1600" b="1" dirty="0"/>
                <a:t>Fiscal risk management </a:t>
              </a:r>
            </a:p>
            <a:p>
              <a:pPr marL="285750" indent="-285750" fontAlgn="base">
                <a:spcBef>
                  <a:spcPct val="50000"/>
                </a:spcBef>
                <a:spcAft>
                  <a:spcPct val="0"/>
                </a:spcAft>
                <a:buFont typeface="Arial" panose="020B0604020202020204" pitchFamily="34" charset="0"/>
                <a:buChar char="•"/>
              </a:pPr>
              <a:r>
                <a:rPr lang="en-US" sz="1600" b="1" dirty="0"/>
                <a:t>Assessment of market distortions and resource allocation</a:t>
              </a:r>
            </a:p>
            <a:p>
              <a:pPr marL="285750" indent="-285750" fontAlgn="base">
                <a:spcBef>
                  <a:spcPct val="50000"/>
                </a:spcBef>
                <a:spcAft>
                  <a:spcPct val="0"/>
                </a:spcAft>
                <a:buFont typeface="Arial" panose="020B0604020202020204" pitchFamily="34" charset="0"/>
                <a:buChar char="•"/>
              </a:pPr>
              <a:r>
                <a:rPr lang="en-US" sz="1600" b="1" dirty="0"/>
                <a:t>SOFI support to fin. inclusion, SMEs and infrastructure financing</a:t>
              </a:r>
            </a:p>
            <a:p>
              <a:pPr marL="285750" indent="-285750" fontAlgn="base">
                <a:spcBef>
                  <a:spcPct val="50000"/>
                </a:spcBef>
                <a:spcAft>
                  <a:spcPct val="0"/>
                </a:spcAft>
                <a:buFont typeface="Arial" panose="020B0604020202020204" pitchFamily="34" charset="0"/>
                <a:buChar char="•"/>
              </a:pPr>
              <a:r>
                <a:rPr lang="en-US" sz="1600" b="1" dirty="0"/>
                <a:t>Impact on poverty of SOE</a:t>
              </a:r>
              <a:r>
                <a:rPr lang="en-US" dirty="0"/>
                <a:t> </a:t>
              </a:r>
              <a:r>
                <a:rPr lang="en-US" sz="1600" b="1" dirty="0"/>
                <a:t>operations</a:t>
              </a:r>
            </a:p>
            <a:p>
              <a:pPr marL="285750" indent="-285750" fontAlgn="base">
                <a:spcBef>
                  <a:spcPct val="50000"/>
                </a:spcBef>
                <a:spcAft>
                  <a:spcPct val="0"/>
                </a:spcAft>
                <a:buFont typeface="Arial" panose="020B0604020202020204" pitchFamily="34" charset="0"/>
                <a:buChar char="•"/>
              </a:pPr>
              <a:r>
                <a:rPr lang="en-US" sz="1600" b="1" dirty="0"/>
                <a:t>When and how to bring in private sector</a:t>
              </a:r>
            </a:p>
          </p:txBody>
        </p:sp>
      </p:grpSp>
      <p:sp>
        <p:nvSpPr>
          <p:cNvPr id="18" name="Striped Right Arrow 16"/>
          <p:cNvSpPr/>
          <p:nvPr/>
        </p:nvSpPr>
        <p:spPr bwMode="auto">
          <a:xfrm>
            <a:off x="8247490" y="2601756"/>
            <a:ext cx="567310" cy="1635985"/>
          </a:xfrm>
          <a:prstGeom prst="stripedRightArrow">
            <a:avLst>
              <a:gd name="adj1" fmla="val 50000"/>
              <a:gd name="adj2" fmla="val 60826"/>
            </a:avLst>
          </a:prstGeom>
          <a:solidFill>
            <a:schemeClr val="tx1">
              <a:lumMod val="10000"/>
              <a:lumOff val="90000"/>
            </a:schemeClr>
          </a:solidFill>
          <a:ln w="2540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en-US" sz="975" dirty="0">
                <a:latin typeface="+mj-lt"/>
                <a:cs typeface="Times New Roman" pitchFamily="18" charset="0"/>
              </a:rPr>
              <a:t>  </a:t>
            </a:r>
          </a:p>
        </p:txBody>
      </p:sp>
      <p:sp>
        <p:nvSpPr>
          <p:cNvPr id="19" name="Rectangle à coins arrondis 3"/>
          <p:cNvSpPr/>
          <p:nvPr/>
        </p:nvSpPr>
        <p:spPr bwMode="auto">
          <a:xfrm>
            <a:off x="8848253" y="950616"/>
            <a:ext cx="1692998" cy="5178582"/>
          </a:xfrm>
          <a:prstGeom prst="roundRect">
            <a:avLst/>
          </a:prstGeom>
          <a:solidFill>
            <a:schemeClr val="bg1">
              <a:lumMod val="95000"/>
            </a:schemeClr>
          </a:solidFill>
          <a:ln w="19050" cap="flat" cmpd="sng" algn="ctr">
            <a:solidFill>
              <a:schemeClr val="accent4">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pPr>
            <a:r>
              <a:rPr lang="en-US" sz="2000" b="1" dirty="0"/>
              <a:t>TWIN GOALS</a:t>
            </a:r>
          </a:p>
          <a:p>
            <a:pPr algn="ctr" fontAlgn="base">
              <a:spcBef>
                <a:spcPct val="50000"/>
              </a:spcBef>
              <a:spcAft>
                <a:spcPct val="0"/>
              </a:spcAft>
            </a:pPr>
            <a:endParaRPr lang="en-US" sz="2000" b="1" dirty="0"/>
          </a:p>
          <a:p>
            <a:pPr fontAlgn="base">
              <a:spcBef>
                <a:spcPct val="50000"/>
              </a:spcBef>
              <a:spcAft>
                <a:spcPct val="0"/>
              </a:spcAft>
            </a:pPr>
            <a:r>
              <a:rPr lang="en-US" sz="2000" b="1" dirty="0"/>
              <a:t>End extreme Poverty</a:t>
            </a:r>
          </a:p>
          <a:p>
            <a:pPr fontAlgn="base">
              <a:spcBef>
                <a:spcPct val="50000"/>
              </a:spcBef>
              <a:spcAft>
                <a:spcPct val="0"/>
              </a:spcAft>
            </a:pPr>
            <a:endParaRPr lang="en-US" sz="2000" b="1" dirty="0"/>
          </a:p>
          <a:p>
            <a:pPr fontAlgn="base">
              <a:spcBef>
                <a:spcPct val="50000"/>
              </a:spcBef>
              <a:spcAft>
                <a:spcPct val="0"/>
              </a:spcAft>
            </a:pPr>
            <a:r>
              <a:rPr lang="en-US" sz="2000" b="1" dirty="0"/>
              <a:t>Promote shared prosperity</a:t>
            </a:r>
          </a:p>
        </p:txBody>
      </p:sp>
    </p:spTree>
    <p:extLst>
      <p:ext uri="{BB962C8B-B14F-4D97-AF65-F5344CB8AC3E}">
        <p14:creationId xmlns:p14="http://schemas.microsoft.com/office/powerpoint/2010/main" val="6038676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2.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3.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4.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5.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6.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7.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8.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ppt/theme/themeOverride9.xml><?xml version="1.0" encoding="utf-8"?>
<a:themeOverride xmlns:a="http://schemas.openxmlformats.org/drawingml/2006/main">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themeOverride>
</file>

<file path=docProps/app.xml><?xml version="1.0" encoding="utf-8"?>
<Properties xmlns="http://schemas.openxmlformats.org/officeDocument/2006/extended-properties" xmlns:vt="http://schemas.openxmlformats.org/officeDocument/2006/docPropsVTypes">
  <TotalTime>479</TotalTime>
  <Words>3578</Words>
  <Application>Microsoft Office PowerPoint</Application>
  <PresentationFormat>Widescreen</PresentationFormat>
  <Paragraphs>343</Paragraphs>
  <Slides>33</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33</vt:i4>
      </vt:variant>
    </vt:vector>
  </HeadingPairs>
  <TitlesOfParts>
    <vt:vector size="49" baseType="lpstr">
      <vt:lpstr>Andes</vt:lpstr>
      <vt:lpstr>Andes Bold</vt:lpstr>
      <vt:lpstr>Arial</vt:lpstr>
      <vt:lpstr>Avenir Book</vt:lpstr>
      <vt:lpstr>Calibri</vt:lpstr>
      <vt:lpstr>Calibri Light</vt:lpstr>
      <vt:lpstr>Cambria</vt:lpstr>
      <vt:lpstr>Candara</vt:lpstr>
      <vt:lpstr>Eras Light ITC</vt:lpstr>
      <vt:lpstr>Garamond</vt:lpstr>
      <vt:lpstr>Myriad Pro Light SemiCond</vt:lpstr>
      <vt:lpstr>Times New Roman</vt:lpstr>
      <vt:lpstr>Trebuchet MS</vt:lpstr>
      <vt:lpstr>Wingdings</vt:lpstr>
      <vt:lpstr>Office Theme</vt:lpstr>
      <vt:lpstr>CFRR Theme</vt:lpstr>
      <vt:lpstr>Fiscal Risks and Performance Monitoring of State Owned Enterprises (SOEs)</vt:lpstr>
      <vt:lpstr>Objective of the session:  Governance and fiscal risks of SOEs  Performance monitoring of State Owned Enterprises, with a focus on what information is needed to assess and monitor fiscal risks </vt:lpstr>
      <vt:lpstr>Outline</vt:lpstr>
      <vt:lpstr>Importance of SOEs &amp; key elements of their good governance</vt:lpstr>
      <vt:lpstr>PowerPoint Presentation</vt:lpstr>
      <vt:lpstr>SOEs in emerging markets </vt:lpstr>
      <vt:lpstr>Role of SOEs in Europe and Central Asia region (1)</vt:lpstr>
      <vt:lpstr>Role of SOEs in Europe and Central Asia region (2)</vt:lpstr>
      <vt:lpstr>PowerPoint Presentation</vt:lpstr>
      <vt:lpstr>Autonomy versus Accountability</vt:lpstr>
      <vt:lpstr>PowerPoint Presentation</vt:lpstr>
      <vt:lpstr>Framework for SOE Governance</vt:lpstr>
      <vt:lpstr>Key elements of governance relevant for fiscal risks from SOEs</vt:lpstr>
      <vt:lpstr>Performance Monitoring</vt:lpstr>
      <vt:lpstr>Financial and Fiscal Discipline</vt:lpstr>
      <vt:lpstr>Financial Accountability, Controls and Transparency (1/2)</vt:lpstr>
      <vt:lpstr>Financial Accountability, Controls and Transparency (2/2)</vt:lpstr>
      <vt:lpstr>Summary – why good governance of SOEs matters</vt:lpstr>
      <vt:lpstr>Fiscal risk from SOEs</vt:lpstr>
      <vt:lpstr>Defining fiscal risks from SOEs</vt:lpstr>
      <vt:lpstr>Indicators of fiscal risks </vt:lpstr>
      <vt:lpstr>Fiscal risk and fiscal discipline</vt:lpstr>
      <vt:lpstr>Links between state ownership in SOEs and government's budgetary position – an example from Estonia</vt:lpstr>
      <vt:lpstr>Types of fiscal risks form SOEs</vt:lpstr>
      <vt:lpstr>Indicators of fiscal risks -SOEs as source of fiscal risk </vt:lpstr>
      <vt:lpstr>Indicators of fiscal risks - Static View</vt:lpstr>
      <vt:lpstr>Indicators of fiscal risks - Dynamic View</vt:lpstr>
      <vt:lpstr>IMF, June 2016, ANALYZING AND MANAGING FISCAL RISKS: BEST PRACTICES</vt:lpstr>
      <vt:lpstr>Managing fiscal risks form SOEs – additional considerations</vt:lpstr>
      <vt:lpstr>Estimating Fiscal Risks of SOEs - quantification</vt:lpstr>
      <vt:lpstr>Estimating Fiscal Risks of SOEs - impact</vt:lpstr>
      <vt:lpstr>Good Practices for Institutional Arrangements and Reporting Mechanisms for SOE Debt</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Busuioc</dc:creator>
  <cp:lastModifiedBy>Andrei Busuioc</cp:lastModifiedBy>
  <cp:revision>33</cp:revision>
  <dcterms:created xsi:type="dcterms:W3CDTF">2017-03-21T15:58:56Z</dcterms:created>
  <dcterms:modified xsi:type="dcterms:W3CDTF">2017-04-02T15:59:21Z</dcterms:modified>
</cp:coreProperties>
</file>